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3"/>
  </p:notesMasterIdLst>
  <p:sldIdLst>
    <p:sldId id="305" r:id="rId4"/>
    <p:sldId id="297" r:id="rId5"/>
    <p:sldId id="296" r:id="rId6"/>
    <p:sldId id="310" r:id="rId7"/>
    <p:sldId id="266" r:id="rId8"/>
    <p:sldId id="311" r:id="rId9"/>
    <p:sldId id="270" r:id="rId10"/>
    <p:sldId id="300" r:id="rId11"/>
    <p:sldId id="312" r:id="rId12"/>
    <p:sldId id="275" r:id="rId13"/>
    <p:sldId id="276" r:id="rId14"/>
    <p:sldId id="278" r:id="rId15"/>
    <p:sldId id="302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1" r:id="rId27"/>
    <p:sldId id="306" r:id="rId28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20" y="11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1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7F2B2-C81D-4948-9EDF-568F71B89931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8009E-218E-4EEF-9489-D323FC6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4287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56183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53211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1027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30033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07748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73644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42221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2736205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93205648"/>
      </p:ext>
    </p:extLst>
  </p:cSld>
  <p:clrMapOvr>
    <a:masterClrMapping/>
  </p:clrMapOvr>
  <mc:AlternateContent>
    <mc:Choice Requires="p14">
      <p:transition spd="slow" advTm="2000" p14:dur="1500">
        <p:random/>
      </p:transition>
    </mc:Choice>
    <mc:Fallback>
      <p:transition spd="slow" advTm="200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7069784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2202662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7800441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067227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74392454"/>
      </p:ext>
    </p:extLst>
  </p:cSld>
  <p:clrMapOvr>
    <a:masterClrMapping/>
  </p:clrMapOvr>
  <mc:AlternateContent>
    <mc:Choice Requires="p14">
      <p:transition spd="slow" advTm="2000" p14:dur="1500">
        <p:random/>
      </p:transition>
    </mc:Choice>
    <mc:Fallback>
      <p:transition spd="slow" advTm="2000">
        <p:random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1199056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3199948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6817347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5773671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9856927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5561013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213791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slideLayouts/slideLayout12.xml" Type="http://schemas.openxmlformats.org/officeDocument/2006/relationships/slideLayout"/><Relationship Id="rId11" Target="../slideLayouts/slideLayout1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4.xml" Type="http://schemas.openxmlformats.org/officeDocument/2006/relationships/slideLayout"/><Relationship Id="rId3" Target="../slideLayouts/slideLayout5.xml" Type="http://schemas.openxmlformats.org/officeDocument/2006/relationships/slideLayout"/><Relationship Id="rId4" Target="../slideLayouts/slideLayout6.xml" Type="http://schemas.openxmlformats.org/officeDocument/2006/relationships/slideLayout"/><Relationship Id="rId5" Target="../slideLayouts/slideLayout7.xml" Type="http://schemas.openxmlformats.org/officeDocument/2006/relationships/slideLayout"/><Relationship Id="rId6" Target="../slideLayouts/slideLayout8.xml" Type="http://schemas.openxmlformats.org/officeDocument/2006/relationships/slideLayout"/><Relationship Id="rId7" Target="../slideLayouts/slideLayout9.xml" Type="http://schemas.openxmlformats.org/officeDocument/2006/relationships/slideLayout"/><Relationship Id="rId8" Target="../slideLayouts/slideLayout10.xml" Type="http://schemas.openxmlformats.org/officeDocument/2006/relationships/slideLayout"/><Relationship Id="rId9" Target="../slideLayouts/slideLayout1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1854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>
    <mc:Choice Requires="p14">
      <p:transition spd="slow" advTm="2000" p14:dur="1500">
        <p:random/>
      </p:transition>
    </mc:Choice>
    <mc:Fallback>
      <p:transition spd="slow" advTm="200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276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4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5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6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7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9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0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2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3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4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5.jpe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5" name="组合 54"/>
          <p:cNvGrpSpPr/>
          <p:nvPr/>
        </p:nvGrpSpPr>
        <p:grpSpPr>
          <a:xfrm>
            <a:off x="4515283" y="203997"/>
            <a:ext cx="7630019" cy="558402"/>
            <a:chOff x="2788161" y="6477580"/>
            <a:chExt cx="9363015" cy="380420"/>
          </a:xfrm>
        </p:grpSpPr>
        <p:sp>
          <p:nvSpPr>
            <p:cNvPr id="33" name="平行四边形 32">
              <a:extLst>
                <a:ext uri="{FF2B5EF4-FFF2-40B4-BE49-F238E27FC236}">
                  <a16:creationId xmlns:a16="http://schemas.microsoft.com/office/drawing/2014/main" id="{2E9C37A1-463E-4C46-9649-B25C5D6B6A1E}"/>
                </a:ext>
              </a:extLst>
            </p:cNvPr>
            <p:cNvSpPr/>
            <p:nvPr/>
          </p:nvSpPr>
          <p:spPr>
            <a:xfrm flipH="1" flipV="1">
              <a:off x="2788161" y="6477580"/>
              <a:ext cx="7381041" cy="380419"/>
            </a:xfrm>
            <a:prstGeom prst="parallelogram">
              <a:avLst>
                <a:gd fmla="val 16027" name="adj"/>
              </a:avLst>
            </a:pr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062588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0532745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6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0439607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7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346469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8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253331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9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16019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0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22356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1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130425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2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037287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3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944149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4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851011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5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75787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6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81987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7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72673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8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63359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9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1540456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0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1447318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1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135418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3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201304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4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91990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244017" y="210854"/>
            <a:ext cx="4112454" cy="648198"/>
            <a:chOff x="301587" y="432453"/>
            <a:chExt cx="4112454" cy="648198"/>
          </a:xfrm>
        </p:grpSpPr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596F35C4-46E9-40FF-9A7D-CBF6898AA91C}"/>
                </a:ext>
              </a:extLst>
            </p:cNvPr>
            <p:cNvGrpSpPr/>
            <p:nvPr/>
          </p:nvGrpSpPr>
          <p:grpSpPr>
            <a:xfrm>
              <a:off x="2310572" y="434097"/>
              <a:ext cx="2103468" cy="646554"/>
              <a:chOff x="734816" y="231315"/>
              <a:chExt cx="2103468" cy="646554"/>
            </a:xfrm>
          </p:grpSpPr>
          <p:sp>
            <p:nvSpPr>
              <p:cNvPr id="65" name="文本框 64">
                <a:extLst>
                  <a:ext uri="{FF2B5EF4-FFF2-40B4-BE49-F238E27FC236}">
                    <a16:creationId xmlns:a16="http://schemas.microsoft.com/office/drawing/2014/main" id="{5A24502D-9ED8-40BF-8D0A-E76AF956509C}"/>
                  </a:ext>
                </a:extLst>
              </p:cNvPr>
              <p:cNvSpPr txBox="1"/>
              <p:nvPr/>
            </p:nvSpPr>
            <p:spPr>
              <a:xfrm>
                <a:off x="734817" y="231315"/>
                <a:ext cx="2103468" cy="447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altLang="zh-CN" b="1" lang="en-US" sz="24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YOUR LOGO</a:t>
                </a:r>
              </a:p>
            </p:txBody>
          </p:sp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0202C620-F1CB-4E89-BCA8-230F6C3EFFED}"/>
                  </a:ext>
                </a:extLst>
              </p:cNvPr>
              <p:cNvSpPr txBox="1"/>
              <p:nvPr/>
            </p:nvSpPr>
            <p:spPr>
              <a:xfrm>
                <a:off x="783132" y="583229"/>
                <a:ext cx="2055152" cy="294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altLang="zh-CN" lang="en-US" spc="100" sz="9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PLEASE ENTER YOUR NAME</a:t>
                </a:r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301587" y="432453"/>
              <a:ext cx="1878112" cy="559189"/>
              <a:chOff x="166589" y="352037"/>
              <a:chExt cx="2356815" cy="697908"/>
            </a:xfrm>
          </p:grpSpPr>
          <p:sp>
            <p:nvSpPr>
              <p:cNvPr id="70" name="椭圆 69">
                <a:extLst>
                  <a:ext uri="{FF2B5EF4-FFF2-40B4-BE49-F238E27FC236}">
                    <a16:creationId xmlns:a16="http://schemas.microsoft.com/office/drawing/2014/main" id="{9D7AB18A-D5B0-475B-95C7-82C2CDF89A98}"/>
                  </a:ext>
                </a:extLst>
              </p:cNvPr>
              <p:cNvSpPr/>
              <p:nvPr/>
            </p:nvSpPr>
            <p:spPr>
              <a:xfrm>
                <a:off x="166589" y="36157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椭圆 70">
                <a:extLst>
                  <a:ext uri="{FF2B5EF4-FFF2-40B4-BE49-F238E27FC236}">
                    <a16:creationId xmlns:a16="http://schemas.microsoft.com/office/drawing/2014/main" id="{9FB44E94-E2B5-4AC7-9183-EACCF0B3E9C2}"/>
                  </a:ext>
                </a:extLst>
              </p:cNvPr>
              <p:cNvSpPr/>
              <p:nvPr/>
            </p:nvSpPr>
            <p:spPr>
              <a:xfrm>
                <a:off x="1835035" y="361577"/>
                <a:ext cx="688369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2" name="组合 71">
                <a:extLst>
                  <a:ext uri="{FF2B5EF4-FFF2-40B4-BE49-F238E27FC236}">
                    <a16:creationId xmlns:a16="http://schemas.microsoft.com/office/drawing/2014/main" id="{8753CACF-C9CA-48C1-BF76-BC3D9C5CE730}"/>
                  </a:ext>
                </a:extLst>
              </p:cNvPr>
              <p:cNvGrpSpPr/>
              <p:nvPr/>
            </p:nvGrpSpPr>
            <p:grpSpPr>
              <a:xfrm>
                <a:off x="334908" y="524414"/>
                <a:ext cx="369488" cy="372593"/>
                <a:chOff x="5216526" y="1358901"/>
                <a:chExt cx="566738" cy="571500"/>
              </a:xfrm>
              <a:solidFill>
                <a:schemeClr val="bg1"/>
              </a:solidFill>
            </p:grpSpPr>
            <p:sp>
              <p:nvSpPr>
                <p:cNvPr id="73" name="Freeform 78">
                  <a:extLst>
                    <a:ext uri="{FF2B5EF4-FFF2-40B4-BE49-F238E27FC236}">
                      <a16:creationId xmlns:a16="http://schemas.microsoft.com/office/drawing/2014/main" id="{7F5B4989-B52F-453D-A925-D41A093498BC}"/>
                    </a:ext>
                  </a:extLst>
                </p:cNvPr>
                <p:cNvSpPr/>
                <p:nvPr/>
              </p:nvSpPr>
              <p:spPr bwMode="auto">
                <a:xfrm>
                  <a:off x="5416551" y="1562101"/>
                  <a:ext cx="366713" cy="368300"/>
                </a:xfrm>
                <a:custGeom>
                  <a:gdLst>
                    <a:gd fmla="*/ 27 w 97" name="T0"/>
                    <a:gd fmla="*/ 26 h 98" name="T1"/>
                    <a:gd fmla="*/ 26 w 97" name="T2"/>
                    <a:gd fmla="*/ 27 h 98" name="T3"/>
                    <a:gd fmla="*/ 0 w 97" name="T4"/>
                    <a:gd fmla="*/ 90 h 98" name="T5"/>
                    <a:gd fmla="*/ 0 w 97" name="T6"/>
                    <a:gd fmla="*/ 91 h 98" name="T7"/>
                    <a:gd fmla="*/ 1 w 97" name="T8"/>
                    <a:gd fmla="*/ 93 h 98" name="T9"/>
                    <a:gd fmla="*/ 53 w 97" name="T10"/>
                    <a:gd fmla="*/ 89 h 98" name="T11"/>
                    <a:gd fmla="*/ 89 w 97" name="T12"/>
                    <a:gd fmla="*/ 51 h 98" name="T13"/>
                    <a:gd fmla="*/ 92 w 97" name="T14"/>
                    <a:gd fmla="*/ 2 h 98" name="T15"/>
                    <a:gd fmla="*/ 91 w 97" name="T16"/>
                    <a:gd fmla="*/ 1 h 98" name="T17"/>
                    <a:gd fmla="*/ 89 w 97" name="T18"/>
                    <a:gd fmla="*/ 1 h 98" name="T19"/>
                    <a:gd fmla="*/ 27 w 97" name="T20"/>
                    <a:gd fmla="*/ 26 h 98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98" w="97">
                      <a:moveTo>
                        <a:pt x="27" y="26"/>
                      </a:moveTo>
                      <a:cubicBezTo>
                        <a:pt x="26" y="26"/>
                        <a:pt x="26" y="27"/>
                        <a:pt x="26" y="27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90"/>
                        <a:pt x="0" y="91"/>
                        <a:pt x="0" y="91"/>
                      </a:cubicBezTo>
                      <a:cubicBezTo>
                        <a:pt x="0" y="92"/>
                        <a:pt x="1" y="92"/>
                        <a:pt x="1" y="93"/>
                      </a:cubicBezTo>
                      <a:cubicBezTo>
                        <a:pt x="19" y="98"/>
                        <a:pt x="37" y="96"/>
                        <a:pt x="53" y="89"/>
                      </a:cubicBezTo>
                      <a:cubicBezTo>
                        <a:pt x="70" y="81"/>
                        <a:pt x="82" y="67"/>
                        <a:pt x="89" y="51"/>
                      </a:cubicBezTo>
                      <a:cubicBezTo>
                        <a:pt x="96" y="35"/>
                        <a:pt x="97" y="18"/>
                        <a:pt x="92" y="2"/>
                      </a:cubicBezTo>
                      <a:cubicBezTo>
                        <a:pt x="92" y="2"/>
                        <a:pt x="92" y="1"/>
                        <a:pt x="91" y="1"/>
                      </a:cubicBezTo>
                      <a:cubicBezTo>
                        <a:pt x="90" y="0"/>
                        <a:pt x="90" y="0"/>
                        <a:pt x="89" y="1"/>
                      </a:cubicBezTo>
                      <a:lnTo>
                        <a:pt x="27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BD4CC2CB-EFDE-4197-AE92-714F357279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359401" y="1358901"/>
                  <a:ext cx="385763" cy="263525"/>
                </a:xfrm>
                <a:custGeom>
                  <a:gdLst>
                    <a:gd fmla="*/ 41 w 102" name="T0"/>
                    <a:gd fmla="*/ 69 h 70" name="T1"/>
                    <a:gd fmla="*/ 100 w 102" name="T2"/>
                    <a:gd fmla="*/ 45 h 70" name="T3"/>
                    <a:gd fmla="*/ 101 w 102" name="T4"/>
                    <a:gd fmla="*/ 43 h 70" name="T5"/>
                    <a:gd fmla="*/ 101 w 102" name="T6"/>
                    <a:gd fmla="*/ 42 h 70" name="T7"/>
                    <a:gd fmla="*/ 65 w 102" name="T8"/>
                    <a:gd fmla="*/ 9 h 70" name="T9"/>
                    <a:gd fmla="*/ 1 w 102" name="T10"/>
                    <a:gd fmla="*/ 13 h 70" name="T11"/>
                    <a:gd fmla="*/ 0 w 102" name="T12"/>
                    <a:gd fmla="*/ 14 h 70" name="T13"/>
                    <a:gd fmla="*/ 0 w 102" name="T14"/>
                    <a:gd fmla="*/ 14 h 70" name="T15"/>
                    <a:gd fmla="*/ 0 w 102" name="T16"/>
                    <a:gd fmla="*/ 16 h 70" name="T17"/>
                    <a:gd fmla="*/ 38 w 102" name="T18"/>
                    <a:gd fmla="*/ 68 h 70" name="T19"/>
                    <a:gd fmla="*/ 41 w 102" name="T20"/>
                    <a:gd fmla="*/ 69 h 70" name="T21"/>
                    <a:gd fmla="*/ 43 w 102" name="T22"/>
                    <a:gd fmla="*/ 56 h 70" name="T23"/>
                    <a:gd fmla="*/ 16 w 102" name="T24"/>
                    <a:gd fmla="*/ 19 h 70" name="T25"/>
                    <a:gd fmla="*/ 32 w 102" name="T26"/>
                    <a:gd fmla="*/ 15 h 70" name="T27"/>
                    <a:gd fmla="*/ 61 w 102" name="T28"/>
                    <a:gd fmla="*/ 20 h 70" name="T29"/>
                    <a:gd fmla="*/ 79 w 102" name="T30"/>
                    <a:gd fmla="*/ 31 h 70" name="T31"/>
                    <a:gd fmla="*/ 85 w 102" name="T32"/>
                    <a:gd fmla="*/ 38 h 70" name="T33"/>
                    <a:gd fmla="*/ 43 w 102" name="T34"/>
                    <a:gd fmla="*/ 56 h 70" name="T35"/>
                    <a:gd fmla="*/ 43 w 102" name="T36"/>
                    <a:gd fmla="*/ 56 h 70" name="T37"/>
                    <a:gd fmla="*/ 43 w 102" name="T38"/>
                    <a:gd fmla="*/ 56 h 70" name="T3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b="b" l="0" r="r" t="0"/>
                  <a:pathLst>
                    <a:path h="70" w="102">
                      <a:moveTo>
                        <a:pt x="41" y="69"/>
                      </a:moveTo>
                      <a:cubicBezTo>
                        <a:pt x="100" y="45"/>
                        <a:pt x="100" y="45"/>
                        <a:pt x="100" y="45"/>
                      </a:cubicBezTo>
                      <a:cubicBezTo>
                        <a:pt x="101" y="44"/>
                        <a:pt x="101" y="44"/>
                        <a:pt x="101" y="43"/>
                      </a:cubicBezTo>
                      <a:cubicBezTo>
                        <a:pt x="102" y="43"/>
                        <a:pt x="102" y="42"/>
                        <a:pt x="101" y="42"/>
                      </a:cubicBezTo>
                      <a:cubicBezTo>
                        <a:pt x="93" y="27"/>
                        <a:pt x="81" y="15"/>
                        <a:pt x="65" y="9"/>
                      </a:cubicBezTo>
                      <a:cubicBezTo>
                        <a:pt x="44" y="0"/>
                        <a:pt x="21" y="2"/>
                        <a:pt x="1" y="13"/>
                      </a:cubicBezTo>
                      <a:cubicBezTo>
                        <a:pt x="1" y="13"/>
                        <a:pt x="0" y="13"/>
                        <a:pt x="0" y="14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5"/>
                        <a:pt x="0" y="16"/>
                        <a:pt x="0" y="16"/>
                      </a:cubicBezTo>
                      <a:cubicBezTo>
                        <a:pt x="38" y="68"/>
                        <a:pt x="38" y="68"/>
                        <a:pt x="38" y="68"/>
                      </a:cubicBezTo>
                      <a:cubicBezTo>
                        <a:pt x="38" y="69"/>
                        <a:pt x="40" y="70"/>
                        <a:pt x="41" y="69"/>
                      </a:cubicBezTo>
                      <a:close/>
                      <a:moveTo>
                        <a:pt x="43" y="56"/>
                      </a:moveTo>
                      <a:cubicBezTo>
                        <a:pt x="16" y="19"/>
                        <a:pt x="16" y="19"/>
                        <a:pt x="16" y="19"/>
                      </a:cubicBezTo>
                      <a:cubicBezTo>
                        <a:pt x="22" y="17"/>
                        <a:pt x="27" y="16"/>
                        <a:pt x="32" y="15"/>
                      </a:cubicBezTo>
                      <a:cubicBezTo>
                        <a:pt x="42" y="14"/>
                        <a:pt x="52" y="16"/>
                        <a:pt x="61" y="20"/>
                      </a:cubicBezTo>
                      <a:cubicBezTo>
                        <a:pt x="67" y="23"/>
                        <a:pt x="74" y="26"/>
                        <a:pt x="79" y="31"/>
                      </a:cubicBezTo>
                      <a:cubicBezTo>
                        <a:pt x="81" y="34"/>
                        <a:pt x="83" y="36"/>
                        <a:pt x="85" y="38"/>
                      </a:cubicBezTo>
                      <a:lnTo>
                        <a:pt x="43" y="56"/>
                      </a:lnTo>
                      <a:close/>
                      <a:moveTo>
                        <a:pt x="43" y="56"/>
                      </a:moveTo>
                      <a:cubicBezTo>
                        <a:pt x="43" y="56"/>
                        <a:pt x="43" y="56"/>
                        <a:pt x="43" y="5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5" name="Freeform 80">
                  <a:extLst>
                    <a:ext uri="{FF2B5EF4-FFF2-40B4-BE49-F238E27FC236}">
                      <a16:creationId xmlns:a16="http://schemas.microsoft.com/office/drawing/2014/main" id="{5BAF9C15-172B-48B9-84B0-C7EA97D2092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216526" y="1438276"/>
                  <a:ext cx="260350" cy="450850"/>
                </a:xfrm>
                <a:custGeom>
                  <a:gdLst>
                    <a:gd fmla="*/ 43 w 69" name="T0"/>
                    <a:gd fmla="*/ 118 h 120" name="T1"/>
                    <a:gd fmla="*/ 68 w 69" name="T2"/>
                    <a:gd fmla="*/ 57 h 120" name="T3"/>
                    <a:gd fmla="*/ 68 w 69" name="T4"/>
                    <a:gd fmla="*/ 55 h 120" name="T5"/>
                    <a:gd fmla="*/ 29 w 69" name="T6"/>
                    <a:gd fmla="*/ 1 h 120" name="T7"/>
                    <a:gd fmla="*/ 28 w 69" name="T8"/>
                    <a:gd fmla="*/ 0 h 120" name="T9"/>
                    <a:gd fmla="*/ 26 w 69" name="T10"/>
                    <a:gd fmla="*/ 1 h 120" name="T11"/>
                    <a:gd fmla="*/ 8 w 69" name="T12"/>
                    <a:gd fmla="*/ 27 h 120" name="T13"/>
                    <a:gd fmla="*/ 6 w 69" name="T14"/>
                    <a:gd fmla="*/ 80 h 120" name="T15"/>
                    <a:gd fmla="*/ 40 w 69" name="T16"/>
                    <a:gd fmla="*/ 119 h 120" name="T17"/>
                    <a:gd fmla="*/ 42 w 69" name="T18"/>
                    <a:gd fmla="*/ 120 h 120" name="T19"/>
                    <a:gd fmla="*/ 43 w 69" name="T20"/>
                    <a:gd fmla="*/ 118 h 120" name="T21"/>
                    <a:gd fmla="*/ 43 w 69" name="T22"/>
                    <a:gd fmla="*/ 118 h 120" name="T23"/>
                    <a:gd fmla="*/ 43 w 69" name="T24"/>
                    <a:gd fmla="*/ 118 h 120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20" w="69">
                      <a:moveTo>
                        <a:pt x="43" y="118"/>
                      </a:moveTo>
                      <a:cubicBezTo>
                        <a:pt x="68" y="57"/>
                        <a:pt x="68" y="57"/>
                        <a:pt x="68" y="57"/>
                      </a:cubicBezTo>
                      <a:cubicBezTo>
                        <a:pt x="69" y="57"/>
                        <a:pt x="69" y="56"/>
                        <a:pt x="68" y="55"/>
                      </a:cubicBezTo>
                      <a:cubicBezTo>
                        <a:pt x="29" y="1"/>
                        <a:pt x="29" y="1"/>
                        <a:pt x="29" y="1"/>
                      </a:cubicBezTo>
                      <a:cubicBezTo>
                        <a:pt x="29" y="1"/>
                        <a:pt x="29" y="1"/>
                        <a:pt x="28" y="0"/>
                      </a:cubicBezTo>
                      <a:cubicBezTo>
                        <a:pt x="27" y="0"/>
                        <a:pt x="27" y="1"/>
                        <a:pt x="26" y="1"/>
                      </a:cubicBezTo>
                      <a:cubicBezTo>
                        <a:pt x="18" y="8"/>
                        <a:pt x="12" y="17"/>
                        <a:pt x="8" y="27"/>
                      </a:cubicBezTo>
                      <a:cubicBezTo>
                        <a:pt x="1" y="44"/>
                        <a:pt x="0" y="63"/>
                        <a:pt x="6" y="80"/>
                      </a:cubicBezTo>
                      <a:cubicBezTo>
                        <a:pt x="12" y="97"/>
                        <a:pt x="24" y="111"/>
                        <a:pt x="40" y="119"/>
                      </a:cubicBezTo>
                      <a:cubicBezTo>
                        <a:pt x="40" y="120"/>
                        <a:pt x="41" y="120"/>
                        <a:pt x="42" y="120"/>
                      </a:cubicBezTo>
                      <a:cubicBezTo>
                        <a:pt x="42" y="119"/>
                        <a:pt x="43" y="119"/>
                        <a:pt x="43" y="118"/>
                      </a:cubicBezTo>
                      <a:close/>
                      <a:moveTo>
                        <a:pt x="43" y="118"/>
                      </a:moveTo>
                      <a:cubicBezTo>
                        <a:pt x="43" y="118"/>
                        <a:pt x="43" y="118"/>
                        <a:pt x="43" y="1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grpSp>
            <p:nvGrpSpPr>
              <p:cNvPr id="76" name="组合 75">
                <a:extLst>
                  <a:ext uri="{FF2B5EF4-FFF2-40B4-BE49-F238E27FC236}">
                    <a16:creationId xmlns:a16="http://schemas.microsoft.com/office/drawing/2014/main" id="{E2F0651B-3F7E-48D9-9A57-F5E5AAB96BCC}"/>
                  </a:ext>
                </a:extLst>
              </p:cNvPr>
              <p:cNvGrpSpPr/>
              <p:nvPr/>
            </p:nvGrpSpPr>
            <p:grpSpPr>
              <a:xfrm>
                <a:off x="1960402" y="512798"/>
                <a:ext cx="425378" cy="404678"/>
                <a:chOff x="6323014" y="4870451"/>
                <a:chExt cx="652463" cy="620713"/>
              </a:xfrm>
              <a:solidFill>
                <a:schemeClr val="bg1"/>
              </a:solidFill>
            </p:grpSpPr>
            <p:sp>
              <p:nvSpPr>
                <p:cNvPr id="77" name="Freeform 81">
                  <a:extLst>
                    <a:ext uri="{FF2B5EF4-FFF2-40B4-BE49-F238E27FC236}">
                      <a16:creationId xmlns:a16="http://schemas.microsoft.com/office/drawing/2014/main" id="{5861A971-19EB-46C1-8AB7-828C5404D9DF}"/>
                    </a:ext>
                  </a:extLst>
                </p:cNvPr>
                <p:cNvSpPr/>
                <p:nvPr/>
              </p:nvSpPr>
              <p:spPr bwMode="auto">
                <a:xfrm>
                  <a:off x="6789739" y="4870451"/>
                  <a:ext cx="185738" cy="185738"/>
                </a:xfrm>
                <a:custGeom>
                  <a:gdLst>
                    <a:gd fmla="*/ 38 w 49" name="T0"/>
                    <a:gd fmla="*/ 11 h 49" name="T1"/>
                    <a:gd fmla="*/ 3 w 49" name="T2"/>
                    <a:gd fmla="*/ 7 h 49" name="T3"/>
                    <a:gd fmla="*/ 2 w 49" name="T4"/>
                    <a:gd fmla="*/ 15 h 49" name="T5"/>
                    <a:gd fmla="*/ 34 w 49" name="T6"/>
                    <a:gd fmla="*/ 47 h 49" name="T7"/>
                    <a:gd fmla="*/ 42 w 49" name="T8"/>
                    <a:gd fmla="*/ 46 h 49" name="T9"/>
                    <a:gd fmla="*/ 38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38" y="11"/>
                      </a:moveTo>
                      <a:cubicBezTo>
                        <a:pt x="28" y="2"/>
                        <a:pt x="14" y="0"/>
                        <a:pt x="3" y="7"/>
                      </a:cubicBezTo>
                      <a:cubicBezTo>
                        <a:pt x="0" y="9"/>
                        <a:pt x="0" y="13"/>
                        <a:pt x="2" y="15"/>
                      </a:cubicBezTo>
                      <a:cubicBezTo>
                        <a:pt x="34" y="47"/>
                        <a:pt x="34" y="47"/>
                        <a:pt x="34" y="47"/>
                      </a:cubicBezTo>
                      <a:cubicBezTo>
                        <a:pt x="36" y="49"/>
                        <a:pt x="40" y="49"/>
                        <a:pt x="42" y="46"/>
                      </a:cubicBezTo>
                      <a:cubicBezTo>
                        <a:pt x="49" y="35"/>
                        <a:pt x="47" y="21"/>
                        <a:pt x="38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8" name="Freeform 82">
                  <a:extLst>
                    <a:ext uri="{FF2B5EF4-FFF2-40B4-BE49-F238E27FC236}">
                      <a16:creationId xmlns:a16="http://schemas.microsoft.com/office/drawing/2014/main" id="{43793BBA-180C-4069-B3DA-9B72382DF7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364289" y="4924426"/>
                  <a:ext cx="554038" cy="566738"/>
                </a:xfrm>
                <a:custGeom>
                  <a:gdLst>
                    <a:gd fmla="*/ 134 w 147" name="T0"/>
                    <a:gd fmla="*/ 115 h 151" name="T1"/>
                    <a:gd fmla="*/ 147 w 147" name="T2"/>
                    <a:gd fmla="*/ 72 h 151" name="T3"/>
                    <a:gd fmla="*/ 75 w 147" name="T4"/>
                    <a:gd fmla="*/ 0 h 151" name="T5"/>
                    <a:gd fmla="*/ 74 w 147" name="T6"/>
                    <a:gd fmla="*/ 0 h 151" name="T7"/>
                    <a:gd fmla="*/ 3 w 147" name="T8"/>
                    <a:gd fmla="*/ 72 h 151" name="T9"/>
                    <a:gd fmla="*/ 15 w 147" name="T10"/>
                    <a:gd fmla="*/ 112 h 151" name="T11"/>
                    <a:gd fmla="*/ 2 w 147" name="T12"/>
                    <a:gd fmla="*/ 137 h 151" name="T13"/>
                    <a:gd fmla="*/ 6 w 147" name="T14"/>
                    <a:gd fmla="*/ 150 h 151" name="T15"/>
                    <a:gd fmla="*/ 11 w 147" name="T16"/>
                    <a:gd fmla="*/ 151 h 151" name="T17"/>
                    <a:gd fmla="*/ 20 w 147" name="T18"/>
                    <a:gd fmla="*/ 146 h 151" name="T19"/>
                    <a:gd fmla="*/ 29 w 147" name="T20"/>
                    <a:gd fmla="*/ 128 h 151" name="T21"/>
                    <a:gd fmla="*/ 74 w 147" name="T22"/>
                    <a:gd fmla="*/ 145 h 151" name="T23"/>
                    <a:gd fmla="*/ 75 w 147" name="T24"/>
                    <a:gd fmla="*/ 145 h 151" name="T25"/>
                    <a:gd fmla="*/ 119 w 147" name="T26"/>
                    <a:gd fmla="*/ 129 h 151" name="T27"/>
                    <a:gd fmla="*/ 127 w 147" name="T28"/>
                    <a:gd fmla="*/ 146 h 151" name="T29"/>
                    <a:gd fmla="*/ 136 w 147" name="T30"/>
                    <a:gd fmla="*/ 151 h 151" name="T31"/>
                    <a:gd fmla="*/ 141 w 147" name="T32"/>
                    <a:gd fmla="*/ 150 h 151" name="T33"/>
                    <a:gd fmla="*/ 145 w 147" name="T34"/>
                    <a:gd fmla="*/ 137 h 151" name="T35"/>
                    <a:gd fmla="*/ 134 w 147" name="T36"/>
                    <a:gd fmla="*/ 115 h 151" name="T37"/>
                    <a:gd fmla="*/ 75 w 147" name="T38"/>
                    <a:gd fmla="*/ 125 h 151" name="T39"/>
                    <a:gd fmla="*/ 74 w 147" name="T40"/>
                    <a:gd fmla="*/ 125 h 151" name="T41"/>
                    <a:gd fmla="*/ 22 w 147" name="T42"/>
                    <a:gd fmla="*/ 72 h 151" name="T43"/>
                    <a:gd fmla="*/ 74 w 147" name="T44"/>
                    <a:gd fmla="*/ 20 h 151" name="T45"/>
                    <a:gd fmla="*/ 75 w 147" name="T46"/>
                    <a:gd fmla="*/ 19 h 151" name="T47"/>
                    <a:gd fmla="*/ 128 w 147" name="T48"/>
                    <a:gd fmla="*/ 72 h 151" name="T49"/>
                    <a:gd fmla="*/ 75 w 147" name="T50"/>
                    <a:gd fmla="*/ 125 h 151" name="T5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b="b" l="0" r="r" t="0"/>
                  <a:pathLst>
                    <a:path h="151" w="147">
                      <a:moveTo>
                        <a:pt x="134" y="115"/>
                      </a:moveTo>
                      <a:cubicBezTo>
                        <a:pt x="142" y="103"/>
                        <a:pt x="147" y="88"/>
                        <a:pt x="147" y="72"/>
                      </a:cubicBezTo>
                      <a:cubicBezTo>
                        <a:pt x="147" y="32"/>
                        <a:pt x="115" y="0"/>
                        <a:pt x="75" y="0"/>
                      </a:cubicBezTo>
                      <a:cubicBezTo>
                        <a:pt x="75" y="0"/>
                        <a:pt x="74" y="0"/>
                        <a:pt x="74" y="0"/>
                      </a:cubicBezTo>
                      <a:cubicBezTo>
                        <a:pt x="35" y="0"/>
                        <a:pt x="3" y="33"/>
                        <a:pt x="3" y="72"/>
                      </a:cubicBezTo>
                      <a:cubicBezTo>
                        <a:pt x="3" y="87"/>
                        <a:pt x="7" y="101"/>
                        <a:pt x="15" y="112"/>
                      </a:cubicBezTo>
                      <a:cubicBezTo>
                        <a:pt x="2" y="137"/>
                        <a:pt x="2" y="137"/>
                        <a:pt x="2" y="137"/>
                      </a:cubicBezTo>
                      <a:cubicBezTo>
                        <a:pt x="0" y="142"/>
                        <a:pt x="2" y="148"/>
                        <a:pt x="6" y="150"/>
                      </a:cubicBezTo>
                      <a:cubicBezTo>
                        <a:pt x="8" y="151"/>
                        <a:pt x="9" y="151"/>
                        <a:pt x="11" y="151"/>
                      </a:cubicBezTo>
                      <a:cubicBezTo>
                        <a:pt x="14" y="151"/>
                        <a:pt x="18" y="149"/>
                        <a:pt x="20" y="146"/>
                      </a:cubicBezTo>
                      <a:cubicBezTo>
                        <a:pt x="29" y="128"/>
                        <a:pt x="29" y="128"/>
                        <a:pt x="29" y="128"/>
                      </a:cubicBezTo>
                      <a:cubicBezTo>
                        <a:pt x="41" y="138"/>
                        <a:pt x="57" y="145"/>
                        <a:pt x="74" y="145"/>
                      </a:cubicBezTo>
                      <a:cubicBezTo>
                        <a:pt x="74" y="145"/>
                        <a:pt x="75" y="145"/>
                        <a:pt x="75" y="145"/>
                      </a:cubicBezTo>
                      <a:cubicBezTo>
                        <a:pt x="92" y="145"/>
                        <a:pt x="107" y="139"/>
                        <a:pt x="119" y="129"/>
                      </a:cubicBezTo>
                      <a:cubicBezTo>
                        <a:pt x="127" y="146"/>
                        <a:pt x="127" y="146"/>
                        <a:pt x="127" y="146"/>
                      </a:cubicBezTo>
                      <a:cubicBezTo>
                        <a:pt x="129" y="149"/>
                        <a:pt x="133" y="151"/>
                        <a:pt x="136" y="151"/>
                      </a:cubicBezTo>
                      <a:cubicBezTo>
                        <a:pt x="138" y="151"/>
                        <a:pt x="139" y="151"/>
                        <a:pt x="141" y="150"/>
                      </a:cubicBezTo>
                      <a:cubicBezTo>
                        <a:pt x="145" y="148"/>
                        <a:pt x="147" y="142"/>
                        <a:pt x="145" y="137"/>
                      </a:cubicBezTo>
                      <a:lnTo>
                        <a:pt x="134" y="115"/>
                      </a:lnTo>
                      <a:close/>
                      <a:moveTo>
                        <a:pt x="75" y="125"/>
                      </a:moveTo>
                      <a:cubicBezTo>
                        <a:pt x="75" y="125"/>
                        <a:pt x="74" y="125"/>
                        <a:pt x="74" y="125"/>
                      </a:cubicBezTo>
                      <a:cubicBezTo>
                        <a:pt x="45" y="125"/>
                        <a:pt x="22" y="101"/>
                        <a:pt x="22" y="72"/>
                      </a:cubicBezTo>
                      <a:cubicBezTo>
                        <a:pt x="22" y="43"/>
                        <a:pt x="45" y="20"/>
                        <a:pt x="74" y="20"/>
                      </a:cubicBezTo>
                      <a:cubicBezTo>
                        <a:pt x="74" y="20"/>
                        <a:pt x="75" y="19"/>
                        <a:pt x="75" y="19"/>
                      </a:cubicBezTo>
                      <a:cubicBezTo>
                        <a:pt x="104" y="19"/>
                        <a:pt x="128" y="43"/>
                        <a:pt x="128" y="72"/>
                      </a:cubicBezTo>
                      <a:cubicBezTo>
                        <a:pt x="128" y="102"/>
                        <a:pt x="104" y="125"/>
                        <a:pt x="75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9" name="Freeform 83">
                  <a:extLst>
                    <a:ext uri="{FF2B5EF4-FFF2-40B4-BE49-F238E27FC236}">
                      <a16:creationId xmlns:a16="http://schemas.microsoft.com/office/drawing/2014/main" id="{5B537525-06D0-4886-BC95-DA37C034AC97}"/>
                    </a:ext>
                  </a:extLst>
                </p:cNvPr>
                <p:cNvSpPr/>
                <p:nvPr/>
              </p:nvSpPr>
              <p:spPr bwMode="auto">
                <a:xfrm>
                  <a:off x="6534151" y="5092701"/>
                  <a:ext cx="131763" cy="236538"/>
                </a:xfrm>
                <a:custGeom>
                  <a:gdLst>
                    <a:gd fmla="*/ 30 w 35" name="T0"/>
                    <a:gd fmla="*/ 0 h 63" name="T1"/>
                    <a:gd fmla="*/ 29 w 35" name="T2"/>
                    <a:gd fmla="*/ 0 h 63" name="T3"/>
                    <a:gd fmla="*/ 24 w 35" name="T4"/>
                    <a:gd fmla="*/ 6 h 63" name="T5"/>
                    <a:gd fmla="*/ 24 w 35" name="T6"/>
                    <a:gd fmla="*/ 27 h 63" name="T7"/>
                    <a:gd fmla="*/ 2 w 35" name="T8"/>
                    <a:gd fmla="*/ 54 h 63" name="T9"/>
                    <a:gd fmla="*/ 3 w 35" name="T10"/>
                    <a:gd fmla="*/ 61 h 63" name="T11"/>
                    <a:gd fmla="*/ 6 w 35" name="T12"/>
                    <a:gd fmla="*/ 63 h 63" name="T13"/>
                    <a:gd fmla="*/ 10 w 35" name="T14"/>
                    <a:gd fmla="*/ 61 h 63" name="T15"/>
                    <a:gd fmla="*/ 29 w 35" name="T16"/>
                    <a:gd fmla="*/ 39 h 63" name="T17"/>
                    <a:gd fmla="*/ 33 w 35" name="T18"/>
                    <a:gd fmla="*/ 34 h 63" name="T19"/>
                    <a:gd fmla="*/ 35 w 35" name="T20"/>
                    <a:gd fmla="*/ 29 h 63" name="T21"/>
                    <a:gd fmla="*/ 35 w 35" name="T22"/>
                    <a:gd fmla="*/ 6 h 63" name="T23"/>
                    <a:gd fmla="*/ 30 w 35" name="T24"/>
                    <a:gd fmla="*/ 0 h 6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62" w="35">
                      <a:moveTo>
                        <a:pt x="30" y="0"/>
                      </a:moveTo>
                      <a:cubicBezTo>
                        <a:pt x="30" y="0"/>
                        <a:pt x="29" y="0"/>
                        <a:pt x="29" y="0"/>
                      </a:cubicBezTo>
                      <a:cubicBezTo>
                        <a:pt x="26" y="1"/>
                        <a:pt x="24" y="3"/>
                        <a:pt x="24" y="6"/>
                      </a:cubicBezTo>
                      <a:cubicBezTo>
                        <a:pt x="24" y="27"/>
                        <a:pt x="24" y="27"/>
                        <a:pt x="24" y="27"/>
                      </a:cubicBezTo>
                      <a:cubicBezTo>
                        <a:pt x="2" y="54"/>
                        <a:pt x="2" y="54"/>
                        <a:pt x="2" y="54"/>
                      </a:cubicBezTo>
                      <a:cubicBezTo>
                        <a:pt x="0" y="56"/>
                        <a:pt x="0" y="59"/>
                        <a:pt x="3" y="61"/>
                      </a:cubicBezTo>
                      <a:cubicBezTo>
                        <a:pt x="4" y="62"/>
                        <a:pt x="5" y="63"/>
                        <a:pt x="6" y="63"/>
                      </a:cubicBezTo>
                      <a:cubicBezTo>
                        <a:pt x="8" y="63"/>
                        <a:pt x="9" y="62"/>
                        <a:pt x="10" y="61"/>
                      </a:cubicBezTo>
                      <a:cubicBezTo>
                        <a:pt x="29" y="39"/>
                        <a:pt x="29" y="39"/>
                        <a:pt x="29" y="39"/>
                      </a:cubicBezTo>
                      <a:cubicBezTo>
                        <a:pt x="33" y="34"/>
                        <a:pt x="33" y="34"/>
                        <a:pt x="33" y="34"/>
                      </a:cubicBezTo>
                      <a:cubicBezTo>
                        <a:pt x="35" y="33"/>
                        <a:pt x="35" y="31"/>
                        <a:pt x="35" y="29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3"/>
                        <a:pt x="33" y="0"/>
                        <a:pt x="3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0" name="Freeform 84">
                  <a:extLst>
                    <a:ext uri="{FF2B5EF4-FFF2-40B4-BE49-F238E27FC236}">
                      <a16:creationId xmlns:a16="http://schemas.microsoft.com/office/drawing/2014/main" id="{4D369118-8134-48B9-9AE9-2CA40ECC051F}"/>
                    </a:ext>
                  </a:extLst>
                </p:cNvPr>
                <p:cNvSpPr/>
                <p:nvPr/>
              </p:nvSpPr>
              <p:spPr bwMode="auto">
                <a:xfrm>
                  <a:off x="6323014" y="4870451"/>
                  <a:ext cx="184150" cy="185738"/>
                </a:xfrm>
                <a:custGeom>
                  <a:gdLst>
                    <a:gd fmla="*/ 11 w 49" name="T0"/>
                    <a:gd fmla="*/ 11 h 49" name="T1"/>
                    <a:gd fmla="*/ 7 w 49" name="T2"/>
                    <a:gd fmla="*/ 46 h 49" name="T3"/>
                    <a:gd fmla="*/ 14 w 49" name="T4"/>
                    <a:gd fmla="*/ 47 h 49" name="T5"/>
                    <a:gd fmla="*/ 46 w 49" name="T6"/>
                    <a:gd fmla="*/ 15 h 49" name="T7"/>
                    <a:gd fmla="*/ 45 w 49" name="T8"/>
                    <a:gd fmla="*/ 7 h 49" name="T9"/>
                    <a:gd fmla="*/ 11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11" y="11"/>
                      </a:moveTo>
                      <a:cubicBezTo>
                        <a:pt x="1" y="21"/>
                        <a:pt x="0" y="35"/>
                        <a:pt x="7" y="46"/>
                      </a:cubicBezTo>
                      <a:cubicBezTo>
                        <a:pt x="9" y="49"/>
                        <a:pt x="12" y="49"/>
                        <a:pt x="14" y="47"/>
                      </a:cubicBezTo>
                      <a:cubicBezTo>
                        <a:pt x="46" y="15"/>
                        <a:pt x="46" y="15"/>
                        <a:pt x="46" y="15"/>
                      </a:cubicBezTo>
                      <a:cubicBezTo>
                        <a:pt x="49" y="13"/>
                        <a:pt x="48" y="9"/>
                        <a:pt x="45" y="7"/>
                      </a:cubicBezTo>
                      <a:cubicBezTo>
                        <a:pt x="35" y="0"/>
                        <a:pt x="20" y="2"/>
                        <a:pt x="11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id="{60159DA2-608F-4A43-A72A-4B7392B0FD16}"/>
                  </a:ext>
                </a:extLst>
              </p:cNvPr>
              <p:cNvSpPr/>
              <p:nvPr/>
            </p:nvSpPr>
            <p:spPr>
              <a:xfrm>
                <a:off x="1007162" y="35203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2" name="Group 4">
                <a:extLst>
                  <a:ext uri="{FF2B5EF4-FFF2-40B4-BE49-F238E27FC236}">
                    <a16:creationId xmlns:a16="http://schemas.microsoft.com/office/drawing/2014/main" id="{95383651-D80C-4363-94C0-F4F425D29F6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140740" y="512071"/>
                <a:ext cx="374650" cy="368300"/>
                <a:chOff x="3722" y="2043"/>
                <a:chExt cx="236" cy="232"/>
              </a:xfrm>
              <a:solidFill>
                <a:schemeClr val="bg1"/>
              </a:solidFill>
            </p:grpSpPr>
            <p:sp>
              <p:nvSpPr>
                <p:cNvPr id="83" name="Freeform 5">
                  <a:extLst>
                    <a:ext uri="{FF2B5EF4-FFF2-40B4-BE49-F238E27FC236}">
                      <a16:creationId xmlns:a16="http://schemas.microsoft.com/office/drawing/2014/main" id="{47A2C8DE-D03E-4232-AD02-5659DC98C0C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10" y="2089"/>
                  <a:ext cx="14" cy="32"/>
                </a:xfrm>
                <a:custGeom>
                  <a:gdLst>
                    <a:gd fmla="*/ 4 w 6" name="T0"/>
                    <a:gd fmla="*/ 0 h 13" name="T1"/>
                    <a:gd fmla="*/ 2 w 6" name="T2"/>
                    <a:gd fmla="*/ 0 h 13" name="T3"/>
                    <a:gd fmla="*/ 0 w 6" name="T4"/>
                    <a:gd fmla="*/ 2 h 13" name="T5"/>
                    <a:gd fmla="*/ 0 w 6" name="T6"/>
                    <a:gd fmla="*/ 13 h 13" name="T7"/>
                    <a:gd fmla="*/ 6 w 6" name="T8"/>
                    <a:gd fmla="*/ 13 h 13" name="T9"/>
                    <a:gd fmla="*/ 6 w 6" name="T10"/>
                    <a:gd fmla="*/ 2 h 13" name="T11"/>
                    <a:gd fmla="*/ 4 w 6" name="T12"/>
                    <a:gd fmla="*/ 0 h 13" name="T13"/>
                    <a:gd fmla="*/ 4 w 6" name="T14"/>
                    <a:gd fmla="*/ 0 h 13" name="T15"/>
                    <a:gd fmla="*/ 4 w 6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6">
                      <a:moveTo>
                        <a:pt x="4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5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4" name="Freeform 6">
                  <a:extLst>
                    <a:ext uri="{FF2B5EF4-FFF2-40B4-BE49-F238E27FC236}">
                      <a16:creationId xmlns:a16="http://schemas.microsoft.com/office/drawing/2014/main" id="{A1BCF504-DD15-458A-B1D2-35789AE1DE5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53" y="2089"/>
                  <a:ext cx="17" cy="32"/>
                </a:xfrm>
                <a:custGeom>
                  <a:gdLst>
                    <a:gd fmla="*/ 4 w 7" name="T0"/>
                    <a:gd fmla="*/ 0 h 13" name="T1"/>
                    <a:gd fmla="*/ 3 w 7" name="T2"/>
                    <a:gd fmla="*/ 0 h 13" name="T3"/>
                    <a:gd fmla="*/ 0 w 7" name="T4"/>
                    <a:gd fmla="*/ 2 h 13" name="T5"/>
                    <a:gd fmla="*/ 0 w 7" name="T6"/>
                    <a:gd fmla="*/ 13 h 13" name="T7"/>
                    <a:gd fmla="*/ 7 w 7" name="T8"/>
                    <a:gd fmla="*/ 13 h 13" name="T9"/>
                    <a:gd fmla="*/ 7 w 7" name="T10"/>
                    <a:gd fmla="*/ 2 h 13" name="T11"/>
                    <a:gd fmla="*/ 4 w 7" name="T12"/>
                    <a:gd fmla="*/ 0 h 13" name="T13"/>
                    <a:gd fmla="*/ 4 w 7" name="T14"/>
                    <a:gd fmla="*/ 0 h 13" name="T15"/>
                    <a:gd fmla="*/ 4 w 7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7">
                      <a:moveTo>
                        <a:pt x="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7" y="13"/>
                        <a:pt x="7" y="13"/>
                        <a:pt x="7" y="13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1"/>
                        <a:pt x="6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5" name="Freeform 7">
                  <a:extLst>
                    <a:ext uri="{FF2B5EF4-FFF2-40B4-BE49-F238E27FC236}">
                      <a16:creationId xmlns:a16="http://schemas.microsoft.com/office/drawing/2014/main" id="{FE3904F2-949B-41FB-8F3C-B0DB18C6613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722" y="2043"/>
                  <a:ext cx="236" cy="232"/>
                </a:xfrm>
                <a:custGeom>
                  <a:gdLst>
                    <a:gd fmla="*/ 48 w 97" name="T0"/>
                    <a:gd fmla="*/ 0 h 95" name="T1"/>
                    <a:gd fmla="*/ 0 w 97" name="T2"/>
                    <a:gd fmla="*/ 49 h 95" name="T3"/>
                    <a:gd fmla="*/ 14 w 97" name="T4"/>
                    <a:gd fmla="*/ 83 h 95" name="T5"/>
                    <a:gd fmla="*/ 33 w 97" name="T6"/>
                    <a:gd fmla="*/ 95 h 95" name="T7"/>
                    <a:gd fmla="*/ 35 w 97" name="T8"/>
                    <a:gd fmla="*/ 95 h 95" name="T9"/>
                    <a:gd fmla="*/ 39 w 97" name="T10"/>
                    <a:gd fmla="*/ 92 h 95" name="T11"/>
                    <a:gd fmla="*/ 36 w 97" name="T12"/>
                    <a:gd fmla="*/ 86 h 95" name="T13"/>
                    <a:gd fmla="*/ 20 w 97" name="T14"/>
                    <a:gd fmla="*/ 76 h 95" name="T15"/>
                    <a:gd fmla="*/ 9 w 97" name="T16"/>
                    <a:gd fmla="*/ 49 h 95" name="T17"/>
                    <a:gd fmla="*/ 48 w 97" name="T18"/>
                    <a:gd fmla="*/ 9 h 95" name="T19"/>
                    <a:gd fmla="*/ 87 w 97" name="T20"/>
                    <a:gd fmla="*/ 49 h 95" name="T21"/>
                    <a:gd fmla="*/ 76 w 97" name="T22"/>
                    <a:gd fmla="*/ 76 h 95" name="T23"/>
                    <a:gd fmla="*/ 62 w 97" name="T24"/>
                    <a:gd fmla="*/ 84 h 95" name="T25"/>
                    <a:gd fmla="*/ 57 w 97" name="T26"/>
                    <a:gd fmla="*/ 82 h 95" name="T27"/>
                    <a:gd fmla="*/ 53 w 97" name="T28"/>
                    <a:gd fmla="*/ 65 h 95" name="T29"/>
                    <a:gd fmla="*/ 67 w 97" name="T30"/>
                    <a:gd fmla="*/ 50 h 95" name="T31"/>
                    <a:gd fmla="*/ 67 w 97" name="T32"/>
                    <a:gd fmla="*/ 35 h 95" name="T33"/>
                    <a:gd fmla="*/ 29 w 97" name="T34"/>
                    <a:gd fmla="*/ 35 h 95" name="T35"/>
                    <a:gd fmla="*/ 29 w 97" name="T36"/>
                    <a:gd fmla="*/ 50 h 95" name="T37"/>
                    <a:gd fmla="*/ 43 w 97" name="T38"/>
                    <a:gd fmla="*/ 65 h 95" name="T39"/>
                    <a:gd fmla="*/ 50 w 97" name="T40"/>
                    <a:gd fmla="*/ 88 h 95" name="T41"/>
                    <a:gd fmla="*/ 62 w 97" name="T42"/>
                    <a:gd fmla="*/ 93 h 95" name="T43"/>
                    <a:gd fmla="*/ 82 w 97" name="T44"/>
                    <a:gd fmla="*/ 83 h 95" name="T45"/>
                    <a:gd fmla="*/ 83 w 97" name="T46"/>
                    <a:gd fmla="*/ 83 h 95" name="T47"/>
                    <a:gd fmla="*/ 97 w 97" name="T48"/>
                    <a:gd fmla="*/ 49 h 95" name="T49"/>
                    <a:gd fmla="*/ 48 w 97" name="T50"/>
                    <a:gd fmla="*/ 0 h 95" name="T51"/>
                    <a:gd fmla="*/ 48 w 97" name="T52"/>
                    <a:gd fmla="*/ 0 h 95" name="T53"/>
                    <a:gd fmla="*/ 48 w 97" name="T54"/>
                    <a:gd fmla="*/ 0 h 95" name="T5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b="b" l="0" r="r" t="0"/>
                  <a:pathLst>
                    <a:path h="95" w="97">
                      <a:moveTo>
                        <a:pt x="48" y="0"/>
                      </a:moveTo>
                      <a:cubicBezTo>
                        <a:pt x="21" y="0"/>
                        <a:pt x="0" y="22"/>
                        <a:pt x="0" y="49"/>
                      </a:cubicBezTo>
                      <a:cubicBezTo>
                        <a:pt x="0" y="61"/>
                        <a:pt x="5" y="74"/>
                        <a:pt x="14" y="83"/>
                      </a:cubicBezTo>
                      <a:cubicBezTo>
                        <a:pt x="19" y="88"/>
                        <a:pt x="26" y="92"/>
                        <a:pt x="33" y="95"/>
                      </a:cubicBezTo>
                      <a:cubicBezTo>
                        <a:pt x="34" y="95"/>
                        <a:pt x="34" y="95"/>
                        <a:pt x="35" y="95"/>
                      </a:cubicBezTo>
                      <a:cubicBezTo>
                        <a:pt x="37" y="95"/>
                        <a:pt x="38" y="94"/>
                        <a:pt x="39" y="92"/>
                      </a:cubicBezTo>
                      <a:cubicBezTo>
                        <a:pt x="40" y="89"/>
                        <a:pt x="39" y="87"/>
                        <a:pt x="36" y="86"/>
                      </a:cubicBezTo>
                      <a:cubicBezTo>
                        <a:pt x="30" y="84"/>
                        <a:pt x="25" y="81"/>
                        <a:pt x="20" y="76"/>
                      </a:cubicBezTo>
                      <a:cubicBezTo>
                        <a:pt x="13" y="69"/>
                        <a:pt x="9" y="59"/>
                        <a:pt x="9" y="49"/>
                      </a:cubicBezTo>
                      <a:cubicBezTo>
                        <a:pt x="9" y="27"/>
                        <a:pt x="27" y="9"/>
                        <a:pt x="48" y="9"/>
                      </a:cubicBezTo>
                      <a:cubicBezTo>
                        <a:pt x="70" y="9"/>
                        <a:pt x="87" y="27"/>
                        <a:pt x="87" y="49"/>
                      </a:cubicBezTo>
                      <a:cubicBezTo>
                        <a:pt x="87" y="59"/>
                        <a:pt x="83" y="69"/>
                        <a:pt x="76" y="76"/>
                      </a:cubicBezTo>
                      <a:cubicBezTo>
                        <a:pt x="73" y="79"/>
                        <a:pt x="66" y="84"/>
                        <a:pt x="62" y="84"/>
                      </a:cubicBezTo>
                      <a:cubicBezTo>
                        <a:pt x="60" y="84"/>
                        <a:pt x="58" y="83"/>
                        <a:pt x="57" y="82"/>
                      </a:cubicBezTo>
                      <a:cubicBezTo>
                        <a:pt x="53" y="78"/>
                        <a:pt x="53" y="70"/>
                        <a:pt x="53" y="65"/>
                      </a:cubicBezTo>
                      <a:cubicBezTo>
                        <a:pt x="61" y="65"/>
                        <a:pt x="67" y="58"/>
                        <a:pt x="67" y="50"/>
                      </a:cubicBezTo>
                      <a:cubicBezTo>
                        <a:pt x="67" y="35"/>
                        <a:pt x="67" y="35"/>
                        <a:pt x="67" y="35"/>
                      </a:cubicBezTo>
                      <a:cubicBezTo>
                        <a:pt x="29" y="35"/>
                        <a:pt x="29" y="35"/>
                        <a:pt x="29" y="35"/>
                      </a:cubicBezTo>
                      <a:cubicBezTo>
                        <a:pt x="29" y="50"/>
                        <a:pt x="29" y="50"/>
                        <a:pt x="29" y="50"/>
                      </a:cubicBezTo>
                      <a:cubicBezTo>
                        <a:pt x="29" y="58"/>
                        <a:pt x="35" y="65"/>
                        <a:pt x="43" y="65"/>
                      </a:cubicBezTo>
                      <a:cubicBezTo>
                        <a:pt x="43" y="71"/>
                        <a:pt x="44" y="82"/>
                        <a:pt x="50" y="88"/>
                      </a:cubicBezTo>
                      <a:cubicBezTo>
                        <a:pt x="53" y="91"/>
                        <a:pt x="57" y="93"/>
                        <a:pt x="62" y="93"/>
                      </a:cubicBezTo>
                      <a:cubicBezTo>
                        <a:pt x="71" y="93"/>
                        <a:pt x="81" y="84"/>
                        <a:pt x="82" y="83"/>
                      </a:cubicBezTo>
                      <a:cubicBezTo>
                        <a:pt x="83" y="83"/>
                        <a:pt x="83" y="83"/>
                        <a:pt x="83" y="83"/>
                      </a:cubicBezTo>
                      <a:cubicBezTo>
                        <a:pt x="92" y="74"/>
                        <a:pt x="97" y="62"/>
                        <a:pt x="97" y="49"/>
                      </a:cubicBezTo>
                      <a:cubicBezTo>
                        <a:pt x="97" y="22"/>
                        <a:pt x="75" y="0"/>
                        <a:pt x="48" y="0"/>
                      </a:cubicBezTo>
                      <a:close/>
                      <a:moveTo>
                        <a:pt x="48" y="0"/>
                      </a:moveTo>
                      <a:cubicBezTo>
                        <a:pt x="48" y="0"/>
                        <a:pt x="48" y="0"/>
                        <a:pt x="48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</p:grpSp>
      </p:grpSp>
      <p:grpSp>
        <p:nvGrpSpPr>
          <p:cNvPr id="15" name="组合 14"/>
          <p:cNvGrpSpPr/>
          <p:nvPr/>
        </p:nvGrpSpPr>
        <p:grpSpPr>
          <a:xfrm>
            <a:off x="0" y="4358377"/>
            <a:ext cx="12192001" cy="2499623"/>
            <a:chOff x="0" y="4358377"/>
            <a:chExt cx="12192001" cy="2499623"/>
          </a:xfrm>
        </p:grpSpPr>
        <p:sp>
          <p:nvSpPr>
            <p:cNvPr id="8" name="等腰三角形 7"/>
            <p:cNvSpPr/>
            <p:nvPr/>
          </p:nvSpPr>
          <p:spPr>
            <a:xfrm>
              <a:off x="8043517" y="4358377"/>
              <a:ext cx="932208" cy="408814"/>
            </a:xfrm>
            <a:prstGeom prst="triangle">
              <a:avLst>
                <a:gd fmla="val 38316" name="adj"/>
              </a:avLst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4760636"/>
              <a:ext cx="12192000" cy="16180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03" name="任意多边形 102"/>
            <p:cNvSpPr/>
            <p:nvPr/>
          </p:nvSpPr>
          <p:spPr>
            <a:xfrm>
              <a:off x="7581900" y="5086350"/>
              <a:ext cx="4610101" cy="1292352"/>
            </a:xfrm>
            <a:custGeom>
              <a:gdLst>
                <a:gd fmla="*/ 1112586 w 4725415" name="connsiteX0"/>
                <a:gd fmla="*/ 0 h 1292352" name="connsiteY0"/>
                <a:gd fmla="*/ 4725415 w 4725415" name="connsiteX1"/>
                <a:gd fmla="*/ 0 h 1292352" name="connsiteY1"/>
                <a:gd fmla="*/ 4725415 w 4725415" name="connsiteX2"/>
                <a:gd fmla="*/ 1292352 h 1292352" name="connsiteY2"/>
                <a:gd fmla="*/ 0 w 4725415" name="connsiteX3"/>
                <a:gd fmla="*/ 1292352 h 1292352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292352" w="4725415">
                  <a:moveTo>
                    <a:pt x="1112586" y="0"/>
                  </a:moveTo>
                  <a:lnTo>
                    <a:pt x="4725415" y="0"/>
                  </a:lnTo>
                  <a:lnTo>
                    <a:pt x="4725415" y="1292352"/>
                  </a:lnTo>
                  <a:lnTo>
                    <a:pt x="0" y="1292352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矩形 2"/>
            <p:cNvSpPr/>
            <p:nvPr/>
          </p:nvSpPr>
          <p:spPr>
            <a:xfrm>
              <a:off x="0" y="6378702"/>
              <a:ext cx="12192000" cy="479298"/>
            </a:xfrm>
            <a:prstGeom prst="rect">
              <a:avLst/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2" name="任意多边形 101"/>
            <p:cNvSpPr/>
            <p:nvPr/>
          </p:nvSpPr>
          <p:spPr>
            <a:xfrm flipV="1">
              <a:off x="0" y="4358379"/>
              <a:ext cx="8401050" cy="1585219"/>
            </a:xfrm>
            <a:custGeom>
              <a:gdLst>
                <a:gd fmla="*/ 0 w 8401050" name="connsiteX0"/>
                <a:gd fmla="*/ 1585219 h 1585219" name="connsiteY0"/>
                <a:gd fmla="*/ 8401050 w 8401050" name="connsiteX1"/>
                <a:gd fmla="*/ 1585219 h 1585219" name="connsiteY1"/>
                <a:gd fmla="*/ 7036335 w 8401050" name="connsiteX2"/>
                <a:gd fmla="*/ 0 h 1585219" name="connsiteY2"/>
                <a:gd fmla="*/ 0 w 8401050" name="connsiteX3"/>
                <a:gd fmla="*/ 0 h 1585219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585219" w="8401050">
                  <a:moveTo>
                    <a:pt x="0" y="1585219"/>
                  </a:moveTo>
                  <a:lnTo>
                    <a:pt x="8401050" y="1585219"/>
                  </a:lnTo>
                  <a:lnTo>
                    <a:pt x="70363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4" name="文本框 103">
            <a:extLst>
              <a:ext uri="{FF2B5EF4-FFF2-40B4-BE49-F238E27FC236}">
                <a16:creationId xmlns:a16="http://schemas.microsoft.com/office/drawing/2014/main" id="{285B7AE6-7C8E-483C-8C3D-0B0F814F1B82}"/>
              </a:ext>
            </a:extLst>
          </p:cNvPr>
          <p:cNvSpPr txBox="1"/>
          <p:nvPr/>
        </p:nvSpPr>
        <p:spPr>
          <a:xfrm>
            <a:off x="1982768" y="1467382"/>
            <a:ext cx="499366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latin typeface="+mn-ea"/>
                <a:cs typeface="+mn-ea"/>
                <a:sym typeface="+mn-lt"/>
              </a:rPr>
              <a:t>学习心理·应用心理</a:t>
            </a:r>
          </a:p>
        </p:txBody>
      </p:sp>
      <p:sp>
        <p:nvSpPr>
          <p:cNvPr id="105" name="笑脸 104"/>
          <p:cNvSpPr/>
          <p:nvPr/>
        </p:nvSpPr>
        <p:spPr>
          <a:xfrm>
            <a:off x="1232263" y="1483129"/>
            <a:ext cx="540000" cy="540000"/>
          </a:xfrm>
          <a:prstGeom prst="smileyFac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6" name="矩形 105">
            <a:extLst>
              <a:ext uri="{FF2B5EF4-FFF2-40B4-BE49-F238E27FC236}">
                <a16:creationId xmlns:a16="http://schemas.microsoft.com/office/drawing/2014/main" id="{1AA59E97-51D8-4B20-A31D-9F66DC7A5644}"/>
              </a:ext>
            </a:extLst>
          </p:cNvPr>
          <p:cNvSpPr/>
          <p:nvPr/>
        </p:nvSpPr>
        <p:spPr>
          <a:xfrm>
            <a:off x="577328" y="2340054"/>
            <a:ext cx="7347472" cy="1615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b="1" lang="zh-CN" sz="10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职场心理学</a:t>
            </a:r>
          </a:p>
        </p:txBody>
      </p:sp>
      <p:grpSp>
        <p:nvGrpSpPr>
          <p:cNvPr id="107" name="组合 106"/>
          <p:cNvGrpSpPr/>
          <p:nvPr/>
        </p:nvGrpSpPr>
        <p:grpSpPr>
          <a:xfrm>
            <a:off x="1207532" y="4549804"/>
            <a:ext cx="4733935" cy="518160"/>
            <a:chOff x="8445887" y="5019585"/>
            <a:chExt cx="4733935" cy="518160"/>
          </a:xfrm>
        </p:grpSpPr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285B7AE6-7C8E-483C-8C3D-0B0F814F1B82}"/>
                </a:ext>
              </a:extLst>
            </p:cNvPr>
            <p:cNvSpPr txBox="1"/>
            <p:nvPr/>
          </p:nvSpPr>
          <p:spPr>
            <a:xfrm>
              <a:off x="9040892" y="5019585"/>
              <a:ext cx="413893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mtClean="0" sz="28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汇报人：优页PPT</a:t>
              </a:r>
            </a:p>
          </p:txBody>
        </p:sp>
        <p:grpSp>
          <p:nvGrpSpPr>
            <p:cNvPr id="109" name="组合 108"/>
            <p:cNvGrpSpPr/>
            <p:nvPr/>
          </p:nvGrpSpPr>
          <p:grpSpPr>
            <a:xfrm>
              <a:off x="8445887" y="5061764"/>
              <a:ext cx="449885" cy="420928"/>
              <a:chOff x="7970215" y="4964769"/>
              <a:chExt cx="1383619" cy="1238078"/>
            </a:xfrm>
          </p:grpSpPr>
          <p:sp>
            <p:nvSpPr>
              <p:cNvPr id="110" name="矩形 109"/>
              <p:cNvSpPr/>
              <p:nvPr/>
            </p:nvSpPr>
            <p:spPr>
              <a:xfrm>
                <a:off x="7970215" y="4964769"/>
                <a:ext cx="1383619" cy="1238078"/>
              </a:xfrm>
              <a:prstGeom prst="rect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1" name="组合 110"/>
              <p:cNvGrpSpPr/>
              <p:nvPr/>
            </p:nvGrpSpPr>
            <p:grpSpPr>
              <a:xfrm>
                <a:off x="8247262" y="5173158"/>
                <a:ext cx="829524" cy="797740"/>
                <a:chOff x="4024249" y="3840783"/>
                <a:chExt cx="309272" cy="297422"/>
              </a:xfrm>
              <a:solidFill>
                <a:schemeClr val="bg1"/>
              </a:solidFill>
              <a:effectLst/>
            </p:grpSpPr>
            <p:sp>
              <p:nvSpPr>
                <p:cNvPr id="112" name="Oval 131"/>
                <p:cNvSpPr>
                  <a:spLocks noChangeArrowheads="1"/>
                </p:cNvSpPr>
                <p:nvPr/>
              </p:nvSpPr>
              <p:spPr bwMode="auto">
                <a:xfrm>
                  <a:off x="4109299" y="3840783"/>
                  <a:ext cx="139172" cy="14095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2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3" name="Freeform 134"/>
                <p:cNvSpPr/>
                <p:nvPr/>
              </p:nvSpPr>
              <p:spPr bwMode="auto">
                <a:xfrm>
                  <a:off x="4024249" y="4003719"/>
                  <a:ext cx="309272" cy="134486"/>
                </a:xfrm>
                <a:custGeom>
                  <a:gdLst>
                    <a:gd fmla="*/ 35 w 200" name="T0"/>
                    <a:gd fmla="*/ 87 h 87" name="T1"/>
                    <a:gd fmla="*/ 35 w 200" name="T2"/>
                    <a:gd fmla="*/ 72 h 87" name="T3"/>
                    <a:gd fmla="*/ 46 w 200" name="T4"/>
                    <a:gd fmla="*/ 72 h 87" name="T5"/>
                    <a:gd fmla="*/ 46 w 200" name="T6"/>
                    <a:gd fmla="*/ 87 h 87" name="T7"/>
                    <a:gd fmla="*/ 155 w 200" name="T8"/>
                    <a:gd fmla="*/ 87 h 87" name="T9"/>
                    <a:gd fmla="*/ 155 w 200" name="T10"/>
                    <a:gd fmla="*/ 72 h 87" name="T11"/>
                    <a:gd fmla="*/ 166 w 200" name="T12"/>
                    <a:gd fmla="*/ 72 h 87" name="T13"/>
                    <a:gd fmla="*/ 166 w 200" name="T14"/>
                    <a:gd fmla="*/ 87 h 87" name="T15"/>
                    <a:gd fmla="*/ 199 w 200" name="T16"/>
                    <a:gd fmla="*/ 87 h 87" name="T17"/>
                    <a:gd fmla="*/ 200 w 200" name="T18"/>
                    <a:gd fmla="*/ 43 h 87" name="T19"/>
                    <a:gd fmla="*/ 156 w 200" name="T20"/>
                    <a:gd fmla="*/ 0 h 87" name="T21"/>
                    <a:gd fmla="*/ 156 w 200" name="T22"/>
                    <a:gd fmla="*/ 0 h 87" name="T23"/>
                    <a:gd fmla="*/ 156 w 200" name="T24"/>
                    <a:gd fmla="*/ 0 h 87" name="T25"/>
                    <a:gd fmla="*/ 140 w 200" name="T26"/>
                    <a:gd fmla="*/ 0 h 87" name="T27"/>
                    <a:gd fmla="*/ 100 w 200" name="T28"/>
                    <a:gd fmla="*/ 80 h 87" name="T29"/>
                    <a:gd fmla="*/ 60 w 200" name="T30"/>
                    <a:gd fmla="*/ 0 h 87" name="T31"/>
                    <a:gd fmla="*/ 45 w 200" name="T32"/>
                    <a:gd fmla="*/ 0 h 87" name="T33"/>
                    <a:gd fmla="*/ 45 w 200" name="T34"/>
                    <a:gd fmla="*/ 0 h 87" name="T35"/>
                    <a:gd fmla="*/ 44 w 200" name="T36"/>
                    <a:gd fmla="*/ 0 h 87" name="T37"/>
                    <a:gd fmla="*/ 1 w 200" name="T38"/>
                    <a:gd fmla="*/ 43 h 87" name="T39"/>
                    <a:gd fmla="*/ 0 w 200" name="T40"/>
                    <a:gd fmla="*/ 87 h 87" name="T41"/>
                    <a:gd fmla="*/ 35 w 200" name="T42"/>
                    <a:gd fmla="*/ 87 h 87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87" w="200">
                      <a:moveTo>
                        <a:pt x="35" y="87"/>
                      </a:moveTo>
                      <a:cubicBezTo>
                        <a:pt x="35" y="72"/>
                        <a:pt x="35" y="72"/>
                        <a:pt x="35" y="72"/>
                      </a:cubicBezTo>
                      <a:cubicBezTo>
                        <a:pt x="46" y="72"/>
                        <a:pt x="46" y="72"/>
                        <a:pt x="46" y="72"/>
                      </a:cubicBezTo>
                      <a:cubicBezTo>
                        <a:pt x="46" y="87"/>
                        <a:pt x="46" y="87"/>
                        <a:pt x="46" y="87"/>
                      </a:cubicBezTo>
                      <a:cubicBezTo>
                        <a:pt x="155" y="87"/>
                        <a:pt x="155" y="87"/>
                        <a:pt x="155" y="87"/>
                      </a:cubicBezTo>
                      <a:cubicBezTo>
                        <a:pt x="155" y="72"/>
                        <a:pt x="155" y="72"/>
                        <a:pt x="155" y="72"/>
                      </a:cubicBezTo>
                      <a:cubicBezTo>
                        <a:pt x="166" y="72"/>
                        <a:pt x="166" y="72"/>
                        <a:pt x="166" y="72"/>
                      </a:cubicBezTo>
                      <a:cubicBezTo>
                        <a:pt x="166" y="87"/>
                        <a:pt x="166" y="87"/>
                        <a:pt x="166" y="87"/>
                      </a:cubicBezTo>
                      <a:cubicBezTo>
                        <a:pt x="199" y="87"/>
                        <a:pt x="199" y="87"/>
                        <a:pt x="199" y="87"/>
                      </a:cubicBezTo>
                      <a:cubicBezTo>
                        <a:pt x="199" y="47"/>
                        <a:pt x="200" y="43"/>
                        <a:pt x="200" y="43"/>
                      </a:cubicBezTo>
                      <a:cubicBezTo>
                        <a:pt x="200" y="19"/>
                        <a:pt x="180" y="0"/>
                        <a:pt x="156" y="0"/>
                      </a:cubicBezTo>
                      <a:cubicBezTo>
                        <a:pt x="156" y="0"/>
                        <a:pt x="156" y="0"/>
                        <a:pt x="156" y="0"/>
                      </a:cubicBezTo>
                      <a:cubicBezTo>
                        <a:pt x="156" y="0"/>
                        <a:pt x="156" y="0"/>
                        <a:pt x="156" y="0"/>
                      </a:cubicBezTo>
                      <a:cubicBezTo>
                        <a:pt x="140" y="0"/>
                        <a:pt x="140" y="0"/>
                        <a:pt x="140" y="0"/>
                      </a:cubicBezTo>
                      <a:cubicBezTo>
                        <a:pt x="100" y="80"/>
                        <a:pt x="100" y="80"/>
                        <a:pt x="100" y="80"/>
                      </a:cubicBezTo>
                      <a:cubicBezTo>
                        <a:pt x="60" y="0"/>
                        <a:pt x="60" y="0"/>
                        <a:pt x="60" y="0"/>
                      </a:cubicBez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5" y="0"/>
                        <a:pt x="44" y="0"/>
                        <a:pt x="44" y="0"/>
                      </a:cubicBezTo>
                      <a:cubicBezTo>
                        <a:pt x="20" y="0"/>
                        <a:pt x="1" y="19"/>
                        <a:pt x="1" y="43"/>
                      </a:cubicBezTo>
                      <a:cubicBezTo>
                        <a:pt x="1" y="43"/>
                        <a:pt x="0" y="47"/>
                        <a:pt x="0" y="87"/>
                      </a:cubicBezTo>
                      <a:lnTo>
                        <a:pt x="35" y="8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280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grpSp>
        <p:nvGrpSpPr>
          <p:cNvPr id="114" name="组合 113"/>
          <p:cNvGrpSpPr/>
          <p:nvPr/>
        </p:nvGrpSpPr>
        <p:grpSpPr>
          <a:xfrm>
            <a:off x="1211610" y="5241677"/>
            <a:ext cx="4729857" cy="518160"/>
            <a:chOff x="8449965" y="5629066"/>
            <a:chExt cx="4729857" cy="518160"/>
          </a:xfrm>
        </p:grpSpPr>
        <p:grpSp>
          <p:nvGrpSpPr>
            <p:cNvPr id="115" name="组合 114"/>
            <p:cNvGrpSpPr/>
            <p:nvPr/>
          </p:nvGrpSpPr>
          <p:grpSpPr>
            <a:xfrm>
              <a:off x="8449965" y="5723738"/>
              <a:ext cx="445807" cy="392087"/>
              <a:chOff x="8431493" y="5517516"/>
              <a:chExt cx="445807" cy="392087"/>
            </a:xfrm>
          </p:grpSpPr>
          <p:sp>
            <p:nvSpPr>
              <p:cNvPr id="117" name="矩形 116"/>
              <p:cNvSpPr/>
              <p:nvPr/>
            </p:nvSpPr>
            <p:spPr>
              <a:xfrm>
                <a:off x="8431493" y="5517516"/>
                <a:ext cx="445807" cy="392087"/>
              </a:xfrm>
              <a:prstGeom prst="rect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18" name="Freeform 18"/>
              <p:cNvSpPr>
                <a:spLocks noEditPoints="1"/>
              </p:cNvSpPr>
              <p:nvPr/>
            </p:nvSpPr>
            <p:spPr bwMode="auto">
              <a:xfrm>
                <a:off x="8532613" y="5602788"/>
                <a:ext cx="231744" cy="220325"/>
              </a:xfrm>
              <a:custGeom>
                <a:gdLst>
                  <a:gd fmla="*/ 52 w 341" name="T0"/>
                  <a:gd fmla="*/ 0 h 340" name="T1"/>
                  <a:gd fmla="*/ 289 w 341" name="T2"/>
                  <a:gd fmla="*/ 0 h 340" name="T3"/>
                  <a:gd fmla="*/ 341 w 341" name="T4"/>
                  <a:gd fmla="*/ 51 h 340" name="T5"/>
                  <a:gd fmla="*/ 341 w 341" name="T6"/>
                  <a:gd fmla="*/ 289 h 340" name="T7"/>
                  <a:gd fmla="*/ 289 w 341" name="T8"/>
                  <a:gd fmla="*/ 340 h 340" name="T9"/>
                  <a:gd fmla="*/ 52 w 341" name="T10"/>
                  <a:gd fmla="*/ 340 h 340" name="T11"/>
                  <a:gd fmla="*/ 0 w 341" name="T12"/>
                  <a:gd fmla="*/ 289 h 340" name="T13"/>
                  <a:gd fmla="*/ 0 w 341" name="T14"/>
                  <a:gd fmla="*/ 51 h 340" name="T15"/>
                  <a:gd fmla="*/ 52 w 341" name="T16"/>
                  <a:gd fmla="*/ 0 h 340" name="T17"/>
                  <a:gd fmla="*/ 71 w 341" name="T18"/>
                  <a:gd fmla="*/ 37 h 340" name="T19"/>
                  <a:gd fmla="*/ 38 w 341" name="T20"/>
                  <a:gd fmla="*/ 70 h 340" name="T21"/>
                  <a:gd fmla="*/ 38 w 341" name="T22"/>
                  <a:gd fmla="*/ 269 h 340" name="T23"/>
                  <a:gd fmla="*/ 71 w 341" name="T24"/>
                  <a:gd fmla="*/ 302 h 340" name="T25"/>
                  <a:gd fmla="*/ 270 w 341" name="T26"/>
                  <a:gd fmla="*/ 302 h 340" name="T27"/>
                  <a:gd fmla="*/ 303 w 341" name="T28"/>
                  <a:gd fmla="*/ 269 h 340" name="T29"/>
                  <a:gd fmla="*/ 303 w 341" name="T30"/>
                  <a:gd fmla="*/ 70 h 340" name="T31"/>
                  <a:gd fmla="*/ 270 w 341" name="T32"/>
                  <a:gd fmla="*/ 37 h 340" name="T33"/>
                  <a:gd fmla="*/ 71 w 341" name="T34"/>
                  <a:gd fmla="*/ 37 h 340" name="T35"/>
                  <a:gd fmla="*/ 170 w 341" name="T36"/>
                  <a:gd fmla="*/ 244 h 340" name="T37"/>
                  <a:gd fmla="*/ 157 w 341" name="T38"/>
                  <a:gd fmla="*/ 258 h 340" name="T39"/>
                  <a:gd fmla="*/ 157 w 341" name="T40"/>
                  <a:gd fmla="*/ 283 h 340" name="T41"/>
                  <a:gd fmla="*/ 170 w 341" name="T42"/>
                  <a:gd fmla="*/ 296 h 340" name="T43"/>
                  <a:gd fmla="*/ 184 w 341" name="T44"/>
                  <a:gd fmla="*/ 283 h 340" name="T45"/>
                  <a:gd fmla="*/ 184 w 341" name="T46"/>
                  <a:gd fmla="*/ 258 h 340" name="T47"/>
                  <a:gd fmla="*/ 170 w 341" name="T48"/>
                  <a:gd fmla="*/ 244 h 340" name="T49"/>
                  <a:gd fmla="*/ 245 w 341" name="T50"/>
                  <a:gd fmla="*/ 170 h 340" name="T51"/>
                  <a:gd fmla="*/ 259 w 341" name="T52"/>
                  <a:gd fmla="*/ 183 h 340" name="T53"/>
                  <a:gd fmla="*/ 284 w 341" name="T54"/>
                  <a:gd fmla="*/ 183 h 340" name="T55"/>
                  <a:gd fmla="*/ 297 w 341" name="T56"/>
                  <a:gd fmla="*/ 170 h 340" name="T57"/>
                  <a:gd fmla="*/ 284 w 341" name="T58"/>
                  <a:gd fmla="*/ 156 h 340" name="T59"/>
                  <a:gd fmla="*/ 259 w 341" name="T60"/>
                  <a:gd fmla="*/ 156 h 340" name="T61"/>
                  <a:gd fmla="*/ 245 w 341" name="T62"/>
                  <a:gd fmla="*/ 170 h 340" name="T63"/>
                  <a:gd fmla="*/ 170 w 341" name="T64"/>
                  <a:gd fmla="*/ 43 h 340" name="T65"/>
                  <a:gd fmla="*/ 157 w 341" name="T66"/>
                  <a:gd fmla="*/ 57 h 340" name="T67"/>
                  <a:gd fmla="*/ 157 w 341" name="T68"/>
                  <a:gd fmla="*/ 82 h 340" name="T69"/>
                  <a:gd fmla="*/ 170 w 341" name="T70"/>
                  <a:gd fmla="*/ 95 h 340" name="T71"/>
                  <a:gd fmla="*/ 184 w 341" name="T72"/>
                  <a:gd fmla="*/ 82 h 340" name="T73"/>
                  <a:gd fmla="*/ 184 w 341" name="T74"/>
                  <a:gd fmla="*/ 57 h 340" name="T75"/>
                  <a:gd fmla="*/ 170 w 341" name="T76"/>
                  <a:gd fmla="*/ 43 h 340" name="T77"/>
                  <a:gd fmla="*/ 189 w 341" name="T78"/>
                  <a:gd fmla="*/ 172 h 340" name="T79"/>
                  <a:gd fmla="*/ 217 w 341" name="T80"/>
                  <a:gd fmla="*/ 143 h 340" name="T81"/>
                  <a:gd fmla="*/ 217 w 341" name="T82"/>
                  <a:gd fmla="*/ 125 h 340" name="T83"/>
                  <a:gd fmla="*/ 199 w 341" name="T84"/>
                  <a:gd fmla="*/ 125 h 340" name="T85"/>
                  <a:gd fmla="*/ 173 w 341" name="T86"/>
                  <a:gd fmla="*/ 152 h 340" name="T87"/>
                  <a:gd fmla="*/ 170 w 341" name="T88"/>
                  <a:gd fmla="*/ 152 h 340" name="T89"/>
                  <a:gd fmla="*/ 166 w 341" name="T90"/>
                  <a:gd fmla="*/ 152 h 340" name="T91"/>
                  <a:gd fmla="*/ 114 w 341" name="T92"/>
                  <a:gd fmla="*/ 98 h 340" name="T93"/>
                  <a:gd fmla="*/ 101 w 341" name="T94"/>
                  <a:gd fmla="*/ 98 h 340" name="T95"/>
                  <a:gd fmla="*/ 100 w 341" name="T96"/>
                  <a:gd fmla="*/ 111 h 340" name="T97"/>
                  <a:gd fmla="*/ 153 w 341" name="T98"/>
                  <a:gd fmla="*/ 165 h 340" name="T99"/>
                  <a:gd fmla="*/ 152 w 341" name="T100"/>
                  <a:gd fmla="*/ 170 h 340" name="T101"/>
                  <a:gd fmla="*/ 170 w 341" name="T102"/>
                  <a:gd fmla="*/ 188 h 340" name="T103"/>
                  <a:gd fmla="*/ 189 w 341" name="T104"/>
                  <a:gd fmla="*/ 172 h 340" name="T105"/>
                  <a:gd fmla="*/ 44 w 341" name="T106"/>
                  <a:gd fmla="*/ 170 h 340" name="T107"/>
                  <a:gd fmla="*/ 57 w 341" name="T108"/>
                  <a:gd fmla="*/ 183 h 340" name="T109"/>
                  <a:gd fmla="*/ 82 w 341" name="T110"/>
                  <a:gd fmla="*/ 183 h 340" name="T111"/>
                  <a:gd fmla="*/ 96 w 341" name="T112"/>
                  <a:gd fmla="*/ 170 h 340" name="T113"/>
                  <a:gd fmla="*/ 82 w 341" name="T114"/>
                  <a:gd fmla="*/ 156 h 340" name="T115"/>
                  <a:gd fmla="*/ 57 w 341" name="T116"/>
                  <a:gd fmla="*/ 156 h 340" name="T117"/>
                  <a:gd fmla="*/ 44 w 341" name="T118"/>
                  <a:gd fmla="*/ 170 h 340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340" w="341">
                    <a:moveTo>
                      <a:pt x="52" y="0"/>
                    </a:moveTo>
                    <a:cubicBezTo>
                      <a:pt x="289" y="0"/>
                      <a:pt x="289" y="0"/>
                      <a:pt x="289" y="0"/>
                    </a:cubicBezTo>
                    <a:cubicBezTo>
                      <a:pt x="318" y="0"/>
                      <a:pt x="341" y="23"/>
                      <a:pt x="341" y="51"/>
                    </a:cubicBezTo>
                    <a:cubicBezTo>
                      <a:pt x="341" y="289"/>
                      <a:pt x="341" y="289"/>
                      <a:pt x="341" y="289"/>
                    </a:cubicBezTo>
                    <a:cubicBezTo>
                      <a:pt x="341" y="317"/>
                      <a:pt x="318" y="340"/>
                      <a:pt x="289" y="340"/>
                    </a:cubicBezTo>
                    <a:cubicBezTo>
                      <a:pt x="52" y="340"/>
                      <a:pt x="52" y="340"/>
                      <a:pt x="52" y="340"/>
                    </a:cubicBezTo>
                    <a:cubicBezTo>
                      <a:pt x="23" y="340"/>
                      <a:pt x="0" y="317"/>
                      <a:pt x="0" y="289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23"/>
                      <a:pt x="23" y="0"/>
                      <a:pt x="52" y="0"/>
                    </a:cubicBezTo>
                    <a:close/>
                    <a:moveTo>
                      <a:pt x="71" y="37"/>
                    </a:moveTo>
                    <a:cubicBezTo>
                      <a:pt x="53" y="37"/>
                      <a:pt x="38" y="52"/>
                      <a:pt x="38" y="70"/>
                    </a:cubicBezTo>
                    <a:cubicBezTo>
                      <a:pt x="38" y="269"/>
                      <a:pt x="38" y="269"/>
                      <a:pt x="38" y="269"/>
                    </a:cubicBezTo>
                    <a:cubicBezTo>
                      <a:pt x="38" y="288"/>
                      <a:pt x="53" y="302"/>
                      <a:pt x="71" y="302"/>
                    </a:cubicBezTo>
                    <a:cubicBezTo>
                      <a:pt x="270" y="302"/>
                      <a:pt x="270" y="302"/>
                      <a:pt x="270" y="302"/>
                    </a:cubicBezTo>
                    <a:cubicBezTo>
                      <a:pt x="288" y="302"/>
                      <a:pt x="303" y="288"/>
                      <a:pt x="303" y="269"/>
                    </a:cubicBezTo>
                    <a:cubicBezTo>
                      <a:pt x="303" y="70"/>
                      <a:pt x="303" y="70"/>
                      <a:pt x="303" y="70"/>
                    </a:cubicBezTo>
                    <a:cubicBezTo>
                      <a:pt x="303" y="52"/>
                      <a:pt x="288" y="37"/>
                      <a:pt x="270" y="37"/>
                    </a:cubicBezTo>
                    <a:cubicBezTo>
                      <a:pt x="71" y="37"/>
                      <a:pt x="71" y="37"/>
                      <a:pt x="71" y="37"/>
                    </a:cubicBezTo>
                    <a:close/>
                    <a:moveTo>
                      <a:pt x="170" y="244"/>
                    </a:moveTo>
                    <a:cubicBezTo>
                      <a:pt x="163" y="244"/>
                      <a:pt x="157" y="251"/>
                      <a:pt x="157" y="258"/>
                    </a:cubicBezTo>
                    <a:cubicBezTo>
                      <a:pt x="157" y="283"/>
                      <a:pt x="157" y="283"/>
                      <a:pt x="157" y="283"/>
                    </a:cubicBezTo>
                    <a:cubicBezTo>
                      <a:pt x="157" y="290"/>
                      <a:pt x="163" y="296"/>
                      <a:pt x="170" y="296"/>
                    </a:cubicBezTo>
                    <a:cubicBezTo>
                      <a:pt x="178" y="296"/>
                      <a:pt x="184" y="290"/>
                      <a:pt x="184" y="283"/>
                    </a:cubicBezTo>
                    <a:cubicBezTo>
                      <a:pt x="184" y="258"/>
                      <a:pt x="184" y="258"/>
                      <a:pt x="184" y="258"/>
                    </a:cubicBezTo>
                    <a:cubicBezTo>
                      <a:pt x="184" y="251"/>
                      <a:pt x="178" y="244"/>
                      <a:pt x="170" y="244"/>
                    </a:cubicBezTo>
                    <a:close/>
                    <a:moveTo>
                      <a:pt x="245" y="170"/>
                    </a:moveTo>
                    <a:cubicBezTo>
                      <a:pt x="245" y="177"/>
                      <a:pt x="251" y="183"/>
                      <a:pt x="259" y="183"/>
                    </a:cubicBezTo>
                    <a:cubicBezTo>
                      <a:pt x="284" y="183"/>
                      <a:pt x="284" y="183"/>
                      <a:pt x="284" y="183"/>
                    </a:cubicBezTo>
                    <a:cubicBezTo>
                      <a:pt x="291" y="183"/>
                      <a:pt x="297" y="177"/>
                      <a:pt x="297" y="170"/>
                    </a:cubicBezTo>
                    <a:cubicBezTo>
                      <a:pt x="297" y="162"/>
                      <a:pt x="291" y="156"/>
                      <a:pt x="284" y="156"/>
                    </a:cubicBezTo>
                    <a:cubicBezTo>
                      <a:pt x="259" y="156"/>
                      <a:pt x="259" y="156"/>
                      <a:pt x="259" y="156"/>
                    </a:cubicBezTo>
                    <a:cubicBezTo>
                      <a:pt x="251" y="156"/>
                      <a:pt x="245" y="162"/>
                      <a:pt x="245" y="170"/>
                    </a:cubicBezTo>
                    <a:close/>
                    <a:moveTo>
                      <a:pt x="170" y="43"/>
                    </a:moveTo>
                    <a:cubicBezTo>
                      <a:pt x="163" y="43"/>
                      <a:pt x="157" y="49"/>
                      <a:pt x="157" y="57"/>
                    </a:cubicBezTo>
                    <a:cubicBezTo>
                      <a:pt x="157" y="82"/>
                      <a:pt x="157" y="82"/>
                      <a:pt x="157" y="82"/>
                    </a:cubicBezTo>
                    <a:cubicBezTo>
                      <a:pt x="157" y="89"/>
                      <a:pt x="163" y="95"/>
                      <a:pt x="170" y="95"/>
                    </a:cubicBezTo>
                    <a:cubicBezTo>
                      <a:pt x="178" y="95"/>
                      <a:pt x="184" y="89"/>
                      <a:pt x="184" y="82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49"/>
                      <a:pt x="178" y="43"/>
                      <a:pt x="170" y="43"/>
                    </a:cubicBezTo>
                    <a:close/>
                    <a:moveTo>
                      <a:pt x="189" y="172"/>
                    </a:moveTo>
                    <a:cubicBezTo>
                      <a:pt x="217" y="143"/>
                      <a:pt x="217" y="143"/>
                      <a:pt x="217" y="143"/>
                    </a:cubicBezTo>
                    <a:cubicBezTo>
                      <a:pt x="222" y="138"/>
                      <a:pt x="222" y="130"/>
                      <a:pt x="217" y="125"/>
                    </a:cubicBezTo>
                    <a:cubicBezTo>
                      <a:pt x="212" y="120"/>
                      <a:pt x="204" y="120"/>
                      <a:pt x="199" y="125"/>
                    </a:cubicBezTo>
                    <a:cubicBezTo>
                      <a:pt x="173" y="152"/>
                      <a:pt x="173" y="152"/>
                      <a:pt x="173" y="152"/>
                    </a:cubicBezTo>
                    <a:cubicBezTo>
                      <a:pt x="172" y="152"/>
                      <a:pt x="171" y="152"/>
                      <a:pt x="170" y="152"/>
                    </a:cubicBezTo>
                    <a:cubicBezTo>
                      <a:pt x="169" y="152"/>
                      <a:pt x="168" y="152"/>
                      <a:pt x="166" y="152"/>
                    </a:cubicBezTo>
                    <a:cubicBezTo>
                      <a:pt x="114" y="98"/>
                      <a:pt x="114" y="98"/>
                      <a:pt x="114" y="98"/>
                    </a:cubicBezTo>
                    <a:cubicBezTo>
                      <a:pt x="110" y="94"/>
                      <a:pt x="104" y="94"/>
                      <a:pt x="101" y="98"/>
                    </a:cubicBezTo>
                    <a:cubicBezTo>
                      <a:pt x="97" y="101"/>
                      <a:pt x="97" y="107"/>
                      <a:pt x="100" y="111"/>
                    </a:cubicBezTo>
                    <a:cubicBezTo>
                      <a:pt x="153" y="165"/>
                      <a:pt x="153" y="165"/>
                      <a:pt x="153" y="165"/>
                    </a:cubicBezTo>
                    <a:cubicBezTo>
                      <a:pt x="152" y="167"/>
                      <a:pt x="152" y="168"/>
                      <a:pt x="152" y="170"/>
                    </a:cubicBezTo>
                    <a:cubicBezTo>
                      <a:pt x="152" y="180"/>
                      <a:pt x="160" y="188"/>
                      <a:pt x="170" y="188"/>
                    </a:cubicBezTo>
                    <a:cubicBezTo>
                      <a:pt x="180" y="188"/>
                      <a:pt x="188" y="181"/>
                      <a:pt x="189" y="172"/>
                    </a:cubicBezTo>
                    <a:close/>
                    <a:moveTo>
                      <a:pt x="44" y="170"/>
                    </a:moveTo>
                    <a:cubicBezTo>
                      <a:pt x="44" y="177"/>
                      <a:pt x="50" y="183"/>
                      <a:pt x="57" y="183"/>
                    </a:cubicBezTo>
                    <a:cubicBezTo>
                      <a:pt x="82" y="183"/>
                      <a:pt x="82" y="183"/>
                      <a:pt x="82" y="183"/>
                    </a:cubicBezTo>
                    <a:cubicBezTo>
                      <a:pt x="90" y="183"/>
                      <a:pt x="96" y="177"/>
                      <a:pt x="96" y="170"/>
                    </a:cubicBezTo>
                    <a:cubicBezTo>
                      <a:pt x="96" y="162"/>
                      <a:pt x="90" y="156"/>
                      <a:pt x="82" y="156"/>
                    </a:cubicBezTo>
                    <a:cubicBezTo>
                      <a:pt x="57" y="156"/>
                      <a:pt x="57" y="156"/>
                      <a:pt x="57" y="156"/>
                    </a:cubicBezTo>
                    <a:cubicBezTo>
                      <a:pt x="50" y="156"/>
                      <a:pt x="44" y="162"/>
                      <a:pt x="44" y="17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6" name="文本框 115">
              <a:extLst>
                <a:ext uri="{FF2B5EF4-FFF2-40B4-BE49-F238E27FC236}">
                  <a16:creationId xmlns:a16="http://schemas.microsoft.com/office/drawing/2014/main" id="{285B7AE6-7C8E-483C-8C3D-0B0F814F1B82}"/>
                </a:ext>
              </a:extLst>
            </p:cNvPr>
            <p:cNvSpPr txBox="1"/>
            <p:nvPr/>
          </p:nvSpPr>
          <p:spPr>
            <a:xfrm>
              <a:off x="9085566" y="5629066"/>
              <a:ext cx="4094256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mtClean="0" sz="28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时间：202X.XX.XX</a:t>
              </a:r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73999" y="1306535"/>
            <a:ext cx="3510653" cy="3879174"/>
          </a:xfrm>
          <a:prstGeom prst="rect">
            <a:avLst/>
          </a:prstGeom>
        </p:spPr>
      </p:pic>
    </p:spTree>
    <p:extLst>
      <p:ext uri="{BB962C8B-B14F-4D97-AF65-F5344CB8AC3E}">
        <p14:creationId val="532954588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4"/>
      <p:bldP grpId="0" spid="105"/>
      <p:bldP grpId="0" spid="106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452502" y="1763748"/>
            <a:ext cx="1150293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>
                <a:cs typeface="+mn-ea"/>
                <a:sym typeface="+mn-lt"/>
              </a:rPr>
              <a:t>刚踏入社会的人常感不受重视，需要打杂跑腿,或者面对批评指责。有人将之与蘑菇的生长相比拟,认为大多数人都有一段“蘑菇”的经历,尤其是当-切都刚刚开始的时候。</a:t>
            </a: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1772252" y="2779381"/>
            <a:ext cx="7849420" cy="54841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1999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当几天"蘑菇”， 能消除很多不切实际的幻想,让我们更加接近现实。</a:t>
            </a: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52502" y="1210674"/>
            <a:ext cx="2639500" cy="428943"/>
            <a:chOff x="3099904" y="1452479"/>
            <a:chExt cx="3520148" cy="572057"/>
          </a:xfrm>
        </p:grpSpPr>
        <p:sp>
          <p:nvSpPr>
            <p:cNvPr id="35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6" name="TextBox 61"/>
            <p:cNvSpPr txBox="1"/>
            <p:nvPr/>
          </p:nvSpPr>
          <p:spPr>
            <a:xfrm>
              <a:off x="4314341" y="1490932"/>
              <a:ext cx="1828375" cy="5284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蘑菇定律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22472" y="965525"/>
            <a:ext cx="640647" cy="677097"/>
            <a:chOff x="3459946" y="1125538"/>
            <a:chExt cx="854394" cy="903005"/>
          </a:xfrm>
        </p:grpSpPr>
        <p:sp>
          <p:nvSpPr>
            <p:cNvPr id="38" name="等腰三角形 37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39" name="TextBox 62"/>
            <p:cNvSpPr txBox="1"/>
            <p:nvPr/>
          </p:nvSpPr>
          <p:spPr>
            <a:xfrm>
              <a:off x="3615683" y="1125538"/>
              <a:ext cx="557236" cy="73148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999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</a:t>
              </a: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485390" y="2824297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50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452502" y="4618404"/>
            <a:ext cx="1150293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>
                <a:cs typeface="+mn-ea"/>
                <a:sym typeface="+mn-lt"/>
              </a:rPr>
              <a:t>为使静止的飞轮转动起来，一开始你必须使很大的力气，飞轮转得越来越快，达到某一临界点后，你无需再费更大的力气，飞轮依旧会快速转动,而且不停地转动。</a:t>
            </a:r>
          </a:p>
        </p:txBody>
      </p:sp>
      <p:sp>
        <p:nvSpPr>
          <p:cNvPr id="51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1772252" y="5634038"/>
            <a:ext cx="10033061" cy="54841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1999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有时候你可能觉得做一件事很困难，但再坚持下，过了临界点，就会变得轻松。</a:t>
            </a:r>
          </a:p>
        </p:txBody>
      </p:sp>
      <p:grpSp>
        <p:nvGrpSpPr>
          <p:cNvPr id="52" name="组合 51"/>
          <p:cNvGrpSpPr/>
          <p:nvPr/>
        </p:nvGrpSpPr>
        <p:grpSpPr>
          <a:xfrm>
            <a:off x="452502" y="4065330"/>
            <a:ext cx="2639500" cy="428943"/>
            <a:chOff x="3099904" y="1452479"/>
            <a:chExt cx="3520148" cy="572057"/>
          </a:xfrm>
        </p:grpSpPr>
        <p:sp>
          <p:nvSpPr>
            <p:cNvPr id="53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4" name="TextBox 61"/>
            <p:cNvSpPr txBox="1"/>
            <p:nvPr/>
          </p:nvSpPr>
          <p:spPr>
            <a:xfrm>
              <a:off x="4314341" y="1490932"/>
              <a:ext cx="1828375" cy="5284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飞轮效应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22472" y="3820181"/>
            <a:ext cx="640647" cy="677097"/>
            <a:chOff x="3459946" y="1125538"/>
            <a:chExt cx="854394" cy="903005"/>
          </a:xfrm>
        </p:grpSpPr>
        <p:sp>
          <p:nvSpPr>
            <p:cNvPr id="56" name="等腰三角形 55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57" name="TextBox 62"/>
            <p:cNvSpPr txBox="1"/>
            <p:nvPr/>
          </p:nvSpPr>
          <p:spPr>
            <a:xfrm>
              <a:off x="3615683" y="1125537"/>
              <a:ext cx="557236" cy="73148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999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2</a:t>
              </a:r>
            </a:p>
          </p:txBody>
        </p:sp>
      </p:grpSp>
      <p:sp>
        <p:nvSpPr>
          <p:cNvPr id="58" name="文本框 57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485390" y="5678953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</p:spTree>
    <p:extLst>
      <p:ext uri="{BB962C8B-B14F-4D97-AF65-F5344CB8AC3E}">
        <p14:creationId val="409325156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  <p:cond delay="0" evt="onBegin">
                          <p:tn val="35"/>
                        </p:cond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26"/>
      <p:bldP grpId="0" spid="40"/>
      <p:bldP grpId="0" spid="50"/>
      <p:bldP grpId="0" spid="51"/>
      <p:bldP grpId="0" spid="58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sp>
        <p:nvSpPr>
          <p:cNvPr id="34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438013" y="1804388"/>
            <a:ext cx="4881498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lang="zh-CN">
                <a:cs typeface="+mn-ea"/>
                <a:sym typeface="+mn-lt"/>
              </a:rPr>
              <a:t>一个房子如果窗户破了,没有人去修补，隔不久，其它的窗户也可能莫名其妙地被人打破。环境可以对一一个人产生强烈的暗示性和诱导性。</a:t>
            </a:r>
          </a:p>
        </p:txBody>
      </p:sp>
      <p:sp>
        <p:nvSpPr>
          <p:cNvPr id="35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409688" y="4717340"/>
            <a:ext cx="4881498" cy="13100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200000"/>
              </a:lnSpc>
            </a:pPr>
            <a:r>
              <a:rPr altLang="en-US" lang="zh-CN" sz="1999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在工作中，时时刻刻都要保持警戒，别让自己成为职场上那扇任人践踏的破窗户。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438013" y="1251315"/>
            <a:ext cx="2639500" cy="428943"/>
            <a:chOff x="3099904" y="1452479"/>
            <a:chExt cx="3520148" cy="572057"/>
          </a:xfrm>
        </p:grpSpPr>
        <p:sp>
          <p:nvSpPr>
            <p:cNvPr id="37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8" name="TextBox 61"/>
            <p:cNvSpPr txBox="1"/>
            <p:nvPr/>
          </p:nvSpPr>
          <p:spPr>
            <a:xfrm>
              <a:off x="4314341" y="1490932"/>
              <a:ext cx="1828375" cy="5284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破窗效应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707983" y="1006166"/>
            <a:ext cx="640647" cy="677097"/>
            <a:chOff x="3459946" y="1125538"/>
            <a:chExt cx="854394" cy="903005"/>
          </a:xfrm>
        </p:grpSpPr>
        <p:sp>
          <p:nvSpPr>
            <p:cNvPr id="40" name="等腰三角形 39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1" name="TextBox 62"/>
            <p:cNvSpPr txBox="1"/>
            <p:nvPr/>
          </p:nvSpPr>
          <p:spPr>
            <a:xfrm>
              <a:off x="3615684" y="1125538"/>
              <a:ext cx="557236" cy="73148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999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3</a:t>
              </a:r>
            </a:p>
          </p:txBody>
        </p:sp>
      </p:grpSp>
      <p:sp>
        <p:nvSpPr>
          <p:cNvPr id="42" name="文本框 41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547191" y="3876416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3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6120659" y="1804388"/>
            <a:ext cx="576869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>
                <a:cs typeface="+mn-ea"/>
                <a:sym typeface="+mn-lt"/>
              </a:rPr>
              <a:t>一只木桶盛水的多少,并不取决于桶壁上最高的那块木板,而恰恰取决于桶壁上最短的那块木板。</a:t>
            </a:r>
          </a:p>
        </p:txBody>
      </p:sp>
      <p:sp>
        <p:nvSpPr>
          <p:cNvPr id="44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6120658" y="3835776"/>
            <a:ext cx="5768695" cy="252862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200000"/>
              </a:lnSpc>
            </a:pPr>
            <a:r>
              <a:rPr altLang="en-US" lang="zh-CN" sz="1999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每个人在这个社会生存，都是依靠各种各样的技能，而这些技能就是人生的“木板”。我们的发展恰恰取决于那块“短木板”， 应该时刻注意取长补短，把劣势转变为优势。</a:t>
            </a:r>
          </a:p>
        </p:txBody>
      </p:sp>
      <p:grpSp>
        <p:nvGrpSpPr>
          <p:cNvPr id="45" name="组合 44"/>
          <p:cNvGrpSpPr/>
          <p:nvPr/>
        </p:nvGrpSpPr>
        <p:grpSpPr>
          <a:xfrm>
            <a:off x="6120659" y="1251315"/>
            <a:ext cx="2639500" cy="428943"/>
            <a:chOff x="3099904" y="1452479"/>
            <a:chExt cx="3520148" cy="572057"/>
          </a:xfrm>
        </p:grpSpPr>
        <p:sp>
          <p:nvSpPr>
            <p:cNvPr id="46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7" name="TextBox 61"/>
            <p:cNvSpPr txBox="1"/>
            <p:nvPr/>
          </p:nvSpPr>
          <p:spPr>
            <a:xfrm>
              <a:off x="4314342" y="1490932"/>
              <a:ext cx="1828375" cy="5284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木桶定律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390629" y="1006166"/>
            <a:ext cx="640647" cy="677097"/>
            <a:chOff x="3459946" y="1125538"/>
            <a:chExt cx="854394" cy="903005"/>
          </a:xfrm>
        </p:grpSpPr>
        <p:sp>
          <p:nvSpPr>
            <p:cNvPr id="49" name="等腰三角形 48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50" name="TextBox 62"/>
            <p:cNvSpPr txBox="1"/>
            <p:nvPr/>
          </p:nvSpPr>
          <p:spPr>
            <a:xfrm>
              <a:off x="3615682" y="1125538"/>
              <a:ext cx="557236" cy="73148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999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4</a:t>
              </a:r>
            </a:p>
          </p:txBody>
        </p:sp>
      </p:grpSp>
      <p:sp>
        <p:nvSpPr>
          <p:cNvPr id="51" name="文本框 5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6189956" y="3176827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</p:spTree>
    <p:extLst>
      <p:ext uri="{BB962C8B-B14F-4D97-AF65-F5344CB8AC3E}">
        <p14:creationId val="2396277911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  <p:cond delay="0" evt="onBegin">
                          <p:tn val="35"/>
                        </p:cond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0" spid="35"/>
      <p:bldP grpId="0" spid="42"/>
      <p:bldP grpId="0" spid="43"/>
      <p:bldP grpId="0" spid="44"/>
      <p:bldP grpId="0" spid="51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561471" y="5358931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1755549" y="5156364"/>
            <a:ext cx="9967707" cy="100538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1999">
                <a:solidFill>
                  <a:schemeClr val="tx1"/>
                </a:solidFill>
                <a:cs typeface="+mn-ea"/>
                <a:sym typeface="+mn-lt"/>
              </a:rPr>
              <a:t>当我们的工作遭遇挫折或陷入停顿时,应努力寻求突破。不能只关注做了多少工作,还要关注做出多少成果，也就是“效益”。</a:t>
            </a:r>
          </a:p>
        </p:txBody>
      </p:sp>
      <p:sp>
        <p:nvSpPr>
          <p:cNvPr id="52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456806" y="1884060"/>
            <a:ext cx="5791594" cy="3017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lang="zh-CN" sz="2400">
                <a:cs typeface="+mn-ea"/>
                <a:sym typeface="+mn-lt"/>
              </a:rPr>
              <a:t>将毛毛虫们首尾相接,围一圈放在花盆边缘，花盆不远的地方撒一些松叶,毛毛虫夜以继日地绕着花盆转圈,最终因饥饿和精疲力尽相继死去。</a:t>
            </a:r>
          </a:p>
        </p:txBody>
      </p:sp>
      <p:grpSp>
        <p:nvGrpSpPr>
          <p:cNvPr id="53" name="组合 52"/>
          <p:cNvGrpSpPr/>
          <p:nvPr/>
        </p:nvGrpSpPr>
        <p:grpSpPr>
          <a:xfrm>
            <a:off x="472249" y="1325435"/>
            <a:ext cx="2639500" cy="425937"/>
            <a:chOff x="3099904" y="1452479"/>
            <a:chExt cx="3520148" cy="568048"/>
          </a:xfrm>
        </p:grpSpPr>
        <p:sp>
          <p:nvSpPr>
            <p:cNvPr id="54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5" name="TextBox 61"/>
            <p:cNvSpPr txBox="1"/>
            <p:nvPr/>
          </p:nvSpPr>
          <p:spPr>
            <a:xfrm>
              <a:off x="4314340" y="1490932"/>
              <a:ext cx="1973863" cy="5284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毛毛虫效应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742219" y="1080286"/>
            <a:ext cx="640647" cy="677097"/>
            <a:chOff x="3459946" y="1125538"/>
            <a:chExt cx="854394" cy="903005"/>
          </a:xfrm>
        </p:grpSpPr>
        <p:sp>
          <p:nvSpPr>
            <p:cNvPr id="57" name="等腰三角形 56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58" name="TextBox 62"/>
            <p:cNvSpPr txBox="1"/>
            <p:nvPr/>
          </p:nvSpPr>
          <p:spPr>
            <a:xfrm>
              <a:off x="3615683" y="1125538"/>
              <a:ext cx="557236" cy="73148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999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5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11396" t="8842"/>
          <a:stretch>
            <a:fillRect/>
          </a:stretch>
        </p:blipFill>
        <p:spPr>
          <a:xfrm>
            <a:off x="6992655" y="1751372"/>
            <a:ext cx="4551645" cy="2801012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val="112235418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1"/>
      <p:bldP grpId="0" spid="42"/>
      <p:bldP grpId="0" spid="52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561471" y="5358931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1755549" y="5156364"/>
            <a:ext cx="996770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因芝麻小事而大动肝火,以致因别人的过失而伤害自己。很多时候，我们要想明白到底为了什么而生气和焦虑，不要因别人的过失而伤害自己。</a:t>
            </a:r>
          </a:p>
        </p:txBody>
      </p:sp>
      <p:sp>
        <p:nvSpPr>
          <p:cNvPr id="52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6178074" y="1912501"/>
            <a:ext cx="5545180" cy="2651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lang="zh-CN" sz="2800">
                <a:cs typeface="+mn-ea"/>
                <a:sym typeface="+mn-lt"/>
              </a:rPr>
              <a:t>吸血蝙蝠吸取野马的血为食,但所吸的血量极少，远不足以使野马死去，野马的死因是暴怒和狂奔。</a:t>
            </a:r>
          </a:p>
        </p:txBody>
      </p:sp>
      <p:grpSp>
        <p:nvGrpSpPr>
          <p:cNvPr id="53" name="组合 52"/>
          <p:cNvGrpSpPr/>
          <p:nvPr/>
        </p:nvGrpSpPr>
        <p:grpSpPr>
          <a:xfrm>
            <a:off x="6251904" y="1344485"/>
            <a:ext cx="2639500" cy="425937"/>
            <a:chOff x="3099904" y="1452479"/>
            <a:chExt cx="3520148" cy="568048"/>
          </a:xfrm>
        </p:grpSpPr>
        <p:sp>
          <p:nvSpPr>
            <p:cNvPr id="54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5" name="TextBox 61"/>
            <p:cNvSpPr txBox="1"/>
            <p:nvPr/>
          </p:nvSpPr>
          <p:spPr>
            <a:xfrm>
              <a:off x="4314341" y="1490932"/>
              <a:ext cx="1973863" cy="5284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野马结局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6521874" y="1099336"/>
            <a:ext cx="640647" cy="677097"/>
            <a:chOff x="3459946" y="1125538"/>
            <a:chExt cx="854394" cy="903005"/>
          </a:xfrm>
        </p:grpSpPr>
        <p:sp>
          <p:nvSpPr>
            <p:cNvPr id="57" name="等腰三角形 56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58" name="TextBox 62"/>
            <p:cNvSpPr txBox="1"/>
            <p:nvPr/>
          </p:nvSpPr>
          <p:spPr>
            <a:xfrm>
              <a:off x="3615685" y="1125538"/>
              <a:ext cx="557236" cy="73148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999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6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21000" t="17000"/>
          <a:stretch>
            <a:fillRect/>
          </a:stretch>
        </p:blipFill>
        <p:spPr>
          <a:xfrm>
            <a:off x="768958" y="1478409"/>
            <a:ext cx="4386208" cy="2774948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val="2604007430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1"/>
      <p:bldP grpId="0" spid="42"/>
      <p:bldP grpId="0" spid="52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合 30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32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6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5644024" y="3038306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0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6892281" y="2850049"/>
            <a:ext cx="4823088" cy="2651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2800">
                <a:solidFill>
                  <a:schemeClr val="tx1"/>
                </a:solidFill>
                <a:cs typeface="+mn-ea"/>
                <a:sym typeface="+mn-lt"/>
              </a:rPr>
              <a:t>要善于抵制诱惑,不被眼前利益所迷惑，别指望自控力会随着年岁的增大而自动增强，需要有意识的去锻炼。</a:t>
            </a:r>
          </a:p>
        </p:txBody>
      </p:sp>
      <p:sp>
        <p:nvSpPr>
          <p:cNvPr id="48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3660342" y="1173287"/>
            <a:ext cx="8055026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latin typeface="+mn-ea"/>
                <a:cs typeface="+mn-ea"/>
                <a:sym typeface="+mn-lt"/>
              </a:rPr>
              <a:t>心理学家测试-群4岁的孩子能否坚持在20分钟后吃糖，经12年追踪,不同表现的孩子长大后个性表现不同。试验通过孩子小时候表现出的自控、判断、自信、预测其长大后个性。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574913" y="1357055"/>
            <a:ext cx="2639500" cy="425938"/>
            <a:chOff x="3099904" y="1452479"/>
            <a:chExt cx="3520148" cy="568050"/>
          </a:xfrm>
        </p:grpSpPr>
        <p:sp>
          <p:nvSpPr>
            <p:cNvPr id="50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1" name="TextBox 61"/>
            <p:cNvSpPr txBox="1"/>
            <p:nvPr/>
          </p:nvSpPr>
          <p:spPr>
            <a:xfrm>
              <a:off x="4314340" y="1490933"/>
              <a:ext cx="1973863" cy="5284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糖果效应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844883" y="1111907"/>
            <a:ext cx="640647" cy="677097"/>
            <a:chOff x="3459946" y="1125538"/>
            <a:chExt cx="854394" cy="903005"/>
          </a:xfrm>
        </p:grpSpPr>
        <p:sp>
          <p:nvSpPr>
            <p:cNvPr id="53" name="等腰三角形 52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54" name="TextBox 62"/>
            <p:cNvSpPr txBox="1"/>
            <p:nvPr/>
          </p:nvSpPr>
          <p:spPr>
            <a:xfrm>
              <a:off x="3615684" y="1125538"/>
              <a:ext cx="557236" cy="73148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999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7</a:t>
              </a:r>
            </a:p>
          </p:txBody>
        </p:sp>
      </p:grpSp>
      <p:pic>
        <p:nvPicPr>
          <p:cNvPr descr="https://timgsa.baidu.com/timg?image&amp;quality=80&amp;size=b9999_10000&amp;sec=1597918466466&amp;di=56f51774d045986a71f11db8c3706ab7&amp;imgtype=0&amp;src=http%3A%2F%2F5b0988e595225.cdn.sohucs.com%2Fq_70%2Cc_zoom%2Cw_640%2Fimages%2F20171219%2F0e86a44b26774eb291556fbfa41b1605.jpeg" id="1026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5390" y="3034079"/>
            <a:ext cx="4489704" cy="2806066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val="2083747965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40"/>
      <p:bldP grpId="0" spid="48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sp>
        <p:nvSpPr>
          <p:cNvPr id="34" name="文本框 33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493251" y="3250040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35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1845045" y="3109581"/>
            <a:ext cx="3897293" cy="2834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2400">
                <a:solidFill>
                  <a:schemeClr val="tx1"/>
                </a:solidFill>
                <a:cs typeface="+mn-ea"/>
                <a:sym typeface="+mn-lt"/>
              </a:rPr>
              <a:t>没有人会像你自己那样关注自己，“聚光灯效应”只存在于你的头脑中，而非真实情况的反映。试-试转移自己的注意力会更好。</a:t>
            </a:r>
          </a:p>
        </p:txBody>
      </p:sp>
      <p:sp>
        <p:nvSpPr>
          <p:cNvPr id="36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3184092" y="1168197"/>
            <a:ext cx="898885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latin typeface="+mn-ea"/>
                <a:cs typeface="+mn-ea"/>
                <a:sym typeface="+mn-lt"/>
              </a:rPr>
              <a:t>有时我们总不经意地把自己的问题放到无限大，当我们出丑时总以为人家会注意到,其实人家或许当时会注意到，事后马上就忘了。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334867" y="1351964"/>
            <a:ext cx="2639500" cy="425939"/>
            <a:chOff x="3099904" y="1452479"/>
            <a:chExt cx="3520148" cy="568052"/>
          </a:xfrm>
        </p:grpSpPr>
        <p:sp>
          <p:nvSpPr>
            <p:cNvPr id="38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9" name="TextBox 61"/>
            <p:cNvSpPr txBox="1"/>
            <p:nvPr/>
          </p:nvSpPr>
          <p:spPr>
            <a:xfrm>
              <a:off x="4314340" y="1490935"/>
              <a:ext cx="1973863" cy="528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聚光灯效应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04837" y="1106817"/>
            <a:ext cx="640647" cy="677097"/>
            <a:chOff x="3459946" y="1125538"/>
            <a:chExt cx="854394" cy="903005"/>
          </a:xfrm>
        </p:grpSpPr>
        <p:sp>
          <p:nvSpPr>
            <p:cNvPr id="41" name="等腰三角形 40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2" name="TextBox 62"/>
            <p:cNvSpPr txBox="1"/>
            <p:nvPr/>
          </p:nvSpPr>
          <p:spPr>
            <a:xfrm>
              <a:off x="3615683" y="1125538"/>
              <a:ext cx="557236" cy="73148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999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8</a:t>
              </a:r>
            </a:p>
          </p:txBody>
        </p:sp>
      </p:grpSp>
      <p:pic>
        <p:nvPicPr>
          <p:cNvPr descr="https://timgsa.baidu.com/timg?image&amp;quality=80&amp;size=b9999_10000&amp;sec=1597918557086&amp;di=1f85579663f4d7ec52ae9eaa04915458&amp;imgtype=0&amp;src=http%3A%2F%2F5b0988e595225.cdn.sohucs.com%2Fimages%2F20190821%2Fe921a5d0dc3842d2bc632b815e2ffb10.JPG" id="2050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594475" y="3109581"/>
            <a:ext cx="4762500" cy="2695576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val="1425865230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0" spid="35"/>
      <p:bldP grpId="0" spid="36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334867" y="1989501"/>
            <a:ext cx="1147613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寓言中狐狸得不到葡萄就说它酸，以平衡自己的心理。人们拿自己能够接受的“理由”来自我安慰,以避免心理上受到更重的伤害。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34867" y="1351964"/>
            <a:ext cx="2639500" cy="425939"/>
            <a:chOff x="3099904" y="1452479"/>
            <a:chExt cx="3520148" cy="568052"/>
          </a:xfrm>
        </p:grpSpPr>
        <p:sp>
          <p:nvSpPr>
            <p:cNvPr id="38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9" name="TextBox 61"/>
            <p:cNvSpPr txBox="1"/>
            <p:nvPr/>
          </p:nvSpPr>
          <p:spPr>
            <a:xfrm>
              <a:off x="4314340" y="1490935"/>
              <a:ext cx="1973863" cy="528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酸葡萄效应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04837" y="1106817"/>
            <a:ext cx="640647" cy="677097"/>
            <a:chOff x="3459946" y="1125538"/>
            <a:chExt cx="854394" cy="903005"/>
          </a:xfrm>
        </p:grpSpPr>
        <p:sp>
          <p:nvSpPr>
            <p:cNvPr id="41" name="等腰三角形 40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2" name="TextBox 62"/>
            <p:cNvSpPr txBox="1"/>
            <p:nvPr/>
          </p:nvSpPr>
          <p:spPr>
            <a:xfrm>
              <a:off x="3615683" y="1125538"/>
              <a:ext cx="557236" cy="73148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2999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9</a:t>
              </a:r>
            </a:p>
          </p:txBody>
        </p:sp>
      </p:grpSp>
      <p:sp>
        <p:nvSpPr>
          <p:cNvPr id="43" name="文本框 42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483292" y="3953885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4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1926099" y="3756276"/>
            <a:ext cx="5012337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2400">
                <a:solidFill>
                  <a:schemeClr val="tx1"/>
                </a:solidFill>
                <a:cs typeface="+mn-ea"/>
                <a:sym typeface="+mn-lt"/>
              </a:rPr>
              <a:t>心理防卫功能的确能够帮助我们更好地适应生活、适应社会,然而沉溺其间对生活却有明显的副作用。</a:t>
            </a:r>
          </a:p>
        </p:txBody>
      </p:sp>
      <p:pic>
        <p:nvPicPr>
          <p:cNvPr descr="https://timgsa.baidu.com/timg?image&amp;quality=80&amp;size=b9999_10000&amp;sec=1597918676641&amp;di=6b04490050a82962973839b8a826b708&amp;imgtype=0&amp;src=http%3A%2F%2Fcdn-personal-img.30edu.com.cn%2F03589135%2FFetch%2F1624876333.jpg" id="3074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24437" y="3299077"/>
            <a:ext cx="4658013" cy="3139097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143118293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43"/>
      <p:bldP grpId="0" spid="44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334867" y="1989501"/>
            <a:ext cx="1147613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400">
                <a:cs typeface="+mn-ea"/>
                <a:sym typeface="+mn-lt"/>
              </a:rPr>
              <a:t>美国经济学家凡勃伦注意到商品价格定得越高，越能受到消费者的青睐。商品价格越高消费者反而越愿意购买的消费倾向。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9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34867" y="1351964"/>
            <a:ext cx="2639500" cy="425939"/>
            <a:chOff x="3099904" y="1452479"/>
            <a:chExt cx="3520148" cy="568052"/>
          </a:xfrm>
        </p:grpSpPr>
        <p:sp>
          <p:nvSpPr>
            <p:cNvPr id="36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TextBox 61"/>
            <p:cNvSpPr txBox="1"/>
            <p:nvPr/>
          </p:nvSpPr>
          <p:spPr>
            <a:xfrm>
              <a:off x="4314340" y="1490935"/>
              <a:ext cx="1973863" cy="528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凡勃伦效应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04841" y="1164871"/>
            <a:ext cx="640648" cy="619041"/>
            <a:chOff x="3459946" y="1202963"/>
            <a:chExt cx="854394" cy="825580"/>
          </a:xfrm>
        </p:grpSpPr>
        <p:sp>
          <p:nvSpPr>
            <p:cNvPr id="39" name="等腰三角形 38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0" name="TextBox 62"/>
            <p:cNvSpPr txBox="1"/>
            <p:nvPr/>
          </p:nvSpPr>
          <p:spPr>
            <a:xfrm>
              <a:off x="3557614" y="1202963"/>
              <a:ext cx="663093" cy="52844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10</a:t>
              </a: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5142377" y="3939371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6544241" y="3769058"/>
            <a:ext cx="5012337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2400">
                <a:solidFill>
                  <a:schemeClr val="tx1"/>
                </a:solidFill>
                <a:cs typeface="+mn-ea"/>
                <a:sym typeface="+mn-lt"/>
              </a:rPr>
              <a:t>人也是一样的，要想得到“好价钱”, 就要把自己琢磨成器,放在对的地方待价而沽。职场如人生，都是如此。</a:t>
            </a:r>
          </a:p>
        </p:txBody>
      </p:sp>
      <p:pic>
        <p:nvPicPr>
          <p:cNvPr descr="https://timgsa.baidu.com/timg?image&amp;quality=80&amp;size=b9999_10000&amp;sec=1597918743833&amp;di=ad905b7c6d47c4853fa65aaccd58ae7c&amp;imgtype=0&amp;src=http%3A%2F%2F5b0988e595225.cdn.sohucs.com%2Fimages%2F20170901%2F0f393760a3a9492f925cbb0b4bf39b64.jpeg" id="4098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 flipH="1">
            <a:off x="574913" y="3604351"/>
            <a:ext cx="3820106" cy="2894617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190811158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41"/>
      <p:bldP grpId="0" spid="42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695932" y="2323618"/>
            <a:ext cx="3707792" cy="3931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800">
                <a:cs typeface="+mn-ea"/>
                <a:sym typeface="+mn-lt"/>
              </a:rPr>
              <a:t>指强者愈强、弱者愈弱的现象。《新约马太福音》:“凡有的还要加给他叫他多余;没有的，连他所有的也要夺过来。”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9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050929" y="1637714"/>
            <a:ext cx="2639500" cy="425939"/>
            <a:chOff x="3099904" y="1452479"/>
            <a:chExt cx="3520148" cy="568052"/>
          </a:xfrm>
        </p:grpSpPr>
        <p:sp>
          <p:nvSpPr>
            <p:cNvPr id="36" name="矩形 1"/>
            <p:cNvSpPr/>
            <p:nvPr/>
          </p:nvSpPr>
          <p:spPr>
            <a:xfrm>
              <a:off x="3099904" y="1452479"/>
              <a:ext cx="3520148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TextBox 61"/>
            <p:cNvSpPr txBox="1"/>
            <p:nvPr/>
          </p:nvSpPr>
          <p:spPr>
            <a:xfrm>
              <a:off x="4314341" y="1490935"/>
              <a:ext cx="1973863" cy="528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马太效应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1320903" y="1450621"/>
            <a:ext cx="640648" cy="619041"/>
            <a:chOff x="3459946" y="1202963"/>
            <a:chExt cx="854394" cy="825580"/>
          </a:xfrm>
        </p:grpSpPr>
        <p:sp>
          <p:nvSpPr>
            <p:cNvPr id="39" name="等腰三角形 38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0" name="TextBox 62"/>
            <p:cNvSpPr txBox="1"/>
            <p:nvPr/>
          </p:nvSpPr>
          <p:spPr>
            <a:xfrm>
              <a:off x="3557614" y="1202963"/>
              <a:ext cx="663093" cy="52844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11</a:t>
              </a:r>
            </a:p>
          </p:txBody>
        </p:sp>
      </p:grpSp>
      <p:pic>
        <p:nvPicPr>
          <p:cNvPr descr="https://timgsa.baidu.com/timg?image&amp;quality=80&amp;size=b9999_10000&amp;sec=1597918861130&amp;di=45cac274d26a13ed549dc3eb6fef0e27&amp;imgtype=0&amp;src=http%3A%2F%2F5b0988e595225.cdn.sohucs.com%2Fimages%2F20190124%2F7837d731ace94138a613a9472a6d65b3.jpeg" id="5122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44366" y="575402"/>
            <a:ext cx="6307674" cy="3276487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文本框 4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5302623" y="4430954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6704487" y="4260640"/>
            <a:ext cx="5012337" cy="2011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2800">
                <a:solidFill>
                  <a:schemeClr val="tx1"/>
                </a:solidFill>
                <a:cs typeface="+mn-ea"/>
                <a:sym typeface="+mn-lt"/>
              </a:rPr>
              <a:t>要保持在某个领域有不可替代的优势，就能够将大部分有利的资源聚拢在你的身边。</a:t>
            </a:r>
          </a:p>
        </p:txBody>
      </p:sp>
    </p:spTree>
    <p:extLst>
      <p:ext uri="{BB962C8B-B14F-4D97-AF65-F5344CB8AC3E}">
        <p14:creationId val="289511722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41"/>
      <p:bldP grpId="0" spid="42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676698" y="2278760"/>
            <a:ext cx="3707792" cy="329184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2800">
                <a:latin typeface="+mn-ea"/>
                <a:cs typeface="+mn-ea"/>
                <a:sym typeface="+mn-lt"/>
              </a:rPr>
              <a:t>把一勺酒倒进一桶污水中,你得到的是一桶污水，如果把一勺污水倒进桶酒中,你得到的还是一桶污水。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9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958669" y="1483903"/>
            <a:ext cx="2925985" cy="428945"/>
            <a:chOff x="3099903" y="1452479"/>
            <a:chExt cx="3902216" cy="572062"/>
          </a:xfrm>
        </p:grpSpPr>
        <p:sp>
          <p:nvSpPr>
            <p:cNvPr id="36" name="矩形 1"/>
            <p:cNvSpPr/>
            <p:nvPr/>
          </p:nvSpPr>
          <p:spPr>
            <a:xfrm>
              <a:off x="3099903" y="1452479"/>
              <a:ext cx="3902216" cy="568048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TextBox 61"/>
            <p:cNvSpPr txBox="1"/>
            <p:nvPr/>
          </p:nvSpPr>
          <p:spPr>
            <a:xfrm>
              <a:off x="4314340" y="1490935"/>
              <a:ext cx="2403380" cy="52844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酒与污水定律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1228643" y="1296811"/>
            <a:ext cx="640648" cy="619041"/>
            <a:chOff x="3459946" y="1202963"/>
            <a:chExt cx="854394" cy="825580"/>
          </a:xfrm>
        </p:grpSpPr>
        <p:sp>
          <p:nvSpPr>
            <p:cNvPr id="39" name="等腰三角形 38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0" name="TextBox 62"/>
            <p:cNvSpPr txBox="1"/>
            <p:nvPr/>
          </p:nvSpPr>
          <p:spPr>
            <a:xfrm>
              <a:off x="3557614" y="1202963"/>
              <a:ext cx="663093" cy="52844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12</a:t>
              </a: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5189653" y="1467124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6554076" y="1296811"/>
            <a:ext cx="526057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2400">
                <a:solidFill>
                  <a:schemeClr val="tx1"/>
                </a:solidFill>
                <a:cs typeface="+mn-ea"/>
                <a:sym typeface="+mn-lt"/>
              </a:rPr>
              <a:t>一个正直能干的人进入-一个混乱的部门可能会被吞没，年轻人要争取多接触一些美好的事物熏陶自己，注意防微杜渐,坚决摒弃丑恶的东西。</a:t>
            </a:r>
          </a:p>
        </p:txBody>
      </p:sp>
      <p:pic>
        <p:nvPicPr>
          <p:cNvPr descr="https://timgsa.baidu.com/timg?image&amp;quality=80&amp;size=b9999_10000&amp;sec=1597918962635&amp;di=6a372d7ce756cbe51436bda30b467966&amp;imgtype=0&amp;src=http%3A%2F%2Fimg3.imgtn.bdimg.com%2Fit%2Fu%3D3711396998%2C1274718188%26fm%3D214%26gp%3D0.jpg" id="6146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085197" y="3662721"/>
            <a:ext cx="5520978" cy="2912317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2007672954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41"/>
      <p:bldP grpId="0" spid="42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020540" y="2604021"/>
            <a:ext cx="391583" cy="1441451"/>
          </a:xfrm>
          <a:prstGeom prst="rect">
            <a:avLst/>
          </a:prstGeom>
          <a:solidFill>
            <a:srgbClr val="EE8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/>
          <a:lstStyle/>
          <a:p>
            <a:pPr algn="ctr">
              <a:defRPr/>
            </a:pPr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20540" y="1564208"/>
            <a:ext cx="10018183" cy="3773488"/>
          </a:xfrm>
          <a:prstGeom prst="rect">
            <a:avLst/>
          </a:prstGeom>
          <a:noFill/>
          <a:ln w="25400">
            <a:solidFill>
              <a:srgbClr val="EE8A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/>
          <a:lstStyle/>
          <a:p>
            <a:pPr algn="ctr">
              <a:defRPr/>
            </a:pPr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365785" y="1107976"/>
            <a:ext cx="2208245" cy="729487"/>
          </a:xfrm>
          <a:prstGeom prst="rect">
            <a:avLst/>
          </a:prstGeom>
          <a:solidFill>
            <a:srgbClr val="EE8A10"/>
          </a:solidFill>
          <a:ln algn="ctr" cap="flat" cmpd="sng" w="9525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t" anchorCtr="0" bIns="58613" compatLnSpc="1" lIns="117226" numCol="1" rIns="117226" rtlCol="0" tIns="58613" vert="horz" wrap="square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altLang="en-US" lang="zh-CN" smtClean="0">
              <a:solidFill>
                <a:prstClr val="black"/>
              </a:solidFill>
              <a:latin charset="0" panose="020b0604020202020204" pitchFamily="34" typeface="Arial"/>
            </a:endParaRPr>
          </a:p>
        </p:txBody>
      </p:sp>
      <p:sp>
        <p:nvSpPr>
          <p:cNvPr id="12" name="TextBox 49"/>
          <p:cNvSpPr txBox="1"/>
          <p:nvPr/>
        </p:nvSpPr>
        <p:spPr bwMode="auto">
          <a:xfrm>
            <a:off x="1759854" y="1057762"/>
            <a:ext cx="1489466" cy="742066"/>
          </a:xfrm>
          <a:prstGeom prst="rect">
            <a:avLst/>
          </a:prstGeom>
          <a:noFill/>
        </p:spPr>
        <p:txBody>
          <a:bodyPr bIns="58613" lIns="117226" rIns="117226" tIns="58613" wrap="none">
            <a:spAutoFit/>
          </a:bodyPr>
          <a:lstStyle/>
          <a:p>
            <a:pPr algn="ctr">
              <a:defRPr/>
            </a:pPr>
            <a:r>
              <a:rPr altLang="en-US" b="1" kern="0" lang="zh-CN" spc="-192" sz="4100">
                <a:ln w="1905">
                  <a:noFill/>
                </a:ln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前  言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52E4D73-51B7-42CD-BCB7-5AC3C93BE220}"/>
              </a:ext>
            </a:extLst>
          </p:cNvPr>
          <p:cNvSpPr/>
          <p:nvPr/>
        </p:nvSpPr>
        <p:spPr>
          <a:xfrm>
            <a:off x="1771956" y="2156418"/>
            <a:ext cx="8515350" cy="2834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marL="342900">
              <a:lnSpc>
                <a:spcPct val="150000"/>
              </a:lnSpc>
              <a:buFont charset="2" panose="05000000000000000000" pitchFamily="2" typeface="Wingdings"/>
              <a:buChar char="Ø"/>
            </a:pPr>
            <a:r>
              <a: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心理学研究涉及人的知觉、认知、情绪、人格、行为、人际关系、社会关系等许多领域，也与日常生活的许多领域——家庭、教育、健康、社会等发生关联。</a:t>
            </a:r>
          </a:p>
          <a:p>
            <a:pPr indent="-342900" marL="342900">
              <a:lnSpc>
                <a:spcPct val="150000"/>
              </a:lnSpc>
              <a:buFont charset="2" panose="05000000000000000000" pitchFamily="2" typeface="Wingdings"/>
              <a:buChar char="Ø"/>
            </a:pPr>
            <a:r>
              <a: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孙子兵法中有一句：“知己知彼，百战不殆”。作为卓越管理者，这是比较实用的，在员工关系管理中只有很好了解员工，才能更好地进行人员管理。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19177" r="7458" t="19652"/>
          <a:stretch>
            <a:fillRect/>
          </a:stretch>
        </p:blipFill>
        <p:spPr>
          <a:xfrm>
            <a:off x="8770468" y="3292888"/>
            <a:ext cx="3407018" cy="3565112"/>
          </a:xfrm>
          <a:prstGeom prst="rect">
            <a:avLst/>
          </a:prstGeom>
        </p:spPr>
      </p:pic>
    </p:spTree>
    <p:extLst>
      <p:ext uri="{BB962C8B-B14F-4D97-AF65-F5344CB8AC3E}">
        <p14:creationId val="166514575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1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5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 id="2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11"/>
      <p:bldP grpId="0" spid="12"/>
      <p:bldP grpId="0" spid="15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3460445" y="1359865"/>
            <a:ext cx="8499326" cy="1371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2800">
                <a:cs typeface="+mn-ea"/>
                <a:sym typeface="+mn-lt"/>
              </a:rPr>
              <a:t>人与人第一次交往中给人留下的印象 ，在对方的头脑中形成并占据着主导地位的效应。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701090" y="1546956"/>
            <a:ext cx="2489381" cy="425935"/>
            <a:chOff x="3099903" y="1452479"/>
            <a:chExt cx="3319943" cy="568048"/>
          </a:xfrm>
        </p:grpSpPr>
        <p:sp>
          <p:nvSpPr>
            <p:cNvPr id="29" name="矩形 1"/>
            <p:cNvSpPr/>
            <p:nvPr/>
          </p:nvSpPr>
          <p:spPr>
            <a:xfrm>
              <a:off x="3099903" y="1452479"/>
              <a:ext cx="3319943" cy="564327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0" name="TextBox 61"/>
            <p:cNvSpPr txBox="1"/>
            <p:nvPr/>
          </p:nvSpPr>
          <p:spPr>
            <a:xfrm>
              <a:off x="4314340" y="1490935"/>
              <a:ext cx="1813265" cy="52844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首因效应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971064" y="1359865"/>
            <a:ext cx="640648" cy="619041"/>
            <a:chOff x="3459946" y="1202963"/>
            <a:chExt cx="854394" cy="825580"/>
          </a:xfrm>
        </p:grpSpPr>
        <p:sp>
          <p:nvSpPr>
            <p:cNvPr id="32" name="等腰三角形 31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33" name="TextBox 62"/>
            <p:cNvSpPr txBox="1"/>
            <p:nvPr/>
          </p:nvSpPr>
          <p:spPr>
            <a:xfrm>
              <a:off x="3557614" y="1202963"/>
              <a:ext cx="663093" cy="52844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13</a:t>
              </a:r>
            </a:p>
          </p:txBody>
        </p:sp>
      </p:grpSp>
      <p:sp>
        <p:nvSpPr>
          <p:cNvPr id="34" name="文本框 33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5251778" y="3236686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35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6452289" y="3057297"/>
            <a:ext cx="5260573" cy="2651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2800">
                <a:solidFill>
                  <a:schemeClr val="tx1"/>
                </a:solidFill>
                <a:cs typeface="+mn-ea"/>
                <a:sym typeface="+mn-lt"/>
              </a:rPr>
              <a:t>无论面试、，见客户，都要想要自己需要呈现给别人的第一印象，这可能会给你接下来的工作带来很大收益。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37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8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9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0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1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74913" y="3150306"/>
            <a:ext cx="4271469" cy="2725197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val="2716526370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34"/>
      <p:bldP grpId="0" spid="35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sp>
        <p:nvSpPr>
          <p:cNvPr id="34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3460445" y="1359865"/>
            <a:ext cx="849932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对人际交往吸引力的研究发现，我们会偏好自己熟悉的事物，见到某个人的次数越多，就越觉得此人招人喜爱、令人愉快。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701090" y="1546958"/>
            <a:ext cx="2489381" cy="425934"/>
            <a:chOff x="3099903" y="1452479"/>
            <a:chExt cx="3319943" cy="568046"/>
          </a:xfrm>
        </p:grpSpPr>
        <p:sp>
          <p:nvSpPr>
            <p:cNvPr id="36" name="矩形 1"/>
            <p:cNvSpPr/>
            <p:nvPr/>
          </p:nvSpPr>
          <p:spPr>
            <a:xfrm>
              <a:off x="3099903" y="1452479"/>
              <a:ext cx="3319943" cy="564327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TextBox 61"/>
            <p:cNvSpPr txBox="1"/>
            <p:nvPr/>
          </p:nvSpPr>
          <p:spPr>
            <a:xfrm>
              <a:off x="4314340" y="1490933"/>
              <a:ext cx="1813265" cy="52844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曝光效益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971064" y="1359865"/>
            <a:ext cx="640648" cy="619041"/>
            <a:chOff x="3459946" y="1202963"/>
            <a:chExt cx="854394" cy="825580"/>
          </a:xfrm>
        </p:grpSpPr>
        <p:sp>
          <p:nvSpPr>
            <p:cNvPr id="39" name="等腰三角形 38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0" name="TextBox 62"/>
            <p:cNvSpPr txBox="1"/>
            <p:nvPr/>
          </p:nvSpPr>
          <p:spPr>
            <a:xfrm>
              <a:off x="3557614" y="1202963"/>
              <a:ext cx="663093" cy="52844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14</a:t>
              </a:r>
            </a:p>
          </p:txBody>
        </p:sp>
      </p:grpSp>
      <p:pic>
        <p:nvPicPr>
          <p:cNvPr descr="https://timgsa.baidu.com/timg?image&amp;quality=80&amp;size=b9999_10000&amp;sec=1597919158305&amp;di=d399f42aa4b4edbec73c4fd21646c121&amp;imgtype=0&amp;src=http%3A%2F%2Fimg1.chinayigui.com%2Fu%2F0-0-c%2Fup%2Fu%2Fa%2Fnews%2F201704%2F28%2F152950_aebd1d80.jpg" id="7170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r="16063"/>
          <a:stretch>
            <a:fillRect/>
          </a:stretch>
        </p:blipFill>
        <p:spPr bwMode="auto">
          <a:xfrm>
            <a:off x="404525" y="2941659"/>
            <a:ext cx="4109418" cy="314325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文本框 4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5019549" y="3339380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6307146" y="3159991"/>
            <a:ext cx="5478454" cy="3017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 sz="3200">
                <a:solidFill>
                  <a:schemeClr val="tx1"/>
                </a:solidFill>
                <a:cs typeface="+mn-ea"/>
                <a:sym typeface="+mn-lt"/>
              </a:rPr>
              <a:t>若想增强人际吸引，就要留心提高自己在别人面前的熟悉度,在某人面前混个脸熟会赢得好感。</a:t>
            </a:r>
          </a:p>
        </p:txBody>
      </p:sp>
    </p:spTree>
    <p:extLst>
      <p:ext uri="{BB962C8B-B14F-4D97-AF65-F5344CB8AC3E}">
        <p14:creationId val="2759073327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0" spid="41"/>
      <p:bldP grpId="0" spid="42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sp>
        <p:nvSpPr>
          <p:cNvPr id="34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3334268" y="1262460"/>
            <a:ext cx="8499326" cy="1325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>
                <a:latin typeface="+mn-ea"/>
                <a:cs typeface="+mn-ea"/>
                <a:sym typeface="+mn-lt"/>
              </a:rPr>
              <a:t>也叫“温暖"法则，源于则法国寓言:北风和南风比威力，看谁可以把行人身上的大衣脱掉。北风刮得寒冷刺骨,行人把大衣裹得更紧。南风徐徐吹动，行人越来越热,继而脱掉大衣。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574913" y="1416331"/>
            <a:ext cx="2489381" cy="425933"/>
            <a:chOff x="3099903" y="1452479"/>
            <a:chExt cx="3319943" cy="568044"/>
          </a:xfrm>
        </p:grpSpPr>
        <p:sp>
          <p:nvSpPr>
            <p:cNvPr id="36" name="矩形 1"/>
            <p:cNvSpPr/>
            <p:nvPr/>
          </p:nvSpPr>
          <p:spPr>
            <a:xfrm>
              <a:off x="3099903" y="1452479"/>
              <a:ext cx="3319943" cy="564327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TextBox 61"/>
            <p:cNvSpPr txBox="1"/>
            <p:nvPr/>
          </p:nvSpPr>
          <p:spPr>
            <a:xfrm>
              <a:off x="4314340" y="1490932"/>
              <a:ext cx="1813265" cy="528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南风效应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844887" y="1229236"/>
            <a:ext cx="640648" cy="619041"/>
            <a:chOff x="3459946" y="1202963"/>
            <a:chExt cx="854394" cy="825580"/>
          </a:xfrm>
        </p:grpSpPr>
        <p:sp>
          <p:nvSpPr>
            <p:cNvPr id="39" name="等腰三角形 38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0" name="TextBox 62"/>
            <p:cNvSpPr txBox="1"/>
            <p:nvPr/>
          </p:nvSpPr>
          <p:spPr>
            <a:xfrm>
              <a:off x="3557614" y="1202963"/>
              <a:ext cx="663093" cy="52844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15</a:t>
              </a: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1165211" y="5680254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2522396" y="5427618"/>
            <a:ext cx="9011681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在处理人与人之间关系时，"温暧胜于严寒”。要特别注意讲究方法，平心静气地好好谈谈,往往能化干戈为玉帛。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2001" t="-1"/>
          <a:stretch>
            <a:fillRect/>
          </a:stretch>
        </p:blipFill>
        <p:spPr>
          <a:xfrm>
            <a:off x="1165211" y="2785058"/>
            <a:ext cx="8695882" cy="2318902"/>
          </a:xfrm>
          <a:prstGeom prst="rect">
            <a:avLst/>
          </a:prstGeom>
        </p:spPr>
      </p:pic>
    </p:spTree>
    <p:extLst>
      <p:ext uri="{BB962C8B-B14F-4D97-AF65-F5344CB8AC3E}">
        <p14:creationId val="334702378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0" spid="41"/>
      <p:bldP grpId="0" spid="4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sp>
        <p:nvSpPr>
          <p:cNvPr id="34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3388330" y="1054042"/>
            <a:ext cx="849932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批评心理学中，把批评的内容夹在两个表扬之中，会使受批评者愉快地接受批评。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574913" y="1225831"/>
            <a:ext cx="2489381" cy="428943"/>
            <a:chOff x="3099903" y="1452479"/>
            <a:chExt cx="3319943" cy="572058"/>
          </a:xfrm>
        </p:grpSpPr>
        <p:sp>
          <p:nvSpPr>
            <p:cNvPr id="36" name="矩形 1"/>
            <p:cNvSpPr/>
            <p:nvPr/>
          </p:nvSpPr>
          <p:spPr>
            <a:xfrm>
              <a:off x="3099903" y="1452479"/>
              <a:ext cx="3319943" cy="564327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TextBox 61"/>
            <p:cNvSpPr txBox="1"/>
            <p:nvPr/>
          </p:nvSpPr>
          <p:spPr>
            <a:xfrm>
              <a:off x="4212717" y="1490932"/>
              <a:ext cx="2105506" cy="528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三明治效应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844887" y="1038736"/>
            <a:ext cx="640648" cy="619041"/>
            <a:chOff x="3459946" y="1202963"/>
            <a:chExt cx="854394" cy="825580"/>
          </a:xfrm>
        </p:grpSpPr>
        <p:sp>
          <p:nvSpPr>
            <p:cNvPr id="39" name="等腰三角形 38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0" name="TextBox 62"/>
            <p:cNvSpPr txBox="1"/>
            <p:nvPr/>
          </p:nvSpPr>
          <p:spPr>
            <a:xfrm>
              <a:off x="3557614" y="1202963"/>
              <a:ext cx="663093" cy="52844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16</a:t>
              </a: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768958" y="2491961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2126143" y="2298384"/>
            <a:ext cx="9761513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在建议和批评的同时，不忘认同、赏识、肯定、关爱对方，可以使接受批评者积极地接受批评，并改正自己的不足方面。</a:t>
            </a:r>
          </a:p>
        </p:txBody>
      </p:sp>
      <p:sp>
        <p:nvSpPr>
          <p:cNvPr id="43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3388330" y="3849365"/>
            <a:ext cx="849932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要让他人接受很难的要求时，最好先让他接受-一个小一点的要求，这样他就比较容易接受更高的要求。这种心理现象叫做“登门]槛效应”。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574913" y="4080213"/>
            <a:ext cx="2489381" cy="428943"/>
            <a:chOff x="3099903" y="1452479"/>
            <a:chExt cx="3319943" cy="572058"/>
          </a:xfrm>
        </p:grpSpPr>
        <p:sp>
          <p:nvSpPr>
            <p:cNvPr id="45" name="矩形 1"/>
            <p:cNvSpPr/>
            <p:nvPr/>
          </p:nvSpPr>
          <p:spPr>
            <a:xfrm>
              <a:off x="3099903" y="1452479"/>
              <a:ext cx="3319943" cy="564327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6" name="TextBox 61"/>
            <p:cNvSpPr txBox="1"/>
            <p:nvPr/>
          </p:nvSpPr>
          <p:spPr>
            <a:xfrm>
              <a:off x="4212717" y="1490932"/>
              <a:ext cx="2105506" cy="528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登门槛效应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844887" y="3893118"/>
            <a:ext cx="640648" cy="619041"/>
            <a:chOff x="3459946" y="1202963"/>
            <a:chExt cx="854394" cy="825580"/>
          </a:xfrm>
        </p:grpSpPr>
        <p:sp>
          <p:nvSpPr>
            <p:cNvPr id="48" name="等腰三角形 47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9" name="TextBox 62"/>
            <p:cNvSpPr txBox="1"/>
            <p:nvPr/>
          </p:nvSpPr>
          <p:spPr>
            <a:xfrm>
              <a:off x="3557614" y="1202963"/>
              <a:ext cx="663093" cy="52844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17</a:t>
              </a:r>
            </a:p>
          </p:txBody>
        </p: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768958" y="5346343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51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2126143" y="5312019"/>
            <a:ext cx="9761513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跟别人提要求时，不要开始就提过高的要求，应先提小要求，再通过鼓励，逐步向其提出更高的要求。不过，还要注意看住自己的“门槛”， 该拒绝的时候一定要拒绝。</a:t>
            </a:r>
          </a:p>
        </p:txBody>
      </p:sp>
    </p:spTree>
    <p:extLst>
      <p:ext uri="{BB962C8B-B14F-4D97-AF65-F5344CB8AC3E}">
        <p14:creationId val="93185039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0" spid="41"/>
      <p:bldP grpId="0" spid="42"/>
      <p:bldP grpId="0" spid="43"/>
      <p:bldP grpId="0" spid="50"/>
      <p:bldP grpId="0" spid="51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2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03.十八定律</a:t>
              </a:r>
            </a:p>
          </p:txBody>
        </p:sp>
      </p:grpSp>
      <p:sp>
        <p:nvSpPr>
          <p:cNvPr id="34" name="TextBox 10">
            <a:extLst>
              <a:ext uri="{FF2B5EF4-FFF2-40B4-BE49-F238E27FC236}">
                <a16:creationId xmlns:a16="http://schemas.microsoft.com/office/drawing/2014/main" id="{98E93BD5-24A2-42E0-B661-8F84B34E5E19}"/>
              </a:ext>
            </a:extLst>
          </p:cNvPr>
          <p:cNvSpPr txBox="1"/>
          <p:nvPr/>
        </p:nvSpPr>
        <p:spPr>
          <a:xfrm>
            <a:off x="506310" y="1638545"/>
            <a:ext cx="4991550" cy="3749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en-US" lang="zh-CN" sz="2400">
                <a:cs typeface="+mn-ea"/>
                <a:sym typeface="+mn-lt"/>
              </a:rPr>
              <a:t>如果一个人的客厅有了一个空鸟笼，过一段时间，他很可能会买只鸟回来养。人们会在偶然获得一件原本不需要的物品的基础上，自觉不自觉地添加更多自己不需要的东西。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539515" y="1162074"/>
            <a:ext cx="2489381" cy="425932"/>
            <a:chOff x="3099903" y="1452479"/>
            <a:chExt cx="3319943" cy="568043"/>
          </a:xfrm>
        </p:grpSpPr>
        <p:sp>
          <p:nvSpPr>
            <p:cNvPr id="36" name="矩形 1"/>
            <p:cNvSpPr/>
            <p:nvPr/>
          </p:nvSpPr>
          <p:spPr>
            <a:xfrm>
              <a:off x="3099903" y="1452479"/>
              <a:ext cx="3319943" cy="564327"/>
            </a:xfrm>
            <a:custGeom>
              <a:gdLst>
                <a:gd fmla="*/ 351693 w 6840760" name="connsiteX0"/>
                <a:gd fmla="*/ 0 h 888468" name="connsiteY0"/>
                <a:gd fmla="*/ 6465622 w 6840760" name="connsiteX1"/>
                <a:gd fmla="*/ 35169 h 888468" name="connsiteY1"/>
                <a:gd fmla="*/ 6840760 w 6840760" name="connsiteX2"/>
                <a:gd fmla="*/ 888468 h 888468" name="connsiteY2"/>
                <a:gd fmla="*/ 0 w 6840760" name="connsiteX3"/>
                <a:gd fmla="*/ 888468 h 888468" name="connsiteY3"/>
                <a:gd fmla="*/ 351693 w 6840760" name="connsiteX4"/>
                <a:gd fmla="*/ 0 h 88846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88468" w="6840760">
                  <a:moveTo>
                    <a:pt x="351693" y="0"/>
                  </a:moveTo>
                  <a:lnTo>
                    <a:pt x="6465622" y="35169"/>
                  </a:lnTo>
                  <a:lnTo>
                    <a:pt x="6840760" y="888468"/>
                  </a:lnTo>
                  <a:lnTo>
                    <a:pt x="0" y="888468"/>
                  </a:lnTo>
                  <a:lnTo>
                    <a:pt x="351693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1012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7" name="TextBox 61"/>
            <p:cNvSpPr txBox="1"/>
            <p:nvPr/>
          </p:nvSpPr>
          <p:spPr>
            <a:xfrm>
              <a:off x="4314340" y="1490931"/>
              <a:ext cx="1813265" cy="5284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</a:rPr>
                <a:t>鸟笼效应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809489" y="974979"/>
            <a:ext cx="640648" cy="619041"/>
            <a:chOff x="3459946" y="1202963"/>
            <a:chExt cx="854394" cy="825580"/>
          </a:xfrm>
        </p:grpSpPr>
        <p:sp>
          <p:nvSpPr>
            <p:cNvPr id="39" name="等腰三角形 38"/>
            <p:cNvSpPr/>
            <p:nvPr/>
          </p:nvSpPr>
          <p:spPr>
            <a:xfrm flipV="1">
              <a:off x="3459946" y="1207397"/>
              <a:ext cx="854394" cy="821146"/>
            </a:xfrm>
            <a:prstGeom prst="triangle">
              <a:avLst/>
            </a:prstGeom>
            <a:solidFill>
              <a:srgbClr val="EE8A1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34282" compatLnSpc="1" forceAA="0" fromWordArt="0" horzOverflow="overflow" lIns="68564" numCol="1" rIns="68564" rot="0" rtlCol="0" spcCol="0" spcFirstLastPara="0" tIns="34282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zh-CN" lang="en-US" sz="1012">
                <a:latin charset="-122" panose="00000500000000000000" pitchFamily="2" typeface="印品黑体"/>
                <a:ea charset="-122" panose="00000500000000000000" pitchFamily="2" typeface="印品黑体"/>
              </a:endParaRPr>
            </a:p>
          </p:txBody>
        </p:sp>
        <p:sp>
          <p:nvSpPr>
            <p:cNvPr id="40" name="TextBox 62"/>
            <p:cNvSpPr txBox="1"/>
            <p:nvPr/>
          </p:nvSpPr>
          <p:spPr>
            <a:xfrm>
              <a:off x="3557614" y="1202963"/>
              <a:ext cx="663093" cy="52844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</a:rPr>
                <a:t>18</a:t>
              </a: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610370" y="5643128"/>
            <a:ext cx="105680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启迪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927406AA-94E2-42BB-AC4A-FAC98BAFD706}"/>
              </a:ext>
            </a:extLst>
          </p:cNvPr>
          <p:cNvSpPr txBox="1"/>
          <p:nvPr/>
        </p:nvSpPr>
        <p:spPr>
          <a:xfrm>
            <a:off x="1965192" y="5533900"/>
            <a:ext cx="9761513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职场上,巧妙利用惯性思维，引起人们的好奇和重视。可是要想收到意想不到的效果，还需要逃脱出惯性思维的限制。</a:t>
            </a:r>
          </a:p>
        </p:txBody>
      </p:sp>
      <p:pic>
        <p:nvPicPr>
          <p:cNvPr descr="https://timgsa.baidu.com/timg?image&amp;quality=80&amp;size=b9999_10000&amp;sec=1597919572867&amp;di=ed11e5a317d67b1749bf924776c25789&amp;imgtype=0&amp;src=http%3A%2F%2Fimg.mp.itc.cn%2Fupload%2F20160329%2F3eb4eb198c1241fe95deb00799549dcf_th.jpg" id="11266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513911" y="881692"/>
            <a:ext cx="4240685" cy="4184723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1950763460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0" spid="41"/>
      <p:bldP grpId="0" spid="42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等腰三角形 7"/>
          <p:cNvSpPr/>
          <p:nvPr/>
        </p:nvSpPr>
        <p:spPr>
          <a:xfrm>
            <a:off x="8043517" y="4358377"/>
            <a:ext cx="932208" cy="408814"/>
          </a:xfrm>
          <a:prstGeom prst="triangle">
            <a:avLst>
              <a:gd fmla="val 38316" name="adj"/>
            </a:avLst>
          </a:prstGeom>
          <a:solidFill>
            <a:srgbClr val="EE8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8" name="矩形 67"/>
          <p:cNvSpPr/>
          <p:nvPr/>
        </p:nvSpPr>
        <p:spPr>
          <a:xfrm>
            <a:off x="0" y="4760636"/>
            <a:ext cx="12192000" cy="16180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4515283" y="203997"/>
            <a:ext cx="7630019" cy="558402"/>
            <a:chOff x="2788161" y="6477580"/>
            <a:chExt cx="9363015" cy="380420"/>
          </a:xfrm>
        </p:grpSpPr>
        <p:sp>
          <p:nvSpPr>
            <p:cNvPr id="33" name="平行四边形 32">
              <a:extLst>
                <a:ext uri="{FF2B5EF4-FFF2-40B4-BE49-F238E27FC236}">
                  <a16:creationId xmlns:a16="http://schemas.microsoft.com/office/drawing/2014/main" id="{2E9C37A1-463E-4C46-9649-B25C5D6B6A1E}"/>
                </a:ext>
              </a:extLst>
            </p:cNvPr>
            <p:cNvSpPr/>
            <p:nvPr/>
          </p:nvSpPr>
          <p:spPr>
            <a:xfrm flipH="1" flipV="1">
              <a:off x="2788161" y="6477580"/>
              <a:ext cx="7381041" cy="380419"/>
            </a:xfrm>
            <a:prstGeom prst="parallelogram">
              <a:avLst>
                <a:gd fmla="val 16027" name="adj"/>
              </a:avLst>
            </a:pr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062588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0532745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6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0439607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7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346469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8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253331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9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16019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0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22356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1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130425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2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037287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3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944149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4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851011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5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75787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6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81987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7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72673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8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63359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9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1540456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0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1447318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1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135418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3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201304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4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91990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244017" y="210854"/>
            <a:ext cx="4112453" cy="651075"/>
            <a:chOff x="301587" y="432453"/>
            <a:chExt cx="4112453" cy="651075"/>
          </a:xfrm>
        </p:grpSpPr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596F35C4-46E9-40FF-9A7D-CBF6898AA91C}"/>
                </a:ext>
              </a:extLst>
            </p:cNvPr>
            <p:cNvGrpSpPr/>
            <p:nvPr/>
          </p:nvGrpSpPr>
          <p:grpSpPr>
            <a:xfrm>
              <a:off x="2310572" y="434097"/>
              <a:ext cx="2103468" cy="649431"/>
              <a:chOff x="734816" y="231315"/>
              <a:chExt cx="2103468" cy="649431"/>
            </a:xfrm>
          </p:grpSpPr>
          <p:sp>
            <p:nvSpPr>
              <p:cNvPr id="65" name="文本框 64">
                <a:extLst>
                  <a:ext uri="{FF2B5EF4-FFF2-40B4-BE49-F238E27FC236}">
                    <a16:creationId xmlns:a16="http://schemas.microsoft.com/office/drawing/2014/main" id="{5A24502D-9ED8-40BF-8D0A-E76AF956509C}"/>
                  </a:ext>
                </a:extLst>
              </p:cNvPr>
              <p:cNvSpPr txBox="1"/>
              <p:nvPr/>
            </p:nvSpPr>
            <p:spPr>
              <a:xfrm>
                <a:off x="734817" y="231315"/>
                <a:ext cx="2103468" cy="447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altLang="zh-CN" b="1" lang="en-US" sz="24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YOUR LOGO</a:t>
                </a:r>
              </a:p>
            </p:txBody>
          </p:sp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0202C620-F1CB-4E89-BCA8-230F6C3EFFED}"/>
                  </a:ext>
                </a:extLst>
              </p:cNvPr>
              <p:cNvSpPr txBox="1"/>
              <p:nvPr/>
            </p:nvSpPr>
            <p:spPr>
              <a:xfrm>
                <a:off x="783132" y="583229"/>
                <a:ext cx="2055152" cy="294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altLang="zh-CN" lang="en-US" spc="100" sz="9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PLEASE ENTER YOUR NAME</a:t>
                </a:r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301587" y="432453"/>
              <a:ext cx="1878112" cy="559189"/>
              <a:chOff x="166589" y="352037"/>
              <a:chExt cx="2356815" cy="697908"/>
            </a:xfrm>
          </p:grpSpPr>
          <p:sp>
            <p:nvSpPr>
              <p:cNvPr id="70" name="椭圆 69">
                <a:extLst>
                  <a:ext uri="{FF2B5EF4-FFF2-40B4-BE49-F238E27FC236}">
                    <a16:creationId xmlns:a16="http://schemas.microsoft.com/office/drawing/2014/main" id="{9D7AB18A-D5B0-475B-95C7-82C2CDF89A98}"/>
                  </a:ext>
                </a:extLst>
              </p:cNvPr>
              <p:cNvSpPr/>
              <p:nvPr/>
            </p:nvSpPr>
            <p:spPr>
              <a:xfrm>
                <a:off x="166589" y="36157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椭圆 70">
                <a:extLst>
                  <a:ext uri="{FF2B5EF4-FFF2-40B4-BE49-F238E27FC236}">
                    <a16:creationId xmlns:a16="http://schemas.microsoft.com/office/drawing/2014/main" id="{9FB44E94-E2B5-4AC7-9183-EACCF0B3E9C2}"/>
                  </a:ext>
                </a:extLst>
              </p:cNvPr>
              <p:cNvSpPr/>
              <p:nvPr/>
            </p:nvSpPr>
            <p:spPr>
              <a:xfrm>
                <a:off x="1835035" y="361577"/>
                <a:ext cx="688369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2" name="组合 71">
                <a:extLst>
                  <a:ext uri="{FF2B5EF4-FFF2-40B4-BE49-F238E27FC236}">
                    <a16:creationId xmlns:a16="http://schemas.microsoft.com/office/drawing/2014/main" id="{8753CACF-C9CA-48C1-BF76-BC3D9C5CE730}"/>
                  </a:ext>
                </a:extLst>
              </p:cNvPr>
              <p:cNvGrpSpPr/>
              <p:nvPr/>
            </p:nvGrpSpPr>
            <p:grpSpPr>
              <a:xfrm>
                <a:off x="334908" y="524414"/>
                <a:ext cx="369488" cy="372593"/>
                <a:chOff x="5216526" y="1358901"/>
                <a:chExt cx="566738" cy="571500"/>
              </a:xfrm>
              <a:solidFill>
                <a:schemeClr val="bg1"/>
              </a:solidFill>
            </p:grpSpPr>
            <p:sp>
              <p:nvSpPr>
                <p:cNvPr id="73" name="Freeform 78">
                  <a:extLst>
                    <a:ext uri="{FF2B5EF4-FFF2-40B4-BE49-F238E27FC236}">
                      <a16:creationId xmlns:a16="http://schemas.microsoft.com/office/drawing/2014/main" id="{7F5B4989-B52F-453D-A925-D41A093498BC}"/>
                    </a:ext>
                  </a:extLst>
                </p:cNvPr>
                <p:cNvSpPr/>
                <p:nvPr/>
              </p:nvSpPr>
              <p:spPr bwMode="auto">
                <a:xfrm>
                  <a:off x="5416551" y="1562101"/>
                  <a:ext cx="366713" cy="368300"/>
                </a:xfrm>
                <a:custGeom>
                  <a:gdLst>
                    <a:gd fmla="*/ 27 w 97" name="T0"/>
                    <a:gd fmla="*/ 26 h 98" name="T1"/>
                    <a:gd fmla="*/ 26 w 97" name="T2"/>
                    <a:gd fmla="*/ 27 h 98" name="T3"/>
                    <a:gd fmla="*/ 0 w 97" name="T4"/>
                    <a:gd fmla="*/ 90 h 98" name="T5"/>
                    <a:gd fmla="*/ 0 w 97" name="T6"/>
                    <a:gd fmla="*/ 91 h 98" name="T7"/>
                    <a:gd fmla="*/ 1 w 97" name="T8"/>
                    <a:gd fmla="*/ 93 h 98" name="T9"/>
                    <a:gd fmla="*/ 53 w 97" name="T10"/>
                    <a:gd fmla="*/ 89 h 98" name="T11"/>
                    <a:gd fmla="*/ 89 w 97" name="T12"/>
                    <a:gd fmla="*/ 51 h 98" name="T13"/>
                    <a:gd fmla="*/ 92 w 97" name="T14"/>
                    <a:gd fmla="*/ 2 h 98" name="T15"/>
                    <a:gd fmla="*/ 91 w 97" name="T16"/>
                    <a:gd fmla="*/ 1 h 98" name="T17"/>
                    <a:gd fmla="*/ 89 w 97" name="T18"/>
                    <a:gd fmla="*/ 1 h 98" name="T19"/>
                    <a:gd fmla="*/ 27 w 97" name="T20"/>
                    <a:gd fmla="*/ 26 h 98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98" w="97">
                      <a:moveTo>
                        <a:pt x="27" y="26"/>
                      </a:moveTo>
                      <a:cubicBezTo>
                        <a:pt x="26" y="26"/>
                        <a:pt x="26" y="27"/>
                        <a:pt x="26" y="27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90"/>
                        <a:pt x="0" y="91"/>
                        <a:pt x="0" y="91"/>
                      </a:cubicBezTo>
                      <a:cubicBezTo>
                        <a:pt x="0" y="92"/>
                        <a:pt x="1" y="92"/>
                        <a:pt x="1" y="93"/>
                      </a:cubicBezTo>
                      <a:cubicBezTo>
                        <a:pt x="19" y="98"/>
                        <a:pt x="37" y="96"/>
                        <a:pt x="53" y="89"/>
                      </a:cubicBezTo>
                      <a:cubicBezTo>
                        <a:pt x="70" y="81"/>
                        <a:pt x="82" y="67"/>
                        <a:pt x="89" y="51"/>
                      </a:cubicBezTo>
                      <a:cubicBezTo>
                        <a:pt x="96" y="35"/>
                        <a:pt x="97" y="18"/>
                        <a:pt x="92" y="2"/>
                      </a:cubicBezTo>
                      <a:cubicBezTo>
                        <a:pt x="92" y="2"/>
                        <a:pt x="92" y="1"/>
                        <a:pt x="91" y="1"/>
                      </a:cubicBezTo>
                      <a:cubicBezTo>
                        <a:pt x="90" y="0"/>
                        <a:pt x="90" y="0"/>
                        <a:pt x="89" y="1"/>
                      </a:cubicBezTo>
                      <a:lnTo>
                        <a:pt x="27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BD4CC2CB-EFDE-4197-AE92-714F357279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359401" y="1358901"/>
                  <a:ext cx="385763" cy="263525"/>
                </a:xfrm>
                <a:custGeom>
                  <a:gdLst>
                    <a:gd fmla="*/ 41 w 102" name="T0"/>
                    <a:gd fmla="*/ 69 h 70" name="T1"/>
                    <a:gd fmla="*/ 100 w 102" name="T2"/>
                    <a:gd fmla="*/ 45 h 70" name="T3"/>
                    <a:gd fmla="*/ 101 w 102" name="T4"/>
                    <a:gd fmla="*/ 43 h 70" name="T5"/>
                    <a:gd fmla="*/ 101 w 102" name="T6"/>
                    <a:gd fmla="*/ 42 h 70" name="T7"/>
                    <a:gd fmla="*/ 65 w 102" name="T8"/>
                    <a:gd fmla="*/ 9 h 70" name="T9"/>
                    <a:gd fmla="*/ 1 w 102" name="T10"/>
                    <a:gd fmla="*/ 13 h 70" name="T11"/>
                    <a:gd fmla="*/ 0 w 102" name="T12"/>
                    <a:gd fmla="*/ 14 h 70" name="T13"/>
                    <a:gd fmla="*/ 0 w 102" name="T14"/>
                    <a:gd fmla="*/ 14 h 70" name="T15"/>
                    <a:gd fmla="*/ 0 w 102" name="T16"/>
                    <a:gd fmla="*/ 16 h 70" name="T17"/>
                    <a:gd fmla="*/ 38 w 102" name="T18"/>
                    <a:gd fmla="*/ 68 h 70" name="T19"/>
                    <a:gd fmla="*/ 41 w 102" name="T20"/>
                    <a:gd fmla="*/ 69 h 70" name="T21"/>
                    <a:gd fmla="*/ 43 w 102" name="T22"/>
                    <a:gd fmla="*/ 56 h 70" name="T23"/>
                    <a:gd fmla="*/ 16 w 102" name="T24"/>
                    <a:gd fmla="*/ 19 h 70" name="T25"/>
                    <a:gd fmla="*/ 32 w 102" name="T26"/>
                    <a:gd fmla="*/ 15 h 70" name="T27"/>
                    <a:gd fmla="*/ 61 w 102" name="T28"/>
                    <a:gd fmla="*/ 20 h 70" name="T29"/>
                    <a:gd fmla="*/ 79 w 102" name="T30"/>
                    <a:gd fmla="*/ 31 h 70" name="T31"/>
                    <a:gd fmla="*/ 85 w 102" name="T32"/>
                    <a:gd fmla="*/ 38 h 70" name="T33"/>
                    <a:gd fmla="*/ 43 w 102" name="T34"/>
                    <a:gd fmla="*/ 56 h 70" name="T35"/>
                    <a:gd fmla="*/ 43 w 102" name="T36"/>
                    <a:gd fmla="*/ 56 h 70" name="T37"/>
                    <a:gd fmla="*/ 43 w 102" name="T38"/>
                    <a:gd fmla="*/ 56 h 70" name="T3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b="b" l="0" r="r" t="0"/>
                  <a:pathLst>
                    <a:path h="70" w="102">
                      <a:moveTo>
                        <a:pt x="41" y="69"/>
                      </a:moveTo>
                      <a:cubicBezTo>
                        <a:pt x="100" y="45"/>
                        <a:pt x="100" y="45"/>
                        <a:pt x="100" y="45"/>
                      </a:cubicBezTo>
                      <a:cubicBezTo>
                        <a:pt x="101" y="44"/>
                        <a:pt x="101" y="44"/>
                        <a:pt x="101" y="43"/>
                      </a:cubicBezTo>
                      <a:cubicBezTo>
                        <a:pt x="102" y="43"/>
                        <a:pt x="102" y="42"/>
                        <a:pt x="101" y="42"/>
                      </a:cubicBezTo>
                      <a:cubicBezTo>
                        <a:pt x="93" y="27"/>
                        <a:pt x="81" y="15"/>
                        <a:pt x="65" y="9"/>
                      </a:cubicBezTo>
                      <a:cubicBezTo>
                        <a:pt x="44" y="0"/>
                        <a:pt x="21" y="2"/>
                        <a:pt x="1" y="13"/>
                      </a:cubicBezTo>
                      <a:cubicBezTo>
                        <a:pt x="1" y="13"/>
                        <a:pt x="0" y="13"/>
                        <a:pt x="0" y="14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5"/>
                        <a:pt x="0" y="16"/>
                        <a:pt x="0" y="16"/>
                      </a:cubicBezTo>
                      <a:cubicBezTo>
                        <a:pt x="38" y="68"/>
                        <a:pt x="38" y="68"/>
                        <a:pt x="38" y="68"/>
                      </a:cubicBezTo>
                      <a:cubicBezTo>
                        <a:pt x="38" y="69"/>
                        <a:pt x="40" y="70"/>
                        <a:pt x="41" y="69"/>
                      </a:cubicBezTo>
                      <a:close/>
                      <a:moveTo>
                        <a:pt x="43" y="56"/>
                      </a:moveTo>
                      <a:cubicBezTo>
                        <a:pt x="16" y="19"/>
                        <a:pt x="16" y="19"/>
                        <a:pt x="16" y="19"/>
                      </a:cubicBezTo>
                      <a:cubicBezTo>
                        <a:pt x="22" y="17"/>
                        <a:pt x="27" y="16"/>
                        <a:pt x="32" y="15"/>
                      </a:cubicBezTo>
                      <a:cubicBezTo>
                        <a:pt x="42" y="14"/>
                        <a:pt x="52" y="16"/>
                        <a:pt x="61" y="20"/>
                      </a:cubicBezTo>
                      <a:cubicBezTo>
                        <a:pt x="67" y="23"/>
                        <a:pt x="74" y="26"/>
                        <a:pt x="79" y="31"/>
                      </a:cubicBezTo>
                      <a:cubicBezTo>
                        <a:pt x="81" y="34"/>
                        <a:pt x="83" y="36"/>
                        <a:pt x="85" y="38"/>
                      </a:cubicBezTo>
                      <a:lnTo>
                        <a:pt x="43" y="56"/>
                      </a:lnTo>
                      <a:close/>
                      <a:moveTo>
                        <a:pt x="43" y="56"/>
                      </a:moveTo>
                      <a:cubicBezTo>
                        <a:pt x="43" y="56"/>
                        <a:pt x="43" y="56"/>
                        <a:pt x="43" y="5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5" name="Freeform 80">
                  <a:extLst>
                    <a:ext uri="{FF2B5EF4-FFF2-40B4-BE49-F238E27FC236}">
                      <a16:creationId xmlns:a16="http://schemas.microsoft.com/office/drawing/2014/main" id="{5BAF9C15-172B-48B9-84B0-C7EA97D2092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216526" y="1438276"/>
                  <a:ext cx="260350" cy="450850"/>
                </a:xfrm>
                <a:custGeom>
                  <a:gdLst>
                    <a:gd fmla="*/ 43 w 69" name="T0"/>
                    <a:gd fmla="*/ 118 h 120" name="T1"/>
                    <a:gd fmla="*/ 68 w 69" name="T2"/>
                    <a:gd fmla="*/ 57 h 120" name="T3"/>
                    <a:gd fmla="*/ 68 w 69" name="T4"/>
                    <a:gd fmla="*/ 55 h 120" name="T5"/>
                    <a:gd fmla="*/ 29 w 69" name="T6"/>
                    <a:gd fmla="*/ 1 h 120" name="T7"/>
                    <a:gd fmla="*/ 28 w 69" name="T8"/>
                    <a:gd fmla="*/ 0 h 120" name="T9"/>
                    <a:gd fmla="*/ 26 w 69" name="T10"/>
                    <a:gd fmla="*/ 1 h 120" name="T11"/>
                    <a:gd fmla="*/ 8 w 69" name="T12"/>
                    <a:gd fmla="*/ 27 h 120" name="T13"/>
                    <a:gd fmla="*/ 6 w 69" name="T14"/>
                    <a:gd fmla="*/ 80 h 120" name="T15"/>
                    <a:gd fmla="*/ 40 w 69" name="T16"/>
                    <a:gd fmla="*/ 119 h 120" name="T17"/>
                    <a:gd fmla="*/ 42 w 69" name="T18"/>
                    <a:gd fmla="*/ 120 h 120" name="T19"/>
                    <a:gd fmla="*/ 43 w 69" name="T20"/>
                    <a:gd fmla="*/ 118 h 120" name="T21"/>
                    <a:gd fmla="*/ 43 w 69" name="T22"/>
                    <a:gd fmla="*/ 118 h 120" name="T23"/>
                    <a:gd fmla="*/ 43 w 69" name="T24"/>
                    <a:gd fmla="*/ 118 h 120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20" w="69">
                      <a:moveTo>
                        <a:pt x="43" y="118"/>
                      </a:moveTo>
                      <a:cubicBezTo>
                        <a:pt x="68" y="57"/>
                        <a:pt x="68" y="57"/>
                        <a:pt x="68" y="57"/>
                      </a:cubicBezTo>
                      <a:cubicBezTo>
                        <a:pt x="69" y="57"/>
                        <a:pt x="69" y="56"/>
                        <a:pt x="68" y="55"/>
                      </a:cubicBezTo>
                      <a:cubicBezTo>
                        <a:pt x="29" y="1"/>
                        <a:pt x="29" y="1"/>
                        <a:pt x="29" y="1"/>
                      </a:cubicBezTo>
                      <a:cubicBezTo>
                        <a:pt x="29" y="1"/>
                        <a:pt x="29" y="1"/>
                        <a:pt x="28" y="0"/>
                      </a:cubicBezTo>
                      <a:cubicBezTo>
                        <a:pt x="27" y="0"/>
                        <a:pt x="27" y="1"/>
                        <a:pt x="26" y="1"/>
                      </a:cubicBezTo>
                      <a:cubicBezTo>
                        <a:pt x="18" y="8"/>
                        <a:pt x="12" y="17"/>
                        <a:pt x="8" y="27"/>
                      </a:cubicBezTo>
                      <a:cubicBezTo>
                        <a:pt x="1" y="44"/>
                        <a:pt x="0" y="63"/>
                        <a:pt x="6" y="80"/>
                      </a:cubicBezTo>
                      <a:cubicBezTo>
                        <a:pt x="12" y="97"/>
                        <a:pt x="24" y="111"/>
                        <a:pt x="40" y="119"/>
                      </a:cubicBezTo>
                      <a:cubicBezTo>
                        <a:pt x="40" y="120"/>
                        <a:pt x="41" y="120"/>
                        <a:pt x="42" y="120"/>
                      </a:cubicBezTo>
                      <a:cubicBezTo>
                        <a:pt x="42" y="119"/>
                        <a:pt x="43" y="119"/>
                        <a:pt x="43" y="118"/>
                      </a:cubicBezTo>
                      <a:close/>
                      <a:moveTo>
                        <a:pt x="43" y="118"/>
                      </a:moveTo>
                      <a:cubicBezTo>
                        <a:pt x="43" y="118"/>
                        <a:pt x="43" y="118"/>
                        <a:pt x="43" y="1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grpSp>
            <p:nvGrpSpPr>
              <p:cNvPr id="76" name="组合 75">
                <a:extLst>
                  <a:ext uri="{FF2B5EF4-FFF2-40B4-BE49-F238E27FC236}">
                    <a16:creationId xmlns:a16="http://schemas.microsoft.com/office/drawing/2014/main" id="{E2F0651B-3F7E-48D9-9A57-F5E5AAB96BCC}"/>
                  </a:ext>
                </a:extLst>
              </p:cNvPr>
              <p:cNvGrpSpPr/>
              <p:nvPr/>
            </p:nvGrpSpPr>
            <p:grpSpPr>
              <a:xfrm>
                <a:off x="1960402" y="512798"/>
                <a:ext cx="425378" cy="404678"/>
                <a:chOff x="6323014" y="4870451"/>
                <a:chExt cx="652463" cy="620713"/>
              </a:xfrm>
              <a:solidFill>
                <a:schemeClr val="bg1"/>
              </a:solidFill>
            </p:grpSpPr>
            <p:sp>
              <p:nvSpPr>
                <p:cNvPr id="77" name="Freeform 81">
                  <a:extLst>
                    <a:ext uri="{FF2B5EF4-FFF2-40B4-BE49-F238E27FC236}">
                      <a16:creationId xmlns:a16="http://schemas.microsoft.com/office/drawing/2014/main" id="{5861A971-19EB-46C1-8AB7-828C5404D9DF}"/>
                    </a:ext>
                  </a:extLst>
                </p:cNvPr>
                <p:cNvSpPr/>
                <p:nvPr/>
              </p:nvSpPr>
              <p:spPr bwMode="auto">
                <a:xfrm>
                  <a:off x="6789739" y="4870451"/>
                  <a:ext cx="185738" cy="185738"/>
                </a:xfrm>
                <a:custGeom>
                  <a:gdLst>
                    <a:gd fmla="*/ 38 w 49" name="T0"/>
                    <a:gd fmla="*/ 11 h 49" name="T1"/>
                    <a:gd fmla="*/ 3 w 49" name="T2"/>
                    <a:gd fmla="*/ 7 h 49" name="T3"/>
                    <a:gd fmla="*/ 2 w 49" name="T4"/>
                    <a:gd fmla="*/ 15 h 49" name="T5"/>
                    <a:gd fmla="*/ 34 w 49" name="T6"/>
                    <a:gd fmla="*/ 47 h 49" name="T7"/>
                    <a:gd fmla="*/ 42 w 49" name="T8"/>
                    <a:gd fmla="*/ 46 h 49" name="T9"/>
                    <a:gd fmla="*/ 38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38" y="11"/>
                      </a:moveTo>
                      <a:cubicBezTo>
                        <a:pt x="28" y="2"/>
                        <a:pt x="14" y="0"/>
                        <a:pt x="3" y="7"/>
                      </a:cubicBezTo>
                      <a:cubicBezTo>
                        <a:pt x="0" y="9"/>
                        <a:pt x="0" y="13"/>
                        <a:pt x="2" y="15"/>
                      </a:cubicBezTo>
                      <a:cubicBezTo>
                        <a:pt x="34" y="47"/>
                        <a:pt x="34" y="47"/>
                        <a:pt x="34" y="47"/>
                      </a:cubicBezTo>
                      <a:cubicBezTo>
                        <a:pt x="36" y="49"/>
                        <a:pt x="40" y="49"/>
                        <a:pt x="42" y="46"/>
                      </a:cubicBezTo>
                      <a:cubicBezTo>
                        <a:pt x="49" y="35"/>
                        <a:pt x="47" y="21"/>
                        <a:pt x="38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8" name="Freeform 82">
                  <a:extLst>
                    <a:ext uri="{FF2B5EF4-FFF2-40B4-BE49-F238E27FC236}">
                      <a16:creationId xmlns:a16="http://schemas.microsoft.com/office/drawing/2014/main" id="{43793BBA-180C-4069-B3DA-9B72382DF7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364289" y="4924426"/>
                  <a:ext cx="554038" cy="566738"/>
                </a:xfrm>
                <a:custGeom>
                  <a:gdLst>
                    <a:gd fmla="*/ 134 w 147" name="T0"/>
                    <a:gd fmla="*/ 115 h 151" name="T1"/>
                    <a:gd fmla="*/ 147 w 147" name="T2"/>
                    <a:gd fmla="*/ 72 h 151" name="T3"/>
                    <a:gd fmla="*/ 75 w 147" name="T4"/>
                    <a:gd fmla="*/ 0 h 151" name="T5"/>
                    <a:gd fmla="*/ 74 w 147" name="T6"/>
                    <a:gd fmla="*/ 0 h 151" name="T7"/>
                    <a:gd fmla="*/ 3 w 147" name="T8"/>
                    <a:gd fmla="*/ 72 h 151" name="T9"/>
                    <a:gd fmla="*/ 15 w 147" name="T10"/>
                    <a:gd fmla="*/ 112 h 151" name="T11"/>
                    <a:gd fmla="*/ 2 w 147" name="T12"/>
                    <a:gd fmla="*/ 137 h 151" name="T13"/>
                    <a:gd fmla="*/ 6 w 147" name="T14"/>
                    <a:gd fmla="*/ 150 h 151" name="T15"/>
                    <a:gd fmla="*/ 11 w 147" name="T16"/>
                    <a:gd fmla="*/ 151 h 151" name="T17"/>
                    <a:gd fmla="*/ 20 w 147" name="T18"/>
                    <a:gd fmla="*/ 146 h 151" name="T19"/>
                    <a:gd fmla="*/ 29 w 147" name="T20"/>
                    <a:gd fmla="*/ 128 h 151" name="T21"/>
                    <a:gd fmla="*/ 74 w 147" name="T22"/>
                    <a:gd fmla="*/ 145 h 151" name="T23"/>
                    <a:gd fmla="*/ 75 w 147" name="T24"/>
                    <a:gd fmla="*/ 145 h 151" name="T25"/>
                    <a:gd fmla="*/ 119 w 147" name="T26"/>
                    <a:gd fmla="*/ 129 h 151" name="T27"/>
                    <a:gd fmla="*/ 127 w 147" name="T28"/>
                    <a:gd fmla="*/ 146 h 151" name="T29"/>
                    <a:gd fmla="*/ 136 w 147" name="T30"/>
                    <a:gd fmla="*/ 151 h 151" name="T31"/>
                    <a:gd fmla="*/ 141 w 147" name="T32"/>
                    <a:gd fmla="*/ 150 h 151" name="T33"/>
                    <a:gd fmla="*/ 145 w 147" name="T34"/>
                    <a:gd fmla="*/ 137 h 151" name="T35"/>
                    <a:gd fmla="*/ 134 w 147" name="T36"/>
                    <a:gd fmla="*/ 115 h 151" name="T37"/>
                    <a:gd fmla="*/ 75 w 147" name="T38"/>
                    <a:gd fmla="*/ 125 h 151" name="T39"/>
                    <a:gd fmla="*/ 74 w 147" name="T40"/>
                    <a:gd fmla="*/ 125 h 151" name="T41"/>
                    <a:gd fmla="*/ 22 w 147" name="T42"/>
                    <a:gd fmla="*/ 72 h 151" name="T43"/>
                    <a:gd fmla="*/ 74 w 147" name="T44"/>
                    <a:gd fmla="*/ 20 h 151" name="T45"/>
                    <a:gd fmla="*/ 75 w 147" name="T46"/>
                    <a:gd fmla="*/ 19 h 151" name="T47"/>
                    <a:gd fmla="*/ 128 w 147" name="T48"/>
                    <a:gd fmla="*/ 72 h 151" name="T49"/>
                    <a:gd fmla="*/ 75 w 147" name="T50"/>
                    <a:gd fmla="*/ 125 h 151" name="T5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b="b" l="0" r="r" t="0"/>
                  <a:pathLst>
                    <a:path h="151" w="147">
                      <a:moveTo>
                        <a:pt x="134" y="115"/>
                      </a:moveTo>
                      <a:cubicBezTo>
                        <a:pt x="142" y="103"/>
                        <a:pt x="147" y="88"/>
                        <a:pt x="147" y="72"/>
                      </a:cubicBezTo>
                      <a:cubicBezTo>
                        <a:pt x="147" y="32"/>
                        <a:pt x="115" y="0"/>
                        <a:pt x="75" y="0"/>
                      </a:cubicBezTo>
                      <a:cubicBezTo>
                        <a:pt x="75" y="0"/>
                        <a:pt x="74" y="0"/>
                        <a:pt x="74" y="0"/>
                      </a:cubicBezTo>
                      <a:cubicBezTo>
                        <a:pt x="35" y="0"/>
                        <a:pt x="3" y="33"/>
                        <a:pt x="3" y="72"/>
                      </a:cubicBezTo>
                      <a:cubicBezTo>
                        <a:pt x="3" y="87"/>
                        <a:pt x="7" y="101"/>
                        <a:pt x="15" y="112"/>
                      </a:cubicBezTo>
                      <a:cubicBezTo>
                        <a:pt x="2" y="137"/>
                        <a:pt x="2" y="137"/>
                        <a:pt x="2" y="137"/>
                      </a:cubicBezTo>
                      <a:cubicBezTo>
                        <a:pt x="0" y="142"/>
                        <a:pt x="2" y="148"/>
                        <a:pt x="6" y="150"/>
                      </a:cubicBezTo>
                      <a:cubicBezTo>
                        <a:pt x="8" y="151"/>
                        <a:pt x="9" y="151"/>
                        <a:pt x="11" y="151"/>
                      </a:cubicBezTo>
                      <a:cubicBezTo>
                        <a:pt x="14" y="151"/>
                        <a:pt x="18" y="149"/>
                        <a:pt x="20" y="146"/>
                      </a:cubicBezTo>
                      <a:cubicBezTo>
                        <a:pt x="29" y="128"/>
                        <a:pt x="29" y="128"/>
                        <a:pt x="29" y="128"/>
                      </a:cubicBezTo>
                      <a:cubicBezTo>
                        <a:pt x="41" y="138"/>
                        <a:pt x="57" y="145"/>
                        <a:pt x="74" y="145"/>
                      </a:cubicBezTo>
                      <a:cubicBezTo>
                        <a:pt x="74" y="145"/>
                        <a:pt x="75" y="145"/>
                        <a:pt x="75" y="145"/>
                      </a:cubicBezTo>
                      <a:cubicBezTo>
                        <a:pt x="92" y="145"/>
                        <a:pt x="107" y="139"/>
                        <a:pt x="119" y="129"/>
                      </a:cubicBezTo>
                      <a:cubicBezTo>
                        <a:pt x="127" y="146"/>
                        <a:pt x="127" y="146"/>
                        <a:pt x="127" y="146"/>
                      </a:cubicBezTo>
                      <a:cubicBezTo>
                        <a:pt x="129" y="149"/>
                        <a:pt x="133" y="151"/>
                        <a:pt x="136" y="151"/>
                      </a:cubicBezTo>
                      <a:cubicBezTo>
                        <a:pt x="138" y="151"/>
                        <a:pt x="139" y="151"/>
                        <a:pt x="141" y="150"/>
                      </a:cubicBezTo>
                      <a:cubicBezTo>
                        <a:pt x="145" y="148"/>
                        <a:pt x="147" y="142"/>
                        <a:pt x="145" y="137"/>
                      </a:cubicBezTo>
                      <a:lnTo>
                        <a:pt x="134" y="115"/>
                      </a:lnTo>
                      <a:close/>
                      <a:moveTo>
                        <a:pt x="75" y="125"/>
                      </a:moveTo>
                      <a:cubicBezTo>
                        <a:pt x="75" y="125"/>
                        <a:pt x="74" y="125"/>
                        <a:pt x="74" y="125"/>
                      </a:cubicBezTo>
                      <a:cubicBezTo>
                        <a:pt x="45" y="125"/>
                        <a:pt x="22" y="101"/>
                        <a:pt x="22" y="72"/>
                      </a:cubicBezTo>
                      <a:cubicBezTo>
                        <a:pt x="22" y="43"/>
                        <a:pt x="45" y="20"/>
                        <a:pt x="74" y="20"/>
                      </a:cubicBezTo>
                      <a:cubicBezTo>
                        <a:pt x="74" y="20"/>
                        <a:pt x="75" y="19"/>
                        <a:pt x="75" y="19"/>
                      </a:cubicBezTo>
                      <a:cubicBezTo>
                        <a:pt x="104" y="19"/>
                        <a:pt x="128" y="43"/>
                        <a:pt x="128" y="72"/>
                      </a:cubicBezTo>
                      <a:cubicBezTo>
                        <a:pt x="128" y="102"/>
                        <a:pt x="104" y="125"/>
                        <a:pt x="75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9" name="Freeform 83">
                  <a:extLst>
                    <a:ext uri="{FF2B5EF4-FFF2-40B4-BE49-F238E27FC236}">
                      <a16:creationId xmlns:a16="http://schemas.microsoft.com/office/drawing/2014/main" id="{5B537525-06D0-4886-BC95-DA37C034AC97}"/>
                    </a:ext>
                  </a:extLst>
                </p:cNvPr>
                <p:cNvSpPr/>
                <p:nvPr/>
              </p:nvSpPr>
              <p:spPr bwMode="auto">
                <a:xfrm>
                  <a:off x="6534151" y="5092701"/>
                  <a:ext cx="131763" cy="236538"/>
                </a:xfrm>
                <a:custGeom>
                  <a:gdLst>
                    <a:gd fmla="*/ 30 w 35" name="T0"/>
                    <a:gd fmla="*/ 0 h 63" name="T1"/>
                    <a:gd fmla="*/ 29 w 35" name="T2"/>
                    <a:gd fmla="*/ 0 h 63" name="T3"/>
                    <a:gd fmla="*/ 24 w 35" name="T4"/>
                    <a:gd fmla="*/ 6 h 63" name="T5"/>
                    <a:gd fmla="*/ 24 w 35" name="T6"/>
                    <a:gd fmla="*/ 27 h 63" name="T7"/>
                    <a:gd fmla="*/ 2 w 35" name="T8"/>
                    <a:gd fmla="*/ 54 h 63" name="T9"/>
                    <a:gd fmla="*/ 3 w 35" name="T10"/>
                    <a:gd fmla="*/ 61 h 63" name="T11"/>
                    <a:gd fmla="*/ 6 w 35" name="T12"/>
                    <a:gd fmla="*/ 63 h 63" name="T13"/>
                    <a:gd fmla="*/ 10 w 35" name="T14"/>
                    <a:gd fmla="*/ 61 h 63" name="T15"/>
                    <a:gd fmla="*/ 29 w 35" name="T16"/>
                    <a:gd fmla="*/ 39 h 63" name="T17"/>
                    <a:gd fmla="*/ 33 w 35" name="T18"/>
                    <a:gd fmla="*/ 34 h 63" name="T19"/>
                    <a:gd fmla="*/ 35 w 35" name="T20"/>
                    <a:gd fmla="*/ 29 h 63" name="T21"/>
                    <a:gd fmla="*/ 35 w 35" name="T22"/>
                    <a:gd fmla="*/ 6 h 63" name="T23"/>
                    <a:gd fmla="*/ 30 w 35" name="T24"/>
                    <a:gd fmla="*/ 0 h 6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62" w="35">
                      <a:moveTo>
                        <a:pt x="30" y="0"/>
                      </a:moveTo>
                      <a:cubicBezTo>
                        <a:pt x="30" y="0"/>
                        <a:pt x="29" y="0"/>
                        <a:pt x="29" y="0"/>
                      </a:cubicBezTo>
                      <a:cubicBezTo>
                        <a:pt x="26" y="1"/>
                        <a:pt x="24" y="3"/>
                        <a:pt x="24" y="6"/>
                      </a:cubicBezTo>
                      <a:cubicBezTo>
                        <a:pt x="24" y="27"/>
                        <a:pt x="24" y="27"/>
                        <a:pt x="24" y="27"/>
                      </a:cubicBezTo>
                      <a:cubicBezTo>
                        <a:pt x="2" y="54"/>
                        <a:pt x="2" y="54"/>
                        <a:pt x="2" y="54"/>
                      </a:cubicBezTo>
                      <a:cubicBezTo>
                        <a:pt x="0" y="56"/>
                        <a:pt x="0" y="59"/>
                        <a:pt x="3" y="61"/>
                      </a:cubicBezTo>
                      <a:cubicBezTo>
                        <a:pt x="4" y="62"/>
                        <a:pt x="5" y="63"/>
                        <a:pt x="6" y="63"/>
                      </a:cubicBezTo>
                      <a:cubicBezTo>
                        <a:pt x="8" y="63"/>
                        <a:pt x="9" y="62"/>
                        <a:pt x="10" y="61"/>
                      </a:cubicBezTo>
                      <a:cubicBezTo>
                        <a:pt x="29" y="39"/>
                        <a:pt x="29" y="39"/>
                        <a:pt x="29" y="39"/>
                      </a:cubicBezTo>
                      <a:cubicBezTo>
                        <a:pt x="33" y="34"/>
                        <a:pt x="33" y="34"/>
                        <a:pt x="33" y="34"/>
                      </a:cubicBezTo>
                      <a:cubicBezTo>
                        <a:pt x="35" y="33"/>
                        <a:pt x="35" y="31"/>
                        <a:pt x="35" y="29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3"/>
                        <a:pt x="33" y="0"/>
                        <a:pt x="3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0" name="Freeform 84">
                  <a:extLst>
                    <a:ext uri="{FF2B5EF4-FFF2-40B4-BE49-F238E27FC236}">
                      <a16:creationId xmlns:a16="http://schemas.microsoft.com/office/drawing/2014/main" id="{4D369118-8134-48B9-9AE9-2CA40ECC051F}"/>
                    </a:ext>
                  </a:extLst>
                </p:cNvPr>
                <p:cNvSpPr/>
                <p:nvPr/>
              </p:nvSpPr>
              <p:spPr bwMode="auto">
                <a:xfrm>
                  <a:off x="6323014" y="4870451"/>
                  <a:ext cx="184150" cy="185738"/>
                </a:xfrm>
                <a:custGeom>
                  <a:gdLst>
                    <a:gd fmla="*/ 11 w 49" name="T0"/>
                    <a:gd fmla="*/ 11 h 49" name="T1"/>
                    <a:gd fmla="*/ 7 w 49" name="T2"/>
                    <a:gd fmla="*/ 46 h 49" name="T3"/>
                    <a:gd fmla="*/ 14 w 49" name="T4"/>
                    <a:gd fmla="*/ 47 h 49" name="T5"/>
                    <a:gd fmla="*/ 46 w 49" name="T6"/>
                    <a:gd fmla="*/ 15 h 49" name="T7"/>
                    <a:gd fmla="*/ 45 w 49" name="T8"/>
                    <a:gd fmla="*/ 7 h 49" name="T9"/>
                    <a:gd fmla="*/ 11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11" y="11"/>
                      </a:moveTo>
                      <a:cubicBezTo>
                        <a:pt x="1" y="21"/>
                        <a:pt x="0" y="35"/>
                        <a:pt x="7" y="46"/>
                      </a:cubicBezTo>
                      <a:cubicBezTo>
                        <a:pt x="9" y="49"/>
                        <a:pt x="12" y="49"/>
                        <a:pt x="14" y="47"/>
                      </a:cubicBezTo>
                      <a:cubicBezTo>
                        <a:pt x="46" y="15"/>
                        <a:pt x="46" y="15"/>
                        <a:pt x="46" y="15"/>
                      </a:cubicBezTo>
                      <a:cubicBezTo>
                        <a:pt x="49" y="13"/>
                        <a:pt x="48" y="9"/>
                        <a:pt x="45" y="7"/>
                      </a:cubicBezTo>
                      <a:cubicBezTo>
                        <a:pt x="35" y="0"/>
                        <a:pt x="20" y="2"/>
                        <a:pt x="11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id="{60159DA2-608F-4A43-A72A-4B7392B0FD16}"/>
                  </a:ext>
                </a:extLst>
              </p:cNvPr>
              <p:cNvSpPr/>
              <p:nvPr/>
            </p:nvSpPr>
            <p:spPr>
              <a:xfrm>
                <a:off x="1007162" y="35203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2" name="Group 4">
                <a:extLst>
                  <a:ext uri="{FF2B5EF4-FFF2-40B4-BE49-F238E27FC236}">
                    <a16:creationId xmlns:a16="http://schemas.microsoft.com/office/drawing/2014/main" id="{95383651-D80C-4363-94C0-F4F425D29F6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140740" y="512071"/>
                <a:ext cx="374650" cy="368300"/>
                <a:chOff x="3722" y="2043"/>
                <a:chExt cx="236" cy="232"/>
              </a:xfrm>
              <a:solidFill>
                <a:schemeClr val="bg1"/>
              </a:solidFill>
            </p:grpSpPr>
            <p:sp>
              <p:nvSpPr>
                <p:cNvPr id="83" name="Freeform 5">
                  <a:extLst>
                    <a:ext uri="{FF2B5EF4-FFF2-40B4-BE49-F238E27FC236}">
                      <a16:creationId xmlns:a16="http://schemas.microsoft.com/office/drawing/2014/main" id="{47A2C8DE-D03E-4232-AD02-5659DC98C0C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10" y="2089"/>
                  <a:ext cx="14" cy="32"/>
                </a:xfrm>
                <a:custGeom>
                  <a:gdLst>
                    <a:gd fmla="*/ 4 w 6" name="T0"/>
                    <a:gd fmla="*/ 0 h 13" name="T1"/>
                    <a:gd fmla="*/ 2 w 6" name="T2"/>
                    <a:gd fmla="*/ 0 h 13" name="T3"/>
                    <a:gd fmla="*/ 0 w 6" name="T4"/>
                    <a:gd fmla="*/ 2 h 13" name="T5"/>
                    <a:gd fmla="*/ 0 w 6" name="T6"/>
                    <a:gd fmla="*/ 13 h 13" name="T7"/>
                    <a:gd fmla="*/ 6 w 6" name="T8"/>
                    <a:gd fmla="*/ 13 h 13" name="T9"/>
                    <a:gd fmla="*/ 6 w 6" name="T10"/>
                    <a:gd fmla="*/ 2 h 13" name="T11"/>
                    <a:gd fmla="*/ 4 w 6" name="T12"/>
                    <a:gd fmla="*/ 0 h 13" name="T13"/>
                    <a:gd fmla="*/ 4 w 6" name="T14"/>
                    <a:gd fmla="*/ 0 h 13" name="T15"/>
                    <a:gd fmla="*/ 4 w 6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6">
                      <a:moveTo>
                        <a:pt x="4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5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4" name="Freeform 6">
                  <a:extLst>
                    <a:ext uri="{FF2B5EF4-FFF2-40B4-BE49-F238E27FC236}">
                      <a16:creationId xmlns:a16="http://schemas.microsoft.com/office/drawing/2014/main" id="{A1BCF504-DD15-458A-B1D2-35789AE1DE5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53" y="2089"/>
                  <a:ext cx="17" cy="32"/>
                </a:xfrm>
                <a:custGeom>
                  <a:gdLst>
                    <a:gd fmla="*/ 4 w 7" name="T0"/>
                    <a:gd fmla="*/ 0 h 13" name="T1"/>
                    <a:gd fmla="*/ 3 w 7" name="T2"/>
                    <a:gd fmla="*/ 0 h 13" name="T3"/>
                    <a:gd fmla="*/ 0 w 7" name="T4"/>
                    <a:gd fmla="*/ 2 h 13" name="T5"/>
                    <a:gd fmla="*/ 0 w 7" name="T6"/>
                    <a:gd fmla="*/ 13 h 13" name="T7"/>
                    <a:gd fmla="*/ 7 w 7" name="T8"/>
                    <a:gd fmla="*/ 13 h 13" name="T9"/>
                    <a:gd fmla="*/ 7 w 7" name="T10"/>
                    <a:gd fmla="*/ 2 h 13" name="T11"/>
                    <a:gd fmla="*/ 4 w 7" name="T12"/>
                    <a:gd fmla="*/ 0 h 13" name="T13"/>
                    <a:gd fmla="*/ 4 w 7" name="T14"/>
                    <a:gd fmla="*/ 0 h 13" name="T15"/>
                    <a:gd fmla="*/ 4 w 7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7">
                      <a:moveTo>
                        <a:pt x="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7" y="13"/>
                        <a:pt x="7" y="13"/>
                        <a:pt x="7" y="13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1"/>
                        <a:pt x="6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5" name="Freeform 7">
                  <a:extLst>
                    <a:ext uri="{FF2B5EF4-FFF2-40B4-BE49-F238E27FC236}">
                      <a16:creationId xmlns:a16="http://schemas.microsoft.com/office/drawing/2014/main" id="{FE3904F2-949B-41FB-8F3C-B0DB18C6613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722" y="2043"/>
                  <a:ext cx="236" cy="232"/>
                </a:xfrm>
                <a:custGeom>
                  <a:gdLst>
                    <a:gd fmla="*/ 48 w 97" name="T0"/>
                    <a:gd fmla="*/ 0 h 95" name="T1"/>
                    <a:gd fmla="*/ 0 w 97" name="T2"/>
                    <a:gd fmla="*/ 49 h 95" name="T3"/>
                    <a:gd fmla="*/ 14 w 97" name="T4"/>
                    <a:gd fmla="*/ 83 h 95" name="T5"/>
                    <a:gd fmla="*/ 33 w 97" name="T6"/>
                    <a:gd fmla="*/ 95 h 95" name="T7"/>
                    <a:gd fmla="*/ 35 w 97" name="T8"/>
                    <a:gd fmla="*/ 95 h 95" name="T9"/>
                    <a:gd fmla="*/ 39 w 97" name="T10"/>
                    <a:gd fmla="*/ 92 h 95" name="T11"/>
                    <a:gd fmla="*/ 36 w 97" name="T12"/>
                    <a:gd fmla="*/ 86 h 95" name="T13"/>
                    <a:gd fmla="*/ 20 w 97" name="T14"/>
                    <a:gd fmla="*/ 76 h 95" name="T15"/>
                    <a:gd fmla="*/ 9 w 97" name="T16"/>
                    <a:gd fmla="*/ 49 h 95" name="T17"/>
                    <a:gd fmla="*/ 48 w 97" name="T18"/>
                    <a:gd fmla="*/ 9 h 95" name="T19"/>
                    <a:gd fmla="*/ 87 w 97" name="T20"/>
                    <a:gd fmla="*/ 49 h 95" name="T21"/>
                    <a:gd fmla="*/ 76 w 97" name="T22"/>
                    <a:gd fmla="*/ 76 h 95" name="T23"/>
                    <a:gd fmla="*/ 62 w 97" name="T24"/>
                    <a:gd fmla="*/ 84 h 95" name="T25"/>
                    <a:gd fmla="*/ 57 w 97" name="T26"/>
                    <a:gd fmla="*/ 82 h 95" name="T27"/>
                    <a:gd fmla="*/ 53 w 97" name="T28"/>
                    <a:gd fmla="*/ 65 h 95" name="T29"/>
                    <a:gd fmla="*/ 67 w 97" name="T30"/>
                    <a:gd fmla="*/ 50 h 95" name="T31"/>
                    <a:gd fmla="*/ 67 w 97" name="T32"/>
                    <a:gd fmla="*/ 35 h 95" name="T33"/>
                    <a:gd fmla="*/ 29 w 97" name="T34"/>
                    <a:gd fmla="*/ 35 h 95" name="T35"/>
                    <a:gd fmla="*/ 29 w 97" name="T36"/>
                    <a:gd fmla="*/ 50 h 95" name="T37"/>
                    <a:gd fmla="*/ 43 w 97" name="T38"/>
                    <a:gd fmla="*/ 65 h 95" name="T39"/>
                    <a:gd fmla="*/ 50 w 97" name="T40"/>
                    <a:gd fmla="*/ 88 h 95" name="T41"/>
                    <a:gd fmla="*/ 62 w 97" name="T42"/>
                    <a:gd fmla="*/ 93 h 95" name="T43"/>
                    <a:gd fmla="*/ 82 w 97" name="T44"/>
                    <a:gd fmla="*/ 83 h 95" name="T45"/>
                    <a:gd fmla="*/ 83 w 97" name="T46"/>
                    <a:gd fmla="*/ 83 h 95" name="T47"/>
                    <a:gd fmla="*/ 97 w 97" name="T48"/>
                    <a:gd fmla="*/ 49 h 95" name="T49"/>
                    <a:gd fmla="*/ 48 w 97" name="T50"/>
                    <a:gd fmla="*/ 0 h 95" name="T51"/>
                    <a:gd fmla="*/ 48 w 97" name="T52"/>
                    <a:gd fmla="*/ 0 h 95" name="T53"/>
                    <a:gd fmla="*/ 48 w 97" name="T54"/>
                    <a:gd fmla="*/ 0 h 95" name="T5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b="b" l="0" r="r" t="0"/>
                  <a:pathLst>
                    <a:path h="95" w="97">
                      <a:moveTo>
                        <a:pt x="48" y="0"/>
                      </a:moveTo>
                      <a:cubicBezTo>
                        <a:pt x="21" y="0"/>
                        <a:pt x="0" y="22"/>
                        <a:pt x="0" y="49"/>
                      </a:cubicBezTo>
                      <a:cubicBezTo>
                        <a:pt x="0" y="61"/>
                        <a:pt x="5" y="74"/>
                        <a:pt x="14" y="83"/>
                      </a:cubicBezTo>
                      <a:cubicBezTo>
                        <a:pt x="19" y="88"/>
                        <a:pt x="26" y="92"/>
                        <a:pt x="33" y="95"/>
                      </a:cubicBezTo>
                      <a:cubicBezTo>
                        <a:pt x="34" y="95"/>
                        <a:pt x="34" y="95"/>
                        <a:pt x="35" y="95"/>
                      </a:cubicBezTo>
                      <a:cubicBezTo>
                        <a:pt x="37" y="95"/>
                        <a:pt x="38" y="94"/>
                        <a:pt x="39" y="92"/>
                      </a:cubicBezTo>
                      <a:cubicBezTo>
                        <a:pt x="40" y="89"/>
                        <a:pt x="39" y="87"/>
                        <a:pt x="36" y="86"/>
                      </a:cubicBezTo>
                      <a:cubicBezTo>
                        <a:pt x="30" y="84"/>
                        <a:pt x="25" y="81"/>
                        <a:pt x="20" y="76"/>
                      </a:cubicBezTo>
                      <a:cubicBezTo>
                        <a:pt x="13" y="69"/>
                        <a:pt x="9" y="59"/>
                        <a:pt x="9" y="49"/>
                      </a:cubicBezTo>
                      <a:cubicBezTo>
                        <a:pt x="9" y="27"/>
                        <a:pt x="27" y="9"/>
                        <a:pt x="48" y="9"/>
                      </a:cubicBezTo>
                      <a:cubicBezTo>
                        <a:pt x="70" y="9"/>
                        <a:pt x="87" y="27"/>
                        <a:pt x="87" y="49"/>
                      </a:cubicBezTo>
                      <a:cubicBezTo>
                        <a:pt x="87" y="59"/>
                        <a:pt x="83" y="69"/>
                        <a:pt x="76" y="76"/>
                      </a:cubicBezTo>
                      <a:cubicBezTo>
                        <a:pt x="73" y="79"/>
                        <a:pt x="66" y="84"/>
                        <a:pt x="62" y="84"/>
                      </a:cubicBezTo>
                      <a:cubicBezTo>
                        <a:pt x="60" y="84"/>
                        <a:pt x="58" y="83"/>
                        <a:pt x="57" y="82"/>
                      </a:cubicBezTo>
                      <a:cubicBezTo>
                        <a:pt x="53" y="78"/>
                        <a:pt x="53" y="70"/>
                        <a:pt x="53" y="65"/>
                      </a:cubicBezTo>
                      <a:cubicBezTo>
                        <a:pt x="61" y="65"/>
                        <a:pt x="67" y="58"/>
                        <a:pt x="67" y="50"/>
                      </a:cubicBezTo>
                      <a:cubicBezTo>
                        <a:pt x="67" y="35"/>
                        <a:pt x="67" y="35"/>
                        <a:pt x="67" y="35"/>
                      </a:cubicBezTo>
                      <a:cubicBezTo>
                        <a:pt x="29" y="35"/>
                        <a:pt x="29" y="35"/>
                        <a:pt x="29" y="35"/>
                      </a:cubicBezTo>
                      <a:cubicBezTo>
                        <a:pt x="29" y="50"/>
                        <a:pt x="29" y="50"/>
                        <a:pt x="29" y="50"/>
                      </a:cubicBezTo>
                      <a:cubicBezTo>
                        <a:pt x="29" y="58"/>
                        <a:pt x="35" y="65"/>
                        <a:pt x="43" y="65"/>
                      </a:cubicBezTo>
                      <a:cubicBezTo>
                        <a:pt x="43" y="71"/>
                        <a:pt x="44" y="82"/>
                        <a:pt x="50" y="88"/>
                      </a:cubicBezTo>
                      <a:cubicBezTo>
                        <a:pt x="53" y="91"/>
                        <a:pt x="57" y="93"/>
                        <a:pt x="62" y="93"/>
                      </a:cubicBezTo>
                      <a:cubicBezTo>
                        <a:pt x="71" y="93"/>
                        <a:pt x="81" y="84"/>
                        <a:pt x="82" y="83"/>
                      </a:cubicBezTo>
                      <a:cubicBezTo>
                        <a:pt x="83" y="83"/>
                        <a:pt x="83" y="83"/>
                        <a:pt x="83" y="83"/>
                      </a:cubicBezTo>
                      <a:cubicBezTo>
                        <a:pt x="92" y="74"/>
                        <a:pt x="97" y="62"/>
                        <a:pt x="97" y="49"/>
                      </a:cubicBezTo>
                      <a:cubicBezTo>
                        <a:pt x="97" y="22"/>
                        <a:pt x="75" y="0"/>
                        <a:pt x="48" y="0"/>
                      </a:cubicBezTo>
                      <a:close/>
                      <a:moveTo>
                        <a:pt x="48" y="0"/>
                      </a:moveTo>
                      <a:cubicBezTo>
                        <a:pt x="48" y="0"/>
                        <a:pt x="48" y="0"/>
                        <a:pt x="48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</p:grpSp>
      </p:grpSp>
      <p:sp>
        <p:nvSpPr>
          <p:cNvPr id="103" name="任意多边形 102"/>
          <p:cNvSpPr/>
          <p:nvPr/>
        </p:nvSpPr>
        <p:spPr>
          <a:xfrm>
            <a:off x="7581900" y="5086350"/>
            <a:ext cx="4610101" cy="1292352"/>
          </a:xfrm>
          <a:custGeom>
            <a:gdLst>
              <a:gd fmla="*/ 1112586 w 4725415" name="connsiteX0"/>
              <a:gd fmla="*/ 0 h 1292352" name="connsiteY0"/>
              <a:gd fmla="*/ 4725415 w 4725415" name="connsiteX1"/>
              <a:gd fmla="*/ 0 h 1292352" name="connsiteY1"/>
              <a:gd fmla="*/ 4725415 w 4725415" name="connsiteX2"/>
              <a:gd fmla="*/ 1292352 h 1292352" name="connsiteY2"/>
              <a:gd fmla="*/ 0 w 4725415" name="connsiteX3"/>
              <a:gd fmla="*/ 1292352 h 1292352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292352" w="4725415">
                <a:moveTo>
                  <a:pt x="1112586" y="0"/>
                </a:moveTo>
                <a:lnTo>
                  <a:pt x="4725415" y="0"/>
                </a:lnTo>
                <a:lnTo>
                  <a:pt x="4725415" y="1292352"/>
                </a:lnTo>
                <a:lnTo>
                  <a:pt x="0" y="1292352"/>
                </a:lnTo>
                <a:close/>
              </a:path>
            </a:pathLst>
          </a:custGeom>
          <a:solidFill>
            <a:srgbClr val="EE8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0" y="6378702"/>
            <a:ext cx="12192000" cy="479298"/>
          </a:xfrm>
          <a:prstGeom prst="rect">
            <a:avLst/>
          </a:prstGeom>
          <a:solidFill>
            <a:srgbClr val="EE8A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2" name="任意多边形 101"/>
          <p:cNvSpPr/>
          <p:nvPr/>
        </p:nvSpPr>
        <p:spPr>
          <a:xfrm flipV="1">
            <a:off x="0" y="4358379"/>
            <a:ext cx="8401050" cy="1585219"/>
          </a:xfrm>
          <a:custGeom>
            <a:gdLst>
              <a:gd fmla="*/ 0 w 8401050" name="connsiteX0"/>
              <a:gd fmla="*/ 1585219 h 1585219" name="connsiteY0"/>
              <a:gd fmla="*/ 8401050 w 8401050" name="connsiteX1"/>
              <a:gd fmla="*/ 1585219 h 1585219" name="connsiteY1"/>
              <a:gd fmla="*/ 7036335 w 8401050" name="connsiteX2"/>
              <a:gd fmla="*/ 0 h 1585219" name="connsiteY2"/>
              <a:gd fmla="*/ 0 w 8401050" name="connsiteX3"/>
              <a:gd fmla="*/ 0 h 158521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585219" w="8401050">
                <a:moveTo>
                  <a:pt x="0" y="1585219"/>
                </a:moveTo>
                <a:lnTo>
                  <a:pt x="8401050" y="1585219"/>
                </a:lnTo>
                <a:lnTo>
                  <a:pt x="7036335" y="0"/>
                </a:lnTo>
                <a:lnTo>
                  <a:pt x="0" y="0"/>
                </a:lnTo>
                <a:close/>
              </a:path>
            </a:pathLst>
          </a:custGeom>
          <a:solidFill>
            <a:srgbClr val="EE8A10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id="{285B7AE6-7C8E-483C-8C3D-0B0F814F1B82}"/>
              </a:ext>
            </a:extLst>
          </p:cNvPr>
          <p:cNvSpPr txBox="1"/>
          <p:nvPr/>
        </p:nvSpPr>
        <p:spPr>
          <a:xfrm>
            <a:off x="1982768" y="1467382"/>
            <a:ext cx="499366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latin typeface="+mn-ea"/>
                <a:cs typeface="+mn-ea"/>
                <a:sym typeface="+mn-lt"/>
              </a:rPr>
              <a:t>学习心理·应用心理</a:t>
            </a:r>
          </a:p>
        </p:txBody>
      </p:sp>
      <p:sp>
        <p:nvSpPr>
          <p:cNvPr id="105" name="笑脸 104"/>
          <p:cNvSpPr/>
          <p:nvPr/>
        </p:nvSpPr>
        <p:spPr>
          <a:xfrm>
            <a:off x="1232263" y="1483129"/>
            <a:ext cx="540000" cy="540000"/>
          </a:xfrm>
          <a:prstGeom prst="smileyFac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6" name="矩形 105">
            <a:extLst>
              <a:ext uri="{FF2B5EF4-FFF2-40B4-BE49-F238E27FC236}">
                <a16:creationId xmlns:a16="http://schemas.microsoft.com/office/drawing/2014/main" id="{1AA59E97-51D8-4B20-A31D-9F66DC7A5644}"/>
              </a:ext>
            </a:extLst>
          </p:cNvPr>
          <p:cNvSpPr/>
          <p:nvPr/>
        </p:nvSpPr>
        <p:spPr>
          <a:xfrm>
            <a:off x="577328" y="2340054"/>
            <a:ext cx="7347472" cy="1615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b="1" lang="zh-CN" sz="10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职场心理学</a:t>
            </a:r>
          </a:p>
        </p:txBody>
      </p:sp>
      <p:grpSp>
        <p:nvGrpSpPr>
          <p:cNvPr id="107" name="组合 106"/>
          <p:cNvGrpSpPr/>
          <p:nvPr/>
        </p:nvGrpSpPr>
        <p:grpSpPr>
          <a:xfrm>
            <a:off x="1207532" y="4549805"/>
            <a:ext cx="4733935" cy="523220"/>
            <a:chOff x="8445887" y="5019585"/>
            <a:chExt cx="4733935" cy="523220"/>
          </a:xfrm>
        </p:grpSpPr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285B7AE6-7C8E-483C-8C3D-0B0F814F1B82}"/>
                </a:ext>
              </a:extLst>
            </p:cNvPr>
            <p:cNvSpPr txBox="1"/>
            <p:nvPr/>
          </p:nvSpPr>
          <p:spPr>
            <a:xfrm>
              <a:off x="9040892" y="5019585"/>
              <a:ext cx="413893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mtClean="0" sz="28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汇报人：熊猫办公</a:t>
              </a:r>
            </a:p>
          </p:txBody>
        </p:sp>
        <p:grpSp>
          <p:nvGrpSpPr>
            <p:cNvPr id="109" name="组合 108"/>
            <p:cNvGrpSpPr/>
            <p:nvPr/>
          </p:nvGrpSpPr>
          <p:grpSpPr>
            <a:xfrm>
              <a:off x="8445887" y="5061764"/>
              <a:ext cx="449885" cy="420928"/>
              <a:chOff x="7970215" y="4964769"/>
              <a:chExt cx="1383619" cy="1238078"/>
            </a:xfrm>
          </p:grpSpPr>
          <p:sp>
            <p:nvSpPr>
              <p:cNvPr id="110" name="矩形 109"/>
              <p:cNvSpPr/>
              <p:nvPr/>
            </p:nvSpPr>
            <p:spPr>
              <a:xfrm>
                <a:off x="7970215" y="4964769"/>
                <a:ext cx="1383619" cy="1238078"/>
              </a:xfrm>
              <a:prstGeom prst="rect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1" name="组合 110"/>
              <p:cNvGrpSpPr/>
              <p:nvPr/>
            </p:nvGrpSpPr>
            <p:grpSpPr>
              <a:xfrm>
                <a:off x="8247262" y="5173158"/>
                <a:ext cx="829524" cy="797740"/>
                <a:chOff x="4024249" y="3840783"/>
                <a:chExt cx="309272" cy="297422"/>
              </a:xfrm>
              <a:solidFill>
                <a:schemeClr val="bg1"/>
              </a:solidFill>
              <a:effectLst/>
            </p:grpSpPr>
            <p:sp>
              <p:nvSpPr>
                <p:cNvPr id="112" name="Oval 131"/>
                <p:cNvSpPr>
                  <a:spLocks noChangeArrowheads="1"/>
                </p:cNvSpPr>
                <p:nvPr/>
              </p:nvSpPr>
              <p:spPr bwMode="auto">
                <a:xfrm>
                  <a:off x="4109299" y="3840783"/>
                  <a:ext cx="139172" cy="14095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2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3" name="Freeform 134"/>
                <p:cNvSpPr/>
                <p:nvPr/>
              </p:nvSpPr>
              <p:spPr bwMode="auto">
                <a:xfrm>
                  <a:off x="4024249" y="4003719"/>
                  <a:ext cx="309272" cy="134486"/>
                </a:xfrm>
                <a:custGeom>
                  <a:gdLst>
                    <a:gd fmla="*/ 35 w 200" name="T0"/>
                    <a:gd fmla="*/ 87 h 87" name="T1"/>
                    <a:gd fmla="*/ 35 w 200" name="T2"/>
                    <a:gd fmla="*/ 72 h 87" name="T3"/>
                    <a:gd fmla="*/ 46 w 200" name="T4"/>
                    <a:gd fmla="*/ 72 h 87" name="T5"/>
                    <a:gd fmla="*/ 46 w 200" name="T6"/>
                    <a:gd fmla="*/ 87 h 87" name="T7"/>
                    <a:gd fmla="*/ 155 w 200" name="T8"/>
                    <a:gd fmla="*/ 87 h 87" name="T9"/>
                    <a:gd fmla="*/ 155 w 200" name="T10"/>
                    <a:gd fmla="*/ 72 h 87" name="T11"/>
                    <a:gd fmla="*/ 166 w 200" name="T12"/>
                    <a:gd fmla="*/ 72 h 87" name="T13"/>
                    <a:gd fmla="*/ 166 w 200" name="T14"/>
                    <a:gd fmla="*/ 87 h 87" name="T15"/>
                    <a:gd fmla="*/ 199 w 200" name="T16"/>
                    <a:gd fmla="*/ 87 h 87" name="T17"/>
                    <a:gd fmla="*/ 200 w 200" name="T18"/>
                    <a:gd fmla="*/ 43 h 87" name="T19"/>
                    <a:gd fmla="*/ 156 w 200" name="T20"/>
                    <a:gd fmla="*/ 0 h 87" name="T21"/>
                    <a:gd fmla="*/ 156 w 200" name="T22"/>
                    <a:gd fmla="*/ 0 h 87" name="T23"/>
                    <a:gd fmla="*/ 156 w 200" name="T24"/>
                    <a:gd fmla="*/ 0 h 87" name="T25"/>
                    <a:gd fmla="*/ 140 w 200" name="T26"/>
                    <a:gd fmla="*/ 0 h 87" name="T27"/>
                    <a:gd fmla="*/ 100 w 200" name="T28"/>
                    <a:gd fmla="*/ 80 h 87" name="T29"/>
                    <a:gd fmla="*/ 60 w 200" name="T30"/>
                    <a:gd fmla="*/ 0 h 87" name="T31"/>
                    <a:gd fmla="*/ 45 w 200" name="T32"/>
                    <a:gd fmla="*/ 0 h 87" name="T33"/>
                    <a:gd fmla="*/ 45 w 200" name="T34"/>
                    <a:gd fmla="*/ 0 h 87" name="T35"/>
                    <a:gd fmla="*/ 44 w 200" name="T36"/>
                    <a:gd fmla="*/ 0 h 87" name="T37"/>
                    <a:gd fmla="*/ 1 w 200" name="T38"/>
                    <a:gd fmla="*/ 43 h 87" name="T39"/>
                    <a:gd fmla="*/ 0 w 200" name="T40"/>
                    <a:gd fmla="*/ 87 h 87" name="T41"/>
                    <a:gd fmla="*/ 35 w 200" name="T42"/>
                    <a:gd fmla="*/ 87 h 87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87" w="200">
                      <a:moveTo>
                        <a:pt x="35" y="87"/>
                      </a:moveTo>
                      <a:cubicBezTo>
                        <a:pt x="35" y="72"/>
                        <a:pt x="35" y="72"/>
                        <a:pt x="35" y="72"/>
                      </a:cubicBezTo>
                      <a:cubicBezTo>
                        <a:pt x="46" y="72"/>
                        <a:pt x="46" y="72"/>
                        <a:pt x="46" y="72"/>
                      </a:cubicBezTo>
                      <a:cubicBezTo>
                        <a:pt x="46" y="87"/>
                        <a:pt x="46" y="87"/>
                        <a:pt x="46" y="87"/>
                      </a:cubicBezTo>
                      <a:cubicBezTo>
                        <a:pt x="155" y="87"/>
                        <a:pt x="155" y="87"/>
                        <a:pt x="155" y="87"/>
                      </a:cubicBezTo>
                      <a:cubicBezTo>
                        <a:pt x="155" y="72"/>
                        <a:pt x="155" y="72"/>
                        <a:pt x="155" y="72"/>
                      </a:cubicBezTo>
                      <a:cubicBezTo>
                        <a:pt x="166" y="72"/>
                        <a:pt x="166" y="72"/>
                        <a:pt x="166" y="72"/>
                      </a:cubicBezTo>
                      <a:cubicBezTo>
                        <a:pt x="166" y="87"/>
                        <a:pt x="166" y="87"/>
                        <a:pt x="166" y="87"/>
                      </a:cubicBezTo>
                      <a:cubicBezTo>
                        <a:pt x="199" y="87"/>
                        <a:pt x="199" y="87"/>
                        <a:pt x="199" y="87"/>
                      </a:cubicBezTo>
                      <a:cubicBezTo>
                        <a:pt x="199" y="47"/>
                        <a:pt x="200" y="43"/>
                        <a:pt x="200" y="43"/>
                      </a:cubicBezTo>
                      <a:cubicBezTo>
                        <a:pt x="200" y="19"/>
                        <a:pt x="180" y="0"/>
                        <a:pt x="156" y="0"/>
                      </a:cubicBezTo>
                      <a:cubicBezTo>
                        <a:pt x="156" y="0"/>
                        <a:pt x="156" y="0"/>
                        <a:pt x="156" y="0"/>
                      </a:cubicBezTo>
                      <a:cubicBezTo>
                        <a:pt x="156" y="0"/>
                        <a:pt x="156" y="0"/>
                        <a:pt x="156" y="0"/>
                      </a:cubicBezTo>
                      <a:cubicBezTo>
                        <a:pt x="140" y="0"/>
                        <a:pt x="140" y="0"/>
                        <a:pt x="140" y="0"/>
                      </a:cubicBezTo>
                      <a:cubicBezTo>
                        <a:pt x="100" y="80"/>
                        <a:pt x="100" y="80"/>
                        <a:pt x="100" y="80"/>
                      </a:cubicBezTo>
                      <a:cubicBezTo>
                        <a:pt x="60" y="0"/>
                        <a:pt x="60" y="0"/>
                        <a:pt x="60" y="0"/>
                      </a:cubicBez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5" y="0"/>
                        <a:pt x="44" y="0"/>
                        <a:pt x="44" y="0"/>
                      </a:cubicBezTo>
                      <a:cubicBezTo>
                        <a:pt x="20" y="0"/>
                        <a:pt x="1" y="19"/>
                        <a:pt x="1" y="43"/>
                      </a:cubicBezTo>
                      <a:cubicBezTo>
                        <a:pt x="1" y="43"/>
                        <a:pt x="0" y="47"/>
                        <a:pt x="0" y="87"/>
                      </a:cubicBezTo>
                      <a:lnTo>
                        <a:pt x="35" y="8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 sz="280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grpSp>
        <p:nvGrpSpPr>
          <p:cNvPr id="114" name="组合 113"/>
          <p:cNvGrpSpPr/>
          <p:nvPr/>
        </p:nvGrpSpPr>
        <p:grpSpPr>
          <a:xfrm>
            <a:off x="1211610" y="5241677"/>
            <a:ext cx="4729857" cy="523220"/>
            <a:chOff x="8449965" y="5629066"/>
            <a:chExt cx="4729857" cy="523220"/>
          </a:xfrm>
        </p:grpSpPr>
        <p:grpSp>
          <p:nvGrpSpPr>
            <p:cNvPr id="115" name="组合 114"/>
            <p:cNvGrpSpPr/>
            <p:nvPr/>
          </p:nvGrpSpPr>
          <p:grpSpPr>
            <a:xfrm>
              <a:off x="8449965" y="5723738"/>
              <a:ext cx="445807" cy="392087"/>
              <a:chOff x="8431493" y="5517516"/>
              <a:chExt cx="445807" cy="392087"/>
            </a:xfrm>
          </p:grpSpPr>
          <p:sp>
            <p:nvSpPr>
              <p:cNvPr id="117" name="矩形 116"/>
              <p:cNvSpPr/>
              <p:nvPr/>
            </p:nvSpPr>
            <p:spPr>
              <a:xfrm>
                <a:off x="8431493" y="5517516"/>
                <a:ext cx="445807" cy="392087"/>
              </a:xfrm>
              <a:prstGeom prst="rect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18" name="Freeform 18"/>
              <p:cNvSpPr>
                <a:spLocks noEditPoints="1"/>
              </p:cNvSpPr>
              <p:nvPr/>
            </p:nvSpPr>
            <p:spPr bwMode="auto">
              <a:xfrm>
                <a:off x="8532613" y="5602788"/>
                <a:ext cx="231744" cy="220325"/>
              </a:xfrm>
              <a:custGeom>
                <a:gdLst>
                  <a:gd fmla="*/ 52 w 341" name="T0"/>
                  <a:gd fmla="*/ 0 h 340" name="T1"/>
                  <a:gd fmla="*/ 289 w 341" name="T2"/>
                  <a:gd fmla="*/ 0 h 340" name="T3"/>
                  <a:gd fmla="*/ 341 w 341" name="T4"/>
                  <a:gd fmla="*/ 51 h 340" name="T5"/>
                  <a:gd fmla="*/ 341 w 341" name="T6"/>
                  <a:gd fmla="*/ 289 h 340" name="T7"/>
                  <a:gd fmla="*/ 289 w 341" name="T8"/>
                  <a:gd fmla="*/ 340 h 340" name="T9"/>
                  <a:gd fmla="*/ 52 w 341" name="T10"/>
                  <a:gd fmla="*/ 340 h 340" name="T11"/>
                  <a:gd fmla="*/ 0 w 341" name="T12"/>
                  <a:gd fmla="*/ 289 h 340" name="T13"/>
                  <a:gd fmla="*/ 0 w 341" name="T14"/>
                  <a:gd fmla="*/ 51 h 340" name="T15"/>
                  <a:gd fmla="*/ 52 w 341" name="T16"/>
                  <a:gd fmla="*/ 0 h 340" name="T17"/>
                  <a:gd fmla="*/ 71 w 341" name="T18"/>
                  <a:gd fmla="*/ 37 h 340" name="T19"/>
                  <a:gd fmla="*/ 38 w 341" name="T20"/>
                  <a:gd fmla="*/ 70 h 340" name="T21"/>
                  <a:gd fmla="*/ 38 w 341" name="T22"/>
                  <a:gd fmla="*/ 269 h 340" name="T23"/>
                  <a:gd fmla="*/ 71 w 341" name="T24"/>
                  <a:gd fmla="*/ 302 h 340" name="T25"/>
                  <a:gd fmla="*/ 270 w 341" name="T26"/>
                  <a:gd fmla="*/ 302 h 340" name="T27"/>
                  <a:gd fmla="*/ 303 w 341" name="T28"/>
                  <a:gd fmla="*/ 269 h 340" name="T29"/>
                  <a:gd fmla="*/ 303 w 341" name="T30"/>
                  <a:gd fmla="*/ 70 h 340" name="T31"/>
                  <a:gd fmla="*/ 270 w 341" name="T32"/>
                  <a:gd fmla="*/ 37 h 340" name="T33"/>
                  <a:gd fmla="*/ 71 w 341" name="T34"/>
                  <a:gd fmla="*/ 37 h 340" name="T35"/>
                  <a:gd fmla="*/ 170 w 341" name="T36"/>
                  <a:gd fmla="*/ 244 h 340" name="T37"/>
                  <a:gd fmla="*/ 157 w 341" name="T38"/>
                  <a:gd fmla="*/ 258 h 340" name="T39"/>
                  <a:gd fmla="*/ 157 w 341" name="T40"/>
                  <a:gd fmla="*/ 283 h 340" name="T41"/>
                  <a:gd fmla="*/ 170 w 341" name="T42"/>
                  <a:gd fmla="*/ 296 h 340" name="T43"/>
                  <a:gd fmla="*/ 184 w 341" name="T44"/>
                  <a:gd fmla="*/ 283 h 340" name="T45"/>
                  <a:gd fmla="*/ 184 w 341" name="T46"/>
                  <a:gd fmla="*/ 258 h 340" name="T47"/>
                  <a:gd fmla="*/ 170 w 341" name="T48"/>
                  <a:gd fmla="*/ 244 h 340" name="T49"/>
                  <a:gd fmla="*/ 245 w 341" name="T50"/>
                  <a:gd fmla="*/ 170 h 340" name="T51"/>
                  <a:gd fmla="*/ 259 w 341" name="T52"/>
                  <a:gd fmla="*/ 183 h 340" name="T53"/>
                  <a:gd fmla="*/ 284 w 341" name="T54"/>
                  <a:gd fmla="*/ 183 h 340" name="T55"/>
                  <a:gd fmla="*/ 297 w 341" name="T56"/>
                  <a:gd fmla="*/ 170 h 340" name="T57"/>
                  <a:gd fmla="*/ 284 w 341" name="T58"/>
                  <a:gd fmla="*/ 156 h 340" name="T59"/>
                  <a:gd fmla="*/ 259 w 341" name="T60"/>
                  <a:gd fmla="*/ 156 h 340" name="T61"/>
                  <a:gd fmla="*/ 245 w 341" name="T62"/>
                  <a:gd fmla="*/ 170 h 340" name="T63"/>
                  <a:gd fmla="*/ 170 w 341" name="T64"/>
                  <a:gd fmla="*/ 43 h 340" name="T65"/>
                  <a:gd fmla="*/ 157 w 341" name="T66"/>
                  <a:gd fmla="*/ 57 h 340" name="T67"/>
                  <a:gd fmla="*/ 157 w 341" name="T68"/>
                  <a:gd fmla="*/ 82 h 340" name="T69"/>
                  <a:gd fmla="*/ 170 w 341" name="T70"/>
                  <a:gd fmla="*/ 95 h 340" name="T71"/>
                  <a:gd fmla="*/ 184 w 341" name="T72"/>
                  <a:gd fmla="*/ 82 h 340" name="T73"/>
                  <a:gd fmla="*/ 184 w 341" name="T74"/>
                  <a:gd fmla="*/ 57 h 340" name="T75"/>
                  <a:gd fmla="*/ 170 w 341" name="T76"/>
                  <a:gd fmla="*/ 43 h 340" name="T77"/>
                  <a:gd fmla="*/ 189 w 341" name="T78"/>
                  <a:gd fmla="*/ 172 h 340" name="T79"/>
                  <a:gd fmla="*/ 217 w 341" name="T80"/>
                  <a:gd fmla="*/ 143 h 340" name="T81"/>
                  <a:gd fmla="*/ 217 w 341" name="T82"/>
                  <a:gd fmla="*/ 125 h 340" name="T83"/>
                  <a:gd fmla="*/ 199 w 341" name="T84"/>
                  <a:gd fmla="*/ 125 h 340" name="T85"/>
                  <a:gd fmla="*/ 173 w 341" name="T86"/>
                  <a:gd fmla="*/ 152 h 340" name="T87"/>
                  <a:gd fmla="*/ 170 w 341" name="T88"/>
                  <a:gd fmla="*/ 152 h 340" name="T89"/>
                  <a:gd fmla="*/ 166 w 341" name="T90"/>
                  <a:gd fmla="*/ 152 h 340" name="T91"/>
                  <a:gd fmla="*/ 114 w 341" name="T92"/>
                  <a:gd fmla="*/ 98 h 340" name="T93"/>
                  <a:gd fmla="*/ 101 w 341" name="T94"/>
                  <a:gd fmla="*/ 98 h 340" name="T95"/>
                  <a:gd fmla="*/ 100 w 341" name="T96"/>
                  <a:gd fmla="*/ 111 h 340" name="T97"/>
                  <a:gd fmla="*/ 153 w 341" name="T98"/>
                  <a:gd fmla="*/ 165 h 340" name="T99"/>
                  <a:gd fmla="*/ 152 w 341" name="T100"/>
                  <a:gd fmla="*/ 170 h 340" name="T101"/>
                  <a:gd fmla="*/ 170 w 341" name="T102"/>
                  <a:gd fmla="*/ 188 h 340" name="T103"/>
                  <a:gd fmla="*/ 189 w 341" name="T104"/>
                  <a:gd fmla="*/ 172 h 340" name="T105"/>
                  <a:gd fmla="*/ 44 w 341" name="T106"/>
                  <a:gd fmla="*/ 170 h 340" name="T107"/>
                  <a:gd fmla="*/ 57 w 341" name="T108"/>
                  <a:gd fmla="*/ 183 h 340" name="T109"/>
                  <a:gd fmla="*/ 82 w 341" name="T110"/>
                  <a:gd fmla="*/ 183 h 340" name="T111"/>
                  <a:gd fmla="*/ 96 w 341" name="T112"/>
                  <a:gd fmla="*/ 170 h 340" name="T113"/>
                  <a:gd fmla="*/ 82 w 341" name="T114"/>
                  <a:gd fmla="*/ 156 h 340" name="T115"/>
                  <a:gd fmla="*/ 57 w 341" name="T116"/>
                  <a:gd fmla="*/ 156 h 340" name="T117"/>
                  <a:gd fmla="*/ 44 w 341" name="T118"/>
                  <a:gd fmla="*/ 170 h 340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340" w="341">
                    <a:moveTo>
                      <a:pt x="52" y="0"/>
                    </a:moveTo>
                    <a:cubicBezTo>
                      <a:pt x="289" y="0"/>
                      <a:pt x="289" y="0"/>
                      <a:pt x="289" y="0"/>
                    </a:cubicBezTo>
                    <a:cubicBezTo>
                      <a:pt x="318" y="0"/>
                      <a:pt x="341" y="23"/>
                      <a:pt x="341" y="51"/>
                    </a:cubicBezTo>
                    <a:cubicBezTo>
                      <a:pt x="341" y="289"/>
                      <a:pt x="341" y="289"/>
                      <a:pt x="341" y="289"/>
                    </a:cubicBezTo>
                    <a:cubicBezTo>
                      <a:pt x="341" y="317"/>
                      <a:pt x="318" y="340"/>
                      <a:pt x="289" y="340"/>
                    </a:cubicBezTo>
                    <a:cubicBezTo>
                      <a:pt x="52" y="340"/>
                      <a:pt x="52" y="340"/>
                      <a:pt x="52" y="340"/>
                    </a:cubicBezTo>
                    <a:cubicBezTo>
                      <a:pt x="23" y="340"/>
                      <a:pt x="0" y="317"/>
                      <a:pt x="0" y="289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23"/>
                      <a:pt x="23" y="0"/>
                      <a:pt x="52" y="0"/>
                    </a:cubicBezTo>
                    <a:close/>
                    <a:moveTo>
                      <a:pt x="71" y="37"/>
                    </a:moveTo>
                    <a:cubicBezTo>
                      <a:pt x="53" y="37"/>
                      <a:pt x="38" y="52"/>
                      <a:pt x="38" y="70"/>
                    </a:cubicBezTo>
                    <a:cubicBezTo>
                      <a:pt x="38" y="269"/>
                      <a:pt x="38" y="269"/>
                      <a:pt x="38" y="269"/>
                    </a:cubicBezTo>
                    <a:cubicBezTo>
                      <a:pt x="38" y="288"/>
                      <a:pt x="53" y="302"/>
                      <a:pt x="71" y="302"/>
                    </a:cubicBezTo>
                    <a:cubicBezTo>
                      <a:pt x="270" y="302"/>
                      <a:pt x="270" y="302"/>
                      <a:pt x="270" y="302"/>
                    </a:cubicBezTo>
                    <a:cubicBezTo>
                      <a:pt x="288" y="302"/>
                      <a:pt x="303" y="288"/>
                      <a:pt x="303" y="269"/>
                    </a:cubicBezTo>
                    <a:cubicBezTo>
                      <a:pt x="303" y="70"/>
                      <a:pt x="303" y="70"/>
                      <a:pt x="303" y="70"/>
                    </a:cubicBezTo>
                    <a:cubicBezTo>
                      <a:pt x="303" y="52"/>
                      <a:pt x="288" y="37"/>
                      <a:pt x="270" y="37"/>
                    </a:cubicBezTo>
                    <a:cubicBezTo>
                      <a:pt x="71" y="37"/>
                      <a:pt x="71" y="37"/>
                      <a:pt x="71" y="37"/>
                    </a:cubicBezTo>
                    <a:close/>
                    <a:moveTo>
                      <a:pt x="170" y="244"/>
                    </a:moveTo>
                    <a:cubicBezTo>
                      <a:pt x="163" y="244"/>
                      <a:pt x="157" y="251"/>
                      <a:pt x="157" y="258"/>
                    </a:cubicBezTo>
                    <a:cubicBezTo>
                      <a:pt x="157" y="283"/>
                      <a:pt x="157" y="283"/>
                      <a:pt x="157" y="283"/>
                    </a:cubicBezTo>
                    <a:cubicBezTo>
                      <a:pt x="157" y="290"/>
                      <a:pt x="163" y="296"/>
                      <a:pt x="170" y="296"/>
                    </a:cubicBezTo>
                    <a:cubicBezTo>
                      <a:pt x="178" y="296"/>
                      <a:pt x="184" y="290"/>
                      <a:pt x="184" y="283"/>
                    </a:cubicBezTo>
                    <a:cubicBezTo>
                      <a:pt x="184" y="258"/>
                      <a:pt x="184" y="258"/>
                      <a:pt x="184" y="258"/>
                    </a:cubicBezTo>
                    <a:cubicBezTo>
                      <a:pt x="184" y="251"/>
                      <a:pt x="178" y="244"/>
                      <a:pt x="170" y="244"/>
                    </a:cubicBezTo>
                    <a:close/>
                    <a:moveTo>
                      <a:pt x="245" y="170"/>
                    </a:moveTo>
                    <a:cubicBezTo>
                      <a:pt x="245" y="177"/>
                      <a:pt x="251" y="183"/>
                      <a:pt x="259" y="183"/>
                    </a:cubicBezTo>
                    <a:cubicBezTo>
                      <a:pt x="284" y="183"/>
                      <a:pt x="284" y="183"/>
                      <a:pt x="284" y="183"/>
                    </a:cubicBezTo>
                    <a:cubicBezTo>
                      <a:pt x="291" y="183"/>
                      <a:pt x="297" y="177"/>
                      <a:pt x="297" y="170"/>
                    </a:cubicBezTo>
                    <a:cubicBezTo>
                      <a:pt x="297" y="162"/>
                      <a:pt x="291" y="156"/>
                      <a:pt x="284" y="156"/>
                    </a:cubicBezTo>
                    <a:cubicBezTo>
                      <a:pt x="259" y="156"/>
                      <a:pt x="259" y="156"/>
                      <a:pt x="259" y="156"/>
                    </a:cubicBezTo>
                    <a:cubicBezTo>
                      <a:pt x="251" y="156"/>
                      <a:pt x="245" y="162"/>
                      <a:pt x="245" y="170"/>
                    </a:cubicBezTo>
                    <a:close/>
                    <a:moveTo>
                      <a:pt x="170" y="43"/>
                    </a:moveTo>
                    <a:cubicBezTo>
                      <a:pt x="163" y="43"/>
                      <a:pt x="157" y="49"/>
                      <a:pt x="157" y="57"/>
                    </a:cubicBezTo>
                    <a:cubicBezTo>
                      <a:pt x="157" y="82"/>
                      <a:pt x="157" y="82"/>
                      <a:pt x="157" y="82"/>
                    </a:cubicBezTo>
                    <a:cubicBezTo>
                      <a:pt x="157" y="89"/>
                      <a:pt x="163" y="95"/>
                      <a:pt x="170" y="95"/>
                    </a:cubicBezTo>
                    <a:cubicBezTo>
                      <a:pt x="178" y="95"/>
                      <a:pt x="184" y="89"/>
                      <a:pt x="184" y="82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84" y="49"/>
                      <a:pt x="178" y="43"/>
                      <a:pt x="170" y="43"/>
                    </a:cubicBezTo>
                    <a:close/>
                    <a:moveTo>
                      <a:pt x="189" y="172"/>
                    </a:moveTo>
                    <a:cubicBezTo>
                      <a:pt x="217" y="143"/>
                      <a:pt x="217" y="143"/>
                      <a:pt x="217" y="143"/>
                    </a:cubicBezTo>
                    <a:cubicBezTo>
                      <a:pt x="222" y="138"/>
                      <a:pt x="222" y="130"/>
                      <a:pt x="217" y="125"/>
                    </a:cubicBezTo>
                    <a:cubicBezTo>
                      <a:pt x="212" y="120"/>
                      <a:pt x="204" y="120"/>
                      <a:pt x="199" y="125"/>
                    </a:cubicBezTo>
                    <a:cubicBezTo>
                      <a:pt x="173" y="152"/>
                      <a:pt x="173" y="152"/>
                      <a:pt x="173" y="152"/>
                    </a:cubicBezTo>
                    <a:cubicBezTo>
                      <a:pt x="172" y="152"/>
                      <a:pt x="171" y="152"/>
                      <a:pt x="170" y="152"/>
                    </a:cubicBezTo>
                    <a:cubicBezTo>
                      <a:pt x="169" y="152"/>
                      <a:pt x="168" y="152"/>
                      <a:pt x="166" y="152"/>
                    </a:cubicBezTo>
                    <a:cubicBezTo>
                      <a:pt x="114" y="98"/>
                      <a:pt x="114" y="98"/>
                      <a:pt x="114" y="98"/>
                    </a:cubicBezTo>
                    <a:cubicBezTo>
                      <a:pt x="110" y="94"/>
                      <a:pt x="104" y="94"/>
                      <a:pt x="101" y="98"/>
                    </a:cubicBezTo>
                    <a:cubicBezTo>
                      <a:pt x="97" y="101"/>
                      <a:pt x="97" y="107"/>
                      <a:pt x="100" y="111"/>
                    </a:cubicBezTo>
                    <a:cubicBezTo>
                      <a:pt x="153" y="165"/>
                      <a:pt x="153" y="165"/>
                      <a:pt x="153" y="165"/>
                    </a:cubicBezTo>
                    <a:cubicBezTo>
                      <a:pt x="152" y="167"/>
                      <a:pt x="152" y="168"/>
                      <a:pt x="152" y="170"/>
                    </a:cubicBezTo>
                    <a:cubicBezTo>
                      <a:pt x="152" y="180"/>
                      <a:pt x="160" y="188"/>
                      <a:pt x="170" y="188"/>
                    </a:cubicBezTo>
                    <a:cubicBezTo>
                      <a:pt x="180" y="188"/>
                      <a:pt x="188" y="181"/>
                      <a:pt x="189" y="172"/>
                    </a:cubicBezTo>
                    <a:close/>
                    <a:moveTo>
                      <a:pt x="44" y="170"/>
                    </a:moveTo>
                    <a:cubicBezTo>
                      <a:pt x="44" y="177"/>
                      <a:pt x="50" y="183"/>
                      <a:pt x="57" y="183"/>
                    </a:cubicBezTo>
                    <a:cubicBezTo>
                      <a:pt x="82" y="183"/>
                      <a:pt x="82" y="183"/>
                      <a:pt x="82" y="183"/>
                    </a:cubicBezTo>
                    <a:cubicBezTo>
                      <a:pt x="90" y="183"/>
                      <a:pt x="96" y="177"/>
                      <a:pt x="96" y="170"/>
                    </a:cubicBezTo>
                    <a:cubicBezTo>
                      <a:pt x="96" y="162"/>
                      <a:pt x="90" y="156"/>
                      <a:pt x="82" y="156"/>
                    </a:cubicBezTo>
                    <a:cubicBezTo>
                      <a:pt x="57" y="156"/>
                      <a:pt x="57" y="156"/>
                      <a:pt x="57" y="156"/>
                    </a:cubicBezTo>
                    <a:cubicBezTo>
                      <a:pt x="50" y="156"/>
                      <a:pt x="44" y="162"/>
                      <a:pt x="44" y="17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6" name="文本框 115">
              <a:extLst>
                <a:ext uri="{FF2B5EF4-FFF2-40B4-BE49-F238E27FC236}">
                  <a16:creationId xmlns:a16="http://schemas.microsoft.com/office/drawing/2014/main" id="{285B7AE6-7C8E-483C-8C3D-0B0F814F1B82}"/>
                </a:ext>
              </a:extLst>
            </p:cNvPr>
            <p:cNvSpPr txBox="1"/>
            <p:nvPr/>
          </p:nvSpPr>
          <p:spPr>
            <a:xfrm>
              <a:off x="9085566" y="5629066"/>
              <a:ext cx="4094256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mtClean="0" sz="2800">
                  <a:solidFill>
                    <a:schemeClr val="bg1"/>
                  </a:solidFill>
                  <a:latin typeface="+mn-ea"/>
                  <a:cs typeface="+mn-ea"/>
                  <a:sym typeface="+mn-lt"/>
                </a:rPr>
                <a:t>时间：2020.XX.XX</a:t>
              </a:r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73999" y="1306535"/>
            <a:ext cx="3510653" cy="3879174"/>
          </a:xfrm>
          <a:prstGeom prst="rect">
            <a:avLst/>
          </a:prstGeom>
        </p:spPr>
      </p:pic>
    </p:spTree>
    <p:extLst>
      <p:ext uri="{BB962C8B-B14F-4D97-AF65-F5344CB8AC3E}">
        <p14:creationId val="3139864714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4"/>
      <p:bldP grpId="0" spid="105"/>
      <p:bldP grpId="0" spid="106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-330200" y="6477580"/>
            <a:ext cx="12481376" cy="380420"/>
            <a:chOff x="-330200" y="6477580"/>
            <a:chExt cx="12481376" cy="380420"/>
          </a:xfrm>
        </p:grpSpPr>
        <p:sp>
          <p:nvSpPr>
            <p:cNvPr id="5" name="平行四边形 4">
              <a:extLst>
                <a:ext uri="{FF2B5EF4-FFF2-40B4-BE49-F238E27FC236}">
                  <a16:creationId xmlns:a16="http://schemas.microsoft.com/office/drawing/2014/main" id="{2E9C37A1-463E-4C46-9649-B25C5D6B6A1E}"/>
                </a:ext>
              </a:extLst>
            </p:cNvPr>
            <p:cNvSpPr/>
            <p:nvPr/>
          </p:nvSpPr>
          <p:spPr>
            <a:xfrm flipH="1" flipV="1">
              <a:off x="-330200" y="6477580"/>
              <a:ext cx="10499402" cy="380419"/>
            </a:xfrm>
            <a:prstGeom prst="parallelogram">
              <a:avLst/>
            </a:pr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062588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0532745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8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0439607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9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346469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0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253331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1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16019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2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22356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3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130425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4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037287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5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944149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6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851011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7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75787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8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81987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9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72673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0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63359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1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1540456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2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1447318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3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135418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4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201304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5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91990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sp>
        <p:nvSpPr>
          <p:cNvPr id="46" name="矩形 45">
            <a:extLst>
              <a:ext uri="{FF2B5EF4-FFF2-40B4-BE49-F238E27FC236}">
                <a16:creationId xmlns:a16="http://schemas.microsoft.com/office/drawing/2014/main" id="{9C883F81-E13C-4E77-A24B-2462E8D1B727}"/>
              </a:ext>
            </a:extLst>
          </p:cNvPr>
          <p:cNvSpPr/>
          <p:nvPr/>
        </p:nvSpPr>
        <p:spPr>
          <a:xfrm>
            <a:off x="1368750" y="2181869"/>
            <a:ext cx="2247900" cy="311742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  <a:effectLst>
            <a:outerShdw algn="tr" blurRad="228600" dir="8100000" dist="762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57806808-FAF5-4413-93CF-F7E6905B4B38}"/>
              </a:ext>
            </a:extLst>
          </p:cNvPr>
          <p:cNvSpPr/>
          <p:nvPr/>
        </p:nvSpPr>
        <p:spPr>
          <a:xfrm>
            <a:off x="2117535" y="2181869"/>
            <a:ext cx="750330" cy="1054700"/>
          </a:xfrm>
          <a:prstGeom prst="rect">
            <a:avLst/>
          </a:prstGeom>
          <a:solidFill>
            <a:srgbClr val="EE8A1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Oval 3">
            <a:extLst>
              <a:ext uri="{FF2B5EF4-FFF2-40B4-BE49-F238E27FC236}">
                <a16:creationId xmlns:a16="http://schemas.microsoft.com/office/drawing/2014/main" id="{74C7C5ED-4DC7-4644-8A7F-AF55FF603E92}"/>
              </a:ext>
            </a:extLst>
          </p:cNvPr>
          <p:cNvSpPr/>
          <p:nvPr/>
        </p:nvSpPr>
        <p:spPr>
          <a:xfrm>
            <a:off x="2292374" y="2680682"/>
            <a:ext cx="400652" cy="285673"/>
          </a:xfrm>
          <a:custGeom>
            <a:gdLst>
              <a:gd fmla="*/ 206677 w 567167" name="connsiteX0"/>
              <a:gd fmla="*/ 136244 h 404402" name="connsiteY0"/>
              <a:gd fmla="*/ 140655 w 567167" name="connsiteX1"/>
              <a:gd fmla="*/ 202208 h 404402" name="connsiteY1"/>
              <a:gd fmla="*/ 206677 w 567167" name="connsiteX2"/>
              <a:gd fmla="*/ 266738 h 404402" name="connsiteY2"/>
              <a:gd fmla="*/ 272699 w 567167" name="connsiteX3"/>
              <a:gd fmla="*/ 202208 h 404402" name="connsiteY3"/>
              <a:gd fmla="*/ 206677 w 567167" name="connsiteX4"/>
              <a:gd fmla="*/ 136244 h 404402" name="connsiteY4"/>
              <a:gd fmla="*/ 459789 w 567167" name="connsiteX5"/>
              <a:gd fmla="*/ 65329 h 404402" name="connsiteY5"/>
              <a:gd fmla="*/ 442203 w 567167" name="connsiteX6"/>
              <a:gd fmla="*/ 81823 h 404402" name="connsiteY6"/>
              <a:gd fmla="*/ 457995 w 567167" name="connsiteX7"/>
              <a:gd fmla="*/ 123417 h 404402" name="connsiteY7"/>
              <a:gd fmla="*/ 501062 w 567167" name="connsiteX8"/>
              <a:gd fmla="*/ 107640 h 404402" name="connsiteY8"/>
              <a:gd fmla="*/ 483835 w 567167" name="connsiteX9"/>
              <a:gd fmla="*/ 66046 h 404402" name="connsiteY9"/>
              <a:gd fmla="*/ 459789 w 567167" name="connsiteX10"/>
              <a:gd fmla="*/ 65329 h 404402" name="connsiteY10"/>
              <a:gd fmla="*/ 445075 w 567167" name="connsiteX11"/>
              <a:gd fmla="*/ 69 h 404402" name="connsiteY11"/>
              <a:gd fmla="*/ 466608 w 567167" name="connsiteX12"/>
              <a:gd fmla="*/ 20149 h 404402" name="connsiteY12"/>
              <a:gd fmla="*/ 479528 w 567167" name="connsiteX13"/>
              <a:gd fmla="*/ 21583 h 404402" name="connsiteY13"/>
              <a:gd fmla="*/ 501062 w 567167" name="connsiteX14"/>
              <a:gd fmla="*/ 1504 h 404402" name="connsiteY14"/>
              <a:gd fmla="*/ 521160 w 567167" name="connsiteX15"/>
              <a:gd fmla="*/ 10109 h 404402" name="connsiteY15"/>
              <a:gd fmla="*/ 521160 w 567167" name="connsiteX16"/>
              <a:gd fmla="*/ 40229 h 404402" name="connsiteY16"/>
              <a:gd fmla="*/ 529774 w 567167" name="connsiteX17"/>
              <a:gd fmla="*/ 48835 h 404402" name="connsiteY17"/>
              <a:gd fmla="*/ 559921 w 567167" name="connsiteX18"/>
              <a:gd fmla="*/ 50269 h 404402" name="connsiteY18"/>
              <a:gd fmla="*/ 567099 w 567167" name="connsiteX19"/>
              <a:gd fmla="*/ 70349 h 404402" name="connsiteY19"/>
              <a:gd fmla="*/ 547001 w 567167" name="connsiteX20"/>
              <a:gd fmla="*/ 90429 h 404402" name="connsiteY20"/>
              <a:gd fmla="*/ 547001 w 567167" name="connsiteX21"/>
              <a:gd fmla="*/ 103337 h 404402" name="connsiteY21"/>
              <a:gd fmla="*/ 567099 w 567167" name="connsiteX22"/>
              <a:gd fmla="*/ 124851 h 404402" name="connsiteY22"/>
              <a:gd fmla="*/ 558485 w 567167" name="connsiteX23"/>
              <a:gd fmla="*/ 144931 h 404402" name="connsiteY23"/>
              <a:gd fmla="*/ 528338 w 567167" name="connsiteX24"/>
              <a:gd fmla="*/ 144931 h 404402" name="connsiteY24"/>
              <a:gd fmla="*/ 518289 w 567167" name="connsiteX25"/>
              <a:gd fmla="*/ 153537 h 404402" name="connsiteY25"/>
              <a:gd fmla="*/ 518289 w 567167" name="connsiteX26"/>
              <a:gd fmla="*/ 182222 h 404402" name="connsiteY26"/>
              <a:gd fmla="*/ 498191 w 567167" name="connsiteX27"/>
              <a:gd fmla="*/ 189394 h 404402" name="connsiteY27"/>
              <a:gd fmla="*/ 476657 w 567167" name="connsiteX28"/>
              <a:gd fmla="*/ 169314 h 404402" name="connsiteY28"/>
              <a:gd fmla="*/ 463737 w 567167" name="connsiteX29"/>
              <a:gd fmla="*/ 167880 h 404402" name="connsiteY29"/>
              <a:gd fmla="*/ 442203 w 567167" name="connsiteX30"/>
              <a:gd fmla="*/ 187959 h 404402" name="connsiteY30"/>
              <a:gd fmla="*/ 422105 w 567167" name="connsiteX31"/>
              <a:gd fmla="*/ 179354 h 404402" name="connsiteY31"/>
              <a:gd fmla="*/ 422105 w 567167" name="connsiteX32"/>
              <a:gd fmla="*/ 149234 h 404402" name="connsiteY32"/>
              <a:gd fmla="*/ 413492 w 567167" name="connsiteX33"/>
              <a:gd fmla="*/ 140628 h 404402" name="connsiteY33"/>
              <a:gd fmla="*/ 383345 w 567167" name="connsiteX34"/>
              <a:gd fmla="*/ 139194 h 404402" name="connsiteY34"/>
              <a:gd fmla="*/ 374731 w 567167" name="connsiteX35"/>
              <a:gd fmla="*/ 119114 h 404402" name="connsiteY35"/>
              <a:gd fmla="*/ 396265 w 567167" name="connsiteX36"/>
              <a:gd fmla="*/ 99034 h 404402" name="connsiteY36"/>
              <a:gd fmla="*/ 396265 w 567167" name="connsiteX37"/>
              <a:gd fmla="*/ 86126 h 404402" name="connsiteY37"/>
              <a:gd fmla="*/ 376167 w 567167" name="connsiteX38"/>
              <a:gd fmla="*/ 64612 h 404402" name="connsiteY38"/>
              <a:gd fmla="*/ 384780 w 567167" name="connsiteX39"/>
              <a:gd fmla="*/ 44532 h 404402" name="connsiteY39"/>
              <a:gd fmla="*/ 414927 w 567167" name="connsiteX40"/>
              <a:gd fmla="*/ 44532 h 404402" name="connsiteY40"/>
              <a:gd fmla="*/ 423541 w 567167" name="connsiteX41"/>
              <a:gd fmla="*/ 35926 h 404402" name="connsiteY41"/>
              <a:gd fmla="*/ 424976 w 567167" name="connsiteX42"/>
              <a:gd fmla="*/ 7241 h 404402" name="connsiteY42"/>
              <a:gd fmla="*/ 182277 w 567167" name="connsiteX43"/>
              <a:gd fmla="*/ 14 h 404402" name="connsiteY43"/>
              <a:gd fmla="*/ 228206 w 567167" name="connsiteX44"/>
              <a:gd fmla="*/ 14 h 404402" name="connsiteY44"/>
              <a:gd fmla="*/ 254040 w 567167" name="connsiteX45"/>
              <a:gd fmla="*/ 54506 h 404402" name="connsiteY45"/>
              <a:gd fmla="*/ 278440 w 567167" name="connsiteX46"/>
              <a:gd fmla="*/ 64544 h 404402" name="connsiteY46"/>
              <a:gd fmla="*/ 335850 w 567167" name="connsiteX47"/>
              <a:gd fmla="*/ 43034 h 404402" name="connsiteY47"/>
              <a:gd fmla="*/ 367426 w 567167" name="connsiteX48"/>
              <a:gd fmla="*/ 73148 h 404402" name="connsiteY48"/>
              <a:gd fmla="*/ 345897 w 567167" name="connsiteX49"/>
              <a:gd fmla="*/ 130508 h 404402" name="connsiteY49"/>
              <a:gd fmla="*/ 355943 w 567167" name="connsiteX50"/>
              <a:gd fmla="*/ 154886 h 404402" name="connsiteY50"/>
              <a:gd fmla="*/ 413354 w 567167" name="connsiteX51"/>
              <a:gd fmla="*/ 177830 h 404402" name="connsiteY51"/>
              <a:gd fmla="*/ 413354 w 567167" name="connsiteX52"/>
              <a:gd fmla="*/ 222284 h 404402" name="connsiteY52"/>
              <a:gd fmla="*/ 355943 w 567167" name="connsiteX53"/>
              <a:gd fmla="*/ 248096 h 404402" name="connsiteY53"/>
              <a:gd fmla="*/ 345897 w 567167" name="connsiteX54"/>
              <a:gd fmla="*/ 272474 h 404402" name="connsiteY54"/>
              <a:gd fmla="*/ 368861 w 567167" name="connsiteX55"/>
              <a:gd fmla="*/ 328400 h 404402" name="connsiteY55"/>
              <a:gd fmla="*/ 337285 w 567167" name="connsiteX56"/>
              <a:gd fmla="*/ 359948 h 404402" name="connsiteY56"/>
              <a:gd fmla="*/ 279875 w 567167" name="connsiteX57"/>
              <a:gd fmla="*/ 338438 h 404402" name="connsiteY57"/>
              <a:gd fmla="*/ 254040 w 567167" name="connsiteX58"/>
              <a:gd fmla="*/ 348476 h 404402" name="connsiteY58"/>
              <a:gd fmla="*/ 229641 w 567167" name="connsiteX59"/>
              <a:gd fmla="*/ 404402 h 404402" name="connsiteY59"/>
              <a:gd fmla="*/ 185148 w 567167" name="connsiteX60"/>
              <a:gd fmla="*/ 404402 h 404402" name="connsiteY60"/>
              <a:gd fmla="*/ 159313 w 567167" name="connsiteX61"/>
              <a:gd fmla="*/ 348476 h 404402" name="connsiteY61"/>
              <a:gd fmla="*/ 133479 w 567167" name="connsiteX62"/>
              <a:gd fmla="*/ 338438 h 404402" name="connsiteY62"/>
              <a:gd fmla="*/ 77504 w 567167" name="connsiteX63"/>
              <a:gd fmla="*/ 361382 h 404402" name="connsiteY63"/>
              <a:gd fmla="*/ 44493 w 567167" name="connsiteX64"/>
              <a:gd fmla="*/ 329834 h 404402" name="connsiteY64"/>
              <a:gd fmla="*/ 67457 w 567167" name="connsiteX65"/>
              <a:gd fmla="*/ 272474 h 404402" name="connsiteY65"/>
              <a:gd fmla="*/ 57410 w 567167" name="connsiteX66"/>
              <a:gd fmla="*/ 248096 h 404402" name="connsiteY66"/>
              <a:gd fmla="*/ 0 w 567167" name="connsiteX67"/>
              <a:gd fmla="*/ 225152 h 404402" name="connsiteY67"/>
              <a:gd fmla="*/ 0 w 567167" name="connsiteX68"/>
              <a:gd fmla="*/ 180698 h 404402" name="connsiteY68"/>
              <a:gd fmla="*/ 55975 w 567167" name="connsiteX69"/>
              <a:gd fmla="*/ 156320 h 404402" name="connsiteY69"/>
              <a:gd fmla="*/ 67457 w 567167" name="connsiteX70"/>
              <a:gd fmla="*/ 130508 h 404402" name="connsiteY70"/>
              <a:gd fmla="*/ 43057 w 567167" name="connsiteX71"/>
              <a:gd fmla="*/ 74582 h 404402" name="connsiteY71"/>
              <a:gd fmla="*/ 76068 w 567167" name="connsiteX72"/>
              <a:gd fmla="*/ 43034 h 404402" name="connsiteY72"/>
              <a:gd fmla="*/ 133479 w 567167" name="connsiteX73"/>
              <a:gd fmla="*/ 65978 h 404402" name="connsiteY73"/>
              <a:gd fmla="*/ 159313 w 567167" name="connsiteX74"/>
              <a:gd fmla="*/ 54506 h 404402" name="connsiteY74"/>
              <a:gd fmla="*/ 182277 w 567167" name="connsiteX75"/>
              <a:gd fmla="*/ 14 h 404402" name="connsiteY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b="b" l="l" r="r" t="t"/>
            <a:pathLst>
              <a:path h="404402" w="567167">
                <a:moveTo>
                  <a:pt x="206677" y="136244"/>
                </a:moveTo>
                <a:cubicBezTo>
                  <a:pt x="170795" y="136244"/>
                  <a:pt x="140655" y="166358"/>
                  <a:pt x="140655" y="202208"/>
                </a:cubicBezTo>
                <a:cubicBezTo>
                  <a:pt x="140655" y="236624"/>
                  <a:pt x="170795" y="266738"/>
                  <a:pt x="206677" y="266738"/>
                </a:cubicBezTo>
                <a:cubicBezTo>
                  <a:pt x="242558" y="266738"/>
                  <a:pt x="272699" y="238058"/>
                  <a:pt x="272699" y="202208"/>
                </a:cubicBezTo>
                <a:cubicBezTo>
                  <a:pt x="272699" y="166358"/>
                  <a:pt x="242558" y="136244"/>
                  <a:pt x="206677" y="136244"/>
                </a:cubicBezTo>
                <a:close/>
                <a:moveTo>
                  <a:pt x="459789" y="65329"/>
                </a:moveTo>
                <a:cubicBezTo>
                  <a:pt x="452252" y="68197"/>
                  <a:pt x="445792" y="73935"/>
                  <a:pt x="442203" y="81823"/>
                </a:cubicBezTo>
                <a:cubicBezTo>
                  <a:pt x="435026" y="97600"/>
                  <a:pt x="442203" y="116246"/>
                  <a:pt x="457995" y="123417"/>
                </a:cubicBezTo>
                <a:cubicBezTo>
                  <a:pt x="475222" y="130588"/>
                  <a:pt x="493884" y="123417"/>
                  <a:pt x="501062" y="107640"/>
                </a:cubicBezTo>
                <a:cubicBezTo>
                  <a:pt x="506804" y="91863"/>
                  <a:pt x="499627" y="73217"/>
                  <a:pt x="483835" y="66046"/>
                </a:cubicBezTo>
                <a:cubicBezTo>
                  <a:pt x="475940" y="62460"/>
                  <a:pt x="467326" y="62460"/>
                  <a:pt x="459789" y="65329"/>
                </a:cubicBezTo>
                <a:close/>
                <a:moveTo>
                  <a:pt x="445075" y="69"/>
                </a:moveTo>
                <a:cubicBezTo>
                  <a:pt x="446510" y="-1365"/>
                  <a:pt x="466608" y="20149"/>
                  <a:pt x="466608" y="20149"/>
                </a:cubicBezTo>
                <a:lnTo>
                  <a:pt x="479528" y="21583"/>
                </a:lnTo>
                <a:cubicBezTo>
                  <a:pt x="479528" y="21583"/>
                  <a:pt x="499627" y="69"/>
                  <a:pt x="501062" y="1504"/>
                </a:cubicBezTo>
                <a:lnTo>
                  <a:pt x="521160" y="10109"/>
                </a:lnTo>
                <a:cubicBezTo>
                  <a:pt x="522596" y="10109"/>
                  <a:pt x="521160" y="40229"/>
                  <a:pt x="521160" y="40229"/>
                </a:cubicBezTo>
                <a:lnTo>
                  <a:pt x="529774" y="48835"/>
                </a:lnTo>
                <a:cubicBezTo>
                  <a:pt x="529774" y="48835"/>
                  <a:pt x="558485" y="48835"/>
                  <a:pt x="559921" y="50269"/>
                </a:cubicBezTo>
                <a:lnTo>
                  <a:pt x="567099" y="70349"/>
                </a:lnTo>
                <a:cubicBezTo>
                  <a:pt x="568534" y="71783"/>
                  <a:pt x="547001" y="90429"/>
                  <a:pt x="547001" y="90429"/>
                </a:cubicBezTo>
                <a:lnTo>
                  <a:pt x="547001" y="103337"/>
                </a:lnTo>
                <a:cubicBezTo>
                  <a:pt x="547001" y="103337"/>
                  <a:pt x="567099" y="123417"/>
                  <a:pt x="567099" y="124851"/>
                </a:cubicBezTo>
                <a:lnTo>
                  <a:pt x="558485" y="144931"/>
                </a:lnTo>
                <a:cubicBezTo>
                  <a:pt x="557050" y="146365"/>
                  <a:pt x="528338" y="144931"/>
                  <a:pt x="528338" y="144931"/>
                </a:cubicBezTo>
                <a:lnTo>
                  <a:pt x="518289" y="153537"/>
                </a:lnTo>
                <a:cubicBezTo>
                  <a:pt x="518289" y="153537"/>
                  <a:pt x="519725" y="182222"/>
                  <a:pt x="518289" y="182222"/>
                </a:cubicBezTo>
                <a:lnTo>
                  <a:pt x="498191" y="189394"/>
                </a:lnTo>
                <a:cubicBezTo>
                  <a:pt x="496755" y="190828"/>
                  <a:pt x="476657" y="169314"/>
                  <a:pt x="476657" y="169314"/>
                </a:cubicBezTo>
                <a:lnTo>
                  <a:pt x="463737" y="167880"/>
                </a:lnTo>
                <a:cubicBezTo>
                  <a:pt x="463737" y="167880"/>
                  <a:pt x="443639" y="187959"/>
                  <a:pt x="442203" y="187959"/>
                </a:cubicBezTo>
                <a:lnTo>
                  <a:pt x="422105" y="179354"/>
                </a:lnTo>
                <a:cubicBezTo>
                  <a:pt x="420670" y="177920"/>
                  <a:pt x="422105" y="149234"/>
                  <a:pt x="422105" y="149234"/>
                </a:cubicBezTo>
                <a:lnTo>
                  <a:pt x="413492" y="140628"/>
                </a:lnTo>
                <a:cubicBezTo>
                  <a:pt x="413492" y="140628"/>
                  <a:pt x="383345" y="140628"/>
                  <a:pt x="383345" y="139194"/>
                </a:cubicBezTo>
                <a:lnTo>
                  <a:pt x="374731" y="119114"/>
                </a:lnTo>
                <a:cubicBezTo>
                  <a:pt x="374731" y="117680"/>
                  <a:pt x="396265" y="99034"/>
                  <a:pt x="396265" y="99034"/>
                </a:cubicBezTo>
                <a:lnTo>
                  <a:pt x="396265" y="86126"/>
                </a:lnTo>
                <a:cubicBezTo>
                  <a:pt x="396265" y="86126"/>
                  <a:pt x="374731" y="66046"/>
                  <a:pt x="376167" y="64612"/>
                </a:cubicBezTo>
                <a:lnTo>
                  <a:pt x="384780" y="44532"/>
                </a:lnTo>
                <a:cubicBezTo>
                  <a:pt x="384780" y="43098"/>
                  <a:pt x="414927" y="44532"/>
                  <a:pt x="414927" y="44532"/>
                </a:cubicBezTo>
                <a:lnTo>
                  <a:pt x="423541" y="35926"/>
                </a:lnTo>
                <a:cubicBezTo>
                  <a:pt x="423541" y="35926"/>
                  <a:pt x="423541" y="7241"/>
                  <a:pt x="424976" y="7241"/>
                </a:cubicBezTo>
                <a:close/>
                <a:moveTo>
                  <a:pt x="182277" y="14"/>
                </a:moveTo>
                <a:lnTo>
                  <a:pt x="228206" y="14"/>
                </a:lnTo>
                <a:cubicBezTo>
                  <a:pt x="231076" y="14"/>
                  <a:pt x="254040" y="54506"/>
                  <a:pt x="254040" y="54506"/>
                </a:cubicBezTo>
                <a:lnTo>
                  <a:pt x="278440" y="64544"/>
                </a:lnTo>
                <a:cubicBezTo>
                  <a:pt x="278440" y="64544"/>
                  <a:pt x="332979" y="40166"/>
                  <a:pt x="335850" y="43034"/>
                </a:cubicBezTo>
                <a:lnTo>
                  <a:pt x="367426" y="73148"/>
                </a:lnTo>
                <a:cubicBezTo>
                  <a:pt x="370296" y="76016"/>
                  <a:pt x="345897" y="130508"/>
                  <a:pt x="345897" y="130508"/>
                </a:cubicBezTo>
                <a:lnTo>
                  <a:pt x="355943" y="154886"/>
                </a:lnTo>
                <a:cubicBezTo>
                  <a:pt x="355943" y="154886"/>
                  <a:pt x="413354" y="174962"/>
                  <a:pt x="413354" y="177830"/>
                </a:cubicBezTo>
                <a:lnTo>
                  <a:pt x="413354" y="222284"/>
                </a:lnTo>
                <a:cubicBezTo>
                  <a:pt x="413354" y="226586"/>
                  <a:pt x="355943" y="248096"/>
                  <a:pt x="355943" y="248096"/>
                </a:cubicBezTo>
                <a:lnTo>
                  <a:pt x="345897" y="272474"/>
                </a:lnTo>
                <a:cubicBezTo>
                  <a:pt x="345897" y="272474"/>
                  <a:pt x="371731" y="325532"/>
                  <a:pt x="368861" y="328400"/>
                </a:cubicBezTo>
                <a:lnTo>
                  <a:pt x="337285" y="359948"/>
                </a:lnTo>
                <a:cubicBezTo>
                  <a:pt x="334415" y="361382"/>
                  <a:pt x="279875" y="338438"/>
                  <a:pt x="279875" y="338438"/>
                </a:cubicBezTo>
                <a:lnTo>
                  <a:pt x="254040" y="348476"/>
                </a:lnTo>
                <a:cubicBezTo>
                  <a:pt x="254040" y="348476"/>
                  <a:pt x="233947" y="404402"/>
                  <a:pt x="229641" y="404402"/>
                </a:cubicBezTo>
                <a:lnTo>
                  <a:pt x="185148" y="404402"/>
                </a:lnTo>
                <a:cubicBezTo>
                  <a:pt x="182277" y="404402"/>
                  <a:pt x="159313" y="348476"/>
                  <a:pt x="159313" y="348476"/>
                </a:cubicBezTo>
                <a:lnTo>
                  <a:pt x="133479" y="338438"/>
                </a:lnTo>
                <a:cubicBezTo>
                  <a:pt x="133479" y="338438"/>
                  <a:pt x="78939" y="362816"/>
                  <a:pt x="77504" y="361382"/>
                </a:cubicBezTo>
                <a:lnTo>
                  <a:pt x="44493" y="329834"/>
                </a:lnTo>
                <a:cubicBezTo>
                  <a:pt x="43057" y="326966"/>
                  <a:pt x="67457" y="272474"/>
                  <a:pt x="67457" y="272474"/>
                </a:cubicBezTo>
                <a:lnTo>
                  <a:pt x="57410" y="248096"/>
                </a:lnTo>
                <a:cubicBezTo>
                  <a:pt x="57410" y="248096"/>
                  <a:pt x="0" y="228020"/>
                  <a:pt x="0" y="225152"/>
                </a:cubicBezTo>
                <a:lnTo>
                  <a:pt x="0" y="180698"/>
                </a:lnTo>
                <a:cubicBezTo>
                  <a:pt x="0" y="177830"/>
                  <a:pt x="55975" y="156320"/>
                  <a:pt x="55975" y="156320"/>
                </a:cubicBezTo>
                <a:lnTo>
                  <a:pt x="67457" y="130508"/>
                </a:lnTo>
                <a:cubicBezTo>
                  <a:pt x="67457" y="130508"/>
                  <a:pt x="41622" y="77450"/>
                  <a:pt x="43057" y="74582"/>
                </a:cubicBezTo>
                <a:lnTo>
                  <a:pt x="76068" y="43034"/>
                </a:lnTo>
                <a:cubicBezTo>
                  <a:pt x="77504" y="41600"/>
                  <a:pt x="133479" y="65978"/>
                  <a:pt x="133479" y="65978"/>
                </a:cubicBezTo>
                <a:lnTo>
                  <a:pt x="159313" y="54506"/>
                </a:lnTo>
                <a:cubicBezTo>
                  <a:pt x="159313" y="54506"/>
                  <a:pt x="179407" y="14"/>
                  <a:pt x="182277" y="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0EBF87F8-B1FB-4192-9FBA-EECB56AD162C}"/>
              </a:ext>
            </a:extLst>
          </p:cNvPr>
          <p:cNvSpPr txBox="1"/>
          <p:nvPr/>
        </p:nvSpPr>
        <p:spPr>
          <a:xfrm>
            <a:off x="1322498" y="4468292"/>
            <a:ext cx="2340404" cy="8229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b="1" i="1" lang="en-US" sz="4800">
                <a:solidFill>
                  <a:srgbClr val="EE8A10"/>
                </a:solidFill>
                <a:latin charset="0" panose="020b0602020204020204" pitchFamily="34" typeface="Humanst521 BT"/>
                <a:ea charset="-122" panose="02000000000000000000" pitchFamily="2" typeface="方正俊黑简体"/>
                <a:cs charset="-34" panose="02020603050405020304" pitchFamily="18" typeface="Angsana New"/>
              </a:rPr>
              <a:t>01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3D87869C-368F-48B8-A9A5-A9A60121CA24}"/>
              </a:ext>
            </a:extLst>
          </p:cNvPr>
          <p:cNvSpPr txBox="1"/>
          <p:nvPr/>
        </p:nvSpPr>
        <p:spPr>
          <a:xfrm>
            <a:off x="1322498" y="3988903"/>
            <a:ext cx="2340404" cy="3657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0" panose="020b0602020204020204" pitchFamily="34" typeface="Humanst521 BT"/>
                <a:ea charset="-122" panose="02000000000000000000" pitchFamily="2" typeface="方正俊黑简体"/>
                <a:cs charset="-34" panose="02020603050405020304" pitchFamily="18" typeface="Angsana New"/>
              </a:rPr>
              <a:t>Three principles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50AED0E6-B125-45D7-89E2-CEE6BC5E89C1}"/>
              </a:ext>
            </a:extLst>
          </p:cNvPr>
          <p:cNvSpPr txBox="1"/>
          <p:nvPr/>
        </p:nvSpPr>
        <p:spPr>
          <a:xfrm>
            <a:off x="1472976" y="3426766"/>
            <a:ext cx="2075351" cy="57912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en-US" lang="zh-CN" sz="3200">
                <a:cs typeface="+mn-ea"/>
                <a:sym typeface="+mn-lt"/>
              </a:rPr>
              <a:t>三大法则</a:t>
            </a: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4D069DEF-52F5-403C-BE65-E68CE6DB3ECF}"/>
              </a:ext>
            </a:extLst>
          </p:cNvPr>
          <p:cNvSpPr/>
          <p:nvPr/>
        </p:nvSpPr>
        <p:spPr>
          <a:xfrm>
            <a:off x="5008428" y="2181869"/>
            <a:ext cx="2247900" cy="311742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  <a:effectLst>
            <a:outerShdw algn="tr" blurRad="228600" dir="8100000" dist="762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2E5D4A88-1086-4A3E-9955-0320293D5EAD}"/>
              </a:ext>
            </a:extLst>
          </p:cNvPr>
          <p:cNvSpPr/>
          <p:nvPr/>
        </p:nvSpPr>
        <p:spPr>
          <a:xfrm>
            <a:off x="5757213" y="2181869"/>
            <a:ext cx="750330" cy="1054700"/>
          </a:xfrm>
          <a:prstGeom prst="rect">
            <a:avLst/>
          </a:prstGeom>
          <a:solidFill>
            <a:srgbClr val="EE8A1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Oval 12">
            <a:extLst>
              <a:ext uri="{FF2B5EF4-FFF2-40B4-BE49-F238E27FC236}">
                <a16:creationId xmlns:a16="http://schemas.microsoft.com/office/drawing/2014/main" id="{69CF27D1-16B0-42D3-9C55-2FF6C0663D75}"/>
              </a:ext>
            </a:extLst>
          </p:cNvPr>
          <p:cNvSpPr/>
          <p:nvPr/>
        </p:nvSpPr>
        <p:spPr>
          <a:xfrm>
            <a:off x="5932052" y="2679290"/>
            <a:ext cx="400652" cy="288457"/>
          </a:xfrm>
          <a:custGeom>
            <a:gdLst>
              <a:gd fmla="*/ 67330 w 598589" name="connsiteX0"/>
              <a:gd fmla="*/ 319563 h 430966" name="connsiteY0"/>
              <a:gd fmla="*/ 292377 w 598589" name="connsiteX1"/>
              <a:gd fmla="*/ 319563 h 430966" name="connsiteY1"/>
              <a:gd fmla="*/ 306212 w 598589" name="connsiteX2"/>
              <a:gd fmla="*/ 319563 h 430966" name="connsiteY2"/>
              <a:gd fmla="*/ 532182 w 598589" name="connsiteX3"/>
              <a:gd fmla="*/ 319563 h 430966" name="connsiteY3"/>
              <a:gd fmla="*/ 598589 w 598589" name="connsiteX4"/>
              <a:gd fmla="*/ 408870 h 430966" name="connsiteY4"/>
              <a:gd fmla="*/ 598589 w 598589" name="connsiteX5"/>
              <a:gd fmla="*/ 430966 h 430966" name="connsiteY5"/>
              <a:gd fmla="*/ 0 w 598589" name="connsiteX6"/>
              <a:gd fmla="*/ 430966 h 430966" name="connsiteY6"/>
              <a:gd fmla="*/ 0 w 598589" name="connsiteX7"/>
              <a:gd fmla="*/ 408870 h 430966" name="connsiteY7"/>
              <a:gd fmla="*/ 114368 w 598589" name="connsiteX8"/>
              <a:gd fmla="*/ 46976 h 430966" name="connsiteY8"/>
              <a:gd fmla="*/ 114368 w 598589" name="connsiteX9"/>
              <a:gd fmla="*/ 258828 h 430966" name="connsiteY9"/>
              <a:gd fmla="*/ 485256 w 598589" name="connsiteX10"/>
              <a:gd fmla="*/ 258828 h 430966" name="connsiteY10"/>
              <a:gd fmla="*/ 485256 w 598589" name="connsiteX11"/>
              <a:gd fmla="*/ 46976 h 430966" name="connsiteY11"/>
              <a:gd fmla="*/ 67315 w 598589" name="connsiteX12"/>
              <a:gd fmla="*/ 0 h 430966" name="connsiteY12"/>
              <a:gd fmla="*/ 532309 w 598589" name="connsiteX13"/>
              <a:gd fmla="*/ 0 h 430966" name="connsiteY13"/>
              <a:gd fmla="*/ 532309 w 598589" name="connsiteX14"/>
              <a:gd fmla="*/ 305804 h 430966" name="connsiteY14"/>
              <a:gd fmla="*/ 67315 w 598589" name="connsiteX15"/>
              <a:gd fmla="*/ 305804 h 430966" name="connsiteY1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b="b" l="l" r="r" t="t"/>
            <a:pathLst>
              <a:path h="430966" w="598589">
                <a:moveTo>
                  <a:pt x="67330" y="319563"/>
                </a:moveTo>
                <a:lnTo>
                  <a:pt x="292377" y="319563"/>
                </a:lnTo>
                <a:lnTo>
                  <a:pt x="306212" y="319563"/>
                </a:lnTo>
                <a:lnTo>
                  <a:pt x="532182" y="319563"/>
                </a:lnTo>
                <a:lnTo>
                  <a:pt x="598589" y="408870"/>
                </a:lnTo>
                <a:lnTo>
                  <a:pt x="598589" y="430966"/>
                </a:lnTo>
                <a:lnTo>
                  <a:pt x="0" y="430966"/>
                </a:lnTo>
                <a:lnTo>
                  <a:pt x="0" y="408870"/>
                </a:lnTo>
                <a:close/>
                <a:moveTo>
                  <a:pt x="114368" y="46976"/>
                </a:moveTo>
                <a:lnTo>
                  <a:pt x="114368" y="258828"/>
                </a:lnTo>
                <a:lnTo>
                  <a:pt x="485256" y="258828"/>
                </a:lnTo>
                <a:lnTo>
                  <a:pt x="485256" y="46976"/>
                </a:lnTo>
                <a:close/>
                <a:moveTo>
                  <a:pt x="67315" y="0"/>
                </a:moveTo>
                <a:lnTo>
                  <a:pt x="532309" y="0"/>
                </a:lnTo>
                <a:lnTo>
                  <a:pt x="532309" y="305804"/>
                </a:lnTo>
                <a:lnTo>
                  <a:pt x="67315" y="3058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87D4B2BD-D325-4F0B-8356-4EA0DCD4AF36}"/>
              </a:ext>
            </a:extLst>
          </p:cNvPr>
          <p:cNvSpPr txBox="1"/>
          <p:nvPr/>
        </p:nvSpPr>
        <p:spPr>
          <a:xfrm>
            <a:off x="4962176" y="3988903"/>
            <a:ext cx="2340404" cy="3657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0" panose="020b0602020204020204" pitchFamily="34" typeface="Humanst521 BT"/>
                <a:ea charset="-122" panose="02000000000000000000" pitchFamily="2" typeface="方正俊黑简体"/>
                <a:cs charset="-34" panose="02020603050405020304" pitchFamily="18" typeface="Angsana New"/>
              </a:rPr>
              <a:t>Three effects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978471D3-7521-4403-A8ED-D6D3E7D8298D}"/>
              </a:ext>
            </a:extLst>
          </p:cNvPr>
          <p:cNvSpPr txBox="1"/>
          <p:nvPr/>
        </p:nvSpPr>
        <p:spPr>
          <a:xfrm>
            <a:off x="5165323" y="3444482"/>
            <a:ext cx="1934108" cy="57912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en-US" lang="zh-CN" sz="3200">
                <a:cs typeface="+mn-ea"/>
                <a:sym typeface="+mn-lt"/>
              </a:rPr>
              <a:t>三大效应</a:t>
            </a: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BE518805-5313-4821-A1A1-432E9DBE5339}"/>
              </a:ext>
            </a:extLst>
          </p:cNvPr>
          <p:cNvSpPr/>
          <p:nvPr/>
        </p:nvSpPr>
        <p:spPr>
          <a:xfrm>
            <a:off x="8648107" y="2181869"/>
            <a:ext cx="2247900" cy="311742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  <a:effectLst>
            <a:outerShdw algn="tr" blurRad="228600" dir="8100000" dist="76200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248AE047-0A33-4876-956D-C349178B785C}"/>
              </a:ext>
            </a:extLst>
          </p:cNvPr>
          <p:cNvSpPr/>
          <p:nvPr/>
        </p:nvSpPr>
        <p:spPr>
          <a:xfrm>
            <a:off x="9396892" y="2181869"/>
            <a:ext cx="750330" cy="1054700"/>
          </a:xfrm>
          <a:prstGeom prst="rect">
            <a:avLst/>
          </a:prstGeom>
          <a:solidFill>
            <a:srgbClr val="EE8A1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Oval 20">
            <a:extLst>
              <a:ext uri="{FF2B5EF4-FFF2-40B4-BE49-F238E27FC236}">
                <a16:creationId xmlns:a16="http://schemas.microsoft.com/office/drawing/2014/main" id="{A39B2CFD-2FB5-4337-B5CA-A900D29105B3}"/>
              </a:ext>
            </a:extLst>
          </p:cNvPr>
          <p:cNvSpPr/>
          <p:nvPr/>
        </p:nvSpPr>
        <p:spPr>
          <a:xfrm>
            <a:off x="9571731" y="2671527"/>
            <a:ext cx="400652" cy="303984"/>
          </a:xfrm>
          <a:custGeom>
            <a:gdLst>
              <a:gd fmla="*/ 194125 w 606580" name="connsiteX0"/>
              <a:gd fmla="*/ 436023 h 460227" name="connsiteY0"/>
              <a:gd fmla="*/ 606580 w 606580" name="connsiteX1"/>
              <a:gd fmla="*/ 436023 h 460227" name="connsiteY1"/>
              <a:gd fmla="*/ 606580 w 606580" name="connsiteX2"/>
              <a:gd fmla="*/ 448160 h 460227" name="connsiteY2"/>
              <a:gd fmla="*/ 194125 w 606580" name="connsiteX3"/>
              <a:gd fmla="*/ 448160 h 460227" name="connsiteY3"/>
              <a:gd fmla="*/ 194125 w 606580" name="connsiteX4"/>
              <a:gd fmla="*/ 399682 h 460227" name="connsiteY4"/>
              <a:gd fmla="*/ 606580 w 606580" name="connsiteX5"/>
              <a:gd fmla="*/ 399682 h 460227" name="connsiteY5"/>
              <a:gd fmla="*/ 606580 w 606580" name="connsiteX6"/>
              <a:gd fmla="*/ 411819 h 460227" name="connsiteY6"/>
              <a:gd fmla="*/ 194125 w 606580" name="connsiteX7"/>
              <a:gd fmla="*/ 411819 h 460227" name="connsiteY7"/>
              <a:gd fmla="*/ 194125 w 606580" name="connsiteX8"/>
              <a:gd fmla="*/ 363341 h 460227" name="connsiteY8"/>
              <a:gd fmla="*/ 606580 w 606580" name="connsiteX9"/>
              <a:gd fmla="*/ 363341 h 460227" name="connsiteY9"/>
              <a:gd fmla="*/ 606580 w 606580" name="connsiteX10"/>
              <a:gd fmla="*/ 375549 h 460227" name="connsiteY10"/>
              <a:gd fmla="*/ 194125 w 606580" name="connsiteX11"/>
              <a:gd fmla="*/ 375549 h 460227" name="connsiteY11"/>
              <a:gd fmla="*/ 0 w 606580" name="connsiteX12"/>
              <a:gd fmla="*/ 351204 h 460227" name="connsiteY12"/>
              <a:gd fmla="*/ 121372 w 606580" name="connsiteX13"/>
              <a:gd fmla="*/ 351204 h 460227" name="connsiteY13"/>
              <a:gd fmla="*/ 121372 w 606580" name="connsiteX14"/>
              <a:gd fmla="*/ 460227 h 460227" name="connsiteY14"/>
              <a:gd fmla="*/ 0 w 606580" name="connsiteX15"/>
              <a:gd fmla="*/ 460227 h 460227" name="connsiteY15"/>
              <a:gd fmla="*/ 194125 w 606580" name="connsiteX16"/>
              <a:gd fmla="*/ 278521 h 460227" name="connsiteY16"/>
              <a:gd fmla="*/ 606580 w 606580" name="connsiteX17"/>
              <a:gd fmla="*/ 278521 h 460227" name="connsiteY17"/>
              <a:gd fmla="*/ 606580 w 606580" name="connsiteX18"/>
              <a:gd fmla="*/ 290729 h 460227" name="connsiteY18"/>
              <a:gd fmla="*/ 194125 w 606580" name="connsiteX19"/>
              <a:gd fmla="*/ 290729 h 460227" name="connsiteY19"/>
              <a:gd fmla="*/ 194125 w 606580" name="connsiteX20"/>
              <a:gd fmla="*/ 242180 h 460227" name="connsiteY20"/>
              <a:gd fmla="*/ 606580 w 606580" name="connsiteX21"/>
              <a:gd fmla="*/ 242180 h 460227" name="connsiteY21"/>
              <a:gd fmla="*/ 606580 w 606580" name="connsiteX22"/>
              <a:gd fmla="*/ 254388 h 460227" name="connsiteY22"/>
              <a:gd fmla="*/ 194125 w 606580" name="connsiteX23"/>
              <a:gd fmla="*/ 254388 h 460227" name="connsiteY23"/>
              <a:gd fmla="*/ 194125 w 606580" name="connsiteX24"/>
              <a:gd fmla="*/ 205910 h 460227" name="connsiteY24"/>
              <a:gd fmla="*/ 606580 w 606580" name="connsiteX25"/>
              <a:gd fmla="*/ 205910 h 460227" name="connsiteY25"/>
              <a:gd fmla="*/ 606580 w 606580" name="connsiteX26"/>
              <a:gd fmla="*/ 218047 h 460227" name="connsiteY26"/>
              <a:gd fmla="*/ 194125 w 606580" name="connsiteX27"/>
              <a:gd fmla="*/ 218047 h 460227" name="connsiteY27"/>
              <a:gd fmla="*/ 0 w 606580" name="connsiteX28"/>
              <a:gd fmla="*/ 193843 h 460227" name="connsiteY28"/>
              <a:gd fmla="*/ 121372 w 606580" name="connsiteX29"/>
              <a:gd fmla="*/ 193843 h 460227" name="connsiteY29"/>
              <a:gd fmla="*/ 121372 w 606580" name="connsiteX30"/>
              <a:gd fmla="*/ 302866 h 460227" name="connsiteY30"/>
              <a:gd fmla="*/ 0 w 606580" name="connsiteX31"/>
              <a:gd fmla="*/ 302866 h 460227" name="connsiteY31"/>
              <a:gd fmla="*/ 0 w 606580" name="connsiteX32"/>
              <a:gd fmla="*/ 0 h 460227" name="connsiteY32"/>
              <a:gd fmla="*/ 606580 w 606580" name="connsiteX33"/>
              <a:gd fmla="*/ 0 h 460227" name="connsiteY33"/>
              <a:gd fmla="*/ 606580 w 606580" name="connsiteX34"/>
              <a:gd fmla="*/ 133227 h 460227" name="connsiteY34"/>
              <a:gd fmla="*/ 0 w 606580" name="connsiteX35"/>
              <a:gd fmla="*/ 133227 h 460227" name="connsiteY3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b="b" l="l" r="r" t="t"/>
            <a:pathLst>
              <a:path h="460227" w="606580">
                <a:moveTo>
                  <a:pt x="194125" y="436023"/>
                </a:moveTo>
                <a:lnTo>
                  <a:pt x="606580" y="436023"/>
                </a:lnTo>
                <a:lnTo>
                  <a:pt x="606580" y="448160"/>
                </a:lnTo>
                <a:lnTo>
                  <a:pt x="194125" y="448160"/>
                </a:lnTo>
                <a:close/>
                <a:moveTo>
                  <a:pt x="194125" y="399682"/>
                </a:moveTo>
                <a:lnTo>
                  <a:pt x="606580" y="399682"/>
                </a:lnTo>
                <a:lnTo>
                  <a:pt x="606580" y="411819"/>
                </a:lnTo>
                <a:lnTo>
                  <a:pt x="194125" y="411819"/>
                </a:lnTo>
                <a:close/>
                <a:moveTo>
                  <a:pt x="194125" y="363341"/>
                </a:moveTo>
                <a:lnTo>
                  <a:pt x="606580" y="363341"/>
                </a:lnTo>
                <a:lnTo>
                  <a:pt x="606580" y="375549"/>
                </a:lnTo>
                <a:lnTo>
                  <a:pt x="194125" y="375549"/>
                </a:lnTo>
                <a:close/>
                <a:moveTo>
                  <a:pt x="0" y="351204"/>
                </a:moveTo>
                <a:lnTo>
                  <a:pt x="121372" y="351204"/>
                </a:lnTo>
                <a:lnTo>
                  <a:pt x="121372" y="460227"/>
                </a:lnTo>
                <a:lnTo>
                  <a:pt x="0" y="460227"/>
                </a:lnTo>
                <a:close/>
                <a:moveTo>
                  <a:pt x="194125" y="278521"/>
                </a:moveTo>
                <a:lnTo>
                  <a:pt x="606580" y="278521"/>
                </a:lnTo>
                <a:lnTo>
                  <a:pt x="606580" y="290729"/>
                </a:lnTo>
                <a:lnTo>
                  <a:pt x="194125" y="290729"/>
                </a:lnTo>
                <a:close/>
                <a:moveTo>
                  <a:pt x="194125" y="242180"/>
                </a:moveTo>
                <a:lnTo>
                  <a:pt x="606580" y="242180"/>
                </a:lnTo>
                <a:lnTo>
                  <a:pt x="606580" y="254388"/>
                </a:lnTo>
                <a:lnTo>
                  <a:pt x="194125" y="254388"/>
                </a:lnTo>
                <a:close/>
                <a:moveTo>
                  <a:pt x="194125" y="205910"/>
                </a:moveTo>
                <a:lnTo>
                  <a:pt x="606580" y="205910"/>
                </a:lnTo>
                <a:lnTo>
                  <a:pt x="606580" y="218047"/>
                </a:lnTo>
                <a:lnTo>
                  <a:pt x="194125" y="218047"/>
                </a:lnTo>
                <a:close/>
                <a:moveTo>
                  <a:pt x="0" y="193843"/>
                </a:moveTo>
                <a:lnTo>
                  <a:pt x="121372" y="193843"/>
                </a:lnTo>
                <a:lnTo>
                  <a:pt x="121372" y="302866"/>
                </a:lnTo>
                <a:lnTo>
                  <a:pt x="0" y="302866"/>
                </a:lnTo>
                <a:close/>
                <a:moveTo>
                  <a:pt x="0" y="0"/>
                </a:moveTo>
                <a:lnTo>
                  <a:pt x="606580" y="0"/>
                </a:lnTo>
                <a:lnTo>
                  <a:pt x="606580" y="133227"/>
                </a:lnTo>
                <a:lnTo>
                  <a:pt x="0" y="13322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1B95630B-8203-4D3A-BA9E-A982D87031D8}"/>
              </a:ext>
            </a:extLst>
          </p:cNvPr>
          <p:cNvSpPr txBox="1"/>
          <p:nvPr/>
        </p:nvSpPr>
        <p:spPr>
          <a:xfrm>
            <a:off x="8601855" y="4468292"/>
            <a:ext cx="2340404" cy="8229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b="1" i="1" lang="en-US" sz="4800">
                <a:solidFill>
                  <a:srgbClr val="EE8A10"/>
                </a:solidFill>
                <a:latin charset="0" panose="020b0602020204020204" pitchFamily="34" typeface="Humanst521 BT"/>
                <a:ea charset="-122" panose="02000000000000000000" pitchFamily="2" typeface="方正俊黑简体"/>
                <a:cs charset="-34" panose="02020603050405020304" pitchFamily="18" typeface="Angsana New"/>
              </a:rPr>
              <a:t>03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86A58E5B-8592-47B9-970B-96DF389A2000}"/>
              </a:ext>
            </a:extLst>
          </p:cNvPr>
          <p:cNvSpPr txBox="1"/>
          <p:nvPr/>
        </p:nvSpPr>
        <p:spPr>
          <a:xfrm>
            <a:off x="8648107" y="3988903"/>
            <a:ext cx="2340404" cy="3657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latin charset="0" panose="020b0602020204020204" pitchFamily="34" typeface="Humanst521 BT"/>
                <a:ea charset="-122" panose="02000000000000000000" pitchFamily="2" typeface="方正俊黑简体"/>
                <a:cs charset="-34" panose="02020603050405020304" pitchFamily="18" typeface="Angsana New"/>
              </a:rPr>
              <a:t>Eighteen laws</a:t>
            </a: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7CDFF2FF-334B-4D33-B497-6C3C0720A230}"/>
              </a:ext>
            </a:extLst>
          </p:cNvPr>
          <p:cNvSpPr txBox="1"/>
          <p:nvPr/>
        </p:nvSpPr>
        <p:spPr>
          <a:xfrm>
            <a:off x="8741194" y="3465980"/>
            <a:ext cx="2109816" cy="57912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en-US" lang="zh-CN" sz="3200">
                <a:cs typeface="+mn-ea"/>
                <a:sym typeface="+mn-lt"/>
              </a:rPr>
              <a:t>十八定律 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AD3A3B7D-48BF-4032-941F-79C8458B0AD1}"/>
              </a:ext>
            </a:extLst>
          </p:cNvPr>
          <p:cNvSpPr txBox="1"/>
          <p:nvPr/>
        </p:nvSpPr>
        <p:spPr>
          <a:xfrm>
            <a:off x="4962176" y="4468292"/>
            <a:ext cx="2340404" cy="8229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b="1" i="1" lang="en-US" sz="4800">
                <a:solidFill>
                  <a:srgbClr val="EE8A10"/>
                </a:solidFill>
                <a:latin charset="0" panose="020b0602020204020204" pitchFamily="34" typeface="Humanst521 BT"/>
                <a:ea charset="-122" panose="02000000000000000000" pitchFamily="2" typeface="方正俊黑简体"/>
                <a:cs charset="-34" panose="02020603050405020304" pitchFamily="18" typeface="Angsana New"/>
              </a:rPr>
              <a:t>02</a:t>
            </a: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0E877A5D-D1F8-4A3B-B616-301A56A12D1C}"/>
              </a:ext>
            </a:extLst>
          </p:cNvPr>
          <p:cNvSpPr txBox="1"/>
          <p:nvPr/>
        </p:nvSpPr>
        <p:spPr>
          <a:xfrm>
            <a:off x="3920469" y="513740"/>
            <a:ext cx="5174150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mtClean="0" sz="6000">
                <a:latin charset="-122" panose="020b0503020204020204" pitchFamily="34" typeface="微软雅黑"/>
                <a:ea charset="-122" panose="020b0503020204020204" pitchFamily="34" typeface="微软雅黑"/>
                <a:cs charset="-122" panose="00000500000000000000" pitchFamily="2" typeface="字魂105号-简雅黑"/>
              </a:rPr>
              <a:t>目录/CONTENTS</a:t>
            </a:r>
          </a:p>
        </p:txBody>
      </p:sp>
    </p:spTree>
    <p:extLst>
      <p:ext uri="{BB962C8B-B14F-4D97-AF65-F5344CB8AC3E}">
        <p14:creationId val="2563504181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6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7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93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5" name="组合 54"/>
          <p:cNvGrpSpPr/>
          <p:nvPr/>
        </p:nvGrpSpPr>
        <p:grpSpPr>
          <a:xfrm>
            <a:off x="4515283" y="203997"/>
            <a:ext cx="7630019" cy="558402"/>
            <a:chOff x="2788161" y="6477580"/>
            <a:chExt cx="9363015" cy="380420"/>
          </a:xfrm>
        </p:grpSpPr>
        <p:sp>
          <p:nvSpPr>
            <p:cNvPr id="33" name="平行四边形 32">
              <a:extLst>
                <a:ext uri="{FF2B5EF4-FFF2-40B4-BE49-F238E27FC236}">
                  <a16:creationId xmlns:a16="http://schemas.microsoft.com/office/drawing/2014/main" id="{2E9C37A1-463E-4C46-9649-B25C5D6B6A1E}"/>
                </a:ext>
              </a:extLst>
            </p:cNvPr>
            <p:cNvSpPr/>
            <p:nvPr/>
          </p:nvSpPr>
          <p:spPr>
            <a:xfrm flipH="1" flipV="1">
              <a:off x="2788161" y="6477580"/>
              <a:ext cx="7381041" cy="380419"/>
            </a:xfrm>
            <a:prstGeom prst="parallelogram">
              <a:avLst>
                <a:gd fmla="val 16027" name="adj"/>
              </a:avLst>
            </a:pr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062588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0532745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6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0439607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7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346469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8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253331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9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16019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0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22356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1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130425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2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037287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3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944149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4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851011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5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75787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6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81987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7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72673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8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63359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9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1540456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0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1447318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1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135418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3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201304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4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91990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244017" y="210854"/>
            <a:ext cx="4112453" cy="651075"/>
            <a:chOff x="301587" y="432453"/>
            <a:chExt cx="4112453" cy="651075"/>
          </a:xfrm>
        </p:grpSpPr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596F35C4-46E9-40FF-9A7D-CBF6898AA91C}"/>
                </a:ext>
              </a:extLst>
            </p:cNvPr>
            <p:cNvGrpSpPr/>
            <p:nvPr/>
          </p:nvGrpSpPr>
          <p:grpSpPr>
            <a:xfrm>
              <a:off x="2310572" y="434097"/>
              <a:ext cx="2103468" cy="649431"/>
              <a:chOff x="734816" y="231315"/>
              <a:chExt cx="2103468" cy="649431"/>
            </a:xfrm>
          </p:grpSpPr>
          <p:sp>
            <p:nvSpPr>
              <p:cNvPr id="65" name="文本框 64">
                <a:extLst>
                  <a:ext uri="{FF2B5EF4-FFF2-40B4-BE49-F238E27FC236}">
                    <a16:creationId xmlns:a16="http://schemas.microsoft.com/office/drawing/2014/main" id="{5A24502D-9ED8-40BF-8D0A-E76AF956509C}"/>
                  </a:ext>
                </a:extLst>
              </p:cNvPr>
              <p:cNvSpPr txBox="1"/>
              <p:nvPr/>
            </p:nvSpPr>
            <p:spPr>
              <a:xfrm>
                <a:off x="734817" y="231315"/>
                <a:ext cx="2103468" cy="447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altLang="zh-CN" b="1" lang="en-US" sz="24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YOUR LOGO</a:t>
                </a:r>
              </a:p>
            </p:txBody>
          </p:sp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0202C620-F1CB-4E89-BCA8-230F6C3EFFED}"/>
                  </a:ext>
                </a:extLst>
              </p:cNvPr>
              <p:cNvSpPr txBox="1"/>
              <p:nvPr/>
            </p:nvSpPr>
            <p:spPr>
              <a:xfrm>
                <a:off x="783132" y="583229"/>
                <a:ext cx="2055152" cy="294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altLang="zh-CN" lang="en-US" spc="100" sz="9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PLEASE ENTER YOUR NAME</a:t>
                </a:r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301587" y="432453"/>
              <a:ext cx="1878112" cy="559189"/>
              <a:chOff x="166589" y="352037"/>
              <a:chExt cx="2356815" cy="697908"/>
            </a:xfrm>
          </p:grpSpPr>
          <p:sp>
            <p:nvSpPr>
              <p:cNvPr id="70" name="椭圆 69">
                <a:extLst>
                  <a:ext uri="{FF2B5EF4-FFF2-40B4-BE49-F238E27FC236}">
                    <a16:creationId xmlns:a16="http://schemas.microsoft.com/office/drawing/2014/main" id="{9D7AB18A-D5B0-475B-95C7-82C2CDF89A98}"/>
                  </a:ext>
                </a:extLst>
              </p:cNvPr>
              <p:cNvSpPr/>
              <p:nvPr/>
            </p:nvSpPr>
            <p:spPr>
              <a:xfrm>
                <a:off x="166589" y="36157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椭圆 70">
                <a:extLst>
                  <a:ext uri="{FF2B5EF4-FFF2-40B4-BE49-F238E27FC236}">
                    <a16:creationId xmlns:a16="http://schemas.microsoft.com/office/drawing/2014/main" id="{9FB44E94-E2B5-4AC7-9183-EACCF0B3E9C2}"/>
                  </a:ext>
                </a:extLst>
              </p:cNvPr>
              <p:cNvSpPr/>
              <p:nvPr/>
            </p:nvSpPr>
            <p:spPr>
              <a:xfrm>
                <a:off x="1835035" y="361577"/>
                <a:ext cx="688369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2" name="组合 71">
                <a:extLst>
                  <a:ext uri="{FF2B5EF4-FFF2-40B4-BE49-F238E27FC236}">
                    <a16:creationId xmlns:a16="http://schemas.microsoft.com/office/drawing/2014/main" id="{8753CACF-C9CA-48C1-BF76-BC3D9C5CE730}"/>
                  </a:ext>
                </a:extLst>
              </p:cNvPr>
              <p:cNvGrpSpPr/>
              <p:nvPr/>
            </p:nvGrpSpPr>
            <p:grpSpPr>
              <a:xfrm>
                <a:off x="334908" y="524414"/>
                <a:ext cx="369488" cy="372593"/>
                <a:chOff x="5216526" y="1358901"/>
                <a:chExt cx="566738" cy="571500"/>
              </a:xfrm>
              <a:solidFill>
                <a:schemeClr val="bg1"/>
              </a:solidFill>
            </p:grpSpPr>
            <p:sp>
              <p:nvSpPr>
                <p:cNvPr id="73" name="Freeform 78">
                  <a:extLst>
                    <a:ext uri="{FF2B5EF4-FFF2-40B4-BE49-F238E27FC236}">
                      <a16:creationId xmlns:a16="http://schemas.microsoft.com/office/drawing/2014/main" id="{7F5B4989-B52F-453D-A925-D41A093498BC}"/>
                    </a:ext>
                  </a:extLst>
                </p:cNvPr>
                <p:cNvSpPr/>
                <p:nvPr/>
              </p:nvSpPr>
              <p:spPr bwMode="auto">
                <a:xfrm>
                  <a:off x="5416551" y="1562101"/>
                  <a:ext cx="366713" cy="368300"/>
                </a:xfrm>
                <a:custGeom>
                  <a:gdLst>
                    <a:gd fmla="*/ 27 w 97" name="T0"/>
                    <a:gd fmla="*/ 26 h 98" name="T1"/>
                    <a:gd fmla="*/ 26 w 97" name="T2"/>
                    <a:gd fmla="*/ 27 h 98" name="T3"/>
                    <a:gd fmla="*/ 0 w 97" name="T4"/>
                    <a:gd fmla="*/ 90 h 98" name="T5"/>
                    <a:gd fmla="*/ 0 w 97" name="T6"/>
                    <a:gd fmla="*/ 91 h 98" name="T7"/>
                    <a:gd fmla="*/ 1 w 97" name="T8"/>
                    <a:gd fmla="*/ 93 h 98" name="T9"/>
                    <a:gd fmla="*/ 53 w 97" name="T10"/>
                    <a:gd fmla="*/ 89 h 98" name="T11"/>
                    <a:gd fmla="*/ 89 w 97" name="T12"/>
                    <a:gd fmla="*/ 51 h 98" name="T13"/>
                    <a:gd fmla="*/ 92 w 97" name="T14"/>
                    <a:gd fmla="*/ 2 h 98" name="T15"/>
                    <a:gd fmla="*/ 91 w 97" name="T16"/>
                    <a:gd fmla="*/ 1 h 98" name="T17"/>
                    <a:gd fmla="*/ 89 w 97" name="T18"/>
                    <a:gd fmla="*/ 1 h 98" name="T19"/>
                    <a:gd fmla="*/ 27 w 97" name="T20"/>
                    <a:gd fmla="*/ 26 h 98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98" w="97">
                      <a:moveTo>
                        <a:pt x="27" y="26"/>
                      </a:moveTo>
                      <a:cubicBezTo>
                        <a:pt x="26" y="26"/>
                        <a:pt x="26" y="27"/>
                        <a:pt x="26" y="27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90"/>
                        <a:pt x="0" y="91"/>
                        <a:pt x="0" y="91"/>
                      </a:cubicBezTo>
                      <a:cubicBezTo>
                        <a:pt x="0" y="92"/>
                        <a:pt x="1" y="92"/>
                        <a:pt x="1" y="93"/>
                      </a:cubicBezTo>
                      <a:cubicBezTo>
                        <a:pt x="19" y="98"/>
                        <a:pt x="37" y="96"/>
                        <a:pt x="53" y="89"/>
                      </a:cubicBezTo>
                      <a:cubicBezTo>
                        <a:pt x="70" y="81"/>
                        <a:pt x="82" y="67"/>
                        <a:pt x="89" y="51"/>
                      </a:cubicBezTo>
                      <a:cubicBezTo>
                        <a:pt x="96" y="35"/>
                        <a:pt x="97" y="18"/>
                        <a:pt x="92" y="2"/>
                      </a:cubicBezTo>
                      <a:cubicBezTo>
                        <a:pt x="92" y="2"/>
                        <a:pt x="92" y="1"/>
                        <a:pt x="91" y="1"/>
                      </a:cubicBezTo>
                      <a:cubicBezTo>
                        <a:pt x="90" y="0"/>
                        <a:pt x="90" y="0"/>
                        <a:pt x="89" y="1"/>
                      </a:cubicBezTo>
                      <a:lnTo>
                        <a:pt x="27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BD4CC2CB-EFDE-4197-AE92-714F357279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359401" y="1358901"/>
                  <a:ext cx="385763" cy="263525"/>
                </a:xfrm>
                <a:custGeom>
                  <a:gdLst>
                    <a:gd fmla="*/ 41 w 102" name="T0"/>
                    <a:gd fmla="*/ 69 h 70" name="T1"/>
                    <a:gd fmla="*/ 100 w 102" name="T2"/>
                    <a:gd fmla="*/ 45 h 70" name="T3"/>
                    <a:gd fmla="*/ 101 w 102" name="T4"/>
                    <a:gd fmla="*/ 43 h 70" name="T5"/>
                    <a:gd fmla="*/ 101 w 102" name="T6"/>
                    <a:gd fmla="*/ 42 h 70" name="T7"/>
                    <a:gd fmla="*/ 65 w 102" name="T8"/>
                    <a:gd fmla="*/ 9 h 70" name="T9"/>
                    <a:gd fmla="*/ 1 w 102" name="T10"/>
                    <a:gd fmla="*/ 13 h 70" name="T11"/>
                    <a:gd fmla="*/ 0 w 102" name="T12"/>
                    <a:gd fmla="*/ 14 h 70" name="T13"/>
                    <a:gd fmla="*/ 0 w 102" name="T14"/>
                    <a:gd fmla="*/ 14 h 70" name="T15"/>
                    <a:gd fmla="*/ 0 w 102" name="T16"/>
                    <a:gd fmla="*/ 16 h 70" name="T17"/>
                    <a:gd fmla="*/ 38 w 102" name="T18"/>
                    <a:gd fmla="*/ 68 h 70" name="T19"/>
                    <a:gd fmla="*/ 41 w 102" name="T20"/>
                    <a:gd fmla="*/ 69 h 70" name="T21"/>
                    <a:gd fmla="*/ 43 w 102" name="T22"/>
                    <a:gd fmla="*/ 56 h 70" name="T23"/>
                    <a:gd fmla="*/ 16 w 102" name="T24"/>
                    <a:gd fmla="*/ 19 h 70" name="T25"/>
                    <a:gd fmla="*/ 32 w 102" name="T26"/>
                    <a:gd fmla="*/ 15 h 70" name="T27"/>
                    <a:gd fmla="*/ 61 w 102" name="T28"/>
                    <a:gd fmla="*/ 20 h 70" name="T29"/>
                    <a:gd fmla="*/ 79 w 102" name="T30"/>
                    <a:gd fmla="*/ 31 h 70" name="T31"/>
                    <a:gd fmla="*/ 85 w 102" name="T32"/>
                    <a:gd fmla="*/ 38 h 70" name="T33"/>
                    <a:gd fmla="*/ 43 w 102" name="T34"/>
                    <a:gd fmla="*/ 56 h 70" name="T35"/>
                    <a:gd fmla="*/ 43 w 102" name="T36"/>
                    <a:gd fmla="*/ 56 h 70" name="T37"/>
                    <a:gd fmla="*/ 43 w 102" name="T38"/>
                    <a:gd fmla="*/ 56 h 70" name="T3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b="b" l="0" r="r" t="0"/>
                  <a:pathLst>
                    <a:path h="70" w="102">
                      <a:moveTo>
                        <a:pt x="41" y="69"/>
                      </a:moveTo>
                      <a:cubicBezTo>
                        <a:pt x="100" y="45"/>
                        <a:pt x="100" y="45"/>
                        <a:pt x="100" y="45"/>
                      </a:cubicBezTo>
                      <a:cubicBezTo>
                        <a:pt x="101" y="44"/>
                        <a:pt x="101" y="44"/>
                        <a:pt x="101" y="43"/>
                      </a:cubicBezTo>
                      <a:cubicBezTo>
                        <a:pt x="102" y="43"/>
                        <a:pt x="102" y="42"/>
                        <a:pt x="101" y="42"/>
                      </a:cubicBezTo>
                      <a:cubicBezTo>
                        <a:pt x="93" y="27"/>
                        <a:pt x="81" y="15"/>
                        <a:pt x="65" y="9"/>
                      </a:cubicBezTo>
                      <a:cubicBezTo>
                        <a:pt x="44" y="0"/>
                        <a:pt x="21" y="2"/>
                        <a:pt x="1" y="13"/>
                      </a:cubicBezTo>
                      <a:cubicBezTo>
                        <a:pt x="1" y="13"/>
                        <a:pt x="0" y="13"/>
                        <a:pt x="0" y="14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5"/>
                        <a:pt x="0" y="16"/>
                        <a:pt x="0" y="16"/>
                      </a:cubicBezTo>
                      <a:cubicBezTo>
                        <a:pt x="38" y="68"/>
                        <a:pt x="38" y="68"/>
                        <a:pt x="38" y="68"/>
                      </a:cubicBezTo>
                      <a:cubicBezTo>
                        <a:pt x="38" y="69"/>
                        <a:pt x="40" y="70"/>
                        <a:pt x="41" y="69"/>
                      </a:cubicBezTo>
                      <a:close/>
                      <a:moveTo>
                        <a:pt x="43" y="56"/>
                      </a:moveTo>
                      <a:cubicBezTo>
                        <a:pt x="16" y="19"/>
                        <a:pt x="16" y="19"/>
                        <a:pt x="16" y="19"/>
                      </a:cubicBezTo>
                      <a:cubicBezTo>
                        <a:pt x="22" y="17"/>
                        <a:pt x="27" y="16"/>
                        <a:pt x="32" y="15"/>
                      </a:cubicBezTo>
                      <a:cubicBezTo>
                        <a:pt x="42" y="14"/>
                        <a:pt x="52" y="16"/>
                        <a:pt x="61" y="20"/>
                      </a:cubicBezTo>
                      <a:cubicBezTo>
                        <a:pt x="67" y="23"/>
                        <a:pt x="74" y="26"/>
                        <a:pt x="79" y="31"/>
                      </a:cubicBezTo>
                      <a:cubicBezTo>
                        <a:pt x="81" y="34"/>
                        <a:pt x="83" y="36"/>
                        <a:pt x="85" y="38"/>
                      </a:cubicBezTo>
                      <a:lnTo>
                        <a:pt x="43" y="56"/>
                      </a:lnTo>
                      <a:close/>
                      <a:moveTo>
                        <a:pt x="43" y="56"/>
                      </a:moveTo>
                      <a:cubicBezTo>
                        <a:pt x="43" y="56"/>
                        <a:pt x="43" y="56"/>
                        <a:pt x="43" y="5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5" name="Freeform 80">
                  <a:extLst>
                    <a:ext uri="{FF2B5EF4-FFF2-40B4-BE49-F238E27FC236}">
                      <a16:creationId xmlns:a16="http://schemas.microsoft.com/office/drawing/2014/main" id="{5BAF9C15-172B-48B9-84B0-C7EA97D2092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216526" y="1438276"/>
                  <a:ext cx="260350" cy="450850"/>
                </a:xfrm>
                <a:custGeom>
                  <a:gdLst>
                    <a:gd fmla="*/ 43 w 69" name="T0"/>
                    <a:gd fmla="*/ 118 h 120" name="T1"/>
                    <a:gd fmla="*/ 68 w 69" name="T2"/>
                    <a:gd fmla="*/ 57 h 120" name="T3"/>
                    <a:gd fmla="*/ 68 w 69" name="T4"/>
                    <a:gd fmla="*/ 55 h 120" name="T5"/>
                    <a:gd fmla="*/ 29 w 69" name="T6"/>
                    <a:gd fmla="*/ 1 h 120" name="T7"/>
                    <a:gd fmla="*/ 28 w 69" name="T8"/>
                    <a:gd fmla="*/ 0 h 120" name="T9"/>
                    <a:gd fmla="*/ 26 w 69" name="T10"/>
                    <a:gd fmla="*/ 1 h 120" name="T11"/>
                    <a:gd fmla="*/ 8 w 69" name="T12"/>
                    <a:gd fmla="*/ 27 h 120" name="T13"/>
                    <a:gd fmla="*/ 6 w 69" name="T14"/>
                    <a:gd fmla="*/ 80 h 120" name="T15"/>
                    <a:gd fmla="*/ 40 w 69" name="T16"/>
                    <a:gd fmla="*/ 119 h 120" name="T17"/>
                    <a:gd fmla="*/ 42 w 69" name="T18"/>
                    <a:gd fmla="*/ 120 h 120" name="T19"/>
                    <a:gd fmla="*/ 43 w 69" name="T20"/>
                    <a:gd fmla="*/ 118 h 120" name="T21"/>
                    <a:gd fmla="*/ 43 w 69" name="T22"/>
                    <a:gd fmla="*/ 118 h 120" name="T23"/>
                    <a:gd fmla="*/ 43 w 69" name="T24"/>
                    <a:gd fmla="*/ 118 h 120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20" w="69">
                      <a:moveTo>
                        <a:pt x="43" y="118"/>
                      </a:moveTo>
                      <a:cubicBezTo>
                        <a:pt x="68" y="57"/>
                        <a:pt x="68" y="57"/>
                        <a:pt x="68" y="57"/>
                      </a:cubicBezTo>
                      <a:cubicBezTo>
                        <a:pt x="69" y="57"/>
                        <a:pt x="69" y="56"/>
                        <a:pt x="68" y="55"/>
                      </a:cubicBezTo>
                      <a:cubicBezTo>
                        <a:pt x="29" y="1"/>
                        <a:pt x="29" y="1"/>
                        <a:pt x="29" y="1"/>
                      </a:cubicBezTo>
                      <a:cubicBezTo>
                        <a:pt x="29" y="1"/>
                        <a:pt x="29" y="1"/>
                        <a:pt x="28" y="0"/>
                      </a:cubicBezTo>
                      <a:cubicBezTo>
                        <a:pt x="27" y="0"/>
                        <a:pt x="27" y="1"/>
                        <a:pt x="26" y="1"/>
                      </a:cubicBezTo>
                      <a:cubicBezTo>
                        <a:pt x="18" y="8"/>
                        <a:pt x="12" y="17"/>
                        <a:pt x="8" y="27"/>
                      </a:cubicBezTo>
                      <a:cubicBezTo>
                        <a:pt x="1" y="44"/>
                        <a:pt x="0" y="63"/>
                        <a:pt x="6" y="80"/>
                      </a:cubicBezTo>
                      <a:cubicBezTo>
                        <a:pt x="12" y="97"/>
                        <a:pt x="24" y="111"/>
                        <a:pt x="40" y="119"/>
                      </a:cubicBezTo>
                      <a:cubicBezTo>
                        <a:pt x="40" y="120"/>
                        <a:pt x="41" y="120"/>
                        <a:pt x="42" y="120"/>
                      </a:cubicBezTo>
                      <a:cubicBezTo>
                        <a:pt x="42" y="119"/>
                        <a:pt x="43" y="119"/>
                        <a:pt x="43" y="118"/>
                      </a:cubicBezTo>
                      <a:close/>
                      <a:moveTo>
                        <a:pt x="43" y="118"/>
                      </a:moveTo>
                      <a:cubicBezTo>
                        <a:pt x="43" y="118"/>
                        <a:pt x="43" y="118"/>
                        <a:pt x="43" y="1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grpSp>
            <p:nvGrpSpPr>
              <p:cNvPr id="76" name="组合 75">
                <a:extLst>
                  <a:ext uri="{FF2B5EF4-FFF2-40B4-BE49-F238E27FC236}">
                    <a16:creationId xmlns:a16="http://schemas.microsoft.com/office/drawing/2014/main" id="{E2F0651B-3F7E-48D9-9A57-F5E5AAB96BCC}"/>
                  </a:ext>
                </a:extLst>
              </p:cNvPr>
              <p:cNvGrpSpPr/>
              <p:nvPr/>
            </p:nvGrpSpPr>
            <p:grpSpPr>
              <a:xfrm>
                <a:off x="1960402" y="512798"/>
                <a:ext cx="425378" cy="404678"/>
                <a:chOff x="6323014" y="4870451"/>
                <a:chExt cx="652463" cy="620713"/>
              </a:xfrm>
              <a:solidFill>
                <a:schemeClr val="bg1"/>
              </a:solidFill>
            </p:grpSpPr>
            <p:sp>
              <p:nvSpPr>
                <p:cNvPr id="77" name="Freeform 81">
                  <a:extLst>
                    <a:ext uri="{FF2B5EF4-FFF2-40B4-BE49-F238E27FC236}">
                      <a16:creationId xmlns:a16="http://schemas.microsoft.com/office/drawing/2014/main" id="{5861A971-19EB-46C1-8AB7-828C5404D9DF}"/>
                    </a:ext>
                  </a:extLst>
                </p:cNvPr>
                <p:cNvSpPr/>
                <p:nvPr/>
              </p:nvSpPr>
              <p:spPr bwMode="auto">
                <a:xfrm>
                  <a:off x="6789739" y="4870451"/>
                  <a:ext cx="185738" cy="185738"/>
                </a:xfrm>
                <a:custGeom>
                  <a:gdLst>
                    <a:gd fmla="*/ 38 w 49" name="T0"/>
                    <a:gd fmla="*/ 11 h 49" name="T1"/>
                    <a:gd fmla="*/ 3 w 49" name="T2"/>
                    <a:gd fmla="*/ 7 h 49" name="T3"/>
                    <a:gd fmla="*/ 2 w 49" name="T4"/>
                    <a:gd fmla="*/ 15 h 49" name="T5"/>
                    <a:gd fmla="*/ 34 w 49" name="T6"/>
                    <a:gd fmla="*/ 47 h 49" name="T7"/>
                    <a:gd fmla="*/ 42 w 49" name="T8"/>
                    <a:gd fmla="*/ 46 h 49" name="T9"/>
                    <a:gd fmla="*/ 38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38" y="11"/>
                      </a:moveTo>
                      <a:cubicBezTo>
                        <a:pt x="28" y="2"/>
                        <a:pt x="14" y="0"/>
                        <a:pt x="3" y="7"/>
                      </a:cubicBezTo>
                      <a:cubicBezTo>
                        <a:pt x="0" y="9"/>
                        <a:pt x="0" y="13"/>
                        <a:pt x="2" y="15"/>
                      </a:cubicBezTo>
                      <a:cubicBezTo>
                        <a:pt x="34" y="47"/>
                        <a:pt x="34" y="47"/>
                        <a:pt x="34" y="47"/>
                      </a:cubicBezTo>
                      <a:cubicBezTo>
                        <a:pt x="36" y="49"/>
                        <a:pt x="40" y="49"/>
                        <a:pt x="42" y="46"/>
                      </a:cubicBezTo>
                      <a:cubicBezTo>
                        <a:pt x="49" y="35"/>
                        <a:pt x="47" y="21"/>
                        <a:pt x="38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8" name="Freeform 82">
                  <a:extLst>
                    <a:ext uri="{FF2B5EF4-FFF2-40B4-BE49-F238E27FC236}">
                      <a16:creationId xmlns:a16="http://schemas.microsoft.com/office/drawing/2014/main" id="{43793BBA-180C-4069-B3DA-9B72382DF7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364289" y="4924426"/>
                  <a:ext cx="554038" cy="566738"/>
                </a:xfrm>
                <a:custGeom>
                  <a:gdLst>
                    <a:gd fmla="*/ 134 w 147" name="T0"/>
                    <a:gd fmla="*/ 115 h 151" name="T1"/>
                    <a:gd fmla="*/ 147 w 147" name="T2"/>
                    <a:gd fmla="*/ 72 h 151" name="T3"/>
                    <a:gd fmla="*/ 75 w 147" name="T4"/>
                    <a:gd fmla="*/ 0 h 151" name="T5"/>
                    <a:gd fmla="*/ 74 w 147" name="T6"/>
                    <a:gd fmla="*/ 0 h 151" name="T7"/>
                    <a:gd fmla="*/ 3 w 147" name="T8"/>
                    <a:gd fmla="*/ 72 h 151" name="T9"/>
                    <a:gd fmla="*/ 15 w 147" name="T10"/>
                    <a:gd fmla="*/ 112 h 151" name="T11"/>
                    <a:gd fmla="*/ 2 w 147" name="T12"/>
                    <a:gd fmla="*/ 137 h 151" name="T13"/>
                    <a:gd fmla="*/ 6 w 147" name="T14"/>
                    <a:gd fmla="*/ 150 h 151" name="T15"/>
                    <a:gd fmla="*/ 11 w 147" name="T16"/>
                    <a:gd fmla="*/ 151 h 151" name="T17"/>
                    <a:gd fmla="*/ 20 w 147" name="T18"/>
                    <a:gd fmla="*/ 146 h 151" name="T19"/>
                    <a:gd fmla="*/ 29 w 147" name="T20"/>
                    <a:gd fmla="*/ 128 h 151" name="T21"/>
                    <a:gd fmla="*/ 74 w 147" name="T22"/>
                    <a:gd fmla="*/ 145 h 151" name="T23"/>
                    <a:gd fmla="*/ 75 w 147" name="T24"/>
                    <a:gd fmla="*/ 145 h 151" name="T25"/>
                    <a:gd fmla="*/ 119 w 147" name="T26"/>
                    <a:gd fmla="*/ 129 h 151" name="T27"/>
                    <a:gd fmla="*/ 127 w 147" name="T28"/>
                    <a:gd fmla="*/ 146 h 151" name="T29"/>
                    <a:gd fmla="*/ 136 w 147" name="T30"/>
                    <a:gd fmla="*/ 151 h 151" name="T31"/>
                    <a:gd fmla="*/ 141 w 147" name="T32"/>
                    <a:gd fmla="*/ 150 h 151" name="T33"/>
                    <a:gd fmla="*/ 145 w 147" name="T34"/>
                    <a:gd fmla="*/ 137 h 151" name="T35"/>
                    <a:gd fmla="*/ 134 w 147" name="T36"/>
                    <a:gd fmla="*/ 115 h 151" name="T37"/>
                    <a:gd fmla="*/ 75 w 147" name="T38"/>
                    <a:gd fmla="*/ 125 h 151" name="T39"/>
                    <a:gd fmla="*/ 74 w 147" name="T40"/>
                    <a:gd fmla="*/ 125 h 151" name="T41"/>
                    <a:gd fmla="*/ 22 w 147" name="T42"/>
                    <a:gd fmla="*/ 72 h 151" name="T43"/>
                    <a:gd fmla="*/ 74 w 147" name="T44"/>
                    <a:gd fmla="*/ 20 h 151" name="T45"/>
                    <a:gd fmla="*/ 75 w 147" name="T46"/>
                    <a:gd fmla="*/ 19 h 151" name="T47"/>
                    <a:gd fmla="*/ 128 w 147" name="T48"/>
                    <a:gd fmla="*/ 72 h 151" name="T49"/>
                    <a:gd fmla="*/ 75 w 147" name="T50"/>
                    <a:gd fmla="*/ 125 h 151" name="T5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b="b" l="0" r="r" t="0"/>
                  <a:pathLst>
                    <a:path h="151" w="147">
                      <a:moveTo>
                        <a:pt x="134" y="115"/>
                      </a:moveTo>
                      <a:cubicBezTo>
                        <a:pt x="142" y="103"/>
                        <a:pt x="147" y="88"/>
                        <a:pt x="147" y="72"/>
                      </a:cubicBezTo>
                      <a:cubicBezTo>
                        <a:pt x="147" y="32"/>
                        <a:pt x="115" y="0"/>
                        <a:pt x="75" y="0"/>
                      </a:cubicBezTo>
                      <a:cubicBezTo>
                        <a:pt x="75" y="0"/>
                        <a:pt x="74" y="0"/>
                        <a:pt x="74" y="0"/>
                      </a:cubicBezTo>
                      <a:cubicBezTo>
                        <a:pt x="35" y="0"/>
                        <a:pt x="3" y="33"/>
                        <a:pt x="3" y="72"/>
                      </a:cubicBezTo>
                      <a:cubicBezTo>
                        <a:pt x="3" y="87"/>
                        <a:pt x="7" y="101"/>
                        <a:pt x="15" y="112"/>
                      </a:cubicBezTo>
                      <a:cubicBezTo>
                        <a:pt x="2" y="137"/>
                        <a:pt x="2" y="137"/>
                        <a:pt x="2" y="137"/>
                      </a:cubicBezTo>
                      <a:cubicBezTo>
                        <a:pt x="0" y="142"/>
                        <a:pt x="2" y="148"/>
                        <a:pt x="6" y="150"/>
                      </a:cubicBezTo>
                      <a:cubicBezTo>
                        <a:pt x="8" y="151"/>
                        <a:pt x="9" y="151"/>
                        <a:pt x="11" y="151"/>
                      </a:cubicBezTo>
                      <a:cubicBezTo>
                        <a:pt x="14" y="151"/>
                        <a:pt x="18" y="149"/>
                        <a:pt x="20" y="146"/>
                      </a:cubicBezTo>
                      <a:cubicBezTo>
                        <a:pt x="29" y="128"/>
                        <a:pt x="29" y="128"/>
                        <a:pt x="29" y="128"/>
                      </a:cubicBezTo>
                      <a:cubicBezTo>
                        <a:pt x="41" y="138"/>
                        <a:pt x="57" y="145"/>
                        <a:pt x="74" y="145"/>
                      </a:cubicBezTo>
                      <a:cubicBezTo>
                        <a:pt x="74" y="145"/>
                        <a:pt x="75" y="145"/>
                        <a:pt x="75" y="145"/>
                      </a:cubicBezTo>
                      <a:cubicBezTo>
                        <a:pt x="92" y="145"/>
                        <a:pt x="107" y="139"/>
                        <a:pt x="119" y="129"/>
                      </a:cubicBezTo>
                      <a:cubicBezTo>
                        <a:pt x="127" y="146"/>
                        <a:pt x="127" y="146"/>
                        <a:pt x="127" y="146"/>
                      </a:cubicBezTo>
                      <a:cubicBezTo>
                        <a:pt x="129" y="149"/>
                        <a:pt x="133" y="151"/>
                        <a:pt x="136" y="151"/>
                      </a:cubicBezTo>
                      <a:cubicBezTo>
                        <a:pt x="138" y="151"/>
                        <a:pt x="139" y="151"/>
                        <a:pt x="141" y="150"/>
                      </a:cubicBezTo>
                      <a:cubicBezTo>
                        <a:pt x="145" y="148"/>
                        <a:pt x="147" y="142"/>
                        <a:pt x="145" y="137"/>
                      </a:cubicBezTo>
                      <a:lnTo>
                        <a:pt x="134" y="115"/>
                      </a:lnTo>
                      <a:close/>
                      <a:moveTo>
                        <a:pt x="75" y="125"/>
                      </a:moveTo>
                      <a:cubicBezTo>
                        <a:pt x="75" y="125"/>
                        <a:pt x="74" y="125"/>
                        <a:pt x="74" y="125"/>
                      </a:cubicBezTo>
                      <a:cubicBezTo>
                        <a:pt x="45" y="125"/>
                        <a:pt x="22" y="101"/>
                        <a:pt x="22" y="72"/>
                      </a:cubicBezTo>
                      <a:cubicBezTo>
                        <a:pt x="22" y="43"/>
                        <a:pt x="45" y="20"/>
                        <a:pt x="74" y="20"/>
                      </a:cubicBezTo>
                      <a:cubicBezTo>
                        <a:pt x="74" y="20"/>
                        <a:pt x="75" y="19"/>
                        <a:pt x="75" y="19"/>
                      </a:cubicBezTo>
                      <a:cubicBezTo>
                        <a:pt x="104" y="19"/>
                        <a:pt x="128" y="43"/>
                        <a:pt x="128" y="72"/>
                      </a:cubicBezTo>
                      <a:cubicBezTo>
                        <a:pt x="128" y="102"/>
                        <a:pt x="104" y="125"/>
                        <a:pt x="75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9" name="Freeform 83">
                  <a:extLst>
                    <a:ext uri="{FF2B5EF4-FFF2-40B4-BE49-F238E27FC236}">
                      <a16:creationId xmlns:a16="http://schemas.microsoft.com/office/drawing/2014/main" id="{5B537525-06D0-4886-BC95-DA37C034AC97}"/>
                    </a:ext>
                  </a:extLst>
                </p:cNvPr>
                <p:cNvSpPr/>
                <p:nvPr/>
              </p:nvSpPr>
              <p:spPr bwMode="auto">
                <a:xfrm>
                  <a:off x="6534151" y="5092701"/>
                  <a:ext cx="131763" cy="236538"/>
                </a:xfrm>
                <a:custGeom>
                  <a:gdLst>
                    <a:gd fmla="*/ 30 w 35" name="T0"/>
                    <a:gd fmla="*/ 0 h 63" name="T1"/>
                    <a:gd fmla="*/ 29 w 35" name="T2"/>
                    <a:gd fmla="*/ 0 h 63" name="T3"/>
                    <a:gd fmla="*/ 24 w 35" name="T4"/>
                    <a:gd fmla="*/ 6 h 63" name="T5"/>
                    <a:gd fmla="*/ 24 w 35" name="T6"/>
                    <a:gd fmla="*/ 27 h 63" name="T7"/>
                    <a:gd fmla="*/ 2 w 35" name="T8"/>
                    <a:gd fmla="*/ 54 h 63" name="T9"/>
                    <a:gd fmla="*/ 3 w 35" name="T10"/>
                    <a:gd fmla="*/ 61 h 63" name="T11"/>
                    <a:gd fmla="*/ 6 w 35" name="T12"/>
                    <a:gd fmla="*/ 63 h 63" name="T13"/>
                    <a:gd fmla="*/ 10 w 35" name="T14"/>
                    <a:gd fmla="*/ 61 h 63" name="T15"/>
                    <a:gd fmla="*/ 29 w 35" name="T16"/>
                    <a:gd fmla="*/ 39 h 63" name="T17"/>
                    <a:gd fmla="*/ 33 w 35" name="T18"/>
                    <a:gd fmla="*/ 34 h 63" name="T19"/>
                    <a:gd fmla="*/ 35 w 35" name="T20"/>
                    <a:gd fmla="*/ 29 h 63" name="T21"/>
                    <a:gd fmla="*/ 35 w 35" name="T22"/>
                    <a:gd fmla="*/ 6 h 63" name="T23"/>
                    <a:gd fmla="*/ 30 w 35" name="T24"/>
                    <a:gd fmla="*/ 0 h 6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62" w="35">
                      <a:moveTo>
                        <a:pt x="30" y="0"/>
                      </a:moveTo>
                      <a:cubicBezTo>
                        <a:pt x="30" y="0"/>
                        <a:pt x="29" y="0"/>
                        <a:pt x="29" y="0"/>
                      </a:cubicBezTo>
                      <a:cubicBezTo>
                        <a:pt x="26" y="1"/>
                        <a:pt x="24" y="3"/>
                        <a:pt x="24" y="6"/>
                      </a:cubicBezTo>
                      <a:cubicBezTo>
                        <a:pt x="24" y="27"/>
                        <a:pt x="24" y="27"/>
                        <a:pt x="24" y="27"/>
                      </a:cubicBezTo>
                      <a:cubicBezTo>
                        <a:pt x="2" y="54"/>
                        <a:pt x="2" y="54"/>
                        <a:pt x="2" y="54"/>
                      </a:cubicBezTo>
                      <a:cubicBezTo>
                        <a:pt x="0" y="56"/>
                        <a:pt x="0" y="59"/>
                        <a:pt x="3" y="61"/>
                      </a:cubicBezTo>
                      <a:cubicBezTo>
                        <a:pt x="4" y="62"/>
                        <a:pt x="5" y="63"/>
                        <a:pt x="6" y="63"/>
                      </a:cubicBezTo>
                      <a:cubicBezTo>
                        <a:pt x="8" y="63"/>
                        <a:pt x="9" y="62"/>
                        <a:pt x="10" y="61"/>
                      </a:cubicBezTo>
                      <a:cubicBezTo>
                        <a:pt x="29" y="39"/>
                        <a:pt x="29" y="39"/>
                        <a:pt x="29" y="39"/>
                      </a:cubicBezTo>
                      <a:cubicBezTo>
                        <a:pt x="33" y="34"/>
                        <a:pt x="33" y="34"/>
                        <a:pt x="33" y="34"/>
                      </a:cubicBezTo>
                      <a:cubicBezTo>
                        <a:pt x="35" y="33"/>
                        <a:pt x="35" y="31"/>
                        <a:pt x="35" y="29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3"/>
                        <a:pt x="33" y="0"/>
                        <a:pt x="3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0" name="Freeform 84">
                  <a:extLst>
                    <a:ext uri="{FF2B5EF4-FFF2-40B4-BE49-F238E27FC236}">
                      <a16:creationId xmlns:a16="http://schemas.microsoft.com/office/drawing/2014/main" id="{4D369118-8134-48B9-9AE9-2CA40ECC051F}"/>
                    </a:ext>
                  </a:extLst>
                </p:cNvPr>
                <p:cNvSpPr/>
                <p:nvPr/>
              </p:nvSpPr>
              <p:spPr bwMode="auto">
                <a:xfrm>
                  <a:off x="6323014" y="4870451"/>
                  <a:ext cx="184150" cy="185738"/>
                </a:xfrm>
                <a:custGeom>
                  <a:gdLst>
                    <a:gd fmla="*/ 11 w 49" name="T0"/>
                    <a:gd fmla="*/ 11 h 49" name="T1"/>
                    <a:gd fmla="*/ 7 w 49" name="T2"/>
                    <a:gd fmla="*/ 46 h 49" name="T3"/>
                    <a:gd fmla="*/ 14 w 49" name="T4"/>
                    <a:gd fmla="*/ 47 h 49" name="T5"/>
                    <a:gd fmla="*/ 46 w 49" name="T6"/>
                    <a:gd fmla="*/ 15 h 49" name="T7"/>
                    <a:gd fmla="*/ 45 w 49" name="T8"/>
                    <a:gd fmla="*/ 7 h 49" name="T9"/>
                    <a:gd fmla="*/ 11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11" y="11"/>
                      </a:moveTo>
                      <a:cubicBezTo>
                        <a:pt x="1" y="21"/>
                        <a:pt x="0" y="35"/>
                        <a:pt x="7" y="46"/>
                      </a:cubicBezTo>
                      <a:cubicBezTo>
                        <a:pt x="9" y="49"/>
                        <a:pt x="12" y="49"/>
                        <a:pt x="14" y="47"/>
                      </a:cubicBezTo>
                      <a:cubicBezTo>
                        <a:pt x="46" y="15"/>
                        <a:pt x="46" y="15"/>
                        <a:pt x="46" y="15"/>
                      </a:cubicBezTo>
                      <a:cubicBezTo>
                        <a:pt x="49" y="13"/>
                        <a:pt x="48" y="9"/>
                        <a:pt x="45" y="7"/>
                      </a:cubicBezTo>
                      <a:cubicBezTo>
                        <a:pt x="35" y="0"/>
                        <a:pt x="20" y="2"/>
                        <a:pt x="11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id="{60159DA2-608F-4A43-A72A-4B7392B0FD16}"/>
                  </a:ext>
                </a:extLst>
              </p:cNvPr>
              <p:cNvSpPr/>
              <p:nvPr/>
            </p:nvSpPr>
            <p:spPr>
              <a:xfrm>
                <a:off x="1007162" y="35203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2" name="Group 4">
                <a:extLst>
                  <a:ext uri="{FF2B5EF4-FFF2-40B4-BE49-F238E27FC236}">
                    <a16:creationId xmlns:a16="http://schemas.microsoft.com/office/drawing/2014/main" id="{95383651-D80C-4363-94C0-F4F425D29F6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140740" y="512071"/>
                <a:ext cx="374650" cy="368300"/>
                <a:chOff x="3722" y="2043"/>
                <a:chExt cx="236" cy="232"/>
              </a:xfrm>
              <a:solidFill>
                <a:schemeClr val="bg1"/>
              </a:solidFill>
            </p:grpSpPr>
            <p:sp>
              <p:nvSpPr>
                <p:cNvPr id="83" name="Freeform 5">
                  <a:extLst>
                    <a:ext uri="{FF2B5EF4-FFF2-40B4-BE49-F238E27FC236}">
                      <a16:creationId xmlns:a16="http://schemas.microsoft.com/office/drawing/2014/main" id="{47A2C8DE-D03E-4232-AD02-5659DC98C0C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10" y="2089"/>
                  <a:ext cx="14" cy="32"/>
                </a:xfrm>
                <a:custGeom>
                  <a:gdLst>
                    <a:gd fmla="*/ 4 w 6" name="T0"/>
                    <a:gd fmla="*/ 0 h 13" name="T1"/>
                    <a:gd fmla="*/ 2 w 6" name="T2"/>
                    <a:gd fmla="*/ 0 h 13" name="T3"/>
                    <a:gd fmla="*/ 0 w 6" name="T4"/>
                    <a:gd fmla="*/ 2 h 13" name="T5"/>
                    <a:gd fmla="*/ 0 w 6" name="T6"/>
                    <a:gd fmla="*/ 13 h 13" name="T7"/>
                    <a:gd fmla="*/ 6 w 6" name="T8"/>
                    <a:gd fmla="*/ 13 h 13" name="T9"/>
                    <a:gd fmla="*/ 6 w 6" name="T10"/>
                    <a:gd fmla="*/ 2 h 13" name="T11"/>
                    <a:gd fmla="*/ 4 w 6" name="T12"/>
                    <a:gd fmla="*/ 0 h 13" name="T13"/>
                    <a:gd fmla="*/ 4 w 6" name="T14"/>
                    <a:gd fmla="*/ 0 h 13" name="T15"/>
                    <a:gd fmla="*/ 4 w 6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6">
                      <a:moveTo>
                        <a:pt x="4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5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4" name="Freeform 6">
                  <a:extLst>
                    <a:ext uri="{FF2B5EF4-FFF2-40B4-BE49-F238E27FC236}">
                      <a16:creationId xmlns:a16="http://schemas.microsoft.com/office/drawing/2014/main" id="{A1BCF504-DD15-458A-B1D2-35789AE1DE5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53" y="2089"/>
                  <a:ext cx="17" cy="32"/>
                </a:xfrm>
                <a:custGeom>
                  <a:gdLst>
                    <a:gd fmla="*/ 4 w 7" name="T0"/>
                    <a:gd fmla="*/ 0 h 13" name="T1"/>
                    <a:gd fmla="*/ 3 w 7" name="T2"/>
                    <a:gd fmla="*/ 0 h 13" name="T3"/>
                    <a:gd fmla="*/ 0 w 7" name="T4"/>
                    <a:gd fmla="*/ 2 h 13" name="T5"/>
                    <a:gd fmla="*/ 0 w 7" name="T6"/>
                    <a:gd fmla="*/ 13 h 13" name="T7"/>
                    <a:gd fmla="*/ 7 w 7" name="T8"/>
                    <a:gd fmla="*/ 13 h 13" name="T9"/>
                    <a:gd fmla="*/ 7 w 7" name="T10"/>
                    <a:gd fmla="*/ 2 h 13" name="T11"/>
                    <a:gd fmla="*/ 4 w 7" name="T12"/>
                    <a:gd fmla="*/ 0 h 13" name="T13"/>
                    <a:gd fmla="*/ 4 w 7" name="T14"/>
                    <a:gd fmla="*/ 0 h 13" name="T15"/>
                    <a:gd fmla="*/ 4 w 7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7">
                      <a:moveTo>
                        <a:pt x="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7" y="13"/>
                        <a:pt x="7" y="13"/>
                        <a:pt x="7" y="13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1"/>
                        <a:pt x="6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5" name="Freeform 7">
                  <a:extLst>
                    <a:ext uri="{FF2B5EF4-FFF2-40B4-BE49-F238E27FC236}">
                      <a16:creationId xmlns:a16="http://schemas.microsoft.com/office/drawing/2014/main" id="{FE3904F2-949B-41FB-8F3C-B0DB18C6613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722" y="2043"/>
                  <a:ext cx="236" cy="232"/>
                </a:xfrm>
                <a:custGeom>
                  <a:gdLst>
                    <a:gd fmla="*/ 48 w 97" name="T0"/>
                    <a:gd fmla="*/ 0 h 95" name="T1"/>
                    <a:gd fmla="*/ 0 w 97" name="T2"/>
                    <a:gd fmla="*/ 49 h 95" name="T3"/>
                    <a:gd fmla="*/ 14 w 97" name="T4"/>
                    <a:gd fmla="*/ 83 h 95" name="T5"/>
                    <a:gd fmla="*/ 33 w 97" name="T6"/>
                    <a:gd fmla="*/ 95 h 95" name="T7"/>
                    <a:gd fmla="*/ 35 w 97" name="T8"/>
                    <a:gd fmla="*/ 95 h 95" name="T9"/>
                    <a:gd fmla="*/ 39 w 97" name="T10"/>
                    <a:gd fmla="*/ 92 h 95" name="T11"/>
                    <a:gd fmla="*/ 36 w 97" name="T12"/>
                    <a:gd fmla="*/ 86 h 95" name="T13"/>
                    <a:gd fmla="*/ 20 w 97" name="T14"/>
                    <a:gd fmla="*/ 76 h 95" name="T15"/>
                    <a:gd fmla="*/ 9 w 97" name="T16"/>
                    <a:gd fmla="*/ 49 h 95" name="T17"/>
                    <a:gd fmla="*/ 48 w 97" name="T18"/>
                    <a:gd fmla="*/ 9 h 95" name="T19"/>
                    <a:gd fmla="*/ 87 w 97" name="T20"/>
                    <a:gd fmla="*/ 49 h 95" name="T21"/>
                    <a:gd fmla="*/ 76 w 97" name="T22"/>
                    <a:gd fmla="*/ 76 h 95" name="T23"/>
                    <a:gd fmla="*/ 62 w 97" name="T24"/>
                    <a:gd fmla="*/ 84 h 95" name="T25"/>
                    <a:gd fmla="*/ 57 w 97" name="T26"/>
                    <a:gd fmla="*/ 82 h 95" name="T27"/>
                    <a:gd fmla="*/ 53 w 97" name="T28"/>
                    <a:gd fmla="*/ 65 h 95" name="T29"/>
                    <a:gd fmla="*/ 67 w 97" name="T30"/>
                    <a:gd fmla="*/ 50 h 95" name="T31"/>
                    <a:gd fmla="*/ 67 w 97" name="T32"/>
                    <a:gd fmla="*/ 35 h 95" name="T33"/>
                    <a:gd fmla="*/ 29 w 97" name="T34"/>
                    <a:gd fmla="*/ 35 h 95" name="T35"/>
                    <a:gd fmla="*/ 29 w 97" name="T36"/>
                    <a:gd fmla="*/ 50 h 95" name="T37"/>
                    <a:gd fmla="*/ 43 w 97" name="T38"/>
                    <a:gd fmla="*/ 65 h 95" name="T39"/>
                    <a:gd fmla="*/ 50 w 97" name="T40"/>
                    <a:gd fmla="*/ 88 h 95" name="T41"/>
                    <a:gd fmla="*/ 62 w 97" name="T42"/>
                    <a:gd fmla="*/ 93 h 95" name="T43"/>
                    <a:gd fmla="*/ 82 w 97" name="T44"/>
                    <a:gd fmla="*/ 83 h 95" name="T45"/>
                    <a:gd fmla="*/ 83 w 97" name="T46"/>
                    <a:gd fmla="*/ 83 h 95" name="T47"/>
                    <a:gd fmla="*/ 97 w 97" name="T48"/>
                    <a:gd fmla="*/ 49 h 95" name="T49"/>
                    <a:gd fmla="*/ 48 w 97" name="T50"/>
                    <a:gd fmla="*/ 0 h 95" name="T51"/>
                    <a:gd fmla="*/ 48 w 97" name="T52"/>
                    <a:gd fmla="*/ 0 h 95" name="T53"/>
                    <a:gd fmla="*/ 48 w 97" name="T54"/>
                    <a:gd fmla="*/ 0 h 95" name="T5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b="b" l="0" r="r" t="0"/>
                  <a:pathLst>
                    <a:path h="95" w="97">
                      <a:moveTo>
                        <a:pt x="48" y="0"/>
                      </a:moveTo>
                      <a:cubicBezTo>
                        <a:pt x="21" y="0"/>
                        <a:pt x="0" y="22"/>
                        <a:pt x="0" y="49"/>
                      </a:cubicBezTo>
                      <a:cubicBezTo>
                        <a:pt x="0" y="61"/>
                        <a:pt x="5" y="74"/>
                        <a:pt x="14" y="83"/>
                      </a:cubicBezTo>
                      <a:cubicBezTo>
                        <a:pt x="19" y="88"/>
                        <a:pt x="26" y="92"/>
                        <a:pt x="33" y="95"/>
                      </a:cubicBezTo>
                      <a:cubicBezTo>
                        <a:pt x="34" y="95"/>
                        <a:pt x="34" y="95"/>
                        <a:pt x="35" y="95"/>
                      </a:cubicBezTo>
                      <a:cubicBezTo>
                        <a:pt x="37" y="95"/>
                        <a:pt x="38" y="94"/>
                        <a:pt x="39" y="92"/>
                      </a:cubicBezTo>
                      <a:cubicBezTo>
                        <a:pt x="40" y="89"/>
                        <a:pt x="39" y="87"/>
                        <a:pt x="36" y="86"/>
                      </a:cubicBezTo>
                      <a:cubicBezTo>
                        <a:pt x="30" y="84"/>
                        <a:pt x="25" y="81"/>
                        <a:pt x="20" y="76"/>
                      </a:cubicBezTo>
                      <a:cubicBezTo>
                        <a:pt x="13" y="69"/>
                        <a:pt x="9" y="59"/>
                        <a:pt x="9" y="49"/>
                      </a:cubicBezTo>
                      <a:cubicBezTo>
                        <a:pt x="9" y="27"/>
                        <a:pt x="27" y="9"/>
                        <a:pt x="48" y="9"/>
                      </a:cubicBezTo>
                      <a:cubicBezTo>
                        <a:pt x="70" y="9"/>
                        <a:pt x="87" y="27"/>
                        <a:pt x="87" y="49"/>
                      </a:cubicBezTo>
                      <a:cubicBezTo>
                        <a:pt x="87" y="59"/>
                        <a:pt x="83" y="69"/>
                        <a:pt x="76" y="76"/>
                      </a:cubicBezTo>
                      <a:cubicBezTo>
                        <a:pt x="73" y="79"/>
                        <a:pt x="66" y="84"/>
                        <a:pt x="62" y="84"/>
                      </a:cubicBezTo>
                      <a:cubicBezTo>
                        <a:pt x="60" y="84"/>
                        <a:pt x="58" y="83"/>
                        <a:pt x="57" y="82"/>
                      </a:cubicBezTo>
                      <a:cubicBezTo>
                        <a:pt x="53" y="78"/>
                        <a:pt x="53" y="70"/>
                        <a:pt x="53" y="65"/>
                      </a:cubicBezTo>
                      <a:cubicBezTo>
                        <a:pt x="61" y="65"/>
                        <a:pt x="67" y="58"/>
                        <a:pt x="67" y="50"/>
                      </a:cubicBezTo>
                      <a:cubicBezTo>
                        <a:pt x="67" y="35"/>
                        <a:pt x="67" y="35"/>
                        <a:pt x="67" y="35"/>
                      </a:cubicBezTo>
                      <a:cubicBezTo>
                        <a:pt x="29" y="35"/>
                        <a:pt x="29" y="35"/>
                        <a:pt x="29" y="35"/>
                      </a:cubicBezTo>
                      <a:cubicBezTo>
                        <a:pt x="29" y="50"/>
                        <a:pt x="29" y="50"/>
                        <a:pt x="29" y="50"/>
                      </a:cubicBezTo>
                      <a:cubicBezTo>
                        <a:pt x="29" y="58"/>
                        <a:pt x="35" y="65"/>
                        <a:pt x="43" y="65"/>
                      </a:cubicBezTo>
                      <a:cubicBezTo>
                        <a:pt x="43" y="71"/>
                        <a:pt x="44" y="82"/>
                        <a:pt x="50" y="88"/>
                      </a:cubicBezTo>
                      <a:cubicBezTo>
                        <a:pt x="53" y="91"/>
                        <a:pt x="57" y="93"/>
                        <a:pt x="62" y="93"/>
                      </a:cubicBezTo>
                      <a:cubicBezTo>
                        <a:pt x="71" y="93"/>
                        <a:pt x="81" y="84"/>
                        <a:pt x="82" y="83"/>
                      </a:cubicBezTo>
                      <a:cubicBezTo>
                        <a:pt x="83" y="83"/>
                        <a:pt x="83" y="83"/>
                        <a:pt x="83" y="83"/>
                      </a:cubicBezTo>
                      <a:cubicBezTo>
                        <a:pt x="92" y="74"/>
                        <a:pt x="97" y="62"/>
                        <a:pt x="97" y="49"/>
                      </a:cubicBezTo>
                      <a:cubicBezTo>
                        <a:pt x="97" y="22"/>
                        <a:pt x="75" y="0"/>
                        <a:pt x="48" y="0"/>
                      </a:cubicBezTo>
                      <a:close/>
                      <a:moveTo>
                        <a:pt x="48" y="0"/>
                      </a:moveTo>
                      <a:cubicBezTo>
                        <a:pt x="48" y="0"/>
                        <a:pt x="48" y="0"/>
                        <a:pt x="48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</p:grpSp>
      </p:grpSp>
      <p:grpSp>
        <p:nvGrpSpPr>
          <p:cNvPr id="15" name="组合 14"/>
          <p:cNvGrpSpPr/>
          <p:nvPr/>
        </p:nvGrpSpPr>
        <p:grpSpPr>
          <a:xfrm>
            <a:off x="0" y="4358377"/>
            <a:ext cx="12192001" cy="2499623"/>
            <a:chOff x="0" y="4358377"/>
            <a:chExt cx="12192001" cy="2499623"/>
          </a:xfrm>
        </p:grpSpPr>
        <p:sp>
          <p:nvSpPr>
            <p:cNvPr id="8" name="等腰三角形 7"/>
            <p:cNvSpPr/>
            <p:nvPr/>
          </p:nvSpPr>
          <p:spPr>
            <a:xfrm>
              <a:off x="8043517" y="4358377"/>
              <a:ext cx="932208" cy="408814"/>
            </a:xfrm>
            <a:prstGeom prst="triangle">
              <a:avLst>
                <a:gd fmla="val 38316" name="adj"/>
              </a:avLst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4760636"/>
              <a:ext cx="12192000" cy="16180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03" name="任意多边形 102"/>
            <p:cNvSpPr/>
            <p:nvPr/>
          </p:nvSpPr>
          <p:spPr>
            <a:xfrm>
              <a:off x="7581900" y="5086350"/>
              <a:ext cx="4610101" cy="1292352"/>
            </a:xfrm>
            <a:custGeom>
              <a:gdLst>
                <a:gd fmla="*/ 1112586 w 4725415" name="connsiteX0"/>
                <a:gd fmla="*/ 0 h 1292352" name="connsiteY0"/>
                <a:gd fmla="*/ 4725415 w 4725415" name="connsiteX1"/>
                <a:gd fmla="*/ 0 h 1292352" name="connsiteY1"/>
                <a:gd fmla="*/ 4725415 w 4725415" name="connsiteX2"/>
                <a:gd fmla="*/ 1292352 h 1292352" name="connsiteY2"/>
                <a:gd fmla="*/ 0 w 4725415" name="connsiteX3"/>
                <a:gd fmla="*/ 1292352 h 1292352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292352" w="4725415">
                  <a:moveTo>
                    <a:pt x="1112586" y="0"/>
                  </a:moveTo>
                  <a:lnTo>
                    <a:pt x="4725415" y="0"/>
                  </a:lnTo>
                  <a:lnTo>
                    <a:pt x="4725415" y="1292352"/>
                  </a:lnTo>
                  <a:lnTo>
                    <a:pt x="0" y="1292352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矩形 2"/>
            <p:cNvSpPr/>
            <p:nvPr/>
          </p:nvSpPr>
          <p:spPr>
            <a:xfrm>
              <a:off x="0" y="6378702"/>
              <a:ext cx="12192000" cy="479298"/>
            </a:xfrm>
            <a:prstGeom prst="rect">
              <a:avLst/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2" name="任意多边形 101"/>
            <p:cNvSpPr/>
            <p:nvPr/>
          </p:nvSpPr>
          <p:spPr>
            <a:xfrm flipV="1">
              <a:off x="0" y="4358379"/>
              <a:ext cx="8401050" cy="1585219"/>
            </a:xfrm>
            <a:custGeom>
              <a:gdLst>
                <a:gd fmla="*/ 0 w 8401050" name="connsiteX0"/>
                <a:gd fmla="*/ 1585219 h 1585219" name="connsiteY0"/>
                <a:gd fmla="*/ 8401050 w 8401050" name="connsiteX1"/>
                <a:gd fmla="*/ 1585219 h 1585219" name="connsiteY1"/>
                <a:gd fmla="*/ 7036335 w 8401050" name="connsiteX2"/>
                <a:gd fmla="*/ 0 h 1585219" name="connsiteY2"/>
                <a:gd fmla="*/ 0 w 8401050" name="connsiteX3"/>
                <a:gd fmla="*/ 0 h 1585219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585219" w="8401050">
                  <a:moveTo>
                    <a:pt x="0" y="1585219"/>
                  </a:moveTo>
                  <a:lnTo>
                    <a:pt x="8401050" y="1585219"/>
                  </a:lnTo>
                  <a:lnTo>
                    <a:pt x="70363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73999" y="1306535"/>
            <a:ext cx="3510653" cy="3879174"/>
          </a:xfrm>
          <a:prstGeom prst="rect">
            <a:avLst/>
          </a:prstGeom>
        </p:spPr>
      </p:pic>
      <p:sp>
        <p:nvSpPr>
          <p:cNvPr id="69" name="文本框 68">
            <a:extLst>
              <a:ext uri="{FF2B5EF4-FFF2-40B4-BE49-F238E27FC236}">
                <a16:creationId xmlns:a16="http://schemas.microsoft.com/office/drawing/2014/main" id="{50AED0E6-B125-45D7-89E2-CEE6BC5E89C1}"/>
              </a:ext>
            </a:extLst>
          </p:cNvPr>
          <p:cNvSpPr txBox="1"/>
          <p:nvPr/>
        </p:nvSpPr>
        <p:spPr>
          <a:xfrm>
            <a:off x="980801" y="4457910"/>
            <a:ext cx="5383768" cy="13106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zh-CN" b="1" lang="en-US" smtClean="0" sz="80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PRAT 01</a:t>
            </a: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1AA59E97-51D8-4B20-A31D-9F66DC7A5644}"/>
              </a:ext>
            </a:extLst>
          </p:cNvPr>
          <p:cNvSpPr/>
          <p:nvPr/>
        </p:nvSpPr>
        <p:spPr>
          <a:xfrm>
            <a:off x="792568" y="2307003"/>
            <a:ext cx="6120552" cy="1615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b="1" lang="zh-CN" sz="10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三大法则</a:t>
            </a: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285B7AE6-7C8E-483C-8C3D-0B0F814F1B82}"/>
              </a:ext>
            </a:extLst>
          </p:cNvPr>
          <p:cNvSpPr txBox="1"/>
          <p:nvPr/>
        </p:nvSpPr>
        <p:spPr>
          <a:xfrm>
            <a:off x="1712244" y="1523501"/>
            <a:ext cx="499366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latin typeface="+mn-ea"/>
                <a:cs typeface="+mn-ea"/>
                <a:sym typeface="+mn-lt"/>
              </a:rPr>
              <a:t>学习心理·应用心理</a:t>
            </a:r>
          </a:p>
        </p:txBody>
      </p:sp>
      <p:sp>
        <p:nvSpPr>
          <p:cNvPr id="90" name="笑脸 89"/>
          <p:cNvSpPr/>
          <p:nvPr/>
        </p:nvSpPr>
        <p:spPr>
          <a:xfrm>
            <a:off x="961739" y="1539248"/>
            <a:ext cx="540000" cy="540000"/>
          </a:xfrm>
          <a:prstGeom prst="smileyFac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042248424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9"/>
      <p:bldP grpId="0" spid="88"/>
      <p:bldP grpId="0" spid="89"/>
      <p:bldP grpId="0" spid="9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TextBox 6">
            <a:extLst>
              <a:ext uri="{FF2B5EF4-FFF2-40B4-BE49-F238E27FC236}">
                <a16:creationId xmlns:a16="http://schemas.microsoft.com/office/drawing/2014/main" id="{882F1E86-0B71-4DFC-8523-D0816F87E5C1}"/>
              </a:ext>
            </a:extLst>
          </p:cNvPr>
          <p:cNvSpPr txBox="1"/>
          <p:nvPr/>
        </p:nvSpPr>
        <p:spPr>
          <a:xfrm>
            <a:off x="5766841" y="999472"/>
            <a:ext cx="440492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800">
                <a:solidFill>
                  <a:schemeClr val="tx1"/>
                </a:solidFill>
                <a:latin typeface="+mn-ea"/>
                <a:ea typeface="+mn-ea"/>
                <a:cs typeface="+mn-ea"/>
                <a:sym typeface="+mn-lt"/>
              </a:rPr>
              <a:t>波特法则-独特的定位，成就独特的成功</a:t>
            </a:r>
          </a:p>
        </p:txBody>
      </p:sp>
      <p:sp>
        <p:nvSpPr>
          <p:cNvPr id="43" name="TextBox 1"/>
          <p:cNvSpPr txBox="1"/>
          <p:nvPr/>
        </p:nvSpPr>
        <p:spPr>
          <a:xfrm>
            <a:off x="4447756" y="1495594"/>
            <a:ext cx="668763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cs typeface="+mn-ea"/>
                <a:sym typeface="+mn-lt"/>
              </a:rPr>
              <a:t>要从根本上防止完全竞争，对自己的产品就必须有独特的定位，自己的竞争策略就要有独到之处。职场中人，要避免和他人竞争，就要有自己独特的技能，采取和别人不同的竞争策略。</a:t>
            </a:r>
          </a:p>
        </p:txBody>
      </p:sp>
      <p:cxnSp>
        <p:nvCxnSpPr>
          <p:cNvPr id="46" name="直接连接符 45"/>
          <p:cNvCxnSpPr/>
          <p:nvPr/>
        </p:nvCxnSpPr>
        <p:spPr>
          <a:xfrm flipV="1">
            <a:off x="4447757" y="2466736"/>
            <a:ext cx="6687639" cy="26211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95000"/>
                <a:lumOff val="5000"/>
              </a:schemeClr>
            </a:solidFill>
            <a:prstDash val="dash"/>
          </a:ln>
          <a:effectLst/>
        </p:spPr>
      </p:cxnSp>
      <p:grpSp>
        <p:nvGrpSpPr>
          <p:cNvPr id="48" name="组合 47"/>
          <p:cNvGrpSpPr/>
          <p:nvPr/>
        </p:nvGrpSpPr>
        <p:grpSpPr>
          <a:xfrm>
            <a:off x="3360331" y="1346356"/>
            <a:ext cx="874355" cy="874355"/>
            <a:chOff x="5068579" y="1163937"/>
            <a:chExt cx="555066" cy="555066"/>
          </a:xfrm>
        </p:grpSpPr>
        <p:sp>
          <p:nvSpPr>
            <p:cNvPr id="49" name="椭圆 48"/>
            <p:cNvSpPr/>
            <p:nvPr/>
          </p:nvSpPr>
          <p:spPr>
            <a:xfrm>
              <a:off x="5068579" y="1163937"/>
              <a:ext cx="555066" cy="555066"/>
            </a:xfrm>
            <a:prstGeom prst="ellipse">
              <a:avLst/>
            </a:prstGeom>
            <a:solidFill>
              <a:srgbClr val="EE8A10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 defTabSz="914194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1A0000"/>
                </a:solidFill>
                <a:effectLst/>
                <a:uLnTx/>
                <a:uFillTx/>
                <a:latin charset="-122" panose="020b0503020204020204" pitchFamily="34" typeface="微软雅黑"/>
              </a:endParaRPr>
            </a:p>
          </p:txBody>
        </p:sp>
        <p:sp>
          <p:nvSpPr>
            <p:cNvPr id="50" name="Freeform 70"/>
            <p:cNvSpPr>
              <a:spLocks noEditPoints="1"/>
            </p:cNvSpPr>
            <p:nvPr/>
          </p:nvSpPr>
          <p:spPr bwMode="auto">
            <a:xfrm>
              <a:off x="5235099" y="1295926"/>
              <a:ext cx="242524" cy="290241"/>
            </a:xfrm>
            <a:custGeom>
              <a:gdLst>
                <a:gd fmla="*/ 346 w 346" name="T0"/>
                <a:gd fmla="*/ 77 h 414" name="T1"/>
                <a:gd fmla="*/ 345 w 346" name="T2"/>
                <a:gd fmla="*/ 75 h 414" name="T3"/>
                <a:gd fmla="*/ 345 w 346" name="T4"/>
                <a:gd fmla="*/ 74 h 414" name="T5"/>
                <a:gd fmla="*/ 343 w 346" name="T6"/>
                <a:gd fmla="*/ 72 h 414" name="T7"/>
                <a:gd fmla="*/ 273 w 346" name="T8"/>
                <a:gd fmla="*/ 2 h 414" name="T9"/>
                <a:gd fmla="*/ 271 w 346" name="T10"/>
                <a:gd fmla="*/ 0 h 414" name="T11"/>
                <a:gd fmla="*/ 270 w 346" name="T12"/>
                <a:gd fmla="*/ 0 h 414" name="T13"/>
                <a:gd fmla="*/ 268 w 346" name="T14"/>
                <a:gd fmla="*/ 0 h 414" name="T15"/>
                <a:gd fmla="*/ 268 w 346" name="T16"/>
                <a:gd fmla="*/ 0 h 414" name="T17"/>
                <a:gd fmla="*/ 7 w 346" name="T18"/>
                <a:gd fmla="*/ 0 h 414" name="T19"/>
                <a:gd fmla="*/ 0 w 346" name="T20"/>
                <a:gd fmla="*/ 7 h 414" name="T21"/>
                <a:gd fmla="*/ 0 w 346" name="T22"/>
                <a:gd fmla="*/ 407 h 414" name="T23"/>
                <a:gd fmla="*/ 7 w 346" name="T24"/>
                <a:gd fmla="*/ 414 h 414" name="T25"/>
                <a:gd fmla="*/ 338 w 346" name="T26"/>
                <a:gd fmla="*/ 414 h 414" name="T27"/>
                <a:gd fmla="*/ 346 w 346" name="T28"/>
                <a:gd fmla="*/ 407 h 414" name="T29"/>
                <a:gd fmla="*/ 346 w 346" name="T30"/>
                <a:gd fmla="*/ 77 h 414" name="T31"/>
                <a:gd fmla="*/ 346 w 346" name="T32"/>
                <a:gd fmla="*/ 77 h 414" name="T33"/>
                <a:gd fmla="*/ 275 w 346" name="T34"/>
                <a:gd fmla="*/ 25 h 414" name="T35"/>
                <a:gd fmla="*/ 320 w 346" name="T36"/>
                <a:gd fmla="*/ 70 h 414" name="T37"/>
                <a:gd fmla="*/ 275 w 346" name="T38"/>
                <a:gd fmla="*/ 70 h 414" name="T39"/>
                <a:gd fmla="*/ 275 w 346" name="T40"/>
                <a:gd fmla="*/ 25 h 414" name="T41"/>
                <a:gd fmla="*/ 14 w 346" name="T42"/>
                <a:gd fmla="*/ 400 h 414" name="T43"/>
                <a:gd fmla="*/ 14 w 346" name="T44"/>
                <a:gd fmla="*/ 14 h 414" name="T45"/>
                <a:gd fmla="*/ 260 w 346" name="T46"/>
                <a:gd fmla="*/ 14 h 414" name="T47"/>
                <a:gd fmla="*/ 260 w 346" name="T48"/>
                <a:gd fmla="*/ 77 h 414" name="T49"/>
                <a:gd fmla="*/ 268 w 346" name="T50"/>
                <a:gd fmla="*/ 85 h 414" name="T51"/>
                <a:gd fmla="*/ 331 w 346" name="T52"/>
                <a:gd fmla="*/ 85 h 414" name="T53"/>
                <a:gd fmla="*/ 331 w 346" name="T54"/>
                <a:gd fmla="*/ 400 h 414" name="T55"/>
                <a:gd fmla="*/ 14 w 346" name="T56"/>
                <a:gd fmla="*/ 400 h 414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413" w="346">
                  <a:moveTo>
                    <a:pt x="346" y="77"/>
                  </a:moveTo>
                  <a:cubicBezTo>
                    <a:pt x="345" y="76"/>
                    <a:pt x="345" y="76"/>
                    <a:pt x="345" y="75"/>
                  </a:cubicBezTo>
                  <a:cubicBezTo>
                    <a:pt x="345" y="75"/>
                    <a:pt x="345" y="75"/>
                    <a:pt x="345" y="74"/>
                  </a:cubicBezTo>
                  <a:cubicBezTo>
                    <a:pt x="345" y="74"/>
                    <a:pt x="344" y="73"/>
                    <a:pt x="343" y="7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2" y="1"/>
                    <a:pt x="272" y="1"/>
                    <a:pt x="271" y="0"/>
                  </a:cubicBezTo>
                  <a:cubicBezTo>
                    <a:pt x="271" y="0"/>
                    <a:pt x="270" y="0"/>
                    <a:pt x="270" y="0"/>
                  </a:cubicBezTo>
                  <a:cubicBezTo>
                    <a:pt x="270" y="0"/>
                    <a:pt x="269" y="0"/>
                    <a:pt x="268" y="0"/>
                  </a:cubicBezTo>
                  <a:cubicBezTo>
                    <a:pt x="268" y="0"/>
                    <a:pt x="268" y="0"/>
                    <a:pt x="26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0" y="411"/>
                    <a:pt x="3" y="414"/>
                    <a:pt x="7" y="414"/>
                  </a:cubicBezTo>
                  <a:cubicBezTo>
                    <a:pt x="338" y="414"/>
                    <a:pt x="338" y="414"/>
                    <a:pt x="338" y="414"/>
                  </a:cubicBezTo>
                  <a:cubicBezTo>
                    <a:pt x="342" y="414"/>
                    <a:pt x="346" y="411"/>
                    <a:pt x="346" y="407"/>
                  </a:cubicBezTo>
                  <a:cubicBezTo>
                    <a:pt x="346" y="77"/>
                    <a:pt x="346" y="77"/>
                    <a:pt x="346" y="77"/>
                  </a:cubicBezTo>
                  <a:cubicBezTo>
                    <a:pt x="346" y="77"/>
                    <a:pt x="346" y="77"/>
                    <a:pt x="346" y="77"/>
                  </a:cubicBezTo>
                  <a:close/>
                  <a:moveTo>
                    <a:pt x="275" y="25"/>
                  </a:moveTo>
                  <a:cubicBezTo>
                    <a:pt x="320" y="70"/>
                    <a:pt x="320" y="70"/>
                    <a:pt x="320" y="70"/>
                  </a:cubicBezTo>
                  <a:cubicBezTo>
                    <a:pt x="275" y="70"/>
                    <a:pt x="275" y="70"/>
                    <a:pt x="275" y="70"/>
                  </a:cubicBezTo>
                  <a:lnTo>
                    <a:pt x="275" y="25"/>
                  </a:lnTo>
                  <a:close/>
                  <a:moveTo>
                    <a:pt x="14" y="400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260" y="14"/>
                    <a:pt x="260" y="14"/>
                    <a:pt x="260" y="14"/>
                  </a:cubicBezTo>
                  <a:cubicBezTo>
                    <a:pt x="260" y="77"/>
                    <a:pt x="260" y="77"/>
                    <a:pt x="260" y="77"/>
                  </a:cubicBezTo>
                  <a:cubicBezTo>
                    <a:pt x="260" y="81"/>
                    <a:pt x="264" y="85"/>
                    <a:pt x="268" y="85"/>
                  </a:cubicBezTo>
                  <a:cubicBezTo>
                    <a:pt x="331" y="85"/>
                    <a:pt x="331" y="85"/>
                    <a:pt x="331" y="85"/>
                  </a:cubicBezTo>
                  <a:cubicBezTo>
                    <a:pt x="331" y="400"/>
                    <a:pt x="331" y="400"/>
                    <a:pt x="331" y="400"/>
                  </a:cubicBezTo>
                  <a:lnTo>
                    <a:pt x="14" y="4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t" anchorCtr="0" bIns="34279" compatLnSpc="1" lIns="68555" numCol="1" rIns="68555" tIns="34279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mtClean="0" spc="0" strike="noStrike" sz="1800" u="none">
                <a:ln>
                  <a:noFill/>
                </a:ln>
                <a:solidFill>
                  <a:srgbClr val="1A0000"/>
                </a:solidFill>
                <a:effectLst/>
                <a:uLnTx/>
                <a:uFillTx/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309556" y="2979087"/>
            <a:ext cx="873307" cy="873307"/>
            <a:chOff x="5068633" y="2251819"/>
            <a:chExt cx="554400" cy="554400"/>
          </a:xfrm>
        </p:grpSpPr>
        <p:sp>
          <p:nvSpPr>
            <p:cNvPr id="52" name="椭圆 51"/>
            <p:cNvSpPr/>
            <p:nvPr/>
          </p:nvSpPr>
          <p:spPr>
            <a:xfrm>
              <a:off x="5068633" y="2251819"/>
              <a:ext cx="554400" cy="554400"/>
            </a:xfrm>
            <a:prstGeom prst="ellipse">
              <a:avLst/>
            </a:prstGeom>
            <a:solidFill>
              <a:srgbClr val="EE8A10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 defTabSz="914194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1A0000"/>
                </a:solidFill>
                <a:effectLst/>
                <a:uLnTx/>
                <a:uFillTx/>
                <a:latin charset="-122" panose="020b0503020204020204" pitchFamily="34" typeface="微软雅黑"/>
              </a:endParaRPr>
            </a:p>
          </p:txBody>
        </p:sp>
        <p:sp>
          <p:nvSpPr>
            <p:cNvPr id="53" name="Freeform 72"/>
            <p:cNvSpPr>
              <a:spLocks noEditPoints="1"/>
            </p:cNvSpPr>
            <p:nvPr/>
          </p:nvSpPr>
          <p:spPr bwMode="auto">
            <a:xfrm>
              <a:off x="5180447" y="2343925"/>
              <a:ext cx="369521" cy="370187"/>
            </a:xfrm>
            <a:custGeom>
              <a:gdLst>
                <a:gd fmla="*/ 337 w 411" name="T0"/>
                <a:gd fmla="*/ 198 h 412" name="T1"/>
                <a:gd fmla="*/ 284 w 411" name="T2"/>
                <a:gd fmla="*/ 220 h 412" name="T3"/>
                <a:gd fmla="*/ 249 w 411" name="T4"/>
                <a:gd fmla="*/ 185 h 412" name="T5"/>
                <a:gd fmla="*/ 283 w 411" name="T6"/>
                <a:gd fmla="*/ 107 h 412" name="T7"/>
                <a:gd fmla="*/ 176 w 411" name="T8"/>
                <a:gd fmla="*/ 0 h 412" name="T9"/>
                <a:gd fmla="*/ 68 w 411" name="T10"/>
                <a:gd fmla="*/ 107 h 412" name="T11"/>
                <a:gd fmla="*/ 116 w 411" name="T12"/>
                <a:gd fmla="*/ 196 h 412" name="T13"/>
                <a:gd fmla="*/ 96 w 411" name="T14"/>
                <a:gd fmla="*/ 266 h 412" name="T15"/>
                <a:gd fmla="*/ 74 w 411" name="T16"/>
                <a:gd fmla="*/ 263 h 412" name="T17"/>
                <a:gd fmla="*/ 0 w 411" name="T18"/>
                <a:gd fmla="*/ 337 h 412" name="T19"/>
                <a:gd fmla="*/ 74 w 411" name="T20"/>
                <a:gd fmla="*/ 412 h 412" name="T21"/>
                <a:gd fmla="*/ 149 w 411" name="T22"/>
                <a:gd fmla="*/ 337 h 412" name="T23"/>
                <a:gd fmla="*/ 110 w 411" name="T24"/>
                <a:gd fmla="*/ 272 h 412" name="T25"/>
                <a:gd fmla="*/ 130 w 411" name="T26"/>
                <a:gd fmla="*/ 204 h 412" name="T27"/>
                <a:gd fmla="*/ 176 w 411" name="T28"/>
                <a:gd fmla="*/ 214 h 412" name="T29"/>
                <a:gd fmla="*/ 238 w 411" name="T30"/>
                <a:gd fmla="*/ 195 h 412" name="T31"/>
                <a:gd fmla="*/ 275 w 411" name="T32"/>
                <a:gd fmla="*/ 232 h 412" name="T33"/>
                <a:gd fmla="*/ 262 w 411" name="T34"/>
                <a:gd fmla="*/ 273 h 412" name="T35"/>
                <a:gd fmla="*/ 337 w 411" name="T36"/>
                <a:gd fmla="*/ 347 h 412" name="T37"/>
                <a:gd fmla="*/ 411 w 411" name="T38"/>
                <a:gd fmla="*/ 273 h 412" name="T39"/>
                <a:gd fmla="*/ 337 w 411" name="T40"/>
                <a:gd fmla="*/ 198 h 412" name="T41"/>
                <a:gd fmla="*/ 134 w 411" name="T42"/>
                <a:gd fmla="*/ 337 h 412" name="T43"/>
                <a:gd fmla="*/ 74 w 411" name="T44"/>
                <a:gd fmla="*/ 397 h 412" name="T45"/>
                <a:gd fmla="*/ 14 w 411" name="T46"/>
                <a:gd fmla="*/ 337 h 412" name="T47"/>
                <a:gd fmla="*/ 74 w 411" name="T48"/>
                <a:gd fmla="*/ 278 h 412" name="T49"/>
                <a:gd fmla="*/ 134 w 411" name="T50"/>
                <a:gd fmla="*/ 337 h 412" name="T51"/>
                <a:gd fmla="*/ 83 w 411" name="T52"/>
                <a:gd fmla="*/ 107 h 412" name="T53"/>
                <a:gd fmla="*/ 176 w 411" name="T54"/>
                <a:gd fmla="*/ 14 h 412" name="T55"/>
                <a:gd fmla="*/ 268 w 411" name="T56"/>
                <a:gd fmla="*/ 107 h 412" name="T57"/>
                <a:gd fmla="*/ 176 w 411" name="T58"/>
                <a:gd fmla="*/ 200 h 412" name="T59"/>
                <a:gd fmla="*/ 83 w 411" name="T60"/>
                <a:gd fmla="*/ 107 h 412" name="T61"/>
                <a:gd fmla="*/ 337 w 411" name="T62"/>
                <a:gd fmla="*/ 332 h 412" name="T63"/>
                <a:gd fmla="*/ 277 w 411" name="T64"/>
                <a:gd fmla="*/ 273 h 412" name="T65"/>
                <a:gd fmla="*/ 337 w 411" name="T66"/>
                <a:gd fmla="*/ 213 h 412" name="T67"/>
                <a:gd fmla="*/ 397 w 411" name="T68"/>
                <a:gd fmla="*/ 273 h 412" name="T69"/>
                <a:gd fmla="*/ 337 w 411" name="T70"/>
                <a:gd fmla="*/ 332 h 41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412" w="411">
                  <a:moveTo>
                    <a:pt x="337" y="198"/>
                  </a:moveTo>
                  <a:cubicBezTo>
                    <a:pt x="316" y="198"/>
                    <a:pt x="298" y="206"/>
                    <a:pt x="284" y="220"/>
                  </a:cubicBezTo>
                  <a:cubicBezTo>
                    <a:pt x="249" y="185"/>
                    <a:pt x="249" y="185"/>
                    <a:pt x="249" y="185"/>
                  </a:cubicBezTo>
                  <a:cubicBezTo>
                    <a:pt x="270" y="166"/>
                    <a:pt x="283" y="138"/>
                    <a:pt x="283" y="107"/>
                  </a:cubicBezTo>
                  <a:cubicBezTo>
                    <a:pt x="283" y="48"/>
                    <a:pt x="235" y="0"/>
                    <a:pt x="176" y="0"/>
                  </a:cubicBezTo>
                  <a:cubicBezTo>
                    <a:pt x="117" y="0"/>
                    <a:pt x="68" y="48"/>
                    <a:pt x="68" y="107"/>
                  </a:cubicBezTo>
                  <a:cubicBezTo>
                    <a:pt x="68" y="144"/>
                    <a:pt x="88" y="177"/>
                    <a:pt x="116" y="196"/>
                  </a:cubicBezTo>
                  <a:cubicBezTo>
                    <a:pt x="96" y="266"/>
                    <a:pt x="96" y="266"/>
                    <a:pt x="96" y="266"/>
                  </a:cubicBezTo>
                  <a:cubicBezTo>
                    <a:pt x="89" y="264"/>
                    <a:pt x="82" y="263"/>
                    <a:pt x="74" y="263"/>
                  </a:cubicBezTo>
                  <a:cubicBezTo>
                    <a:pt x="33" y="263"/>
                    <a:pt x="0" y="296"/>
                    <a:pt x="0" y="337"/>
                  </a:cubicBezTo>
                  <a:cubicBezTo>
                    <a:pt x="0" y="378"/>
                    <a:pt x="33" y="412"/>
                    <a:pt x="74" y="412"/>
                  </a:cubicBezTo>
                  <a:cubicBezTo>
                    <a:pt x="115" y="412"/>
                    <a:pt x="149" y="378"/>
                    <a:pt x="149" y="337"/>
                  </a:cubicBezTo>
                  <a:cubicBezTo>
                    <a:pt x="149" y="309"/>
                    <a:pt x="133" y="284"/>
                    <a:pt x="110" y="272"/>
                  </a:cubicBezTo>
                  <a:cubicBezTo>
                    <a:pt x="130" y="204"/>
                    <a:pt x="130" y="204"/>
                    <a:pt x="130" y="204"/>
                  </a:cubicBezTo>
                  <a:cubicBezTo>
                    <a:pt x="144" y="210"/>
                    <a:pt x="159" y="214"/>
                    <a:pt x="176" y="214"/>
                  </a:cubicBezTo>
                  <a:cubicBezTo>
                    <a:pt x="199" y="214"/>
                    <a:pt x="220" y="207"/>
                    <a:pt x="238" y="195"/>
                  </a:cubicBezTo>
                  <a:cubicBezTo>
                    <a:pt x="275" y="232"/>
                    <a:pt x="275" y="232"/>
                    <a:pt x="275" y="232"/>
                  </a:cubicBezTo>
                  <a:cubicBezTo>
                    <a:pt x="267" y="243"/>
                    <a:pt x="262" y="257"/>
                    <a:pt x="262" y="273"/>
                  </a:cubicBezTo>
                  <a:cubicBezTo>
                    <a:pt x="262" y="314"/>
                    <a:pt x="296" y="347"/>
                    <a:pt x="337" y="347"/>
                  </a:cubicBezTo>
                  <a:cubicBezTo>
                    <a:pt x="378" y="347"/>
                    <a:pt x="411" y="314"/>
                    <a:pt x="411" y="273"/>
                  </a:cubicBezTo>
                  <a:cubicBezTo>
                    <a:pt x="411" y="231"/>
                    <a:pt x="378" y="198"/>
                    <a:pt x="337" y="198"/>
                  </a:cubicBezTo>
                  <a:close/>
                  <a:moveTo>
                    <a:pt x="134" y="337"/>
                  </a:moveTo>
                  <a:cubicBezTo>
                    <a:pt x="134" y="370"/>
                    <a:pt x="107" y="397"/>
                    <a:pt x="74" y="397"/>
                  </a:cubicBezTo>
                  <a:cubicBezTo>
                    <a:pt x="41" y="397"/>
                    <a:pt x="14" y="370"/>
                    <a:pt x="14" y="337"/>
                  </a:cubicBezTo>
                  <a:cubicBezTo>
                    <a:pt x="14" y="304"/>
                    <a:pt x="41" y="278"/>
                    <a:pt x="74" y="278"/>
                  </a:cubicBezTo>
                  <a:cubicBezTo>
                    <a:pt x="107" y="278"/>
                    <a:pt x="134" y="304"/>
                    <a:pt x="134" y="337"/>
                  </a:cubicBezTo>
                  <a:close/>
                  <a:moveTo>
                    <a:pt x="83" y="107"/>
                  </a:moveTo>
                  <a:cubicBezTo>
                    <a:pt x="83" y="56"/>
                    <a:pt x="125" y="14"/>
                    <a:pt x="176" y="14"/>
                  </a:cubicBezTo>
                  <a:cubicBezTo>
                    <a:pt x="227" y="14"/>
                    <a:pt x="268" y="56"/>
                    <a:pt x="268" y="107"/>
                  </a:cubicBezTo>
                  <a:cubicBezTo>
                    <a:pt x="268" y="158"/>
                    <a:pt x="227" y="200"/>
                    <a:pt x="176" y="200"/>
                  </a:cubicBezTo>
                  <a:cubicBezTo>
                    <a:pt x="125" y="200"/>
                    <a:pt x="83" y="158"/>
                    <a:pt x="83" y="107"/>
                  </a:cubicBezTo>
                  <a:close/>
                  <a:moveTo>
                    <a:pt x="337" y="332"/>
                  </a:moveTo>
                  <a:cubicBezTo>
                    <a:pt x="304" y="332"/>
                    <a:pt x="277" y="306"/>
                    <a:pt x="277" y="273"/>
                  </a:cubicBezTo>
                  <a:cubicBezTo>
                    <a:pt x="277" y="240"/>
                    <a:pt x="304" y="213"/>
                    <a:pt x="337" y="213"/>
                  </a:cubicBezTo>
                  <a:cubicBezTo>
                    <a:pt x="370" y="213"/>
                    <a:pt x="397" y="240"/>
                    <a:pt x="397" y="273"/>
                  </a:cubicBezTo>
                  <a:cubicBezTo>
                    <a:pt x="397" y="306"/>
                    <a:pt x="370" y="332"/>
                    <a:pt x="337" y="3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t" anchorCtr="0" bIns="34279" compatLnSpc="1" lIns="68555" numCol="1" rIns="68555" tIns="34279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mtClean="0" spc="0" strike="noStrike" sz="1800" u="none">
                <a:ln>
                  <a:noFill/>
                </a:ln>
                <a:solidFill>
                  <a:srgbClr val="1A0000"/>
                </a:solidFill>
                <a:effectLst/>
                <a:uLnTx/>
                <a:uFillTx/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3360385" y="4874268"/>
            <a:ext cx="873307" cy="873307"/>
            <a:chOff x="5069244" y="3295756"/>
            <a:chExt cx="554400" cy="554400"/>
          </a:xfrm>
        </p:grpSpPr>
        <p:sp>
          <p:nvSpPr>
            <p:cNvPr id="55" name="椭圆 54"/>
            <p:cNvSpPr/>
            <p:nvPr/>
          </p:nvSpPr>
          <p:spPr>
            <a:xfrm>
              <a:off x="5069244" y="3295756"/>
              <a:ext cx="554400" cy="554400"/>
            </a:xfrm>
            <a:prstGeom prst="ellipse">
              <a:avLst/>
            </a:prstGeom>
            <a:solidFill>
              <a:srgbClr val="EE8A10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 defTabSz="914194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1A0000"/>
                </a:solidFill>
                <a:effectLst/>
                <a:uLnTx/>
                <a:uFillTx/>
                <a:latin charset="-122" panose="020b0503020204020204" pitchFamily="34" typeface="微软雅黑"/>
              </a:endParaRPr>
            </a:p>
          </p:txBody>
        </p:sp>
        <p:sp>
          <p:nvSpPr>
            <p:cNvPr id="56" name="Freeform 13"/>
            <p:cNvSpPr>
              <a:spLocks noEditPoints="1"/>
            </p:cNvSpPr>
            <p:nvPr/>
          </p:nvSpPr>
          <p:spPr bwMode="auto">
            <a:xfrm>
              <a:off x="5230120" y="3374754"/>
              <a:ext cx="217568" cy="401036"/>
            </a:xfrm>
            <a:custGeom>
              <a:gdLst>
                <a:gd fmla="*/ 2 w 122" name="T0"/>
                <a:gd fmla="*/ 65 h 225" name="T1"/>
                <a:gd fmla="*/ 14 w 122" name="T2"/>
                <a:gd fmla="*/ 77 h 225" name="T3"/>
                <a:gd fmla="*/ 17 w 122" name="T4"/>
                <a:gd fmla="*/ 76 h 225" name="T5"/>
                <a:gd fmla="*/ 119 w 122" name="T6"/>
                <a:gd fmla="*/ 42 h 225" name="T7"/>
                <a:gd fmla="*/ 119 w 122" name="T8"/>
                <a:gd fmla="*/ 30 h 225" name="T9"/>
                <a:gd fmla="*/ 105 w 122" name="T10"/>
                <a:gd fmla="*/ 23 h 225" name="T11"/>
                <a:gd fmla="*/ 3 w 122" name="T12"/>
                <a:gd fmla="*/ 57 h 225" name="T13"/>
                <a:gd fmla="*/ 108 w 122" name="T14"/>
                <a:gd fmla="*/ 28 h 225" name="T15"/>
                <a:gd fmla="*/ 114 w 122" name="T16"/>
                <a:gd fmla="*/ 35 h 225" name="T17"/>
                <a:gd fmla="*/ 111 w 122" name="T18"/>
                <a:gd fmla="*/ 42 h 225" name="T19"/>
                <a:gd fmla="*/ 14 w 122" name="T20"/>
                <a:gd fmla="*/ 71 h 225" name="T21"/>
                <a:gd fmla="*/ 9 w 122" name="T22"/>
                <a:gd fmla="*/ 67 h 225" name="T23"/>
                <a:gd fmla="*/ 8 w 122" name="T24"/>
                <a:gd fmla="*/ 59 h 225" name="T25"/>
                <a:gd fmla="*/ 106 w 122" name="T26"/>
                <a:gd fmla="*/ 28 h 225" name="T27"/>
                <a:gd fmla="*/ 14 w 122" name="T28"/>
                <a:gd fmla="*/ 43 h 225" name="T29"/>
                <a:gd fmla="*/ 66 w 122" name="T30"/>
                <a:gd fmla="*/ 28 h 225" name="T31"/>
                <a:gd fmla="*/ 73 w 122" name="T32"/>
                <a:gd fmla="*/ 10 h 225" name="T33"/>
                <a:gd fmla="*/ 9 w 122" name="T34"/>
                <a:gd fmla="*/ 17 h 225" name="T35"/>
                <a:gd fmla="*/ 3 w 122" name="T36"/>
                <a:gd fmla="*/ 35 h 225" name="T37"/>
                <a:gd fmla="*/ 61 w 122" name="T38"/>
                <a:gd fmla="*/ 8 h 225" name="T39"/>
                <a:gd fmla="*/ 67 w 122" name="T40"/>
                <a:gd fmla="*/ 12 h 225" name="T41"/>
                <a:gd fmla="*/ 65 w 122" name="T42"/>
                <a:gd fmla="*/ 22 h 225" name="T43"/>
                <a:gd fmla="*/ 14 w 122" name="T44"/>
                <a:gd fmla="*/ 37 h 225" name="T45"/>
                <a:gd fmla="*/ 8 w 122" name="T46"/>
                <a:gd fmla="*/ 30 h 225" name="T47"/>
                <a:gd fmla="*/ 120 w 122" name="T48"/>
                <a:gd fmla="*/ 101 h 225" name="T49"/>
                <a:gd fmla="*/ 105 w 122" name="T50"/>
                <a:gd fmla="*/ 90 h 225" name="T51"/>
                <a:gd fmla="*/ 72 w 122" name="T52"/>
                <a:gd fmla="*/ 110 h 225" name="T53"/>
                <a:gd fmla="*/ 55 w 122" name="T54"/>
                <a:gd fmla="*/ 138 h 225" name="T55"/>
                <a:gd fmla="*/ 53 w 122" name="T56"/>
                <a:gd fmla="*/ 99 h 225" name="T57"/>
                <a:gd fmla="*/ 119 w 122" name="T58"/>
                <a:gd fmla="*/ 76 h 225" name="T59"/>
                <a:gd fmla="*/ 119 w 122" name="T60"/>
                <a:gd fmla="*/ 64 h 225" name="T61"/>
                <a:gd fmla="*/ 9 w 122" name="T62"/>
                <a:gd fmla="*/ 85 h 225" name="T63"/>
                <a:gd fmla="*/ 1 w 122" name="T64"/>
                <a:gd fmla="*/ 97 h 225" name="T65"/>
                <a:gd fmla="*/ 3 w 122" name="T66"/>
                <a:gd fmla="*/ 102 h 225" name="T67"/>
                <a:gd fmla="*/ 11 w 122" name="T68"/>
                <a:gd fmla="*/ 110 h 225" name="T69"/>
                <a:gd fmla="*/ 28 w 122" name="T70"/>
                <a:gd fmla="*/ 121 h 225" name="T71"/>
                <a:gd fmla="*/ 17 w 122" name="T72"/>
                <a:gd fmla="*/ 138 h 225" name="T73"/>
                <a:gd fmla="*/ 40 w 122" name="T74"/>
                <a:gd fmla="*/ 209 h 225" name="T75"/>
                <a:gd fmla="*/ 53 w 122" name="T76"/>
                <a:gd fmla="*/ 225 h 225" name="T77"/>
                <a:gd fmla="*/ 87 w 122" name="T78"/>
                <a:gd fmla="*/ 214 h 225" name="T79"/>
                <a:gd fmla="*/ 110 w 122" name="T80"/>
                <a:gd fmla="*/ 187 h 225" name="T81"/>
                <a:gd fmla="*/ 99 w 122" name="T82"/>
                <a:gd fmla="*/ 138 h 225" name="T83"/>
                <a:gd fmla="*/ 104 w 122" name="T84"/>
                <a:gd fmla="*/ 117 h 225" name="T85"/>
                <a:gd fmla="*/ 120 w 122" name="T86"/>
                <a:gd fmla="*/ 101 h 225" name="T87"/>
                <a:gd fmla="*/ 47 w 122" name="T88"/>
                <a:gd fmla="*/ 101 h 225" name="T89"/>
                <a:gd fmla="*/ 49 w 122" name="T90"/>
                <a:gd fmla="*/ 138 h 225" name="T91"/>
                <a:gd fmla="*/ 35 w 122" name="T92"/>
                <a:gd fmla="*/ 121 h 225" name="T93"/>
                <a:gd fmla="*/ 24 w 122" name="T94"/>
                <a:gd fmla="*/ 108 h 225" name="T95"/>
                <a:gd fmla="*/ 12 w 122" name="T96"/>
                <a:gd fmla="*/ 104 h 225" name="T97"/>
                <a:gd fmla="*/ 8 w 122" name="T98"/>
                <a:gd fmla="*/ 97 h 225" name="T99"/>
                <a:gd fmla="*/ 8 w 122" name="T100"/>
                <a:gd fmla="*/ 93 h 225" name="T101"/>
                <a:gd fmla="*/ 12 w 122" name="T102"/>
                <a:gd fmla="*/ 90 h 225" name="T103"/>
                <a:gd fmla="*/ 24 w 122" name="T104"/>
                <a:gd fmla="*/ 86 h 225" name="T105"/>
                <a:gd fmla="*/ 108 w 122" name="T106"/>
                <a:gd fmla="*/ 62 h 225" name="T107"/>
                <a:gd fmla="*/ 114 w 122" name="T108"/>
                <a:gd fmla="*/ 69 h 225" name="T109"/>
                <a:gd fmla="*/ 111 w 122" name="T110"/>
                <a:gd fmla="*/ 76 h 225" name="T111"/>
                <a:gd fmla="*/ 43 w 122" name="T112"/>
                <a:gd fmla="*/ 98 h 225" name="T113"/>
                <a:gd fmla="*/ 103 w 122" name="T114"/>
                <a:gd fmla="*/ 111 h 225" name="T115"/>
                <a:gd fmla="*/ 92 w 122" name="T116"/>
                <a:gd fmla="*/ 138 h 225" name="T117"/>
                <a:gd fmla="*/ 78 w 122" name="T118"/>
                <a:gd fmla="*/ 110 h 225" name="T119"/>
                <a:gd fmla="*/ 106 w 122" name="T120"/>
                <a:gd fmla="*/ 96 h 225" name="T121"/>
                <a:gd fmla="*/ 114 w 122" name="T122"/>
                <a:gd fmla="*/ 103 h 225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225" w="122">
                  <a:moveTo>
                    <a:pt x="3" y="57"/>
                  </a:moveTo>
                  <a:cubicBezTo>
                    <a:pt x="1" y="59"/>
                    <a:pt x="1" y="62"/>
                    <a:pt x="2" y="65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4" y="74"/>
                    <a:pt x="9" y="77"/>
                    <a:pt x="14" y="77"/>
                  </a:cubicBezTo>
                  <a:cubicBezTo>
                    <a:pt x="14" y="77"/>
                    <a:pt x="14" y="77"/>
                    <a:pt x="14" y="77"/>
                  </a:cubicBezTo>
                  <a:cubicBezTo>
                    <a:pt x="15" y="77"/>
                    <a:pt x="16" y="77"/>
                    <a:pt x="17" y="76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5" y="47"/>
                    <a:pt x="118" y="45"/>
                    <a:pt x="119" y="42"/>
                  </a:cubicBezTo>
                  <a:cubicBezTo>
                    <a:pt x="120" y="40"/>
                    <a:pt x="121" y="37"/>
                    <a:pt x="120" y="34"/>
                  </a:cubicBezTo>
                  <a:cubicBezTo>
                    <a:pt x="119" y="30"/>
                    <a:pt x="119" y="30"/>
                    <a:pt x="119" y="30"/>
                  </a:cubicBezTo>
                  <a:cubicBezTo>
                    <a:pt x="117" y="25"/>
                    <a:pt x="113" y="22"/>
                    <a:pt x="108" y="22"/>
                  </a:cubicBezTo>
                  <a:cubicBezTo>
                    <a:pt x="107" y="22"/>
                    <a:pt x="106" y="22"/>
                    <a:pt x="105" y="23"/>
                  </a:cubicBezTo>
                  <a:cubicBezTo>
                    <a:pt x="9" y="51"/>
                    <a:pt x="9" y="51"/>
                    <a:pt x="9" y="51"/>
                  </a:cubicBezTo>
                  <a:cubicBezTo>
                    <a:pt x="6" y="52"/>
                    <a:pt x="4" y="54"/>
                    <a:pt x="3" y="57"/>
                  </a:cubicBezTo>
                  <a:close/>
                  <a:moveTo>
                    <a:pt x="106" y="28"/>
                  </a:moveTo>
                  <a:cubicBezTo>
                    <a:pt x="107" y="28"/>
                    <a:pt x="107" y="28"/>
                    <a:pt x="108" y="28"/>
                  </a:cubicBezTo>
                  <a:cubicBezTo>
                    <a:pt x="110" y="28"/>
                    <a:pt x="112" y="30"/>
                    <a:pt x="113" y="32"/>
                  </a:cubicBezTo>
                  <a:cubicBezTo>
                    <a:pt x="114" y="35"/>
                    <a:pt x="114" y="35"/>
                    <a:pt x="114" y="35"/>
                  </a:cubicBezTo>
                  <a:cubicBezTo>
                    <a:pt x="115" y="37"/>
                    <a:pt x="114" y="38"/>
                    <a:pt x="114" y="40"/>
                  </a:cubicBezTo>
                  <a:cubicBezTo>
                    <a:pt x="113" y="41"/>
                    <a:pt x="112" y="42"/>
                    <a:pt x="111" y="42"/>
                  </a:cubicBezTo>
                  <a:cubicBezTo>
                    <a:pt x="15" y="71"/>
                    <a:pt x="15" y="71"/>
                    <a:pt x="15" y="71"/>
                  </a:cubicBezTo>
                  <a:cubicBezTo>
                    <a:pt x="15" y="71"/>
                    <a:pt x="14" y="71"/>
                    <a:pt x="14" y="71"/>
                  </a:cubicBezTo>
                  <a:cubicBezTo>
                    <a:pt x="14" y="71"/>
                    <a:pt x="14" y="71"/>
                    <a:pt x="14" y="71"/>
                  </a:cubicBezTo>
                  <a:cubicBezTo>
                    <a:pt x="11" y="71"/>
                    <a:pt x="9" y="69"/>
                    <a:pt x="9" y="67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7" y="62"/>
                    <a:pt x="7" y="61"/>
                    <a:pt x="8" y="59"/>
                  </a:cubicBezTo>
                  <a:cubicBezTo>
                    <a:pt x="9" y="58"/>
                    <a:pt x="10" y="57"/>
                    <a:pt x="11" y="57"/>
                  </a:cubicBezTo>
                  <a:lnTo>
                    <a:pt x="106" y="28"/>
                  </a:lnTo>
                  <a:close/>
                  <a:moveTo>
                    <a:pt x="3" y="35"/>
                  </a:moveTo>
                  <a:cubicBezTo>
                    <a:pt x="4" y="40"/>
                    <a:pt x="9" y="43"/>
                    <a:pt x="14" y="43"/>
                  </a:cubicBezTo>
                  <a:cubicBezTo>
                    <a:pt x="15" y="43"/>
                    <a:pt x="16" y="43"/>
                    <a:pt x="17" y="43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72" y="26"/>
                    <a:pt x="76" y="19"/>
                    <a:pt x="74" y="13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71" y="4"/>
                    <a:pt x="65" y="0"/>
                    <a:pt x="59" y="2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3" y="19"/>
                    <a:pt x="0" y="25"/>
                    <a:pt x="2" y="31"/>
                  </a:cubicBezTo>
                  <a:lnTo>
                    <a:pt x="3" y="35"/>
                  </a:lnTo>
                  <a:close/>
                  <a:moveTo>
                    <a:pt x="11" y="23"/>
                  </a:moveTo>
                  <a:cubicBezTo>
                    <a:pt x="61" y="8"/>
                    <a:pt x="61" y="8"/>
                    <a:pt x="61" y="8"/>
                  </a:cubicBezTo>
                  <a:cubicBezTo>
                    <a:pt x="61" y="8"/>
                    <a:pt x="62" y="8"/>
                    <a:pt x="62" y="8"/>
                  </a:cubicBezTo>
                  <a:cubicBezTo>
                    <a:pt x="64" y="8"/>
                    <a:pt x="67" y="9"/>
                    <a:pt x="67" y="12"/>
                  </a:cubicBezTo>
                  <a:cubicBezTo>
                    <a:pt x="68" y="15"/>
                    <a:pt x="68" y="15"/>
                    <a:pt x="68" y="15"/>
                  </a:cubicBezTo>
                  <a:cubicBezTo>
                    <a:pt x="69" y="18"/>
                    <a:pt x="68" y="21"/>
                    <a:pt x="65" y="22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7"/>
                    <a:pt x="14" y="37"/>
                  </a:cubicBezTo>
                  <a:cubicBezTo>
                    <a:pt x="11" y="37"/>
                    <a:pt x="9" y="36"/>
                    <a:pt x="9" y="33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7" y="27"/>
                    <a:pt x="8" y="24"/>
                    <a:pt x="11" y="23"/>
                  </a:cubicBezTo>
                  <a:close/>
                  <a:moveTo>
                    <a:pt x="120" y="101"/>
                  </a:moveTo>
                  <a:cubicBezTo>
                    <a:pt x="119" y="97"/>
                    <a:pt x="119" y="97"/>
                    <a:pt x="119" y="97"/>
                  </a:cubicBezTo>
                  <a:cubicBezTo>
                    <a:pt x="117" y="92"/>
                    <a:pt x="110" y="88"/>
                    <a:pt x="105" y="90"/>
                  </a:cubicBezTo>
                  <a:cubicBezTo>
                    <a:pt x="82" y="96"/>
                    <a:pt x="82" y="96"/>
                    <a:pt x="82" y="96"/>
                  </a:cubicBezTo>
                  <a:cubicBezTo>
                    <a:pt x="76" y="98"/>
                    <a:pt x="72" y="104"/>
                    <a:pt x="72" y="110"/>
                  </a:cubicBezTo>
                  <a:cubicBezTo>
                    <a:pt x="72" y="138"/>
                    <a:pt x="72" y="138"/>
                    <a:pt x="72" y="138"/>
                  </a:cubicBezTo>
                  <a:cubicBezTo>
                    <a:pt x="55" y="138"/>
                    <a:pt x="55" y="138"/>
                    <a:pt x="55" y="138"/>
                  </a:cubicBezTo>
                  <a:cubicBezTo>
                    <a:pt x="55" y="106"/>
                    <a:pt x="55" y="106"/>
                    <a:pt x="55" y="106"/>
                  </a:cubicBezTo>
                  <a:cubicBezTo>
                    <a:pt x="55" y="104"/>
                    <a:pt x="54" y="101"/>
                    <a:pt x="53" y="99"/>
                  </a:cubicBezTo>
                  <a:cubicBezTo>
                    <a:pt x="112" y="82"/>
                    <a:pt x="112" y="82"/>
                    <a:pt x="112" y="82"/>
                  </a:cubicBezTo>
                  <a:cubicBezTo>
                    <a:pt x="115" y="81"/>
                    <a:pt x="118" y="79"/>
                    <a:pt x="119" y="76"/>
                  </a:cubicBezTo>
                  <a:cubicBezTo>
                    <a:pt x="120" y="73"/>
                    <a:pt x="121" y="70"/>
                    <a:pt x="120" y="67"/>
                  </a:cubicBezTo>
                  <a:cubicBezTo>
                    <a:pt x="119" y="64"/>
                    <a:pt x="119" y="64"/>
                    <a:pt x="119" y="64"/>
                  </a:cubicBezTo>
                  <a:cubicBezTo>
                    <a:pt x="117" y="58"/>
                    <a:pt x="110" y="54"/>
                    <a:pt x="105" y="56"/>
                  </a:cubicBezTo>
                  <a:cubicBezTo>
                    <a:pt x="9" y="85"/>
                    <a:pt x="9" y="85"/>
                    <a:pt x="9" y="85"/>
                  </a:cubicBezTo>
                  <a:cubicBezTo>
                    <a:pt x="6" y="86"/>
                    <a:pt x="4" y="88"/>
                    <a:pt x="3" y="90"/>
                  </a:cubicBezTo>
                  <a:cubicBezTo>
                    <a:pt x="1" y="92"/>
                    <a:pt x="1" y="95"/>
                    <a:pt x="1" y="97"/>
                  </a:cubicBezTo>
                  <a:cubicBezTo>
                    <a:pt x="2" y="98"/>
                    <a:pt x="2" y="98"/>
                    <a:pt x="2" y="99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4" y="106"/>
                    <a:pt x="7" y="109"/>
                    <a:pt x="10" y="110"/>
                  </a:cubicBezTo>
                  <a:cubicBezTo>
                    <a:pt x="11" y="110"/>
                    <a:pt x="11" y="110"/>
                    <a:pt x="11" y="110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26" y="114"/>
                    <a:pt x="28" y="118"/>
                    <a:pt x="28" y="121"/>
                  </a:cubicBezTo>
                  <a:cubicBezTo>
                    <a:pt x="28" y="138"/>
                    <a:pt x="28" y="138"/>
                    <a:pt x="28" y="138"/>
                  </a:cubicBezTo>
                  <a:cubicBezTo>
                    <a:pt x="17" y="138"/>
                    <a:pt x="17" y="138"/>
                    <a:pt x="17" y="138"/>
                  </a:cubicBezTo>
                  <a:cubicBezTo>
                    <a:pt x="17" y="187"/>
                    <a:pt x="17" y="187"/>
                    <a:pt x="17" y="187"/>
                  </a:cubicBezTo>
                  <a:cubicBezTo>
                    <a:pt x="17" y="199"/>
                    <a:pt x="28" y="208"/>
                    <a:pt x="40" y="209"/>
                  </a:cubicBezTo>
                  <a:cubicBezTo>
                    <a:pt x="40" y="214"/>
                    <a:pt x="40" y="214"/>
                    <a:pt x="40" y="214"/>
                  </a:cubicBezTo>
                  <a:cubicBezTo>
                    <a:pt x="40" y="220"/>
                    <a:pt x="46" y="225"/>
                    <a:pt x="53" y="225"/>
                  </a:cubicBezTo>
                  <a:cubicBezTo>
                    <a:pt x="74" y="225"/>
                    <a:pt x="74" y="225"/>
                    <a:pt x="74" y="225"/>
                  </a:cubicBezTo>
                  <a:cubicBezTo>
                    <a:pt x="81" y="225"/>
                    <a:pt x="87" y="220"/>
                    <a:pt x="87" y="214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99" y="208"/>
                    <a:pt x="110" y="199"/>
                    <a:pt x="110" y="187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99" y="138"/>
                    <a:pt x="99" y="138"/>
                    <a:pt x="99" y="138"/>
                  </a:cubicBezTo>
                  <a:cubicBezTo>
                    <a:pt x="99" y="125"/>
                    <a:pt x="99" y="125"/>
                    <a:pt x="99" y="125"/>
                  </a:cubicBezTo>
                  <a:cubicBezTo>
                    <a:pt x="99" y="122"/>
                    <a:pt x="101" y="118"/>
                    <a:pt x="104" y="117"/>
                  </a:cubicBezTo>
                  <a:cubicBezTo>
                    <a:pt x="112" y="115"/>
                    <a:pt x="112" y="115"/>
                    <a:pt x="112" y="115"/>
                  </a:cubicBezTo>
                  <a:cubicBezTo>
                    <a:pt x="118" y="113"/>
                    <a:pt x="122" y="107"/>
                    <a:pt x="120" y="101"/>
                  </a:cubicBezTo>
                  <a:close/>
                  <a:moveTo>
                    <a:pt x="43" y="98"/>
                  </a:moveTo>
                  <a:cubicBezTo>
                    <a:pt x="45" y="99"/>
                    <a:pt x="46" y="100"/>
                    <a:pt x="47" y="101"/>
                  </a:cubicBezTo>
                  <a:cubicBezTo>
                    <a:pt x="48" y="103"/>
                    <a:pt x="49" y="104"/>
                    <a:pt x="49" y="106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35" y="138"/>
                    <a:pt x="35" y="138"/>
                    <a:pt x="35" y="138"/>
                  </a:cubicBezTo>
                  <a:cubicBezTo>
                    <a:pt x="35" y="121"/>
                    <a:pt x="35" y="121"/>
                    <a:pt x="35" y="121"/>
                  </a:cubicBezTo>
                  <a:cubicBezTo>
                    <a:pt x="35" y="116"/>
                    <a:pt x="30" y="110"/>
                    <a:pt x="25" y="108"/>
                  </a:cubicBezTo>
                  <a:cubicBezTo>
                    <a:pt x="25" y="108"/>
                    <a:pt x="24" y="108"/>
                    <a:pt x="24" y="108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10" y="104"/>
                    <a:pt x="9" y="102"/>
                    <a:pt x="9" y="101"/>
                  </a:cubicBezTo>
                  <a:cubicBezTo>
                    <a:pt x="8" y="97"/>
                    <a:pt x="8" y="97"/>
                    <a:pt x="8" y="97"/>
                  </a:cubicBezTo>
                  <a:cubicBezTo>
                    <a:pt x="8" y="97"/>
                    <a:pt x="8" y="97"/>
                    <a:pt x="8" y="97"/>
                  </a:cubicBezTo>
                  <a:cubicBezTo>
                    <a:pt x="7" y="96"/>
                    <a:pt x="7" y="94"/>
                    <a:pt x="8" y="93"/>
                  </a:cubicBezTo>
                  <a:cubicBezTo>
                    <a:pt x="9" y="92"/>
                    <a:pt x="10" y="91"/>
                    <a:pt x="11" y="90"/>
                  </a:cubicBezTo>
                  <a:cubicBezTo>
                    <a:pt x="12" y="90"/>
                    <a:pt x="12" y="90"/>
                    <a:pt x="12" y="90"/>
                  </a:cubicBezTo>
                  <a:cubicBezTo>
                    <a:pt x="13" y="90"/>
                    <a:pt x="13" y="90"/>
                    <a:pt x="13" y="90"/>
                  </a:cubicBezTo>
                  <a:cubicBezTo>
                    <a:pt x="24" y="86"/>
                    <a:pt x="24" y="86"/>
                    <a:pt x="24" y="86"/>
                  </a:cubicBezTo>
                  <a:cubicBezTo>
                    <a:pt x="106" y="62"/>
                    <a:pt x="106" y="62"/>
                    <a:pt x="106" y="62"/>
                  </a:cubicBezTo>
                  <a:cubicBezTo>
                    <a:pt x="107" y="62"/>
                    <a:pt x="107" y="62"/>
                    <a:pt x="108" y="62"/>
                  </a:cubicBezTo>
                  <a:cubicBezTo>
                    <a:pt x="110" y="62"/>
                    <a:pt x="112" y="63"/>
                    <a:pt x="113" y="66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5" y="71"/>
                    <a:pt x="114" y="72"/>
                    <a:pt x="114" y="73"/>
                  </a:cubicBezTo>
                  <a:cubicBezTo>
                    <a:pt x="113" y="74"/>
                    <a:pt x="112" y="75"/>
                    <a:pt x="111" y="76"/>
                  </a:cubicBezTo>
                  <a:cubicBezTo>
                    <a:pt x="49" y="94"/>
                    <a:pt x="49" y="94"/>
                    <a:pt x="49" y="94"/>
                  </a:cubicBezTo>
                  <a:cubicBezTo>
                    <a:pt x="39" y="97"/>
                    <a:pt x="43" y="98"/>
                    <a:pt x="43" y="98"/>
                  </a:cubicBezTo>
                  <a:close/>
                  <a:moveTo>
                    <a:pt x="111" y="109"/>
                  </a:moveTo>
                  <a:cubicBezTo>
                    <a:pt x="103" y="111"/>
                    <a:pt x="103" y="111"/>
                    <a:pt x="103" y="111"/>
                  </a:cubicBezTo>
                  <a:cubicBezTo>
                    <a:pt x="97" y="113"/>
                    <a:pt x="92" y="119"/>
                    <a:pt x="92" y="125"/>
                  </a:cubicBezTo>
                  <a:cubicBezTo>
                    <a:pt x="92" y="138"/>
                    <a:pt x="92" y="138"/>
                    <a:pt x="92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10"/>
                    <a:pt x="78" y="110"/>
                    <a:pt x="78" y="110"/>
                  </a:cubicBezTo>
                  <a:cubicBezTo>
                    <a:pt x="78" y="107"/>
                    <a:pt x="81" y="103"/>
                    <a:pt x="84" y="102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9" y="95"/>
                    <a:pt x="112" y="96"/>
                    <a:pt x="113" y="99"/>
                  </a:cubicBezTo>
                  <a:cubicBezTo>
                    <a:pt x="114" y="103"/>
                    <a:pt x="114" y="103"/>
                    <a:pt x="114" y="103"/>
                  </a:cubicBezTo>
                  <a:cubicBezTo>
                    <a:pt x="115" y="106"/>
                    <a:pt x="113" y="109"/>
                    <a:pt x="111" y="1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t" anchorCtr="0" bIns="34279" compatLnSpc="1" lIns="68555" numCol="1" rIns="68555" tIns="34279" vert="horz" wrap="square">
              <a:prstTxWarp prst="textNoShape">
                <a:avLst/>
              </a:prstTxWarp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mtClean="0" spc="0" strike="noStrike" sz="1800" u="none">
                <a:ln>
                  <a:noFill/>
                </a:ln>
                <a:solidFill>
                  <a:srgbClr val="1A0000"/>
                </a:solidFill>
                <a:effectLst/>
                <a:uLnTx/>
                <a:uFillTx/>
                <a:latin charset="-122" panose="020b0503020204020204" pitchFamily="34" typeface="微软雅黑"/>
              </a:endParaRPr>
            </a:p>
          </p:txBody>
        </p:sp>
      </p:grpSp>
      <p:sp>
        <p:nvSpPr>
          <p:cNvPr id="58" name="TextBox 1"/>
          <p:cNvSpPr txBox="1"/>
          <p:nvPr/>
        </p:nvSpPr>
        <p:spPr>
          <a:xfrm>
            <a:off x="4447756" y="996760"/>
            <a:ext cx="1199588" cy="3657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rPr>
              <a:t>波特法则</a:t>
            </a:r>
          </a:p>
        </p:txBody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882F1E86-0B71-4DFC-8523-D0816F87E5C1}"/>
              </a:ext>
            </a:extLst>
          </p:cNvPr>
          <p:cNvSpPr txBox="1"/>
          <p:nvPr/>
        </p:nvSpPr>
        <p:spPr>
          <a:xfrm>
            <a:off x="5766841" y="2873606"/>
            <a:ext cx="440492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800">
                <a:solidFill>
                  <a:schemeClr val="tx1"/>
                </a:solidFill>
                <a:latin typeface="+mn-ea"/>
                <a:ea typeface="+mn-ea"/>
                <a:cs typeface="+mn-ea"/>
                <a:sym typeface="+mn-lt"/>
              </a:rPr>
              <a:t>横山法则-强制管理，不如激发自我控制</a:t>
            </a:r>
          </a:p>
        </p:txBody>
      </p:sp>
      <p:sp>
        <p:nvSpPr>
          <p:cNvPr id="60" name="TextBox 1"/>
          <p:cNvSpPr txBox="1"/>
          <p:nvPr/>
        </p:nvSpPr>
        <p:spPr>
          <a:xfrm>
            <a:off x="4447756" y="3369728"/>
            <a:ext cx="668763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cs typeface="+mn-ea"/>
                <a:sym typeface="+mn-lt"/>
              </a:rPr>
              <a:t>最有效并持续不断的控制不是强制，而是促发个人内在的自发控制。最好的管理是激发员工自我控制，自觉地进行自我管理。管理的最高境界：激发员工自律、自治。下放权力，给员工充分的自决权。</a:t>
            </a:r>
          </a:p>
        </p:txBody>
      </p:sp>
      <p:cxnSp>
        <p:nvCxnSpPr>
          <p:cNvPr id="61" name="直接连接符 60"/>
          <p:cNvCxnSpPr/>
          <p:nvPr/>
        </p:nvCxnSpPr>
        <p:spPr>
          <a:xfrm flipV="1">
            <a:off x="4447757" y="4340870"/>
            <a:ext cx="6687639" cy="26211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95000"/>
                <a:lumOff val="5000"/>
              </a:schemeClr>
            </a:solidFill>
            <a:prstDash val="dash"/>
          </a:ln>
          <a:effectLst/>
        </p:spPr>
      </p:cxnSp>
      <p:sp>
        <p:nvSpPr>
          <p:cNvPr id="62" name="TextBox 1"/>
          <p:cNvSpPr txBox="1"/>
          <p:nvPr/>
        </p:nvSpPr>
        <p:spPr>
          <a:xfrm>
            <a:off x="4447756" y="2870894"/>
            <a:ext cx="1199588" cy="3657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ctr"/>
            <a:r>
              <a:rPr altLang="en-US" b="1" lang="zh-CN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rPr>
              <a:t>横山法则</a:t>
            </a:r>
          </a:p>
        </p:txBody>
      </p:sp>
      <p:sp>
        <p:nvSpPr>
          <p:cNvPr id="63" name="TextBox 6">
            <a:extLst>
              <a:ext uri="{FF2B5EF4-FFF2-40B4-BE49-F238E27FC236}">
                <a16:creationId xmlns:a16="http://schemas.microsoft.com/office/drawing/2014/main" id="{882F1E86-0B71-4DFC-8523-D0816F87E5C1}"/>
              </a:ext>
            </a:extLst>
          </p:cNvPr>
          <p:cNvSpPr txBox="1"/>
          <p:nvPr/>
        </p:nvSpPr>
        <p:spPr>
          <a:xfrm>
            <a:off x="5806194" y="4771172"/>
            <a:ext cx="440492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just">
              <a:defRPr sz="2000">
                <a:solidFill>
                  <a:srgbClr val="595959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800">
                <a:solidFill>
                  <a:schemeClr val="tx1"/>
                </a:solidFill>
                <a:latin typeface="+mn-ea"/>
                <a:ea typeface="+mn-ea"/>
                <a:cs typeface="+mn-ea"/>
                <a:sym typeface="+mn-lt"/>
              </a:rPr>
              <a:t>青蛙法则-没有危机感就是最大危机</a:t>
            </a:r>
          </a:p>
        </p:txBody>
      </p:sp>
      <p:sp>
        <p:nvSpPr>
          <p:cNvPr id="64" name="TextBox 1"/>
          <p:cNvSpPr txBox="1"/>
          <p:nvPr/>
        </p:nvSpPr>
        <p:spPr>
          <a:xfrm>
            <a:off x="4487109" y="5267294"/>
            <a:ext cx="668763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cs typeface="+mn-ea"/>
                <a:sym typeface="+mn-lt"/>
              </a:rPr>
              <a:t>温水煮青蛙，生于忧患、死于安乐，要懂得居安思危。在职场中，我们要时刻保持清醒的头脑和敏锐的感知，对新变化做出快速的反应，不要贪图享受，安于现状，否则会错过行动的最佳时机。</a:t>
            </a:r>
          </a:p>
        </p:txBody>
      </p:sp>
      <p:cxnSp>
        <p:nvCxnSpPr>
          <p:cNvPr id="65" name="直接连接符 64"/>
          <p:cNvCxnSpPr/>
          <p:nvPr/>
        </p:nvCxnSpPr>
        <p:spPr>
          <a:xfrm flipV="1">
            <a:off x="4487110" y="6238436"/>
            <a:ext cx="6687639" cy="26211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95000"/>
                <a:lumOff val="5000"/>
              </a:schemeClr>
            </a:solidFill>
            <a:prstDash val="dash"/>
          </a:ln>
          <a:effectLst/>
        </p:spPr>
      </p:cxnSp>
      <p:sp>
        <p:nvSpPr>
          <p:cNvPr id="66" name="TextBox 1"/>
          <p:cNvSpPr txBox="1"/>
          <p:nvPr/>
        </p:nvSpPr>
        <p:spPr>
          <a:xfrm>
            <a:off x="4487109" y="4768460"/>
            <a:ext cx="1199588" cy="3657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</a:rPr>
              <a:t>青蛙法则</a:t>
            </a:r>
          </a:p>
        </p:txBody>
      </p:sp>
      <p:grpSp>
        <p:nvGrpSpPr>
          <p:cNvPr id="67" name="组合 66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68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69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70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71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72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01.三大法则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8646" y="1229274"/>
            <a:ext cx="4008392" cy="5283995"/>
          </a:xfrm>
          <a:prstGeom prst="rect">
            <a:avLst/>
          </a:prstGeom>
        </p:spPr>
      </p:pic>
    </p:spTree>
    <p:extLst>
      <p:ext uri="{BB962C8B-B14F-4D97-AF65-F5344CB8AC3E}">
        <p14:creationId val="38019903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3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43"/>
      <p:bldP grpId="0" spid="58"/>
      <p:bldP grpId="0" spid="59"/>
      <p:bldP grpId="0" spid="60"/>
      <p:bldP grpId="0" spid="62"/>
      <p:bldP grpId="0" spid="63"/>
      <p:bldP grpId="0" spid="64"/>
      <p:bldP grpId="0" spid="66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5" name="组合 54"/>
          <p:cNvGrpSpPr/>
          <p:nvPr/>
        </p:nvGrpSpPr>
        <p:grpSpPr>
          <a:xfrm>
            <a:off x="4515283" y="203997"/>
            <a:ext cx="7630019" cy="558402"/>
            <a:chOff x="2788161" y="6477580"/>
            <a:chExt cx="9363015" cy="380420"/>
          </a:xfrm>
        </p:grpSpPr>
        <p:sp>
          <p:nvSpPr>
            <p:cNvPr id="33" name="平行四边形 32">
              <a:extLst>
                <a:ext uri="{FF2B5EF4-FFF2-40B4-BE49-F238E27FC236}">
                  <a16:creationId xmlns:a16="http://schemas.microsoft.com/office/drawing/2014/main" id="{2E9C37A1-463E-4C46-9649-B25C5D6B6A1E}"/>
                </a:ext>
              </a:extLst>
            </p:cNvPr>
            <p:cNvSpPr/>
            <p:nvPr/>
          </p:nvSpPr>
          <p:spPr>
            <a:xfrm flipH="1" flipV="1">
              <a:off x="2788161" y="6477580"/>
              <a:ext cx="7381041" cy="380419"/>
            </a:xfrm>
            <a:prstGeom prst="parallelogram">
              <a:avLst>
                <a:gd fmla="val 16027" name="adj"/>
              </a:avLst>
            </a:pr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062588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0532745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6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0439607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7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346469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8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253331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9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16019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0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22356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1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130425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2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037287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3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944149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4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851011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5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75787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6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81987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7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72673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8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63359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9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1540456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0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1447318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1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135418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3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201304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4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91990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244017" y="210854"/>
            <a:ext cx="4112453" cy="651075"/>
            <a:chOff x="301587" y="432453"/>
            <a:chExt cx="4112453" cy="651075"/>
          </a:xfrm>
        </p:grpSpPr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596F35C4-46E9-40FF-9A7D-CBF6898AA91C}"/>
                </a:ext>
              </a:extLst>
            </p:cNvPr>
            <p:cNvGrpSpPr/>
            <p:nvPr/>
          </p:nvGrpSpPr>
          <p:grpSpPr>
            <a:xfrm>
              <a:off x="2310572" y="434097"/>
              <a:ext cx="2103468" cy="649431"/>
              <a:chOff x="734816" y="231315"/>
              <a:chExt cx="2103468" cy="649431"/>
            </a:xfrm>
          </p:grpSpPr>
          <p:sp>
            <p:nvSpPr>
              <p:cNvPr id="65" name="文本框 64">
                <a:extLst>
                  <a:ext uri="{FF2B5EF4-FFF2-40B4-BE49-F238E27FC236}">
                    <a16:creationId xmlns:a16="http://schemas.microsoft.com/office/drawing/2014/main" id="{5A24502D-9ED8-40BF-8D0A-E76AF956509C}"/>
                  </a:ext>
                </a:extLst>
              </p:cNvPr>
              <p:cNvSpPr txBox="1"/>
              <p:nvPr/>
            </p:nvSpPr>
            <p:spPr>
              <a:xfrm>
                <a:off x="734817" y="231315"/>
                <a:ext cx="2103468" cy="447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altLang="zh-CN" b="1" lang="en-US" sz="24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YOUR LOGO</a:t>
                </a:r>
              </a:p>
            </p:txBody>
          </p:sp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0202C620-F1CB-4E89-BCA8-230F6C3EFFED}"/>
                  </a:ext>
                </a:extLst>
              </p:cNvPr>
              <p:cNvSpPr txBox="1"/>
              <p:nvPr/>
            </p:nvSpPr>
            <p:spPr>
              <a:xfrm>
                <a:off x="783132" y="583229"/>
                <a:ext cx="2055152" cy="294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altLang="zh-CN" lang="en-US" spc="100" sz="9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PLEASE ENTER YOUR NAME</a:t>
                </a:r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301587" y="432453"/>
              <a:ext cx="1878112" cy="559189"/>
              <a:chOff x="166589" y="352037"/>
              <a:chExt cx="2356815" cy="697908"/>
            </a:xfrm>
          </p:grpSpPr>
          <p:sp>
            <p:nvSpPr>
              <p:cNvPr id="70" name="椭圆 69">
                <a:extLst>
                  <a:ext uri="{FF2B5EF4-FFF2-40B4-BE49-F238E27FC236}">
                    <a16:creationId xmlns:a16="http://schemas.microsoft.com/office/drawing/2014/main" id="{9D7AB18A-D5B0-475B-95C7-82C2CDF89A98}"/>
                  </a:ext>
                </a:extLst>
              </p:cNvPr>
              <p:cNvSpPr/>
              <p:nvPr/>
            </p:nvSpPr>
            <p:spPr>
              <a:xfrm>
                <a:off x="166589" y="36157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椭圆 70">
                <a:extLst>
                  <a:ext uri="{FF2B5EF4-FFF2-40B4-BE49-F238E27FC236}">
                    <a16:creationId xmlns:a16="http://schemas.microsoft.com/office/drawing/2014/main" id="{9FB44E94-E2B5-4AC7-9183-EACCF0B3E9C2}"/>
                  </a:ext>
                </a:extLst>
              </p:cNvPr>
              <p:cNvSpPr/>
              <p:nvPr/>
            </p:nvSpPr>
            <p:spPr>
              <a:xfrm>
                <a:off x="1835035" y="361577"/>
                <a:ext cx="688369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2" name="组合 71">
                <a:extLst>
                  <a:ext uri="{FF2B5EF4-FFF2-40B4-BE49-F238E27FC236}">
                    <a16:creationId xmlns:a16="http://schemas.microsoft.com/office/drawing/2014/main" id="{8753CACF-C9CA-48C1-BF76-BC3D9C5CE730}"/>
                  </a:ext>
                </a:extLst>
              </p:cNvPr>
              <p:cNvGrpSpPr/>
              <p:nvPr/>
            </p:nvGrpSpPr>
            <p:grpSpPr>
              <a:xfrm>
                <a:off x="334908" y="524414"/>
                <a:ext cx="369488" cy="372593"/>
                <a:chOff x="5216526" y="1358901"/>
                <a:chExt cx="566738" cy="571500"/>
              </a:xfrm>
              <a:solidFill>
                <a:schemeClr val="bg1"/>
              </a:solidFill>
            </p:grpSpPr>
            <p:sp>
              <p:nvSpPr>
                <p:cNvPr id="73" name="Freeform 78">
                  <a:extLst>
                    <a:ext uri="{FF2B5EF4-FFF2-40B4-BE49-F238E27FC236}">
                      <a16:creationId xmlns:a16="http://schemas.microsoft.com/office/drawing/2014/main" id="{7F5B4989-B52F-453D-A925-D41A093498BC}"/>
                    </a:ext>
                  </a:extLst>
                </p:cNvPr>
                <p:cNvSpPr/>
                <p:nvPr/>
              </p:nvSpPr>
              <p:spPr bwMode="auto">
                <a:xfrm>
                  <a:off x="5416551" y="1562101"/>
                  <a:ext cx="366713" cy="368300"/>
                </a:xfrm>
                <a:custGeom>
                  <a:gdLst>
                    <a:gd fmla="*/ 27 w 97" name="T0"/>
                    <a:gd fmla="*/ 26 h 98" name="T1"/>
                    <a:gd fmla="*/ 26 w 97" name="T2"/>
                    <a:gd fmla="*/ 27 h 98" name="T3"/>
                    <a:gd fmla="*/ 0 w 97" name="T4"/>
                    <a:gd fmla="*/ 90 h 98" name="T5"/>
                    <a:gd fmla="*/ 0 w 97" name="T6"/>
                    <a:gd fmla="*/ 91 h 98" name="T7"/>
                    <a:gd fmla="*/ 1 w 97" name="T8"/>
                    <a:gd fmla="*/ 93 h 98" name="T9"/>
                    <a:gd fmla="*/ 53 w 97" name="T10"/>
                    <a:gd fmla="*/ 89 h 98" name="T11"/>
                    <a:gd fmla="*/ 89 w 97" name="T12"/>
                    <a:gd fmla="*/ 51 h 98" name="T13"/>
                    <a:gd fmla="*/ 92 w 97" name="T14"/>
                    <a:gd fmla="*/ 2 h 98" name="T15"/>
                    <a:gd fmla="*/ 91 w 97" name="T16"/>
                    <a:gd fmla="*/ 1 h 98" name="T17"/>
                    <a:gd fmla="*/ 89 w 97" name="T18"/>
                    <a:gd fmla="*/ 1 h 98" name="T19"/>
                    <a:gd fmla="*/ 27 w 97" name="T20"/>
                    <a:gd fmla="*/ 26 h 98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98" w="97">
                      <a:moveTo>
                        <a:pt x="27" y="26"/>
                      </a:moveTo>
                      <a:cubicBezTo>
                        <a:pt x="26" y="26"/>
                        <a:pt x="26" y="27"/>
                        <a:pt x="26" y="27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90"/>
                        <a:pt x="0" y="91"/>
                        <a:pt x="0" y="91"/>
                      </a:cubicBezTo>
                      <a:cubicBezTo>
                        <a:pt x="0" y="92"/>
                        <a:pt x="1" y="92"/>
                        <a:pt x="1" y="93"/>
                      </a:cubicBezTo>
                      <a:cubicBezTo>
                        <a:pt x="19" y="98"/>
                        <a:pt x="37" y="96"/>
                        <a:pt x="53" y="89"/>
                      </a:cubicBezTo>
                      <a:cubicBezTo>
                        <a:pt x="70" y="81"/>
                        <a:pt x="82" y="67"/>
                        <a:pt x="89" y="51"/>
                      </a:cubicBezTo>
                      <a:cubicBezTo>
                        <a:pt x="96" y="35"/>
                        <a:pt x="97" y="18"/>
                        <a:pt x="92" y="2"/>
                      </a:cubicBezTo>
                      <a:cubicBezTo>
                        <a:pt x="92" y="2"/>
                        <a:pt x="92" y="1"/>
                        <a:pt x="91" y="1"/>
                      </a:cubicBezTo>
                      <a:cubicBezTo>
                        <a:pt x="90" y="0"/>
                        <a:pt x="90" y="0"/>
                        <a:pt x="89" y="1"/>
                      </a:cubicBezTo>
                      <a:lnTo>
                        <a:pt x="27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BD4CC2CB-EFDE-4197-AE92-714F357279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359401" y="1358901"/>
                  <a:ext cx="385763" cy="263525"/>
                </a:xfrm>
                <a:custGeom>
                  <a:gdLst>
                    <a:gd fmla="*/ 41 w 102" name="T0"/>
                    <a:gd fmla="*/ 69 h 70" name="T1"/>
                    <a:gd fmla="*/ 100 w 102" name="T2"/>
                    <a:gd fmla="*/ 45 h 70" name="T3"/>
                    <a:gd fmla="*/ 101 w 102" name="T4"/>
                    <a:gd fmla="*/ 43 h 70" name="T5"/>
                    <a:gd fmla="*/ 101 w 102" name="T6"/>
                    <a:gd fmla="*/ 42 h 70" name="T7"/>
                    <a:gd fmla="*/ 65 w 102" name="T8"/>
                    <a:gd fmla="*/ 9 h 70" name="T9"/>
                    <a:gd fmla="*/ 1 w 102" name="T10"/>
                    <a:gd fmla="*/ 13 h 70" name="T11"/>
                    <a:gd fmla="*/ 0 w 102" name="T12"/>
                    <a:gd fmla="*/ 14 h 70" name="T13"/>
                    <a:gd fmla="*/ 0 w 102" name="T14"/>
                    <a:gd fmla="*/ 14 h 70" name="T15"/>
                    <a:gd fmla="*/ 0 w 102" name="T16"/>
                    <a:gd fmla="*/ 16 h 70" name="T17"/>
                    <a:gd fmla="*/ 38 w 102" name="T18"/>
                    <a:gd fmla="*/ 68 h 70" name="T19"/>
                    <a:gd fmla="*/ 41 w 102" name="T20"/>
                    <a:gd fmla="*/ 69 h 70" name="T21"/>
                    <a:gd fmla="*/ 43 w 102" name="T22"/>
                    <a:gd fmla="*/ 56 h 70" name="T23"/>
                    <a:gd fmla="*/ 16 w 102" name="T24"/>
                    <a:gd fmla="*/ 19 h 70" name="T25"/>
                    <a:gd fmla="*/ 32 w 102" name="T26"/>
                    <a:gd fmla="*/ 15 h 70" name="T27"/>
                    <a:gd fmla="*/ 61 w 102" name="T28"/>
                    <a:gd fmla="*/ 20 h 70" name="T29"/>
                    <a:gd fmla="*/ 79 w 102" name="T30"/>
                    <a:gd fmla="*/ 31 h 70" name="T31"/>
                    <a:gd fmla="*/ 85 w 102" name="T32"/>
                    <a:gd fmla="*/ 38 h 70" name="T33"/>
                    <a:gd fmla="*/ 43 w 102" name="T34"/>
                    <a:gd fmla="*/ 56 h 70" name="T35"/>
                    <a:gd fmla="*/ 43 w 102" name="T36"/>
                    <a:gd fmla="*/ 56 h 70" name="T37"/>
                    <a:gd fmla="*/ 43 w 102" name="T38"/>
                    <a:gd fmla="*/ 56 h 70" name="T3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b="b" l="0" r="r" t="0"/>
                  <a:pathLst>
                    <a:path h="70" w="102">
                      <a:moveTo>
                        <a:pt x="41" y="69"/>
                      </a:moveTo>
                      <a:cubicBezTo>
                        <a:pt x="100" y="45"/>
                        <a:pt x="100" y="45"/>
                        <a:pt x="100" y="45"/>
                      </a:cubicBezTo>
                      <a:cubicBezTo>
                        <a:pt x="101" y="44"/>
                        <a:pt x="101" y="44"/>
                        <a:pt x="101" y="43"/>
                      </a:cubicBezTo>
                      <a:cubicBezTo>
                        <a:pt x="102" y="43"/>
                        <a:pt x="102" y="42"/>
                        <a:pt x="101" y="42"/>
                      </a:cubicBezTo>
                      <a:cubicBezTo>
                        <a:pt x="93" y="27"/>
                        <a:pt x="81" y="15"/>
                        <a:pt x="65" y="9"/>
                      </a:cubicBezTo>
                      <a:cubicBezTo>
                        <a:pt x="44" y="0"/>
                        <a:pt x="21" y="2"/>
                        <a:pt x="1" y="13"/>
                      </a:cubicBezTo>
                      <a:cubicBezTo>
                        <a:pt x="1" y="13"/>
                        <a:pt x="0" y="13"/>
                        <a:pt x="0" y="14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5"/>
                        <a:pt x="0" y="16"/>
                        <a:pt x="0" y="16"/>
                      </a:cubicBezTo>
                      <a:cubicBezTo>
                        <a:pt x="38" y="68"/>
                        <a:pt x="38" y="68"/>
                        <a:pt x="38" y="68"/>
                      </a:cubicBezTo>
                      <a:cubicBezTo>
                        <a:pt x="38" y="69"/>
                        <a:pt x="40" y="70"/>
                        <a:pt x="41" y="69"/>
                      </a:cubicBezTo>
                      <a:close/>
                      <a:moveTo>
                        <a:pt x="43" y="56"/>
                      </a:moveTo>
                      <a:cubicBezTo>
                        <a:pt x="16" y="19"/>
                        <a:pt x="16" y="19"/>
                        <a:pt x="16" y="19"/>
                      </a:cubicBezTo>
                      <a:cubicBezTo>
                        <a:pt x="22" y="17"/>
                        <a:pt x="27" y="16"/>
                        <a:pt x="32" y="15"/>
                      </a:cubicBezTo>
                      <a:cubicBezTo>
                        <a:pt x="42" y="14"/>
                        <a:pt x="52" y="16"/>
                        <a:pt x="61" y="20"/>
                      </a:cubicBezTo>
                      <a:cubicBezTo>
                        <a:pt x="67" y="23"/>
                        <a:pt x="74" y="26"/>
                        <a:pt x="79" y="31"/>
                      </a:cubicBezTo>
                      <a:cubicBezTo>
                        <a:pt x="81" y="34"/>
                        <a:pt x="83" y="36"/>
                        <a:pt x="85" y="38"/>
                      </a:cubicBezTo>
                      <a:lnTo>
                        <a:pt x="43" y="56"/>
                      </a:lnTo>
                      <a:close/>
                      <a:moveTo>
                        <a:pt x="43" y="56"/>
                      </a:moveTo>
                      <a:cubicBezTo>
                        <a:pt x="43" y="56"/>
                        <a:pt x="43" y="56"/>
                        <a:pt x="43" y="5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5" name="Freeform 80">
                  <a:extLst>
                    <a:ext uri="{FF2B5EF4-FFF2-40B4-BE49-F238E27FC236}">
                      <a16:creationId xmlns:a16="http://schemas.microsoft.com/office/drawing/2014/main" id="{5BAF9C15-172B-48B9-84B0-C7EA97D2092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216526" y="1438276"/>
                  <a:ext cx="260350" cy="450850"/>
                </a:xfrm>
                <a:custGeom>
                  <a:gdLst>
                    <a:gd fmla="*/ 43 w 69" name="T0"/>
                    <a:gd fmla="*/ 118 h 120" name="T1"/>
                    <a:gd fmla="*/ 68 w 69" name="T2"/>
                    <a:gd fmla="*/ 57 h 120" name="T3"/>
                    <a:gd fmla="*/ 68 w 69" name="T4"/>
                    <a:gd fmla="*/ 55 h 120" name="T5"/>
                    <a:gd fmla="*/ 29 w 69" name="T6"/>
                    <a:gd fmla="*/ 1 h 120" name="T7"/>
                    <a:gd fmla="*/ 28 w 69" name="T8"/>
                    <a:gd fmla="*/ 0 h 120" name="T9"/>
                    <a:gd fmla="*/ 26 w 69" name="T10"/>
                    <a:gd fmla="*/ 1 h 120" name="T11"/>
                    <a:gd fmla="*/ 8 w 69" name="T12"/>
                    <a:gd fmla="*/ 27 h 120" name="T13"/>
                    <a:gd fmla="*/ 6 w 69" name="T14"/>
                    <a:gd fmla="*/ 80 h 120" name="T15"/>
                    <a:gd fmla="*/ 40 w 69" name="T16"/>
                    <a:gd fmla="*/ 119 h 120" name="T17"/>
                    <a:gd fmla="*/ 42 w 69" name="T18"/>
                    <a:gd fmla="*/ 120 h 120" name="T19"/>
                    <a:gd fmla="*/ 43 w 69" name="T20"/>
                    <a:gd fmla="*/ 118 h 120" name="T21"/>
                    <a:gd fmla="*/ 43 w 69" name="T22"/>
                    <a:gd fmla="*/ 118 h 120" name="T23"/>
                    <a:gd fmla="*/ 43 w 69" name="T24"/>
                    <a:gd fmla="*/ 118 h 120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20" w="69">
                      <a:moveTo>
                        <a:pt x="43" y="118"/>
                      </a:moveTo>
                      <a:cubicBezTo>
                        <a:pt x="68" y="57"/>
                        <a:pt x="68" y="57"/>
                        <a:pt x="68" y="57"/>
                      </a:cubicBezTo>
                      <a:cubicBezTo>
                        <a:pt x="69" y="57"/>
                        <a:pt x="69" y="56"/>
                        <a:pt x="68" y="55"/>
                      </a:cubicBezTo>
                      <a:cubicBezTo>
                        <a:pt x="29" y="1"/>
                        <a:pt x="29" y="1"/>
                        <a:pt x="29" y="1"/>
                      </a:cubicBezTo>
                      <a:cubicBezTo>
                        <a:pt x="29" y="1"/>
                        <a:pt x="29" y="1"/>
                        <a:pt x="28" y="0"/>
                      </a:cubicBezTo>
                      <a:cubicBezTo>
                        <a:pt x="27" y="0"/>
                        <a:pt x="27" y="1"/>
                        <a:pt x="26" y="1"/>
                      </a:cubicBezTo>
                      <a:cubicBezTo>
                        <a:pt x="18" y="8"/>
                        <a:pt x="12" y="17"/>
                        <a:pt x="8" y="27"/>
                      </a:cubicBezTo>
                      <a:cubicBezTo>
                        <a:pt x="1" y="44"/>
                        <a:pt x="0" y="63"/>
                        <a:pt x="6" y="80"/>
                      </a:cubicBezTo>
                      <a:cubicBezTo>
                        <a:pt x="12" y="97"/>
                        <a:pt x="24" y="111"/>
                        <a:pt x="40" y="119"/>
                      </a:cubicBezTo>
                      <a:cubicBezTo>
                        <a:pt x="40" y="120"/>
                        <a:pt x="41" y="120"/>
                        <a:pt x="42" y="120"/>
                      </a:cubicBezTo>
                      <a:cubicBezTo>
                        <a:pt x="42" y="119"/>
                        <a:pt x="43" y="119"/>
                        <a:pt x="43" y="118"/>
                      </a:cubicBezTo>
                      <a:close/>
                      <a:moveTo>
                        <a:pt x="43" y="118"/>
                      </a:moveTo>
                      <a:cubicBezTo>
                        <a:pt x="43" y="118"/>
                        <a:pt x="43" y="118"/>
                        <a:pt x="43" y="1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grpSp>
            <p:nvGrpSpPr>
              <p:cNvPr id="76" name="组合 75">
                <a:extLst>
                  <a:ext uri="{FF2B5EF4-FFF2-40B4-BE49-F238E27FC236}">
                    <a16:creationId xmlns:a16="http://schemas.microsoft.com/office/drawing/2014/main" id="{E2F0651B-3F7E-48D9-9A57-F5E5AAB96BCC}"/>
                  </a:ext>
                </a:extLst>
              </p:cNvPr>
              <p:cNvGrpSpPr/>
              <p:nvPr/>
            </p:nvGrpSpPr>
            <p:grpSpPr>
              <a:xfrm>
                <a:off x="1960402" y="512798"/>
                <a:ext cx="425378" cy="404678"/>
                <a:chOff x="6323014" y="4870451"/>
                <a:chExt cx="652463" cy="620713"/>
              </a:xfrm>
              <a:solidFill>
                <a:schemeClr val="bg1"/>
              </a:solidFill>
            </p:grpSpPr>
            <p:sp>
              <p:nvSpPr>
                <p:cNvPr id="77" name="Freeform 81">
                  <a:extLst>
                    <a:ext uri="{FF2B5EF4-FFF2-40B4-BE49-F238E27FC236}">
                      <a16:creationId xmlns:a16="http://schemas.microsoft.com/office/drawing/2014/main" id="{5861A971-19EB-46C1-8AB7-828C5404D9DF}"/>
                    </a:ext>
                  </a:extLst>
                </p:cNvPr>
                <p:cNvSpPr/>
                <p:nvPr/>
              </p:nvSpPr>
              <p:spPr bwMode="auto">
                <a:xfrm>
                  <a:off x="6789739" y="4870451"/>
                  <a:ext cx="185738" cy="185738"/>
                </a:xfrm>
                <a:custGeom>
                  <a:gdLst>
                    <a:gd fmla="*/ 38 w 49" name="T0"/>
                    <a:gd fmla="*/ 11 h 49" name="T1"/>
                    <a:gd fmla="*/ 3 w 49" name="T2"/>
                    <a:gd fmla="*/ 7 h 49" name="T3"/>
                    <a:gd fmla="*/ 2 w 49" name="T4"/>
                    <a:gd fmla="*/ 15 h 49" name="T5"/>
                    <a:gd fmla="*/ 34 w 49" name="T6"/>
                    <a:gd fmla="*/ 47 h 49" name="T7"/>
                    <a:gd fmla="*/ 42 w 49" name="T8"/>
                    <a:gd fmla="*/ 46 h 49" name="T9"/>
                    <a:gd fmla="*/ 38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38" y="11"/>
                      </a:moveTo>
                      <a:cubicBezTo>
                        <a:pt x="28" y="2"/>
                        <a:pt x="14" y="0"/>
                        <a:pt x="3" y="7"/>
                      </a:cubicBezTo>
                      <a:cubicBezTo>
                        <a:pt x="0" y="9"/>
                        <a:pt x="0" y="13"/>
                        <a:pt x="2" y="15"/>
                      </a:cubicBezTo>
                      <a:cubicBezTo>
                        <a:pt x="34" y="47"/>
                        <a:pt x="34" y="47"/>
                        <a:pt x="34" y="47"/>
                      </a:cubicBezTo>
                      <a:cubicBezTo>
                        <a:pt x="36" y="49"/>
                        <a:pt x="40" y="49"/>
                        <a:pt x="42" y="46"/>
                      </a:cubicBezTo>
                      <a:cubicBezTo>
                        <a:pt x="49" y="35"/>
                        <a:pt x="47" y="21"/>
                        <a:pt x="38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8" name="Freeform 82">
                  <a:extLst>
                    <a:ext uri="{FF2B5EF4-FFF2-40B4-BE49-F238E27FC236}">
                      <a16:creationId xmlns:a16="http://schemas.microsoft.com/office/drawing/2014/main" id="{43793BBA-180C-4069-B3DA-9B72382DF7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364289" y="4924426"/>
                  <a:ext cx="554038" cy="566738"/>
                </a:xfrm>
                <a:custGeom>
                  <a:gdLst>
                    <a:gd fmla="*/ 134 w 147" name="T0"/>
                    <a:gd fmla="*/ 115 h 151" name="T1"/>
                    <a:gd fmla="*/ 147 w 147" name="T2"/>
                    <a:gd fmla="*/ 72 h 151" name="T3"/>
                    <a:gd fmla="*/ 75 w 147" name="T4"/>
                    <a:gd fmla="*/ 0 h 151" name="T5"/>
                    <a:gd fmla="*/ 74 w 147" name="T6"/>
                    <a:gd fmla="*/ 0 h 151" name="T7"/>
                    <a:gd fmla="*/ 3 w 147" name="T8"/>
                    <a:gd fmla="*/ 72 h 151" name="T9"/>
                    <a:gd fmla="*/ 15 w 147" name="T10"/>
                    <a:gd fmla="*/ 112 h 151" name="T11"/>
                    <a:gd fmla="*/ 2 w 147" name="T12"/>
                    <a:gd fmla="*/ 137 h 151" name="T13"/>
                    <a:gd fmla="*/ 6 w 147" name="T14"/>
                    <a:gd fmla="*/ 150 h 151" name="T15"/>
                    <a:gd fmla="*/ 11 w 147" name="T16"/>
                    <a:gd fmla="*/ 151 h 151" name="T17"/>
                    <a:gd fmla="*/ 20 w 147" name="T18"/>
                    <a:gd fmla="*/ 146 h 151" name="T19"/>
                    <a:gd fmla="*/ 29 w 147" name="T20"/>
                    <a:gd fmla="*/ 128 h 151" name="T21"/>
                    <a:gd fmla="*/ 74 w 147" name="T22"/>
                    <a:gd fmla="*/ 145 h 151" name="T23"/>
                    <a:gd fmla="*/ 75 w 147" name="T24"/>
                    <a:gd fmla="*/ 145 h 151" name="T25"/>
                    <a:gd fmla="*/ 119 w 147" name="T26"/>
                    <a:gd fmla="*/ 129 h 151" name="T27"/>
                    <a:gd fmla="*/ 127 w 147" name="T28"/>
                    <a:gd fmla="*/ 146 h 151" name="T29"/>
                    <a:gd fmla="*/ 136 w 147" name="T30"/>
                    <a:gd fmla="*/ 151 h 151" name="T31"/>
                    <a:gd fmla="*/ 141 w 147" name="T32"/>
                    <a:gd fmla="*/ 150 h 151" name="T33"/>
                    <a:gd fmla="*/ 145 w 147" name="T34"/>
                    <a:gd fmla="*/ 137 h 151" name="T35"/>
                    <a:gd fmla="*/ 134 w 147" name="T36"/>
                    <a:gd fmla="*/ 115 h 151" name="T37"/>
                    <a:gd fmla="*/ 75 w 147" name="T38"/>
                    <a:gd fmla="*/ 125 h 151" name="T39"/>
                    <a:gd fmla="*/ 74 w 147" name="T40"/>
                    <a:gd fmla="*/ 125 h 151" name="T41"/>
                    <a:gd fmla="*/ 22 w 147" name="T42"/>
                    <a:gd fmla="*/ 72 h 151" name="T43"/>
                    <a:gd fmla="*/ 74 w 147" name="T44"/>
                    <a:gd fmla="*/ 20 h 151" name="T45"/>
                    <a:gd fmla="*/ 75 w 147" name="T46"/>
                    <a:gd fmla="*/ 19 h 151" name="T47"/>
                    <a:gd fmla="*/ 128 w 147" name="T48"/>
                    <a:gd fmla="*/ 72 h 151" name="T49"/>
                    <a:gd fmla="*/ 75 w 147" name="T50"/>
                    <a:gd fmla="*/ 125 h 151" name="T5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b="b" l="0" r="r" t="0"/>
                  <a:pathLst>
                    <a:path h="151" w="147">
                      <a:moveTo>
                        <a:pt x="134" y="115"/>
                      </a:moveTo>
                      <a:cubicBezTo>
                        <a:pt x="142" y="103"/>
                        <a:pt x="147" y="88"/>
                        <a:pt x="147" y="72"/>
                      </a:cubicBezTo>
                      <a:cubicBezTo>
                        <a:pt x="147" y="32"/>
                        <a:pt x="115" y="0"/>
                        <a:pt x="75" y="0"/>
                      </a:cubicBezTo>
                      <a:cubicBezTo>
                        <a:pt x="75" y="0"/>
                        <a:pt x="74" y="0"/>
                        <a:pt x="74" y="0"/>
                      </a:cubicBezTo>
                      <a:cubicBezTo>
                        <a:pt x="35" y="0"/>
                        <a:pt x="3" y="33"/>
                        <a:pt x="3" y="72"/>
                      </a:cubicBezTo>
                      <a:cubicBezTo>
                        <a:pt x="3" y="87"/>
                        <a:pt x="7" y="101"/>
                        <a:pt x="15" y="112"/>
                      </a:cubicBezTo>
                      <a:cubicBezTo>
                        <a:pt x="2" y="137"/>
                        <a:pt x="2" y="137"/>
                        <a:pt x="2" y="137"/>
                      </a:cubicBezTo>
                      <a:cubicBezTo>
                        <a:pt x="0" y="142"/>
                        <a:pt x="2" y="148"/>
                        <a:pt x="6" y="150"/>
                      </a:cubicBezTo>
                      <a:cubicBezTo>
                        <a:pt x="8" y="151"/>
                        <a:pt x="9" y="151"/>
                        <a:pt x="11" y="151"/>
                      </a:cubicBezTo>
                      <a:cubicBezTo>
                        <a:pt x="14" y="151"/>
                        <a:pt x="18" y="149"/>
                        <a:pt x="20" y="146"/>
                      </a:cubicBezTo>
                      <a:cubicBezTo>
                        <a:pt x="29" y="128"/>
                        <a:pt x="29" y="128"/>
                        <a:pt x="29" y="128"/>
                      </a:cubicBezTo>
                      <a:cubicBezTo>
                        <a:pt x="41" y="138"/>
                        <a:pt x="57" y="145"/>
                        <a:pt x="74" y="145"/>
                      </a:cubicBezTo>
                      <a:cubicBezTo>
                        <a:pt x="74" y="145"/>
                        <a:pt x="75" y="145"/>
                        <a:pt x="75" y="145"/>
                      </a:cubicBezTo>
                      <a:cubicBezTo>
                        <a:pt x="92" y="145"/>
                        <a:pt x="107" y="139"/>
                        <a:pt x="119" y="129"/>
                      </a:cubicBezTo>
                      <a:cubicBezTo>
                        <a:pt x="127" y="146"/>
                        <a:pt x="127" y="146"/>
                        <a:pt x="127" y="146"/>
                      </a:cubicBezTo>
                      <a:cubicBezTo>
                        <a:pt x="129" y="149"/>
                        <a:pt x="133" y="151"/>
                        <a:pt x="136" y="151"/>
                      </a:cubicBezTo>
                      <a:cubicBezTo>
                        <a:pt x="138" y="151"/>
                        <a:pt x="139" y="151"/>
                        <a:pt x="141" y="150"/>
                      </a:cubicBezTo>
                      <a:cubicBezTo>
                        <a:pt x="145" y="148"/>
                        <a:pt x="147" y="142"/>
                        <a:pt x="145" y="137"/>
                      </a:cubicBezTo>
                      <a:lnTo>
                        <a:pt x="134" y="115"/>
                      </a:lnTo>
                      <a:close/>
                      <a:moveTo>
                        <a:pt x="75" y="125"/>
                      </a:moveTo>
                      <a:cubicBezTo>
                        <a:pt x="75" y="125"/>
                        <a:pt x="74" y="125"/>
                        <a:pt x="74" y="125"/>
                      </a:cubicBezTo>
                      <a:cubicBezTo>
                        <a:pt x="45" y="125"/>
                        <a:pt x="22" y="101"/>
                        <a:pt x="22" y="72"/>
                      </a:cubicBezTo>
                      <a:cubicBezTo>
                        <a:pt x="22" y="43"/>
                        <a:pt x="45" y="20"/>
                        <a:pt x="74" y="20"/>
                      </a:cubicBezTo>
                      <a:cubicBezTo>
                        <a:pt x="74" y="20"/>
                        <a:pt x="75" y="19"/>
                        <a:pt x="75" y="19"/>
                      </a:cubicBezTo>
                      <a:cubicBezTo>
                        <a:pt x="104" y="19"/>
                        <a:pt x="128" y="43"/>
                        <a:pt x="128" y="72"/>
                      </a:cubicBezTo>
                      <a:cubicBezTo>
                        <a:pt x="128" y="102"/>
                        <a:pt x="104" y="125"/>
                        <a:pt x="75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9" name="Freeform 83">
                  <a:extLst>
                    <a:ext uri="{FF2B5EF4-FFF2-40B4-BE49-F238E27FC236}">
                      <a16:creationId xmlns:a16="http://schemas.microsoft.com/office/drawing/2014/main" id="{5B537525-06D0-4886-BC95-DA37C034AC97}"/>
                    </a:ext>
                  </a:extLst>
                </p:cNvPr>
                <p:cNvSpPr/>
                <p:nvPr/>
              </p:nvSpPr>
              <p:spPr bwMode="auto">
                <a:xfrm>
                  <a:off x="6534151" y="5092701"/>
                  <a:ext cx="131763" cy="236538"/>
                </a:xfrm>
                <a:custGeom>
                  <a:gdLst>
                    <a:gd fmla="*/ 30 w 35" name="T0"/>
                    <a:gd fmla="*/ 0 h 63" name="T1"/>
                    <a:gd fmla="*/ 29 w 35" name="T2"/>
                    <a:gd fmla="*/ 0 h 63" name="T3"/>
                    <a:gd fmla="*/ 24 w 35" name="T4"/>
                    <a:gd fmla="*/ 6 h 63" name="T5"/>
                    <a:gd fmla="*/ 24 w 35" name="T6"/>
                    <a:gd fmla="*/ 27 h 63" name="T7"/>
                    <a:gd fmla="*/ 2 w 35" name="T8"/>
                    <a:gd fmla="*/ 54 h 63" name="T9"/>
                    <a:gd fmla="*/ 3 w 35" name="T10"/>
                    <a:gd fmla="*/ 61 h 63" name="T11"/>
                    <a:gd fmla="*/ 6 w 35" name="T12"/>
                    <a:gd fmla="*/ 63 h 63" name="T13"/>
                    <a:gd fmla="*/ 10 w 35" name="T14"/>
                    <a:gd fmla="*/ 61 h 63" name="T15"/>
                    <a:gd fmla="*/ 29 w 35" name="T16"/>
                    <a:gd fmla="*/ 39 h 63" name="T17"/>
                    <a:gd fmla="*/ 33 w 35" name="T18"/>
                    <a:gd fmla="*/ 34 h 63" name="T19"/>
                    <a:gd fmla="*/ 35 w 35" name="T20"/>
                    <a:gd fmla="*/ 29 h 63" name="T21"/>
                    <a:gd fmla="*/ 35 w 35" name="T22"/>
                    <a:gd fmla="*/ 6 h 63" name="T23"/>
                    <a:gd fmla="*/ 30 w 35" name="T24"/>
                    <a:gd fmla="*/ 0 h 6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62" w="35">
                      <a:moveTo>
                        <a:pt x="30" y="0"/>
                      </a:moveTo>
                      <a:cubicBezTo>
                        <a:pt x="30" y="0"/>
                        <a:pt x="29" y="0"/>
                        <a:pt x="29" y="0"/>
                      </a:cubicBezTo>
                      <a:cubicBezTo>
                        <a:pt x="26" y="1"/>
                        <a:pt x="24" y="3"/>
                        <a:pt x="24" y="6"/>
                      </a:cubicBezTo>
                      <a:cubicBezTo>
                        <a:pt x="24" y="27"/>
                        <a:pt x="24" y="27"/>
                        <a:pt x="24" y="27"/>
                      </a:cubicBezTo>
                      <a:cubicBezTo>
                        <a:pt x="2" y="54"/>
                        <a:pt x="2" y="54"/>
                        <a:pt x="2" y="54"/>
                      </a:cubicBezTo>
                      <a:cubicBezTo>
                        <a:pt x="0" y="56"/>
                        <a:pt x="0" y="59"/>
                        <a:pt x="3" y="61"/>
                      </a:cubicBezTo>
                      <a:cubicBezTo>
                        <a:pt x="4" y="62"/>
                        <a:pt x="5" y="63"/>
                        <a:pt x="6" y="63"/>
                      </a:cubicBezTo>
                      <a:cubicBezTo>
                        <a:pt x="8" y="63"/>
                        <a:pt x="9" y="62"/>
                        <a:pt x="10" y="61"/>
                      </a:cubicBezTo>
                      <a:cubicBezTo>
                        <a:pt x="29" y="39"/>
                        <a:pt x="29" y="39"/>
                        <a:pt x="29" y="39"/>
                      </a:cubicBezTo>
                      <a:cubicBezTo>
                        <a:pt x="33" y="34"/>
                        <a:pt x="33" y="34"/>
                        <a:pt x="33" y="34"/>
                      </a:cubicBezTo>
                      <a:cubicBezTo>
                        <a:pt x="35" y="33"/>
                        <a:pt x="35" y="31"/>
                        <a:pt x="35" y="29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3"/>
                        <a:pt x="33" y="0"/>
                        <a:pt x="3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0" name="Freeform 84">
                  <a:extLst>
                    <a:ext uri="{FF2B5EF4-FFF2-40B4-BE49-F238E27FC236}">
                      <a16:creationId xmlns:a16="http://schemas.microsoft.com/office/drawing/2014/main" id="{4D369118-8134-48B9-9AE9-2CA40ECC051F}"/>
                    </a:ext>
                  </a:extLst>
                </p:cNvPr>
                <p:cNvSpPr/>
                <p:nvPr/>
              </p:nvSpPr>
              <p:spPr bwMode="auto">
                <a:xfrm>
                  <a:off x="6323014" y="4870451"/>
                  <a:ext cx="184150" cy="185738"/>
                </a:xfrm>
                <a:custGeom>
                  <a:gdLst>
                    <a:gd fmla="*/ 11 w 49" name="T0"/>
                    <a:gd fmla="*/ 11 h 49" name="T1"/>
                    <a:gd fmla="*/ 7 w 49" name="T2"/>
                    <a:gd fmla="*/ 46 h 49" name="T3"/>
                    <a:gd fmla="*/ 14 w 49" name="T4"/>
                    <a:gd fmla="*/ 47 h 49" name="T5"/>
                    <a:gd fmla="*/ 46 w 49" name="T6"/>
                    <a:gd fmla="*/ 15 h 49" name="T7"/>
                    <a:gd fmla="*/ 45 w 49" name="T8"/>
                    <a:gd fmla="*/ 7 h 49" name="T9"/>
                    <a:gd fmla="*/ 11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11" y="11"/>
                      </a:moveTo>
                      <a:cubicBezTo>
                        <a:pt x="1" y="21"/>
                        <a:pt x="0" y="35"/>
                        <a:pt x="7" y="46"/>
                      </a:cubicBezTo>
                      <a:cubicBezTo>
                        <a:pt x="9" y="49"/>
                        <a:pt x="12" y="49"/>
                        <a:pt x="14" y="47"/>
                      </a:cubicBezTo>
                      <a:cubicBezTo>
                        <a:pt x="46" y="15"/>
                        <a:pt x="46" y="15"/>
                        <a:pt x="46" y="15"/>
                      </a:cubicBezTo>
                      <a:cubicBezTo>
                        <a:pt x="49" y="13"/>
                        <a:pt x="48" y="9"/>
                        <a:pt x="45" y="7"/>
                      </a:cubicBezTo>
                      <a:cubicBezTo>
                        <a:pt x="35" y="0"/>
                        <a:pt x="20" y="2"/>
                        <a:pt x="11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id="{60159DA2-608F-4A43-A72A-4B7392B0FD16}"/>
                  </a:ext>
                </a:extLst>
              </p:cNvPr>
              <p:cNvSpPr/>
              <p:nvPr/>
            </p:nvSpPr>
            <p:spPr>
              <a:xfrm>
                <a:off x="1007162" y="35203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2" name="Group 4">
                <a:extLst>
                  <a:ext uri="{FF2B5EF4-FFF2-40B4-BE49-F238E27FC236}">
                    <a16:creationId xmlns:a16="http://schemas.microsoft.com/office/drawing/2014/main" id="{95383651-D80C-4363-94C0-F4F425D29F6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140740" y="512071"/>
                <a:ext cx="374650" cy="368300"/>
                <a:chOff x="3722" y="2043"/>
                <a:chExt cx="236" cy="232"/>
              </a:xfrm>
              <a:solidFill>
                <a:schemeClr val="bg1"/>
              </a:solidFill>
            </p:grpSpPr>
            <p:sp>
              <p:nvSpPr>
                <p:cNvPr id="83" name="Freeform 5">
                  <a:extLst>
                    <a:ext uri="{FF2B5EF4-FFF2-40B4-BE49-F238E27FC236}">
                      <a16:creationId xmlns:a16="http://schemas.microsoft.com/office/drawing/2014/main" id="{47A2C8DE-D03E-4232-AD02-5659DC98C0C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10" y="2089"/>
                  <a:ext cx="14" cy="32"/>
                </a:xfrm>
                <a:custGeom>
                  <a:gdLst>
                    <a:gd fmla="*/ 4 w 6" name="T0"/>
                    <a:gd fmla="*/ 0 h 13" name="T1"/>
                    <a:gd fmla="*/ 2 w 6" name="T2"/>
                    <a:gd fmla="*/ 0 h 13" name="T3"/>
                    <a:gd fmla="*/ 0 w 6" name="T4"/>
                    <a:gd fmla="*/ 2 h 13" name="T5"/>
                    <a:gd fmla="*/ 0 w 6" name="T6"/>
                    <a:gd fmla="*/ 13 h 13" name="T7"/>
                    <a:gd fmla="*/ 6 w 6" name="T8"/>
                    <a:gd fmla="*/ 13 h 13" name="T9"/>
                    <a:gd fmla="*/ 6 w 6" name="T10"/>
                    <a:gd fmla="*/ 2 h 13" name="T11"/>
                    <a:gd fmla="*/ 4 w 6" name="T12"/>
                    <a:gd fmla="*/ 0 h 13" name="T13"/>
                    <a:gd fmla="*/ 4 w 6" name="T14"/>
                    <a:gd fmla="*/ 0 h 13" name="T15"/>
                    <a:gd fmla="*/ 4 w 6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6">
                      <a:moveTo>
                        <a:pt x="4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5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4" name="Freeform 6">
                  <a:extLst>
                    <a:ext uri="{FF2B5EF4-FFF2-40B4-BE49-F238E27FC236}">
                      <a16:creationId xmlns:a16="http://schemas.microsoft.com/office/drawing/2014/main" id="{A1BCF504-DD15-458A-B1D2-35789AE1DE5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53" y="2089"/>
                  <a:ext cx="17" cy="32"/>
                </a:xfrm>
                <a:custGeom>
                  <a:gdLst>
                    <a:gd fmla="*/ 4 w 7" name="T0"/>
                    <a:gd fmla="*/ 0 h 13" name="T1"/>
                    <a:gd fmla="*/ 3 w 7" name="T2"/>
                    <a:gd fmla="*/ 0 h 13" name="T3"/>
                    <a:gd fmla="*/ 0 w 7" name="T4"/>
                    <a:gd fmla="*/ 2 h 13" name="T5"/>
                    <a:gd fmla="*/ 0 w 7" name="T6"/>
                    <a:gd fmla="*/ 13 h 13" name="T7"/>
                    <a:gd fmla="*/ 7 w 7" name="T8"/>
                    <a:gd fmla="*/ 13 h 13" name="T9"/>
                    <a:gd fmla="*/ 7 w 7" name="T10"/>
                    <a:gd fmla="*/ 2 h 13" name="T11"/>
                    <a:gd fmla="*/ 4 w 7" name="T12"/>
                    <a:gd fmla="*/ 0 h 13" name="T13"/>
                    <a:gd fmla="*/ 4 w 7" name="T14"/>
                    <a:gd fmla="*/ 0 h 13" name="T15"/>
                    <a:gd fmla="*/ 4 w 7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7">
                      <a:moveTo>
                        <a:pt x="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7" y="13"/>
                        <a:pt x="7" y="13"/>
                        <a:pt x="7" y="13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1"/>
                        <a:pt x="6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5" name="Freeform 7">
                  <a:extLst>
                    <a:ext uri="{FF2B5EF4-FFF2-40B4-BE49-F238E27FC236}">
                      <a16:creationId xmlns:a16="http://schemas.microsoft.com/office/drawing/2014/main" id="{FE3904F2-949B-41FB-8F3C-B0DB18C6613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722" y="2043"/>
                  <a:ext cx="236" cy="232"/>
                </a:xfrm>
                <a:custGeom>
                  <a:gdLst>
                    <a:gd fmla="*/ 48 w 97" name="T0"/>
                    <a:gd fmla="*/ 0 h 95" name="T1"/>
                    <a:gd fmla="*/ 0 w 97" name="T2"/>
                    <a:gd fmla="*/ 49 h 95" name="T3"/>
                    <a:gd fmla="*/ 14 w 97" name="T4"/>
                    <a:gd fmla="*/ 83 h 95" name="T5"/>
                    <a:gd fmla="*/ 33 w 97" name="T6"/>
                    <a:gd fmla="*/ 95 h 95" name="T7"/>
                    <a:gd fmla="*/ 35 w 97" name="T8"/>
                    <a:gd fmla="*/ 95 h 95" name="T9"/>
                    <a:gd fmla="*/ 39 w 97" name="T10"/>
                    <a:gd fmla="*/ 92 h 95" name="T11"/>
                    <a:gd fmla="*/ 36 w 97" name="T12"/>
                    <a:gd fmla="*/ 86 h 95" name="T13"/>
                    <a:gd fmla="*/ 20 w 97" name="T14"/>
                    <a:gd fmla="*/ 76 h 95" name="T15"/>
                    <a:gd fmla="*/ 9 w 97" name="T16"/>
                    <a:gd fmla="*/ 49 h 95" name="T17"/>
                    <a:gd fmla="*/ 48 w 97" name="T18"/>
                    <a:gd fmla="*/ 9 h 95" name="T19"/>
                    <a:gd fmla="*/ 87 w 97" name="T20"/>
                    <a:gd fmla="*/ 49 h 95" name="T21"/>
                    <a:gd fmla="*/ 76 w 97" name="T22"/>
                    <a:gd fmla="*/ 76 h 95" name="T23"/>
                    <a:gd fmla="*/ 62 w 97" name="T24"/>
                    <a:gd fmla="*/ 84 h 95" name="T25"/>
                    <a:gd fmla="*/ 57 w 97" name="T26"/>
                    <a:gd fmla="*/ 82 h 95" name="T27"/>
                    <a:gd fmla="*/ 53 w 97" name="T28"/>
                    <a:gd fmla="*/ 65 h 95" name="T29"/>
                    <a:gd fmla="*/ 67 w 97" name="T30"/>
                    <a:gd fmla="*/ 50 h 95" name="T31"/>
                    <a:gd fmla="*/ 67 w 97" name="T32"/>
                    <a:gd fmla="*/ 35 h 95" name="T33"/>
                    <a:gd fmla="*/ 29 w 97" name="T34"/>
                    <a:gd fmla="*/ 35 h 95" name="T35"/>
                    <a:gd fmla="*/ 29 w 97" name="T36"/>
                    <a:gd fmla="*/ 50 h 95" name="T37"/>
                    <a:gd fmla="*/ 43 w 97" name="T38"/>
                    <a:gd fmla="*/ 65 h 95" name="T39"/>
                    <a:gd fmla="*/ 50 w 97" name="T40"/>
                    <a:gd fmla="*/ 88 h 95" name="T41"/>
                    <a:gd fmla="*/ 62 w 97" name="T42"/>
                    <a:gd fmla="*/ 93 h 95" name="T43"/>
                    <a:gd fmla="*/ 82 w 97" name="T44"/>
                    <a:gd fmla="*/ 83 h 95" name="T45"/>
                    <a:gd fmla="*/ 83 w 97" name="T46"/>
                    <a:gd fmla="*/ 83 h 95" name="T47"/>
                    <a:gd fmla="*/ 97 w 97" name="T48"/>
                    <a:gd fmla="*/ 49 h 95" name="T49"/>
                    <a:gd fmla="*/ 48 w 97" name="T50"/>
                    <a:gd fmla="*/ 0 h 95" name="T51"/>
                    <a:gd fmla="*/ 48 w 97" name="T52"/>
                    <a:gd fmla="*/ 0 h 95" name="T53"/>
                    <a:gd fmla="*/ 48 w 97" name="T54"/>
                    <a:gd fmla="*/ 0 h 95" name="T5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b="b" l="0" r="r" t="0"/>
                  <a:pathLst>
                    <a:path h="95" w="97">
                      <a:moveTo>
                        <a:pt x="48" y="0"/>
                      </a:moveTo>
                      <a:cubicBezTo>
                        <a:pt x="21" y="0"/>
                        <a:pt x="0" y="22"/>
                        <a:pt x="0" y="49"/>
                      </a:cubicBezTo>
                      <a:cubicBezTo>
                        <a:pt x="0" y="61"/>
                        <a:pt x="5" y="74"/>
                        <a:pt x="14" y="83"/>
                      </a:cubicBezTo>
                      <a:cubicBezTo>
                        <a:pt x="19" y="88"/>
                        <a:pt x="26" y="92"/>
                        <a:pt x="33" y="95"/>
                      </a:cubicBezTo>
                      <a:cubicBezTo>
                        <a:pt x="34" y="95"/>
                        <a:pt x="34" y="95"/>
                        <a:pt x="35" y="95"/>
                      </a:cubicBezTo>
                      <a:cubicBezTo>
                        <a:pt x="37" y="95"/>
                        <a:pt x="38" y="94"/>
                        <a:pt x="39" y="92"/>
                      </a:cubicBezTo>
                      <a:cubicBezTo>
                        <a:pt x="40" y="89"/>
                        <a:pt x="39" y="87"/>
                        <a:pt x="36" y="86"/>
                      </a:cubicBezTo>
                      <a:cubicBezTo>
                        <a:pt x="30" y="84"/>
                        <a:pt x="25" y="81"/>
                        <a:pt x="20" y="76"/>
                      </a:cubicBezTo>
                      <a:cubicBezTo>
                        <a:pt x="13" y="69"/>
                        <a:pt x="9" y="59"/>
                        <a:pt x="9" y="49"/>
                      </a:cubicBezTo>
                      <a:cubicBezTo>
                        <a:pt x="9" y="27"/>
                        <a:pt x="27" y="9"/>
                        <a:pt x="48" y="9"/>
                      </a:cubicBezTo>
                      <a:cubicBezTo>
                        <a:pt x="70" y="9"/>
                        <a:pt x="87" y="27"/>
                        <a:pt x="87" y="49"/>
                      </a:cubicBezTo>
                      <a:cubicBezTo>
                        <a:pt x="87" y="59"/>
                        <a:pt x="83" y="69"/>
                        <a:pt x="76" y="76"/>
                      </a:cubicBezTo>
                      <a:cubicBezTo>
                        <a:pt x="73" y="79"/>
                        <a:pt x="66" y="84"/>
                        <a:pt x="62" y="84"/>
                      </a:cubicBezTo>
                      <a:cubicBezTo>
                        <a:pt x="60" y="84"/>
                        <a:pt x="58" y="83"/>
                        <a:pt x="57" y="82"/>
                      </a:cubicBezTo>
                      <a:cubicBezTo>
                        <a:pt x="53" y="78"/>
                        <a:pt x="53" y="70"/>
                        <a:pt x="53" y="65"/>
                      </a:cubicBezTo>
                      <a:cubicBezTo>
                        <a:pt x="61" y="65"/>
                        <a:pt x="67" y="58"/>
                        <a:pt x="67" y="50"/>
                      </a:cubicBezTo>
                      <a:cubicBezTo>
                        <a:pt x="67" y="35"/>
                        <a:pt x="67" y="35"/>
                        <a:pt x="67" y="35"/>
                      </a:cubicBezTo>
                      <a:cubicBezTo>
                        <a:pt x="29" y="35"/>
                        <a:pt x="29" y="35"/>
                        <a:pt x="29" y="35"/>
                      </a:cubicBezTo>
                      <a:cubicBezTo>
                        <a:pt x="29" y="50"/>
                        <a:pt x="29" y="50"/>
                        <a:pt x="29" y="50"/>
                      </a:cubicBezTo>
                      <a:cubicBezTo>
                        <a:pt x="29" y="58"/>
                        <a:pt x="35" y="65"/>
                        <a:pt x="43" y="65"/>
                      </a:cubicBezTo>
                      <a:cubicBezTo>
                        <a:pt x="43" y="71"/>
                        <a:pt x="44" y="82"/>
                        <a:pt x="50" y="88"/>
                      </a:cubicBezTo>
                      <a:cubicBezTo>
                        <a:pt x="53" y="91"/>
                        <a:pt x="57" y="93"/>
                        <a:pt x="62" y="93"/>
                      </a:cubicBezTo>
                      <a:cubicBezTo>
                        <a:pt x="71" y="93"/>
                        <a:pt x="81" y="84"/>
                        <a:pt x="82" y="83"/>
                      </a:cubicBezTo>
                      <a:cubicBezTo>
                        <a:pt x="83" y="83"/>
                        <a:pt x="83" y="83"/>
                        <a:pt x="83" y="83"/>
                      </a:cubicBezTo>
                      <a:cubicBezTo>
                        <a:pt x="92" y="74"/>
                        <a:pt x="97" y="62"/>
                        <a:pt x="97" y="49"/>
                      </a:cubicBezTo>
                      <a:cubicBezTo>
                        <a:pt x="97" y="22"/>
                        <a:pt x="75" y="0"/>
                        <a:pt x="48" y="0"/>
                      </a:cubicBezTo>
                      <a:close/>
                      <a:moveTo>
                        <a:pt x="48" y="0"/>
                      </a:moveTo>
                      <a:cubicBezTo>
                        <a:pt x="48" y="0"/>
                        <a:pt x="48" y="0"/>
                        <a:pt x="48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</p:grpSp>
      </p:grpSp>
      <p:grpSp>
        <p:nvGrpSpPr>
          <p:cNvPr id="15" name="组合 14"/>
          <p:cNvGrpSpPr/>
          <p:nvPr/>
        </p:nvGrpSpPr>
        <p:grpSpPr>
          <a:xfrm>
            <a:off x="0" y="4358377"/>
            <a:ext cx="12192001" cy="2499623"/>
            <a:chOff x="0" y="4358377"/>
            <a:chExt cx="12192001" cy="2499623"/>
          </a:xfrm>
        </p:grpSpPr>
        <p:sp>
          <p:nvSpPr>
            <p:cNvPr id="8" name="等腰三角形 7"/>
            <p:cNvSpPr/>
            <p:nvPr/>
          </p:nvSpPr>
          <p:spPr>
            <a:xfrm>
              <a:off x="8043517" y="4358377"/>
              <a:ext cx="932208" cy="408814"/>
            </a:xfrm>
            <a:prstGeom prst="triangle">
              <a:avLst>
                <a:gd fmla="val 38316" name="adj"/>
              </a:avLst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4760636"/>
              <a:ext cx="12192000" cy="16180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03" name="任意多边形 102"/>
            <p:cNvSpPr/>
            <p:nvPr/>
          </p:nvSpPr>
          <p:spPr>
            <a:xfrm>
              <a:off x="7581900" y="5086350"/>
              <a:ext cx="4610101" cy="1292352"/>
            </a:xfrm>
            <a:custGeom>
              <a:gdLst>
                <a:gd fmla="*/ 1112586 w 4725415" name="connsiteX0"/>
                <a:gd fmla="*/ 0 h 1292352" name="connsiteY0"/>
                <a:gd fmla="*/ 4725415 w 4725415" name="connsiteX1"/>
                <a:gd fmla="*/ 0 h 1292352" name="connsiteY1"/>
                <a:gd fmla="*/ 4725415 w 4725415" name="connsiteX2"/>
                <a:gd fmla="*/ 1292352 h 1292352" name="connsiteY2"/>
                <a:gd fmla="*/ 0 w 4725415" name="connsiteX3"/>
                <a:gd fmla="*/ 1292352 h 1292352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292352" w="4725415">
                  <a:moveTo>
                    <a:pt x="1112586" y="0"/>
                  </a:moveTo>
                  <a:lnTo>
                    <a:pt x="4725415" y="0"/>
                  </a:lnTo>
                  <a:lnTo>
                    <a:pt x="4725415" y="1292352"/>
                  </a:lnTo>
                  <a:lnTo>
                    <a:pt x="0" y="1292352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矩形 2"/>
            <p:cNvSpPr/>
            <p:nvPr/>
          </p:nvSpPr>
          <p:spPr>
            <a:xfrm>
              <a:off x="0" y="6378702"/>
              <a:ext cx="12192000" cy="479298"/>
            </a:xfrm>
            <a:prstGeom prst="rect">
              <a:avLst/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2" name="任意多边形 101"/>
            <p:cNvSpPr/>
            <p:nvPr/>
          </p:nvSpPr>
          <p:spPr>
            <a:xfrm flipV="1">
              <a:off x="0" y="4358379"/>
              <a:ext cx="8401050" cy="1585219"/>
            </a:xfrm>
            <a:custGeom>
              <a:gdLst>
                <a:gd fmla="*/ 0 w 8401050" name="connsiteX0"/>
                <a:gd fmla="*/ 1585219 h 1585219" name="connsiteY0"/>
                <a:gd fmla="*/ 8401050 w 8401050" name="connsiteX1"/>
                <a:gd fmla="*/ 1585219 h 1585219" name="connsiteY1"/>
                <a:gd fmla="*/ 7036335 w 8401050" name="connsiteX2"/>
                <a:gd fmla="*/ 0 h 1585219" name="connsiteY2"/>
                <a:gd fmla="*/ 0 w 8401050" name="connsiteX3"/>
                <a:gd fmla="*/ 0 h 1585219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585219" w="8401050">
                  <a:moveTo>
                    <a:pt x="0" y="1585219"/>
                  </a:moveTo>
                  <a:lnTo>
                    <a:pt x="8401050" y="1585219"/>
                  </a:lnTo>
                  <a:lnTo>
                    <a:pt x="70363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73999" y="1306535"/>
            <a:ext cx="3510653" cy="3879174"/>
          </a:xfrm>
          <a:prstGeom prst="rect">
            <a:avLst/>
          </a:prstGeom>
        </p:spPr>
      </p:pic>
      <p:sp>
        <p:nvSpPr>
          <p:cNvPr id="69" name="文本框 68">
            <a:extLst>
              <a:ext uri="{FF2B5EF4-FFF2-40B4-BE49-F238E27FC236}">
                <a16:creationId xmlns:a16="http://schemas.microsoft.com/office/drawing/2014/main" id="{50AED0E6-B125-45D7-89E2-CEE6BC5E89C1}"/>
              </a:ext>
            </a:extLst>
          </p:cNvPr>
          <p:cNvSpPr txBox="1"/>
          <p:nvPr/>
        </p:nvSpPr>
        <p:spPr>
          <a:xfrm>
            <a:off x="980801" y="4457910"/>
            <a:ext cx="5383768" cy="13106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zh-CN" b="1" lang="en-US" smtClean="0" sz="80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PRAT 02</a:t>
            </a: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1AA59E97-51D8-4B20-A31D-9F66DC7A5644}"/>
              </a:ext>
            </a:extLst>
          </p:cNvPr>
          <p:cNvSpPr/>
          <p:nvPr/>
        </p:nvSpPr>
        <p:spPr>
          <a:xfrm>
            <a:off x="792568" y="2307003"/>
            <a:ext cx="6120552" cy="1615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b="1" lang="zh-CN" sz="10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三大效应</a:t>
            </a: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285B7AE6-7C8E-483C-8C3D-0B0F814F1B82}"/>
              </a:ext>
            </a:extLst>
          </p:cNvPr>
          <p:cNvSpPr txBox="1"/>
          <p:nvPr/>
        </p:nvSpPr>
        <p:spPr>
          <a:xfrm>
            <a:off x="1712244" y="1523501"/>
            <a:ext cx="499366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latin typeface="+mn-ea"/>
                <a:cs typeface="+mn-ea"/>
                <a:sym typeface="+mn-lt"/>
              </a:rPr>
              <a:t>学习心理·应用心理</a:t>
            </a:r>
          </a:p>
        </p:txBody>
      </p:sp>
      <p:sp>
        <p:nvSpPr>
          <p:cNvPr id="90" name="笑脸 89"/>
          <p:cNvSpPr/>
          <p:nvPr/>
        </p:nvSpPr>
        <p:spPr>
          <a:xfrm>
            <a:off x="961739" y="1539248"/>
            <a:ext cx="540000" cy="540000"/>
          </a:xfrm>
          <a:prstGeom prst="smileyFac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25380855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9"/>
      <p:bldP grpId="0" spid="88"/>
      <p:bldP grpId="0" spid="89"/>
      <p:bldP grpId="0" spid="90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14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1009881" y="4075288"/>
            <a:ext cx="204158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首因效应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43B374C-84CE-4DA5-849A-5230FB26D4BA}"/>
              </a:ext>
            </a:extLst>
          </p:cNvPr>
          <p:cNvSpPr/>
          <p:nvPr/>
        </p:nvSpPr>
        <p:spPr>
          <a:xfrm>
            <a:off x="574913" y="4880140"/>
            <a:ext cx="2839092" cy="54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第一印象决定人际成败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7717430D-0A9A-4B7E-9AA9-20D7C34065B2}"/>
              </a:ext>
            </a:extLst>
          </p:cNvPr>
          <p:cNvSpPr/>
          <p:nvPr/>
        </p:nvSpPr>
        <p:spPr>
          <a:xfrm>
            <a:off x="3986066" y="1711291"/>
            <a:ext cx="7726778" cy="3901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50000"/>
              </a:lnSpc>
            </a:pPr>
            <a:r>
              <a:rPr altLang="en-US" lang="zh-CN" sz="2000">
                <a:cs typeface="+mn-ea"/>
                <a:sym typeface="+mn-lt"/>
              </a:rPr>
              <a:t>首因效应：也叫“第一印象效应”，指与人第一次交往中给他人留下的印象，在对方头脑中占据着主导地位。研究表明，产生第一印象的7秒钟可以保持7年，且一旦形成，就很难改变。第一印象不好，或许下面的事情就可能泡汤、失败。作为职场中人，如果你不想失去任何成功的机会，就要努力给别人留下良好的第一印象。</a:t>
            </a: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30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02.三大效应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216828" y="1840457"/>
            <a:ext cx="1524805" cy="1840604"/>
            <a:chOff x="1317265" y="2097755"/>
            <a:chExt cx="1524805" cy="1840604"/>
          </a:xfrm>
          <a:solidFill>
            <a:schemeClr val="accent1"/>
          </a:solidFill>
        </p:grpSpPr>
        <p:sp>
          <p:nvSpPr>
            <p:cNvPr id="37" name="任意多边形 36"/>
            <p:cNvSpPr/>
            <p:nvPr/>
          </p:nvSpPr>
          <p:spPr>
            <a:xfrm>
              <a:off x="1317265" y="2097755"/>
              <a:ext cx="1524805" cy="1840604"/>
            </a:xfrm>
            <a:custGeom>
              <a:gdLst>
                <a:gd fmla="*/ 762402 w 1524805" name="connsiteX0"/>
                <a:gd fmla="*/ 0 h 1840604" name="connsiteY0"/>
                <a:gd fmla="*/ 1301502 w 1524805" name="connsiteX1"/>
                <a:gd fmla="*/ 223303 h 1840604" name="connsiteY1"/>
                <a:gd fmla="*/ 1301502 w 1524805" name="connsiteX2"/>
                <a:gd fmla="*/ 1301503 h 1840604" name="connsiteY2"/>
                <a:gd fmla="*/ 762402 w 1524805" name="connsiteX3"/>
                <a:gd fmla="*/ 1840604 h 1840604" name="connsiteY3"/>
                <a:gd fmla="*/ 223302 w 1524805" name="connsiteX4"/>
                <a:gd fmla="*/ 1301503 h 1840604" name="connsiteY4"/>
                <a:gd fmla="*/ 223302 w 1524805" name="connsiteX5"/>
                <a:gd fmla="*/ 223303 h 1840604" name="connsiteY5"/>
                <a:gd fmla="*/ 762402 w 1524805" name="connsiteX6"/>
                <a:gd fmla="*/ 0 h 1840604" name="connsiteY6"/>
                <a:gd fmla="*/ 762402 w 1524805" name="connsiteX7"/>
                <a:gd fmla="*/ 130768 h 1840604" name="connsiteY7"/>
                <a:gd fmla="*/ 130767 w 1524805" name="connsiteX8"/>
                <a:gd fmla="*/ 762403 h 1840604" name="connsiteY8"/>
                <a:gd fmla="*/ 762402 w 1524805" name="connsiteX9"/>
                <a:gd fmla="*/ 1394038 h 1840604" name="connsiteY9"/>
                <a:gd fmla="*/ 1394037 w 1524805" name="connsiteX10"/>
                <a:gd fmla="*/ 762403 h 1840604" name="connsiteY10"/>
                <a:gd fmla="*/ 762402 w 1524805" name="connsiteX11"/>
                <a:gd fmla="*/ 130768 h 1840604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840604" w="1524805">
                  <a:moveTo>
                    <a:pt x="762402" y="0"/>
                  </a:moveTo>
                  <a:cubicBezTo>
                    <a:pt x="957518" y="0"/>
                    <a:pt x="1152634" y="74434"/>
                    <a:pt x="1301502" y="223303"/>
                  </a:cubicBezTo>
                  <a:cubicBezTo>
                    <a:pt x="1599240" y="521040"/>
                    <a:pt x="1599240" y="1003766"/>
                    <a:pt x="1301502" y="1301503"/>
                  </a:cubicBezTo>
                  <a:lnTo>
                    <a:pt x="762402" y="1840604"/>
                  </a:lnTo>
                  <a:lnTo>
                    <a:pt x="223302" y="1301503"/>
                  </a:lnTo>
                  <a:cubicBezTo>
                    <a:pt x="-74435" y="1003766"/>
                    <a:pt x="-74435" y="521040"/>
                    <a:pt x="223302" y="223303"/>
                  </a:cubicBezTo>
                  <a:cubicBezTo>
                    <a:pt x="372171" y="74434"/>
                    <a:pt x="567286" y="0"/>
                    <a:pt x="762402" y="0"/>
                  </a:cubicBezTo>
                  <a:close/>
                  <a:moveTo>
                    <a:pt x="762402" y="130768"/>
                  </a:moveTo>
                  <a:cubicBezTo>
                    <a:pt x="413560" y="130768"/>
                    <a:pt x="130767" y="413561"/>
                    <a:pt x="130767" y="762403"/>
                  </a:cubicBezTo>
                  <a:cubicBezTo>
                    <a:pt x="130767" y="1111245"/>
                    <a:pt x="413560" y="1394038"/>
                    <a:pt x="762402" y="1394038"/>
                  </a:cubicBezTo>
                  <a:cubicBezTo>
                    <a:pt x="1111244" y="1394038"/>
                    <a:pt x="1394037" y="1111245"/>
                    <a:pt x="1394037" y="762403"/>
                  </a:cubicBezTo>
                  <a:cubicBezTo>
                    <a:pt x="1394037" y="413561"/>
                    <a:pt x="1111244" y="130768"/>
                    <a:pt x="762402" y="130768"/>
                  </a:cubicBez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1526774" y="2307265"/>
              <a:ext cx="1105786" cy="1105786"/>
            </a:xfrm>
            <a:prstGeom prst="ellipse">
              <a:avLst/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</p:grpSp>
      <p:sp>
        <p:nvSpPr>
          <p:cNvPr id="54" name="矩形 53"/>
          <p:cNvSpPr/>
          <p:nvPr/>
        </p:nvSpPr>
        <p:spPr>
          <a:xfrm>
            <a:off x="1592968" y="2288622"/>
            <a:ext cx="758771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z="3200">
                <a:solidFill>
                  <a:prstClr val="white"/>
                </a:solidFill>
                <a:latin charset="-127" panose="020b0600000101010101" pitchFamily="34" typeface="Dotum"/>
                <a:ea charset="-127" panose="020b0600000101010101" pitchFamily="34" typeface="Dotum"/>
              </a:rPr>
              <a:t>01</a:t>
            </a:r>
          </a:p>
        </p:txBody>
      </p:sp>
    </p:spTree>
    <p:extLst>
      <p:ext uri="{BB962C8B-B14F-4D97-AF65-F5344CB8AC3E}">
        <p14:creationId val="1395497122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  <p:cond delay="0" evt="onBegin">
                          <p:tn val="25"/>
                        </p:cond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27"/>
      <p:bldP grpId="0" spid="28"/>
      <p:bldP grpId="0" spid="5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14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2514050" y="1295162"/>
            <a:ext cx="204158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权威效应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43B374C-84CE-4DA5-849A-5230FB26D4BA}"/>
              </a:ext>
            </a:extLst>
          </p:cNvPr>
          <p:cNvSpPr/>
          <p:nvPr/>
        </p:nvSpPr>
        <p:spPr>
          <a:xfrm>
            <a:off x="4710742" y="1356717"/>
            <a:ext cx="2839092" cy="396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en-US" lang="zh-CN" sz="2000">
                <a:cs typeface="+mn-ea"/>
                <a:sym typeface="+mn-lt"/>
              </a:rPr>
              <a:t>人微言轻，人贵言重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7717430D-0A9A-4B7E-9AA9-20D7C34065B2}"/>
              </a:ext>
            </a:extLst>
          </p:cNvPr>
          <p:cNvSpPr/>
          <p:nvPr/>
        </p:nvSpPr>
        <p:spPr>
          <a:xfrm>
            <a:off x="2515567" y="1878421"/>
            <a:ext cx="9350050" cy="1463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权威效应：如果一个人地位高、有威信、受人尊敬，那么他所说的话、所做的事容易引起别人的重视，并相信其正确性。权威人士容易对他人产生更大影响力，我们要努力成为权威人士，但同时对权威人士不要过分迷信。</a:t>
            </a: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EA011D38-062B-46E1-916E-33BE1406286F}"/>
              </a:ext>
            </a:extLst>
          </p:cNvPr>
          <p:cNvGrpSpPr/>
          <p:nvPr/>
        </p:nvGrpSpPr>
        <p:grpSpPr>
          <a:xfrm>
            <a:off x="0" y="165767"/>
            <a:ext cx="2476500" cy="422214"/>
            <a:chOff x="-3305" y="344402"/>
            <a:chExt cx="4156217" cy="754174"/>
          </a:xfrm>
        </p:grpSpPr>
        <p:sp>
          <p:nvSpPr>
            <p:cNvPr id="30" name="任意多边形: 形状 30">
              <a:extLst>
                <a:ext uri="{FF2B5EF4-FFF2-40B4-BE49-F238E27FC236}">
                  <a16:creationId xmlns:a16="http://schemas.microsoft.com/office/drawing/2014/main" id="{E3183C62-F7F1-4AC0-8836-21A4E016593E}"/>
                </a:ext>
              </a:extLst>
            </p:cNvPr>
            <p:cNvSpPr/>
            <p:nvPr/>
          </p:nvSpPr>
          <p:spPr>
            <a:xfrm flipH="1" flipV="1">
              <a:off x="56046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54">
              <a:extLst>
                <a:ext uri="{FF2B5EF4-FFF2-40B4-BE49-F238E27FC236}">
                  <a16:creationId xmlns:a16="http://schemas.microsoft.com/office/drawing/2014/main" id="{F4576C96-2FEF-42CC-B6C1-CBAF2AF48B75}"/>
                </a:ext>
              </a:extLst>
            </p:cNvPr>
            <p:cNvSpPr/>
            <p:nvPr/>
          </p:nvSpPr>
          <p:spPr>
            <a:xfrm>
              <a:off x="811307" y="361416"/>
              <a:ext cx="3341605" cy="714691"/>
            </a:xfrm>
            <a:custGeom>
              <a:gdLst>
                <a:gd fmla="*/ 494312 w 4010666" name="connsiteX0"/>
                <a:gd fmla="*/ 0 h 733274" name="connsiteY0"/>
                <a:gd fmla="*/ 3668445 w 4010666" name="connsiteX1"/>
                <a:gd fmla="*/ 0 h 733274" name="connsiteY1"/>
                <a:gd fmla="*/ 3716885 w 4010666" name="connsiteX2"/>
                <a:gd fmla="*/ 4883 h 733274" name="connsiteY2"/>
                <a:gd fmla="*/ 4010666 w 4010666" name="connsiteX3"/>
                <a:gd fmla="*/ 365341 h 733274" name="connsiteY3"/>
                <a:gd fmla="*/ 3642733 w 4010666" name="connsiteX4"/>
                <a:gd fmla="*/ 733274 h 733274" name="connsiteY4"/>
                <a:gd fmla="*/ 0 w 4010666" name="connsiteX5"/>
                <a:gd fmla="*/ 733274 h 733274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3274" w="4010666">
                  <a:moveTo>
                    <a:pt x="494312" y="0"/>
                  </a:moveTo>
                  <a:lnTo>
                    <a:pt x="3668445" y="0"/>
                  </a:lnTo>
                  <a:lnTo>
                    <a:pt x="3716885" y="4883"/>
                  </a:lnTo>
                  <a:cubicBezTo>
                    <a:pt x="3884546" y="39191"/>
                    <a:pt x="4010666" y="187538"/>
                    <a:pt x="4010666" y="365341"/>
                  </a:cubicBezTo>
                  <a:cubicBezTo>
                    <a:pt x="4010666" y="568545"/>
                    <a:pt x="3845937" y="733274"/>
                    <a:pt x="3642733" y="733274"/>
                  </a:cubicBezTo>
                  <a:lnTo>
                    <a:pt x="0" y="733274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32">
              <a:extLst>
                <a:ext uri="{FF2B5EF4-FFF2-40B4-BE49-F238E27FC236}">
                  <a16:creationId xmlns:a16="http://schemas.microsoft.com/office/drawing/2014/main" id="{CB781C22-B620-411E-9042-3828327669DD}"/>
                </a:ext>
              </a:extLst>
            </p:cNvPr>
            <p:cNvSpPr/>
            <p:nvPr/>
          </p:nvSpPr>
          <p:spPr>
            <a:xfrm flipH="1" flipV="1">
              <a:off x="389638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: 形状 33">
              <a:extLst>
                <a:ext uri="{FF2B5EF4-FFF2-40B4-BE49-F238E27FC236}">
                  <a16:creationId xmlns:a16="http://schemas.microsoft.com/office/drawing/2014/main" id="{2CC9D8C9-0F25-466A-81E4-2B5EFF8B4068}"/>
                </a:ext>
              </a:extLst>
            </p:cNvPr>
            <p:cNvSpPr/>
            <p:nvPr/>
          </p:nvSpPr>
          <p:spPr>
            <a:xfrm flipH="1" flipV="1">
              <a:off x="217341" y="362710"/>
              <a:ext cx="571911" cy="734570"/>
            </a:xfrm>
            <a:custGeom>
              <a:gdLst>
                <a:gd fmla="*/ 76725 w 571911" name="connsiteX0"/>
                <a:gd fmla="*/ 734570 h 734570" name="connsiteY0"/>
                <a:gd fmla="*/ 0 w 571911" name="connsiteX1"/>
                <a:gd fmla="*/ 734570 h 734570" name="connsiteY1"/>
                <a:gd fmla="*/ 495186 w 571911" name="connsiteX2"/>
                <a:gd fmla="*/ 0 h 734570" name="connsiteY2"/>
                <a:gd fmla="*/ 571911 w 571911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71911">
                  <a:moveTo>
                    <a:pt x="76725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71911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: 形状 53">
              <a:extLst>
                <a:ext uri="{FF2B5EF4-FFF2-40B4-BE49-F238E27FC236}">
                  <a16:creationId xmlns:a16="http://schemas.microsoft.com/office/drawing/2014/main" id="{7DCA88B6-FBCD-49F9-9FC1-9F9B36775C29}"/>
                </a:ext>
              </a:extLst>
            </p:cNvPr>
            <p:cNvSpPr/>
            <p:nvPr/>
          </p:nvSpPr>
          <p:spPr>
            <a:xfrm flipH="1" flipV="1">
              <a:off x="-3305" y="364006"/>
              <a:ext cx="593966" cy="734570"/>
            </a:xfrm>
            <a:custGeom>
              <a:gdLst>
                <a:gd fmla="*/ 593966 w 593966" name="connsiteX0"/>
                <a:gd fmla="*/ 734570 h 734570" name="connsiteY0"/>
                <a:gd fmla="*/ 0 w 593966" name="connsiteX1"/>
                <a:gd fmla="*/ 734570 h 734570" name="connsiteY1"/>
                <a:gd fmla="*/ 495186 w 593966" name="connsiteX2"/>
                <a:gd fmla="*/ 0 h 734570" name="connsiteY2"/>
                <a:gd fmla="*/ 593966 w 593966" name="connsiteX3"/>
                <a:gd fmla="*/ 0 h 73457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34570" w="593966">
                  <a:moveTo>
                    <a:pt x="593966" y="734570"/>
                  </a:moveTo>
                  <a:lnTo>
                    <a:pt x="0" y="734570"/>
                  </a:lnTo>
                  <a:lnTo>
                    <a:pt x="495186" y="0"/>
                  </a:lnTo>
                  <a:lnTo>
                    <a:pt x="593966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59EE2A6E-5DF8-402A-8B36-B745BB0705B8}"/>
                </a:ext>
              </a:extLst>
            </p:cNvPr>
            <p:cNvSpPr txBox="1"/>
            <p:nvPr/>
          </p:nvSpPr>
          <p:spPr>
            <a:xfrm>
              <a:off x="1287208" y="344402"/>
              <a:ext cx="2662110" cy="7077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z="20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charset="-122" panose="00000500000000000000" pitchFamily="2" typeface="字魂105号-简雅黑"/>
                </a:rPr>
                <a:t>02.三大效应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 rot="16200000">
            <a:off x="511817" y="1204533"/>
            <a:ext cx="1524805" cy="1840604"/>
            <a:chOff x="1317265" y="2097755"/>
            <a:chExt cx="1524805" cy="1840604"/>
          </a:xfrm>
          <a:solidFill>
            <a:schemeClr val="accent1"/>
          </a:solidFill>
        </p:grpSpPr>
        <p:sp>
          <p:nvSpPr>
            <p:cNvPr id="37" name="任意多边形 36"/>
            <p:cNvSpPr/>
            <p:nvPr/>
          </p:nvSpPr>
          <p:spPr>
            <a:xfrm>
              <a:off x="1317265" y="2097755"/>
              <a:ext cx="1524805" cy="1840604"/>
            </a:xfrm>
            <a:custGeom>
              <a:gdLst>
                <a:gd fmla="*/ 762402 w 1524805" name="connsiteX0"/>
                <a:gd fmla="*/ 0 h 1840604" name="connsiteY0"/>
                <a:gd fmla="*/ 1301502 w 1524805" name="connsiteX1"/>
                <a:gd fmla="*/ 223303 h 1840604" name="connsiteY1"/>
                <a:gd fmla="*/ 1301502 w 1524805" name="connsiteX2"/>
                <a:gd fmla="*/ 1301503 h 1840604" name="connsiteY2"/>
                <a:gd fmla="*/ 762402 w 1524805" name="connsiteX3"/>
                <a:gd fmla="*/ 1840604 h 1840604" name="connsiteY3"/>
                <a:gd fmla="*/ 223302 w 1524805" name="connsiteX4"/>
                <a:gd fmla="*/ 1301503 h 1840604" name="connsiteY4"/>
                <a:gd fmla="*/ 223302 w 1524805" name="connsiteX5"/>
                <a:gd fmla="*/ 223303 h 1840604" name="connsiteY5"/>
                <a:gd fmla="*/ 762402 w 1524805" name="connsiteX6"/>
                <a:gd fmla="*/ 0 h 1840604" name="connsiteY6"/>
                <a:gd fmla="*/ 762402 w 1524805" name="connsiteX7"/>
                <a:gd fmla="*/ 130768 h 1840604" name="connsiteY7"/>
                <a:gd fmla="*/ 130767 w 1524805" name="connsiteX8"/>
                <a:gd fmla="*/ 762403 h 1840604" name="connsiteY8"/>
                <a:gd fmla="*/ 762402 w 1524805" name="connsiteX9"/>
                <a:gd fmla="*/ 1394038 h 1840604" name="connsiteY9"/>
                <a:gd fmla="*/ 1394037 w 1524805" name="connsiteX10"/>
                <a:gd fmla="*/ 762403 h 1840604" name="connsiteY10"/>
                <a:gd fmla="*/ 762402 w 1524805" name="connsiteX11"/>
                <a:gd fmla="*/ 130768 h 1840604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840604" w="1524805">
                  <a:moveTo>
                    <a:pt x="762402" y="0"/>
                  </a:moveTo>
                  <a:cubicBezTo>
                    <a:pt x="957518" y="0"/>
                    <a:pt x="1152634" y="74434"/>
                    <a:pt x="1301502" y="223303"/>
                  </a:cubicBezTo>
                  <a:cubicBezTo>
                    <a:pt x="1599240" y="521040"/>
                    <a:pt x="1599240" y="1003766"/>
                    <a:pt x="1301502" y="1301503"/>
                  </a:cubicBezTo>
                  <a:lnTo>
                    <a:pt x="762402" y="1840604"/>
                  </a:lnTo>
                  <a:lnTo>
                    <a:pt x="223302" y="1301503"/>
                  </a:lnTo>
                  <a:cubicBezTo>
                    <a:pt x="-74435" y="1003766"/>
                    <a:pt x="-74435" y="521040"/>
                    <a:pt x="223302" y="223303"/>
                  </a:cubicBezTo>
                  <a:cubicBezTo>
                    <a:pt x="372171" y="74434"/>
                    <a:pt x="567286" y="0"/>
                    <a:pt x="762402" y="0"/>
                  </a:cubicBezTo>
                  <a:close/>
                  <a:moveTo>
                    <a:pt x="762402" y="130768"/>
                  </a:moveTo>
                  <a:cubicBezTo>
                    <a:pt x="413560" y="130768"/>
                    <a:pt x="130767" y="413561"/>
                    <a:pt x="130767" y="762403"/>
                  </a:cubicBezTo>
                  <a:cubicBezTo>
                    <a:pt x="130767" y="1111245"/>
                    <a:pt x="413560" y="1394038"/>
                    <a:pt x="762402" y="1394038"/>
                  </a:cubicBezTo>
                  <a:cubicBezTo>
                    <a:pt x="1111244" y="1394038"/>
                    <a:pt x="1394037" y="1111245"/>
                    <a:pt x="1394037" y="762403"/>
                  </a:cubicBezTo>
                  <a:cubicBezTo>
                    <a:pt x="1394037" y="413561"/>
                    <a:pt x="1111244" y="130768"/>
                    <a:pt x="762402" y="130768"/>
                  </a:cubicBez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1526774" y="2307265"/>
              <a:ext cx="1105786" cy="1105786"/>
            </a:xfrm>
            <a:prstGeom prst="ellipse">
              <a:avLst/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</p:grpSp>
      <p:sp>
        <p:nvSpPr>
          <p:cNvPr id="54" name="矩形 53"/>
          <p:cNvSpPr/>
          <p:nvPr/>
        </p:nvSpPr>
        <p:spPr>
          <a:xfrm>
            <a:off x="716892" y="1791265"/>
            <a:ext cx="758771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3200">
                <a:solidFill>
                  <a:prstClr val="white"/>
                </a:solidFill>
                <a:latin charset="-127" panose="020b0600000101010101" pitchFamily="34" typeface="Dotum"/>
                <a:ea charset="-127" panose="020b0600000101010101" pitchFamily="34" typeface="Dotum"/>
              </a:rPr>
              <a:t>02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5001539-E82C-4346-9DBF-A96A8986DB48}"/>
              </a:ext>
            </a:extLst>
          </p:cNvPr>
          <p:cNvSpPr txBox="1"/>
          <p:nvPr/>
        </p:nvSpPr>
        <p:spPr>
          <a:xfrm>
            <a:off x="2608205" y="4135948"/>
            <a:ext cx="2041587" cy="518160"/>
          </a:xfrm>
          <a:prstGeom prst="rect">
            <a:avLst/>
          </a:prstGeom>
          <a:solidFill>
            <a:srgbClr val="EE8A10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雷尼尔效应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43B374C-84CE-4DA5-849A-5230FB26D4BA}"/>
              </a:ext>
            </a:extLst>
          </p:cNvPr>
          <p:cNvSpPr/>
          <p:nvPr/>
        </p:nvSpPr>
        <p:spPr>
          <a:xfrm>
            <a:off x="4804897" y="4197503"/>
            <a:ext cx="2839092" cy="396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en-US" lang="zh-CN" sz="2000">
                <a:cs typeface="+mn-ea"/>
                <a:sym typeface="+mn-lt"/>
              </a:rPr>
              <a:t>温情比薪酬更能留住人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7717430D-0A9A-4B7E-9AA9-20D7C34065B2}"/>
              </a:ext>
            </a:extLst>
          </p:cNvPr>
          <p:cNvSpPr/>
          <p:nvPr/>
        </p:nvSpPr>
        <p:spPr>
          <a:xfrm>
            <a:off x="2476500" y="4704036"/>
            <a:ext cx="9350050" cy="1463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2000">
                <a:cs typeface="+mn-ea"/>
                <a:sym typeface="+mn-lt"/>
              </a:rPr>
              <a:t>雷尼尔效应：人会为了其它的因素而牺牲更高的收入机会。知道员工的真正需求，才能留住人才。企业可以用温情来吸引和留住人才。身为管理者，只有展示出你的人情味，才能做到人心所向，才能真正地留住员工的心。</a:t>
            </a:r>
          </a:p>
        </p:txBody>
      </p:sp>
      <p:grpSp>
        <p:nvGrpSpPr>
          <p:cNvPr id="19" name="组合 18"/>
          <p:cNvGrpSpPr/>
          <p:nvPr/>
        </p:nvGrpSpPr>
        <p:grpSpPr>
          <a:xfrm rot="16200000">
            <a:off x="511817" y="3969504"/>
            <a:ext cx="1524805" cy="1840604"/>
            <a:chOff x="1317265" y="2097755"/>
            <a:chExt cx="1524805" cy="1840604"/>
          </a:xfrm>
          <a:solidFill>
            <a:schemeClr val="accent1"/>
          </a:solidFill>
        </p:grpSpPr>
        <p:sp>
          <p:nvSpPr>
            <p:cNvPr id="20" name="任意多边形 19"/>
            <p:cNvSpPr/>
            <p:nvPr/>
          </p:nvSpPr>
          <p:spPr>
            <a:xfrm>
              <a:off x="1317265" y="2097755"/>
              <a:ext cx="1524805" cy="1840604"/>
            </a:xfrm>
            <a:custGeom>
              <a:gdLst>
                <a:gd fmla="*/ 762402 w 1524805" name="connsiteX0"/>
                <a:gd fmla="*/ 0 h 1840604" name="connsiteY0"/>
                <a:gd fmla="*/ 1301502 w 1524805" name="connsiteX1"/>
                <a:gd fmla="*/ 223303 h 1840604" name="connsiteY1"/>
                <a:gd fmla="*/ 1301502 w 1524805" name="connsiteX2"/>
                <a:gd fmla="*/ 1301503 h 1840604" name="connsiteY2"/>
                <a:gd fmla="*/ 762402 w 1524805" name="connsiteX3"/>
                <a:gd fmla="*/ 1840604 h 1840604" name="connsiteY3"/>
                <a:gd fmla="*/ 223302 w 1524805" name="connsiteX4"/>
                <a:gd fmla="*/ 1301503 h 1840604" name="connsiteY4"/>
                <a:gd fmla="*/ 223302 w 1524805" name="connsiteX5"/>
                <a:gd fmla="*/ 223303 h 1840604" name="connsiteY5"/>
                <a:gd fmla="*/ 762402 w 1524805" name="connsiteX6"/>
                <a:gd fmla="*/ 0 h 1840604" name="connsiteY6"/>
                <a:gd fmla="*/ 762402 w 1524805" name="connsiteX7"/>
                <a:gd fmla="*/ 130768 h 1840604" name="connsiteY7"/>
                <a:gd fmla="*/ 130767 w 1524805" name="connsiteX8"/>
                <a:gd fmla="*/ 762403 h 1840604" name="connsiteY8"/>
                <a:gd fmla="*/ 762402 w 1524805" name="connsiteX9"/>
                <a:gd fmla="*/ 1394038 h 1840604" name="connsiteY9"/>
                <a:gd fmla="*/ 1394037 w 1524805" name="connsiteX10"/>
                <a:gd fmla="*/ 762403 h 1840604" name="connsiteY10"/>
                <a:gd fmla="*/ 762402 w 1524805" name="connsiteX11"/>
                <a:gd fmla="*/ 130768 h 1840604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840604" w="1524805">
                  <a:moveTo>
                    <a:pt x="762402" y="0"/>
                  </a:moveTo>
                  <a:cubicBezTo>
                    <a:pt x="957518" y="0"/>
                    <a:pt x="1152634" y="74434"/>
                    <a:pt x="1301502" y="223303"/>
                  </a:cubicBezTo>
                  <a:cubicBezTo>
                    <a:pt x="1599240" y="521040"/>
                    <a:pt x="1599240" y="1003766"/>
                    <a:pt x="1301502" y="1301503"/>
                  </a:cubicBezTo>
                  <a:lnTo>
                    <a:pt x="762402" y="1840604"/>
                  </a:lnTo>
                  <a:lnTo>
                    <a:pt x="223302" y="1301503"/>
                  </a:lnTo>
                  <a:cubicBezTo>
                    <a:pt x="-74435" y="1003766"/>
                    <a:pt x="-74435" y="521040"/>
                    <a:pt x="223302" y="223303"/>
                  </a:cubicBezTo>
                  <a:cubicBezTo>
                    <a:pt x="372171" y="74434"/>
                    <a:pt x="567286" y="0"/>
                    <a:pt x="762402" y="0"/>
                  </a:cubicBezTo>
                  <a:close/>
                  <a:moveTo>
                    <a:pt x="762402" y="130768"/>
                  </a:moveTo>
                  <a:cubicBezTo>
                    <a:pt x="413560" y="130768"/>
                    <a:pt x="130767" y="413561"/>
                    <a:pt x="130767" y="762403"/>
                  </a:cubicBezTo>
                  <a:cubicBezTo>
                    <a:pt x="130767" y="1111245"/>
                    <a:pt x="413560" y="1394038"/>
                    <a:pt x="762402" y="1394038"/>
                  </a:cubicBezTo>
                  <a:cubicBezTo>
                    <a:pt x="1111244" y="1394038"/>
                    <a:pt x="1394037" y="1111245"/>
                    <a:pt x="1394037" y="762403"/>
                  </a:cubicBezTo>
                  <a:cubicBezTo>
                    <a:pt x="1394037" y="413561"/>
                    <a:pt x="1111244" y="130768"/>
                    <a:pt x="762402" y="130768"/>
                  </a:cubicBez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1526774" y="2307265"/>
              <a:ext cx="1105786" cy="1105786"/>
            </a:xfrm>
            <a:prstGeom prst="ellipse">
              <a:avLst/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716892" y="4556235"/>
            <a:ext cx="758771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lang="en-US" smtClean="0" sz="3200">
                <a:solidFill>
                  <a:prstClr val="white"/>
                </a:solidFill>
                <a:latin charset="-127" panose="020b0600000101010101" pitchFamily="34" typeface="Dotum"/>
                <a:ea charset="-127" panose="020b0600000101010101" pitchFamily="34" typeface="Dotum"/>
              </a:rPr>
              <a:t>03</a:t>
            </a:r>
          </a:p>
        </p:txBody>
      </p:sp>
    </p:spTree>
    <p:extLst>
      <p:ext uri="{BB962C8B-B14F-4D97-AF65-F5344CB8AC3E}">
        <p14:creationId val="25292867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  <p:cond delay="0" evt="onBegin">
                          <p:tn val="25"/>
                        </p:cond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  <p:cond delay="0" evt="onBegin">
                          <p:tn val="40"/>
                        </p:cond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  <p:cond delay="0" evt="onBegin">
                          <p:tn val="51"/>
                        </p:cond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4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27"/>
      <p:bldP grpId="0" spid="28"/>
      <p:bldP grpId="0" spid="54"/>
      <p:bldP grpId="0" spid="16"/>
      <p:bldP grpId="0" spid="17"/>
      <p:bldP grpId="0" spid="18"/>
      <p:bldP grpId="0" spid="22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5" name="组合 54"/>
          <p:cNvGrpSpPr/>
          <p:nvPr/>
        </p:nvGrpSpPr>
        <p:grpSpPr>
          <a:xfrm>
            <a:off x="4515283" y="203997"/>
            <a:ext cx="7630019" cy="558402"/>
            <a:chOff x="2788161" y="6477580"/>
            <a:chExt cx="9363015" cy="380420"/>
          </a:xfrm>
        </p:grpSpPr>
        <p:sp>
          <p:nvSpPr>
            <p:cNvPr id="33" name="平行四边形 32">
              <a:extLst>
                <a:ext uri="{FF2B5EF4-FFF2-40B4-BE49-F238E27FC236}">
                  <a16:creationId xmlns:a16="http://schemas.microsoft.com/office/drawing/2014/main" id="{2E9C37A1-463E-4C46-9649-B25C5D6B6A1E}"/>
                </a:ext>
              </a:extLst>
            </p:cNvPr>
            <p:cNvSpPr/>
            <p:nvPr/>
          </p:nvSpPr>
          <p:spPr>
            <a:xfrm flipH="1" flipV="1">
              <a:off x="2788161" y="6477580"/>
              <a:ext cx="7381041" cy="380419"/>
            </a:xfrm>
            <a:prstGeom prst="parallelogram">
              <a:avLst>
                <a:gd fmla="val 16027" name="adj"/>
              </a:avLst>
            </a:pr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062588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0532745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6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0439607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7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346469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8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253331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9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160193" y="6477581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0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22356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1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130425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2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037287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3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0944149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4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0851011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5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0757873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6" name="任意多边形: 形状 30">
              <a:extLst>
                <a:ext uri="{FF2B5EF4-FFF2-40B4-BE49-F238E27FC236}">
                  <a16:creationId xmlns:a16="http://schemas.microsoft.com/office/drawing/2014/main" id="{19AD9626-74CE-4AC3-BFC6-57D38AE8DBC0}"/>
                </a:ext>
              </a:extLst>
            </p:cNvPr>
            <p:cNvSpPr/>
            <p:nvPr/>
          </p:nvSpPr>
          <p:spPr>
            <a:xfrm flipH="1" flipV="1">
              <a:off x="1181987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7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172673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8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63359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9" name="任意多边形: 形状 33">
              <a:extLst>
                <a:ext uri="{FF2B5EF4-FFF2-40B4-BE49-F238E27FC236}">
                  <a16:creationId xmlns:a16="http://schemas.microsoft.com/office/drawing/2014/main" id="{647E74D9-65F6-4FE1-A32E-E77A166B993F}"/>
                </a:ext>
              </a:extLst>
            </p:cNvPr>
            <p:cNvSpPr/>
            <p:nvPr/>
          </p:nvSpPr>
          <p:spPr>
            <a:xfrm flipH="1" flipV="1">
              <a:off x="11540456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0" name="任意多边形: 形状 34">
              <a:extLst>
                <a:ext uri="{FF2B5EF4-FFF2-40B4-BE49-F238E27FC236}">
                  <a16:creationId xmlns:a16="http://schemas.microsoft.com/office/drawing/2014/main" id="{142E5D27-BB09-457F-8830-6F8FBD53B8C5}"/>
                </a:ext>
              </a:extLst>
            </p:cNvPr>
            <p:cNvSpPr/>
            <p:nvPr/>
          </p:nvSpPr>
          <p:spPr>
            <a:xfrm flipH="1" flipV="1">
              <a:off x="11447318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1" name="任意多边形: 形状 35">
              <a:extLst>
                <a:ext uri="{FF2B5EF4-FFF2-40B4-BE49-F238E27FC236}">
                  <a16:creationId xmlns:a16="http://schemas.microsoft.com/office/drawing/2014/main" id="{1DB9EFA9-038B-4F41-8196-BF3CD9CB8C1A}"/>
                </a:ext>
              </a:extLst>
            </p:cNvPr>
            <p:cNvSpPr/>
            <p:nvPr/>
          </p:nvSpPr>
          <p:spPr>
            <a:xfrm flipH="1" flipV="1">
              <a:off x="11354180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3" name="任意多边形: 形状 31">
              <a:extLst>
                <a:ext uri="{FF2B5EF4-FFF2-40B4-BE49-F238E27FC236}">
                  <a16:creationId xmlns:a16="http://schemas.microsoft.com/office/drawing/2014/main" id="{9635CA15-EBEE-4F5B-B7CE-E5534AD64263}"/>
                </a:ext>
              </a:extLst>
            </p:cNvPr>
            <p:cNvSpPr/>
            <p:nvPr/>
          </p:nvSpPr>
          <p:spPr>
            <a:xfrm flipH="1" flipV="1">
              <a:off x="12013042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4" name="任意多边形: 形状 32">
              <a:extLst>
                <a:ext uri="{FF2B5EF4-FFF2-40B4-BE49-F238E27FC236}">
                  <a16:creationId xmlns:a16="http://schemas.microsoft.com/office/drawing/2014/main" id="{C4033458-E5E7-4754-B7B1-F07D624F7436}"/>
                </a:ext>
              </a:extLst>
            </p:cNvPr>
            <p:cNvSpPr/>
            <p:nvPr/>
          </p:nvSpPr>
          <p:spPr>
            <a:xfrm flipH="1" flipV="1">
              <a:off x="11919904" y="6477583"/>
              <a:ext cx="138134" cy="380417"/>
            </a:xfrm>
            <a:custGeom>
              <a:gdLst>
                <a:gd fmla="*/ 0 w 138134" name="connsiteX0"/>
                <a:gd fmla="*/ 380417 h 380417" name="connsiteY0"/>
                <a:gd fmla="*/ 43030 w 138134" name="connsiteX1"/>
                <a:gd fmla="*/ 380417 h 380417" name="connsiteY1"/>
                <a:gd fmla="*/ 138134 w 138134" name="connsiteX2"/>
                <a:gd fmla="*/ 0 h 380417" name="connsiteY2"/>
                <a:gd fmla="*/ 95104 w 138134" name="connsiteX3"/>
                <a:gd fmla="*/ 0 h 38041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80417" w="138134">
                  <a:moveTo>
                    <a:pt x="0" y="380417"/>
                  </a:moveTo>
                  <a:lnTo>
                    <a:pt x="43030" y="380417"/>
                  </a:lnTo>
                  <a:lnTo>
                    <a:pt x="138134" y="0"/>
                  </a:lnTo>
                  <a:lnTo>
                    <a:pt x="95104" y="0"/>
                  </a:lnTo>
                  <a:close/>
                </a:path>
              </a:pathLst>
            </a:custGeom>
            <a:solidFill>
              <a:srgbClr val="F0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244017" y="210854"/>
            <a:ext cx="4112453" cy="651075"/>
            <a:chOff x="301587" y="432453"/>
            <a:chExt cx="4112453" cy="651075"/>
          </a:xfrm>
        </p:grpSpPr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596F35C4-46E9-40FF-9A7D-CBF6898AA91C}"/>
                </a:ext>
              </a:extLst>
            </p:cNvPr>
            <p:cNvGrpSpPr/>
            <p:nvPr/>
          </p:nvGrpSpPr>
          <p:grpSpPr>
            <a:xfrm>
              <a:off x="2310572" y="434097"/>
              <a:ext cx="2103468" cy="649431"/>
              <a:chOff x="734816" y="231315"/>
              <a:chExt cx="2103468" cy="649431"/>
            </a:xfrm>
          </p:grpSpPr>
          <p:sp>
            <p:nvSpPr>
              <p:cNvPr id="65" name="文本框 64">
                <a:extLst>
                  <a:ext uri="{FF2B5EF4-FFF2-40B4-BE49-F238E27FC236}">
                    <a16:creationId xmlns:a16="http://schemas.microsoft.com/office/drawing/2014/main" id="{5A24502D-9ED8-40BF-8D0A-E76AF956509C}"/>
                  </a:ext>
                </a:extLst>
              </p:cNvPr>
              <p:cNvSpPr txBox="1"/>
              <p:nvPr/>
            </p:nvSpPr>
            <p:spPr>
              <a:xfrm>
                <a:off x="734817" y="231315"/>
                <a:ext cx="2103468" cy="447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lnSpc>
                    <a:spcPts val="2800"/>
                  </a:lnSpc>
                </a:pPr>
                <a:r>
                  <a:rPr altLang="zh-CN" b="1" lang="en-US" sz="24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YOUR LOGO</a:t>
                </a:r>
              </a:p>
            </p:txBody>
          </p:sp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0202C620-F1CB-4E89-BCA8-230F6C3EFFED}"/>
                  </a:ext>
                </a:extLst>
              </p:cNvPr>
              <p:cNvSpPr txBox="1"/>
              <p:nvPr/>
            </p:nvSpPr>
            <p:spPr>
              <a:xfrm>
                <a:off x="783132" y="583229"/>
                <a:ext cx="2055152" cy="2946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altLang="zh-CN" lang="en-US" spc="100" sz="900">
                    <a:latin charset="-122" panose="020b0503020204020204" pitchFamily="34" typeface="微软雅黑"/>
                    <a:ea charset="-122" panose="020b0503020204020204" pitchFamily="34" typeface="微软雅黑"/>
                    <a:cs charset="-122" panose="00000500000000000000" pitchFamily="2" typeface="字魂105号-简雅黑"/>
                  </a:rPr>
                  <a:t>PLEASE ENTER YOUR NAME</a:t>
                </a:r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301587" y="432453"/>
              <a:ext cx="1878112" cy="559189"/>
              <a:chOff x="166589" y="352037"/>
              <a:chExt cx="2356815" cy="697908"/>
            </a:xfrm>
          </p:grpSpPr>
          <p:sp>
            <p:nvSpPr>
              <p:cNvPr id="70" name="椭圆 69">
                <a:extLst>
                  <a:ext uri="{FF2B5EF4-FFF2-40B4-BE49-F238E27FC236}">
                    <a16:creationId xmlns:a16="http://schemas.microsoft.com/office/drawing/2014/main" id="{9D7AB18A-D5B0-475B-95C7-82C2CDF89A98}"/>
                  </a:ext>
                </a:extLst>
              </p:cNvPr>
              <p:cNvSpPr/>
              <p:nvPr/>
            </p:nvSpPr>
            <p:spPr>
              <a:xfrm>
                <a:off x="166589" y="36157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椭圆 70">
                <a:extLst>
                  <a:ext uri="{FF2B5EF4-FFF2-40B4-BE49-F238E27FC236}">
                    <a16:creationId xmlns:a16="http://schemas.microsoft.com/office/drawing/2014/main" id="{9FB44E94-E2B5-4AC7-9183-EACCF0B3E9C2}"/>
                  </a:ext>
                </a:extLst>
              </p:cNvPr>
              <p:cNvSpPr/>
              <p:nvPr/>
            </p:nvSpPr>
            <p:spPr>
              <a:xfrm>
                <a:off x="1835035" y="361577"/>
                <a:ext cx="688369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2" name="组合 71">
                <a:extLst>
                  <a:ext uri="{FF2B5EF4-FFF2-40B4-BE49-F238E27FC236}">
                    <a16:creationId xmlns:a16="http://schemas.microsoft.com/office/drawing/2014/main" id="{8753CACF-C9CA-48C1-BF76-BC3D9C5CE730}"/>
                  </a:ext>
                </a:extLst>
              </p:cNvPr>
              <p:cNvGrpSpPr/>
              <p:nvPr/>
            </p:nvGrpSpPr>
            <p:grpSpPr>
              <a:xfrm>
                <a:off x="334908" y="524414"/>
                <a:ext cx="369488" cy="372593"/>
                <a:chOff x="5216526" y="1358901"/>
                <a:chExt cx="566738" cy="571500"/>
              </a:xfrm>
              <a:solidFill>
                <a:schemeClr val="bg1"/>
              </a:solidFill>
            </p:grpSpPr>
            <p:sp>
              <p:nvSpPr>
                <p:cNvPr id="73" name="Freeform 78">
                  <a:extLst>
                    <a:ext uri="{FF2B5EF4-FFF2-40B4-BE49-F238E27FC236}">
                      <a16:creationId xmlns:a16="http://schemas.microsoft.com/office/drawing/2014/main" id="{7F5B4989-B52F-453D-A925-D41A093498BC}"/>
                    </a:ext>
                  </a:extLst>
                </p:cNvPr>
                <p:cNvSpPr/>
                <p:nvPr/>
              </p:nvSpPr>
              <p:spPr bwMode="auto">
                <a:xfrm>
                  <a:off x="5416551" y="1562101"/>
                  <a:ext cx="366713" cy="368300"/>
                </a:xfrm>
                <a:custGeom>
                  <a:gdLst>
                    <a:gd fmla="*/ 27 w 97" name="T0"/>
                    <a:gd fmla="*/ 26 h 98" name="T1"/>
                    <a:gd fmla="*/ 26 w 97" name="T2"/>
                    <a:gd fmla="*/ 27 h 98" name="T3"/>
                    <a:gd fmla="*/ 0 w 97" name="T4"/>
                    <a:gd fmla="*/ 90 h 98" name="T5"/>
                    <a:gd fmla="*/ 0 w 97" name="T6"/>
                    <a:gd fmla="*/ 91 h 98" name="T7"/>
                    <a:gd fmla="*/ 1 w 97" name="T8"/>
                    <a:gd fmla="*/ 93 h 98" name="T9"/>
                    <a:gd fmla="*/ 53 w 97" name="T10"/>
                    <a:gd fmla="*/ 89 h 98" name="T11"/>
                    <a:gd fmla="*/ 89 w 97" name="T12"/>
                    <a:gd fmla="*/ 51 h 98" name="T13"/>
                    <a:gd fmla="*/ 92 w 97" name="T14"/>
                    <a:gd fmla="*/ 2 h 98" name="T15"/>
                    <a:gd fmla="*/ 91 w 97" name="T16"/>
                    <a:gd fmla="*/ 1 h 98" name="T17"/>
                    <a:gd fmla="*/ 89 w 97" name="T18"/>
                    <a:gd fmla="*/ 1 h 98" name="T19"/>
                    <a:gd fmla="*/ 27 w 97" name="T20"/>
                    <a:gd fmla="*/ 26 h 98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98" w="97">
                      <a:moveTo>
                        <a:pt x="27" y="26"/>
                      </a:moveTo>
                      <a:cubicBezTo>
                        <a:pt x="26" y="26"/>
                        <a:pt x="26" y="27"/>
                        <a:pt x="26" y="27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90"/>
                        <a:pt x="0" y="91"/>
                        <a:pt x="0" y="91"/>
                      </a:cubicBezTo>
                      <a:cubicBezTo>
                        <a:pt x="0" y="92"/>
                        <a:pt x="1" y="92"/>
                        <a:pt x="1" y="93"/>
                      </a:cubicBezTo>
                      <a:cubicBezTo>
                        <a:pt x="19" y="98"/>
                        <a:pt x="37" y="96"/>
                        <a:pt x="53" y="89"/>
                      </a:cubicBezTo>
                      <a:cubicBezTo>
                        <a:pt x="70" y="81"/>
                        <a:pt x="82" y="67"/>
                        <a:pt x="89" y="51"/>
                      </a:cubicBezTo>
                      <a:cubicBezTo>
                        <a:pt x="96" y="35"/>
                        <a:pt x="97" y="18"/>
                        <a:pt x="92" y="2"/>
                      </a:cubicBezTo>
                      <a:cubicBezTo>
                        <a:pt x="92" y="2"/>
                        <a:pt x="92" y="1"/>
                        <a:pt x="91" y="1"/>
                      </a:cubicBezTo>
                      <a:cubicBezTo>
                        <a:pt x="90" y="0"/>
                        <a:pt x="90" y="0"/>
                        <a:pt x="89" y="1"/>
                      </a:cubicBezTo>
                      <a:lnTo>
                        <a:pt x="27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BD4CC2CB-EFDE-4197-AE92-714F357279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359401" y="1358901"/>
                  <a:ext cx="385763" cy="263525"/>
                </a:xfrm>
                <a:custGeom>
                  <a:gdLst>
                    <a:gd fmla="*/ 41 w 102" name="T0"/>
                    <a:gd fmla="*/ 69 h 70" name="T1"/>
                    <a:gd fmla="*/ 100 w 102" name="T2"/>
                    <a:gd fmla="*/ 45 h 70" name="T3"/>
                    <a:gd fmla="*/ 101 w 102" name="T4"/>
                    <a:gd fmla="*/ 43 h 70" name="T5"/>
                    <a:gd fmla="*/ 101 w 102" name="T6"/>
                    <a:gd fmla="*/ 42 h 70" name="T7"/>
                    <a:gd fmla="*/ 65 w 102" name="T8"/>
                    <a:gd fmla="*/ 9 h 70" name="T9"/>
                    <a:gd fmla="*/ 1 w 102" name="T10"/>
                    <a:gd fmla="*/ 13 h 70" name="T11"/>
                    <a:gd fmla="*/ 0 w 102" name="T12"/>
                    <a:gd fmla="*/ 14 h 70" name="T13"/>
                    <a:gd fmla="*/ 0 w 102" name="T14"/>
                    <a:gd fmla="*/ 14 h 70" name="T15"/>
                    <a:gd fmla="*/ 0 w 102" name="T16"/>
                    <a:gd fmla="*/ 16 h 70" name="T17"/>
                    <a:gd fmla="*/ 38 w 102" name="T18"/>
                    <a:gd fmla="*/ 68 h 70" name="T19"/>
                    <a:gd fmla="*/ 41 w 102" name="T20"/>
                    <a:gd fmla="*/ 69 h 70" name="T21"/>
                    <a:gd fmla="*/ 43 w 102" name="T22"/>
                    <a:gd fmla="*/ 56 h 70" name="T23"/>
                    <a:gd fmla="*/ 16 w 102" name="T24"/>
                    <a:gd fmla="*/ 19 h 70" name="T25"/>
                    <a:gd fmla="*/ 32 w 102" name="T26"/>
                    <a:gd fmla="*/ 15 h 70" name="T27"/>
                    <a:gd fmla="*/ 61 w 102" name="T28"/>
                    <a:gd fmla="*/ 20 h 70" name="T29"/>
                    <a:gd fmla="*/ 79 w 102" name="T30"/>
                    <a:gd fmla="*/ 31 h 70" name="T31"/>
                    <a:gd fmla="*/ 85 w 102" name="T32"/>
                    <a:gd fmla="*/ 38 h 70" name="T33"/>
                    <a:gd fmla="*/ 43 w 102" name="T34"/>
                    <a:gd fmla="*/ 56 h 70" name="T35"/>
                    <a:gd fmla="*/ 43 w 102" name="T36"/>
                    <a:gd fmla="*/ 56 h 70" name="T37"/>
                    <a:gd fmla="*/ 43 w 102" name="T38"/>
                    <a:gd fmla="*/ 56 h 70" name="T3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b="b" l="0" r="r" t="0"/>
                  <a:pathLst>
                    <a:path h="70" w="102">
                      <a:moveTo>
                        <a:pt x="41" y="69"/>
                      </a:moveTo>
                      <a:cubicBezTo>
                        <a:pt x="100" y="45"/>
                        <a:pt x="100" y="45"/>
                        <a:pt x="100" y="45"/>
                      </a:cubicBezTo>
                      <a:cubicBezTo>
                        <a:pt x="101" y="44"/>
                        <a:pt x="101" y="44"/>
                        <a:pt x="101" y="43"/>
                      </a:cubicBezTo>
                      <a:cubicBezTo>
                        <a:pt x="102" y="43"/>
                        <a:pt x="102" y="42"/>
                        <a:pt x="101" y="42"/>
                      </a:cubicBezTo>
                      <a:cubicBezTo>
                        <a:pt x="93" y="27"/>
                        <a:pt x="81" y="15"/>
                        <a:pt x="65" y="9"/>
                      </a:cubicBezTo>
                      <a:cubicBezTo>
                        <a:pt x="44" y="0"/>
                        <a:pt x="21" y="2"/>
                        <a:pt x="1" y="13"/>
                      </a:cubicBezTo>
                      <a:cubicBezTo>
                        <a:pt x="1" y="13"/>
                        <a:pt x="0" y="13"/>
                        <a:pt x="0" y="14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5"/>
                        <a:pt x="0" y="16"/>
                        <a:pt x="0" y="16"/>
                      </a:cubicBezTo>
                      <a:cubicBezTo>
                        <a:pt x="38" y="68"/>
                        <a:pt x="38" y="68"/>
                        <a:pt x="38" y="68"/>
                      </a:cubicBezTo>
                      <a:cubicBezTo>
                        <a:pt x="38" y="69"/>
                        <a:pt x="40" y="70"/>
                        <a:pt x="41" y="69"/>
                      </a:cubicBezTo>
                      <a:close/>
                      <a:moveTo>
                        <a:pt x="43" y="56"/>
                      </a:moveTo>
                      <a:cubicBezTo>
                        <a:pt x="16" y="19"/>
                        <a:pt x="16" y="19"/>
                        <a:pt x="16" y="19"/>
                      </a:cubicBezTo>
                      <a:cubicBezTo>
                        <a:pt x="22" y="17"/>
                        <a:pt x="27" y="16"/>
                        <a:pt x="32" y="15"/>
                      </a:cubicBezTo>
                      <a:cubicBezTo>
                        <a:pt x="42" y="14"/>
                        <a:pt x="52" y="16"/>
                        <a:pt x="61" y="20"/>
                      </a:cubicBezTo>
                      <a:cubicBezTo>
                        <a:pt x="67" y="23"/>
                        <a:pt x="74" y="26"/>
                        <a:pt x="79" y="31"/>
                      </a:cubicBezTo>
                      <a:cubicBezTo>
                        <a:pt x="81" y="34"/>
                        <a:pt x="83" y="36"/>
                        <a:pt x="85" y="38"/>
                      </a:cubicBezTo>
                      <a:lnTo>
                        <a:pt x="43" y="56"/>
                      </a:lnTo>
                      <a:close/>
                      <a:moveTo>
                        <a:pt x="43" y="56"/>
                      </a:moveTo>
                      <a:cubicBezTo>
                        <a:pt x="43" y="56"/>
                        <a:pt x="43" y="56"/>
                        <a:pt x="43" y="5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5" name="Freeform 80">
                  <a:extLst>
                    <a:ext uri="{FF2B5EF4-FFF2-40B4-BE49-F238E27FC236}">
                      <a16:creationId xmlns:a16="http://schemas.microsoft.com/office/drawing/2014/main" id="{5BAF9C15-172B-48B9-84B0-C7EA97D2092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216526" y="1438276"/>
                  <a:ext cx="260350" cy="450850"/>
                </a:xfrm>
                <a:custGeom>
                  <a:gdLst>
                    <a:gd fmla="*/ 43 w 69" name="T0"/>
                    <a:gd fmla="*/ 118 h 120" name="T1"/>
                    <a:gd fmla="*/ 68 w 69" name="T2"/>
                    <a:gd fmla="*/ 57 h 120" name="T3"/>
                    <a:gd fmla="*/ 68 w 69" name="T4"/>
                    <a:gd fmla="*/ 55 h 120" name="T5"/>
                    <a:gd fmla="*/ 29 w 69" name="T6"/>
                    <a:gd fmla="*/ 1 h 120" name="T7"/>
                    <a:gd fmla="*/ 28 w 69" name="T8"/>
                    <a:gd fmla="*/ 0 h 120" name="T9"/>
                    <a:gd fmla="*/ 26 w 69" name="T10"/>
                    <a:gd fmla="*/ 1 h 120" name="T11"/>
                    <a:gd fmla="*/ 8 w 69" name="T12"/>
                    <a:gd fmla="*/ 27 h 120" name="T13"/>
                    <a:gd fmla="*/ 6 w 69" name="T14"/>
                    <a:gd fmla="*/ 80 h 120" name="T15"/>
                    <a:gd fmla="*/ 40 w 69" name="T16"/>
                    <a:gd fmla="*/ 119 h 120" name="T17"/>
                    <a:gd fmla="*/ 42 w 69" name="T18"/>
                    <a:gd fmla="*/ 120 h 120" name="T19"/>
                    <a:gd fmla="*/ 43 w 69" name="T20"/>
                    <a:gd fmla="*/ 118 h 120" name="T21"/>
                    <a:gd fmla="*/ 43 w 69" name="T22"/>
                    <a:gd fmla="*/ 118 h 120" name="T23"/>
                    <a:gd fmla="*/ 43 w 69" name="T24"/>
                    <a:gd fmla="*/ 118 h 120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20" w="69">
                      <a:moveTo>
                        <a:pt x="43" y="118"/>
                      </a:moveTo>
                      <a:cubicBezTo>
                        <a:pt x="68" y="57"/>
                        <a:pt x="68" y="57"/>
                        <a:pt x="68" y="57"/>
                      </a:cubicBezTo>
                      <a:cubicBezTo>
                        <a:pt x="69" y="57"/>
                        <a:pt x="69" y="56"/>
                        <a:pt x="68" y="55"/>
                      </a:cubicBezTo>
                      <a:cubicBezTo>
                        <a:pt x="29" y="1"/>
                        <a:pt x="29" y="1"/>
                        <a:pt x="29" y="1"/>
                      </a:cubicBezTo>
                      <a:cubicBezTo>
                        <a:pt x="29" y="1"/>
                        <a:pt x="29" y="1"/>
                        <a:pt x="28" y="0"/>
                      </a:cubicBezTo>
                      <a:cubicBezTo>
                        <a:pt x="27" y="0"/>
                        <a:pt x="27" y="1"/>
                        <a:pt x="26" y="1"/>
                      </a:cubicBezTo>
                      <a:cubicBezTo>
                        <a:pt x="18" y="8"/>
                        <a:pt x="12" y="17"/>
                        <a:pt x="8" y="27"/>
                      </a:cubicBezTo>
                      <a:cubicBezTo>
                        <a:pt x="1" y="44"/>
                        <a:pt x="0" y="63"/>
                        <a:pt x="6" y="80"/>
                      </a:cubicBezTo>
                      <a:cubicBezTo>
                        <a:pt x="12" y="97"/>
                        <a:pt x="24" y="111"/>
                        <a:pt x="40" y="119"/>
                      </a:cubicBezTo>
                      <a:cubicBezTo>
                        <a:pt x="40" y="120"/>
                        <a:pt x="41" y="120"/>
                        <a:pt x="42" y="120"/>
                      </a:cubicBezTo>
                      <a:cubicBezTo>
                        <a:pt x="42" y="119"/>
                        <a:pt x="43" y="119"/>
                        <a:pt x="43" y="118"/>
                      </a:cubicBezTo>
                      <a:close/>
                      <a:moveTo>
                        <a:pt x="43" y="118"/>
                      </a:moveTo>
                      <a:cubicBezTo>
                        <a:pt x="43" y="118"/>
                        <a:pt x="43" y="118"/>
                        <a:pt x="43" y="1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grpSp>
            <p:nvGrpSpPr>
              <p:cNvPr id="76" name="组合 75">
                <a:extLst>
                  <a:ext uri="{FF2B5EF4-FFF2-40B4-BE49-F238E27FC236}">
                    <a16:creationId xmlns:a16="http://schemas.microsoft.com/office/drawing/2014/main" id="{E2F0651B-3F7E-48D9-9A57-F5E5AAB96BCC}"/>
                  </a:ext>
                </a:extLst>
              </p:cNvPr>
              <p:cNvGrpSpPr/>
              <p:nvPr/>
            </p:nvGrpSpPr>
            <p:grpSpPr>
              <a:xfrm>
                <a:off x="1960402" y="512798"/>
                <a:ext cx="425378" cy="404678"/>
                <a:chOff x="6323014" y="4870451"/>
                <a:chExt cx="652463" cy="620713"/>
              </a:xfrm>
              <a:solidFill>
                <a:schemeClr val="bg1"/>
              </a:solidFill>
            </p:grpSpPr>
            <p:sp>
              <p:nvSpPr>
                <p:cNvPr id="77" name="Freeform 81">
                  <a:extLst>
                    <a:ext uri="{FF2B5EF4-FFF2-40B4-BE49-F238E27FC236}">
                      <a16:creationId xmlns:a16="http://schemas.microsoft.com/office/drawing/2014/main" id="{5861A971-19EB-46C1-8AB7-828C5404D9DF}"/>
                    </a:ext>
                  </a:extLst>
                </p:cNvPr>
                <p:cNvSpPr/>
                <p:nvPr/>
              </p:nvSpPr>
              <p:spPr bwMode="auto">
                <a:xfrm>
                  <a:off x="6789739" y="4870451"/>
                  <a:ext cx="185738" cy="185738"/>
                </a:xfrm>
                <a:custGeom>
                  <a:gdLst>
                    <a:gd fmla="*/ 38 w 49" name="T0"/>
                    <a:gd fmla="*/ 11 h 49" name="T1"/>
                    <a:gd fmla="*/ 3 w 49" name="T2"/>
                    <a:gd fmla="*/ 7 h 49" name="T3"/>
                    <a:gd fmla="*/ 2 w 49" name="T4"/>
                    <a:gd fmla="*/ 15 h 49" name="T5"/>
                    <a:gd fmla="*/ 34 w 49" name="T6"/>
                    <a:gd fmla="*/ 47 h 49" name="T7"/>
                    <a:gd fmla="*/ 42 w 49" name="T8"/>
                    <a:gd fmla="*/ 46 h 49" name="T9"/>
                    <a:gd fmla="*/ 38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38" y="11"/>
                      </a:moveTo>
                      <a:cubicBezTo>
                        <a:pt x="28" y="2"/>
                        <a:pt x="14" y="0"/>
                        <a:pt x="3" y="7"/>
                      </a:cubicBezTo>
                      <a:cubicBezTo>
                        <a:pt x="0" y="9"/>
                        <a:pt x="0" y="13"/>
                        <a:pt x="2" y="15"/>
                      </a:cubicBezTo>
                      <a:cubicBezTo>
                        <a:pt x="34" y="47"/>
                        <a:pt x="34" y="47"/>
                        <a:pt x="34" y="47"/>
                      </a:cubicBezTo>
                      <a:cubicBezTo>
                        <a:pt x="36" y="49"/>
                        <a:pt x="40" y="49"/>
                        <a:pt x="42" y="46"/>
                      </a:cubicBezTo>
                      <a:cubicBezTo>
                        <a:pt x="49" y="35"/>
                        <a:pt x="47" y="21"/>
                        <a:pt x="38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8" name="Freeform 82">
                  <a:extLst>
                    <a:ext uri="{FF2B5EF4-FFF2-40B4-BE49-F238E27FC236}">
                      <a16:creationId xmlns:a16="http://schemas.microsoft.com/office/drawing/2014/main" id="{43793BBA-180C-4069-B3DA-9B72382DF7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364289" y="4924426"/>
                  <a:ext cx="554038" cy="566738"/>
                </a:xfrm>
                <a:custGeom>
                  <a:gdLst>
                    <a:gd fmla="*/ 134 w 147" name="T0"/>
                    <a:gd fmla="*/ 115 h 151" name="T1"/>
                    <a:gd fmla="*/ 147 w 147" name="T2"/>
                    <a:gd fmla="*/ 72 h 151" name="T3"/>
                    <a:gd fmla="*/ 75 w 147" name="T4"/>
                    <a:gd fmla="*/ 0 h 151" name="T5"/>
                    <a:gd fmla="*/ 74 w 147" name="T6"/>
                    <a:gd fmla="*/ 0 h 151" name="T7"/>
                    <a:gd fmla="*/ 3 w 147" name="T8"/>
                    <a:gd fmla="*/ 72 h 151" name="T9"/>
                    <a:gd fmla="*/ 15 w 147" name="T10"/>
                    <a:gd fmla="*/ 112 h 151" name="T11"/>
                    <a:gd fmla="*/ 2 w 147" name="T12"/>
                    <a:gd fmla="*/ 137 h 151" name="T13"/>
                    <a:gd fmla="*/ 6 w 147" name="T14"/>
                    <a:gd fmla="*/ 150 h 151" name="T15"/>
                    <a:gd fmla="*/ 11 w 147" name="T16"/>
                    <a:gd fmla="*/ 151 h 151" name="T17"/>
                    <a:gd fmla="*/ 20 w 147" name="T18"/>
                    <a:gd fmla="*/ 146 h 151" name="T19"/>
                    <a:gd fmla="*/ 29 w 147" name="T20"/>
                    <a:gd fmla="*/ 128 h 151" name="T21"/>
                    <a:gd fmla="*/ 74 w 147" name="T22"/>
                    <a:gd fmla="*/ 145 h 151" name="T23"/>
                    <a:gd fmla="*/ 75 w 147" name="T24"/>
                    <a:gd fmla="*/ 145 h 151" name="T25"/>
                    <a:gd fmla="*/ 119 w 147" name="T26"/>
                    <a:gd fmla="*/ 129 h 151" name="T27"/>
                    <a:gd fmla="*/ 127 w 147" name="T28"/>
                    <a:gd fmla="*/ 146 h 151" name="T29"/>
                    <a:gd fmla="*/ 136 w 147" name="T30"/>
                    <a:gd fmla="*/ 151 h 151" name="T31"/>
                    <a:gd fmla="*/ 141 w 147" name="T32"/>
                    <a:gd fmla="*/ 150 h 151" name="T33"/>
                    <a:gd fmla="*/ 145 w 147" name="T34"/>
                    <a:gd fmla="*/ 137 h 151" name="T35"/>
                    <a:gd fmla="*/ 134 w 147" name="T36"/>
                    <a:gd fmla="*/ 115 h 151" name="T37"/>
                    <a:gd fmla="*/ 75 w 147" name="T38"/>
                    <a:gd fmla="*/ 125 h 151" name="T39"/>
                    <a:gd fmla="*/ 74 w 147" name="T40"/>
                    <a:gd fmla="*/ 125 h 151" name="T41"/>
                    <a:gd fmla="*/ 22 w 147" name="T42"/>
                    <a:gd fmla="*/ 72 h 151" name="T43"/>
                    <a:gd fmla="*/ 74 w 147" name="T44"/>
                    <a:gd fmla="*/ 20 h 151" name="T45"/>
                    <a:gd fmla="*/ 75 w 147" name="T46"/>
                    <a:gd fmla="*/ 19 h 151" name="T47"/>
                    <a:gd fmla="*/ 128 w 147" name="T48"/>
                    <a:gd fmla="*/ 72 h 151" name="T49"/>
                    <a:gd fmla="*/ 75 w 147" name="T50"/>
                    <a:gd fmla="*/ 125 h 151" name="T5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b="b" l="0" r="r" t="0"/>
                  <a:pathLst>
                    <a:path h="151" w="147">
                      <a:moveTo>
                        <a:pt x="134" y="115"/>
                      </a:moveTo>
                      <a:cubicBezTo>
                        <a:pt x="142" y="103"/>
                        <a:pt x="147" y="88"/>
                        <a:pt x="147" y="72"/>
                      </a:cubicBezTo>
                      <a:cubicBezTo>
                        <a:pt x="147" y="32"/>
                        <a:pt x="115" y="0"/>
                        <a:pt x="75" y="0"/>
                      </a:cubicBezTo>
                      <a:cubicBezTo>
                        <a:pt x="75" y="0"/>
                        <a:pt x="74" y="0"/>
                        <a:pt x="74" y="0"/>
                      </a:cubicBezTo>
                      <a:cubicBezTo>
                        <a:pt x="35" y="0"/>
                        <a:pt x="3" y="33"/>
                        <a:pt x="3" y="72"/>
                      </a:cubicBezTo>
                      <a:cubicBezTo>
                        <a:pt x="3" y="87"/>
                        <a:pt x="7" y="101"/>
                        <a:pt x="15" y="112"/>
                      </a:cubicBezTo>
                      <a:cubicBezTo>
                        <a:pt x="2" y="137"/>
                        <a:pt x="2" y="137"/>
                        <a:pt x="2" y="137"/>
                      </a:cubicBezTo>
                      <a:cubicBezTo>
                        <a:pt x="0" y="142"/>
                        <a:pt x="2" y="148"/>
                        <a:pt x="6" y="150"/>
                      </a:cubicBezTo>
                      <a:cubicBezTo>
                        <a:pt x="8" y="151"/>
                        <a:pt x="9" y="151"/>
                        <a:pt x="11" y="151"/>
                      </a:cubicBezTo>
                      <a:cubicBezTo>
                        <a:pt x="14" y="151"/>
                        <a:pt x="18" y="149"/>
                        <a:pt x="20" y="146"/>
                      </a:cubicBezTo>
                      <a:cubicBezTo>
                        <a:pt x="29" y="128"/>
                        <a:pt x="29" y="128"/>
                        <a:pt x="29" y="128"/>
                      </a:cubicBezTo>
                      <a:cubicBezTo>
                        <a:pt x="41" y="138"/>
                        <a:pt x="57" y="145"/>
                        <a:pt x="74" y="145"/>
                      </a:cubicBezTo>
                      <a:cubicBezTo>
                        <a:pt x="74" y="145"/>
                        <a:pt x="75" y="145"/>
                        <a:pt x="75" y="145"/>
                      </a:cubicBezTo>
                      <a:cubicBezTo>
                        <a:pt x="92" y="145"/>
                        <a:pt x="107" y="139"/>
                        <a:pt x="119" y="129"/>
                      </a:cubicBezTo>
                      <a:cubicBezTo>
                        <a:pt x="127" y="146"/>
                        <a:pt x="127" y="146"/>
                        <a:pt x="127" y="146"/>
                      </a:cubicBezTo>
                      <a:cubicBezTo>
                        <a:pt x="129" y="149"/>
                        <a:pt x="133" y="151"/>
                        <a:pt x="136" y="151"/>
                      </a:cubicBezTo>
                      <a:cubicBezTo>
                        <a:pt x="138" y="151"/>
                        <a:pt x="139" y="151"/>
                        <a:pt x="141" y="150"/>
                      </a:cubicBezTo>
                      <a:cubicBezTo>
                        <a:pt x="145" y="148"/>
                        <a:pt x="147" y="142"/>
                        <a:pt x="145" y="137"/>
                      </a:cubicBezTo>
                      <a:lnTo>
                        <a:pt x="134" y="115"/>
                      </a:lnTo>
                      <a:close/>
                      <a:moveTo>
                        <a:pt x="75" y="125"/>
                      </a:moveTo>
                      <a:cubicBezTo>
                        <a:pt x="75" y="125"/>
                        <a:pt x="74" y="125"/>
                        <a:pt x="74" y="125"/>
                      </a:cubicBezTo>
                      <a:cubicBezTo>
                        <a:pt x="45" y="125"/>
                        <a:pt x="22" y="101"/>
                        <a:pt x="22" y="72"/>
                      </a:cubicBezTo>
                      <a:cubicBezTo>
                        <a:pt x="22" y="43"/>
                        <a:pt x="45" y="20"/>
                        <a:pt x="74" y="20"/>
                      </a:cubicBezTo>
                      <a:cubicBezTo>
                        <a:pt x="74" y="20"/>
                        <a:pt x="75" y="19"/>
                        <a:pt x="75" y="19"/>
                      </a:cubicBezTo>
                      <a:cubicBezTo>
                        <a:pt x="104" y="19"/>
                        <a:pt x="128" y="43"/>
                        <a:pt x="128" y="72"/>
                      </a:cubicBezTo>
                      <a:cubicBezTo>
                        <a:pt x="128" y="102"/>
                        <a:pt x="104" y="125"/>
                        <a:pt x="75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79" name="Freeform 83">
                  <a:extLst>
                    <a:ext uri="{FF2B5EF4-FFF2-40B4-BE49-F238E27FC236}">
                      <a16:creationId xmlns:a16="http://schemas.microsoft.com/office/drawing/2014/main" id="{5B537525-06D0-4886-BC95-DA37C034AC97}"/>
                    </a:ext>
                  </a:extLst>
                </p:cNvPr>
                <p:cNvSpPr/>
                <p:nvPr/>
              </p:nvSpPr>
              <p:spPr bwMode="auto">
                <a:xfrm>
                  <a:off x="6534151" y="5092701"/>
                  <a:ext cx="131763" cy="236538"/>
                </a:xfrm>
                <a:custGeom>
                  <a:gdLst>
                    <a:gd fmla="*/ 30 w 35" name="T0"/>
                    <a:gd fmla="*/ 0 h 63" name="T1"/>
                    <a:gd fmla="*/ 29 w 35" name="T2"/>
                    <a:gd fmla="*/ 0 h 63" name="T3"/>
                    <a:gd fmla="*/ 24 w 35" name="T4"/>
                    <a:gd fmla="*/ 6 h 63" name="T5"/>
                    <a:gd fmla="*/ 24 w 35" name="T6"/>
                    <a:gd fmla="*/ 27 h 63" name="T7"/>
                    <a:gd fmla="*/ 2 w 35" name="T8"/>
                    <a:gd fmla="*/ 54 h 63" name="T9"/>
                    <a:gd fmla="*/ 3 w 35" name="T10"/>
                    <a:gd fmla="*/ 61 h 63" name="T11"/>
                    <a:gd fmla="*/ 6 w 35" name="T12"/>
                    <a:gd fmla="*/ 63 h 63" name="T13"/>
                    <a:gd fmla="*/ 10 w 35" name="T14"/>
                    <a:gd fmla="*/ 61 h 63" name="T15"/>
                    <a:gd fmla="*/ 29 w 35" name="T16"/>
                    <a:gd fmla="*/ 39 h 63" name="T17"/>
                    <a:gd fmla="*/ 33 w 35" name="T18"/>
                    <a:gd fmla="*/ 34 h 63" name="T19"/>
                    <a:gd fmla="*/ 35 w 35" name="T20"/>
                    <a:gd fmla="*/ 29 h 63" name="T21"/>
                    <a:gd fmla="*/ 35 w 35" name="T22"/>
                    <a:gd fmla="*/ 6 h 63" name="T23"/>
                    <a:gd fmla="*/ 30 w 35" name="T24"/>
                    <a:gd fmla="*/ 0 h 6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62" w="35">
                      <a:moveTo>
                        <a:pt x="30" y="0"/>
                      </a:moveTo>
                      <a:cubicBezTo>
                        <a:pt x="30" y="0"/>
                        <a:pt x="29" y="0"/>
                        <a:pt x="29" y="0"/>
                      </a:cubicBezTo>
                      <a:cubicBezTo>
                        <a:pt x="26" y="1"/>
                        <a:pt x="24" y="3"/>
                        <a:pt x="24" y="6"/>
                      </a:cubicBezTo>
                      <a:cubicBezTo>
                        <a:pt x="24" y="27"/>
                        <a:pt x="24" y="27"/>
                        <a:pt x="24" y="27"/>
                      </a:cubicBezTo>
                      <a:cubicBezTo>
                        <a:pt x="2" y="54"/>
                        <a:pt x="2" y="54"/>
                        <a:pt x="2" y="54"/>
                      </a:cubicBezTo>
                      <a:cubicBezTo>
                        <a:pt x="0" y="56"/>
                        <a:pt x="0" y="59"/>
                        <a:pt x="3" y="61"/>
                      </a:cubicBezTo>
                      <a:cubicBezTo>
                        <a:pt x="4" y="62"/>
                        <a:pt x="5" y="63"/>
                        <a:pt x="6" y="63"/>
                      </a:cubicBezTo>
                      <a:cubicBezTo>
                        <a:pt x="8" y="63"/>
                        <a:pt x="9" y="62"/>
                        <a:pt x="10" y="61"/>
                      </a:cubicBezTo>
                      <a:cubicBezTo>
                        <a:pt x="29" y="39"/>
                        <a:pt x="29" y="39"/>
                        <a:pt x="29" y="39"/>
                      </a:cubicBezTo>
                      <a:cubicBezTo>
                        <a:pt x="33" y="34"/>
                        <a:pt x="33" y="34"/>
                        <a:pt x="33" y="34"/>
                      </a:cubicBezTo>
                      <a:cubicBezTo>
                        <a:pt x="35" y="33"/>
                        <a:pt x="35" y="31"/>
                        <a:pt x="35" y="29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3"/>
                        <a:pt x="33" y="0"/>
                        <a:pt x="3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0" name="Freeform 84">
                  <a:extLst>
                    <a:ext uri="{FF2B5EF4-FFF2-40B4-BE49-F238E27FC236}">
                      <a16:creationId xmlns:a16="http://schemas.microsoft.com/office/drawing/2014/main" id="{4D369118-8134-48B9-9AE9-2CA40ECC051F}"/>
                    </a:ext>
                  </a:extLst>
                </p:cNvPr>
                <p:cNvSpPr/>
                <p:nvPr/>
              </p:nvSpPr>
              <p:spPr bwMode="auto">
                <a:xfrm>
                  <a:off x="6323014" y="4870451"/>
                  <a:ext cx="184150" cy="185738"/>
                </a:xfrm>
                <a:custGeom>
                  <a:gdLst>
                    <a:gd fmla="*/ 11 w 49" name="T0"/>
                    <a:gd fmla="*/ 11 h 49" name="T1"/>
                    <a:gd fmla="*/ 7 w 49" name="T2"/>
                    <a:gd fmla="*/ 46 h 49" name="T3"/>
                    <a:gd fmla="*/ 14 w 49" name="T4"/>
                    <a:gd fmla="*/ 47 h 49" name="T5"/>
                    <a:gd fmla="*/ 46 w 49" name="T6"/>
                    <a:gd fmla="*/ 15 h 49" name="T7"/>
                    <a:gd fmla="*/ 45 w 49" name="T8"/>
                    <a:gd fmla="*/ 7 h 49" name="T9"/>
                    <a:gd fmla="*/ 11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11" y="11"/>
                      </a:moveTo>
                      <a:cubicBezTo>
                        <a:pt x="1" y="21"/>
                        <a:pt x="0" y="35"/>
                        <a:pt x="7" y="46"/>
                      </a:cubicBezTo>
                      <a:cubicBezTo>
                        <a:pt x="9" y="49"/>
                        <a:pt x="12" y="49"/>
                        <a:pt x="14" y="47"/>
                      </a:cubicBezTo>
                      <a:cubicBezTo>
                        <a:pt x="46" y="15"/>
                        <a:pt x="46" y="15"/>
                        <a:pt x="46" y="15"/>
                      </a:cubicBezTo>
                      <a:cubicBezTo>
                        <a:pt x="49" y="13"/>
                        <a:pt x="48" y="9"/>
                        <a:pt x="45" y="7"/>
                      </a:cubicBezTo>
                      <a:cubicBezTo>
                        <a:pt x="35" y="0"/>
                        <a:pt x="20" y="2"/>
                        <a:pt x="11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  <p:sp>
            <p:nvSpPr>
              <p:cNvPr id="81" name="椭圆 80">
                <a:extLst>
                  <a:ext uri="{FF2B5EF4-FFF2-40B4-BE49-F238E27FC236}">
                    <a16:creationId xmlns:a16="http://schemas.microsoft.com/office/drawing/2014/main" id="{60159DA2-608F-4A43-A72A-4B7392B0FD16}"/>
                  </a:ext>
                </a:extLst>
              </p:cNvPr>
              <p:cNvSpPr/>
              <p:nvPr/>
            </p:nvSpPr>
            <p:spPr>
              <a:xfrm>
                <a:off x="1007162" y="352037"/>
                <a:ext cx="688368" cy="688368"/>
              </a:xfrm>
              <a:prstGeom prst="ellipse">
                <a:avLst/>
              </a:prstGeom>
              <a:solidFill>
                <a:srgbClr val="EE8A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2" name="Group 4">
                <a:extLst>
                  <a:ext uri="{FF2B5EF4-FFF2-40B4-BE49-F238E27FC236}">
                    <a16:creationId xmlns:a16="http://schemas.microsoft.com/office/drawing/2014/main" id="{95383651-D80C-4363-94C0-F4F425D29F6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140740" y="512071"/>
                <a:ext cx="374650" cy="368300"/>
                <a:chOff x="3722" y="2043"/>
                <a:chExt cx="236" cy="232"/>
              </a:xfrm>
              <a:solidFill>
                <a:schemeClr val="bg1"/>
              </a:solidFill>
            </p:grpSpPr>
            <p:sp>
              <p:nvSpPr>
                <p:cNvPr id="83" name="Freeform 5">
                  <a:extLst>
                    <a:ext uri="{FF2B5EF4-FFF2-40B4-BE49-F238E27FC236}">
                      <a16:creationId xmlns:a16="http://schemas.microsoft.com/office/drawing/2014/main" id="{47A2C8DE-D03E-4232-AD02-5659DC98C0C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10" y="2089"/>
                  <a:ext cx="14" cy="32"/>
                </a:xfrm>
                <a:custGeom>
                  <a:gdLst>
                    <a:gd fmla="*/ 4 w 6" name="T0"/>
                    <a:gd fmla="*/ 0 h 13" name="T1"/>
                    <a:gd fmla="*/ 2 w 6" name="T2"/>
                    <a:gd fmla="*/ 0 h 13" name="T3"/>
                    <a:gd fmla="*/ 0 w 6" name="T4"/>
                    <a:gd fmla="*/ 2 h 13" name="T5"/>
                    <a:gd fmla="*/ 0 w 6" name="T6"/>
                    <a:gd fmla="*/ 13 h 13" name="T7"/>
                    <a:gd fmla="*/ 6 w 6" name="T8"/>
                    <a:gd fmla="*/ 13 h 13" name="T9"/>
                    <a:gd fmla="*/ 6 w 6" name="T10"/>
                    <a:gd fmla="*/ 2 h 13" name="T11"/>
                    <a:gd fmla="*/ 4 w 6" name="T12"/>
                    <a:gd fmla="*/ 0 h 13" name="T13"/>
                    <a:gd fmla="*/ 4 w 6" name="T14"/>
                    <a:gd fmla="*/ 0 h 13" name="T15"/>
                    <a:gd fmla="*/ 4 w 6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6">
                      <a:moveTo>
                        <a:pt x="4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5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4" name="Freeform 6">
                  <a:extLst>
                    <a:ext uri="{FF2B5EF4-FFF2-40B4-BE49-F238E27FC236}">
                      <a16:creationId xmlns:a16="http://schemas.microsoft.com/office/drawing/2014/main" id="{A1BCF504-DD15-458A-B1D2-35789AE1DE5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53" y="2089"/>
                  <a:ext cx="17" cy="32"/>
                </a:xfrm>
                <a:custGeom>
                  <a:gdLst>
                    <a:gd fmla="*/ 4 w 7" name="T0"/>
                    <a:gd fmla="*/ 0 h 13" name="T1"/>
                    <a:gd fmla="*/ 3 w 7" name="T2"/>
                    <a:gd fmla="*/ 0 h 13" name="T3"/>
                    <a:gd fmla="*/ 0 w 7" name="T4"/>
                    <a:gd fmla="*/ 2 h 13" name="T5"/>
                    <a:gd fmla="*/ 0 w 7" name="T6"/>
                    <a:gd fmla="*/ 13 h 13" name="T7"/>
                    <a:gd fmla="*/ 7 w 7" name="T8"/>
                    <a:gd fmla="*/ 13 h 13" name="T9"/>
                    <a:gd fmla="*/ 7 w 7" name="T10"/>
                    <a:gd fmla="*/ 2 h 13" name="T11"/>
                    <a:gd fmla="*/ 4 w 7" name="T12"/>
                    <a:gd fmla="*/ 0 h 13" name="T13"/>
                    <a:gd fmla="*/ 4 w 7" name="T14"/>
                    <a:gd fmla="*/ 0 h 13" name="T15"/>
                    <a:gd fmla="*/ 4 w 7" name="T16"/>
                    <a:gd fmla="*/ 0 h 13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3" w="7">
                      <a:moveTo>
                        <a:pt x="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7" y="13"/>
                        <a:pt x="7" y="13"/>
                        <a:pt x="7" y="13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1"/>
                        <a:pt x="6" y="0"/>
                        <a:pt x="4" y="0"/>
                      </a:cubicBezTo>
                      <a:close/>
                      <a:moveTo>
                        <a:pt x="4" y="0"/>
                      </a:move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85" name="Freeform 7">
                  <a:extLst>
                    <a:ext uri="{FF2B5EF4-FFF2-40B4-BE49-F238E27FC236}">
                      <a16:creationId xmlns:a16="http://schemas.microsoft.com/office/drawing/2014/main" id="{FE3904F2-949B-41FB-8F3C-B0DB18C6613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722" y="2043"/>
                  <a:ext cx="236" cy="232"/>
                </a:xfrm>
                <a:custGeom>
                  <a:gdLst>
                    <a:gd fmla="*/ 48 w 97" name="T0"/>
                    <a:gd fmla="*/ 0 h 95" name="T1"/>
                    <a:gd fmla="*/ 0 w 97" name="T2"/>
                    <a:gd fmla="*/ 49 h 95" name="T3"/>
                    <a:gd fmla="*/ 14 w 97" name="T4"/>
                    <a:gd fmla="*/ 83 h 95" name="T5"/>
                    <a:gd fmla="*/ 33 w 97" name="T6"/>
                    <a:gd fmla="*/ 95 h 95" name="T7"/>
                    <a:gd fmla="*/ 35 w 97" name="T8"/>
                    <a:gd fmla="*/ 95 h 95" name="T9"/>
                    <a:gd fmla="*/ 39 w 97" name="T10"/>
                    <a:gd fmla="*/ 92 h 95" name="T11"/>
                    <a:gd fmla="*/ 36 w 97" name="T12"/>
                    <a:gd fmla="*/ 86 h 95" name="T13"/>
                    <a:gd fmla="*/ 20 w 97" name="T14"/>
                    <a:gd fmla="*/ 76 h 95" name="T15"/>
                    <a:gd fmla="*/ 9 w 97" name="T16"/>
                    <a:gd fmla="*/ 49 h 95" name="T17"/>
                    <a:gd fmla="*/ 48 w 97" name="T18"/>
                    <a:gd fmla="*/ 9 h 95" name="T19"/>
                    <a:gd fmla="*/ 87 w 97" name="T20"/>
                    <a:gd fmla="*/ 49 h 95" name="T21"/>
                    <a:gd fmla="*/ 76 w 97" name="T22"/>
                    <a:gd fmla="*/ 76 h 95" name="T23"/>
                    <a:gd fmla="*/ 62 w 97" name="T24"/>
                    <a:gd fmla="*/ 84 h 95" name="T25"/>
                    <a:gd fmla="*/ 57 w 97" name="T26"/>
                    <a:gd fmla="*/ 82 h 95" name="T27"/>
                    <a:gd fmla="*/ 53 w 97" name="T28"/>
                    <a:gd fmla="*/ 65 h 95" name="T29"/>
                    <a:gd fmla="*/ 67 w 97" name="T30"/>
                    <a:gd fmla="*/ 50 h 95" name="T31"/>
                    <a:gd fmla="*/ 67 w 97" name="T32"/>
                    <a:gd fmla="*/ 35 h 95" name="T33"/>
                    <a:gd fmla="*/ 29 w 97" name="T34"/>
                    <a:gd fmla="*/ 35 h 95" name="T35"/>
                    <a:gd fmla="*/ 29 w 97" name="T36"/>
                    <a:gd fmla="*/ 50 h 95" name="T37"/>
                    <a:gd fmla="*/ 43 w 97" name="T38"/>
                    <a:gd fmla="*/ 65 h 95" name="T39"/>
                    <a:gd fmla="*/ 50 w 97" name="T40"/>
                    <a:gd fmla="*/ 88 h 95" name="T41"/>
                    <a:gd fmla="*/ 62 w 97" name="T42"/>
                    <a:gd fmla="*/ 93 h 95" name="T43"/>
                    <a:gd fmla="*/ 82 w 97" name="T44"/>
                    <a:gd fmla="*/ 83 h 95" name="T45"/>
                    <a:gd fmla="*/ 83 w 97" name="T46"/>
                    <a:gd fmla="*/ 83 h 95" name="T47"/>
                    <a:gd fmla="*/ 97 w 97" name="T48"/>
                    <a:gd fmla="*/ 49 h 95" name="T49"/>
                    <a:gd fmla="*/ 48 w 97" name="T50"/>
                    <a:gd fmla="*/ 0 h 95" name="T51"/>
                    <a:gd fmla="*/ 48 w 97" name="T52"/>
                    <a:gd fmla="*/ 0 h 95" name="T53"/>
                    <a:gd fmla="*/ 48 w 97" name="T54"/>
                    <a:gd fmla="*/ 0 h 95" name="T5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b="b" l="0" r="r" t="0"/>
                  <a:pathLst>
                    <a:path h="95" w="97">
                      <a:moveTo>
                        <a:pt x="48" y="0"/>
                      </a:moveTo>
                      <a:cubicBezTo>
                        <a:pt x="21" y="0"/>
                        <a:pt x="0" y="22"/>
                        <a:pt x="0" y="49"/>
                      </a:cubicBezTo>
                      <a:cubicBezTo>
                        <a:pt x="0" y="61"/>
                        <a:pt x="5" y="74"/>
                        <a:pt x="14" y="83"/>
                      </a:cubicBezTo>
                      <a:cubicBezTo>
                        <a:pt x="19" y="88"/>
                        <a:pt x="26" y="92"/>
                        <a:pt x="33" y="95"/>
                      </a:cubicBezTo>
                      <a:cubicBezTo>
                        <a:pt x="34" y="95"/>
                        <a:pt x="34" y="95"/>
                        <a:pt x="35" y="95"/>
                      </a:cubicBezTo>
                      <a:cubicBezTo>
                        <a:pt x="37" y="95"/>
                        <a:pt x="38" y="94"/>
                        <a:pt x="39" y="92"/>
                      </a:cubicBezTo>
                      <a:cubicBezTo>
                        <a:pt x="40" y="89"/>
                        <a:pt x="39" y="87"/>
                        <a:pt x="36" y="86"/>
                      </a:cubicBezTo>
                      <a:cubicBezTo>
                        <a:pt x="30" y="84"/>
                        <a:pt x="25" y="81"/>
                        <a:pt x="20" y="76"/>
                      </a:cubicBezTo>
                      <a:cubicBezTo>
                        <a:pt x="13" y="69"/>
                        <a:pt x="9" y="59"/>
                        <a:pt x="9" y="49"/>
                      </a:cubicBezTo>
                      <a:cubicBezTo>
                        <a:pt x="9" y="27"/>
                        <a:pt x="27" y="9"/>
                        <a:pt x="48" y="9"/>
                      </a:cubicBezTo>
                      <a:cubicBezTo>
                        <a:pt x="70" y="9"/>
                        <a:pt x="87" y="27"/>
                        <a:pt x="87" y="49"/>
                      </a:cubicBezTo>
                      <a:cubicBezTo>
                        <a:pt x="87" y="59"/>
                        <a:pt x="83" y="69"/>
                        <a:pt x="76" y="76"/>
                      </a:cubicBezTo>
                      <a:cubicBezTo>
                        <a:pt x="73" y="79"/>
                        <a:pt x="66" y="84"/>
                        <a:pt x="62" y="84"/>
                      </a:cubicBezTo>
                      <a:cubicBezTo>
                        <a:pt x="60" y="84"/>
                        <a:pt x="58" y="83"/>
                        <a:pt x="57" y="82"/>
                      </a:cubicBezTo>
                      <a:cubicBezTo>
                        <a:pt x="53" y="78"/>
                        <a:pt x="53" y="70"/>
                        <a:pt x="53" y="65"/>
                      </a:cubicBezTo>
                      <a:cubicBezTo>
                        <a:pt x="61" y="65"/>
                        <a:pt x="67" y="58"/>
                        <a:pt x="67" y="50"/>
                      </a:cubicBezTo>
                      <a:cubicBezTo>
                        <a:pt x="67" y="35"/>
                        <a:pt x="67" y="35"/>
                        <a:pt x="67" y="35"/>
                      </a:cubicBezTo>
                      <a:cubicBezTo>
                        <a:pt x="29" y="35"/>
                        <a:pt x="29" y="35"/>
                        <a:pt x="29" y="35"/>
                      </a:cubicBezTo>
                      <a:cubicBezTo>
                        <a:pt x="29" y="50"/>
                        <a:pt x="29" y="50"/>
                        <a:pt x="29" y="50"/>
                      </a:cubicBezTo>
                      <a:cubicBezTo>
                        <a:pt x="29" y="58"/>
                        <a:pt x="35" y="65"/>
                        <a:pt x="43" y="65"/>
                      </a:cubicBezTo>
                      <a:cubicBezTo>
                        <a:pt x="43" y="71"/>
                        <a:pt x="44" y="82"/>
                        <a:pt x="50" y="88"/>
                      </a:cubicBezTo>
                      <a:cubicBezTo>
                        <a:pt x="53" y="91"/>
                        <a:pt x="57" y="93"/>
                        <a:pt x="62" y="93"/>
                      </a:cubicBezTo>
                      <a:cubicBezTo>
                        <a:pt x="71" y="93"/>
                        <a:pt x="81" y="84"/>
                        <a:pt x="82" y="83"/>
                      </a:cubicBezTo>
                      <a:cubicBezTo>
                        <a:pt x="83" y="83"/>
                        <a:pt x="83" y="83"/>
                        <a:pt x="83" y="83"/>
                      </a:cubicBezTo>
                      <a:cubicBezTo>
                        <a:pt x="92" y="74"/>
                        <a:pt x="97" y="62"/>
                        <a:pt x="97" y="49"/>
                      </a:cubicBezTo>
                      <a:cubicBezTo>
                        <a:pt x="97" y="22"/>
                        <a:pt x="75" y="0"/>
                        <a:pt x="48" y="0"/>
                      </a:cubicBezTo>
                      <a:close/>
                      <a:moveTo>
                        <a:pt x="48" y="0"/>
                      </a:moveTo>
                      <a:cubicBezTo>
                        <a:pt x="48" y="0"/>
                        <a:pt x="48" y="0"/>
                        <a:pt x="48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>
                    <a:latin charset="0" panose="020b0503020202020204" pitchFamily="34" typeface="Agency FB"/>
                  </a:endParaRPr>
                </a:p>
              </p:txBody>
            </p:sp>
          </p:grpSp>
        </p:grpSp>
      </p:grpSp>
      <p:grpSp>
        <p:nvGrpSpPr>
          <p:cNvPr id="15" name="组合 14"/>
          <p:cNvGrpSpPr/>
          <p:nvPr/>
        </p:nvGrpSpPr>
        <p:grpSpPr>
          <a:xfrm>
            <a:off x="0" y="4358377"/>
            <a:ext cx="12192001" cy="2499623"/>
            <a:chOff x="0" y="4358377"/>
            <a:chExt cx="12192001" cy="2499623"/>
          </a:xfrm>
        </p:grpSpPr>
        <p:sp>
          <p:nvSpPr>
            <p:cNvPr id="8" name="等腰三角形 7"/>
            <p:cNvSpPr/>
            <p:nvPr/>
          </p:nvSpPr>
          <p:spPr>
            <a:xfrm>
              <a:off x="8043517" y="4358377"/>
              <a:ext cx="932208" cy="408814"/>
            </a:xfrm>
            <a:prstGeom prst="triangle">
              <a:avLst>
                <a:gd fmla="val 38316" name="adj"/>
              </a:avLst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4760636"/>
              <a:ext cx="12192000" cy="16180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03" name="任意多边形 102"/>
            <p:cNvSpPr/>
            <p:nvPr/>
          </p:nvSpPr>
          <p:spPr>
            <a:xfrm>
              <a:off x="7581900" y="5086350"/>
              <a:ext cx="4610101" cy="1292352"/>
            </a:xfrm>
            <a:custGeom>
              <a:gdLst>
                <a:gd fmla="*/ 1112586 w 4725415" name="connsiteX0"/>
                <a:gd fmla="*/ 0 h 1292352" name="connsiteY0"/>
                <a:gd fmla="*/ 4725415 w 4725415" name="connsiteX1"/>
                <a:gd fmla="*/ 0 h 1292352" name="connsiteY1"/>
                <a:gd fmla="*/ 4725415 w 4725415" name="connsiteX2"/>
                <a:gd fmla="*/ 1292352 h 1292352" name="connsiteY2"/>
                <a:gd fmla="*/ 0 w 4725415" name="connsiteX3"/>
                <a:gd fmla="*/ 1292352 h 1292352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292352" w="4725415">
                  <a:moveTo>
                    <a:pt x="1112586" y="0"/>
                  </a:moveTo>
                  <a:lnTo>
                    <a:pt x="4725415" y="0"/>
                  </a:lnTo>
                  <a:lnTo>
                    <a:pt x="4725415" y="1292352"/>
                  </a:lnTo>
                  <a:lnTo>
                    <a:pt x="0" y="1292352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矩形 2"/>
            <p:cNvSpPr/>
            <p:nvPr/>
          </p:nvSpPr>
          <p:spPr>
            <a:xfrm>
              <a:off x="0" y="6378702"/>
              <a:ext cx="12192000" cy="479298"/>
            </a:xfrm>
            <a:prstGeom prst="rect">
              <a:avLst/>
            </a:prstGeom>
            <a:solidFill>
              <a:srgbClr val="EE8A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2" name="任意多边形 101"/>
            <p:cNvSpPr/>
            <p:nvPr/>
          </p:nvSpPr>
          <p:spPr>
            <a:xfrm flipV="1">
              <a:off x="0" y="4358379"/>
              <a:ext cx="8401050" cy="1585219"/>
            </a:xfrm>
            <a:custGeom>
              <a:gdLst>
                <a:gd fmla="*/ 0 w 8401050" name="connsiteX0"/>
                <a:gd fmla="*/ 1585219 h 1585219" name="connsiteY0"/>
                <a:gd fmla="*/ 8401050 w 8401050" name="connsiteX1"/>
                <a:gd fmla="*/ 1585219 h 1585219" name="connsiteY1"/>
                <a:gd fmla="*/ 7036335 w 8401050" name="connsiteX2"/>
                <a:gd fmla="*/ 0 h 1585219" name="connsiteY2"/>
                <a:gd fmla="*/ 0 w 8401050" name="connsiteX3"/>
                <a:gd fmla="*/ 0 h 1585219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585219" w="8401050">
                  <a:moveTo>
                    <a:pt x="0" y="1585219"/>
                  </a:moveTo>
                  <a:lnTo>
                    <a:pt x="8401050" y="1585219"/>
                  </a:lnTo>
                  <a:lnTo>
                    <a:pt x="70363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8A10"/>
            </a:solidFill>
            <a:ln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73999" y="1306535"/>
            <a:ext cx="3510653" cy="3879174"/>
          </a:xfrm>
          <a:prstGeom prst="rect">
            <a:avLst/>
          </a:prstGeom>
        </p:spPr>
      </p:pic>
      <p:sp>
        <p:nvSpPr>
          <p:cNvPr id="69" name="文本框 68">
            <a:extLst>
              <a:ext uri="{FF2B5EF4-FFF2-40B4-BE49-F238E27FC236}">
                <a16:creationId xmlns:a16="http://schemas.microsoft.com/office/drawing/2014/main" id="{50AED0E6-B125-45D7-89E2-CEE6BC5E89C1}"/>
              </a:ext>
            </a:extLst>
          </p:cNvPr>
          <p:cNvSpPr txBox="1"/>
          <p:nvPr/>
        </p:nvSpPr>
        <p:spPr>
          <a:xfrm>
            <a:off x="980801" y="4457910"/>
            <a:ext cx="5383768" cy="13106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zh-CN" b="1" lang="en-US" smtClean="0" sz="800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PRAT 03</a:t>
            </a: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1AA59E97-51D8-4B20-A31D-9F66DC7A5644}"/>
              </a:ext>
            </a:extLst>
          </p:cNvPr>
          <p:cNvSpPr/>
          <p:nvPr/>
        </p:nvSpPr>
        <p:spPr>
          <a:xfrm>
            <a:off x="792568" y="2307003"/>
            <a:ext cx="6120552" cy="1615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b="1" lang="zh-CN" sz="10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804020202020204" pitchFamily="34" typeface="汉仪雅酷黑 75W"/>
                <a:ea charset="-122" panose="020b0804020202020204" pitchFamily="34" typeface="汉仪雅酷黑 75W"/>
                <a:cs typeface="+mn-ea"/>
                <a:sym typeface="+mn-lt"/>
              </a:rPr>
              <a:t>十八定律</a:t>
            </a: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285B7AE6-7C8E-483C-8C3D-0B0F814F1B82}"/>
              </a:ext>
            </a:extLst>
          </p:cNvPr>
          <p:cNvSpPr txBox="1"/>
          <p:nvPr/>
        </p:nvSpPr>
        <p:spPr>
          <a:xfrm>
            <a:off x="1712244" y="1523501"/>
            <a:ext cx="499366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latin typeface="+mn-ea"/>
                <a:cs typeface="+mn-ea"/>
                <a:sym typeface="+mn-lt"/>
              </a:rPr>
              <a:t>学习心理·应用心理</a:t>
            </a:r>
          </a:p>
        </p:txBody>
      </p:sp>
      <p:sp>
        <p:nvSpPr>
          <p:cNvPr id="90" name="笑脸 89"/>
          <p:cNvSpPr/>
          <p:nvPr/>
        </p:nvSpPr>
        <p:spPr>
          <a:xfrm>
            <a:off x="961739" y="1539248"/>
            <a:ext cx="540000" cy="540000"/>
          </a:xfrm>
          <a:prstGeom prst="smileyFac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687599559"/>
      </p:ext>
    </p:extLst>
  </p:cSld>
  <p:clrMapOvr>
    <a:masterClrMapping/>
  </p:clrMapOvr>
  <mc:AlternateContent>
    <mc:Choice Requires="p14">
      <p:transition advTm="2000" p14:dur="1500" spd="slow">
        <p:random/>
      </p:transition>
    </mc:Choice>
    <mc:Fallback>
      <p:transition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9"/>
      <p:bldP grpId="0" spid="88"/>
      <p:bldP grpId="0" spid="89"/>
      <p:bldP grpId="0" spid="9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hloq5mrl">
      <a:majorFont>
        <a:latin typeface="Adobe Arabic" panose="020f0302020204030204"/>
        <a:ea typeface="微软雅黑"/>
        <a:cs typeface="Arial"/>
      </a:majorFont>
      <a:minorFont>
        <a:latin typeface="Adobe Arabic" panose="020f0302020204030204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169</Paragraphs>
  <Slides>25</Slides>
  <Notes>8</Notes>
  <TotalTime>550</TotalTime>
  <HiddenSlides>0</HiddenSlides>
  <MMClips>0</MMClips>
  <ScaleCrop>0</ScaleCrop>
  <HeadingPairs>
    <vt:vector baseType="variant" size="6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42">
      <vt:lpstr>Arial</vt:lpstr>
      <vt:lpstr>Adobe Arabic</vt:lpstr>
      <vt:lpstr>微软雅黑</vt:lpstr>
      <vt:lpstr>Calibri Light</vt:lpstr>
      <vt:lpstr>Calibri</vt:lpstr>
      <vt:lpstr>等线 Light</vt:lpstr>
      <vt:lpstr>等线</vt:lpstr>
      <vt:lpstr>字魂105号-简雅黑</vt:lpstr>
      <vt:lpstr>Agency FB</vt:lpstr>
      <vt:lpstr>汉仪雅酷黑 75W</vt:lpstr>
      <vt:lpstr>Wingdings</vt:lpstr>
      <vt:lpstr>Humanst521 BT</vt:lpstr>
      <vt:lpstr>方正俊黑简体</vt:lpstr>
      <vt:lpstr>Angsana New</vt:lpstr>
      <vt:lpstr>Dotum</vt:lpstr>
      <vt:lpstr>印品黑体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2020-03-07T05:16:23Z</dcterms:created>
  <cp:lastModifiedBy>kan</cp:lastModifiedBy>
  <dcterms:modified xsi:type="dcterms:W3CDTF">2021-08-20T11:15:21Z</dcterms:modified>
  <cp:revision>251</cp:revision>
  <dc:title>PowerPoint 演示文稿</dc:title>
</cp:coreProperties>
</file>