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2" r:id="rId2"/>
  </p:sldMasterIdLst>
  <p:notesMasterIdLst>
    <p:notesMasterId r:id="rId3"/>
  </p:notesMasterIdLst>
  <p:handoutMasterIdLst>
    <p:handoutMasterId r:id="rId4"/>
  </p:handoutMasterIdLst>
  <p:sldIdLst>
    <p:sldId id="295" r:id="rId5"/>
    <p:sldId id="296" r:id="rId6"/>
    <p:sldId id="297" r:id="rId7"/>
    <p:sldId id="259" r:id="rId8"/>
    <p:sldId id="299" r:id="rId9"/>
    <p:sldId id="262" r:id="rId10"/>
    <p:sldId id="263" r:id="rId11"/>
    <p:sldId id="264" r:id="rId12"/>
    <p:sldId id="265" r:id="rId13"/>
    <p:sldId id="266" r:id="rId14"/>
    <p:sldId id="267" r:id="rId15"/>
    <p:sldId id="300" r:id="rId16"/>
    <p:sldId id="269" r:id="rId17"/>
    <p:sldId id="271" r:id="rId18"/>
    <p:sldId id="273" r:id="rId19"/>
    <p:sldId id="274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  <p:sldId id="301" r:id="rId29"/>
    <p:sldId id="287" r:id="rId30"/>
    <p:sldId id="289" r:id="rId31"/>
    <p:sldId id="290" r:id="rId32"/>
    <p:sldId id="302" r:id="rId33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370" y="102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slides/slide25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6.xml" Type="http://schemas.openxmlformats.org/officeDocument/2006/relationships/slide"/><Relationship Id="rId31" Target="slides/slide27.xml" Type="http://schemas.openxmlformats.org/officeDocument/2006/relationships/slide"/><Relationship Id="rId32" Target="slides/slide28.xml" Type="http://schemas.openxmlformats.org/officeDocument/2006/relationships/slide"/><Relationship Id="rId33" Target="slides/slide29.xml" Type="http://schemas.openxmlformats.org/officeDocument/2006/relationships/slide"/><Relationship Id="rId34" Target="tags/tag6.xml" Type="http://schemas.openxmlformats.org/officeDocument/2006/relationships/tags"/><Relationship Id="rId35" Target="presProps.xml" Type="http://schemas.openxmlformats.org/officeDocument/2006/relationships/presProps"/><Relationship Id="rId36" Target="viewProps.xml" Type="http://schemas.openxmlformats.org/officeDocument/2006/relationships/viewProps"/><Relationship Id="rId37" Target="theme/theme1.xml" Type="http://schemas.openxmlformats.org/officeDocument/2006/relationships/theme"/><Relationship Id="rId38" Target="tableStyles.xml" Type="http://schemas.openxmlformats.org/officeDocument/2006/relationships/tableStyles"/><Relationship Id="rId4" Target="handoutMasters/handoutMaster1.xml" Type="http://schemas.openxmlformats.org/officeDocument/2006/relationships/handout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>
            <a:extLst>
              <a:ext uri="{FF2B5EF4-FFF2-40B4-BE49-F238E27FC236}">
                <a16:creationId xmlns="" xmlns:a16="http://schemas.microsoft.com/office/drawing/2014/main" id="{5A6DC203-0200-49E0-9EA8-462DA25E4B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63B2BCAD-EA8C-4BA6-8BEE-DF72AE210C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9D435-8AB7-4B49-B947-282338F0F04C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C7002DAC-B0B6-4AEB-9202-C84FE147E9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EFC1F7CD-3BCC-4444-ADC1-94DAD3F979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A2E48-1E65-4F70-BB8E-231628D8FA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9342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FE4C2-2323-4FBF-842C-5980C845C065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7E773-45ED-4EE5-9AB3-6EACEFEC42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97248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49997299"/>
      </p:ext>
    </p:extLst>
  </p:cSld>
  <p:clrMapOvr>
    <a:masterClrMapping/>
  </p:clrMapOvr>
  <mc:AlternateContent>
    <mc:Choice Requires="p14">
      <p:transition spd="slow" advTm="2000" p14:dur="1500">
        <p:random/>
      </p:transition>
    </mc:Choice>
    <mc:Fallback>
      <p:transition spd="slow" advTm="2000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8281358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65321214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6997403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2451671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6754753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91639427"/>
      </p:ext>
    </p:extLst>
  </p:cSld>
  <p:clrMapOvr>
    <a:masterClrMapping/>
  </p:clrMapOvr>
  <mc:AlternateContent>
    <mc:Choice Requires="p14">
      <p:transition spd="slow" advTm="2000" p14:dur="1500">
        <p:random/>
      </p:transition>
    </mc:Choice>
    <mc:Fallback>
      <p:transition spd="slow" advTm="2000">
        <p:random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28514519"/>
      </p:ext>
    </p:extLst>
  </p:cSld>
  <p:clrMapOvr>
    <a:masterClrMapping/>
  </p:clrMapOvr>
  <mc:AlternateContent>
    <mc:Choice Requires="p14">
      <p:transition spd="slow" advTm="2000" p14:dur="1500">
        <p:random/>
      </p:transition>
    </mc:Choice>
    <mc:Fallback>
      <p:transition spd="slow" advTm="2000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9543328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7851116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2995443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3887507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0459146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6265491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media/image1.jpeg" Type="http://schemas.openxmlformats.org/officeDocument/2006/relationships/image"/><Relationship Id="rId5" Target="../media/image2.png" Type="http://schemas.openxmlformats.org/officeDocument/2006/relationships/image"/><Relationship Id="rId6" Target="../media/image3.png" Type="http://schemas.openxmlformats.org/officeDocument/2006/relationships/image"/><Relationship Id="rId7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slideLayouts/slideLayout13.xml" Type="http://schemas.openxmlformats.org/officeDocument/2006/relationships/slideLayout"/><Relationship Id="rId11" Target="../slideLayouts/slideLayout14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5.xml" Type="http://schemas.openxmlformats.org/officeDocument/2006/relationships/slideLayout"/><Relationship Id="rId3" Target="../slideLayouts/slideLayout6.xml" Type="http://schemas.openxmlformats.org/officeDocument/2006/relationships/slideLayout"/><Relationship Id="rId4" Target="../slideLayouts/slideLayout7.xml" Type="http://schemas.openxmlformats.org/officeDocument/2006/relationships/slideLayout"/><Relationship Id="rId5" Target="../slideLayouts/slideLayout8.xml" Type="http://schemas.openxmlformats.org/officeDocument/2006/relationships/slideLayout"/><Relationship Id="rId6" Target="../slideLayouts/slideLayout9.xml" Type="http://schemas.openxmlformats.org/officeDocument/2006/relationships/slideLayout"/><Relationship Id="rId7" Target="../slideLayouts/slideLayout10.xml" Type="http://schemas.openxmlformats.org/officeDocument/2006/relationships/slideLayout"/><Relationship Id="rId8" Target="../slideLayouts/slideLayout11.xml" Type="http://schemas.openxmlformats.org/officeDocument/2006/relationships/slideLayout"/><Relationship Id="rId9" Target="../slideLayouts/slideLayout12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678" y="75909"/>
            <a:ext cx="12040644" cy="670618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73100" y="7366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val="2187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>
    <mc:Choice Requires="p14">
      <p:transition spd="slow" advTm="2000" p14:dur="1500">
        <p:random/>
      </p:transition>
    </mc:Choice>
    <mc:Fallback>
      <p:transition spd="slow" advTm="2000">
        <p:random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6798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tags/tag3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15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16.png" Type="http://schemas.openxmlformats.org/officeDocument/2006/relationships/image"/><Relationship Id="rId3" Target="../tags/tag4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tags/tag5.xml" Type="http://schemas.openxmlformats.org/officeDocument/2006/relationships/tags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Relationship Id="rId3" Target="../media/image5.png" Type="http://schemas.openxmlformats.org/officeDocument/2006/relationships/image"/><Relationship Id="rId4" Target="../media/image4.png" Type="http://schemas.openxmlformats.org/officeDocument/2006/relationships/image"/><Relationship Id="rId5" Target="../media/image9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Relationship Id="rId8" Target="../media/image10.png" Type="http://schemas.openxmlformats.org/officeDocument/2006/relationships/image"/><Relationship Id="rId9" Target="../media/image11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17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18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19.pn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png" Type="http://schemas.openxmlformats.org/officeDocument/2006/relationships/image"/></Relationships>
</file>

<file path=ppt/slides/_rels/slide2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2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20.png" Type="http://schemas.openxmlformats.org/officeDocument/2006/relationships/image"/></Relationships>
</file>

<file path=ppt/slides/_rels/slide2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21.png" Type="http://schemas.openxmlformats.org/officeDocument/2006/relationships/image"/></Relationships>
</file>

<file path=ppt/slides/_rels/slide2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12.png" Type="http://schemas.openxmlformats.org/officeDocument/2006/relationships/image"/><Relationship Id="rId3" Target="../tags/tag1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13.png" Type="http://schemas.openxmlformats.org/officeDocument/2006/relationships/image"/><Relationship Id="rId3" Target="../tags/tag2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14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232900" y="5283541"/>
            <a:ext cx="2959100" cy="157411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7678" l="9048" r="9762" t="7321"/>
          <a:stretch>
            <a:fillRect/>
          </a:stretch>
        </p:blipFill>
        <p:spPr>
          <a:xfrm>
            <a:off x="689445" y="598883"/>
            <a:ext cx="10813109" cy="56602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00342" y="349293"/>
            <a:ext cx="1814285" cy="171078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rcRect l="18750" t="63333"/>
          <a:stretch>
            <a:fillRect/>
          </a:stretch>
        </p:blipFill>
        <p:spPr>
          <a:xfrm>
            <a:off x="6369978" y="4491344"/>
            <a:ext cx="4518455" cy="1019549"/>
          </a:xfrm>
          <a:prstGeom prst="rect">
            <a:avLst/>
          </a:prstGeom>
        </p:spPr>
      </p:pic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3149600" y="2579940"/>
            <a:ext cx="7264401" cy="147002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en-US" lang="zh-CN" smtClean="0" sz="7200">
                <a:solidFill>
                  <a:srgbClr val="6D64FF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内 科 病 例 讨 论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4161744" y="2001959"/>
            <a:ext cx="5240112" cy="502947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zh-CN" b="1" lang="en-US" smtClean="0" spc="600" sz="2400">
                <a:latin typeface="+mn-ea"/>
                <a:ea typeface="+mn-ea"/>
                <a:cs typeface="+mn-ea"/>
                <a:sym typeface="+mn-lt"/>
              </a:rPr>
              <a:t>XX省三甲人民医院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6975007" y="4075365"/>
            <a:ext cx="2273979" cy="278612"/>
          </a:xfrm>
          <a:prstGeom prst="rect">
            <a:avLst/>
          </a:prstGeom>
        </p:spPr>
        <p:txBody>
          <a:bodyPr bIns="45720" lIns="91440" rIns="91440" rtlCol="0" tIns="45720" vert="horz">
            <a:no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00000"/>
              </a:lnSpc>
              <a:buFont charset="0" panose="020b0604020202020204" pitchFamily="34" typeface="Arial"/>
              <a:buNone/>
            </a:pPr>
            <a:r>
              <a:rPr altLang="en-US" b="1" lang="zh-CN" smtClean="0" spc="300" sz="2000">
                <a:latin typeface="+mn-ea"/>
                <a:cs typeface="+mn-ea"/>
                <a:sym typeface="+mn-lt"/>
              </a:rPr>
              <a:t>部门：血液内科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038601" y="4082939"/>
            <a:ext cx="2622426" cy="418148"/>
          </a:xfrm>
          <a:prstGeom prst="rect">
            <a:avLst/>
          </a:prstGeom>
        </p:spPr>
        <p:txBody>
          <a:bodyPr bIns="45720" lIns="91440" rIns="91440" rtlCol="0" tIns="45720" vert="horz">
            <a:noAutofit/>
          </a:bodyPr>
          <a:lstStyle>
            <a:lvl1pPr algn="ctr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None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ctr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ctr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ctr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ctr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ctr" defTabSz="914400" eaLnBrk="1" hangingPunct="1" indent="0" latinLnBrk="0" marL="2286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ctr" defTabSz="914400" eaLnBrk="1" hangingPunct="1" indent="0" latinLnBrk="0" marL="2743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ctr" defTabSz="914400" eaLnBrk="1" hangingPunct="1" indent="0" latinLnBrk="0" marL="3200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ctr" defTabSz="914400" eaLnBrk="1" hangingPunct="1" indent="0" latinLnBrk="0" marL="3657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altLang="en-US" b="1" lang="zh-CN" spc="300" sz="2000">
                <a:latin typeface="+mn-ea"/>
                <a:cs typeface="+mn-ea"/>
                <a:sym typeface="+mn-lt"/>
              </a:rPr>
              <a:t>举办人：优页PPT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1689966"/>
            <a:ext cx="4038600" cy="5159418"/>
          </a:xfrm>
          <a:prstGeom prst="rect">
            <a:avLst/>
          </a:prstGeom>
        </p:spPr>
      </p:pic>
    </p:spTree>
    <p:extLst>
      <p:ext uri="{BB962C8B-B14F-4D97-AF65-F5344CB8AC3E}">
        <p14:creationId val="341507719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grpId="0" id="28" nodeType="click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24000"/>
                                  </p:iterate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build="p" grpId="0" spid="19"/>
      <p:bldP grpId="0" spid="20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68673" name="Group 65"/>
          <p:cNvGraphicFramePr>
            <a:graphicFrameLocks noGrp="1"/>
          </p:cNvGraphicFramePr>
          <p:nvPr>
            <p:ph idx="4294967295" type="tbl"/>
            <p:extLst>
              <p:ext uri="{D42A27DB-BD31-4B8C-83A1-F6EECF244321}">
                <p14:modId val="617016388"/>
              </p:ext>
            </p:extLst>
          </p:nvPr>
        </p:nvGraphicFramePr>
        <p:xfrm>
          <a:off x="1143000" y="1653611"/>
          <a:ext cx="10096499" cy="3756589"/>
        </p:xfrm>
        <a:graphic>
          <a:graphicData uri="http://schemas.openxmlformats.org/drawingml/2006/table">
            <a:tbl>
              <a:tblPr/>
              <a:tblGrid>
                <a:gridCol w="2077145">
                  <a:extLst>
                    <a:ext uri="{9D8B030D-6E8A-4147-A177-3AD203B41FA5}">
                      <a16:colId xmlns:a16="http://schemas.microsoft.com/office/drawing/2014/main" val="2387797511"/>
                    </a:ext>
                  </a:extLst>
                </a:gridCol>
                <a:gridCol w="2194451">
                  <a:extLst>
                    <a:ext uri="{9D8B030D-6E8A-4147-A177-3AD203B41FA5}">
                      <a16:colId xmlns:a16="http://schemas.microsoft.com/office/drawing/2014/main" val="3817101746"/>
                    </a:ext>
                  </a:extLst>
                </a:gridCol>
                <a:gridCol w="2329961">
                  <a:extLst>
                    <a:ext uri="{9D8B030D-6E8A-4147-A177-3AD203B41FA5}">
                      <a16:colId xmlns:a16="http://schemas.microsoft.com/office/drawing/2014/main" val="966787633"/>
                    </a:ext>
                  </a:extLst>
                </a:gridCol>
                <a:gridCol w="3494942">
                  <a:extLst>
                    <a:ext uri="{9D8B030D-6E8A-4147-A177-3AD203B41FA5}">
                      <a16:colId xmlns:a16="http://schemas.microsoft.com/office/drawing/2014/main" val="528340560"/>
                    </a:ext>
                  </a:extLst>
                </a:gridCol>
              </a:tblGrid>
              <a:tr h="821381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乙肝标志</a:t>
                      </a:r>
                      <a:endParaRPr altLang="en-US" b="1" baseline="0" cap="none" i="0" kumimoji="0" lang="zh-CN" normalizeH="0" strike="noStrike" sz="28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6800" marL="90000" marR="90000" marT="46800">
                    <a:lnL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en-US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其它</a:t>
                      </a: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en-US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传染病</a:t>
                      </a:r>
                    </a:p>
                  </a:txBody>
                  <a:tcPr anchor="ctr" horzOverflow="overflow" marB="46800" marL="90000" marR="90000" marT="46800">
                    <a:lnL algn="ctr" cap="flat" cmpd="sng" w="28575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en-US" b="1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免疫学</a:t>
                      </a:r>
                    </a:p>
                  </a:txBody>
                  <a:tcPr anchor="ctr" horzOverflow="overflow" marB="46800" marL="90000" marR="90000" marT="46800">
                    <a:lnL algn="ctr" cap="flat" cmpd="sng" w="28575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肝纤三项</a:t>
                      </a:r>
                      <a:endParaRPr altLang="en-US" b="1" baseline="0" cap="none" i="0" kumimoji="0" lang="zh-CN" normalizeH="0" strike="noStrike" sz="28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6800" marL="90000" marR="90000" marT="46800">
                    <a:lnL algn="ctr" cap="flat" cmpd="sng" w="28575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598562"/>
                  </a:ext>
                </a:extLst>
              </a:tr>
              <a:tr h="2931469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HbsAg</a:t>
                      </a:r>
                      <a:r>
                        <a:rPr altLang="nb-NO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</a:t>
                      </a: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+</a:t>
                      </a: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HbeAb  +</a:t>
                      </a: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其余       </a:t>
                      </a: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endParaRPr altLang="zh-CN" b="0" baseline="0" cap="none" i="0" kumimoji="0" lang="en-US" normalizeH="0" strike="noStrike" sz="24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HIV-Ab    -</a:t>
                      </a:r>
                      <a:endParaRPr altLang="nb-NO" b="0" baseline="0" cap="none" i="0" kumimoji="0" lang="zh-CN" normalizeH="0" strike="noStrike" sz="24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HCV-Ab   -</a:t>
                      </a:r>
                      <a:endParaRPr altLang="nb-NO" b="0" baseline="0" cap="none" i="0" kumimoji="0" lang="zh-CN" normalizeH="0" strike="noStrike" sz="24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Anti-TP</a:t>
                      </a:r>
                      <a:r>
                        <a:rPr altLang="nb-NO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  </a:t>
                      </a: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endParaRPr altLang="zh-CN" b="0" baseline="0" cap="none" i="0" kumimoji="0" lang="en-US" normalizeH="0" strike="noStrike" sz="24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ENA</a:t>
                      </a:r>
                      <a:r>
                        <a:rPr altLang="nb-NO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多肽  </a:t>
                      </a: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Ds-DNA    -</a:t>
                      </a:r>
                      <a:endParaRPr altLang="zh-CN" b="0" baseline="0" cap="none" i="0" kumimoji="0" lang="en-US" normalizeH="0" strike="noStrike" sz="24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血清层粘连蛋白     </a:t>
                      </a: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148.68ng/ml↑</a:t>
                      </a: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Ⅲ</a:t>
                      </a:r>
                      <a:r>
                        <a:rPr altLang="nb-NO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型胶原蛋白</a:t>
                      </a: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280.35 ng/ml↑</a:t>
                      </a:r>
                      <a:r>
                        <a:rPr altLang="nb-NO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                  </a:t>
                      </a: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透明质酸酶</a:t>
                      </a: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nb-NO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121.7 ng/ml↑</a:t>
                      </a:r>
                      <a:endParaRPr altLang="zh-CN" b="0" baseline="0" cap="none" i="0" kumimoji="0" lang="en-US" normalizeH="0" strike="noStrike" sz="24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1728957"/>
                  </a:ext>
                </a:extLst>
              </a:tr>
            </a:tbl>
          </a:graphicData>
        </a:graphic>
      </p:graphicFrame>
      <p:sp>
        <p:nvSpPr>
          <p:cNvPr id="68634" name="Rectangle 26"/>
          <p:cNvSpPr>
            <a:spLocks noChangeArrowheads="1"/>
          </p:cNvSpPr>
          <p:nvPr/>
        </p:nvSpPr>
        <p:spPr bwMode="auto">
          <a:xfrm>
            <a:off x="2081251" y="5627726"/>
            <a:ext cx="821999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dist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nb-NO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ea"/>
                <a:sym typeface="+mn-lt"/>
              </a:rPr>
              <a:t>2009-2-3  眼科会诊：双角膜透明，未见K-F环</a:t>
            </a:r>
          </a:p>
        </p:txBody>
      </p:sp>
      <p:sp>
        <p:nvSpPr>
          <p:cNvPr id="9" name="Rectangle 32"/>
          <p:cNvSpPr>
            <a:spLocks noChangeArrowheads="1"/>
          </p:cNvSpPr>
          <p:nvPr/>
        </p:nvSpPr>
        <p:spPr bwMode="auto">
          <a:xfrm rot="16200000">
            <a:off x="2039711" y="-120330"/>
            <a:ext cx="788761" cy="2293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vert="eaVert"/>
          <a:lstStyle>
            <a:lvl1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1pPr>
            <a:lvl2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2pPr>
            <a:lvl3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3pPr>
            <a:lvl4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4pPr>
            <a:lvl5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5pPr>
            <a:lvl6pPr algn="r" fontAlgn="base" marL="457200">
              <a:spcBef>
                <a:spcPct val="0"/>
              </a:spcBef>
              <a:spcAft>
                <a:spcPct val="0"/>
              </a:spcAft>
              <a:defRPr b="1" sz="3200">
                <a:latin charset="0" panose="020b0604030504040204" pitchFamily="34" typeface="Verdana"/>
                <a:ea charset="-122" pitchFamily="49" typeface="楷体_GB2312"/>
              </a:defRPr>
            </a:lvl6pPr>
            <a:lvl7pPr algn="r" fontAlgn="base" marL="914400">
              <a:spcBef>
                <a:spcPct val="0"/>
              </a:spcBef>
              <a:spcAft>
                <a:spcPct val="0"/>
              </a:spcAft>
              <a:defRPr b="1" sz="3200">
                <a:latin charset="0" panose="020b0604030504040204" pitchFamily="34" typeface="Verdana"/>
                <a:ea charset="-122" pitchFamily="49" typeface="楷体_GB2312"/>
              </a:defRPr>
            </a:lvl7pPr>
            <a:lvl8pPr algn="r" fontAlgn="base" marL="1371600">
              <a:spcBef>
                <a:spcPct val="0"/>
              </a:spcBef>
              <a:spcAft>
                <a:spcPct val="0"/>
              </a:spcAft>
              <a:defRPr b="1" sz="3200">
                <a:latin charset="0" panose="020b0604030504040204" pitchFamily="34" typeface="Verdana"/>
                <a:ea charset="-122" pitchFamily="49" typeface="楷体_GB2312"/>
              </a:defRPr>
            </a:lvl8pPr>
            <a:lvl9pPr algn="r" fontAlgn="base" marL="1828800">
              <a:spcBef>
                <a:spcPct val="0"/>
              </a:spcBef>
              <a:spcAft>
                <a:spcPct val="0"/>
              </a:spcAft>
              <a:defRPr b="1" sz="3200">
                <a:latin charset="0" panose="020b0604030504040204" pitchFamily="34" typeface="Verdana"/>
                <a:ea charset="-122" pitchFamily="49" typeface="楷体_GB2312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600" strike="noStrike" sz="2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入院后检查</a:t>
            </a:r>
          </a:p>
        </p:txBody>
      </p:sp>
    </p:spTree>
    <p:extLst>
      <p:ext uri="{BB962C8B-B14F-4D97-AF65-F5344CB8AC3E}">
        <p14:creationId val="3721396831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4"/>
                                        <p:tgtEl>
                                          <p:spTgt spid="6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68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68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8634"/>
      <p:bldP grpId="0" spid="9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02" name="直接连接符 101">
            <a:extLst>
              <a:ext uri="{FF2B5EF4-FFF2-40B4-BE49-F238E27FC236}">
                <a16:creationId xmlns:a16="http://schemas.microsoft.com/office/drawing/2014/main" id="{BE71388C-AAC2-48DE-B8F3-2F4F6B40764D}"/>
              </a:ext>
            </a:extLst>
          </p:cNvPr>
          <p:cNvCxnSpPr/>
          <p:nvPr/>
        </p:nvCxnSpPr>
        <p:spPr>
          <a:xfrm>
            <a:off x="5250965" y="2925788"/>
            <a:ext cx="1708152" cy="0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0" name="Rectangle 2"/>
          <p:cNvSpPr>
            <a:spLocks noChangeArrowheads="1" noGrp="1"/>
          </p:cNvSpPr>
          <p:nvPr>
            <p:ph idx="4294967295" type="title"/>
          </p:nvPr>
        </p:nvSpPr>
        <p:spPr>
          <a:xfrm>
            <a:off x="1334643" y="698861"/>
            <a:ext cx="4782714" cy="609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vert="horz"/>
          <a:lstStyle/>
          <a:p>
            <a:pPr fontAlgn="base">
              <a:lnSpc>
                <a:spcPct val="100000"/>
              </a:lnSpc>
              <a:spcAft>
                <a:spcPct val="0"/>
              </a:spcAft>
            </a:pPr>
            <a:r>
              <a:rPr altLang="en-US" b="1" lang="zh-CN" spc="600" sz="2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入院后检查—影像</a:t>
            </a:r>
          </a:p>
        </p:txBody>
      </p:sp>
      <p:sp>
        <p:nvSpPr>
          <p:cNvPr id="3" name="矩形 2"/>
          <p:cNvSpPr/>
          <p:nvPr/>
        </p:nvSpPr>
        <p:spPr>
          <a:xfrm>
            <a:off x="1203151" y="1839473"/>
            <a:ext cx="14655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nb-NO" b="1" lang="zh-CN" spc="300" sz="20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上腹部CT</a:t>
            </a:r>
          </a:p>
        </p:txBody>
      </p:sp>
      <p:sp>
        <p:nvSpPr>
          <p:cNvPr id="71" name="矩形 70"/>
          <p:cNvSpPr/>
          <p:nvPr/>
        </p:nvSpPr>
        <p:spPr>
          <a:xfrm>
            <a:off x="715532" y="3582715"/>
            <a:ext cx="2596218" cy="1805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altLang="nb-NO" lang="zh-CN">
                <a:cs typeface="+mn-ea"/>
                <a:sym typeface="+mn-lt"/>
              </a:rPr>
              <a:t>脾巨大，前部实质内见扇形低密度灶， 境界清楚。肝、胆、胰、腹腔及腹膜后未见明显肿大淋巴结。（CT图片）</a:t>
            </a:r>
          </a:p>
        </p:txBody>
      </p:sp>
      <p:sp>
        <p:nvSpPr>
          <p:cNvPr id="72" name="矩形 71"/>
          <p:cNvSpPr/>
          <p:nvPr/>
        </p:nvSpPr>
        <p:spPr>
          <a:xfrm>
            <a:off x="709350" y="5438823"/>
            <a:ext cx="2926080" cy="4343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25000"/>
              </a:lnSpc>
            </a:pPr>
            <a:r>
              <a:rPr altLang="nb-NO" lang="zh-CN">
                <a:cs typeface="+mn-ea"/>
                <a:sym typeface="+mn-lt"/>
              </a:rPr>
              <a:t>意见：脾大并梗死首先考虑</a:t>
            </a:r>
          </a:p>
        </p:txBody>
      </p:sp>
      <p:sp>
        <p:nvSpPr>
          <p:cNvPr id="73" name="矩形 72"/>
          <p:cNvSpPr/>
          <p:nvPr/>
        </p:nvSpPr>
        <p:spPr>
          <a:xfrm>
            <a:off x="4023857" y="1798303"/>
            <a:ext cx="15544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nb-NO" b="1" lang="zh-CN" spc="300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食管吞钡</a:t>
            </a:r>
          </a:p>
        </p:txBody>
      </p:sp>
      <p:sp>
        <p:nvSpPr>
          <p:cNvPr id="74" name="矩形 73"/>
          <p:cNvSpPr/>
          <p:nvPr/>
        </p:nvSpPr>
        <p:spPr>
          <a:xfrm>
            <a:off x="3403529" y="3601494"/>
            <a:ext cx="2547226" cy="77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5000"/>
              </a:lnSpc>
            </a:pPr>
            <a:r>
              <a:rPr altLang="nb-NO" lang="zh-CN">
                <a:solidFill>
                  <a:srgbClr val="C00000"/>
                </a:solidFill>
                <a:cs typeface="+mn-ea"/>
                <a:sym typeface="+mn-lt"/>
              </a:rPr>
              <a:t>食管、胃底静脉曲张（中度）（图片）</a:t>
            </a:r>
          </a:p>
        </p:txBody>
      </p:sp>
      <p:sp>
        <p:nvSpPr>
          <p:cNvPr id="75" name="矩形 74"/>
          <p:cNvSpPr/>
          <p:nvPr/>
        </p:nvSpPr>
        <p:spPr>
          <a:xfrm>
            <a:off x="7107251" y="1791348"/>
            <a:ext cx="868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nb-NO" b="1" lang="zh-CN" spc="300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胸片</a:t>
            </a:r>
          </a:p>
        </p:txBody>
      </p:sp>
      <p:sp>
        <p:nvSpPr>
          <p:cNvPr id="76" name="矩形 75"/>
          <p:cNvSpPr/>
          <p:nvPr/>
        </p:nvSpPr>
        <p:spPr>
          <a:xfrm>
            <a:off x="6574912" y="3650971"/>
            <a:ext cx="2163747" cy="77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altLang="nb-NO" lang="zh-CN">
                <a:cs typeface="+mn-ea"/>
                <a:sym typeface="+mn-lt"/>
              </a:rPr>
              <a:t>双肺未见明显实质性病变，心膈正常</a:t>
            </a:r>
          </a:p>
        </p:txBody>
      </p:sp>
      <p:sp>
        <p:nvSpPr>
          <p:cNvPr id="77" name="矩形 76"/>
          <p:cNvSpPr/>
          <p:nvPr/>
        </p:nvSpPr>
        <p:spPr>
          <a:xfrm>
            <a:off x="9740038" y="1808190"/>
            <a:ext cx="12115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nb-NO" b="1" lang="zh-CN" spc="300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心电图</a:t>
            </a:r>
          </a:p>
        </p:txBody>
      </p:sp>
      <p:sp>
        <p:nvSpPr>
          <p:cNvPr id="78" name="矩形 77"/>
          <p:cNvSpPr/>
          <p:nvPr/>
        </p:nvSpPr>
        <p:spPr>
          <a:xfrm>
            <a:off x="9213917" y="3650971"/>
            <a:ext cx="2442537" cy="77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altLang="nb-NO" lang="zh-CN">
                <a:cs typeface="+mn-ea"/>
                <a:sym typeface="+mn-lt"/>
              </a:rPr>
              <a:t>窦性心律，正常心电图（图）</a:t>
            </a:r>
          </a:p>
        </p:txBody>
      </p:sp>
      <p:sp>
        <p:nvSpPr>
          <p:cNvPr id="82" name="ï$ḷîḍè">
            <a:extLst>
              <a:ext uri="{FF2B5EF4-FFF2-40B4-BE49-F238E27FC236}">
                <a16:creationId xmlns:a16="http://schemas.microsoft.com/office/drawing/2014/main" id="{2A53FE92-DDCD-4C54-8451-C61302A675D8}"/>
              </a:ext>
            </a:extLst>
          </p:cNvPr>
          <p:cNvSpPr/>
          <p:nvPr/>
        </p:nvSpPr>
        <p:spPr>
          <a:xfrm rot="10800000">
            <a:off x="4941518" y="2737075"/>
            <a:ext cx="235351" cy="377427"/>
          </a:xfrm>
          <a:custGeom>
            <a:gdLst>
              <a:gd fmla="*/ 0 w 253577" name="connsiteX0"/>
              <a:gd fmla="*/ 81331 h 406655" name="connsiteY0"/>
              <a:gd fmla="*/ 126789 w 253577" name="connsiteX1"/>
              <a:gd fmla="*/ 81331 h 406655" name="connsiteY1"/>
              <a:gd fmla="*/ 126789 w 253577" name="connsiteX2"/>
              <a:gd fmla="*/ 0 h 406655" name="connsiteY2"/>
              <a:gd fmla="*/ 253577 w 253577" name="connsiteX3"/>
              <a:gd fmla="*/ 203328 h 406655" name="connsiteY3"/>
              <a:gd fmla="*/ 126789 w 253577" name="connsiteX4"/>
              <a:gd fmla="*/ 406655 h 406655" name="connsiteY4"/>
              <a:gd fmla="*/ 126789 w 253577" name="connsiteX5"/>
              <a:gd fmla="*/ 325324 h 406655" name="connsiteY5"/>
              <a:gd fmla="*/ 0 w 253577" name="connsiteX6"/>
              <a:gd fmla="*/ 325324 h 406655" name="connsiteY6"/>
              <a:gd fmla="*/ 0 w 253577" name="connsiteX7"/>
              <a:gd fmla="*/ 81331 h 40665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406655" w="253577">
                <a:moveTo>
                  <a:pt x="0" y="81331"/>
                </a:moveTo>
                <a:lnTo>
                  <a:pt x="126789" y="81331"/>
                </a:lnTo>
                <a:lnTo>
                  <a:pt x="126789" y="0"/>
                </a:lnTo>
                <a:lnTo>
                  <a:pt x="253577" y="203328"/>
                </a:lnTo>
                <a:lnTo>
                  <a:pt x="126789" y="406655"/>
                </a:lnTo>
                <a:lnTo>
                  <a:pt x="126789" y="325324"/>
                </a:lnTo>
                <a:lnTo>
                  <a:pt x="0" y="325324"/>
                </a:lnTo>
                <a:lnTo>
                  <a:pt x="0" y="813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>
            <a:scrgbClr b="0" g="0" r="0"/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81331" lIns="0" numCol="1" rIns="76073" spcCol="1270" spcFirstLastPara="0" tIns="81331" vert="horz" wrap="square">
            <a:noAutofit/>
          </a:bodyPr>
          <a:lstStyle/>
          <a:p>
            <a:pPr algn="ctr" defTabSz="666750" indent="0" lvl="0" mar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kern="1200" lang="en-US" sz="1500">
              <a:cs typeface="+mn-ea"/>
              <a:sym typeface="+mn-lt"/>
            </a:endParaRPr>
          </a:p>
        </p:txBody>
      </p:sp>
      <p:grpSp>
        <p:nvGrpSpPr>
          <p:cNvPr id="84" name="îšľîḑé">
            <a:extLst>
              <a:ext uri="{FF2B5EF4-FFF2-40B4-BE49-F238E27FC236}">
                <a16:creationId xmlns:a16="http://schemas.microsoft.com/office/drawing/2014/main" id="{1EE8C637-250B-4D9C-8AF8-C230A601DB41}"/>
              </a:ext>
            </a:extLst>
          </p:cNvPr>
          <p:cNvGrpSpPr/>
          <p:nvPr/>
        </p:nvGrpSpPr>
        <p:grpSpPr>
          <a:xfrm>
            <a:off x="1397226" y="2366989"/>
            <a:ext cx="1117598" cy="1117598"/>
            <a:chOff x="7923809" y="2571829"/>
            <a:chExt cx="1117598" cy="1117598"/>
          </a:xfrm>
        </p:grpSpPr>
        <p:sp>
          <p:nvSpPr>
            <p:cNvPr id="85" name="ïṩḷïdé">
              <a:extLst>
                <a:ext uri="{FF2B5EF4-FFF2-40B4-BE49-F238E27FC236}">
                  <a16:creationId xmlns:a16="http://schemas.microsoft.com/office/drawing/2014/main" id="{4799FA52-80CD-442C-93B1-EA509A99AB9C}"/>
                </a:ext>
              </a:extLst>
            </p:cNvPr>
            <p:cNvSpPr/>
            <p:nvPr/>
          </p:nvSpPr>
          <p:spPr>
            <a:xfrm flipV="1" rot="10800000">
              <a:off x="7923809" y="2571829"/>
              <a:ext cx="1117598" cy="1117598"/>
            </a:xfrm>
            <a:prstGeom prst="ellipse">
              <a:avLst/>
            </a:prstGeom>
            <a:solidFill>
              <a:srgbClr val="6D6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/>
              <a:endParaRPr lang="en-US">
                <a:cs typeface="+mn-ea"/>
                <a:sym typeface="+mn-lt"/>
              </a:endParaRPr>
            </a:p>
          </p:txBody>
        </p:sp>
        <p:sp>
          <p:nvSpPr>
            <p:cNvPr id="86" name="ís1iḑè">
              <a:extLst>
                <a:ext uri="{FF2B5EF4-FFF2-40B4-BE49-F238E27FC236}">
                  <a16:creationId xmlns:a16="http://schemas.microsoft.com/office/drawing/2014/main" id="{589D48DC-9BC4-4B1B-AC53-D4237A3FF38F}"/>
                </a:ext>
              </a:extLst>
            </p:cNvPr>
            <p:cNvSpPr/>
            <p:nvPr/>
          </p:nvSpPr>
          <p:spPr bwMode="auto">
            <a:xfrm>
              <a:off x="8274564" y="2933975"/>
              <a:ext cx="410122" cy="410644"/>
            </a:xfrm>
            <a:custGeom>
              <a:gdLst>
                <a:gd fmla="*/ 150660 w 410122" name="connsiteX0"/>
                <a:gd fmla="*/ 149943 h 410644" name="connsiteY0"/>
                <a:gd fmla="*/ 259984 w 410122" name="connsiteX1"/>
                <a:gd fmla="*/ 149943 h 410644" name="connsiteY1"/>
                <a:gd fmla="*/ 263430 w 410122" name="connsiteX2"/>
                <a:gd fmla="*/ 150257 h 410644" name="connsiteY2"/>
                <a:gd fmla="*/ 266876 w 410122" name="connsiteX3"/>
                <a:gd fmla="*/ 151198 h 410644" name="connsiteY3"/>
                <a:gd fmla="*/ 270008 w 410122" name="connsiteX4"/>
                <a:gd fmla="*/ 152662 h 410644" name="connsiteY4"/>
                <a:gd fmla="*/ 272827 w 410122" name="connsiteX5"/>
                <a:gd fmla="*/ 154649 h 410644" name="connsiteY5"/>
                <a:gd fmla="*/ 275229 w 410122" name="connsiteX6"/>
                <a:gd fmla="*/ 157054 h 410644" name="connsiteY6"/>
                <a:gd fmla="*/ 277213 w 410122" name="connsiteX7"/>
                <a:gd fmla="*/ 159982 h 410644" name="connsiteY7"/>
                <a:gd fmla="*/ 278779 w 410122" name="connsiteX8"/>
                <a:gd fmla="*/ 163119 h 410644" name="connsiteY8"/>
                <a:gd fmla="*/ 279614 w 410122" name="connsiteX9"/>
                <a:gd fmla="*/ 166570 h 410644" name="connsiteY9"/>
                <a:gd fmla="*/ 280032 w 410122" name="connsiteX10"/>
                <a:gd fmla="*/ 170021 h 410644" name="connsiteY10"/>
                <a:gd fmla="*/ 280032 w 410122" name="connsiteX11"/>
                <a:gd fmla="*/ 275117 h 410644" name="connsiteY11"/>
                <a:gd fmla="*/ 279614 w 410122" name="connsiteX12"/>
                <a:gd fmla="*/ 278777 h 410644" name="connsiteY12"/>
                <a:gd fmla="*/ 278779 w 410122" name="connsiteX13"/>
                <a:gd fmla="*/ 282124 h 410644" name="connsiteY13"/>
                <a:gd fmla="*/ 277213 w 410122" name="connsiteX14"/>
                <a:gd fmla="*/ 285365 h 410644" name="connsiteY14"/>
                <a:gd fmla="*/ 275229 w 410122" name="connsiteX15"/>
                <a:gd fmla="*/ 288084 h 410644" name="connsiteY15"/>
                <a:gd fmla="*/ 272827 w 410122" name="connsiteX16"/>
                <a:gd fmla="*/ 290490 h 410644" name="connsiteY16"/>
                <a:gd fmla="*/ 270008 w 410122" name="connsiteX17"/>
                <a:gd fmla="*/ 292476 h 410644" name="connsiteY17"/>
                <a:gd fmla="*/ 266876 w 410122" name="connsiteX18"/>
                <a:gd fmla="*/ 294045 h 410644" name="connsiteY18"/>
                <a:gd fmla="*/ 263430 w 410122" name="connsiteX19"/>
                <a:gd fmla="*/ 294882 h 410644" name="connsiteY19"/>
                <a:gd fmla="*/ 259984 w 410122" name="connsiteX20"/>
                <a:gd fmla="*/ 295300 h 410644" name="connsiteY20"/>
                <a:gd fmla="*/ 252153 w 410122" name="connsiteX21"/>
                <a:gd fmla="*/ 295300 h 410644" name="connsiteY21"/>
                <a:gd fmla="*/ 252153 w 410122" name="connsiteX22"/>
                <a:gd fmla="*/ 390462 h 410644" name="connsiteY22"/>
                <a:gd fmla="*/ 251944 w 410122" name="connsiteX23"/>
                <a:gd fmla="*/ 394122 h 410644" name="connsiteY23"/>
                <a:gd fmla="*/ 250900 w 410122" name="connsiteX24"/>
                <a:gd fmla="*/ 397572 h 410644" name="connsiteY24"/>
                <a:gd fmla="*/ 249438 w 410122" name="connsiteX25"/>
                <a:gd fmla="*/ 400710 h 410644" name="connsiteY25"/>
                <a:gd fmla="*/ 247558 w 410122" name="connsiteX26"/>
                <a:gd fmla="*/ 403429 h 410644" name="connsiteY26"/>
                <a:gd fmla="*/ 245052 w 410122" name="connsiteX27"/>
                <a:gd fmla="*/ 405938 h 410644" name="connsiteY27"/>
                <a:gd fmla="*/ 242233 w 410122" name="connsiteX28"/>
                <a:gd fmla="*/ 407925 h 410644" name="connsiteY28"/>
                <a:gd fmla="*/ 239101 w 410122" name="connsiteX29"/>
                <a:gd fmla="*/ 409389 h 410644" name="connsiteY29"/>
                <a:gd fmla="*/ 235759 w 410122" name="connsiteX30"/>
                <a:gd fmla="*/ 410435 h 410644" name="connsiteY30"/>
                <a:gd fmla="*/ 232105 w 410122" name="connsiteX31"/>
                <a:gd fmla="*/ 410644 h 410644" name="connsiteY31"/>
                <a:gd fmla="*/ 178330 w 410122" name="connsiteX32"/>
                <a:gd fmla="*/ 410644 h 410644" name="connsiteY32"/>
                <a:gd fmla="*/ 174676 w 410122" name="connsiteX33"/>
                <a:gd fmla="*/ 410435 h 410644" name="connsiteY33"/>
                <a:gd fmla="*/ 171334 w 410122" name="connsiteX34"/>
                <a:gd fmla="*/ 409389 h 410644" name="connsiteY34"/>
                <a:gd fmla="*/ 168202 w 410122" name="connsiteX35"/>
                <a:gd fmla="*/ 407925 h 410644" name="connsiteY35"/>
                <a:gd fmla="*/ 165383 w 410122" name="connsiteX36"/>
                <a:gd fmla="*/ 405938 h 410644" name="connsiteY36"/>
                <a:gd fmla="*/ 163086 w 410122" name="connsiteX37"/>
                <a:gd fmla="*/ 403429 h 410644" name="connsiteY37"/>
                <a:gd fmla="*/ 160997 w 410122" name="connsiteX38"/>
                <a:gd fmla="*/ 400710 h 410644" name="connsiteY38"/>
                <a:gd fmla="*/ 159535 w 410122" name="connsiteX39"/>
                <a:gd fmla="*/ 397572 h 410644" name="connsiteY39"/>
                <a:gd fmla="*/ 158700 w 410122" name="connsiteX40"/>
                <a:gd fmla="*/ 394122 h 410644" name="connsiteY40"/>
                <a:gd fmla="*/ 158282 w 410122" name="connsiteX41"/>
                <a:gd fmla="*/ 390462 h 410644" name="connsiteY41"/>
                <a:gd fmla="*/ 158282 w 410122" name="connsiteX42"/>
                <a:gd fmla="*/ 295614 h 410644" name="connsiteY42"/>
                <a:gd fmla="*/ 150660 w 410122" name="connsiteX43"/>
                <a:gd fmla="*/ 295614 h 410644" name="connsiteY43"/>
                <a:gd fmla="*/ 147005 w 410122" name="connsiteX44"/>
                <a:gd fmla="*/ 295300 h 410644" name="connsiteY44"/>
                <a:gd fmla="*/ 143664 w 410122" name="connsiteX45"/>
                <a:gd fmla="*/ 294359 h 410644" name="connsiteY45"/>
                <a:gd fmla="*/ 140532 w 410122" name="connsiteX46"/>
                <a:gd fmla="*/ 292895 h 410644" name="connsiteY46"/>
                <a:gd fmla="*/ 137712 w 410122" name="connsiteX47"/>
                <a:gd fmla="*/ 290803 h 410644" name="connsiteY47"/>
                <a:gd fmla="*/ 135206 w 410122" name="connsiteX48"/>
                <a:gd fmla="*/ 288503 h 410644" name="connsiteY48"/>
                <a:gd fmla="*/ 133327 w 410122" name="connsiteX49"/>
                <a:gd fmla="*/ 285575 h 410644" name="connsiteY49"/>
                <a:gd fmla="*/ 131865 w 410122" name="connsiteX50"/>
                <a:gd fmla="*/ 282437 h 410644" name="connsiteY50"/>
                <a:gd fmla="*/ 130821 w 410122" name="connsiteX51"/>
                <a:gd fmla="*/ 278986 h 410644" name="connsiteY51"/>
                <a:gd fmla="*/ 130612 w 410122" name="connsiteX52"/>
                <a:gd fmla="*/ 275536 h 410644" name="connsiteY52"/>
                <a:gd fmla="*/ 130612 w 410122" name="connsiteX53"/>
                <a:gd fmla="*/ 170021 h 410644" name="connsiteY53"/>
                <a:gd fmla="*/ 130821 w 410122" name="connsiteX54"/>
                <a:gd fmla="*/ 166570 h 410644" name="connsiteY54"/>
                <a:gd fmla="*/ 131761 w 410122" name="connsiteX55"/>
                <a:gd fmla="*/ 163119 h 410644" name="connsiteY55"/>
                <a:gd fmla="*/ 133222 w 410122" name="connsiteX56"/>
                <a:gd fmla="*/ 159982 h 410644" name="connsiteY56"/>
                <a:gd fmla="*/ 135206 w 410122" name="connsiteX57"/>
                <a:gd fmla="*/ 157054 h 410644" name="connsiteY57"/>
                <a:gd fmla="*/ 137608 w 410122" name="connsiteX58"/>
                <a:gd fmla="*/ 154649 h 410644" name="connsiteY58"/>
                <a:gd fmla="*/ 140323 w 410122" name="connsiteX59"/>
                <a:gd fmla="*/ 152662 h 410644" name="connsiteY59"/>
                <a:gd fmla="*/ 143455 w 410122" name="connsiteX60"/>
                <a:gd fmla="*/ 151198 h 410644" name="connsiteY60"/>
                <a:gd fmla="*/ 146901 w 410122" name="connsiteX61"/>
                <a:gd fmla="*/ 150257 h 410644" name="connsiteY61"/>
                <a:gd fmla="*/ 20014 w 410122" name="connsiteX62"/>
                <a:gd fmla="*/ 96130 h 410644" name="connsiteY62"/>
                <a:gd fmla="*/ 110076 w 410122" name="connsiteX63"/>
                <a:gd fmla="*/ 96130 h 410644" name="connsiteY63"/>
                <a:gd fmla="*/ 113725 w 410122" name="connsiteX64"/>
                <a:gd fmla="*/ 96444 h 410644" name="connsiteY64"/>
                <a:gd fmla="*/ 117060 w 410122" name="connsiteX65"/>
                <a:gd fmla="*/ 97385 h 410644" name="connsiteY65"/>
                <a:gd fmla="*/ 120187 w 410122" name="connsiteX66"/>
                <a:gd fmla="*/ 98848 h 410644" name="connsiteY66"/>
                <a:gd fmla="*/ 123002 w 410122" name="connsiteX67"/>
                <a:gd fmla="*/ 100834 h 410644" name="connsiteY67"/>
                <a:gd fmla="*/ 125399 w 410122" name="connsiteX68"/>
                <a:gd fmla="*/ 103239 h 410644" name="connsiteY68"/>
                <a:gd fmla="*/ 127380 w 410122" name="connsiteX69"/>
                <a:gd fmla="*/ 106061 h 410644" name="connsiteY69"/>
                <a:gd fmla="*/ 128839 w 410122" name="connsiteX70"/>
                <a:gd fmla="*/ 109197 h 410644" name="connsiteY70"/>
                <a:gd fmla="*/ 129777 w 410122" name="connsiteX71"/>
                <a:gd fmla="*/ 112542 h 410644" name="connsiteY71"/>
                <a:gd fmla="*/ 130090 w 410122" name="connsiteX72"/>
                <a:gd fmla="*/ 116201 h 410644" name="connsiteY72"/>
                <a:gd fmla="*/ 130090 w 410122" name="connsiteX73"/>
                <a:gd fmla="*/ 124251 h 410644" name="connsiteY73"/>
                <a:gd fmla="*/ 124982 w 410122" name="connsiteX74"/>
                <a:gd fmla="*/ 126864 h 410644" name="connsiteY74"/>
                <a:gd fmla="*/ 120187 w 410122" name="connsiteX75"/>
                <a:gd fmla="*/ 130000 h 410644" name="connsiteY75"/>
                <a:gd fmla="*/ 115809 w 410122" name="connsiteX76"/>
                <a:gd fmla="*/ 133659 h 410644" name="connsiteY76"/>
                <a:gd fmla="*/ 111848 w 410122" name="connsiteX77"/>
                <a:gd fmla="*/ 137841 h 410644" name="connsiteY77"/>
                <a:gd fmla="*/ 108513 w 410122" name="connsiteX78"/>
                <a:gd fmla="*/ 142545 h 410644" name="connsiteY78"/>
                <a:gd fmla="*/ 105594 w 410122" name="connsiteX79"/>
                <a:gd fmla="*/ 147353 h 410644" name="connsiteY79"/>
                <a:gd fmla="*/ 103197 w 410122" name="connsiteX80"/>
                <a:gd fmla="*/ 152685 h 410644" name="connsiteY80"/>
                <a:gd fmla="*/ 101425 w 410122" name="connsiteX81"/>
                <a:gd fmla="*/ 158330 h 410644" name="connsiteY81"/>
                <a:gd fmla="*/ 100486 w 410122" name="connsiteX82"/>
                <a:gd fmla="*/ 164184 h 410644" name="connsiteY82"/>
                <a:gd fmla="*/ 100069 w 410122" name="connsiteX83"/>
                <a:gd fmla="*/ 170143 h 410644" name="connsiteY83"/>
                <a:gd fmla="*/ 100069 w 410122" name="connsiteX84"/>
                <a:gd fmla="*/ 275621 h 410644" name="connsiteY84"/>
                <a:gd fmla="*/ 100278 w 410122" name="connsiteX85"/>
                <a:gd fmla="*/ 280534 h 410644" name="connsiteY85"/>
                <a:gd fmla="*/ 101112 w 410122" name="connsiteX86"/>
                <a:gd fmla="*/ 285447 h 410644" name="connsiteY86"/>
                <a:gd fmla="*/ 102363 w 410122" name="connsiteX87"/>
                <a:gd fmla="*/ 290152 h 410644" name="connsiteY87"/>
                <a:gd fmla="*/ 104135 w 410122" name="connsiteX88"/>
                <a:gd fmla="*/ 294751 h 410644" name="connsiteY88"/>
                <a:gd fmla="*/ 106115 w 410122" name="connsiteX89"/>
                <a:gd fmla="*/ 298933 h 410644" name="connsiteY89"/>
                <a:gd fmla="*/ 106115 w 410122" name="connsiteX90"/>
                <a:gd fmla="*/ 303741 h 410644" name="connsiteY90"/>
                <a:gd fmla="*/ 105698 w 410122" name="connsiteX91"/>
                <a:gd fmla="*/ 307296 h 410644" name="connsiteY91"/>
                <a:gd fmla="*/ 104864 w 410122" name="connsiteX92"/>
                <a:gd fmla="*/ 310641 h 410644" name="connsiteY92"/>
                <a:gd fmla="*/ 103301 w 410122" name="connsiteX93"/>
                <a:gd fmla="*/ 313777 h 410644" name="connsiteY93"/>
                <a:gd fmla="*/ 101320 w 410122" name="connsiteX94"/>
                <a:gd fmla="*/ 316704 h 410644" name="connsiteY94"/>
                <a:gd fmla="*/ 98923 w 410122" name="connsiteX95"/>
                <a:gd fmla="*/ 319108 h 410644" name="connsiteY95"/>
                <a:gd fmla="*/ 96213 w 410122" name="connsiteX96"/>
                <a:gd fmla="*/ 321095 h 410644" name="connsiteY96"/>
                <a:gd fmla="*/ 93085 w 410122" name="connsiteX97"/>
                <a:gd fmla="*/ 322663 h 410644" name="connsiteY97"/>
                <a:gd fmla="*/ 89646 w 410122" name="connsiteX98"/>
                <a:gd fmla="*/ 323499 h 410644" name="connsiteY98"/>
                <a:gd fmla="*/ 86101 w 410122" name="connsiteX99"/>
                <a:gd fmla="*/ 323917 h 410644" name="connsiteY99"/>
                <a:gd fmla="*/ 43989 w 410122" name="connsiteX100"/>
                <a:gd fmla="*/ 323917 h 410644" name="connsiteY100"/>
                <a:gd fmla="*/ 40445 w 410122" name="connsiteX101"/>
                <a:gd fmla="*/ 323499 h 410644" name="connsiteY101"/>
                <a:gd fmla="*/ 37005 w 410122" name="connsiteX102"/>
                <a:gd fmla="*/ 322663 h 410644" name="connsiteY102"/>
                <a:gd fmla="*/ 33878 w 410122" name="connsiteX103"/>
                <a:gd fmla="*/ 321095 h 410644" name="connsiteY103"/>
                <a:gd fmla="*/ 31168 w 410122" name="connsiteX104"/>
                <a:gd fmla="*/ 319108 h 410644" name="connsiteY104"/>
                <a:gd fmla="*/ 28770 w 410122" name="connsiteX105"/>
                <a:gd fmla="*/ 316704 h 410644" name="connsiteY105"/>
                <a:gd fmla="*/ 26790 w 410122" name="connsiteX106"/>
                <a:gd fmla="*/ 313777 h 410644" name="connsiteY106"/>
                <a:gd fmla="*/ 25226 w 410122" name="connsiteX107"/>
                <a:gd fmla="*/ 310641 h 410644" name="connsiteY107"/>
                <a:gd fmla="*/ 24392 w 410122" name="connsiteX108"/>
                <a:gd fmla="*/ 307296 h 410644" name="connsiteY108"/>
                <a:gd fmla="*/ 23975 w 410122" name="connsiteX109"/>
                <a:gd fmla="*/ 303741 h 410644" name="connsiteY109"/>
                <a:gd fmla="*/ 23975 w 410122" name="connsiteX110"/>
                <a:gd fmla="*/ 223248 h 410644" name="connsiteY110"/>
                <a:gd fmla="*/ 20014 w 410122" name="connsiteX111"/>
                <a:gd fmla="*/ 223248 h 410644" name="connsiteY111"/>
                <a:gd fmla="*/ 16365 w 410122" name="connsiteX112"/>
                <a:gd fmla="*/ 222829 h 410644" name="connsiteY112"/>
                <a:gd fmla="*/ 12821 w 410122" name="connsiteX113"/>
                <a:gd fmla="*/ 221993 h 410644" name="connsiteY113"/>
                <a:gd fmla="*/ 9694 w 410122" name="connsiteX114"/>
                <a:gd fmla="*/ 220530 h 410644" name="connsiteY114"/>
                <a:gd fmla="*/ 6984 w 410122" name="connsiteX115"/>
                <a:gd fmla="*/ 218439 h 410644" name="connsiteY115"/>
                <a:gd fmla="*/ 4586 w 410122" name="connsiteX116"/>
                <a:gd fmla="*/ 216035 h 410644" name="connsiteY116"/>
                <a:gd fmla="*/ 2606 w 410122" name="connsiteX117"/>
                <a:gd fmla="*/ 213212 h 410644" name="connsiteY117"/>
                <a:gd fmla="*/ 1251 w 410122" name="connsiteX118"/>
                <a:gd fmla="*/ 210076 h 410644" name="connsiteY118"/>
                <a:gd fmla="*/ 208 w 410122" name="connsiteX119"/>
                <a:gd fmla="*/ 206626 h 410644" name="connsiteY119"/>
                <a:gd fmla="*/ 0 w 410122" name="connsiteX120"/>
                <a:gd fmla="*/ 203176 h 410644" name="connsiteY120"/>
                <a:gd fmla="*/ 0 w 410122" name="connsiteX121"/>
                <a:gd fmla="*/ 116201 h 410644" name="connsiteY121"/>
                <a:gd fmla="*/ 312 w 410122" name="connsiteX122"/>
                <a:gd fmla="*/ 112542 h 410644" name="connsiteY122"/>
                <a:gd fmla="*/ 1251 w 410122" name="connsiteX123"/>
                <a:gd fmla="*/ 109197 h 410644" name="connsiteY123"/>
                <a:gd fmla="*/ 2710 w 410122" name="connsiteX124"/>
                <a:gd fmla="*/ 106061 h 410644" name="connsiteY124"/>
                <a:gd fmla="*/ 4690 w 410122" name="connsiteX125"/>
                <a:gd fmla="*/ 103239 h 410644" name="connsiteY125"/>
                <a:gd fmla="*/ 7088 w 410122" name="connsiteX126"/>
                <a:gd fmla="*/ 100834 h 410644" name="connsiteY126"/>
                <a:gd fmla="*/ 9902 w 410122" name="connsiteX127"/>
                <a:gd fmla="*/ 98848 h 410644" name="connsiteY127"/>
                <a:gd fmla="*/ 13030 w 410122" name="connsiteX128"/>
                <a:gd fmla="*/ 97385 h 410644" name="connsiteY128"/>
                <a:gd fmla="*/ 16365 w 410122" name="connsiteX129"/>
                <a:gd fmla="*/ 96444 h 410644" name="connsiteY129"/>
                <a:gd fmla="*/ 300046 w 410122" name="connsiteX130"/>
                <a:gd fmla="*/ 95608 h 410644" name="connsiteY130"/>
                <a:gd fmla="*/ 390108 w 410122" name="connsiteX131"/>
                <a:gd fmla="*/ 95608 h 410644" name="connsiteY131"/>
                <a:gd fmla="*/ 393757 w 410122" name="connsiteX132"/>
                <a:gd fmla="*/ 96026 h 410644" name="connsiteY132"/>
                <a:gd fmla="*/ 397196 w 410122" name="connsiteX133"/>
                <a:gd fmla="*/ 96862 h 410644" name="connsiteY133"/>
                <a:gd fmla="*/ 400324 w 410122" name="connsiteX134"/>
                <a:gd fmla="*/ 98325 h 410644" name="connsiteY134"/>
                <a:gd fmla="*/ 403034 w 410122" name="connsiteX135"/>
                <a:gd fmla="*/ 100415 h 410644" name="connsiteY135"/>
                <a:gd fmla="*/ 405431 w 410122" name="connsiteX136"/>
                <a:gd fmla="*/ 102818 h 410644" name="connsiteY136"/>
                <a:gd fmla="*/ 407412 w 410122" name="connsiteX137"/>
                <a:gd fmla="*/ 105639 h 410644" name="connsiteY137"/>
                <a:gd fmla="*/ 408871 w 410122" name="connsiteX138"/>
                <a:gd fmla="*/ 108774 h 410644" name="connsiteY138"/>
                <a:gd fmla="*/ 409809 w 410122" name="connsiteX139"/>
                <a:gd fmla="*/ 112222 h 410644" name="connsiteY139"/>
                <a:gd fmla="*/ 410122 w 410122" name="connsiteX140"/>
                <a:gd fmla="*/ 115670 h 410644" name="connsiteY140"/>
                <a:gd fmla="*/ 410122 w 410122" name="connsiteX141"/>
                <a:gd fmla="*/ 202188 h 410644" name="connsiteY141"/>
                <a:gd fmla="*/ 409809 w 410122" name="connsiteX142"/>
                <a:gd fmla="*/ 205845 h 410644" name="connsiteY142"/>
                <a:gd fmla="*/ 408871 w 410122" name="connsiteX143"/>
                <a:gd fmla="*/ 209293 h 410644" name="connsiteY143"/>
                <a:gd fmla="*/ 407412 w 410122" name="connsiteX144"/>
                <a:gd fmla="*/ 212428 h 410644" name="connsiteY144"/>
                <a:gd fmla="*/ 405431 w 410122" name="connsiteX145"/>
                <a:gd fmla="*/ 215144 h 410644" name="connsiteY145"/>
                <a:gd fmla="*/ 403034 w 410122" name="connsiteX146"/>
                <a:gd fmla="*/ 217652 h 410644" name="connsiteY146"/>
                <a:gd fmla="*/ 400324 w 410122" name="connsiteX147"/>
                <a:gd fmla="*/ 219533 h 410644" name="connsiteY147"/>
                <a:gd fmla="*/ 397196 w 410122" name="connsiteX148"/>
                <a:gd fmla="*/ 221100 h 410644" name="connsiteY148"/>
                <a:gd fmla="*/ 393757 w 410122" name="connsiteX149"/>
                <a:gd fmla="*/ 222041 h 410644" name="connsiteY149"/>
                <a:gd fmla="*/ 390108 w 410122" name="connsiteX150"/>
                <a:gd fmla="*/ 222354 h 410644" name="connsiteY150"/>
                <a:gd fmla="*/ 386147 w 410122" name="connsiteX151"/>
                <a:gd fmla="*/ 222354 h 410644" name="connsiteY151"/>
                <a:gd fmla="*/ 386147 w 410122" name="connsiteX152"/>
                <a:gd fmla="*/ 302811 h 410644" name="connsiteY152"/>
                <a:gd fmla="*/ 385730 w 410122" name="connsiteX153"/>
                <a:gd fmla="*/ 306468 h 410644" name="connsiteY153"/>
                <a:gd fmla="*/ 384896 w 410122" name="connsiteX154"/>
                <a:gd fmla="*/ 309812 h 410644" name="connsiteY154"/>
                <a:gd fmla="*/ 383437 w 410122" name="connsiteX155"/>
                <a:gd fmla="*/ 312947 h 410644" name="connsiteY155"/>
                <a:gd fmla="*/ 381352 w 410122" name="connsiteX156"/>
                <a:gd fmla="*/ 315768 h 410644" name="connsiteY156"/>
                <a:gd fmla="*/ 378955 w 410122" name="connsiteX157"/>
                <a:gd fmla="*/ 318276 h 410644" name="connsiteY157"/>
                <a:gd fmla="*/ 376244 w 410122" name="connsiteX158"/>
                <a:gd fmla="*/ 320156 h 410644" name="connsiteY158"/>
                <a:gd fmla="*/ 373117 w 410122" name="connsiteX159"/>
                <a:gd fmla="*/ 321619 h 410644" name="connsiteY159"/>
                <a:gd fmla="*/ 369782 w 410122" name="connsiteX160"/>
                <a:gd fmla="*/ 322664 h 410644" name="connsiteY160"/>
                <a:gd fmla="*/ 366133 w 410122" name="connsiteX161"/>
                <a:gd fmla="*/ 322873 h 410644" name="connsiteY161"/>
                <a:gd fmla="*/ 324125 w 410122" name="connsiteX162"/>
                <a:gd fmla="*/ 322873 h 410644" name="connsiteY162"/>
                <a:gd fmla="*/ 320477 w 410122" name="connsiteX163"/>
                <a:gd fmla="*/ 322664 h 410644" name="connsiteY163"/>
                <a:gd fmla="*/ 317037 w 410122" name="connsiteX164"/>
                <a:gd fmla="*/ 321619 h 410644" name="connsiteY164"/>
                <a:gd fmla="*/ 313910 w 410122" name="connsiteX165"/>
                <a:gd fmla="*/ 320156 h 410644" name="connsiteY165"/>
                <a:gd fmla="*/ 311199 w 410122" name="connsiteX166"/>
                <a:gd fmla="*/ 318276 h 410644" name="connsiteY166"/>
                <a:gd fmla="*/ 308802 w 410122" name="connsiteX167"/>
                <a:gd fmla="*/ 315768 h 410644" name="connsiteY167"/>
                <a:gd fmla="*/ 306821 w 410122" name="connsiteX168"/>
                <a:gd fmla="*/ 312947 h 410644" name="connsiteY168"/>
                <a:gd fmla="*/ 305258 w 410122" name="connsiteX169"/>
                <a:gd fmla="*/ 309812 h 410644" name="connsiteY169"/>
                <a:gd fmla="*/ 304424 w 410122" name="connsiteX170"/>
                <a:gd fmla="*/ 306468 h 410644" name="connsiteY170"/>
                <a:gd fmla="*/ 304007 w 410122" name="connsiteX171"/>
                <a:gd fmla="*/ 302811 h 410644" name="connsiteY171"/>
                <a:gd fmla="*/ 304007 w 410122" name="connsiteX172"/>
                <a:gd fmla="*/ 298109 h 410644" name="connsiteY172"/>
                <a:gd fmla="*/ 306196 w 410122" name="connsiteX173"/>
                <a:gd fmla="*/ 293721 h 410644" name="connsiteY173"/>
                <a:gd fmla="*/ 307968 w 410122" name="connsiteX174"/>
                <a:gd fmla="*/ 289227 h 410644" name="connsiteY174"/>
                <a:gd fmla="*/ 309010 w 410122" name="connsiteX175"/>
                <a:gd fmla="*/ 284525 h 410644" name="connsiteY175"/>
                <a:gd fmla="*/ 309844 w 410122" name="connsiteX176"/>
                <a:gd fmla="*/ 279719 h 410644" name="connsiteY176"/>
                <a:gd fmla="*/ 310053 w 410122" name="connsiteX177"/>
                <a:gd fmla="*/ 274599 h 410644" name="connsiteY177"/>
                <a:gd fmla="*/ 310053 w 410122" name="connsiteX178"/>
                <a:gd fmla="*/ 169796 h 410644" name="connsiteY178"/>
                <a:gd fmla="*/ 309636 w 410122" name="connsiteX179"/>
                <a:gd fmla="*/ 163735 h 410644" name="connsiteY179"/>
                <a:gd fmla="*/ 308698 w 410122" name="connsiteX180"/>
                <a:gd fmla="*/ 157884 h 410644" name="connsiteY180"/>
                <a:gd fmla="*/ 306926 w 410122" name="connsiteX181"/>
                <a:gd fmla="*/ 152346 h 410644" name="connsiteY181"/>
                <a:gd fmla="*/ 304528 w 410122" name="connsiteX182"/>
                <a:gd fmla="*/ 146913 h 410644" name="connsiteY182"/>
                <a:gd fmla="*/ 301714 w 410122" name="connsiteX183"/>
                <a:gd fmla="*/ 142002 h 410644" name="connsiteY183"/>
                <a:gd fmla="*/ 298274 w 410122" name="connsiteX184"/>
                <a:gd fmla="*/ 137508 h 410644" name="connsiteY184"/>
                <a:gd fmla="*/ 294313 w 410122" name="connsiteX185"/>
                <a:gd fmla="*/ 133329 h 410644" name="connsiteY185"/>
                <a:gd fmla="*/ 289935 w 410122" name="connsiteX186"/>
                <a:gd fmla="*/ 129567 h 410644" name="connsiteY186"/>
                <a:gd fmla="*/ 285140 w 410122" name="connsiteX187"/>
                <a:gd fmla="*/ 126433 h 410644" name="connsiteY187"/>
                <a:gd fmla="*/ 280032 w 410122" name="connsiteX188"/>
                <a:gd fmla="*/ 123716 h 410644" name="connsiteY188"/>
                <a:gd fmla="*/ 280032 w 410122" name="connsiteX189"/>
                <a:gd fmla="*/ 115670 h 410644" name="connsiteY189"/>
                <a:gd fmla="*/ 280449 w 410122" name="connsiteX190"/>
                <a:gd fmla="*/ 112222 h 410644" name="connsiteY190"/>
                <a:gd fmla="*/ 281283 w 410122" name="connsiteX191"/>
                <a:gd fmla="*/ 108774 h 410644" name="connsiteY191"/>
                <a:gd fmla="*/ 282742 w 410122" name="connsiteX192"/>
                <a:gd fmla="*/ 105639 h 410644" name="connsiteY192"/>
                <a:gd fmla="*/ 284827 w 410122" name="connsiteX193"/>
                <a:gd fmla="*/ 102818 h 410644" name="connsiteY193"/>
                <a:gd fmla="*/ 287120 w 410122" name="connsiteX194"/>
                <a:gd fmla="*/ 100415 h 410644" name="connsiteY194"/>
                <a:gd fmla="*/ 289935 w 410122" name="connsiteX195"/>
                <a:gd fmla="*/ 98325 h 410644" name="connsiteY195"/>
                <a:gd fmla="*/ 293062 w 410122" name="connsiteX196"/>
                <a:gd fmla="*/ 96862 h 410644" name="connsiteY196"/>
                <a:gd fmla="*/ 296397 w 410122" name="connsiteX197"/>
                <a:gd fmla="*/ 96026 h 410644" name="connsiteY197"/>
                <a:gd fmla="*/ 205270 w 410122" name="connsiteX198"/>
                <a:gd fmla="*/ 40228 h 410644" name="connsiteY198"/>
                <a:gd fmla="*/ 211128 w 410122" name="connsiteX199"/>
                <a:gd fmla="*/ 40645 h 410644" name="connsiteY199"/>
                <a:gd fmla="*/ 216777 w 410122" name="connsiteX200"/>
                <a:gd fmla="*/ 41583 h 410644" name="connsiteY200"/>
                <a:gd fmla="*/ 222111 w 410122" name="connsiteX201"/>
                <a:gd fmla="*/ 43356 h 410644" name="connsiteY201"/>
                <a:gd fmla="*/ 227237 w 410122" name="connsiteX202"/>
                <a:gd fmla="*/ 45649 h 410644" name="connsiteY202"/>
                <a:gd fmla="*/ 231840 w 410122" name="connsiteX203"/>
                <a:gd fmla="*/ 48464 h 410644" name="connsiteY203"/>
                <a:gd fmla="*/ 236129 w 410122" name="connsiteX204"/>
                <a:gd fmla="*/ 51905 h 410644" name="connsiteY204"/>
                <a:gd fmla="*/ 239999 w 410122" name="connsiteX205"/>
                <a:gd fmla="*/ 55762 h 410644" name="connsiteY205"/>
                <a:gd fmla="*/ 243556 w 410122" name="connsiteX206"/>
                <a:gd fmla="*/ 60141 h 410644" name="connsiteY206"/>
                <a:gd fmla="*/ 246485 w 410122" name="connsiteX207"/>
                <a:gd fmla="*/ 64832 h 410644" name="connsiteY207"/>
                <a:gd fmla="*/ 248682 w 410122" name="connsiteX208"/>
                <a:gd fmla="*/ 69837 h 410644" name="connsiteY208"/>
                <a:gd fmla="*/ 250460 w 410122" name="connsiteX209"/>
                <a:gd fmla="*/ 75258 h 410644" name="connsiteY209"/>
                <a:gd fmla="*/ 251506 w 410122" name="connsiteX210"/>
                <a:gd fmla="*/ 80888 h 410644" name="connsiteY210"/>
                <a:gd fmla="*/ 251820 w 410122" name="connsiteX211"/>
                <a:gd fmla="*/ 86622 h 410644" name="connsiteY211"/>
                <a:gd fmla="*/ 251506 w 410122" name="connsiteX212"/>
                <a:gd fmla="*/ 92564 h 410644" name="connsiteY212"/>
                <a:gd fmla="*/ 250460 w 410122" name="connsiteX213"/>
                <a:gd fmla="*/ 98194 h 410644" name="connsiteY213"/>
                <a:gd fmla="*/ 248682 w 410122" name="connsiteX214"/>
                <a:gd fmla="*/ 103511 h 410644" name="connsiteY214"/>
                <a:gd fmla="*/ 246485 w 410122" name="connsiteX215"/>
                <a:gd fmla="*/ 108620 h 410644" name="connsiteY215"/>
                <a:gd fmla="*/ 243556 w 410122" name="connsiteX216"/>
                <a:gd fmla="*/ 113207 h 410644" name="connsiteY216"/>
                <a:gd fmla="*/ 239999 w 410122" name="connsiteX217"/>
                <a:gd fmla="*/ 117586 h 410644" name="connsiteY217"/>
                <a:gd fmla="*/ 236129 w 410122" name="connsiteX218"/>
                <a:gd fmla="*/ 121443 h 410644" name="connsiteY218"/>
                <a:gd fmla="*/ 231840 w 410122" name="connsiteX219"/>
                <a:gd fmla="*/ 124884 h 410644" name="connsiteY219"/>
                <a:gd fmla="*/ 227237 w 410122" name="connsiteX220"/>
                <a:gd fmla="*/ 127803 h 410644" name="connsiteY220"/>
                <a:gd fmla="*/ 222111 w 410122" name="connsiteX221"/>
                <a:gd fmla="*/ 130096 h 410644" name="connsiteY221"/>
                <a:gd fmla="*/ 216777 w 410122" name="connsiteX222"/>
                <a:gd fmla="*/ 131765 h 410644" name="connsiteY222"/>
                <a:gd fmla="*/ 211128 w 410122" name="connsiteX223"/>
                <a:gd fmla="*/ 132807 h 410644" name="connsiteY223"/>
                <a:gd fmla="*/ 205270 w 410122" name="connsiteX224"/>
                <a:gd fmla="*/ 133224 h 410644" name="connsiteY224"/>
                <a:gd fmla="*/ 199516 w 410122" name="connsiteX225"/>
                <a:gd fmla="*/ 132807 h 410644" name="connsiteY225"/>
                <a:gd fmla="*/ 193867 w 410122" name="connsiteX226"/>
                <a:gd fmla="*/ 131765 h 410644" name="connsiteY226"/>
                <a:gd fmla="*/ 188428 w 410122" name="connsiteX227"/>
                <a:gd fmla="*/ 130096 h 410644" name="connsiteY227"/>
                <a:gd fmla="*/ 183407 w 410122" name="connsiteX228"/>
                <a:gd fmla="*/ 127803 h 410644" name="connsiteY228"/>
                <a:gd fmla="*/ 178804 w 410122" name="connsiteX229"/>
                <a:gd fmla="*/ 124884 h 410644" name="connsiteY229"/>
                <a:gd fmla="*/ 174411 w 410122" name="connsiteX230"/>
                <a:gd fmla="*/ 121443 h 410644" name="connsiteY230"/>
                <a:gd fmla="*/ 170435 w 410122" name="connsiteX231"/>
                <a:gd fmla="*/ 117586 h 410644" name="connsiteY231"/>
                <a:gd fmla="*/ 167088 w 410122" name="connsiteX232"/>
                <a:gd fmla="*/ 113207 h 410644" name="connsiteY232"/>
                <a:gd fmla="*/ 164159 w 410122" name="connsiteX233"/>
                <a:gd fmla="*/ 108620 h 410644" name="connsiteY233"/>
                <a:gd fmla="*/ 161962 w 410122" name="connsiteX234"/>
                <a:gd fmla="*/ 103511 h 410644" name="connsiteY234"/>
                <a:gd fmla="*/ 160184 w 410122" name="connsiteX235"/>
                <a:gd fmla="*/ 98194 h 410644" name="connsiteY235"/>
                <a:gd fmla="*/ 159138 w 410122" name="connsiteX236"/>
                <a:gd fmla="*/ 92564 h 410644" name="connsiteY236"/>
                <a:gd fmla="*/ 158824 w 410122" name="connsiteX237"/>
                <a:gd fmla="*/ 86622 h 410644" name="connsiteY237"/>
                <a:gd fmla="*/ 159138 w 410122" name="connsiteX238"/>
                <a:gd fmla="*/ 80888 h 410644" name="connsiteY238"/>
                <a:gd fmla="*/ 160184 w 410122" name="connsiteX239"/>
                <a:gd fmla="*/ 75258 h 410644" name="connsiteY239"/>
                <a:gd fmla="*/ 161962 w 410122" name="connsiteX240"/>
                <a:gd fmla="*/ 69837 h 410644" name="connsiteY240"/>
                <a:gd fmla="*/ 164159 w 410122" name="connsiteX241"/>
                <a:gd fmla="*/ 64832 h 410644" name="connsiteY241"/>
                <a:gd fmla="*/ 167088 w 410122" name="connsiteX242"/>
                <a:gd fmla="*/ 60141 h 410644" name="connsiteY242"/>
                <a:gd fmla="*/ 170435 w 410122" name="connsiteX243"/>
                <a:gd fmla="*/ 55762 h 410644" name="connsiteY243"/>
                <a:gd fmla="*/ 174411 w 410122" name="connsiteX244"/>
                <a:gd fmla="*/ 51905 h 410644" name="connsiteY244"/>
                <a:gd fmla="*/ 178804 w 410122" name="connsiteX245"/>
                <a:gd fmla="*/ 48464 h 410644" name="connsiteY245"/>
                <a:gd fmla="*/ 183407 w 410122" name="connsiteX246"/>
                <a:gd fmla="*/ 45649 h 410644" name="connsiteY246"/>
                <a:gd fmla="*/ 188428 w 410122" name="connsiteX247"/>
                <a:gd fmla="*/ 43356 h 410644" name="connsiteY247"/>
                <a:gd fmla="*/ 193867 w 410122" name="connsiteX248"/>
                <a:gd fmla="*/ 41583 h 410644" name="connsiteY248"/>
                <a:gd fmla="*/ 199516 w 410122" name="connsiteX249"/>
                <a:gd fmla="*/ 40645 h 410644" name="connsiteY249"/>
                <a:gd fmla="*/ 345442 w 410122" name="connsiteX250"/>
                <a:gd fmla="*/ 0 h 410644" name="connsiteY250"/>
                <a:gd fmla="*/ 350744 w 410122" name="connsiteX251"/>
                <a:gd fmla="*/ 418 h 410644" name="connsiteY251"/>
                <a:gd fmla="*/ 356045 w 410122" name="connsiteX252"/>
                <a:gd fmla="*/ 1357 h 410644" name="connsiteY252"/>
                <a:gd fmla="*/ 361035 w 410122" name="connsiteX253"/>
                <a:gd fmla="*/ 3131 h 410644" name="connsiteY253"/>
                <a:gd fmla="*/ 365713 w 410122" name="connsiteX254"/>
                <a:gd fmla="*/ 5531 h 410644" name="connsiteY254"/>
                <a:gd fmla="*/ 369975 w 410122" name="connsiteX255"/>
                <a:gd fmla="*/ 8453 h 410644" name="connsiteY255"/>
                <a:gd fmla="*/ 373821 w 410122" name="connsiteX256"/>
                <a:gd fmla="*/ 11792 h 410644" name="connsiteY256"/>
                <a:gd fmla="*/ 377251 w 410122" name="connsiteX257"/>
                <a:gd fmla="*/ 15653 h 410644" name="connsiteY257"/>
                <a:gd fmla="*/ 380162 w 410122" name="connsiteX258"/>
                <a:gd fmla="*/ 19932 h 410644" name="connsiteY258"/>
                <a:gd fmla="*/ 382449 w 410122" name="connsiteX259"/>
                <a:gd fmla="*/ 24732 h 410644" name="connsiteY259"/>
                <a:gd fmla="*/ 384216 w 410122" name="connsiteX260"/>
                <a:gd fmla="*/ 29741 h 410644" name="connsiteY260"/>
                <a:gd fmla="*/ 385255 w 410122" name="connsiteX261"/>
                <a:gd fmla="*/ 35063 h 410644" name="connsiteY261"/>
                <a:gd fmla="*/ 385567 w 410122" name="connsiteX262"/>
                <a:gd fmla="*/ 40385 h 410644" name="connsiteY262"/>
                <a:gd fmla="*/ 385255 w 410122" name="connsiteX263"/>
                <a:gd fmla="*/ 45916 h 410644" name="connsiteY263"/>
                <a:gd fmla="*/ 384216 w 410122" name="connsiteX264"/>
                <a:gd fmla="*/ 51238 h 410644" name="connsiteY264"/>
                <a:gd fmla="*/ 382449 w 410122" name="connsiteX265"/>
                <a:gd fmla="*/ 56247 h 410644" name="connsiteY265"/>
                <a:gd fmla="*/ 380162 w 410122" name="connsiteX266"/>
                <a:gd fmla="*/ 60943 h 410644" name="connsiteY266"/>
                <a:gd fmla="*/ 377251 w 410122" name="connsiteX267"/>
                <a:gd fmla="*/ 65326 h 410644" name="connsiteY267"/>
                <a:gd fmla="*/ 373821 w 410122" name="connsiteX268"/>
                <a:gd fmla="*/ 69083 h 410644" name="connsiteY268"/>
                <a:gd fmla="*/ 369975 w 410122" name="connsiteX269"/>
                <a:gd fmla="*/ 72631 h 410644" name="connsiteY269"/>
                <a:gd fmla="*/ 365713 w 410122" name="connsiteX270"/>
                <a:gd fmla="*/ 75448 h 410644" name="connsiteY270"/>
                <a:gd fmla="*/ 361035 w 410122" name="connsiteX271"/>
                <a:gd fmla="*/ 77848 h 410644" name="connsiteY271"/>
                <a:gd fmla="*/ 356045 w 410122" name="connsiteX272"/>
                <a:gd fmla="*/ 79518 h 410644" name="connsiteY272"/>
                <a:gd fmla="*/ 350744 w 410122" name="connsiteX273"/>
                <a:gd fmla="*/ 80666 h 410644" name="connsiteY273"/>
                <a:gd fmla="*/ 345442 w 410122" name="connsiteX274"/>
                <a:gd fmla="*/ 80979 h 410644" name="connsiteY274"/>
                <a:gd fmla="*/ 339933 w 410122" name="connsiteX275"/>
                <a:gd fmla="*/ 80666 h 410644" name="connsiteY275"/>
                <a:gd fmla="*/ 334736 w 410122" name="connsiteX276"/>
                <a:gd fmla="*/ 79518 h 410644" name="connsiteY276"/>
                <a:gd fmla="*/ 329746 w 410122" name="connsiteX277"/>
                <a:gd fmla="*/ 77848 h 410644" name="connsiteY277"/>
                <a:gd fmla="*/ 325068 w 410122" name="connsiteX278"/>
                <a:gd fmla="*/ 75448 h 410644" name="connsiteY278"/>
                <a:gd fmla="*/ 320806 w 410122" name="connsiteX279"/>
                <a:gd fmla="*/ 72631 h 410644" name="connsiteY279"/>
                <a:gd fmla="*/ 316960 w 410122" name="connsiteX280"/>
                <a:gd fmla="*/ 69083 h 410644" name="connsiteY280"/>
                <a:gd fmla="*/ 313530 w 410122" name="connsiteX281"/>
                <a:gd fmla="*/ 65326 h 410644" name="connsiteY281"/>
                <a:gd fmla="*/ 310619 w 410122" name="connsiteX282"/>
                <a:gd fmla="*/ 60943 h 410644" name="connsiteY282"/>
                <a:gd fmla="*/ 308228 w 410122" name="connsiteX283"/>
                <a:gd fmla="*/ 56247 h 410644" name="connsiteY283"/>
                <a:gd fmla="*/ 306565 w 410122" name="connsiteX284"/>
                <a:gd fmla="*/ 51238 h 410644" name="connsiteY284"/>
                <a:gd fmla="*/ 305526 w 410122" name="connsiteX285"/>
                <a:gd fmla="*/ 45916 h 410644" name="connsiteY285"/>
                <a:gd fmla="*/ 305110 w 410122" name="connsiteX286"/>
                <a:gd fmla="*/ 40385 h 410644" name="connsiteY286"/>
                <a:gd fmla="*/ 305526 w 410122" name="connsiteX287"/>
                <a:gd fmla="*/ 35063 h 410644" name="connsiteY287"/>
                <a:gd fmla="*/ 306565 w 410122" name="connsiteX288"/>
                <a:gd fmla="*/ 29741 h 410644" name="connsiteY288"/>
                <a:gd fmla="*/ 308228 w 410122" name="connsiteX289"/>
                <a:gd fmla="*/ 24732 h 410644" name="connsiteY289"/>
                <a:gd fmla="*/ 310619 w 410122" name="connsiteX290"/>
                <a:gd fmla="*/ 19932 h 410644" name="connsiteY290"/>
                <a:gd fmla="*/ 313530 w 410122" name="connsiteX291"/>
                <a:gd fmla="*/ 15653 h 410644" name="connsiteY291"/>
                <a:gd fmla="*/ 316960 w 410122" name="connsiteX292"/>
                <a:gd fmla="*/ 11792 h 410644" name="connsiteY292"/>
                <a:gd fmla="*/ 320806 w 410122" name="connsiteX293"/>
                <a:gd fmla="*/ 8453 h 410644" name="connsiteY293"/>
                <a:gd fmla="*/ 325068 w 410122" name="connsiteX294"/>
                <a:gd fmla="*/ 5531 h 410644" name="connsiteY294"/>
                <a:gd fmla="*/ 329746 w 410122" name="connsiteX295"/>
                <a:gd fmla="*/ 3131 h 410644" name="connsiteY295"/>
                <a:gd fmla="*/ 334736 w 410122" name="connsiteX296"/>
                <a:gd fmla="*/ 1357 h 410644" name="connsiteY296"/>
                <a:gd fmla="*/ 339933 w 410122" name="connsiteX297"/>
                <a:gd fmla="*/ 418 h 410644" name="connsiteY297"/>
                <a:gd fmla="*/ 65045 w 410122" name="connsiteX298"/>
                <a:gd fmla="*/ 0 h 410644" name="connsiteY298"/>
                <a:gd fmla="*/ 70576 w 410122" name="connsiteX299"/>
                <a:gd fmla="*/ 418 h 410644" name="connsiteY299"/>
                <a:gd fmla="*/ 75794 w 410122" name="connsiteX300"/>
                <a:gd fmla="*/ 1357 h 410644" name="connsiteY300"/>
                <a:gd fmla="*/ 80803 w 410122" name="connsiteX301"/>
                <a:gd fmla="*/ 3131 h 410644" name="connsiteY301"/>
                <a:gd fmla="*/ 85499 w 410122" name="connsiteX302"/>
                <a:gd fmla="*/ 5531 h 410644" name="connsiteY302"/>
                <a:gd fmla="*/ 89673 w 410122" name="connsiteX303"/>
                <a:gd fmla="*/ 8453 h 410644" name="connsiteY303"/>
                <a:gd fmla="*/ 93639 w 410122" name="connsiteX304"/>
                <a:gd fmla="*/ 11792 h 410644" name="connsiteY304"/>
                <a:gd fmla="*/ 96978 w 410122" name="connsiteX305"/>
                <a:gd fmla="*/ 15653 h 410644" name="connsiteY305"/>
                <a:gd fmla="*/ 100004 w 410122" name="connsiteX306"/>
                <a:gd fmla="*/ 19932 h 410644" name="connsiteY306"/>
                <a:gd fmla="*/ 102196 w 410122" name="connsiteX307"/>
                <a:gd fmla="*/ 24732 h 410644" name="connsiteY307"/>
                <a:gd fmla="*/ 103970 w 410122" name="connsiteX308"/>
                <a:gd fmla="*/ 29741 h 410644" name="connsiteY308"/>
                <a:gd fmla="*/ 105118 w 410122" name="connsiteX309"/>
                <a:gd fmla="*/ 35063 h 410644" name="connsiteY309"/>
                <a:gd fmla="*/ 105535 w 410122" name="connsiteX310"/>
                <a:gd fmla="*/ 40385 h 410644" name="connsiteY310"/>
                <a:gd fmla="*/ 105118 w 410122" name="connsiteX311"/>
                <a:gd fmla="*/ 45916 h 410644" name="connsiteY311"/>
                <a:gd fmla="*/ 103970 w 410122" name="connsiteX312"/>
                <a:gd fmla="*/ 51238 h 410644" name="connsiteY312"/>
                <a:gd fmla="*/ 102196 w 410122" name="connsiteX313"/>
                <a:gd fmla="*/ 56247 h 410644" name="connsiteY313"/>
                <a:gd fmla="*/ 100004 w 410122" name="connsiteX314"/>
                <a:gd fmla="*/ 60943 h 410644" name="connsiteY314"/>
                <a:gd fmla="*/ 96978 w 410122" name="connsiteX315"/>
                <a:gd fmla="*/ 65326 h 410644" name="connsiteY315"/>
                <a:gd fmla="*/ 93639 w 410122" name="connsiteX316"/>
                <a:gd fmla="*/ 69083 h 410644" name="connsiteY316"/>
                <a:gd fmla="*/ 89673 w 410122" name="connsiteX317"/>
                <a:gd fmla="*/ 72631 h 410644" name="connsiteY317"/>
                <a:gd fmla="*/ 85499 w 410122" name="connsiteX318"/>
                <a:gd fmla="*/ 75448 h 410644" name="connsiteY318"/>
                <a:gd fmla="*/ 80803 w 410122" name="connsiteX319"/>
                <a:gd fmla="*/ 77848 h 410644" name="connsiteY319"/>
                <a:gd fmla="*/ 75794 w 410122" name="connsiteX320"/>
                <a:gd fmla="*/ 79518 h 410644" name="connsiteY320"/>
                <a:gd fmla="*/ 70576 w 410122" name="connsiteX321"/>
                <a:gd fmla="*/ 80666 h 410644" name="connsiteY321"/>
                <a:gd fmla="*/ 65045 w 410122" name="connsiteX322"/>
                <a:gd fmla="*/ 80979 h 410644" name="connsiteY322"/>
                <a:gd fmla="*/ 59514 w 410122" name="connsiteX323"/>
                <a:gd fmla="*/ 80666 h 410644" name="connsiteY323"/>
                <a:gd fmla="*/ 54297 w 410122" name="connsiteX324"/>
                <a:gd fmla="*/ 79518 h 410644" name="connsiteY324"/>
                <a:gd fmla="*/ 49288 w 410122" name="connsiteX325"/>
                <a:gd fmla="*/ 77848 h 410644" name="connsiteY325"/>
                <a:gd fmla="*/ 44592 w 410122" name="connsiteX326"/>
                <a:gd fmla="*/ 75448 h 410644" name="connsiteY326"/>
                <a:gd fmla="*/ 40417 w 410122" name="connsiteX327"/>
                <a:gd fmla="*/ 72631 h 410644" name="connsiteY327"/>
                <a:gd fmla="*/ 36452 w 410122" name="connsiteX328"/>
                <a:gd fmla="*/ 69083 h 410644" name="connsiteY328"/>
                <a:gd fmla="*/ 33112 w 410122" name="connsiteX329"/>
                <a:gd fmla="*/ 65326 h 410644" name="connsiteY329"/>
                <a:gd fmla="*/ 30086 w 410122" name="connsiteX330"/>
                <a:gd fmla="*/ 60943 h 410644" name="connsiteY330"/>
                <a:gd fmla="*/ 27790 w 410122" name="connsiteX331"/>
                <a:gd fmla="*/ 56247 h 410644" name="connsiteY331"/>
                <a:gd fmla="*/ 26121 w 410122" name="connsiteX332"/>
                <a:gd fmla="*/ 51238 h 410644" name="connsiteY332"/>
                <a:gd fmla="*/ 24973 w 410122" name="connsiteX333"/>
                <a:gd fmla="*/ 45916 h 410644" name="connsiteY333"/>
                <a:gd fmla="*/ 24555 w 410122" name="connsiteX334"/>
                <a:gd fmla="*/ 40385 h 410644" name="connsiteY334"/>
                <a:gd fmla="*/ 24973 w 410122" name="connsiteX335"/>
                <a:gd fmla="*/ 35063 h 410644" name="connsiteY335"/>
                <a:gd fmla="*/ 26121 w 410122" name="connsiteX336"/>
                <a:gd fmla="*/ 29741 h 410644" name="connsiteY336"/>
                <a:gd fmla="*/ 27790 w 410122" name="connsiteX337"/>
                <a:gd fmla="*/ 24732 h 410644" name="connsiteY337"/>
                <a:gd fmla="*/ 30086 w 410122" name="connsiteX338"/>
                <a:gd fmla="*/ 19932 h 410644" name="connsiteY338"/>
                <a:gd fmla="*/ 33112 w 410122" name="connsiteX339"/>
                <a:gd fmla="*/ 15653 h 410644" name="connsiteY339"/>
                <a:gd fmla="*/ 36452 w 410122" name="connsiteX340"/>
                <a:gd fmla="*/ 11792 h 410644" name="connsiteY340"/>
                <a:gd fmla="*/ 40417 w 410122" name="connsiteX341"/>
                <a:gd fmla="*/ 8453 h 410644" name="connsiteY341"/>
                <a:gd fmla="*/ 44592 w 410122" name="connsiteX342"/>
                <a:gd fmla="*/ 5531 h 410644" name="connsiteY342"/>
                <a:gd fmla="*/ 49288 w 410122" name="connsiteX343"/>
                <a:gd fmla="*/ 3131 h 410644" name="connsiteY343"/>
                <a:gd fmla="*/ 54297 w 410122" name="connsiteX344"/>
                <a:gd fmla="*/ 1357 h 410644" name="connsiteY344"/>
                <a:gd fmla="*/ 59514 w 410122" name="connsiteX345"/>
                <a:gd fmla="*/ 418 h 410644" name="connsiteY3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</a:cxnLst>
              <a:rect b="b" l="l" r="r" t="t"/>
              <a:pathLst>
                <a:path h="410644" w="410122">
                  <a:moveTo>
                    <a:pt x="150660" y="149943"/>
                  </a:moveTo>
                  <a:lnTo>
                    <a:pt x="259984" y="149943"/>
                  </a:lnTo>
                  <a:lnTo>
                    <a:pt x="263430" y="150257"/>
                  </a:lnTo>
                  <a:lnTo>
                    <a:pt x="266876" y="151198"/>
                  </a:lnTo>
                  <a:lnTo>
                    <a:pt x="270008" y="152662"/>
                  </a:lnTo>
                  <a:lnTo>
                    <a:pt x="272827" y="154649"/>
                  </a:lnTo>
                  <a:lnTo>
                    <a:pt x="275229" y="157054"/>
                  </a:lnTo>
                  <a:lnTo>
                    <a:pt x="277213" y="159982"/>
                  </a:lnTo>
                  <a:lnTo>
                    <a:pt x="278779" y="163119"/>
                  </a:lnTo>
                  <a:lnTo>
                    <a:pt x="279614" y="166570"/>
                  </a:lnTo>
                  <a:lnTo>
                    <a:pt x="280032" y="170021"/>
                  </a:lnTo>
                  <a:lnTo>
                    <a:pt x="280032" y="275117"/>
                  </a:lnTo>
                  <a:lnTo>
                    <a:pt x="279614" y="278777"/>
                  </a:lnTo>
                  <a:lnTo>
                    <a:pt x="278779" y="282124"/>
                  </a:lnTo>
                  <a:lnTo>
                    <a:pt x="277213" y="285365"/>
                  </a:lnTo>
                  <a:lnTo>
                    <a:pt x="275229" y="288084"/>
                  </a:lnTo>
                  <a:lnTo>
                    <a:pt x="272827" y="290490"/>
                  </a:lnTo>
                  <a:lnTo>
                    <a:pt x="270008" y="292476"/>
                  </a:lnTo>
                  <a:lnTo>
                    <a:pt x="266876" y="294045"/>
                  </a:lnTo>
                  <a:lnTo>
                    <a:pt x="263430" y="294882"/>
                  </a:lnTo>
                  <a:lnTo>
                    <a:pt x="259984" y="295300"/>
                  </a:lnTo>
                  <a:lnTo>
                    <a:pt x="252153" y="295300"/>
                  </a:lnTo>
                  <a:lnTo>
                    <a:pt x="252153" y="390462"/>
                  </a:lnTo>
                  <a:lnTo>
                    <a:pt x="251944" y="394122"/>
                  </a:lnTo>
                  <a:lnTo>
                    <a:pt x="250900" y="397572"/>
                  </a:lnTo>
                  <a:lnTo>
                    <a:pt x="249438" y="400710"/>
                  </a:lnTo>
                  <a:lnTo>
                    <a:pt x="247558" y="403429"/>
                  </a:lnTo>
                  <a:lnTo>
                    <a:pt x="245052" y="405938"/>
                  </a:lnTo>
                  <a:lnTo>
                    <a:pt x="242233" y="407925"/>
                  </a:lnTo>
                  <a:lnTo>
                    <a:pt x="239101" y="409389"/>
                  </a:lnTo>
                  <a:lnTo>
                    <a:pt x="235759" y="410435"/>
                  </a:lnTo>
                  <a:lnTo>
                    <a:pt x="232105" y="410644"/>
                  </a:lnTo>
                  <a:lnTo>
                    <a:pt x="178330" y="410644"/>
                  </a:lnTo>
                  <a:lnTo>
                    <a:pt x="174676" y="410435"/>
                  </a:lnTo>
                  <a:lnTo>
                    <a:pt x="171334" y="409389"/>
                  </a:lnTo>
                  <a:lnTo>
                    <a:pt x="168202" y="407925"/>
                  </a:lnTo>
                  <a:lnTo>
                    <a:pt x="165383" y="405938"/>
                  </a:lnTo>
                  <a:lnTo>
                    <a:pt x="163086" y="403429"/>
                  </a:lnTo>
                  <a:lnTo>
                    <a:pt x="160997" y="400710"/>
                  </a:lnTo>
                  <a:lnTo>
                    <a:pt x="159535" y="397572"/>
                  </a:lnTo>
                  <a:lnTo>
                    <a:pt x="158700" y="394122"/>
                  </a:lnTo>
                  <a:lnTo>
                    <a:pt x="158282" y="390462"/>
                  </a:lnTo>
                  <a:lnTo>
                    <a:pt x="158282" y="295614"/>
                  </a:lnTo>
                  <a:lnTo>
                    <a:pt x="150660" y="295614"/>
                  </a:lnTo>
                  <a:lnTo>
                    <a:pt x="147005" y="295300"/>
                  </a:lnTo>
                  <a:lnTo>
                    <a:pt x="143664" y="294359"/>
                  </a:lnTo>
                  <a:lnTo>
                    <a:pt x="140532" y="292895"/>
                  </a:lnTo>
                  <a:lnTo>
                    <a:pt x="137712" y="290803"/>
                  </a:lnTo>
                  <a:lnTo>
                    <a:pt x="135206" y="288503"/>
                  </a:lnTo>
                  <a:lnTo>
                    <a:pt x="133327" y="285575"/>
                  </a:lnTo>
                  <a:lnTo>
                    <a:pt x="131865" y="282437"/>
                  </a:lnTo>
                  <a:lnTo>
                    <a:pt x="130821" y="278986"/>
                  </a:lnTo>
                  <a:lnTo>
                    <a:pt x="130612" y="275536"/>
                  </a:lnTo>
                  <a:lnTo>
                    <a:pt x="130612" y="170021"/>
                  </a:lnTo>
                  <a:lnTo>
                    <a:pt x="130821" y="166570"/>
                  </a:lnTo>
                  <a:lnTo>
                    <a:pt x="131761" y="163119"/>
                  </a:lnTo>
                  <a:lnTo>
                    <a:pt x="133222" y="159982"/>
                  </a:lnTo>
                  <a:lnTo>
                    <a:pt x="135206" y="157054"/>
                  </a:lnTo>
                  <a:lnTo>
                    <a:pt x="137608" y="154649"/>
                  </a:lnTo>
                  <a:lnTo>
                    <a:pt x="140323" y="152662"/>
                  </a:lnTo>
                  <a:lnTo>
                    <a:pt x="143455" y="151198"/>
                  </a:lnTo>
                  <a:lnTo>
                    <a:pt x="146901" y="150257"/>
                  </a:lnTo>
                  <a:close/>
                  <a:moveTo>
                    <a:pt x="20014" y="96130"/>
                  </a:moveTo>
                  <a:lnTo>
                    <a:pt x="110076" y="96130"/>
                  </a:lnTo>
                  <a:lnTo>
                    <a:pt x="113725" y="96444"/>
                  </a:lnTo>
                  <a:lnTo>
                    <a:pt x="117060" y="97385"/>
                  </a:lnTo>
                  <a:lnTo>
                    <a:pt x="120187" y="98848"/>
                  </a:lnTo>
                  <a:lnTo>
                    <a:pt x="123002" y="100834"/>
                  </a:lnTo>
                  <a:lnTo>
                    <a:pt x="125399" y="103239"/>
                  </a:lnTo>
                  <a:lnTo>
                    <a:pt x="127380" y="106061"/>
                  </a:lnTo>
                  <a:lnTo>
                    <a:pt x="128839" y="109197"/>
                  </a:lnTo>
                  <a:lnTo>
                    <a:pt x="129777" y="112542"/>
                  </a:lnTo>
                  <a:lnTo>
                    <a:pt x="130090" y="116201"/>
                  </a:lnTo>
                  <a:lnTo>
                    <a:pt x="130090" y="124251"/>
                  </a:lnTo>
                  <a:lnTo>
                    <a:pt x="124982" y="126864"/>
                  </a:lnTo>
                  <a:lnTo>
                    <a:pt x="120187" y="130000"/>
                  </a:lnTo>
                  <a:lnTo>
                    <a:pt x="115809" y="133659"/>
                  </a:lnTo>
                  <a:lnTo>
                    <a:pt x="111848" y="137841"/>
                  </a:lnTo>
                  <a:lnTo>
                    <a:pt x="108513" y="142545"/>
                  </a:lnTo>
                  <a:lnTo>
                    <a:pt x="105594" y="147353"/>
                  </a:lnTo>
                  <a:lnTo>
                    <a:pt x="103197" y="152685"/>
                  </a:lnTo>
                  <a:lnTo>
                    <a:pt x="101425" y="158330"/>
                  </a:lnTo>
                  <a:lnTo>
                    <a:pt x="100486" y="164184"/>
                  </a:lnTo>
                  <a:lnTo>
                    <a:pt x="100069" y="170143"/>
                  </a:lnTo>
                  <a:lnTo>
                    <a:pt x="100069" y="275621"/>
                  </a:lnTo>
                  <a:lnTo>
                    <a:pt x="100278" y="280534"/>
                  </a:lnTo>
                  <a:lnTo>
                    <a:pt x="101112" y="285447"/>
                  </a:lnTo>
                  <a:lnTo>
                    <a:pt x="102363" y="290152"/>
                  </a:lnTo>
                  <a:lnTo>
                    <a:pt x="104135" y="294751"/>
                  </a:lnTo>
                  <a:lnTo>
                    <a:pt x="106115" y="298933"/>
                  </a:lnTo>
                  <a:lnTo>
                    <a:pt x="106115" y="303741"/>
                  </a:lnTo>
                  <a:lnTo>
                    <a:pt x="105698" y="307296"/>
                  </a:lnTo>
                  <a:lnTo>
                    <a:pt x="104864" y="310641"/>
                  </a:lnTo>
                  <a:lnTo>
                    <a:pt x="103301" y="313777"/>
                  </a:lnTo>
                  <a:lnTo>
                    <a:pt x="101320" y="316704"/>
                  </a:lnTo>
                  <a:lnTo>
                    <a:pt x="98923" y="319108"/>
                  </a:lnTo>
                  <a:lnTo>
                    <a:pt x="96213" y="321095"/>
                  </a:lnTo>
                  <a:lnTo>
                    <a:pt x="93085" y="322663"/>
                  </a:lnTo>
                  <a:lnTo>
                    <a:pt x="89646" y="323499"/>
                  </a:lnTo>
                  <a:lnTo>
                    <a:pt x="86101" y="323917"/>
                  </a:lnTo>
                  <a:lnTo>
                    <a:pt x="43989" y="323917"/>
                  </a:lnTo>
                  <a:lnTo>
                    <a:pt x="40445" y="323499"/>
                  </a:lnTo>
                  <a:lnTo>
                    <a:pt x="37005" y="322663"/>
                  </a:lnTo>
                  <a:lnTo>
                    <a:pt x="33878" y="321095"/>
                  </a:lnTo>
                  <a:lnTo>
                    <a:pt x="31168" y="319108"/>
                  </a:lnTo>
                  <a:lnTo>
                    <a:pt x="28770" y="316704"/>
                  </a:lnTo>
                  <a:lnTo>
                    <a:pt x="26790" y="313777"/>
                  </a:lnTo>
                  <a:lnTo>
                    <a:pt x="25226" y="310641"/>
                  </a:lnTo>
                  <a:lnTo>
                    <a:pt x="24392" y="307296"/>
                  </a:lnTo>
                  <a:lnTo>
                    <a:pt x="23975" y="303741"/>
                  </a:lnTo>
                  <a:lnTo>
                    <a:pt x="23975" y="223248"/>
                  </a:lnTo>
                  <a:lnTo>
                    <a:pt x="20014" y="223248"/>
                  </a:lnTo>
                  <a:lnTo>
                    <a:pt x="16365" y="222829"/>
                  </a:lnTo>
                  <a:lnTo>
                    <a:pt x="12821" y="221993"/>
                  </a:lnTo>
                  <a:lnTo>
                    <a:pt x="9694" y="220530"/>
                  </a:lnTo>
                  <a:lnTo>
                    <a:pt x="6984" y="218439"/>
                  </a:lnTo>
                  <a:lnTo>
                    <a:pt x="4586" y="216035"/>
                  </a:lnTo>
                  <a:lnTo>
                    <a:pt x="2606" y="213212"/>
                  </a:lnTo>
                  <a:lnTo>
                    <a:pt x="1251" y="210076"/>
                  </a:lnTo>
                  <a:lnTo>
                    <a:pt x="208" y="206626"/>
                  </a:lnTo>
                  <a:lnTo>
                    <a:pt x="0" y="203176"/>
                  </a:lnTo>
                  <a:lnTo>
                    <a:pt x="0" y="116201"/>
                  </a:lnTo>
                  <a:lnTo>
                    <a:pt x="312" y="112542"/>
                  </a:lnTo>
                  <a:lnTo>
                    <a:pt x="1251" y="109197"/>
                  </a:lnTo>
                  <a:lnTo>
                    <a:pt x="2710" y="106061"/>
                  </a:lnTo>
                  <a:lnTo>
                    <a:pt x="4690" y="103239"/>
                  </a:lnTo>
                  <a:lnTo>
                    <a:pt x="7088" y="100834"/>
                  </a:lnTo>
                  <a:lnTo>
                    <a:pt x="9902" y="98848"/>
                  </a:lnTo>
                  <a:lnTo>
                    <a:pt x="13030" y="97385"/>
                  </a:lnTo>
                  <a:lnTo>
                    <a:pt x="16365" y="96444"/>
                  </a:lnTo>
                  <a:close/>
                  <a:moveTo>
                    <a:pt x="300046" y="95608"/>
                  </a:moveTo>
                  <a:lnTo>
                    <a:pt x="390108" y="95608"/>
                  </a:lnTo>
                  <a:lnTo>
                    <a:pt x="393757" y="96026"/>
                  </a:lnTo>
                  <a:lnTo>
                    <a:pt x="397196" y="96862"/>
                  </a:lnTo>
                  <a:lnTo>
                    <a:pt x="400324" y="98325"/>
                  </a:lnTo>
                  <a:lnTo>
                    <a:pt x="403034" y="100415"/>
                  </a:lnTo>
                  <a:lnTo>
                    <a:pt x="405431" y="102818"/>
                  </a:lnTo>
                  <a:lnTo>
                    <a:pt x="407412" y="105639"/>
                  </a:lnTo>
                  <a:lnTo>
                    <a:pt x="408871" y="108774"/>
                  </a:lnTo>
                  <a:lnTo>
                    <a:pt x="409809" y="112222"/>
                  </a:lnTo>
                  <a:lnTo>
                    <a:pt x="410122" y="115670"/>
                  </a:lnTo>
                  <a:lnTo>
                    <a:pt x="410122" y="202188"/>
                  </a:lnTo>
                  <a:lnTo>
                    <a:pt x="409809" y="205845"/>
                  </a:lnTo>
                  <a:lnTo>
                    <a:pt x="408871" y="209293"/>
                  </a:lnTo>
                  <a:lnTo>
                    <a:pt x="407412" y="212428"/>
                  </a:lnTo>
                  <a:lnTo>
                    <a:pt x="405431" y="215144"/>
                  </a:lnTo>
                  <a:lnTo>
                    <a:pt x="403034" y="217652"/>
                  </a:lnTo>
                  <a:lnTo>
                    <a:pt x="400324" y="219533"/>
                  </a:lnTo>
                  <a:lnTo>
                    <a:pt x="397196" y="221100"/>
                  </a:lnTo>
                  <a:lnTo>
                    <a:pt x="393757" y="222041"/>
                  </a:lnTo>
                  <a:lnTo>
                    <a:pt x="390108" y="222354"/>
                  </a:lnTo>
                  <a:lnTo>
                    <a:pt x="386147" y="222354"/>
                  </a:lnTo>
                  <a:lnTo>
                    <a:pt x="386147" y="302811"/>
                  </a:lnTo>
                  <a:lnTo>
                    <a:pt x="385730" y="306468"/>
                  </a:lnTo>
                  <a:lnTo>
                    <a:pt x="384896" y="309812"/>
                  </a:lnTo>
                  <a:lnTo>
                    <a:pt x="383437" y="312947"/>
                  </a:lnTo>
                  <a:lnTo>
                    <a:pt x="381352" y="315768"/>
                  </a:lnTo>
                  <a:lnTo>
                    <a:pt x="378955" y="318276"/>
                  </a:lnTo>
                  <a:lnTo>
                    <a:pt x="376244" y="320156"/>
                  </a:lnTo>
                  <a:lnTo>
                    <a:pt x="373117" y="321619"/>
                  </a:lnTo>
                  <a:lnTo>
                    <a:pt x="369782" y="322664"/>
                  </a:lnTo>
                  <a:lnTo>
                    <a:pt x="366133" y="322873"/>
                  </a:lnTo>
                  <a:lnTo>
                    <a:pt x="324125" y="322873"/>
                  </a:lnTo>
                  <a:lnTo>
                    <a:pt x="320477" y="322664"/>
                  </a:lnTo>
                  <a:lnTo>
                    <a:pt x="317037" y="321619"/>
                  </a:lnTo>
                  <a:lnTo>
                    <a:pt x="313910" y="320156"/>
                  </a:lnTo>
                  <a:lnTo>
                    <a:pt x="311199" y="318276"/>
                  </a:lnTo>
                  <a:lnTo>
                    <a:pt x="308802" y="315768"/>
                  </a:lnTo>
                  <a:lnTo>
                    <a:pt x="306821" y="312947"/>
                  </a:lnTo>
                  <a:lnTo>
                    <a:pt x="305258" y="309812"/>
                  </a:lnTo>
                  <a:lnTo>
                    <a:pt x="304424" y="306468"/>
                  </a:lnTo>
                  <a:lnTo>
                    <a:pt x="304007" y="302811"/>
                  </a:lnTo>
                  <a:lnTo>
                    <a:pt x="304007" y="298109"/>
                  </a:lnTo>
                  <a:lnTo>
                    <a:pt x="306196" y="293721"/>
                  </a:lnTo>
                  <a:lnTo>
                    <a:pt x="307968" y="289227"/>
                  </a:lnTo>
                  <a:lnTo>
                    <a:pt x="309010" y="284525"/>
                  </a:lnTo>
                  <a:lnTo>
                    <a:pt x="309844" y="279719"/>
                  </a:lnTo>
                  <a:lnTo>
                    <a:pt x="310053" y="274599"/>
                  </a:lnTo>
                  <a:lnTo>
                    <a:pt x="310053" y="169796"/>
                  </a:lnTo>
                  <a:lnTo>
                    <a:pt x="309636" y="163735"/>
                  </a:lnTo>
                  <a:lnTo>
                    <a:pt x="308698" y="157884"/>
                  </a:lnTo>
                  <a:lnTo>
                    <a:pt x="306926" y="152346"/>
                  </a:lnTo>
                  <a:lnTo>
                    <a:pt x="304528" y="146913"/>
                  </a:lnTo>
                  <a:lnTo>
                    <a:pt x="301714" y="142002"/>
                  </a:lnTo>
                  <a:lnTo>
                    <a:pt x="298274" y="137508"/>
                  </a:lnTo>
                  <a:lnTo>
                    <a:pt x="294313" y="133329"/>
                  </a:lnTo>
                  <a:lnTo>
                    <a:pt x="289935" y="129567"/>
                  </a:lnTo>
                  <a:lnTo>
                    <a:pt x="285140" y="126433"/>
                  </a:lnTo>
                  <a:lnTo>
                    <a:pt x="280032" y="123716"/>
                  </a:lnTo>
                  <a:lnTo>
                    <a:pt x="280032" y="115670"/>
                  </a:lnTo>
                  <a:lnTo>
                    <a:pt x="280449" y="112222"/>
                  </a:lnTo>
                  <a:lnTo>
                    <a:pt x="281283" y="108774"/>
                  </a:lnTo>
                  <a:lnTo>
                    <a:pt x="282742" y="105639"/>
                  </a:lnTo>
                  <a:lnTo>
                    <a:pt x="284827" y="102818"/>
                  </a:lnTo>
                  <a:lnTo>
                    <a:pt x="287120" y="100415"/>
                  </a:lnTo>
                  <a:lnTo>
                    <a:pt x="289935" y="98325"/>
                  </a:lnTo>
                  <a:lnTo>
                    <a:pt x="293062" y="96862"/>
                  </a:lnTo>
                  <a:lnTo>
                    <a:pt x="296397" y="96026"/>
                  </a:lnTo>
                  <a:close/>
                  <a:moveTo>
                    <a:pt x="205270" y="40228"/>
                  </a:moveTo>
                  <a:lnTo>
                    <a:pt x="211128" y="40645"/>
                  </a:lnTo>
                  <a:lnTo>
                    <a:pt x="216777" y="41583"/>
                  </a:lnTo>
                  <a:lnTo>
                    <a:pt x="222111" y="43356"/>
                  </a:lnTo>
                  <a:lnTo>
                    <a:pt x="227237" y="45649"/>
                  </a:lnTo>
                  <a:lnTo>
                    <a:pt x="231840" y="48464"/>
                  </a:lnTo>
                  <a:lnTo>
                    <a:pt x="236129" y="51905"/>
                  </a:lnTo>
                  <a:lnTo>
                    <a:pt x="239999" y="55762"/>
                  </a:lnTo>
                  <a:lnTo>
                    <a:pt x="243556" y="60141"/>
                  </a:lnTo>
                  <a:lnTo>
                    <a:pt x="246485" y="64832"/>
                  </a:lnTo>
                  <a:lnTo>
                    <a:pt x="248682" y="69837"/>
                  </a:lnTo>
                  <a:lnTo>
                    <a:pt x="250460" y="75258"/>
                  </a:lnTo>
                  <a:lnTo>
                    <a:pt x="251506" y="80888"/>
                  </a:lnTo>
                  <a:lnTo>
                    <a:pt x="251820" y="86622"/>
                  </a:lnTo>
                  <a:lnTo>
                    <a:pt x="251506" y="92564"/>
                  </a:lnTo>
                  <a:lnTo>
                    <a:pt x="250460" y="98194"/>
                  </a:lnTo>
                  <a:lnTo>
                    <a:pt x="248682" y="103511"/>
                  </a:lnTo>
                  <a:lnTo>
                    <a:pt x="246485" y="108620"/>
                  </a:lnTo>
                  <a:lnTo>
                    <a:pt x="243556" y="113207"/>
                  </a:lnTo>
                  <a:lnTo>
                    <a:pt x="239999" y="117586"/>
                  </a:lnTo>
                  <a:lnTo>
                    <a:pt x="236129" y="121443"/>
                  </a:lnTo>
                  <a:lnTo>
                    <a:pt x="231840" y="124884"/>
                  </a:lnTo>
                  <a:lnTo>
                    <a:pt x="227237" y="127803"/>
                  </a:lnTo>
                  <a:lnTo>
                    <a:pt x="222111" y="130096"/>
                  </a:lnTo>
                  <a:lnTo>
                    <a:pt x="216777" y="131765"/>
                  </a:lnTo>
                  <a:lnTo>
                    <a:pt x="211128" y="132807"/>
                  </a:lnTo>
                  <a:lnTo>
                    <a:pt x="205270" y="133224"/>
                  </a:lnTo>
                  <a:lnTo>
                    <a:pt x="199516" y="132807"/>
                  </a:lnTo>
                  <a:lnTo>
                    <a:pt x="193867" y="131765"/>
                  </a:lnTo>
                  <a:lnTo>
                    <a:pt x="188428" y="130096"/>
                  </a:lnTo>
                  <a:lnTo>
                    <a:pt x="183407" y="127803"/>
                  </a:lnTo>
                  <a:lnTo>
                    <a:pt x="178804" y="124884"/>
                  </a:lnTo>
                  <a:lnTo>
                    <a:pt x="174411" y="121443"/>
                  </a:lnTo>
                  <a:lnTo>
                    <a:pt x="170435" y="117586"/>
                  </a:lnTo>
                  <a:lnTo>
                    <a:pt x="167088" y="113207"/>
                  </a:lnTo>
                  <a:lnTo>
                    <a:pt x="164159" y="108620"/>
                  </a:lnTo>
                  <a:lnTo>
                    <a:pt x="161962" y="103511"/>
                  </a:lnTo>
                  <a:lnTo>
                    <a:pt x="160184" y="98194"/>
                  </a:lnTo>
                  <a:lnTo>
                    <a:pt x="159138" y="92564"/>
                  </a:lnTo>
                  <a:lnTo>
                    <a:pt x="158824" y="86622"/>
                  </a:lnTo>
                  <a:lnTo>
                    <a:pt x="159138" y="80888"/>
                  </a:lnTo>
                  <a:lnTo>
                    <a:pt x="160184" y="75258"/>
                  </a:lnTo>
                  <a:lnTo>
                    <a:pt x="161962" y="69837"/>
                  </a:lnTo>
                  <a:lnTo>
                    <a:pt x="164159" y="64832"/>
                  </a:lnTo>
                  <a:lnTo>
                    <a:pt x="167088" y="60141"/>
                  </a:lnTo>
                  <a:lnTo>
                    <a:pt x="170435" y="55762"/>
                  </a:lnTo>
                  <a:lnTo>
                    <a:pt x="174411" y="51905"/>
                  </a:lnTo>
                  <a:lnTo>
                    <a:pt x="178804" y="48464"/>
                  </a:lnTo>
                  <a:lnTo>
                    <a:pt x="183407" y="45649"/>
                  </a:lnTo>
                  <a:lnTo>
                    <a:pt x="188428" y="43356"/>
                  </a:lnTo>
                  <a:lnTo>
                    <a:pt x="193867" y="41583"/>
                  </a:lnTo>
                  <a:lnTo>
                    <a:pt x="199516" y="40645"/>
                  </a:lnTo>
                  <a:close/>
                  <a:moveTo>
                    <a:pt x="345442" y="0"/>
                  </a:moveTo>
                  <a:lnTo>
                    <a:pt x="350744" y="418"/>
                  </a:lnTo>
                  <a:lnTo>
                    <a:pt x="356045" y="1357"/>
                  </a:lnTo>
                  <a:lnTo>
                    <a:pt x="361035" y="3131"/>
                  </a:lnTo>
                  <a:lnTo>
                    <a:pt x="365713" y="5531"/>
                  </a:lnTo>
                  <a:lnTo>
                    <a:pt x="369975" y="8453"/>
                  </a:lnTo>
                  <a:lnTo>
                    <a:pt x="373821" y="11792"/>
                  </a:lnTo>
                  <a:lnTo>
                    <a:pt x="377251" y="15653"/>
                  </a:lnTo>
                  <a:lnTo>
                    <a:pt x="380162" y="19932"/>
                  </a:lnTo>
                  <a:lnTo>
                    <a:pt x="382449" y="24732"/>
                  </a:lnTo>
                  <a:lnTo>
                    <a:pt x="384216" y="29741"/>
                  </a:lnTo>
                  <a:lnTo>
                    <a:pt x="385255" y="35063"/>
                  </a:lnTo>
                  <a:lnTo>
                    <a:pt x="385567" y="40385"/>
                  </a:lnTo>
                  <a:lnTo>
                    <a:pt x="385255" y="45916"/>
                  </a:lnTo>
                  <a:lnTo>
                    <a:pt x="384216" y="51238"/>
                  </a:lnTo>
                  <a:lnTo>
                    <a:pt x="382449" y="56247"/>
                  </a:lnTo>
                  <a:lnTo>
                    <a:pt x="380162" y="60943"/>
                  </a:lnTo>
                  <a:lnTo>
                    <a:pt x="377251" y="65326"/>
                  </a:lnTo>
                  <a:lnTo>
                    <a:pt x="373821" y="69083"/>
                  </a:lnTo>
                  <a:lnTo>
                    <a:pt x="369975" y="72631"/>
                  </a:lnTo>
                  <a:lnTo>
                    <a:pt x="365713" y="75448"/>
                  </a:lnTo>
                  <a:lnTo>
                    <a:pt x="361035" y="77848"/>
                  </a:lnTo>
                  <a:lnTo>
                    <a:pt x="356045" y="79518"/>
                  </a:lnTo>
                  <a:lnTo>
                    <a:pt x="350744" y="80666"/>
                  </a:lnTo>
                  <a:lnTo>
                    <a:pt x="345442" y="80979"/>
                  </a:lnTo>
                  <a:lnTo>
                    <a:pt x="339933" y="80666"/>
                  </a:lnTo>
                  <a:lnTo>
                    <a:pt x="334736" y="79518"/>
                  </a:lnTo>
                  <a:lnTo>
                    <a:pt x="329746" y="77848"/>
                  </a:lnTo>
                  <a:lnTo>
                    <a:pt x="325068" y="75448"/>
                  </a:lnTo>
                  <a:lnTo>
                    <a:pt x="320806" y="72631"/>
                  </a:lnTo>
                  <a:lnTo>
                    <a:pt x="316960" y="69083"/>
                  </a:lnTo>
                  <a:lnTo>
                    <a:pt x="313530" y="65326"/>
                  </a:lnTo>
                  <a:lnTo>
                    <a:pt x="310619" y="60943"/>
                  </a:lnTo>
                  <a:lnTo>
                    <a:pt x="308228" y="56247"/>
                  </a:lnTo>
                  <a:lnTo>
                    <a:pt x="306565" y="51238"/>
                  </a:lnTo>
                  <a:lnTo>
                    <a:pt x="305526" y="45916"/>
                  </a:lnTo>
                  <a:lnTo>
                    <a:pt x="305110" y="40385"/>
                  </a:lnTo>
                  <a:lnTo>
                    <a:pt x="305526" y="35063"/>
                  </a:lnTo>
                  <a:lnTo>
                    <a:pt x="306565" y="29741"/>
                  </a:lnTo>
                  <a:lnTo>
                    <a:pt x="308228" y="24732"/>
                  </a:lnTo>
                  <a:lnTo>
                    <a:pt x="310619" y="19932"/>
                  </a:lnTo>
                  <a:lnTo>
                    <a:pt x="313530" y="15653"/>
                  </a:lnTo>
                  <a:lnTo>
                    <a:pt x="316960" y="11792"/>
                  </a:lnTo>
                  <a:lnTo>
                    <a:pt x="320806" y="8453"/>
                  </a:lnTo>
                  <a:lnTo>
                    <a:pt x="325068" y="5531"/>
                  </a:lnTo>
                  <a:lnTo>
                    <a:pt x="329746" y="3131"/>
                  </a:lnTo>
                  <a:lnTo>
                    <a:pt x="334736" y="1357"/>
                  </a:lnTo>
                  <a:lnTo>
                    <a:pt x="339933" y="418"/>
                  </a:lnTo>
                  <a:close/>
                  <a:moveTo>
                    <a:pt x="65045" y="0"/>
                  </a:moveTo>
                  <a:lnTo>
                    <a:pt x="70576" y="418"/>
                  </a:lnTo>
                  <a:lnTo>
                    <a:pt x="75794" y="1357"/>
                  </a:lnTo>
                  <a:lnTo>
                    <a:pt x="80803" y="3131"/>
                  </a:lnTo>
                  <a:lnTo>
                    <a:pt x="85499" y="5531"/>
                  </a:lnTo>
                  <a:lnTo>
                    <a:pt x="89673" y="8453"/>
                  </a:lnTo>
                  <a:lnTo>
                    <a:pt x="93639" y="11792"/>
                  </a:lnTo>
                  <a:lnTo>
                    <a:pt x="96978" y="15653"/>
                  </a:lnTo>
                  <a:lnTo>
                    <a:pt x="100004" y="19932"/>
                  </a:lnTo>
                  <a:lnTo>
                    <a:pt x="102196" y="24732"/>
                  </a:lnTo>
                  <a:lnTo>
                    <a:pt x="103970" y="29741"/>
                  </a:lnTo>
                  <a:lnTo>
                    <a:pt x="105118" y="35063"/>
                  </a:lnTo>
                  <a:lnTo>
                    <a:pt x="105535" y="40385"/>
                  </a:lnTo>
                  <a:lnTo>
                    <a:pt x="105118" y="45916"/>
                  </a:lnTo>
                  <a:lnTo>
                    <a:pt x="103970" y="51238"/>
                  </a:lnTo>
                  <a:lnTo>
                    <a:pt x="102196" y="56247"/>
                  </a:lnTo>
                  <a:lnTo>
                    <a:pt x="100004" y="60943"/>
                  </a:lnTo>
                  <a:lnTo>
                    <a:pt x="96978" y="65326"/>
                  </a:lnTo>
                  <a:lnTo>
                    <a:pt x="93639" y="69083"/>
                  </a:lnTo>
                  <a:lnTo>
                    <a:pt x="89673" y="72631"/>
                  </a:lnTo>
                  <a:lnTo>
                    <a:pt x="85499" y="75448"/>
                  </a:lnTo>
                  <a:lnTo>
                    <a:pt x="80803" y="77848"/>
                  </a:lnTo>
                  <a:lnTo>
                    <a:pt x="75794" y="79518"/>
                  </a:lnTo>
                  <a:lnTo>
                    <a:pt x="70576" y="80666"/>
                  </a:lnTo>
                  <a:lnTo>
                    <a:pt x="65045" y="80979"/>
                  </a:lnTo>
                  <a:lnTo>
                    <a:pt x="59514" y="80666"/>
                  </a:lnTo>
                  <a:lnTo>
                    <a:pt x="54297" y="79518"/>
                  </a:lnTo>
                  <a:lnTo>
                    <a:pt x="49288" y="77848"/>
                  </a:lnTo>
                  <a:lnTo>
                    <a:pt x="44592" y="75448"/>
                  </a:lnTo>
                  <a:lnTo>
                    <a:pt x="40417" y="72631"/>
                  </a:lnTo>
                  <a:lnTo>
                    <a:pt x="36452" y="69083"/>
                  </a:lnTo>
                  <a:lnTo>
                    <a:pt x="33112" y="65326"/>
                  </a:lnTo>
                  <a:lnTo>
                    <a:pt x="30086" y="60943"/>
                  </a:lnTo>
                  <a:lnTo>
                    <a:pt x="27790" y="56247"/>
                  </a:lnTo>
                  <a:lnTo>
                    <a:pt x="26121" y="51238"/>
                  </a:lnTo>
                  <a:lnTo>
                    <a:pt x="24973" y="45916"/>
                  </a:lnTo>
                  <a:lnTo>
                    <a:pt x="24555" y="40385"/>
                  </a:lnTo>
                  <a:lnTo>
                    <a:pt x="24973" y="35063"/>
                  </a:lnTo>
                  <a:lnTo>
                    <a:pt x="26121" y="29741"/>
                  </a:lnTo>
                  <a:lnTo>
                    <a:pt x="27790" y="24732"/>
                  </a:lnTo>
                  <a:lnTo>
                    <a:pt x="30086" y="19932"/>
                  </a:lnTo>
                  <a:lnTo>
                    <a:pt x="33112" y="15653"/>
                  </a:lnTo>
                  <a:lnTo>
                    <a:pt x="36452" y="11792"/>
                  </a:lnTo>
                  <a:lnTo>
                    <a:pt x="40417" y="8453"/>
                  </a:lnTo>
                  <a:lnTo>
                    <a:pt x="44592" y="5531"/>
                  </a:lnTo>
                  <a:lnTo>
                    <a:pt x="49288" y="3131"/>
                  </a:lnTo>
                  <a:lnTo>
                    <a:pt x="54297" y="1357"/>
                  </a:lnTo>
                  <a:lnTo>
                    <a:pt x="59514" y="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/>
              <a:endParaRPr lang="en-US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7" name="îṥļiḋé">
            <a:extLst>
              <a:ext uri="{FF2B5EF4-FFF2-40B4-BE49-F238E27FC236}">
                <a16:creationId xmlns:a16="http://schemas.microsoft.com/office/drawing/2014/main" id="{2F7F731F-180A-4FFC-969A-70A8755550C0}"/>
              </a:ext>
            </a:extLst>
          </p:cNvPr>
          <p:cNvGrpSpPr/>
          <p:nvPr/>
        </p:nvGrpSpPr>
        <p:grpSpPr>
          <a:xfrm>
            <a:off x="4237692" y="2366988"/>
            <a:ext cx="1117598" cy="1117598"/>
            <a:chOff x="7923809" y="2571829"/>
            <a:chExt cx="1117598" cy="1117598"/>
          </a:xfrm>
        </p:grpSpPr>
        <p:sp>
          <p:nvSpPr>
            <p:cNvPr id="88" name="í$ḷíḓê">
              <a:extLst>
                <a:ext uri="{FF2B5EF4-FFF2-40B4-BE49-F238E27FC236}">
                  <a16:creationId xmlns:a16="http://schemas.microsoft.com/office/drawing/2014/main" id="{032D7CBB-8ADE-4243-BAB8-2B0A8BF89701}"/>
                </a:ext>
              </a:extLst>
            </p:cNvPr>
            <p:cNvSpPr/>
            <p:nvPr/>
          </p:nvSpPr>
          <p:spPr>
            <a:xfrm flipV="1" rot="10800000">
              <a:off x="7923809" y="2571829"/>
              <a:ext cx="1117598" cy="1117598"/>
            </a:xfrm>
            <a:prstGeom prst="ellipse">
              <a:avLst/>
            </a:prstGeom>
            <a:solidFill>
              <a:srgbClr val="6D6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/>
              <a:endParaRPr lang="en-US">
                <a:cs typeface="+mn-ea"/>
                <a:sym typeface="+mn-lt"/>
              </a:endParaRPr>
            </a:p>
          </p:txBody>
        </p:sp>
        <p:sp>
          <p:nvSpPr>
            <p:cNvPr id="89" name="íšḻiḑe">
              <a:extLst>
                <a:ext uri="{FF2B5EF4-FFF2-40B4-BE49-F238E27FC236}">
                  <a16:creationId xmlns:a16="http://schemas.microsoft.com/office/drawing/2014/main" id="{842AD185-8607-4100-999D-B3DF601DBFBB}"/>
                </a:ext>
              </a:extLst>
            </p:cNvPr>
            <p:cNvSpPr/>
            <p:nvPr/>
          </p:nvSpPr>
          <p:spPr bwMode="auto">
            <a:xfrm>
              <a:off x="8274564" y="2933975"/>
              <a:ext cx="410122" cy="410644"/>
            </a:xfrm>
            <a:custGeom>
              <a:gdLst>
                <a:gd fmla="*/ 150660 w 410122" name="connsiteX0"/>
                <a:gd fmla="*/ 149943 h 410644" name="connsiteY0"/>
                <a:gd fmla="*/ 259984 w 410122" name="connsiteX1"/>
                <a:gd fmla="*/ 149943 h 410644" name="connsiteY1"/>
                <a:gd fmla="*/ 263430 w 410122" name="connsiteX2"/>
                <a:gd fmla="*/ 150257 h 410644" name="connsiteY2"/>
                <a:gd fmla="*/ 266876 w 410122" name="connsiteX3"/>
                <a:gd fmla="*/ 151198 h 410644" name="connsiteY3"/>
                <a:gd fmla="*/ 270008 w 410122" name="connsiteX4"/>
                <a:gd fmla="*/ 152662 h 410644" name="connsiteY4"/>
                <a:gd fmla="*/ 272827 w 410122" name="connsiteX5"/>
                <a:gd fmla="*/ 154649 h 410644" name="connsiteY5"/>
                <a:gd fmla="*/ 275229 w 410122" name="connsiteX6"/>
                <a:gd fmla="*/ 157054 h 410644" name="connsiteY6"/>
                <a:gd fmla="*/ 277213 w 410122" name="connsiteX7"/>
                <a:gd fmla="*/ 159982 h 410644" name="connsiteY7"/>
                <a:gd fmla="*/ 278779 w 410122" name="connsiteX8"/>
                <a:gd fmla="*/ 163119 h 410644" name="connsiteY8"/>
                <a:gd fmla="*/ 279614 w 410122" name="connsiteX9"/>
                <a:gd fmla="*/ 166570 h 410644" name="connsiteY9"/>
                <a:gd fmla="*/ 280032 w 410122" name="connsiteX10"/>
                <a:gd fmla="*/ 170021 h 410644" name="connsiteY10"/>
                <a:gd fmla="*/ 280032 w 410122" name="connsiteX11"/>
                <a:gd fmla="*/ 275117 h 410644" name="connsiteY11"/>
                <a:gd fmla="*/ 279614 w 410122" name="connsiteX12"/>
                <a:gd fmla="*/ 278777 h 410644" name="connsiteY12"/>
                <a:gd fmla="*/ 278779 w 410122" name="connsiteX13"/>
                <a:gd fmla="*/ 282124 h 410644" name="connsiteY13"/>
                <a:gd fmla="*/ 277213 w 410122" name="connsiteX14"/>
                <a:gd fmla="*/ 285365 h 410644" name="connsiteY14"/>
                <a:gd fmla="*/ 275229 w 410122" name="connsiteX15"/>
                <a:gd fmla="*/ 288084 h 410644" name="connsiteY15"/>
                <a:gd fmla="*/ 272827 w 410122" name="connsiteX16"/>
                <a:gd fmla="*/ 290490 h 410644" name="connsiteY16"/>
                <a:gd fmla="*/ 270008 w 410122" name="connsiteX17"/>
                <a:gd fmla="*/ 292476 h 410644" name="connsiteY17"/>
                <a:gd fmla="*/ 266876 w 410122" name="connsiteX18"/>
                <a:gd fmla="*/ 294045 h 410644" name="connsiteY18"/>
                <a:gd fmla="*/ 263430 w 410122" name="connsiteX19"/>
                <a:gd fmla="*/ 294882 h 410644" name="connsiteY19"/>
                <a:gd fmla="*/ 259984 w 410122" name="connsiteX20"/>
                <a:gd fmla="*/ 295300 h 410644" name="connsiteY20"/>
                <a:gd fmla="*/ 252153 w 410122" name="connsiteX21"/>
                <a:gd fmla="*/ 295300 h 410644" name="connsiteY21"/>
                <a:gd fmla="*/ 252153 w 410122" name="connsiteX22"/>
                <a:gd fmla="*/ 390462 h 410644" name="connsiteY22"/>
                <a:gd fmla="*/ 251944 w 410122" name="connsiteX23"/>
                <a:gd fmla="*/ 394122 h 410644" name="connsiteY23"/>
                <a:gd fmla="*/ 250900 w 410122" name="connsiteX24"/>
                <a:gd fmla="*/ 397572 h 410644" name="connsiteY24"/>
                <a:gd fmla="*/ 249438 w 410122" name="connsiteX25"/>
                <a:gd fmla="*/ 400710 h 410644" name="connsiteY25"/>
                <a:gd fmla="*/ 247558 w 410122" name="connsiteX26"/>
                <a:gd fmla="*/ 403429 h 410644" name="connsiteY26"/>
                <a:gd fmla="*/ 245052 w 410122" name="connsiteX27"/>
                <a:gd fmla="*/ 405938 h 410644" name="connsiteY27"/>
                <a:gd fmla="*/ 242233 w 410122" name="connsiteX28"/>
                <a:gd fmla="*/ 407925 h 410644" name="connsiteY28"/>
                <a:gd fmla="*/ 239101 w 410122" name="connsiteX29"/>
                <a:gd fmla="*/ 409389 h 410644" name="connsiteY29"/>
                <a:gd fmla="*/ 235759 w 410122" name="connsiteX30"/>
                <a:gd fmla="*/ 410435 h 410644" name="connsiteY30"/>
                <a:gd fmla="*/ 232105 w 410122" name="connsiteX31"/>
                <a:gd fmla="*/ 410644 h 410644" name="connsiteY31"/>
                <a:gd fmla="*/ 178330 w 410122" name="connsiteX32"/>
                <a:gd fmla="*/ 410644 h 410644" name="connsiteY32"/>
                <a:gd fmla="*/ 174676 w 410122" name="connsiteX33"/>
                <a:gd fmla="*/ 410435 h 410644" name="connsiteY33"/>
                <a:gd fmla="*/ 171334 w 410122" name="connsiteX34"/>
                <a:gd fmla="*/ 409389 h 410644" name="connsiteY34"/>
                <a:gd fmla="*/ 168202 w 410122" name="connsiteX35"/>
                <a:gd fmla="*/ 407925 h 410644" name="connsiteY35"/>
                <a:gd fmla="*/ 165383 w 410122" name="connsiteX36"/>
                <a:gd fmla="*/ 405938 h 410644" name="connsiteY36"/>
                <a:gd fmla="*/ 163086 w 410122" name="connsiteX37"/>
                <a:gd fmla="*/ 403429 h 410644" name="connsiteY37"/>
                <a:gd fmla="*/ 160997 w 410122" name="connsiteX38"/>
                <a:gd fmla="*/ 400710 h 410644" name="connsiteY38"/>
                <a:gd fmla="*/ 159535 w 410122" name="connsiteX39"/>
                <a:gd fmla="*/ 397572 h 410644" name="connsiteY39"/>
                <a:gd fmla="*/ 158700 w 410122" name="connsiteX40"/>
                <a:gd fmla="*/ 394122 h 410644" name="connsiteY40"/>
                <a:gd fmla="*/ 158282 w 410122" name="connsiteX41"/>
                <a:gd fmla="*/ 390462 h 410644" name="connsiteY41"/>
                <a:gd fmla="*/ 158282 w 410122" name="connsiteX42"/>
                <a:gd fmla="*/ 295614 h 410644" name="connsiteY42"/>
                <a:gd fmla="*/ 150660 w 410122" name="connsiteX43"/>
                <a:gd fmla="*/ 295614 h 410644" name="connsiteY43"/>
                <a:gd fmla="*/ 147005 w 410122" name="connsiteX44"/>
                <a:gd fmla="*/ 295300 h 410644" name="connsiteY44"/>
                <a:gd fmla="*/ 143664 w 410122" name="connsiteX45"/>
                <a:gd fmla="*/ 294359 h 410644" name="connsiteY45"/>
                <a:gd fmla="*/ 140532 w 410122" name="connsiteX46"/>
                <a:gd fmla="*/ 292895 h 410644" name="connsiteY46"/>
                <a:gd fmla="*/ 137712 w 410122" name="connsiteX47"/>
                <a:gd fmla="*/ 290803 h 410644" name="connsiteY47"/>
                <a:gd fmla="*/ 135206 w 410122" name="connsiteX48"/>
                <a:gd fmla="*/ 288503 h 410644" name="connsiteY48"/>
                <a:gd fmla="*/ 133327 w 410122" name="connsiteX49"/>
                <a:gd fmla="*/ 285575 h 410644" name="connsiteY49"/>
                <a:gd fmla="*/ 131865 w 410122" name="connsiteX50"/>
                <a:gd fmla="*/ 282437 h 410644" name="connsiteY50"/>
                <a:gd fmla="*/ 130821 w 410122" name="connsiteX51"/>
                <a:gd fmla="*/ 278986 h 410644" name="connsiteY51"/>
                <a:gd fmla="*/ 130612 w 410122" name="connsiteX52"/>
                <a:gd fmla="*/ 275536 h 410644" name="connsiteY52"/>
                <a:gd fmla="*/ 130612 w 410122" name="connsiteX53"/>
                <a:gd fmla="*/ 170021 h 410644" name="connsiteY53"/>
                <a:gd fmla="*/ 130821 w 410122" name="connsiteX54"/>
                <a:gd fmla="*/ 166570 h 410644" name="connsiteY54"/>
                <a:gd fmla="*/ 131761 w 410122" name="connsiteX55"/>
                <a:gd fmla="*/ 163119 h 410644" name="connsiteY55"/>
                <a:gd fmla="*/ 133222 w 410122" name="connsiteX56"/>
                <a:gd fmla="*/ 159982 h 410644" name="connsiteY56"/>
                <a:gd fmla="*/ 135206 w 410122" name="connsiteX57"/>
                <a:gd fmla="*/ 157054 h 410644" name="connsiteY57"/>
                <a:gd fmla="*/ 137608 w 410122" name="connsiteX58"/>
                <a:gd fmla="*/ 154649 h 410644" name="connsiteY58"/>
                <a:gd fmla="*/ 140323 w 410122" name="connsiteX59"/>
                <a:gd fmla="*/ 152662 h 410644" name="connsiteY59"/>
                <a:gd fmla="*/ 143455 w 410122" name="connsiteX60"/>
                <a:gd fmla="*/ 151198 h 410644" name="connsiteY60"/>
                <a:gd fmla="*/ 146901 w 410122" name="connsiteX61"/>
                <a:gd fmla="*/ 150257 h 410644" name="connsiteY61"/>
                <a:gd fmla="*/ 20014 w 410122" name="connsiteX62"/>
                <a:gd fmla="*/ 96130 h 410644" name="connsiteY62"/>
                <a:gd fmla="*/ 110076 w 410122" name="connsiteX63"/>
                <a:gd fmla="*/ 96130 h 410644" name="connsiteY63"/>
                <a:gd fmla="*/ 113725 w 410122" name="connsiteX64"/>
                <a:gd fmla="*/ 96444 h 410644" name="connsiteY64"/>
                <a:gd fmla="*/ 117060 w 410122" name="connsiteX65"/>
                <a:gd fmla="*/ 97385 h 410644" name="connsiteY65"/>
                <a:gd fmla="*/ 120187 w 410122" name="connsiteX66"/>
                <a:gd fmla="*/ 98848 h 410644" name="connsiteY66"/>
                <a:gd fmla="*/ 123002 w 410122" name="connsiteX67"/>
                <a:gd fmla="*/ 100834 h 410644" name="connsiteY67"/>
                <a:gd fmla="*/ 125399 w 410122" name="connsiteX68"/>
                <a:gd fmla="*/ 103239 h 410644" name="connsiteY68"/>
                <a:gd fmla="*/ 127380 w 410122" name="connsiteX69"/>
                <a:gd fmla="*/ 106061 h 410644" name="connsiteY69"/>
                <a:gd fmla="*/ 128839 w 410122" name="connsiteX70"/>
                <a:gd fmla="*/ 109197 h 410644" name="connsiteY70"/>
                <a:gd fmla="*/ 129777 w 410122" name="connsiteX71"/>
                <a:gd fmla="*/ 112542 h 410644" name="connsiteY71"/>
                <a:gd fmla="*/ 130090 w 410122" name="connsiteX72"/>
                <a:gd fmla="*/ 116201 h 410644" name="connsiteY72"/>
                <a:gd fmla="*/ 130090 w 410122" name="connsiteX73"/>
                <a:gd fmla="*/ 124251 h 410644" name="connsiteY73"/>
                <a:gd fmla="*/ 124982 w 410122" name="connsiteX74"/>
                <a:gd fmla="*/ 126864 h 410644" name="connsiteY74"/>
                <a:gd fmla="*/ 120187 w 410122" name="connsiteX75"/>
                <a:gd fmla="*/ 130000 h 410644" name="connsiteY75"/>
                <a:gd fmla="*/ 115809 w 410122" name="connsiteX76"/>
                <a:gd fmla="*/ 133659 h 410644" name="connsiteY76"/>
                <a:gd fmla="*/ 111848 w 410122" name="connsiteX77"/>
                <a:gd fmla="*/ 137841 h 410644" name="connsiteY77"/>
                <a:gd fmla="*/ 108513 w 410122" name="connsiteX78"/>
                <a:gd fmla="*/ 142545 h 410644" name="connsiteY78"/>
                <a:gd fmla="*/ 105594 w 410122" name="connsiteX79"/>
                <a:gd fmla="*/ 147353 h 410644" name="connsiteY79"/>
                <a:gd fmla="*/ 103197 w 410122" name="connsiteX80"/>
                <a:gd fmla="*/ 152685 h 410644" name="connsiteY80"/>
                <a:gd fmla="*/ 101425 w 410122" name="connsiteX81"/>
                <a:gd fmla="*/ 158330 h 410644" name="connsiteY81"/>
                <a:gd fmla="*/ 100486 w 410122" name="connsiteX82"/>
                <a:gd fmla="*/ 164184 h 410644" name="connsiteY82"/>
                <a:gd fmla="*/ 100069 w 410122" name="connsiteX83"/>
                <a:gd fmla="*/ 170143 h 410644" name="connsiteY83"/>
                <a:gd fmla="*/ 100069 w 410122" name="connsiteX84"/>
                <a:gd fmla="*/ 275621 h 410644" name="connsiteY84"/>
                <a:gd fmla="*/ 100278 w 410122" name="connsiteX85"/>
                <a:gd fmla="*/ 280534 h 410644" name="connsiteY85"/>
                <a:gd fmla="*/ 101112 w 410122" name="connsiteX86"/>
                <a:gd fmla="*/ 285447 h 410644" name="connsiteY86"/>
                <a:gd fmla="*/ 102363 w 410122" name="connsiteX87"/>
                <a:gd fmla="*/ 290152 h 410644" name="connsiteY87"/>
                <a:gd fmla="*/ 104135 w 410122" name="connsiteX88"/>
                <a:gd fmla="*/ 294751 h 410644" name="connsiteY88"/>
                <a:gd fmla="*/ 106115 w 410122" name="connsiteX89"/>
                <a:gd fmla="*/ 298933 h 410644" name="connsiteY89"/>
                <a:gd fmla="*/ 106115 w 410122" name="connsiteX90"/>
                <a:gd fmla="*/ 303741 h 410644" name="connsiteY90"/>
                <a:gd fmla="*/ 105698 w 410122" name="connsiteX91"/>
                <a:gd fmla="*/ 307296 h 410644" name="connsiteY91"/>
                <a:gd fmla="*/ 104864 w 410122" name="connsiteX92"/>
                <a:gd fmla="*/ 310641 h 410644" name="connsiteY92"/>
                <a:gd fmla="*/ 103301 w 410122" name="connsiteX93"/>
                <a:gd fmla="*/ 313777 h 410644" name="connsiteY93"/>
                <a:gd fmla="*/ 101320 w 410122" name="connsiteX94"/>
                <a:gd fmla="*/ 316704 h 410644" name="connsiteY94"/>
                <a:gd fmla="*/ 98923 w 410122" name="connsiteX95"/>
                <a:gd fmla="*/ 319108 h 410644" name="connsiteY95"/>
                <a:gd fmla="*/ 96213 w 410122" name="connsiteX96"/>
                <a:gd fmla="*/ 321095 h 410644" name="connsiteY96"/>
                <a:gd fmla="*/ 93085 w 410122" name="connsiteX97"/>
                <a:gd fmla="*/ 322663 h 410644" name="connsiteY97"/>
                <a:gd fmla="*/ 89646 w 410122" name="connsiteX98"/>
                <a:gd fmla="*/ 323499 h 410644" name="connsiteY98"/>
                <a:gd fmla="*/ 86101 w 410122" name="connsiteX99"/>
                <a:gd fmla="*/ 323917 h 410644" name="connsiteY99"/>
                <a:gd fmla="*/ 43989 w 410122" name="connsiteX100"/>
                <a:gd fmla="*/ 323917 h 410644" name="connsiteY100"/>
                <a:gd fmla="*/ 40445 w 410122" name="connsiteX101"/>
                <a:gd fmla="*/ 323499 h 410644" name="connsiteY101"/>
                <a:gd fmla="*/ 37005 w 410122" name="connsiteX102"/>
                <a:gd fmla="*/ 322663 h 410644" name="connsiteY102"/>
                <a:gd fmla="*/ 33878 w 410122" name="connsiteX103"/>
                <a:gd fmla="*/ 321095 h 410644" name="connsiteY103"/>
                <a:gd fmla="*/ 31168 w 410122" name="connsiteX104"/>
                <a:gd fmla="*/ 319108 h 410644" name="connsiteY104"/>
                <a:gd fmla="*/ 28770 w 410122" name="connsiteX105"/>
                <a:gd fmla="*/ 316704 h 410644" name="connsiteY105"/>
                <a:gd fmla="*/ 26790 w 410122" name="connsiteX106"/>
                <a:gd fmla="*/ 313777 h 410644" name="connsiteY106"/>
                <a:gd fmla="*/ 25226 w 410122" name="connsiteX107"/>
                <a:gd fmla="*/ 310641 h 410644" name="connsiteY107"/>
                <a:gd fmla="*/ 24392 w 410122" name="connsiteX108"/>
                <a:gd fmla="*/ 307296 h 410644" name="connsiteY108"/>
                <a:gd fmla="*/ 23975 w 410122" name="connsiteX109"/>
                <a:gd fmla="*/ 303741 h 410644" name="connsiteY109"/>
                <a:gd fmla="*/ 23975 w 410122" name="connsiteX110"/>
                <a:gd fmla="*/ 223248 h 410644" name="connsiteY110"/>
                <a:gd fmla="*/ 20014 w 410122" name="connsiteX111"/>
                <a:gd fmla="*/ 223248 h 410644" name="connsiteY111"/>
                <a:gd fmla="*/ 16365 w 410122" name="connsiteX112"/>
                <a:gd fmla="*/ 222829 h 410644" name="connsiteY112"/>
                <a:gd fmla="*/ 12821 w 410122" name="connsiteX113"/>
                <a:gd fmla="*/ 221993 h 410644" name="connsiteY113"/>
                <a:gd fmla="*/ 9694 w 410122" name="connsiteX114"/>
                <a:gd fmla="*/ 220530 h 410644" name="connsiteY114"/>
                <a:gd fmla="*/ 6984 w 410122" name="connsiteX115"/>
                <a:gd fmla="*/ 218439 h 410644" name="connsiteY115"/>
                <a:gd fmla="*/ 4586 w 410122" name="connsiteX116"/>
                <a:gd fmla="*/ 216035 h 410644" name="connsiteY116"/>
                <a:gd fmla="*/ 2606 w 410122" name="connsiteX117"/>
                <a:gd fmla="*/ 213212 h 410644" name="connsiteY117"/>
                <a:gd fmla="*/ 1251 w 410122" name="connsiteX118"/>
                <a:gd fmla="*/ 210076 h 410644" name="connsiteY118"/>
                <a:gd fmla="*/ 208 w 410122" name="connsiteX119"/>
                <a:gd fmla="*/ 206626 h 410644" name="connsiteY119"/>
                <a:gd fmla="*/ 0 w 410122" name="connsiteX120"/>
                <a:gd fmla="*/ 203176 h 410644" name="connsiteY120"/>
                <a:gd fmla="*/ 0 w 410122" name="connsiteX121"/>
                <a:gd fmla="*/ 116201 h 410644" name="connsiteY121"/>
                <a:gd fmla="*/ 312 w 410122" name="connsiteX122"/>
                <a:gd fmla="*/ 112542 h 410644" name="connsiteY122"/>
                <a:gd fmla="*/ 1251 w 410122" name="connsiteX123"/>
                <a:gd fmla="*/ 109197 h 410644" name="connsiteY123"/>
                <a:gd fmla="*/ 2710 w 410122" name="connsiteX124"/>
                <a:gd fmla="*/ 106061 h 410644" name="connsiteY124"/>
                <a:gd fmla="*/ 4690 w 410122" name="connsiteX125"/>
                <a:gd fmla="*/ 103239 h 410644" name="connsiteY125"/>
                <a:gd fmla="*/ 7088 w 410122" name="connsiteX126"/>
                <a:gd fmla="*/ 100834 h 410644" name="connsiteY126"/>
                <a:gd fmla="*/ 9902 w 410122" name="connsiteX127"/>
                <a:gd fmla="*/ 98848 h 410644" name="connsiteY127"/>
                <a:gd fmla="*/ 13030 w 410122" name="connsiteX128"/>
                <a:gd fmla="*/ 97385 h 410644" name="connsiteY128"/>
                <a:gd fmla="*/ 16365 w 410122" name="connsiteX129"/>
                <a:gd fmla="*/ 96444 h 410644" name="connsiteY129"/>
                <a:gd fmla="*/ 300046 w 410122" name="connsiteX130"/>
                <a:gd fmla="*/ 95608 h 410644" name="connsiteY130"/>
                <a:gd fmla="*/ 390108 w 410122" name="connsiteX131"/>
                <a:gd fmla="*/ 95608 h 410644" name="connsiteY131"/>
                <a:gd fmla="*/ 393757 w 410122" name="connsiteX132"/>
                <a:gd fmla="*/ 96026 h 410644" name="connsiteY132"/>
                <a:gd fmla="*/ 397196 w 410122" name="connsiteX133"/>
                <a:gd fmla="*/ 96862 h 410644" name="connsiteY133"/>
                <a:gd fmla="*/ 400324 w 410122" name="connsiteX134"/>
                <a:gd fmla="*/ 98325 h 410644" name="connsiteY134"/>
                <a:gd fmla="*/ 403034 w 410122" name="connsiteX135"/>
                <a:gd fmla="*/ 100415 h 410644" name="connsiteY135"/>
                <a:gd fmla="*/ 405431 w 410122" name="connsiteX136"/>
                <a:gd fmla="*/ 102818 h 410644" name="connsiteY136"/>
                <a:gd fmla="*/ 407412 w 410122" name="connsiteX137"/>
                <a:gd fmla="*/ 105639 h 410644" name="connsiteY137"/>
                <a:gd fmla="*/ 408871 w 410122" name="connsiteX138"/>
                <a:gd fmla="*/ 108774 h 410644" name="connsiteY138"/>
                <a:gd fmla="*/ 409809 w 410122" name="connsiteX139"/>
                <a:gd fmla="*/ 112222 h 410644" name="connsiteY139"/>
                <a:gd fmla="*/ 410122 w 410122" name="connsiteX140"/>
                <a:gd fmla="*/ 115670 h 410644" name="connsiteY140"/>
                <a:gd fmla="*/ 410122 w 410122" name="connsiteX141"/>
                <a:gd fmla="*/ 202188 h 410644" name="connsiteY141"/>
                <a:gd fmla="*/ 409809 w 410122" name="connsiteX142"/>
                <a:gd fmla="*/ 205845 h 410644" name="connsiteY142"/>
                <a:gd fmla="*/ 408871 w 410122" name="connsiteX143"/>
                <a:gd fmla="*/ 209293 h 410644" name="connsiteY143"/>
                <a:gd fmla="*/ 407412 w 410122" name="connsiteX144"/>
                <a:gd fmla="*/ 212428 h 410644" name="connsiteY144"/>
                <a:gd fmla="*/ 405431 w 410122" name="connsiteX145"/>
                <a:gd fmla="*/ 215144 h 410644" name="connsiteY145"/>
                <a:gd fmla="*/ 403034 w 410122" name="connsiteX146"/>
                <a:gd fmla="*/ 217652 h 410644" name="connsiteY146"/>
                <a:gd fmla="*/ 400324 w 410122" name="connsiteX147"/>
                <a:gd fmla="*/ 219533 h 410644" name="connsiteY147"/>
                <a:gd fmla="*/ 397196 w 410122" name="connsiteX148"/>
                <a:gd fmla="*/ 221100 h 410644" name="connsiteY148"/>
                <a:gd fmla="*/ 393757 w 410122" name="connsiteX149"/>
                <a:gd fmla="*/ 222041 h 410644" name="connsiteY149"/>
                <a:gd fmla="*/ 390108 w 410122" name="connsiteX150"/>
                <a:gd fmla="*/ 222354 h 410644" name="connsiteY150"/>
                <a:gd fmla="*/ 386147 w 410122" name="connsiteX151"/>
                <a:gd fmla="*/ 222354 h 410644" name="connsiteY151"/>
                <a:gd fmla="*/ 386147 w 410122" name="connsiteX152"/>
                <a:gd fmla="*/ 302811 h 410644" name="connsiteY152"/>
                <a:gd fmla="*/ 385730 w 410122" name="connsiteX153"/>
                <a:gd fmla="*/ 306468 h 410644" name="connsiteY153"/>
                <a:gd fmla="*/ 384896 w 410122" name="connsiteX154"/>
                <a:gd fmla="*/ 309812 h 410644" name="connsiteY154"/>
                <a:gd fmla="*/ 383437 w 410122" name="connsiteX155"/>
                <a:gd fmla="*/ 312947 h 410644" name="connsiteY155"/>
                <a:gd fmla="*/ 381352 w 410122" name="connsiteX156"/>
                <a:gd fmla="*/ 315768 h 410644" name="connsiteY156"/>
                <a:gd fmla="*/ 378955 w 410122" name="connsiteX157"/>
                <a:gd fmla="*/ 318276 h 410644" name="connsiteY157"/>
                <a:gd fmla="*/ 376244 w 410122" name="connsiteX158"/>
                <a:gd fmla="*/ 320156 h 410644" name="connsiteY158"/>
                <a:gd fmla="*/ 373117 w 410122" name="connsiteX159"/>
                <a:gd fmla="*/ 321619 h 410644" name="connsiteY159"/>
                <a:gd fmla="*/ 369782 w 410122" name="connsiteX160"/>
                <a:gd fmla="*/ 322664 h 410644" name="connsiteY160"/>
                <a:gd fmla="*/ 366133 w 410122" name="connsiteX161"/>
                <a:gd fmla="*/ 322873 h 410644" name="connsiteY161"/>
                <a:gd fmla="*/ 324125 w 410122" name="connsiteX162"/>
                <a:gd fmla="*/ 322873 h 410644" name="connsiteY162"/>
                <a:gd fmla="*/ 320477 w 410122" name="connsiteX163"/>
                <a:gd fmla="*/ 322664 h 410644" name="connsiteY163"/>
                <a:gd fmla="*/ 317037 w 410122" name="connsiteX164"/>
                <a:gd fmla="*/ 321619 h 410644" name="connsiteY164"/>
                <a:gd fmla="*/ 313910 w 410122" name="connsiteX165"/>
                <a:gd fmla="*/ 320156 h 410644" name="connsiteY165"/>
                <a:gd fmla="*/ 311199 w 410122" name="connsiteX166"/>
                <a:gd fmla="*/ 318276 h 410644" name="connsiteY166"/>
                <a:gd fmla="*/ 308802 w 410122" name="connsiteX167"/>
                <a:gd fmla="*/ 315768 h 410644" name="connsiteY167"/>
                <a:gd fmla="*/ 306821 w 410122" name="connsiteX168"/>
                <a:gd fmla="*/ 312947 h 410644" name="connsiteY168"/>
                <a:gd fmla="*/ 305258 w 410122" name="connsiteX169"/>
                <a:gd fmla="*/ 309812 h 410644" name="connsiteY169"/>
                <a:gd fmla="*/ 304424 w 410122" name="connsiteX170"/>
                <a:gd fmla="*/ 306468 h 410644" name="connsiteY170"/>
                <a:gd fmla="*/ 304007 w 410122" name="connsiteX171"/>
                <a:gd fmla="*/ 302811 h 410644" name="connsiteY171"/>
                <a:gd fmla="*/ 304007 w 410122" name="connsiteX172"/>
                <a:gd fmla="*/ 298109 h 410644" name="connsiteY172"/>
                <a:gd fmla="*/ 306196 w 410122" name="connsiteX173"/>
                <a:gd fmla="*/ 293721 h 410644" name="connsiteY173"/>
                <a:gd fmla="*/ 307968 w 410122" name="connsiteX174"/>
                <a:gd fmla="*/ 289227 h 410644" name="connsiteY174"/>
                <a:gd fmla="*/ 309010 w 410122" name="connsiteX175"/>
                <a:gd fmla="*/ 284525 h 410644" name="connsiteY175"/>
                <a:gd fmla="*/ 309844 w 410122" name="connsiteX176"/>
                <a:gd fmla="*/ 279719 h 410644" name="connsiteY176"/>
                <a:gd fmla="*/ 310053 w 410122" name="connsiteX177"/>
                <a:gd fmla="*/ 274599 h 410644" name="connsiteY177"/>
                <a:gd fmla="*/ 310053 w 410122" name="connsiteX178"/>
                <a:gd fmla="*/ 169796 h 410644" name="connsiteY178"/>
                <a:gd fmla="*/ 309636 w 410122" name="connsiteX179"/>
                <a:gd fmla="*/ 163735 h 410644" name="connsiteY179"/>
                <a:gd fmla="*/ 308698 w 410122" name="connsiteX180"/>
                <a:gd fmla="*/ 157884 h 410644" name="connsiteY180"/>
                <a:gd fmla="*/ 306926 w 410122" name="connsiteX181"/>
                <a:gd fmla="*/ 152346 h 410644" name="connsiteY181"/>
                <a:gd fmla="*/ 304528 w 410122" name="connsiteX182"/>
                <a:gd fmla="*/ 146913 h 410644" name="connsiteY182"/>
                <a:gd fmla="*/ 301714 w 410122" name="connsiteX183"/>
                <a:gd fmla="*/ 142002 h 410644" name="connsiteY183"/>
                <a:gd fmla="*/ 298274 w 410122" name="connsiteX184"/>
                <a:gd fmla="*/ 137508 h 410644" name="connsiteY184"/>
                <a:gd fmla="*/ 294313 w 410122" name="connsiteX185"/>
                <a:gd fmla="*/ 133329 h 410644" name="connsiteY185"/>
                <a:gd fmla="*/ 289935 w 410122" name="connsiteX186"/>
                <a:gd fmla="*/ 129567 h 410644" name="connsiteY186"/>
                <a:gd fmla="*/ 285140 w 410122" name="connsiteX187"/>
                <a:gd fmla="*/ 126433 h 410644" name="connsiteY187"/>
                <a:gd fmla="*/ 280032 w 410122" name="connsiteX188"/>
                <a:gd fmla="*/ 123716 h 410644" name="connsiteY188"/>
                <a:gd fmla="*/ 280032 w 410122" name="connsiteX189"/>
                <a:gd fmla="*/ 115670 h 410644" name="connsiteY189"/>
                <a:gd fmla="*/ 280449 w 410122" name="connsiteX190"/>
                <a:gd fmla="*/ 112222 h 410644" name="connsiteY190"/>
                <a:gd fmla="*/ 281283 w 410122" name="connsiteX191"/>
                <a:gd fmla="*/ 108774 h 410644" name="connsiteY191"/>
                <a:gd fmla="*/ 282742 w 410122" name="connsiteX192"/>
                <a:gd fmla="*/ 105639 h 410644" name="connsiteY192"/>
                <a:gd fmla="*/ 284827 w 410122" name="connsiteX193"/>
                <a:gd fmla="*/ 102818 h 410644" name="connsiteY193"/>
                <a:gd fmla="*/ 287120 w 410122" name="connsiteX194"/>
                <a:gd fmla="*/ 100415 h 410644" name="connsiteY194"/>
                <a:gd fmla="*/ 289935 w 410122" name="connsiteX195"/>
                <a:gd fmla="*/ 98325 h 410644" name="connsiteY195"/>
                <a:gd fmla="*/ 293062 w 410122" name="connsiteX196"/>
                <a:gd fmla="*/ 96862 h 410644" name="connsiteY196"/>
                <a:gd fmla="*/ 296397 w 410122" name="connsiteX197"/>
                <a:gd fmla="*/ 96026 h 410644" name="connsiteY197"/>
                <a:gd fmla="*/ 205270 w 410122" name="connsiteX198"/>
                <a:gd fmla="*/ 40228 h 410644" name="connsiteY198"/>
                <a:gd fmla="*/ 211128 w 410122" name="connsiteX199"/>
                <a:gd fmla="*/ 40645 h 410644" name="connsiteY199"/>
                <a:gd fmla="*/ 216777 w 410122" name="connsiteX200"/>
                <a:gd fmla="*/ 41583 h 410644" name="connsiteY200"/>
                <a:gd fmla="*/ 222111 w 410122" name="connsiteX201"/>
                <a:gd fmla="*/ 43356 h 410644" name="connsiteY201"/>
                <a:gd fmla="*/ 227237 w 410122" name="connsiteX202"/>
                <a:gd fmla="*/ 45649 h 410644" name="connsiteY202"/>
                <a:gd fmla="*/ 231840 w 410122" name="connsiteX203"/>
                <a:gd fmla="*/ 48464 h 410644" name="connsiteY203"/>
                <a:gd fmla="*/ 236129 w 410122" name="connsiteX204"/>
                <a:gd fmla="*/ 51905 h 410644" name="connsiteY204"/>
                <a:gd fmla="*/ 239999 w 410122" name="connsiteX205"/>
                <a:gd fmla="*/ 55762 h 410644" name="connsiteY205"/>
                <a:gd fmla="*/ 243556 w 410122" name="connsiteX206"/>
                <a:gd fmla="*/ 60141 h 410644" name="connsiteY206"/>
                <a:gd fmla="*/ 246485 w 410122" name="connsiteX207"/>
                <a:gd fmla="*/ 64832 h 410644" name="connsiteY207"/>
                <a:gd fmla="*/ 248682 w 410122" name="connsiteX208"/>
                <a:gd fmla="*/ 69837 h 410644" name="connsiteY208"/>
                <a:gd fmla="*/ 250460 w 410122" name="connsiteX209"/>
                <a:gd fmla="*/ 75258 h 410644" name="connsiteY209"/>
                <a:gd fmla="*/ 251506 w 410122" name="connsiteX210"/>
                <a:gd fmla="*/ 80888 h 410644" name="connsiteY210"/>
                <a:gd fmla="*/ 251820 w 410122" name="connsiteX211"/>
                <a:gd fmla="*/ 86622 h 410644" name="connsiteY211"/>
                <a:gd fmla="*/ 251506 w 410122" name="connsiteX212"/>
                <a:gd fmla="*/ 92564 h 410644" name="connsiteY212"/>
                <a:gd fmla="*/ 250460 w 410122" name="connsiteX213"/>
                <a:gd fmla="*/ 98194 h 410644" name="connsiteY213"/>
                <a:gd fmla="*/ 248682 w 410122" name="connsiteX214"/>
                <a:gd fmla="*/ 103511 h 410644" name="connsiteY214"/>
                <a:gd fmla="*/ 246485 w 410122" name="connsiteX215"/>
                <a:gd fmla="*/ 108620 h 410644" name="connsiteY215"/>
                <a:gd fmla="*/ 243556 w 410122" name="connsiteX216"/>
                <a:gd fmla="*/ 113207 h 410644" name="connsiteY216"/>
                <a:gd fmla="*/ 239999 w 410122" name="connsiteX217"/>
                <a:gd fmla="*/ 117586 h 410644" name="connsiteY217"/>
                <a:gd fmla="*/ 236129 w 410122" name="connsiteX218"/>
                <a:gd fmla="*/ 121443 h 410644" name="connsiteY218"/>
                <a:gd fmla="*/ 231840 w 410122" name="connsiteX219"/>
                <a:gd fmla="*/ 124884 h 410644" name="connsiteY219"/>
                <a:gd fmla="*/ 227237 w 410122" name="connsiteX220"/>
                <a:gd fmla="*/ 127803 h 410644" name="connsiteY220"/>
                <a:gd fmla="*/ 222111 w 410122" name="connsiteX221"/>
                <a:gd fmla="*/ 130096 h 410644" name="connsiteY221"/>
                <a:gd fmla="*/ 216777 w 410122" name="connsiteX222"/>
                <a:gd fmla="*/ 131765 h 410644" name="connsiteY222"/>
                <a:gd fmla="*/ 211128 w 410122" name="connsiteX223"/>
                <a:gd fmla="*/ 132807 h 410644" name="connsiteY223"/>
                <a:gd fmla="*/ 205270 w 410122" name="connsiteX224"/>
                <a:gd fmla="*/ 133224 h 410644" name="connsiteY224"/>
                <a:gd fmla="*/ 199516 w 410122" name="connsiteX225"/>
                <a:gd fmla="*/ 132807 h 410644" name="connsiteY225"/>
                <a:gd fmla="*/ 193867 w 410122" name="connsiteX226"/>
                <a:gd fmla="*/ 131765 h 410644" name="connsiteY226"/>
                <a:gd fmla="*/ 188428 w 410122" name="connsiteX227"/>
                <a:gd fmla="*/ 130096 h 410644" name="connsiteY227"/>
                <a:gd fmla="*/ 183407 w 410122" name="connsiteX228"/>
                <a:gd fmla="*/ 127803 h 410644" name="connsiteY228"/>
                <a:gd fmla="*/ 178804 w 410122" name="connsiteX229"/>
                <a:gd fmla="*/ 124884 h 410644" name="connsiteY229"/>
                <a:gd fmla="*/ 174411 w 410122" name="connsiteX230"/>
                <a:gd fmla="*/ 121443 h 410644" name="connsiteY230"/>
                <a:gd fmla="*/ 170435 w 410122" name="connsiteX231"/>
                <a:gd fmla="*/ 117586 h 410644" name="connsiteY231"/>
                <a:gd fmla="*/ 167088 w 410122" name="connsiteX232"/>
                <a:gd fmla="*/ 113207 h 410644" name="connsiteY232"/>
                <a:gd fmla="*/ 164159 w 410122" name="connsiteX233"/>
                <a:gd fmla="*/ 108620 h 410644" name="connsiteY233"/>
                <a:gd fmla="*/ 161962 w 410122" name="connsiteX234"/>
                <a:gd fmla="*/ 103511 h 410644" name="connsiteY234"/>
                <a:gd fmla="*/ 160184 w 410122" name="connsiteX235"/>
                <a:gd fmla="*/ 98194 h 410644" name="connsiteY235"/>
                <a:gd fmla="*/ 159138 w 410122" name="connsiteX236"/>
                <a:gd fmla="*/ 92564 h 410644" name="connsiteY236"/>
                <a:gd fmla="*/ 158824 w 410122" name="connsiteX237"/>
                <a:gd fmla="*/ 86622 h 410644" name="connsiteY237"/>
                <a:gd fmla="*/ 159138 w 410122" name="connsiteX238"/>
                <a:gd fmla="*/ 80888 h 410644" name="connsiteY238"/>
                <a:gd fmla="*/ 160184 w 410122" name="connsiteX239"/>
                <a:gd fmla="*/ 75258 h 410644" name="connsiteY239"/>
                <a:gd fmla="*/ 161962 w 410122" name="connsiteX240"/>
                <a:gd fmla="*/ 69837 h 410644" name="connsiteY240"/>
                <a:gd fmla="*/ 164159 w 410122" name="connsiteX241"/>
                <a:gd fmla="*/ 64832 h 410644" name="connsiteY241"/>
                <a:gd fmla="*/ 167088 w 410122" name="connsiteX242"/>
                <a:gd fmla="*/ 60141 h 410644" name="connsiteY242"/>
                <a:gd fmla="*/ 170435 w 410122" name="connsiteX243"/>
                <a:gd fmla="*/ 55762 h 410644" name="connsiteY243"/>
                <a:gd fmla="*/ 174411 w 410122" name="connsiteX244"/>
                <a:gd fmla="*/ 51905 h 410644" name="connsiteY244"/>
                <a:gd fmla="*/ 178804 w 410122" name="connsiteX245"/>
                <a:gd fmla="*/ 48464 h 410644" name="connsiteY245"/>
                <a:gd fmla="*/ 183407 w 410122" name="connsiteX246"/>
                <a:gd fmla="*/ 45649 h 410644" name="connsiteY246"/>
                <a:gd fmla="*/ 188428 w 410122" name="connsiteX247"/>
                <a:gd fmla="*/ 43356 h 410644" name="connsiteY247"/>
                <a:gd fmla="*/ 193867 w 410122" name="connsiteX248"/>
                <a:gd fmla="*/ 41583 h 410644" name="connsiteY248"/>
                <a:gd fmla="*/ 199516 w 410122" name="connsiteX249"/>
                <a:gd fmla="*/ 40645 h 410644" name="connsiteY249"/>
                <a:gd fmla="*/ 345442 w 410122" name="connsiteX250"/>
                <a:gd fmla="*/ 0 h 410644" name="connsiteY250"/>
                <a:gd fmla="*/ 350744 w 410122" name="connsiteX251"/>
                <a:gd fmla="*/ 418 h 410644" name="connsiteY251"/>
                <a:gd fmla="*/ 356045 w 410122" name="connsiteX252"/>
                <a:gd fmla="*/ 1357 h 410644" name="connsiteY252"/>
                <a:gd fmla="*/ 361035 w 410122" name="connsiteX253"/>
                <a:gd fmla="*/ 3131 h 410644" name="connsiteY253"/>
                <a:gd fmla="*/ 365713 w 410122" name="connsiteX254"/>
                <a:gd fmla="*/ 5531 h 410644" name="connsiteY254"/>
                <a:gd fmla="*/ 369975 w 410122" name="connsiteX255"/>
                <a:gd fmla="*/ 8453 h 410644" name="connsiteY255"/>
                <a:gd fmla="*/ 373821 w 410122" name="connsiteX256"/>
                <a:gd fmla="*/ 11792 h 410644" name="connsiteY256"/>
                <a:gd fmla="*/ 377251 w 410122" name="connsiteX257"/>
                <a:gd fmla="*/ 15653 h 410644" name="connsiteY257"/>
                <a:gd fmla="*/ 380162 w 410122" name="connsiteX258"/>
                <a:gd fmla="*/ 19932 h 410644" name="connsiteY258"/>
                <a:gd fmla="*/ 382449 w 410122" name="connsiteX259"/>
                <a:gd fmla="*/ 24732 h 410644" name="connsiteY259"/>
                <a:gd fmla="*/ 384216 w 410122" name="connsiteX260"/>
                <a:gd fmla="*/ 29741 h 410644" name="connsiteY260"/>
                <a:gd fmla="*/ 385255 w 410122" name="connsiteX261"/>
                <a:gd fmla="*/ 35063 h 410644" name="connsiteY261"/>
                <a:gd fmla="*/ 385567 w 410122" name="connsiteX262"/>
                <a:gd fmla="*/ 40385 h 410644" name="connsiteY262"/>
                <a:gd fmla="*/ 385255 w 410122" name="connsiteX263"/>
                <a:gd fmla="*/ 45916 h 410644" name="connsiteY263"/>
                <a:gd fmla="*/ 384216 w 410122" name="connsiteX264"/>
                <a:gd fmla="*/ 51238 h 410644" name="connsiteY264"/>
                <a:gd fmla="*/ 382449 w 410122" name="connsiteX265"/>
                <a:gd fmla="*/ 56247 h 410644" name="connsiteY265"/>
                <a:gd fmla="*/ 380162 w 410122" name="connsiteX266"/>
                <a:gd fmla="*/ 60943 h 410644" name="connsiteY266"/>
                <a:gd fmla="*/ 377251 w 410122" name="connsiteX267"/>
                <a:gd fmla="*/ 65326 h 410644" name="connsiteY267"/>
                <a:gd fmla="*/ 373821 w 410122" name="connsiteX268"/>
                <a:gd fmla="*/ 69083 h 410644" name="connsiteY268"/>
                <a:gd fmla="*/ 369975 w 410122" name="connsiteX269"/>
                <a:gd fmla="*/ 72631 h 410644" name="connsiteY269"/>
                <a:gd fmla="*/ 365713 w 410122" name="connsiteX270"/>
                <a:gd fmla="*/ 75448 h 410644" name="connsiteY270"/>
                <a:gd fmla="*/ 361035 w 410122" name="connsiteX271"/>
                <a:gd fmla="*/ 77848 h 410644" name="connsiteY271"/>
                <a:gd fmla="*/ 356045 w 410122" name="connsiteX272"/>
                <a:gd fmla="*/ 79518 h 410644" name="connsiteY272"/>
                <a:gd fmla="*/ 350744 w 410122" name="connsiteX273"/>
                <a:gd fmla="*/ 80666 h 410644" name="connsiteY273"/>
                <a:gd fmla="*/ 345442 w 410122" name="connsiteX274"/>
                <a:gd fmla="*/ 80979 h 410644" name="connsiteY274"/>
                <a:gd fmla="*/ 339933 w 410122" name="connsiteX275"/>
                <a:gd fmla="*/ 80666 h 410644" name="connsiteY275"/>
                <a:gd fmla="*/ 334736 w 410122" name="connsiteX276"/>
                <a:gd fmla="*/ 79518 h 410644" name="connsiteY276"/>
                <a:gd fmla="*/ 329746 w 410122" name="connsiteX277"/>
                <a:gd fmla="*/ 77848 h 410644" name="connsiteY277"/>
                <a:gd fmla="*/ 325068 w 410122" name="connsiteX278"/>
                <a:gd fmla="*/ 75448 h 410644" name="connsiteY278"/>
                <a:gd fmla="*/ 320806 w 410122" name="connsiteX279"/>
                <a:gd fmla="*/ 72631 h 410644" name="connsiteY279"/>
                <a:gd fmla="*/ 316960 w 410122" name="connsiteX280"/>
                <a:gd fmla="*/ 69083 h 410644" name="connsiteY280"/>
                <a:gd fmla="*/ 313530 w 410122" name="connsiteX281"/>
                <a:gd fmla="*/ 65326 h 410644" name="connsiteY281"/>
                <a:gd fmla="*/ 310619 w 410122" name="connsiteX282"/>
                <a:gd fmla="*/ 60943 h 410644" name="connsiteY282"/>
                <a:gd fmla="*/ 308228 w 410122" name="connsiteX283"/>
                <a:gd fmla="*/ 56247 h 410644" name="connsiteY283"/>
                <a:gd fmla="*/ 306565 w 410122" name="connsiteX284"/>
                <a:gd fmla="*/ 51238 h 410644" name="connsiteY284"/>
                <a:gd fmla="*/ 305526 w 410122" name="connsiteX285"/>
                <a:gd fmla="*/ 45916 h 410644" name="connsiteY285"/>
                <a:gd fmla="*/ 305110 w 410122" name="connsiteX286"/>
                <a:gd fmla="*/ 40385 h 410644" name="connsiteY286"/>
                <a:gd fmla="*/ 305526 w 410122" name="connsiteX287"/>
                <a:gd fmla="*/ 35063 h 410644" name="connsiteY287"/>
                <a:gd fmla="*/ 306565 w 410122" name="connsiteX288"/>
                <a:gd fmla="*/ 29741 h 410644" name="connsiteY288"/>
                <a:gd fmla="*/ 308228 w 410122" name="connsiteX289"/>
                <a:gd fmla="*/ 24732 h 410644" name="connsiteY289"/>
                <a:gd fmla="*/ 310619 w 410122" name="connsiteX290"/>
                <a:gd fmla="*/ 19932 h 410644" name="connsiteY290"/>
                <a:gd fmla="*/ 313530 w 410122" name="connsiteX291"/>
                <a:gd fmla="*/ 15653 h 410644" name="connsiteY291"/>
                <a:gd fmla="*/ 316960 w 410122" name="connsiteX292"/>
                <a:gd fmla="*/ 11792 h 410644" name="connsiteY292"/>
                <a:gd fmla="*/ 320806 w 410122" name="connsiteX293"/>
                <a:gd fmla="*/ 8453 h 410644" name="connsiteY293"/>
                <a:gd fmla="*/ 325068 w 410122" name="connsiteX294"/>
                <a:gd fmla="*/ 5531 h 410644" name="connsiteY294"/>
                <a:gd fmla="*/ 329746 w 410122" name="connsiteX295"/>
                <a:gd fmla="*/ 3131 h 410644" name="connsiteY295"/>
                <a:gd fmla="*/ 334736 w 410122" name="connsiteX296"/>
                <a:gd fmla="*/ 1357 h 410644" name="connsiteY296"/>
                <a:gd fmla="*/ 339933 w 410122" name="connsiteX297"/>
                <a:gd fmla="*/ 418 h 410644" name="connsiteY297"/>
                <a:gd fmla="*/ 65045 w 410122" name="connsiteX298"/>
                <a:gd fmla="*/ 0 h 410644" name="connsiteY298"/>
                <a:gd fmla="*/ 70576 w 410122" name="connsiteX299"/>
                <a:gd fmla="*/ 418 h 410644" name="connsiteY299"/>
                <a:gd fmla="*/ 75794 w 410122" name="connsiteX300"/>
                <a:gd fmla="*/ 1357 h 410644" name="connsiteY300"/>
                <a:gd fmla="*/ 80803 w 410122" name="connsiteX301"/>
                <a:gd fmla="*/ 3131 h 410644" name="connsiteY301"/>
                <a:gd fmla="*/ 85499 w 410122" name="connsiteX302"/>
                <a:gd fmla="*/ 5531 h 410644" name="connsiteY302"/>
                <a:gd fmla="*/ 89673 w 410122" name="connsiteX303"/>
                <a:gd fmla="*/ 8453 h 410644" name="connsiteY303"/>
                <a:gd fmla="*/ 93639 w 410122" name="connsiteX304"/>
                <a:gd fmla="*/ 11792 h 410644" name="connsiteY304"/>
                <a:gd fmla="*/ 96978 w 410122" name="connsiteX305"/>
                <a:gd fmla="*/ 15653 h 410644" name="connsiteY305"/>
                <a:gd fmla="*/ 100004 w 410122" name="connsiteX306"/>
                <a:gd fmla="*/ 19932 h 410644" name="connsiteY306"/>
                <a:gd fmla="*/ 102196 w 410122" name="connsiteX307"/>
                <a:gd fmla="*/ 24732 h 410644" name="connsiteY307"/>
                <a:gd fmla="*/ 103970 w 410122" name="connsiteX308"/>
                <a:gd fmla="*/ 29741 h 410644" name="connsiteY308"/>
                <a:gd fmla="*/ 105118 w 410122" name="connsiteX309"/>
                <a:gd fmla="*/ 35063 h 410644" name="connsiteY309"/>
                <a:gd fmla="*/ 105535 w 410122" name="connsiteX310"/>
                <a:gd fmla="*/ 40385 h 410644" name="connsiteY310"/>
                <a:gd fmla="*/ 105118 w 410122" name="connsiteX311"/>
                <a:gd fmla="*/ 45916 h 410644" name="connsiteY311"/>
                <a:gd fmla="*/ 103970 w 410122" name="connsiteX312"/>
                <a:gd fmla="*/ 51238 h 410644" name="connsiteY312"/>
                <a:gd fmla="*/ 102196 w 410122" name="connsiteX313"/>
                <a:gd fmla="*/ 56247 h 410644" name="connsiteY313"/>
                <a:gd fmla="*/ 100004 w 410122" name="connsiteX314"/>
                <a:gd fmla="*/ 60943 h 410644" name="connsiteY314"/>
                <a:gd fmla="*/ 96978 w 410122" name="connsiteX315"/>
                <a:gd fmla="*/ 65326 h 410644" name="connsiteY315"/>
                <a:gd fmla="*/ 93639 w 410122" name="connsiteX316"/>
                <a:gd fmla="*/ 69083 h 410644" name="connsiteY316"/>
                <a:gd fmla="*/ 89673 w 410122" name="connsiteX317"/>
                <a:gd fmla="*/ 72631 h 410644" name="connsiteY317"/>
                <a:gd fmla="*/ 85499 w 410122" name="connsiteX318"/>
                <a:gd fmla="*/ 75448 h 410644" name="connsiteY318"/>
                <a:gd fmla="*/ 80803 w 410122" name="connsiteX319"/>
                <a:gd fmla="*/ 77848 h 410644" name="connsiteY319"/>
                <a:gd fmla="*/ 75794 w 410122" name="connsiteX320"/>
                <a:gd fmla="*/ 79518 h 410644" name="connsiteY320"/>
                <a:gd fmla="*/ 70576 w 410122" name="connsiteX321"/>
                <a:gd fmla="*/ 80666 h 410644" name="connsiteY321"/>
                <a:gd fmla="*/ 65045 w 410122" name="connsiteX322"/>
                <a:gd fmla="*/ 80979 h 410644" name="connsiteY322"/>
                <a:gd fmla="*/ 59514 w 410122" name="connsiteX323"/>
                <a:gd fmla="*/ 80666 h 410644" name="connsiteY323"/>
                <a:gd fmla="*/ 54297 w 410122" name="connsiteX324"/>
                <a:gd fmla="*/ 79518 h 410644" name="connsiteY324"/>
                <a:gd fmla="*/ 49288 w 410122" name="connsiteX325"/>
                <a:gd fmla="*/ 77848 h 410644" name="connsiteY325"/>
                <a:gd fmla="*/ 44592 w 410122" name="connsiteX326"/>
                <a:gd fmla="*/ 75448 h 410644" name="connsiteY326"/>
                <a:gd fmla="*/ 40417 w 410122" name="connsiteX327"/>
                <a:gd fmla="*/ 72631 h 410644" name="connsiteY327"/>
                <a:gd fmla="*/ 36452 w 410122" name="connsiteX328"/>
                <a:gd fmla="*/ 69083 h 410644" name="connsiteY328"/>
                <a:gd fmla="*/ 33112 w 410122" name="connsiteX329"/>
                <a:gd fmla="*/ 65326 h 410644" name="connsiteY329"/>
                <a:gd fmla="*/ 30086 w 410122" name="connsiteX330"/>
                <a:gd fmla="*/ 60943 h 410644" name="connsiteY330"/>
                <a:gd fmla="*/ 27790 w 410122" name="connsiteX331"/>
                <a:gd fmla="*/ 56247 h 410644" name="connsiteY331"/>
                <a:gd fmla="*/ 26121 w 410122" name="connsiteX332"/>
                <a:gd fmla="*/ 51238 h 410644" name="connsiteY332"/>
                <a:gd fmla="*/ 24973 w 410122" name="connsiteX333"/>
                <a:gd fmla="*/ 45916 h 410644" name="connsiteY333"/>
                <a:gd fmla="*/ 24555 w 410122" name="connsiteX334"/>
                <a:gd fmla="*/ 40385 h 410644" name="connsiteY334"/>
                <a:gd fmla="*/ 24973 w 410122" name="connsiteX335"/>
                <a:gd fmla="*/ 35063 h 410644" name="connsiteY335"/>
                <a:gd fmla="*/ 26121 w 410122" name="connsiteX336"/>
                <a:gd fmla="*/ 29741 h 410644" name="connsiteY336"/>
                <a:gd fmla="*/ 27790 w 410122" name="connsiteX337"/>
                <a:gd fmla="*/ 24732 h 410644" name="connsiteY337"/>
                <a:gd fmla="*/ 30086 w 410122" name="connsiteX338"/>
                <a:gd fmla="*/ 19932 h 410644" name="connsiteY338"/>
                <a:gd fmla="*/ 33112 w 410122" name="connsiteX339"/>
                <a:gd fmla="*/ 15653 h 410644" name="connsiteY339"/>
                <a:gd fmla="*/ 36452 w 410122" name="connsiteX340"/>
                <a:gd fmla="*/ 11792 h 410644" name="connsiteY340"/>
                <a:gd fmla="*/ 40417 w 410122" name="connsiteX341"/>
                <a:gd fmla="*/ 8453 h 410644" name="connsiteY341"/>
                <a:gd fmla="*/ 44592 w 410122" name="connsiteX342"/>
                <a:gd fmla="*/ 5531 h 410644" name="connsiteY342"/>
                <a:gd fmla="*/ 49288 w 410122" name="connsiteX343"/>
                <a:gd fmla="*/ 3131 h 410644" name="connsiteY343"/>
                <a:gd fmla="*/ 54297 w 410122" name="connsiteX344"/>
                <a:gd fmla="*/ 1357 h 410644" name="connsiteY344"/>
                <a:gd fmla="*/ 59514 w 410122" name="connsiteX345"/>
                <a:gd fmla="*/ 418 h 410644" name="connsiteY3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</a:cxnLst>
              <a:rect b="b" l="l" r="r" t="t"/>
              <a:pathLst>
                <a:path h="410644" w="410122">
                  <a:moveTo>
                    <a:pt x="150660" y="149943"/>
                  </a:moveTo>
                  <a:lnTo>
                    <a:pt x="259984" y="149943"/>
                  </a:lnTo>
                  <a:lnTo>
                    <a:pt x="263430" y="150257"/>
                  </a:lnTo>
                  <a:lnTo>
                    <a:pt x="266876" y="151198"/>
                  </a:lnTo>
                  <a:lnTo>
                    <a:pt x="270008" y="152662"/>
                  </a:lnTo>
                  <a:lnTo>
                    <a:pt x="272827" y="154649"/>
                  </a:lnTo>
                  <a:lnTo>
                    <a:pt x="275229" y="157054"/>
                  </a:lnTo>
                  <a:lnTo>
                    <a:pt x="277213" y="159982"/>
                  </a:lnTo>
                  <a:lnTo>
                    <a:pt x="278779" y="163119"/>
                  </a:lnTo>
                  <a:lnTo>
                    <a:pt x="279614" y="166570"/>
                  </a:lnTo>
                  <a:lnTo>
                    <a:pt x="280032" y="170021"/>
                  </a:lnTo>
                  <a:lnTo>
                    <a:pt x="280032" y="275117"/>
                  </a:lnTo>
                  <a:lnTo>
                    <a:pt x="279614" y="278777"/>
                  </a:lnTo>
                  <a:lnTo>
                    <a:pt x="278779" y="282124"/>
                  </a:lnTo>
                  <a:lnTo>
                    <a:pt x="277213" y="285365"/>
                  </a:lnTo>
                  <a:lnTo>
                    <a:pt x="275229" y="288084"/>
                  </a:lnTo>
                  <a:lnTo>
                    <a:pt x="272827" y="290490"/>
                  </a:lnTo>
                  <a:lnTo>
                    <a:pt x="270008" y="292476"/>
                  </a:lnTo>
                  <a:lnTo>
                    <a:pt x="266876" y="294045"/>
                  </a:lnTo>
                  <a:lnTo>
                    <a:pt x="263430" y="294882"/>
                  </a:lnTo>
                  <a:lnTo>
                    <a:pt x="259984" y="295300"/>
                  </a:lnTo>
                  <a:lnTo>
                    <a:pt x="252153" y="295300"/>
                  </a:lnTo>
                  <a:lnTo>
                    <a:pt x="252153" y="390462"/>
                  </a:lnTo>
                  <a:lnTo>
                    <a:pt x="251944" y="394122"/>
                  </a:lnTo>
                  <a:lnTo>
                    <a:pt x="250900" y="397572"/>
                  </a:lnTo>
                  <a:lnTo>
                    <a:pt x="249438" y="400710"/>
                  </a:lnTo>
                  <a:lnTo>
                    <a:pt x="247558" y="403429"/>
                  </a:lnTo>
                  <a:lnTo>
                    <a:pt x="245052" y="405938"/>
                  </a:lnTo>
                  <a:lnTo>
                    <a:pt x="242233" y="407925"/>
                  </a:lnTo>
                  <a:lnTo>
                    <a:pt x="239101" y="409389"/>
                  </a:lnTo>
                  <a:lnTo>
                    <a:pt x="235759" y="410435"/>
                  </a:lnTo>
                  <a:lnTo>
                    <a:pt x="232105" y="410644"/>
                  </a:lnTo>
                  <a:lnTo>
                    <a:pt x="178330" y="410644"/>
                  </a:lnTo>
                  <a:lnTo>
                    <a:pt x="174676" y="410435"/>
                  </a:lnTo>
                  <a:lnTo>
                    <a:pt x="171334" y="409389"/>
                  </a:lnTo>
                  <a:lnTo>
                    <a:pt x="168202" y="407925"/>
                  </a:lnTo>
                  <a:lnTo>
                    <a:pt x="165383" y="405938"/>
                  </a:lnTo>
                  <a:lnTo>
                    <a:pt x="163086" y="403429"/>
                  </a:lnTo>
                  <a:lnTo>
                    <a:pt x="160997" y="400710"/>
                  </a:lnTo>
                  <a:lnTo>
                    <a:pt x="159535" y="397572"/>
                  </a:lnTo>
                  <a:lnTo>
                    <a:pt x="158700" y="394122"/>
                  </a:lnTo>
                  <a:lnTo>
                    <a:pt x="158282" y="390462"/>
                  </a:lnTo>
                  <a:lnTo>
                    <a:pt x="158282" y="295614"/>
                  </a:lnTo>
                  <a:lnTo>
                    <a:pt x="150660" y="295614"/>
                  </a:lnTo>
                  <a:lnTo>
                    <a:pt x="147005" y="295300"/>
                  </a:lnTo>
                  <a:lnTo>
                    <a:pt x="143664" y="294359"/>
                  </a:lnTo>
                  <a:lnTo>
                    <a:pt x="140532" y="292895"/>
                  </a:lnTo>
                  <a:lnTo>
                    <a:pt x="137712" y="290803"/>
                  </a:lnTo>
                  <a:lnTo>
                    <a:pt x="135206" y="288503"/>
                  </a:lnTo>
                  <a:lnTo>
                    <a:pt x="133327" y="285575"/>
                  </a:lnTo>
                  <a:lnTo>
                    <a:pt x="131865" y="282437"/>
                  </a:lnTo>
                  <a:lnTo>
                    <a:pt x="130821" y="278986"/>
                  </a:lnTo>
                  <a:lnTo>
                    <a:pt x="130612" y="275536"/>
                  </a:lnTo>
                  <a:lnTo>
                    <a:pt x="130612" y="170021"/>
                  </a:lnTo>
                  <a:lnTo>
                    <a:pt x="130821" y="166570"/>
                  </a:lnTo>
                  <a:lnTo>
                    <a:pt x="131761" y="163119"/>
                  </a:lnTo>
                  <a:lnTo>
                    <a:pt x="133222" y="159982"/>
                  </a:lnTo>
                  <a:lnTo>
                    <a:pt x="135206" y="157054"/>
                  </a:lnTo>
                  <a:lnTo>
                    <a:pt x="137608" y="154649"/>
                  </a:lnTo>
                  <a:lnTo>
                    <a:pt x="140323" y="152662"/>
                  </a:lnTo>
                  <a:lnTo>
                    <a:pt x="143455" y="151198"/>
                  </a:lnTo>
                  <a:lnTo>
                    <a:pt x="146901" y="150257"/>
                  </a:lnTo>
                  <a:close/>
                  <a:moveTo>
                    <a:pt x="20014" y="96130"/>
                  </a:moveTo>
                  <a:lnTo>
                    <a:pt x="110076" y="96130"/>
                  </a:lnTo>
                  <a:lnTo>
                    <a:pt x="113725" y="96444"/>
                  </a:lnTo>
                  <a:lnTo>
                    <a:pt x="117060" y="97385"/>
                  </a:lnTo>
                  <a:lnTo>
                    <a:pt x="120187" y="98848"/>
                  </a:lnTo>
                  <a:lnTo>
                    <a:pt x="123002" y="100834"/>
                  </a:lnTo>
                  <a:lnTo>
                    <a:pt x="125399" y="103239"/>
                  </a:lnTo>
                  <a:lnTo>
                    <a:pt x="127380" y="106061"/>
                  </a:lnTo>
                  <a:lnTo>
                    <a:pt x="128839" y="109197"/>
                  </a:lnTo>
                  <a:lnTo>
                    <a:pt x="129777" y="112542"/>
                  </a:lnTo>
                  <a:lnTo>
                    <a:pt x="130090" y="116201"/>
                  </a:lnTo>
                  <a:lnTo>
                    <a:pt x="130090" y="124251"/>
                  </a:lnTo>
                  <a:lnTo>
                    <a:pt x="124982" y="126864"/>
                  </a:lnTo>
                  <a:lnTo>
                    <a:pt x="120187" y="130000"/>
                  </a:lnTo>
                  <a:lnTo>
                    <a:pt x="115809" y="133659"/>
                  </a:lnTo>
                  <a:lnTo>
                    <a:pt x="111848" y="137841"/>
                  </a:lnTo>
                  <a:lnTo>
                    <a:pt x="108513" y="142545"/>
                  </a:lnTo>
                  <a:lnTo>
                    <a:pt x="105594" y="147353"/>
                  </a:lnTo>
                  <a:lnTo>
                    <a:pt x="103197" y="152685"/>
                  </a:lnTo>
                  <a:lnTo>
                    <a:pt x="101425" y="158330"/>
                  </a:lnTo>
                  <a:lnTo>
                    <a:pt x="100486" y="164184"/>
                  </a:lnTo>
                  <a:lnTo>
                    <a:pt x="100069" y="170143"/>
                  </a:lnTo>
                  <a:lnTo>
                    <a:pt x="100069" y="275621"/>
                  </a:lnTo>
                  <a:lnTo>
                    <a:pt x="100278" y="280534"/>
                  </a:lnTo>
                  <a:lnTo>
                    <a:pt x="101112" y="285447"/>
                  </a:lnTo>
                  <a:lnTo>
                    <a:pt x="102363" y="290152"/>
                  </a:lnTo>
                  <a:lnTo>
                    <a:pt x="104135" y="294751"/>
                  </a:lnTo>
                  <a:lnTo>
                    <a:pt x="106115" y="298933"/>
                  </a:lnTo>
                  <a:lnTo>
                    <a:pt x="106115" y="303741"/>
                  </a:lnTo>
                  <a:lnTo>
                    <a:pt x="105698" y="307296"/>
                  </a:lnTo>
                  <a:lnTo>
                    <a:pt x="104864" y="310641"/>
                  </a:lnTo>
                  <a:lnTo>
                    <a:pt x="103301" y="313777"/>
                  </a:lnTo>
                  <a:lnTo>
                    <a:pt x="101320" y="316704"/>
                  </a:lnTo>
                  <a:lnTo>
                    <a:pt x="98923" y="319108"/>
                  </a:lnTo>
                  <a:lnTo>
                    <a:pt x="96213" y="321095"/>
                  </a:lnTo>
                  <a:lnTo>
                    <a:pt x="93085" y="322663"/>
                  </a:lnTo>
                  <a:lnTo>
                    <a:pt x="89646" y="323499"/>
                  </a:lnTo>
                  <a:lnTo>
                    <a:pt x="86101" y="323917"/>
                  </a:lnTo>
                  <a:lnTo>
                    <a:pt x="43989" y="323917"/>
                  </a:lnTo>
                  <a:lnTo>
                    <a:pt x="40445" y="323499"/>
                  </a:lnTo>
                  <a:lnTo>
                    <a:pt x="37005" y="322663"/>
                  </a:lnTo>
                  <a:lnTo>
                    <a:pt x="33878" y="321095"/>
                  </a:lnTo>
                  <a:lnTo>
                    <a:pt x="31168" y="319108"/>
                  </a:lnTo>
                  <a:lnTo>
                    <a:pt x="28770" y="316704"/>
                  </a:lnTo>
                  <a:lnTo>
                    <a:pt x="26790" y="313777"/>
                  </a:lnTo>
                  <a:lnTo>
                    <a:pt x="25226" y="310641"/>
                  </a:lnTo>
                  <a:lnTo>
                    <a:pt x="24392" y="307296"/>
                  </a:lnTo>
                  <a:lnTo>
                    <a:pt x="23975" y="303741"/>
                  </a:lnTo>
                  <a:lnTo>
                    <a:pt x="23975" y="223248"/>
                  </a:lnTo>
                  <a:lnTo>
                    <a:pt x="20014" y="223248"/>
                  </a:lnTo>
                  <a:lnTo>
                    <a:pt x="16365" y="222829"/>
                  </a:lnTo>
                  <a:lnTo>
                    <a:pt x="12821" y="221993"/>
                  </a:lnTo>
                  <a:lnTo>
                    <a:pt x="9694" y="220530"/>
                  </a:lnTo>
                  <a:lnTo>
                    <a:pt x="6984" y="218439"/>
                  </a:lnTo>
                  <a:lnTo>
                    <a:pt x="4586" y="216035"/>
                  </a:lnTo>
                  <a:lnTo>
                    <a:pt x="2606" y="213212"/>
                  </a:lnTo>
                  <a:lnTo>
                    <a:pt x="1251" y="210076"/>
                  </a:lnTo>
                  <a:lnTo>
                    <a:pt x="208" y="206626"/>
                  </a:lnTo>
                  <a:lnTo>
                    <a:pt x="0" y="203176"/>
                  </a:lnTo>
                  <a:lnTo>
                    <a:pt x="0" y="116201"/>
                  </a:lnTo>
                  <a:lnTo>
                    <a:pt x="312" y="112542"/>
                  </a:lnTo>
                  <a:lnTo>
                    <a:pt x="1251" y="109197"/>
                  </a:lnTo>
                  <a:lnTo>
                    <a:pt x="2710" y="106061"/>
                  </a:lnTo>
                  <a:lnTo>
                    <a:pt x="4690" y="103239"/>
                  </a:lnTo>
                  <a:lnTo>
                    <a:pt x="7088" y="100834"/>
                  </a:lnTo>
                  <a:lnTo>
                    <a:pt x="9902" y="98848"/>
                  </a:lnTo>
                  <a:lnTo>
                    <a:pt x="13030" y="97385"/>
                  </a:lnTo>
                  <a:lnTo>
                    <a:pt x="16365" y="96444"/>
                  </a:lnTo>
                  <a:close/>
                  <a:moveTo>
                    <a:pt x="300046" y="95608"/>
                  </a:moveTo>
                  <a:lnTo>
                    <a:pt x="390108" y="95608"/>
                  </a:lnTo>
                  <a:lnTo>
                    <a:pt x="393757" y="96026"/>
                  </a:lnTo>
                  <a:lnTo>
                    <a:pt x="397196" y="96862"/>
                  </a:lnTo>
                  <a:lnTo>
                    <a:pt x="400324" y="98325"/>
                  </a:lnTo>
                  <a:lnTo>
                    <a:pt x="403034" y="100415"/>
                  </a:lnTo>
                  <a:lnTo>
                    <a:pt x="405431" y="102818"/>
                  </a:lnTo>
                  <a:lnTo>
                    <a:pt x="407412" y="105639"/>
                  </a:lnTo>
                  <a:lnTo>
                    <a:pt x="408871" y="108774"/>
                  </a:lnTo>
                  <a:lnTo>
                    <a:pt x="409809" y="112222"/>
                  </a:lnTo>
                  <a:lnTo>
                    <a:pt x="410122" y="115670"/>
                  </a:lnTo>
                  <a:lnTo>
                    <a:pt x="410122" y="202188"/>
                  </a:lnTo>
                  <a:lnTo>
                    <a:pt x="409809" y="205845"/>
                  </a:lnTo>
                  <a:lnTo>
                    <a:pt x="408871" y="209293"/>
                  </a:lnTo>
                  <a:lnTo>
                    <a:pt x="407412" y="212428"/>
                  </a:lnTo>
                  <a:lnTo>
                    <a:pt x="405431" y="215144"/>
                  </a:lnTo>
                  <a:lnTo>
                    <a:pt x="403034" y="217652"/>
                  </a:lnTo>
                  <a:lnTo>
                    <a:pt x="400324" y="219533"/>
                  </a:lnTo>
                  <a:lnTo>
                    <a:pt x="397196" y="221100"/>
                  </a:lnTo>
                  <a:lnTo>
                    <a:pt x="393757" y="222041"/>
                  </a:lnTo>
                  <a:lnTo>
                    <a:pt x="390108" y="222354"/>
                  </a:lnTo>
                  <a:lnTo>
                    <a:pt x="386147" y="222354"/>
                  </a:lnTo>
                  <a:lnTo>
                    <a:pt x="386147" y="302811"/>
                  </a:lnTo>
                  <a:lnTo>
                    <a:pt x="385730" y="306468"/>
                  </a:lnTo>
                  <a:lnTo>
                    <a:pt x="384896" y="309812"/>
                  </a:lnTo>
                  <a:lnTo>
                    <a:pt x="383437" y="312947"/>
                  </a:lnTo>
                  <a:lnTo>
                    <a:pt x="381352" y="315768"/>
                  </a:lnTo>
                  <a:lnTo>
                    <a:pt x="378955" y="318276"/>
                  </a:lnTo>
                  <a:lnTo>
                    <a:pt x="376244" y="320156"/>
                  </a:lnTo>
                  <a:lnTo>
                    <a:pt x="373117" y="321619"/>
                  </a:lnTo>
                  <a:lnTo>
                    <a:pt x="369782" y="322664"/>
                  </a:lnTo>
                  <a:lnTo>
                    <a:pt x="366133" y="322873"/>
                  </a:lnTo>
                  <a:lnTo>
                    <a:pt x="324125" y="322873"/>
                  </a:lnTo>
                  <a:lnTo>
                    <a:pt x="320477" y="322664"/>
                  </a:lnTo>
                  <a:lnTo>
                    <a:pt x="317037" y="321619"/>
                  </a:lnTo>
                  <a:lnTo>
                    <a:pt x="313910" y="320156"/>
                  </a:lnTo>
                  <a:lnTo>
                    <a:pt x="311199" y="318276"/>
                  </a:lnTo>
                  <a:lnTo>
                    <a:pt x="308802" y="315768"/>
                  </a:lnTo>
                  <a:lnTo>
                    <a:pt x="306821" y="312947"/>
                  </a:lnTo>
                  <a:lnTo>
                    <a:pt x="305258" y="309812"/>
                  </a:lnTo>
                  <a:lnTo>
                    <a:pt x="304424" y="306468"/>
                  </a:lnTo>
                  <a:lnTo>
                    <a:pt x="304007" y="302811"/>
                  </a:lnTo>
                  <a:lnTo>
                    <a:pt x="304007" y="298109"/>
                  </a:lnTo>
                  <a:lnTo>
                    <a:pt x="306196" y="293721"/>
                  </a:lnTo>
                  <a:lnTo>
                    <a:pt x="307968" y="289227"/>
                  </a:lnTo>
                  <a:lnTo>
                    <a:pt x="309010" y="284525"/>
                  </a:lnTo>
                  <a:lnTo>
                    <a:pt x="309844" y="279719"/>
                  </a:lnTo>
                  <a:lnTo>
                    <a:pt x="310053" y="274599"/>
                  </a:lnTo>
                  <a:lnTo>
                    <a:pt x="310053" y="169796"/>
                  </a:lnTo>
                  <a:lnTo>
                    <a:pt x="309636" y="163735"/>
                  </a:lnTo>
                  <a:lnTo>
                    <a:pt x="308698" y="157884"/>
                  </a:lnTo>
                  <a:lnTo>
                    <a:pt x="306926" y="152346"/>
                  </a:lnTo>
                  <a:lnTo>
                    <a:pt x="304528" y="146913"/>
                  </a:lnTo>
                  <a:lnTo>
                    <a:pt x="301714" y="142002"/>
                  </a:lnTo>
                  <a:lnTo>
                    <a:pt x="298274" y="137508"/>
                  </a:lnTo>
                  <a:lnTo>
                    <a:pt x="294313" y="133329"/>
                  </a:lnTo>
                  <a:lnTo>
                    <a:pt x="289935" y="129567"/>
                  </a:lnTo>
                  <a:lnTo>
                    <a:pt x="285140" y="126433"/>
                  </a:lnTo>
                  <a:lnTo>
                    <a:pt x="280032" y="123716"/>
                  </a:lnTo>
                  <a:lnTo>
                    <a:pt x="280032" y="115670"/>
                  </a:lnTo>
                  <a:lnTo>
                    <a:pt x="280449" y="112222"/>
                  </a:lnTo>
                  <a:lnTo>
                    <a:pt x="281283" y="108774"/>
                  </a:lnTo>
                  <a:lnTo>
                    <a:pt x="282742" y="105639"/>
                  </a:lnTo>
                  <a:lnTo>
                    <a:pt x="284827" y="102818"/>
                  </a:lnTo>
                  <a:lnTo>
                    <a:pt x="287120" y="100415"/>
                  </a:lnTo>
                  <a:lnTo>
                    <a:pt x="289935" y="98325"/>
                  </a:lnTo>
                  <a:lnTo>
                    <a:pt x="293062" y="96862"/>
                  </a:lnTo>
                  <a:lnTo>
                    <a:pt x="296397" y="96026"/>
                  </a:lnTo>
                  <a:close/>
                  <a:moveTo>
                    <a:pt x="205270" y="40228"/>
                  </a:moveTo>
                  <a:lnTo>
                    <a:pt x="211128" y="40645"/>
                  </a:lnTo>
                  <a:lnTo>
                    <a:pt x="216777" y="41583"/>
                  </a:lnTo>
                  <a:lnTo>
                    <a:pt x="222111" y="43356"/>
                  </a:lnTo>
                  <a:lnTo>
                    <a:pt x="227237" y="45649"/>
                  </a:lnTo>
                  <a:lnTo>
                    <a:pt x="231840" y="48464"/>
                  </a:lnTo>
                  <a:lnTo>
                    <a:pt x="236129" y="51905"/>
                  </a:lnTo>
                  <a:lnTo>
                    <a:pt x="239999" y="55762"/>
                  </a:lnTo>
                  <a:lnTo>
                    <a:pt x="243556" y="60141"/>
                  </a:lnTo>
                  <a:lnTo>
                    <a:pt x="246485" y="64832"/>
                  </a:lnTo>
                  <a:lnTo>
                    <a:pt x="248682" y="69837"/>
                  </a:lnTo>
                  <a:lnTo>
                    <a:pt x="250460" y="75258"/>
                  </a:lnTo>
                  <a:lnTo>
                    <a:pt x="251506" y="80888"/>
                  </a:lnTo>
                  <a:lnTo>
                    <a:pt x="251820" y="86622"/>
                  </a:lnTo>
                  <a:lnTo>
                    <a:pt x="251506" y="92564"/>
                  </a:lnTo>
                  <a:lnTo>
                    <a:pt x="250460" y="98194"/>
                  </a:lnTo>
                  <a:lnTo>
                    <a:pt x="248682" y="103511"/>
                  </a:lnTo>
                  <a:lnTo>
                    <a:pt x="246485" y="108620"/>
                  </a:lnTo>
                  <a:lnTo>
                    <a:pt x="243556" y="113207"/>
                  </a:lnTo>
                  <a:lnTo>
                    <a:pt x="239999" y="117586"/>
                  </a:lnTo>
                  <a:lnTo>
                    <a:pt x="236129" y="121443"/>
                  </a:lnTo>
                  <a:lnTo>
                    <a:pt x="231840" y="124884"/>
                  </a:lnTo>
                  <a:lnTo>
                    <a:pt x="227237" y="127803"/>
                  </a:lnTo>
                  <a:lnTo>
                    <a:pt x="222111" y="130096"/>
                  </a:lnTo>
                  <a:lnTo>
                    <a:pt x="216777" y="131765"/>
                  </a:lnTo>
                  <a:lnTo>
                    <a:pt x="211128" y="132807"/>
                  </a:lnTo>
                  <a:lnTo>
                    <a:pt x="205270" y="133224"/>
                  </a:lnTo>
                  <a:lnTo>
                    <a:pt x="199516" y="132807"/>
                  </a:lnTo>
                  <a:lnTo>
                    <a:pt x="193867" y="131765"/>
                  </a:lnTo>
                  <a:lnTo>
                    <a:pt x="188428" y="130096"/>
                  </a:lnTo>
                  <a:lnTo>
                    <a:pt x="183407" y="127803"/>
                  </a:lnTo>
                  <a:lnTo>
                    <a:pt x="178804" y="124884"/>
                  </a:lnTo>
                  <a:lnTo>
                    <a:pt x="174411" y="121443"/>
                  </a:lnTo>
                  <a:lnTo>
                    <a:pt x="170435" y="117586"/>
                  </a:lnTo>
                  <a:lnTo>
                    <a:pt x="167088" y="113207"/>
                  </a:lnTo>
                  <a:lnTo>
                    <a:pt x="164159" y="108620"/>
                  </a:lnTo>
                  <a:lnTo>
                    <a:pt x="161962" y="103511"/>
                  </a:lnTo>
                  <a:lnTo>
                    <a:pt x="160184" y="98194"/>
                  </a:lnTo>
                  <a:lnTo>
                    <a:pt x="159138" y="92564"/>
                  </a:lnTo>
                  <a:lnTo>
                    <a:pt x="158824" y="86622"/>
                  </a:lnTo>
                  <a:lnTo>
                    <a:pt x="159138" y="80888"/>
                  </a:lnTo>
                  <a:lnTo>
                    <a:pt x="160184" y="75258"/>
                  </a:lnTo>
                  <a:lnTo>
                    <a:pt x="161962" y="69837"/>
                  </a:lnTo>
                  <a:lnTo>
                    <a:pt x="164159" y="64832"/>
                  </a:lnTo>
                  <a:lnTo>
                    <a:pt x="167088" y="60141"/>
                  </a:lnTo>
                  <a:lnTo>
                    <a:pt x="170435" y="55762"/>
                  </a:lnTo>
                  <a:lnTo>
                    <a:pt x="174411" y="51905"/>
                  </a:lnTo>
                  <a:lnTo>
                    <a:pt x="178804" y="48464"/>
                  </a:lnTo>
                  <a:lnTo>
                    <a:pt x="183407" y="45649"/>
                  </a:lnTo>
                  <a:lnTo>
                    <a:pt x="188428" y="43356"/>
                  </a:lnTo>
                  <a:lnTo>
                    <a:pt x="193867" y="41583"/>
                  </a:lnTo>
                  <a:lnTo>
                    <a:pt x="199516" y="40645"/>
                  </a:lnTo>
                  <a:close/>
                  <a:moveTo>
                    <a:pt x="345442" y="0"/>
                  </a:moveTo>
                  <a:lnTo>
                    <a:pt x="350744" y="418"/>
                  </a:lnTo>
                  <a:lnTo>
                    <a:pt x="356045" y="1357"/>
                  </a:lnTo>
                  <a:lnTo>
                    <a:pt x="361035" y="3131"/>
                  </a:lnTo>
                  <a:lnTo>
                    <a:pt x="365713" y="5531"/>
                  </a:lnTo>
                  <a:lnTo>
                    <a:pt x="369975" y="8453"/>
                  </a:lnTo>
                  <a:lnTo>
                    <a:pt x="373821" y="11792"/>
                  </a:lnTo>
                  <a:lnTo>
                    <a:pt x="377251" y="15653"/>
                  </a:lnTo>
                  <a:lnTo>
                    <a:pt x="380162" y="19932"/>
                  </a:lnTo>
                  <a:lnTo>
                    <a:pt x="382449" y="24732"/>
                  </a:lnTo>
                  <a:lnTo>
                    <a:pt x="384216" y="29741"/>
                  </a:lnTo>
                  <a:lnTo>
                    <a:pt x="385255" y="35063"/>
                  </a:lnTo>
                  <a:lnTo>
                    <a:pt x="385567" y="40385"/>
                  </a:lnTo>
                  <a:lnTo>
                    <a:pt x="385255" y="45916"/>
                  </a:lnTo>
                  <a:lnTo>
                    <a:pt x="384216" y="51238"/>
                  </a:lnTo>
                  <a:lnTo>
                    <a:pt x="382449" y="56247"/>
                  </a:lnTo>
                  <a:lnTo>
                    <a:pt x="380162" y="60943"/>
                  </a:lnTo>
                  <a:lnTo>
                    <a:pt x="377251" y="65326"/>
                  </a:lnTo>
                  <a:lnTo>
                    <a:pt x="373821" y="69083"/>
                  </a:lnTo>
                  <a:lnTo>
                    <a:pt x="369975" y="72631"/>
                  </a:lnTo>
                  <a:lnTo>
                    <a:pt x="365713" y="75448"/>
                  </a:lnTo>
                  <a:lnTo>
                    <a:pt x="361035" y="77848"/>
                  </a:lnTo>
                  <a:lnTo>
                    <a:pt x="356045" y="79518"/>
                  </a:lnTo>
                  <a:lnTo>
                    <a:pt x="350744" y="80666"/>
                  </a:lnTo>
                  <a:lnTo>
                    <a:pt x="345442" y="80979"/>
                  </a:lnTo>
                  <a:lnTo>
                    <a:pt x="339933" y="80666"/>
                  </a:lnTo>
                  <a:lnTo>
                    <a:pt x="334736" y="79518"/>
                  </a:lnTo>
                  <a:lnTo>
                    <a:pt x="329746" y="77848"/>
                  </a:lnTo>
                  <a:lnTo>
                    <a:pt x="325068" y="75448"/>
                  </a:lnTo>
                  <a:lnTo>
                    <a:pt x="320806" y="72631"/>
                  </a:lnTo>
                  <a:lnTo>
                    <a:pt x="316960" y="69083"/>
                  </a:lnTo>
                  <a:lnTo>
                    <a:pt x="313530" y="65326"/>
                  </a:lnTo>
                  <a:lnTo>
                    <a:pt x="310619" y="60943"/>
                  </a:lnTo>
                  <a:lnTo>
                    <a:pt x="308228" y="56247"/>
                  </a:lnTo>
                  <a:lnTo>
                    <a:pt x="306565" y="51238"/>
                  </a:lnTo>
                  <a:lnTo>
                    <a:pt x="305526" y="45916"/>
                  </a:lnTo>
                  <a:lnTo>
                    <a:pt x="305110" y="40385"/>
                  </a:lnTo>
                  <a:lnTo>
                    <a:pt x="305526" y="35063"/>
                  </a:lnTo>
                  <a:lnTo>
                    <a:pt x="306565" y="29741"/>
                  </a:lnTo>
                  <a:lnTo>
                    <a:pt x="308228" y="24732"/>
                  </a:lnTo>
                  <a:lnTo>
                    <a:pt x="310619" y="19932"/>
                  </a:lnTo>
                  <a:lnTo>
                    <a:pt x="313530" y="15653"/>
                  </a:lnTo>
                  <a:lnTo>
                    <a:pt x="316960" y="11792"/>
                  </a:lnTo>
                  <a:lnTo>
                    <a:pt x="320806" y="8453"/>
                  </a:lnTo>
                  <a:lnTo>
                    <a:pt x="325068" y="5531"/>
                  </a:lnTo>
                  <a:lnTo>
                    <a:pt x="329746" y="3131"/>
                  </a:lnTo>
                  <a:lnTo>
                    <a:pt x="334736" y="1357"/>
                  </a:lnTo>
                  <a:lnTo>
                    <a:pt x="339933" y="418"/>
                  </a:lnTo>
                  <a:close/>
                  <a:moveTo>
                    <a:pt x="65045" y="0"/>
                  </a:moveTo>
                  <a:lnTo>
                    <a:pt x="70576" y="418"/>
                  </a:lnTo>
                  <a:lnTo>
                    <a:pt x="75794" y="1357"/>
                  </a:lnTo>
                  <a:lnTo>
                    <a:pt x="80803" y="3131"/>
                  </a:lnTo>
                  <a:lnTo>
                    <a:pt x="85499" y="5531"/>
                  </a:lnTo>
                  <a:lnTo>
                    <a:pt x="89673" y="8453"/>
                  </a:lnTo>
                  <a:lnTo>
                    <a:pt x="93639" y="11792"/>
                  </a:lnTo>
                  <a:lnTo>
                    <a:pt x="96978" y="15653"/>
                  </a:lnTo>
                  <a:lnTo>
                    <a:pt x="100004" y="19932"/>
                  </a:lnTo>
                  <a:lnTo>
                    <a:pt x="102196" y="24732"/>
                  </a:lnTo>
                  <a:lnTo>
                    <a:pt x="103970" y="29741"/>
                  </a:lnTo>
                  <a:lnTo>
                    <a:pt x="105118" y="35063"/>
                  </a:lnTo>
                  <a:lnTo>
                    <a:pt x="105535" y="40385"/>
                  </a:lnTo>
                  <a:lnTo>
                    <a:pt x="105118" y="45916"/>
                  </a:lnTo>
                  <a:lnTo>
                    <a:pt x="103970" y="51238"/>
                  </a:lnTo>
                  <a:lnTo>
                    <a:pt x="102196" y="56247"/>
                  </a:lnTo>
                  <a:lnTo>
                    <a:pt x="100004" y="60943"/>
                  </a:lnTo>
                  <a:lnTo>
                    <a:pt x="96978" y="65326"/>
                  </a:lnTo>
                  <a:lnTo>
                    <a:pt x="93639" y="69083"/>
                  </a:lnTo>
                  <a:lnTo>
                    <a:pt x="89673" y="72631"/>
                  </a:lnTo>
                  <a:lnTo>
                    <a:pt x="85499" y="75448"/>
                  </a:lnTo>
                  <a:lnTo>
                    <a:pt x="80803" y="77848"/>
                  </a:lnTo>
                  <a:lnTo>
                    <a:pt x="75794" y="79518"/>
                  </a:lnTo>
                  <a:lnTo>
                    <a:pt x="70576" y="80666"/>
                  </a:lnTo>
                  <a:lnTo>
                    <a:pt x="65045" y="80979"/>
                  </a:lnTo>
                  <a:lnTo>
                    <a:pt x="59514" y="80666"/>
                  </a:lnTo>
                  <a:lnTo>
                    <a:pt x="54297" y="79518"/>
                  </a:lnTo>
                  <a:lnTo>
                    <a:pt x="49288" y="77848"/>
                  </a:lnTo>
                  <a:lnTo>
                    <a:pt x="44592" y="75448"/>
                  </a:lnTo>
                  <a:lnTo>
                    <a:pt x="40417" y="72631"/>
                  </a:lnTo>
                  <a:lnTo>
                    <a:pt x="36452" y="69083"/>
                  </a:lnTo>
                  <a:lnTo>
                    <a:pt x="33112" y="65326"/>
                  </a:lnTo>
                  <a:lnTo>
                    <a:pt x="30086" y="60943"/>
                  </a:lnTo>
                  <a:lnTo>
                    <a:pt x="27790" y="56247"/>
                  </a:lnTo>
                  <a:lnTo>
                    <a:pt x="26121" y="51238"/>
                  </a:lnTo>
                  <a:lnTo>
                    <a:pt x="24973" y="45916"/>
                  </a:lnTo>
                  <a:lnTo>
                    <a:pt x="24555" y="40385"/>
                  </a:lnTo>
                  <a:lnTo>
                    <a:pt x="24973" y="35063"/>
                  </a:lnTo>
                  <a:lnTo>
                    <a:pt x="26121" y="29741"/>
                  </a:lnTo>
                  <a:lnTo>
                    <a:pt x="27790" y="24732"/>
                  </a:lnTo>
                  <a:lnTo>
                    <a:pt x="30086" y="19932"/>
                  </a:lnTo>
                  <a:lnTo>
                    <a:pt x="33112" y="15653"/>
                  </a:lnTo>
                  <a:lnTo>
                    <a:pt x="36452" y="11792"/>
                  </a:lnTo>
                  <a:lnTo>
                    <a:pt x="40417" y="8453"/>
                  </a:lnTo>
                  <a:lnTo>
                    <a:pt x="44592" y="5531"/>
                  </a:lnTo>
                  <a:lnTo>
                    <a:pt x="49288" y="3131"/>
                  </a:lnTo>
                  <a:lnTo>
                    <a:pt x="54297" y="1357"/>
                  </a:lnTo>
                  <a:lnTo>
                    <a:pt x="59514" y="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/>
              <a:endParaRPr lang="en-US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90" name="直接连接符 89">
            <a:extLst>
              <a:ext uri="{FF2B5EF4-FFF2-40B4-BE49-F238E27FC236}">
                <a16:creationId xmlns:a16="http://schemas.microsoft.com/office/drawing/2014/main" id="{BF9ACEE7-CD9E-4ADE-B596-9475182028D7}"/>
              </a:ext>
            </a:extLst>
          </p:cNvPr>
          <p:cNvCxnSpPr>
            <a:stCxn id="85" idx="2"/>
            <a:endCxn id="88" idx="6"/>
          </p:cNvCxnSpPr>
          <p:nvPr/>
        </p:nvCxnSpPr>
        <p:spPr>
          <a:xfrm flipV="1">
            <a:off x="2514824" y="2925787"/>
            <a:ext cx="1722868" cy="1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ïṣļîḍé">
            <a:extLst>
              <a:ext uri="{FF2B5EF4-FFF2-40B4-BE49-F238E27FC236}">
                <a16:creationId xmlns:a16="http://schemas.microsoft.com/office/drawing/2014/main" id="{A1E6EE2E-0695-46E1-9C93-59B57EAC2C05}"/>
              </a:ext>
            </a:extLst>
          </p:cNvPr>
          <p:cNvGrpSpPr/>
          <p:nvPr/>
        </p:nvGrpSpPr>
        <p:grpSpPr>
          <a:xfrm>
            <a:off x="6920393" y="2366989"/>
            <a:ext cx="1117598" cy="1117598"/>
            <a:chOff x="7923809" y="2571829"/>
            <a:chExt cx="1117598" cy="1117598"/>
          </a:xfrm>
        </p:grpSpPr>
        <p:sp>
          <p:nvSpPr>
            <p:cNvPr id="92" name="îSlïdè">
              <a:extLst>
                <a:ext uri="{FF2B5EF4-FFF2-40B4-BE49-F238E27FC236}">
                  <a16:creationId xmlns:a16="http://schemas.microsoft.com/office/drawing/2014/main" id="{5BF31480-A738-4441-AEE1-FE93A7C2FC33}"/>
                </a:ext>
              </a:extLst>
            </p:cNvPr>
            <p:cNvSpPr/>
            <p:nvPr/>
          </p:nvSpPr>
          <p:spPr>
            <a:xfrm flipV="1" rot="10800000">
              <a:off x="7923809" y="2571829"/>
              <a:ext cx="1117598" cy="1117598"/>
            </a:xfrm>
            <a:prstGeom prst="ellipse">
              <a:avLst/>
            </a:prstGeom>
            <a:solidFill>
              <a:srgbClr val="6D6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3" name="iṧḻîḋe">
              <a:extLst>
                <a:ext uri="{FF2B5EF4-FFF2-40B4-BE49-F238E27FC236}">
                  <a16:creationId xmlns:a16="http://schemas.microsoft.com/office/drawing/2014/main" id="{566FDB6C-F0C3-4350-9626-D82E0EAA2BAA}"/>
                </a:ext>
              </a:extLst>
            </p:cNvPr>
            <p:cNvSpPr/>
            <p:nvPr/>
          </p:nvSpPr>
          <p:spPr bwMode="auto">
            <a:xfrm>
              <a:off x="8274564" y="2933975"/>
              <a:ext cx="410122" cy="410644"/>
            </a:xfrm>
            <a:custGeom>
              <a:gdLst>
                <a:gd fmla="*/ 150660 w 410122" name="connsiteX0"/>
                <a:gd fmla="*/ 149943 h 410644" name="connsiteY0"/>
                <a:gd fmla="*/ 259984 w 410122" name="connsiteX1"/>
                <a:gd fmla="*/ 149943 h 410644" name="connsiteY1"/>
                <a:gd fmla="*/ 263430 w 410122" name="connsiteX2"/>
                <a:gd fmla="*/ 150257 h 410644" name="connsiteY2"/>
                <a:gd fmla="*/ 266876 w 410122" name="connsiteX3"/>
                <a:gd fmla="*/ 151198 h 410644" name="connsiteY3"/>
                <a:gd fmla="*/ 270008 w 410122" name="connsiteX4"/>
                <a:gd fmla="*/ 152662 h 410644" name="connsiteY4"/>
                <a:gd fmla="*/ 272827 w 410122" name="connsiteX5"/>
                <a:gd fmla="*/ 154649 h 410644" name="connsiteY5"/>
                <a:gd fmla="*/ 275229 w 410122" name="connsiteX6"/>
                <a:gd fmla="*/ 157054 h 410644" name="connsiteY6"/>
                <a:gd fmla="*/ 277213 w 410122" name="connsiteX7"/>
                <a:gd fmla="*/ 159982 h 410644" name="connsiteY7"/>
                <a:gd fmla="*/ 278779 w 410122" name="connsiteX8"/>
                <a:gd fmla="*/ 163119 h 410644" name="connsiteY8"/>
                <a:gd fmla="*/ 279614 w 410122" name="connsiteX9"/>
                <a:gd fmla="*/ 166570 h 410644" name="connsiteY9"/>
                <a:gd fmla="*/ 280032 w 410122" name="connsiteX10"/>
                <a:gd fmla="*/ 170021 h 410644" name="connsiteY10"/>
                <a:gd fmla="*/ 280032 w 410122" name="connsiteX11"/>
                <a:gd fmla="*/ 275117 h 410644" name="connsiteY11"/>
                <a:gd fmla="*/ 279614 w 410122" name="connsiteX12"/>
                <a:gd fmla="*/ 278777 h 410644" name="connsiteY12"/>
                <a:gd fmla="*/ 278779 w 410122" name="connsiteX13"/>
                <a:gd fmla="*/ 282124 h 410644" name="connsiteY13"/>
                <a:gd fmla="*/ 277213 w 410122" name="connsiteX14"/>
                <a:gd fmla="*/ 285365 h 410644" name="connsiteY14"/>
                <a:gd fmla="*/ 275229 w 410122" name="connsiteX15"/>
                <a:gd fmla="*/ 288084 h 410644" name="connsiteY15"/>
                <a:gd fmla="*/ 272827 w 410122" name="connsiteX16"/>
                <a:gd fmla="*/ 290490 h 410644" name="connsiteY16"/>
                <a:gd fmla="*/ 270008 w 410122" name="connsiteX17"/>
                <a:gd fmla="*/ 292476 h 410644" name="connsiteY17"/>
                <a:gd fmla="*/ 266876 w 410122" name="connsiteX18"/>
                <a:gd fmla="*/ 294045 h 410644" name="connsiteY18"/>
                <a:gd fmla="*/ 263430 w 410122" name="connsiteX19"/>
                <a:gd fmla="*/ 294882 h 410644" name="connsiteY19"/>
                <a:gd fmla="*/ 259984 w 410122" name="connsiteX20"/>
                <a:gd fmla="*/ 295300 h 410644" name="connsiteY20"/>
                <a:gd fmla="*/ 252153 w 410122" name="connsiteX21"/>
                <a:gd fmla="*/ 295300 h 410644" name="connsiteY21"/>
                <a:gd fmla="*/ 252153 w 410122" name="connsiteX22"/>
                <a:gd fmla="*/ 390462 h 410644" name="connsiteY22"/>
                <a:gd fmla="*/ 251944 w 410122" name="connsiteX23"/>
                <a:gd fmla="*/ 394122 h 410644" name="connsiteY23"/>
                <a:gd fmla="*/ 250900 w 410122" name="connsiteX24"/>
                <a:gd fmla="*/ 397572 h 410644" name="connsiteY24"/>
                <a:gd fmla="*/ 249438 w 410122" name="connsiteX25"/>
                <a:gd fmla="*/ 400710 h 410644" name="connsiteY25"/>
                <a:gd fmla="*/ 247558 w 410122" name="connsiteX26"/>
                <a:gd fmla="*/ 403429 h 410644" name="connsiteY26"/>
                <a:gd fmla="*/ 245052 w 410122" name="connsiteX27"/>
                <a:gd fmla="*/ 405938 h 410644" name="connsiteY27"/>
                <a:gd fmla="*/ 242233 w 410122" name="connsiteX28"/>
                <a:gd fmla="*/ 407925 h 410644" name="connsiteY28"/>
                <a:gd fmla="*/ 239101 w 410122" name="connsiteX29"/>
                <a:gd fmla="*/ 409389 h 410644" name="connsiteY29"/>
                <a:gd fmla="*/ 235759 w 410122" name="connsiteX30"/>
                <a:gd fmla="*/ 410435 h 410644" name="connsiteY30"/>
                <a:gd fmla="*/ 232105 w 410122" name="connsiteX31"/>
                <a:gd fmla="*/ 410644 h 410644" name="connsiteY31"/>
                <a:gd fmla="*/ 178330 w 410122" name="connsiteX32"/>
                <a:gd fmla="*/ 410644 h 410644" name="connsiteY32"/>
                <a:gd fmla="*/ 174676 w 410122" name="connsiteX33"/>
                <a:gd fmla="*/ 410435 h 410644" name="connsiteY33"/>
                <a:gd fmla="*/ 171334 w 410122" name="connsiteX34"/>
                <a:gd fmla="*/ 409389 h 410644" name="connsiteY34"/>
                <a:gd fmla="*/ 168202 w 410122" name="connsiteX35"/>
                <a:gd fmla="*/ 407925 h 410644" name="connsiteY35"/>
                <a:gd fmla="*/ 165383 w 410122" name="connsiteX36"/>
                <a:gd fmla="*/ 405938 h 410644" name="connsiteY36"/>
                <a:gd fmla="*/ 163086 w 410122" name="connsiteX37"/>
                <a:gd fmla="*/ 403429 h 410644" name="connsiteY37"/>
                <a:gd fmla="*/ 160997 w 410122" name="connsiteX38"/>
                <a:gd fmla="*/ 400710 h 410644" name="connsiteY38"/>
                <a:gd fmla="*/ 159535 w 410122" name="connsiteX39"/>
                <a:gd fmla="*/ 397572 h 410644" name="connsiteY39"/>
                <a:gd fmla="*/ 158700 w 410122" name="connsiteX40"/>
                <a:gd fmla="*/ 394122 h 410644" name="connsiteY40"/>
                <a:gd fmla="*/ 158282 w 410122" name="connsiteX41"/>
                <a:gd fmla="*/ 390462 h 410644" name="connsiteY41"/>
                <a:gd fmla="*/ 158282 w 410122" name="connsiteX42"/>
                <a:gd fmla="*/ 295614 h 410644" name="connsiteY42"/>
                <a:gd fmla="*/ 150660 w 410122" name="connsiteX43"/>
                <a:gd fmla="*/ 295614 h 410644" name="connsiteY43"/>
                <a:gd fmla="*/ 147005 w 410122" name="connsiteX44"/>
                <a:gd fmla="*/ 295300 h 410644" name="connsiteY44"/>
                <a:gd fmla="*/ 143664 w 410122" name="connsiteX45"/>
                <a:gd fmla="*/ 294359 h 410644" name="connsiteY45"/>
                <a:gd fmla="*/ 140532 w 410122" name="connsiteX46"/>
                <a:gd fmla="*/ 292895 h 410644" name="connsiteY46"/>
                <a:gd fmla="*/ 137712 w 410122" name="connsiteX47"/>
                <a:gd fmla="*/ 290803 h 410644" name="connsiteY47"/>
                <a:gd fmla="*/ 135206 w 410122" name="connsiteX48"/>
                <a:gd fmla="*/ 288503 h 410644" name="connsiteY48"/>
                <a:gd fmla="*/ 133327 w 410122" name="connsiteX49"/>
                <a:gd fmla="*/ 285575 h 410644" name="connsiteY49"/>
                <a:gd fmla="*/ 131865 w 410122" name="connsiteX50"/>
                <a:gd fmla="*/ 282437 h 410644" name="connsiteY50"/>
                <a:gd fmla="*/ 130821 w 410122" name="connsiteX51"/>
                <a:gd fmla="*/ 278986 h 410644" name="connsiteY51"/>
                <a:gd fmla="*/ 130612 w 410122" name="connsiteX52"/>
                <a:gd fmla="*/ 275536 h 410644" name="connsiteY52"/>
                <a:gd fmla="*/ 130612 w 410122" name="connsiteX53"/>
                <a:gd fmla="*/ 170021 h 410644" name="connsiteY53"/>
                <a:gd fmla="*/ 130821 w 410122" name="connsiteX54"/>
                <a:gd fmla="*/ 166570 h 410644" name="connsiteY54"/>
                <a:gd fmla="*/ 131761 w 410122" name="connsiteX55"/>
                <a:gd fmla="*/ 163119 h 410644" name="connsiteY55"/>
                <a:gd fmla="*/ 133222 w 410122" name="connsiteX56"/>
                <a:gd fmla="*/ 159982 h 410644" name="connsiteY56"/>
                <a:gd fmla="*/ 135206 w 410122" name="connsiteX57"/>
                <a:gd fmla="*/ 157054 h 410644" name="connsiteY57"/>
                <a:gd fmla="*/ 137608 w 410122" name="connsiteX58"/>
                <a:gd fmla="*/ 154649 h 410644" name="connsiteY58"/>
                <a:gd fmla="*/ 140323 w 410122" name="connsiteX59"/>
                <a:gd fmla="*/ 152662 h 410644" name="connsiteY59"/>
                <a:gd fmla="*/ 143455 w 410122" name="connsiteX60"/>
                <a:gd fmla="*/ 151198 h 410644" name="connsiteY60"/>
                <a:gd fmla="*/ 146901 w 410122" name="connsiteX61"/>
                <a:gd fmla="*/ 150257 h 410644" name="connsiteY61"/>
                <a:gd fmla="*/ 20014 w 410122" name="connsiteX62"/>
                <a:gd fmla="*/ 96130 h 410644" name="connsiteY62"/>
                <a:gd fmla="*/ 110076 w 410122" name="connsiteX63"/>
                <a:gd fmla="*/ 96130 h 410644" name="connsiteY63"/>
                <a:gd fmla="*/ 113725 w 410122" name="connsiteX64"/>
                <a:gd fmla="*/ 96444 h 410644" name="connsiteY64"/>
                <a:gd fmla="*/ 117060 w 410122" name="connsiteX65"/>
                <a:gd fmla="*/ 97385 h 410644" name="connsiteY65"/>
                <a:gd fmla="*/ 120187 w 410122" name="connsiteX66"/>
                <a:gd fmla="*/ 98848 h 410644" name="connsiteY66"/>
                <a:gd fmla="*/ 123002 w 410122" name="connsiteX67"/>
                <a:gd fmla="*/ 100834 h 410644" name="connsiteY67"/>
                <a:gd fmla="*/ 125399 w 410122" name="connsiteX68"/>
                <a:gd fmla="*/ 103239 h 410644" name="connsiteY68"/>
                <a:gd fmla="*/ 127380 w 410122" name="connsiteX69"/>
                <a:gd fmla="*/ 106061 h 410644" name="connsiteY69"/>
                <a:gd fmla="*/ 128839 w 410122" name="connsiteX70"/>
                <a:gd fmla="*/ 109197 h 410644" name="connsiteY70"/>
                <a:gd fmla="*/ 129777 w 410122" name="connsiteX71"/>
                <a:gd fmla="*/ 112542 h 410644" name="connsiteY71"/>
                <a:gd fmla="*/ 130090 w 410122" name="connsiteX72"/>
                <a:gd fmla="*/ 116201 h 410644" name="connsiteY72"/>
                <a:gd fmla="*/ 130090 w 410122" name="connsiteX73"/>
                <a:gd fmla="*/ 124251 h 410644" name="connsiteY73"/>
                <a:gd fmla="*/ 124982 w 410122" name="connsiteX74"/>
                <a:gd fmla="*/ 126864 h 410644" name="connsiteY74"/>
                <a:gd fmla="*/ 120187 w 410122" name="connsiteX75"/>
                <a:gd fmla="*/ 130000 h 410644" name="connsiteY75"/>
                <a:gd fmla="*/ 115809 w 410122" name="connsiteX76"/>
                <a:gd fmla="*/ 133659 h 410644" name="connsiteY76"/>
                <a:gd fmla="*/ 111848 w 410122" name="connsiteX77"/>
                <a:gd fmla="*/ 137841 h 410644" name="connsiteY77"/>
                <a:gd fmla="*/ 108513 w 410122" name="connsiteX78"/>
                <a:gd fmla="*/ 142545 h 410644" name="connsiteY78"/>
                <a:gd fmla="*/ 105594 w 410122" name="connsiteX79"/>
                <a:gd fmla="*/ 147353 h 410644" name="connsiteY79"/>
                <a:gd fmla="*/ 103197 w 410122" name="connsiteX80"/>
                <a:gd fmla="*/ 152685 h 410644" name="connsiteY80"/>
                <a:gd fmla="*/ 101425 w 410122" name="connsiteX81"/>
                <a:gd fmla="*/ 158330 h 410644" name="connsiteY81"/>
                <a:gd fmla="*/ 100486 w 410122" name="connsiteX82"/>
                <a:gd fmla="*/ 164184 h 410644" name="connsiteY82"/>
                <a:gd fmla="*/ 100069 w 410122" name="connsiteX83"/>
                <a:gd fmla="*/ 170143 h 410644" name="connsiteY83"/>
                <a:gd fmla="*/ 100069 w 410122" name="connsiteX84"/>
                <a:gd fmla="*/ 275621 h 410644" name="connsiteY84"/>
                <a:gd fmla="*/ 100278 w 410122" name="connsiteX85"/>
                <a:gd fmla="*/ 280534 h 410644" name="connsiteY85"/>
                <a:gd fmla="*/ 101112 w 410122" name="connsiteX86"/>
                <a:gd fmla="*/ 285447 h 410644" name="connsiteY86"/>
                <a:gd fmla="*/ 102363 w 410122" name="connsiteX87"/>
                <a:gd fmla="*/ 290152 h 410644" name="connsiteY87"/>
                <a:gd fmla="*/ 104135 w 410122" name="connsiteX88"/>
                <a:gd fmla="*/ 294751 h 410644" name="connsiteY88"/>
                <a:gd fmla="*/ 106115 w 410122" name="connsiteX89"/>
                <a:gd fmla="*/ 298933 h 410644" name="connsiteY89"/>
                <a:gd fmla="*/ 106115 w 410122" name="connsiteX90"/>
                <a:gd fmla="*/ 303741 h 410644" name="connsiteY90"/>
                <a:gd fmla="*/ 105698 w 410122" name="connsiteX91"/>
                <a:gd fmla="*/ 307296 h 410644" name="connsiteY91"/>
                <a:gd fmla="*/ 104864 w 410122" name="connsiteX92"/>
                <a:gd fmla="*/ 310641 h 410644" name="connsiteY92"/>
                <a:gd fmla="*/ 103301 w 410122" name="connsiteX93"/>
                <a:gd fmla="*/ 313777 h 410644" name="connsiteY93"/>
                <a:gd fmla="*/ 101320 w 410122" name="connsiteX94"/>
                <a:gd fmla="*/ 316704 h 410644" name="connsiteY94"/>
                <a:gd fmla="*/ 98923 w 410122" name="connsiteX95"/>
                <a:gd fmla="*/ 319108 h 410644" name="connsiteY95"/>
                <a:gd fmla="*/ 96213 w 410122" name="connsiteX96"/>
                <a:gd fmla="*/ 321095 h 410644" name="connsiteY96"/>
                <a:gd fmla="*/ 93085 w 410122" name="connsiteX97"/>
                <a:gd fmla="*/ 322663 h 410644" name="connsiteY97"/>
                <a:gd fmla="*/ 89646 w 410122" name="connsiteX98"/>
                <a:gd fmla="*/ 323499 h 410644" name="connsiteY98"/>
                <a:gd fmla="*/ 86101 w 410122" name="connsiteX99"/>
                <a:gd fmla="*/ 323917 h 410644" name="connsiteY99"/>
                <a:gd fmla="*/ 43989 w 410122" name="connsiteX100"/>
                <a:gd fmla="*/ 323917 h 410644" name="connsiteY100"/>
                <a:gd fmla="*/ 40445 w 410122" name="connsiteX101"/>
                <a:gd fmla="*/ 323499 h 410644" name="connsiteY101"/>
                <a:gd fmla="*/ 37005 w 410122" name="connsiteX102"/>
                <a:gd fmla="*/ 322663 h 410644" name="connsiteY102"/>
                <a:gd fmla="*/ 33878 w 410122" name="connsiteX103"/>
                <a:gd fmla="*/ 321095 h 410644" name="connsiteY103"/>
                <a:gd fmla="*/ 31168 w 410122" name="connsiteX104"/>
                <a:gd fmla="*/ 319108 h 410644" name="connsiteY104"/>
                <a:gd fmla="*/ 28770 w 410122" name="connsiteX105"/>
                <a:gd fmla="*/ 316704 h 410644" name="connsiteY105"/>
                <a:gd fmla="*/ 26790 w 410122" name="connsiteX106"/>
                <a:gd fmla="*/ 313777 h 410644" name="connsiteY106"/>
                <a:gd fmla="*/ 25226 w 410122" name="connsiteX107"/>
                <a:gd fmla="*/ 310641 h 410644" name="connsiteY107"/>
                <a:gd fmla="*/ 24392 w 410122" name="connsiteX108"/>
                <a:gd fmla="*/ 307296 h 410644" name="connsiteY108"/>
                <a:gd fmla="*/ 23975 w 410122" name="connsiteX109"/>
                <a:gd fmla="*/ 303741 h 410644" name="connsiteY109"/>
                <a:gd fmla="*/ 23975 w 410122" name="connsiteX110"/>
                <a:gd fmla="*/ 223248 h 410644" name="connsiteY110"/>
                <a:gd fmla="*/ 20014 w 410122" name="connsiteX111"/>
                <a:gd fmla="*/ 223248 h 410644" name="connsiteY111"/>
                <a:gd fmla="*/ 16365 w 410122" name="connsiteX112"/>
                <a:gd fmla="*/ 222829 h 410644" name="connsiteY112"/>
                <a:gd fmla="*/ 12821 w 410122" name="connsiteX113"/>
                <a:gd fmla="*/ 221993 h 410644" name="connsiteY113"/>
                <a:gd fmla="*/ 9694 w 410122" name="connsiteX114"/>
                <a:gd fmla="*/ 220530 h 410644" name="connsiteY114"/>
                <a:gd fmla="*/ 6984 w 410122" name="connsiteX115"/>
                <a:gd fmla="*/ 218439 h 410644" name="connsiteY115"/>
                <a:gd fmla="*/ 4586 w 410122" name="connsiteX116"/>
                <a:gd fmla="*/ 216035 h 410644" name="connsiteY116"/>
                <a:gd fmla="*/ 2606 w 410122" name="connsiteX117"/>
                <a:gd fmla="*/ 213212 h 410644" name="connsiteY117"/>
                <a:gd fmla="*/ 1251 w 410122" name="connsiteX118"/>
                <a:gd fmla="*/ 210076 h 410644" name="connsiteY118"/>
                <a:gd fmla="*/ 208 w 410122" name="connsiteX119"/>
                <a:gd fmla="*/ 206626 h 410644" name="connsiteY119"/>
                <a:gd fmla="*/ 0 w 410122" name="connsiteX120"/>
                <a:gd fmla="*/ 203176 h 410644" name="connsiteY120"/>
                <a:gd fmla="*/ 0 w 410122" name="connsiteX121"/>
                <a:gd fmla="*/ 116201 h 410644" name="connsiteY121"/>
                <a:gd fmla="*/ 312 w 410122" name="connsiteX122"/>
                <a:gd fmla="*/ 112542 h 410644" name="connsiteY122"/>
                <a:gd fmla="*/ 1251 w 410122" name="connsiteX123"/>
                <a:gd fmla="*/ 109197 h 410644" name="connsiteY123"/>
                <a:gd fmla="*/ 2710 w 410122" name="connsiteX124"/>
                <a:gd fmla="*/ 106061 h 410644" name="connsiteY124"/>
                <a:gd fmla="*/ 4690 w 410122" name="connsiteX125"/>
                <a:gd fmla="*/ 103239 h 410644" name="connsiteY125"/>
                <a:gd fmla="*/ 7088 w 410122" name="connsiteX126"/>
                <a:gd fmla="*/ 100834 h 410644" name="connsiteY126"/>
                <a:gd fmla="*/ 9902 w 410122" name="connsiteX127"/>
                <a:gd fmla="*/ 98848 h 410644" name="connsiteY127"/>
                <a:gd fmla="*/ 13030 w 410122" name="connsiteX128"/>
                <a:gd fmla="*/ 97385 h 410644" name="connsiteY128"/>
                <a:gd fmla="*/ 16365 w 410122" name="connsiteX129"/>
                <a:gd fmla="*/ 96444 h 410644" name="connsiteY129"/>
                <a:gd fmla="*/ 300046 w 410122" name="connsiteX130"/>
                <a:gd fmla="*/ 95608 h 410644" name="connsiteY130"/>
                <a:gd fmla="*/ 390108 w 410122" name="connsiteX131"/>
                <a:gd fmla="*/ 95608 h 410644" name="connsiteY131"/>
                <a:gd fmla="*/ 393757 w 410122" name="connsiteX132"/>
                <a:gd fmla="*/ 96026 h 410644" name="connsiteY132"/>
                <a:gd fmla="*/ 397196 w 410122" name="connsiteX133"/>
                <a:gd fmla="*/ 96862 h 410644" name="connsiteY133"/>
                <a:gd fmla="*/ 400324 w 410122" name="connsiteX134"/>
                <a:gd fmla="*/ 98325 h 410644" name="connsiteY134"/>
                <a:gd fmla="*/ 403034 w 410122" name="connsiteX135"/>
                <a:gd fmla="*/ 100415 h 410644" name="connsiteY135"/>
                <a:gd fmla="*/ 405431 w 410122" name="connsiteX136"/>
                <a:gd fmla="*/ 102818 h 410644" name="connsiteY136"/>
                <a:gd fmla="*/ 407412 w 410122" name="connsiteX137"/>
                <a:gd fmla="*/ 105639 h 410644" name="connsiteY137"/>
                <a:gd fmla="*/ 408871 w 410122" name="connsiteX138"/>
                <a:gd fmla="*/ 108774 h 410644" name="connsiteY138"/>
                <a:gd fmla="*/ 409809 w 410122" name="connsiteX139"/>
                <a:gd fmla="*/ 112222 h 410644" name="connsiteY139"/>
                <a:gd fmla="*/ 410122 w 410122" name="connsiteX140"/>
                <a:gd fmla="*/ 115670 h 410644" name="connsiteY140"/>
                <a:gd fmla="*/ 410122 w 410122" name="connsiteX141"/>
                <a:gd fmla="*/ 202188 h 410644" name="connsiteY141"/>
                <a:gd fmla="*/ 409809 w 410122" name="connsiteX142"/>
                <a:gd fmla="*/ 205845 h 410644" name="connsiteY142"/>
                <a:gd fmla="*/ 408871 w 410122" name="connsiteX143"/>
                <a:gd fmla="*/ 209293 h 410644" name="connsiteY143"/>
                <a:gd fmla="*/ 407412 w 410122" name="connsiteX144"/>
                <a:gd fmla="*/ 212428 h 410644" name="connsiteY144"/>
                <a:gd fmla="*/ 405431 w 410122" name="connsiteX145"/>
                <a:gd fmla="*/ 215144 h 410644" name="connsiteY145"/>
                <a:gd fmla="*/ 403034 w 410122" name="connsiteX146"/>
                <a:gd fmla="*/ 217652 h 410644" name="connsiteY146"/>
                <a:gd fmla="*/ 400324 w 410122" name="connsiteX147"/>
                <a:gd fmla="*/ 219533 h 410644" name="connsiteY147"/>
                <a:gd fmla="*/ 397196 w 410122" name="connsiteX148"/>
                <a:gd fmla="*/ 221100 h 410644" name="connsiteY148"/>
                <a:gd fmla="*/ 393757 w 410122" name="connsiteX149"/>
                <a:gd fmla="*/ 222041 h 410644" name="connsiteY149"/>
                <a:gd fmla="*/ 390108 w 410122" name="connsiteX150"/>
                <a:gd fmla="*/ 222354 h 410644" name="connsiteY150"/>
                <a:gd fmla="*/ 386147 w 410122" name="connsiteX151"/>
                <a:gd fmla="*/ 222354 h 410644" name="connsiteY151"/>
                <a:gd fmla="*/ 386147 w 410122" name="connsiteX152"/>
                <a:gd fmla="*/ 302811 h 410644" name="connsiteY152"/>
                <a:gd fmla="*/ 385730 w 410122" name="connsiteX153"/>
                <a:gd fmla="*/ 306468 h 410644" name="connsiteY153"/>
                <a:gd fmla="*/ 384896 w 410122" name="connsiteX154"/>
                <a:gd fmla="*/ 309812 h 410644" name="connsiteY154"/>
                <a:gd fmla="*/ 383437 w 410122" name="connsiteX155"/>
                <a:gd fmla="*/ 312947 h 410644" name="connsiteY155"/>
                <a:gd fmla="*/ 381352 w 410122" name="connsiteX156"/>
                <a:gd fmla="*/ 315768 h 410644" name="connsiteY156"/>
                <a:gd fmla="*/ 378955 w 410122" name="connsiteX157"/>
                <a:gd fmla="*/ 318276 h 410644" name="connsiteY157"/>
                <a:gd fmla="*/ 376244 w 410122" name="connsiteX158"/>
                <a:gd fmla="*/ 320156 h 410644" name="connsiteY158"/>
                <a:gd fmla="*/ 373117 w 410122" name="connsiteX159"/>
                <a:gd fmla="*/ 321619 h 410644" name="connsiteY159"/>
                <a:gd fmla="*/ 369782 w 410122" name="connsiteX160"/>
                <a:gd fmla="*/ 322664 h 410644" name="connsiteY160"/>
                <a:gd fmla="*/ 366133 w 410122" name="connsiteX161"/>
                <a:gd fmla="*/ 322873 h 410644" name="connsiteY161"/>
                <a:gd fmla="*/ 324125 w 410122" name="connsiteX162"/>
                <a:gd fmla="*/ 322873 h 410644" name="connsiteY162"/>
                <a:gd fmla="*/ 320477 w 410122" name="connsiteX163"/>
                <a:gd fmla="*/ 322664 h 410644" name="connsiteY163"/>
                <a:gd fmla="*/ 317037 w 410122" name="connsiteX164"/>
                <a:gd fmla="*/ 321619 h 410644" name="connsiteY164"/>
                <a:gd fmla="*/ 313910 w 410122" name="connsiteX165"/>
                <a:gd fmla="*/ 320156 h 410644" name="connsiteY165"/>
                <a:gd fmla="*/ 311199 w 410122" name="connsiteX166"/>
                <a:gd fmla="*/ 318276 h 410644" name="connsiteY166"/>
                <a:gd fmla="*/ 308802 w 410122" name="connsiteX167"/>
                <a:gd fmla="*/ 315768 h 410644" name="connsiteY167"/>
                <a:gd fmla="*/ 306821 w 410122" name="connsiteX168"/>
                <a:gd fmla="*/ 312947 h 410644" name="connsiteY168"/>
                <a:gd fmla="*/ 305258 w 410122" name="connsiteX169"/>
                <a:gd fmla="*/ 309812 h 410644" name="connsiteY169"/>
                <a:gd fmla="*/ 304424 w 410122" name="connsiteX170"/>
                <a:gd fmla="*/ 306468 h 410644" name="connsiteY170"/>
                <a:gd fmla="*/ 304007 w 410122" name="connsiteX171"/>
                <a:gd fmla="*/ 302811 h 410644" name="connsiteY171"/>
                <a:gd fmla="*/ 304007 w 410122" name="connsiteX172"/>
                <a:gd fmla="*/ 298109 h 410644" name="connsiteY172"/>
                <a:gd fmla="*/ 306196 w 410122" name="connsiteX173"/>
                <a:gd fmla="*/ 293721 h 410644" name="connsiteY173"/>
                <a:gd fmla="*/ 307968 w 410122" name="connsiteX174"/>
                <a:gd fmla="*/ 289227 h 410644" name="connsiteY174"/>
                <a:gd fmla="*/ 309010 w 410122" name="connsiteX175"/>
                <a:gd fmla="*/ 284525 h 410644" name="connsiteY175"/>
                <a:gd fmla="*/ 309844 w 410122" name="connsiteX176"/>
                <a:gd fmla="*/ 279719 h 410644" name="connsiteY176"/>
                <a:gd fmla="*/ 310053 w 410122" name="connsiteX177"/>
                <a:gd fmla="*/ 274599 h 410644" name="connsiteY177"/>
                <a:gd fmla="*/ 310053 w 410122" name="connsiteX178"/>
                <a:gd fmla="*/ 169796 h 410644" name="connsiteY178"/>
                <a:gd fmla="*/ 309636 w 410122" name="connsiteX179"/>
                <a:gd fmla="*/ 163735 h 410644" name="connsiteY179"/>
                <a:gd fmla="*/ 308698 w 410122" name="connsiteX180"/>
                <a:gd fmla="*/ 157884 h 410644" name="connsiteY180"/>
                <a:gd fmla="*/ 306926 w 410122" name="connsiteX181"/>
                <a:gd fmla="*/ 152346 h 410644" name="connsiteY181"/>
                <a:gd fmla="*/ 304528 w 410122" name="connsiteX182"/>
                <a:gd fmla="*/ 146913 h 410644" name="connsiteY182"/>
                <a:gd fmla="*/ 301714 w 410122" name="connsiteX183"/>
                <a:gd fmla="*/ 142002 h 410644" name="connsiteY183"/>
                <a:gd fmla="*/ 298274 w 410122" name="connsiteX184"/>
                <a:gd fmla="*/ 137508 h 410644" name="connsiteY184"/>
                <a:gd fmla="*/ 294313 w 410122" name="connsiteX185"/>
                <a:gd fmla="*/ 133329 h 410644" name="connsiteY185"/>
                <a:gd fmla="*/ 289935 w 410122" name="connsiteX186"/>
                <a:gd fmla="*/ 129567 h 410644" name="connsiteY186"/>
                <a:gd fmla="*/ 285140 w 410122" name="connsiteX187"/>
                <a:gd fmla="*/ 126433 h 410644" name="connsiteY187"/>
                <a:gd fmla="*/ 280032 w 410122" name="connsiteX188"/>
                <a:gd fmla="*/ 123716 h 410644" name="connsiteY188"/>
                <a:gd fmla="*/ 280032 w 410122" name="connsiteX189"/>
                <a:gd fmla="*/ 115670 h 410644" name="connsiteY189"/>
                <a:gd fmla="*/ 280449 w 410122" name="connsiteX190"/>
                <a:gd fmla="*/ 112222 h 410644" name="connsiteY190"/>
                <a:gd fmla="*/ 281283 w 410122" name="connsiteX191"/>
                <a:gd fmla="*/ 108774 h 410644" name="connsiteY191"/>
                <a:gd fmla="*/ 282742 w 410122" name="connsiteX192"/>
                <a:gd fmla="*/ 105639 h 410644" name="connsiteY192"/>
                <a:gd fmla="*/ 284827 w 410122" name="connsiteX193"/>
                <a:gd fmla="*/ 102818 h 410644" name="connsiteY193"/>
                <a:gd fmla="*/ 287120 w 410122" name="connsiteX194"/>
                <a:gd fmla="*/ 100415 h 410644" name="connsiteY194"/>
                <a:gd fmla="*/ 289935 w 410122" name="connsiteX195"/>
                <a:gd fmla="*/ 98325 h 410644" name="connsiteY195"/>
                <a:gd fmla="*/ 293062 w 410122" name="connsiteX196"/>
                <a:gd fmla="*/ 96862 h 410644" name="connsiteY196"/>
                <a:gd fmla="*/ 296397 w 410122" name="connsiteX197"/>
                <a:gd fmla="*/ 96026 h 410644" name="connsiteY197"/>
                <a:gd fmla="*/ 205270 w 410122" name="connsiteX198"/>
                <a:gd fmla="*/ 40228 h 410644" name="connsiteY198"/>
                <a:gd fmla="*/ 211128 w 410122" name="connsiteX199"/>
                <a:gd fmla="*/ 40645 h 410644" name="connsiteY199"/>
                <a:gd fmla="*/ 216777 w 410122" name="connsiteX200"/>
                <a:gd fmla="*/ 41583 h 410644" name="connsiteY200"/>
                <a:gd fmla="*/ 222111 w 410122" name="connsiteX201"/>
                <a:gd fmla="*/ 43356 h 410644" name="connsiteY201"/>
                <a:gd fmla="*/ 227237 w 410122" name="connsiteX202"/>
                <a:gd fmla="*/ 45649 h 410644" name="connsiteY202"/>
                <a:gd fmla="*/ 231840 w 410122" name="connsiteX203"/>
                <a:gd fmla="*/ 48464 h 410644" name="connsiteY203"/>
                <a:gd fmla="*/ 236129 w 410122" name="connsiteX204"/>
                <a:gd fmla="*/ 51905 h 410644" name="connsiteY204"/>
                <a:gd fmla="*/ 239999 w 410122" name="connsiteX205"/>
                <a:gd fmla="*/ 55762 h 410644" name="connsiteY205"/>
                <a:gd fmla="*/ 243556 w 410122" name="connsiteX206"/>
                <a:gd fmla="*/ 60141 h 410644" name="connsiteY206"/>
                <a:gd fmla="*/ 246485 w 410122" name="connsiteX207"/>
                <a:gd fmla="*/ 64832 h 410644" name="connsiteY207"/>
                <a:gd fmla="*/ 248682 w 410122" name="connsiteX208"/>
                <a:gd fmla="*/ 69837 h 410644" name="connsiteY208"/>
                <a:gd fmla="*/ 250460 w 410122" name="connsiteX209"/>
                <a:gd fmla="*/ 75258 h 410644" name="connsiteY209"/>
                <a:gd fmla="*/ 251506 w 410122" name="connsiteX210"/>
                <a:gd fmla="*/ 80888 h 410644" name="connsiteY210"/>
                <a:gd fmla="*/ 251820 w 410122" name="connsiteX211"/>
                <a:gd fmla="*/ 86622 h 410644" name="connsiteY211"/>
                <a:gd fmla="*/ 251506 w 410122" name="connsiteX212"/>
                <a:gd fmla="*/ 92564 h 410644" name="connsiteY212"/>
                <a:gd fmla="*/ 250460 w 410122" name="connsiteX213"/>
                <a:gd fmla="*/ 98194 h 410644" name="connsiteY213"/>
                <a:gd fmla="*/ 248682 w 410122" name="connsiteX214"/>
                <a:gd fmla="*/ 103511 h 410644" name="connsiteY214"/>
                <a:gd fmla="*/ 246485 w 410122" name="connsiteX215"/>
                <a:gd fmla="*/ 108620 h 410644" name="connsiteY215"/>
                <a:gd fmla="*/ 243556 w 410122" name="connsiteX216"/>
                <a:gd fmla="*/ 113207 h 410644" name="connsiteY216"/>
                <a:gd fmla="*/ 239999 w 410122" name="connsiteX217"/>
                <a:gd fmla="*/ 117586 h 410644" name="connsiteY217"/>
                <a:gd fmla="*/ 236129 w 410122" name="connsiteX218"/>
                <a:gd fmla="*/ 121443 h 410644" name="connsiteY218"/>
                <a:gd fmla="*/ 231840 w 410122" name="connsiteX219"/>
                <a:gd fmla="*/ 124884 h 410644" name="connsiteY219"/>
                <a:gd fmla="*/ 227237 w 410122" name="connsiteX220"/>
                <a:gd fmla="*/ 127803 h 410644" name="connsiteY220"/>
                <a:gd fmla="*/ 222111 w 410122" name="connsiteX221"/>
                <a:gd fmla="*/ 130096 h 410644" name="connsiteY221"/>
                <a:gd fmla="*/ 216777 w 410122" name="connsiteX222"/>
                <a:gd fmla="*/ 131765 h 410644" name="connsiteY222"/>
                <a:gd fmla="*/ 211128 w 410122" name="connsiteX223"/>
                <a:gd fmla="*/ 132807 h 410644" name="connsiteY223"/>
                <a:gd fmla="*/ 205270 w 410122" name="connsiteX224"/>
                <a:gd fmla="*/ 133224 h 410644" name="connsiteY224"/>
                <a:gd fmla="*/ 199516 w 410122" name="connsiteX225"/>
                <a:gd fmla="*/ 132807 h 410644" name="connsiteY225"/>
                <a:gd fmla="*/ 193867 w 410122" name="connsiteX226"/>
                <a:gd fmla="*/ 131765 h 410644" name="connsiteY226"/>
                <a:gd fmla="*/ 188428 w 410122" name="connsiteX227"/>
                <a:gd fmla="*/ 130096 h 410644" name="connsiteY227"/>
                <a:gd fmla="*/ 183407 w 410122" name="connsiteX228"/>
                <a:gd fmla="*/ 127803 h 410644" name="connsiteY228"/>
                <a:gd fmla="*/ 178804 w 410122" name="connsiteX229"/>
                <a:gd fmla="*/ 124884 h 410644" name="connsiteY229"/>
                <a:gd fmla="*/ 174411 w 410122" name="connsiteX230"/>
                <a:gd fmla="*/ 121443 h 410644" name="connsiteY230"/>
                <a:gd fmla="*/ 170435 w 410122" name="connsiteX231"/>
                <a:gd fmla="*/ 117586 h 410644" name="connsiteY231"/>
                <a:gd fmla="*/ 167088 w 410122" name="connsiteX232"/>
                <a:gd fmla="*/ 113207 h 410644" name="connsiteY232"/>
                <a:gd fmla="*/ 164159 w 410122" name="connsiteX233"/>
                <a:gd fmla="*/ 108620 h 410644" name="connsiteY233"/>
                <a:gd fmla="*/ 161962 w 410122" name="connsiteX234"/>
                <a:gd fmla="*/ 103511 h 410644" name="connsiteY234"/>
                <a:gd fmla="*/ 160184 w 410122" name="connsiteX235"/>
                <a:gd fmla="*/ 98194 h 410644" name="connsiteY235"/>
                <a:gd fmla="*/ 159138 w 410122" name="connsiteX236"/>
                <a:gd fmla="*/ 92564 h 410644" name="connsiteY236"/>
                <a:gd fmla="*/ 158824 w 410122" name="connsiteX237"/>
                <a:gd fmla="*/ 86622 h 410644" name="connsiteY237"/>
                <a:gd fmla="*/ 159138 w 410122" name="connsiteX238"/>
                <a:gd fmla="*/ 80888 h 410644" name="connsiteY238"/>
                <a:gd fmla="*/ 160184 w 410122" name="connsiteX239"/>
                <a:gd fmla="*/ 75258 h 410644" name="connsiteY239"/>
                <a:gd fmla="*/ 161962 w 410122" name="connsiteX240"/>
                <a:gd fmla="*/ 69837 h 410644" name="connsiteY240"/>
                <a:gd fmla="*/ 164159 w 410122" name="connsiteX241"/>
                <a:gd fmla="*/ 64832 h 410644" name="connsiteY241"/>
                <a:gd fmla="*/ 167088 w 410122" name="connsiteX242"/>
                <a:gd fmla="*/ 60141 h 410644" name="connsiteY242"/>
                <a:gd fmla="*/ 170435 w 410122" name="connsiteX243"/>
                <a:gd fmla="*/ 55762 h 410644" name="connsiteY243"/>
                <a:gd fmla="*/ 174411 w 410122" name="connsiteX244"/>
                <a:gd fmla="*/ 51905 h 410644" name="connsiteY244"/>
                <a:gd fmla="*/ 178804 w 410122" name="connsiteX245"/>
                <a:gd fmla="*/ 48464 h 410644" name="connsiteY245"/>
                <a:gd fmla="*/ 183407 w 410122" name="connsiteX246"/>
                <a:gd fmla="*/ 45649 h 410644" name="connsiteY246"/>
                <a:gd fmla="*/ 188428 w 410122" name="connsiteX247"/>
                <a:gd fmla="*/ 43356 h 410644" name="connsiteY247"/>
                <a:gd fmla="*/ 193867 w 410122" name="connsiteX248"/>
                <a:gd fmla="*/ 41583 h 410644" name="connsiteY248"/>
                <a:gd fmla="*/ 199516 w 410122" name="connsiteX249"/>
                <a:gd fmla="*/ 40645 h 410644" name="connsiteY249"/>
                <a:gd fmla="*/ 345442 w 410122" name="connsiteX250"/>
                <a:gd fmla="*/ 0 h 410644" name="connsiteY250"/>
                <a:gd fmla="*/ 350744 w 410122" name="connsiteX251"/>
                <a:gd fmla="*/ 418 h 410644" name="connsiteY251"/>
                <a:gd fmla="*/ 356045 w 410122" name="connsiteX252"/>
                <a:gd fmla="*/ 1357 h 410644" name="connsiteY252"/>
                <a:gd fmla="*/ 361035 w 410122" name="connsiteX253"/>
                <a:gd fmla="*/ 3131 h 410644" name="connsiteY253"/>
                <a:gd fmla="*/ 365713 w 410122" name="connsiteX254"/>
                <a:gd fmla="*/ 5531 h 410644" name="connsiteY254"/>
                <a:gd fmla="*/ 369975 w 410122" name="connsiteX255"/>
                <a:gd fmla="*/ 8453 h 410644" name="connsiteY255"/>
                <a:gd fmla="*/ 373821 w 410122" name="connsiteX256"/>
                <a:gd fmla="*/ 11792 h 410644" name="connsiteY256"/>
                <a:gd fmla="*/ 377251 w 410122" name="connsiteX257"/>
                <a:gd fmla="*/ 15653 h 410644" name="connsiteY257"/>
                <a:gd fmla="*/ 380162 w 410122" name="connsiteX258"/>
                <a:gd fmla="*/ 19932 h 410644" name="connsiteY258"/>
                <a:gd fmla="*/ 382449 w 410122" name="connsiteX259"/>
                <a:gd fmla="*/ 24732 h 410644" name="connsiteY259"/>
                <a:gd fmla="*/ 384216 w 410122" name="connsiteX260"/>
                <a:gd fmla="*/ 29741 h 410644" name="connsiteY260"/>
                <a:gd fmla="*/ 385255 w 410122" name="connsiteX261"/>
                <a:gd fmla="*/ 35063 h 410644" name="connsiteY261"/>
                <a:gd fmla="*/ 385567 w 410122" name="connsiteX262"/>
                <a:gd fmla="*/ 40385 h 410644" name="connsiteY262"/>
                <a:gd fmla="*/ 385255 w 410122" name="connsiteX263"/>
                <a:gd fmla="*/ 45916 h 410644" name="connsiteY263"/>
                <a:gd fmla="*/ 384216 w 410122" name="connsiteX264"/>
                <a:gd fmla="*/ 51238 h 410644" name="connsiteY264"/>
                <a:gd fmla="*/ 382449 w 410122" name="connsiteX265"/>
                <a:gd fmla="*/ 56247 h 410644" name="connsiteY265"/>
                <a:gd fmla="*/ 380162 w 410122" name="connsiteX266"/>
                <a:gd fmla="*/ 60943 h 410644" name="connsiteY266"/>
                <a:gd fmla="*/ 377251 w 410122" name="connsiteX267"/>
                <a:gd fmla="*/ 65326 h 410644" name="connsiteY267"/>
                <a:gd fmla="*/ 373821 w 410122" name="connsiteX268"/>
                <a:gd fmla="*/ 69083 h 410644" name="connsiteY268"/>
                <a:gd fmla="*/ 369975 w 410122" name="connsiteX269"/>
                <a:gd fmla="*/ 72631 h 410644" name="connsiteY269"/>
                <a:gd fmla="*/ 365713 w 410122" name="connsiteX270"/>
                <a:gd fmla="*/ 75448 h 410644" name="connsiteY270"/>
                <a:gd fmla="*/ 361035 w 410122" name="connsiteX271"/>
                <a:gd fmla="*/ 77848 h 410644" name="connsiteY271"/>
                <a:gd fmla="*/ 356045 w 410122" name="connsiteX272"/>
                <a:gd fmla="*/ 79518 h 410644" name="connsiteY272"/>
                <a:gd fmla="*/ 350744 w 410122" name="connsiteX273"/>
                <a:gd fmla="*/ 80666 h 410644" name="connsiteY273"/>
                <a:gd fmla="*/ 345442 w 410122" name="connsiteX274"/>
                <a:gd fmla="*/ 80979 h 410644" name="connsiteY274"/>
                <a:gd fmla="*/ 339933 w 410122" name="connsiteX275"/>
                <a:gd fmla="*/ 80666 h 410644" name="connsiteY275"/>
                <a:gd fmla="*/ 334736 w 410122" name="connsiteX276"/>
                <a:gd fmla="*/ 79518 h 410644" name="connsiteY276"/>
                <a:gd fmla="*/ 329746 w 410122" name="connsiteX277"/>
                <a:gd fmla="*/ 77848 h 410644" name="connsiteY277"/>
                <a:gd fmla="*/ 325068 w 410122" name="connsiteX278"/>
                <a:gd fmla="*/ 75448 h 410644" name="connsiteY278"/>
                <a:gd fmla="*/ 320806 w 410122" name="connsiteX279"/>
                <a:gd fmla="*/ 72631 h 410644" name="connsiteY279"/>
                <a:gd fmla="*/ 316960 w 410122" name="connsiteX280"/>
                <a:gd fmla="*/ 69083 h 410644" name="connsiteY280"/>
                <a:gd fmla="*/ 313530 w 410122" name="connsiteX281"/>
                <a:gd fmla="*/ 65326 h 410644" name="connsiteY281"/>
                <a:gd fmla="*/ 310619 w 410122" name="connsiteX282"/>
                <a:gd fmla="*/ 60943 h 410644" name="connsiteY282"/>
                <a:gd fmla="*/ 308228 w 410122" name="connsiteX283"/>
                <a:gd fmla="*/ 56247 h 410644" name="connsiteY283"/>
                <a:gd fmla="*/ 306565 w 410122" name="connsiteX284"/>
                <a:gd fmla="*/ 51238 h 410644" name="connsiteY284"/>
                <a:gd fmla="*/ 305526 w 410122" name="connsiteX285"/>
                <a:gd fmla="*/ 45916 h 410644" name="connsiteY285"/>
                <a:gd fmla="*/ 305110 w 410122" name="connsiteX286"/>
                <a:gd fmla="*/ 40385 h 410644" name="connsiteY286"/>
                <a:gd fmla="*/ 305526 w 410122" name="connsiteX287"/>
                <a:gd fmla="*/ 35063 h 410644" name="connsiteY287"/>
                <a:gd fmla="*/ 306565 w 410122" name="connsiteX288"/>
                <a:gd fmla="*/ 29741 h 410644" name="connsiteY288"/>
                <a:gd fmla="*/ 308228 w 410122" name="connsiteX289"/>
                <a:gd fmla="*/ 24732 h 410644" name="connsiteY289"/>
                <a:gd fmla="*/ 310619 w 410122" name="connsiteX290"/>
                <a:gd fmla="*/ 19932 h 410644" name="connsiteY290"/>
                <a:gd fmla="*/ 313530 w 410122" name="connsiteX291"/>
                <a:gd fmla="*/ 15653 h 410644" name="connsiteY291"/>
                <a:gd fmla="*/ 316960 w 410122" name="connsiteX292"/>
                <a:gd fmla="*/ 11792 h 410644" name="connsiteY292"/>
                <a:gd fmla="*/ 320806 w 410122" name="connsiteX293"/>
                <a:gd fmla="*/ 8453 h 410644" name="connsiteY293"/>
                <a:gd fmla="*/ 325068 w 410122" name="connsiteX294"/>
                <a:gd fmla="*/ 5531 h 410644" name="connsiteY294"/>
                <a:gd fmla="*/ 329746 w 410122" name="connsiteX295"/>
                <a:gd fmla="*/ 3131 h 410644" name="connsiteY295"/>
                <a:gd fmla="*/ 334736 w 410122" name="connsiteX296"/>
                <a:gd fmla="*/ 1357 h 410644" name="connsiteY296"/>
                <a:gd fmla="*/ 339933 w 410122" name="connsiteX297"/>
                <a:gd fmla="*/ 418 h 410644" name="connsiteY297"/>
                <a:gd fmla="*/ 65045 w 410122" name="connsiteX298"/>
                <a:gd fmla="*/ 0 h 410644" name="connsiteY298"/>
                <a:gd fmla="*/ 70576 w 410122" name="connsiteX299"/>
                <a:gd fmla="*/ 418 h 410644" name="connsiteY299"/>
                <a:gd fmla="*/ 75794 w 410122" name="connsiteX300"/>
                <a:gd fmla="*/ 1357 h 410644" name="connsiteY300"/>
                <a:gd fmla="*/ 80803 w 410122" name="connsiteX301"/>
                <a:gd fmla="*/ 3131 h 410644" name="connsiteY301"/>
                <a:gd fmla="*/ 85499 w 410122" name="connsiteX302"/>
                <a:gd fmla="*/ 5531 h 410644" name="connsiteY302"/>
                <a:gd fmla="*/ 89673 w 410122" name="connsiteX303"/>
                <a:gd fmla="*/ 8453 h 410644" name="connsiteY303"/>
                <a:gd fmla="*/ 93639 w 410122" name="connsiteX304"/>
                <a:gd fmla="*/ 11792 h 410644" name="connsiteY304"/>
                <a:gd fmla="*/ 96978 w 410122" name="connsiteX305"/>
                <a:gd fmla="*/ 15653 h 410644" name="connsiteY305"/>
                <a:gd fmla="*/ 100004 w 410122" name="connsiteX306"/>
                <a:gd fmla="*/ 19932 h 410644" name="connsiteY306"/>
                <a:gd fmla="*/ 102196 w 410122" name="connsiteX307"/>
                <a:gd fmla="*/ 24732 h 410644" name="connsiteY307"/>
                <a:gd fmla="*/ 103970 w 410122" name="connsiteX308"/>
                <a:gd fmla="*/ 29741 h 410644" name="connsiteY308"/>
                <a:gd fmla="*/ 105118 w 410122" name="connsiteX309"/>
                <a:gd fmla="*/ 35063 h 410644" name="connsiteY309"/>
                <a:gd fmla="*/ 105535 w 410122" name="connsiteX310"/>
                <a:gd fmla="*/ 40385 h 410644" name="connsiteY310"/>
                <a:gd fmla="*/ 105118 w 410122" name="connsiteX311"/>
                <a:gd fmla="*/ 45916 h 410644" name="connsiteY311"/>
                <a:gd fmla="*/ 103970 w 410122" name="connsiteX312"/>
                <a:gd fmla="*/ 51238 h 410644" name="connsiteY312"/>
                <a:gd fmla="*/ 102196 w 410122" name="connsiteX313"/>
                <a:gd fmla="*/ 56247 h 410644" name="connsiteY313"/>
                <a:gd fmla="*/ 100004 w 410122" name="connsiteX314"/>
                <a:gd fmla="*/ 60943 h 410644" name="connsiteY314"/>
                <a:gd fmla="*/ 96978 w 410122" name="connsiteX315"/>
                <a:gd fmla="*/ 65326 h 410644" name="connsiteY315"/>
                <a:gd fmla="*/ 93639 w 410122" name="connsiteX316"/>
                <a:gd fmla="*/ 69083 h 410644" name="connsiteY316"/>
                <a:gd fmla="*/ 89673 w 410122" name="connsiteX317"/>
                <a:gd fmla="*/ 72631 h 410644" name="connsiteY317"/>
                <a:gd fmla="*/ 85499 w 410122" name="connsiteX318"/>
                <a:gd fmla="*/ 75448 h 410644" name="connsiteY318"/>
                <a:gd fmla="*/ 80803 w 410122" name="connsiteX319"/>
                <a:gd fmla="*/ 77848 h 410644" name="connsiteY319"/>
                <a:gd fmla="*/ 75794 w 410122" name="connsiteX320"/>
                <a:gd fmla="*/ 79518 h 410644" name="connsiteY320"/>
                <a:gd fmla="*/ 70576 w 410122" name="connsiteX321"/>
                <a:gd fmla="*/ 80666 h 410644" name="connsiteY321"/>
                <a:gd fmla="*/ 65045 w 410122" name="connsiteX322"/>
                <a:gd fmla="*/ 80979 h 410644" name="connsiteY322"/>
                <a:gd fmla="*/ 59514 w 410122" name="connsiteX323"/>
                <a:gd fmla="*/ 80666 h 410644" name="connsiteY323"/>
                <a:gd fmla="*/ 54297 w 410122" name="connsiteX324"/>
                <a:gd fmla="*/ 79518 h 410644" name="connsiteY324"/>
                <a:gd fmla="*/ 49288 w 410122" name="connsiteX325"/>
                <a:gd fmla="*/ 77848 h 410644" name="connsiteY325"/>
                <a:gd fmla="*/ 44592 w 410122" name="connsiteX326"/>
                <a:gd fmla="*/ 75448 h 410644" name="connsiteY326"/>
                <a:gd fmla="*/ 40417 w 410122" name="connsiteX327"/>
                <a:gd fmla="*/ 72631 h 410644" name="connsiteY327"/>
                <a:gd fmla="*/ 36452 w 410122" name="connsiteX328"/>
                <a:gd fmla="*/ 69083 h 410644" name="connsiteY328"/>
                <a:gd fmla="*/ 33112 w 410122" name="connsiteX329"/>
                <a:gd fmla="*/ 65326 h 410644" name="connsiteY329"/>
                <a:gd fmla="*/ 30086 w 410122" name="connsiteX330"/>
                <a:gd fmla="*/ 60943 h 410644" name="connsiteY330"/>
                <a:gd fmla="*/ 27790 w 410122" name="connsiteX331"/>
                <a:gd fmla="*/ 56247 h 410644" name="connsiteY331"/>
                <a:gd fmla="*/ 26121 w 410122" name="connsiteX332"/>
                <a:gd fmla="*/ 51238 h 410644" name="connsiteY332"/>
                <a:gd fmla="*/ 24973 w 410122" name="connsiteX333"/>
                <a:gd fmla="*/ 45916 h 410644" name="connsiteY333"/>
                <a:gd fmla="*/ 24555 w 410122" name="connsiteX334"/>
                <a:gd fmla="*/ 40385 h 410644" name="connsiteY334"/>
                <a:gd fmla="*/ 24973 w 410122" name="connsiteX335"/>
                <a:gd fmla="*/ 35063 h 410644" name="connsiteY335"/>
                <a:gd fmla="*/ 26121 w 410122" name="connsiteX336"/>
                <a:gd fmla="*/ 29741 h 410644" name="connsiteY336"/>
                <a:gd fmla="*/ 27790 w 410122" name="connsiteX337"/>
                <a:gd fmla="*/ 24732 h 410644" name="connsiteY337"/>
                <a:gd fmla="*/ 30086 w 410122" name="connsiteX338"/>
                <a:gd fmla="*/ 19932 h 410644" name="connsiteY338"/>
                <a:gd fmla="*/ 33112 w 410122" name="connsiteX339"/>
                <a:gd fmla="*/ 15653 h 410644" name="connsiteY339"/>
                <a:gd fmla="*/ 36452 w 410122" name="connsiteX340"/>
                <a:gd fmla="*/ 11792 h 410644" name="connsiteY340"/>
                <a:gd fmla="*/ 40417 w 410122" name="connsiteX341"/>
                <a:gd fmla="*/ 8453 h 410644" name="connsiteY341"/>
                <a:gd fmla="*/ 44592 w 410122" name="connsiteX342"/>
                <a:gd fmla="*/ 5531 h 410644" name="connsiteY342"/>
                <a:gd fmla="*/ 49288 w 410122" name="connsiteX343"/>
                <a:gd fmla="*/ 3131 h 410644" name="connsiteY343"/>
                <a:gd fmla="*/ 54297 w 410122" name="connsiteX344"/>
                <a:gd fmla="*/ 1357 h 410644" name="connsiteY344"/>
                <a:gd fmla="*/ 59514 w 410122" name="connsiteX345"/>
                <a:gd fmla="*/ 418 h 410644" name="connsiteY3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</a:cxnLst>
              <a:rect b="b" l="l" r="r" t="t"/>
              <a:pathLst>
                <a:path h="410644" w="410122">
                  <a:moveTo>
                    <a:pt x="150660" y="149943"/>
                  </a:moveTo>
                  <a:lnTo>
                    <a:pt x="259984" y="149943"/>
                  </a:lnTo>
                  <a:lnTo>
                    <a:pt x="263430" y="150257"/>
                  </a:lnTo>
                  <a:lnTo>
                    <a:pt x="266876" y="151198"/>
                  </a:lnTo>
                  <a:lnTo>
                    <a:pt x="270008" y="152662"/>
                  </a:lnTo>
                  <a:lnTo>
                    <a:pt x="272827" y="154649"/>
                  </a:lnTo>
                  <a:lnTo>
                    <a:pt x="275229" y="157054"/>
                  </a:lnTo>
                  <a:lnTo>
                    <a:pt x="277213" y="159982"/>
                  </a:lnTo>
                  <a:lnTo>
                    <a:pt x="278779" y="163119"/>
                  </a:lnTo>
                  <a:lnTo>
                    <a:pt x="279614" y="166570"/>
                  </a:lnTo>
                  <a:lnTo>
                    <a:pt x="280032" y="170021"/>
                  </a:lnTo>
                  <a:lnTo>
                    <a:pt x="280032" y="275117"/>
                  </a:lnTo>
                  <a:lnTo>
                    <a:pt x="279614" y="278777"/>
                  </a:lnTo>
                  <a:lnTo>
                    <a:pt x="278779" y="282124"/>
                  </a:lnTo>
                  <a:lnTo>
                    <a:pt x="277213" y="285365"/>
                  </a:lnTo>
                  <a:lnTo>
                    <a:pt x="275229" y="288084"/>
                  </a:lnTo>
                  <a:lnTo>
                    <a:pt x="272827" y="290490"/>
                  </a:lnTo>
                  <a:lnTo>
                    <a:pt x="270008" y="292476"/>
                  </a:lnTo>
                  <a:lnTo>
                    <a:pt x="266876" y="294045"/>
                  </a:lnTo>
                  <a:lnTo>
                    <a:pt x="263430" y="294882"/>
                  </a:lnTo>
                  <a:lnTo>
                    <a:pt x="259984" y="295300"/>
                  </a:lnTo>
                  <a:lnTo>
                    <a:pt x="252153" y="295300"/>
                  </a:lnTo>
                  <a:lnTo>
                    <a:pt x="252153" y="390462"/>
                  </a:lnTo>
                  <a:lnTo>
                    <a:pt x="251944" y="394122"/>
                  </a:lnTo>
                  <a:lnTo>
                    <a:pt x="250900" y="397572"/>
                  </a:lnTo>
                  <a:lnTo>
                    <a:pt x="249438" y="400710"/>
                  </a:lnTo>
                  <a:lnTo>
                    <a:pt x="247558" y="403429"/>
                  </a:lnTo>
                  <a:lnTo>
                    <a:pt x="245052" y="405938"/>
                  </a:lnTo>
                  <a:lnTo>
                    <a:pt x="242233" y="407925"/>
                  </a:lnTo>
                  <a:lnTo>
                    <a:pt x="239101" y="409389"/>
                  </a:lnTo>
                  <a:lnTo>
                    <a:pt x="235759" y="410435"/>
                  </a:lnTo>
                  <a:lnTo>
                    <a:pt x="232105" y="410644"/>
                  </a:lnTo>
                  <a:lnTo>
                    <a:pt x="178330" y="410644"/>
                  </a:lnTo>
                  <a:lnTo>
                    <a:pt x="174676" y="410435"/>
                  </a:lnTo>
                  <a:lnTo>
                    <a:pt x="171334" y="409389"/>
                  </a:lnTo>
                  <a:lnTo>
                    <a:pt x="168202" y="407925"/>
                  </a:lnTo>
                  <a:lnTo>
                    <a:pt x="165383" y="405938"/>
                  </a:lnTo>
                  <a:lnTo>
                    <a:pt x="163086" y="403429"/>
                  </a:lnTo>
                  <a:lnTo>
                    <a:pt x="160997" y="400710"/>
                  </a:lnTo>
                  <a:lnTo>
                    <a:pt x="159535" y="397572"/>
                  </a:lnTo>
                  <a:lnTo>
                    <a:pt x="158700" y="394122"/>
                  </a:lnTo>
                  <a:lnTo>
                    <a:pt x="158282" y="390462"/>
                  </a:lnTo>
                  <a:lnTo>
                    <a:pt x="158282" y="295614"/>
                  </a:lnTo>
                  <a:lnTo>
                    <a:pt x="150660" y="295614"/>
                  </a:lnTo>
                  <a:lnTo>
                    <a:pt x="147005" y="295300"/>
                  </a:lnTo>
                  <a:lnTo>
                    <a:pt x="143664" y="294359"/>
                  </a:lnTo>
                  <a:lnTo>
                    <a:pt x="140532" y="292895"/>
                  </a:lnTo>
                  <a:lnTo>
                    <a:pt x="137712" y="290803"/>
                  </a:lnTo>
                  <a:lnTo>
                    <a:pt x="135206" y="288503"/>
                  </a:lnTo>
                  <a:lnTo>
                    <a:pt x="133327" y="285575"/>
                  </a:lnTo>
                  <a:lnTo>
                    <a:pt x="131865" y="282437"/>
                  </a:lnTo>
                  <a:lnTo>
                    <a:pt x="130821" y="278986"/>
                  </a:lnTo>
                  <a:lnTo>
                    <a:pt x="130612" y="275536"/>
                  </a:lnTo>
                  <a:lnTo>
                    <a:pt x="130612" y="170021"/>
                  </a:lnTo>
                  <a:lnTo>
                    <a:pt x="130821" y="166570"/>
                  </a:lnTo>
                  <a:lnTo>
                    <a:pt x="131761" y="163119"/>
                  </a:lnTo>
                  <a:lnTo>
                    <a:pt x="133222" y="159982"/>
                  </a:lnTo>
                  <a:lnTo>
                    <a:pt x="135206" y="157054"/>
                  </a:lnTo>
                  <a:lnTo>
                    <a:pt x="137608" y="154649"/>
                  </a:lnTo>
                  <a:lnTo>
                    <a:pt x="140323" y="152662"/>
                  </a:lnTo>
                  <a:lnTo>
                    <a:pt x="143455" y="151198"/>
                  </a:lnTo>
                  <a:lnTo>
                    <a:pt x="146901" y="150257"/>
                  </a:lnTo>
                  <a:close/>
                  <a:moveTo>
                    <a:pt x="20014" y="96130"/>
                  </a:moveTo>
                  <a:lnTo>
                    <a:pt x="110076" y="96130"/>
                  </a:lnTo>
                  <a:lnTo>
                    <a:pt x="113725" y="96444"/>
                  </a:lnTo>
                  <a:lnTo>
                    <a:pt x="117060" y="97385"/>
                  </a:lnTo>
                  <a:lnTo>
                    <a:pt x="120187" y="98848"/>
                  </a:lnTo>
                  <a:lnTo>
                    <a:pt x="123002" y="100834"/>
                  </a:lnTo>
                  <a:lnTo>
                    <a:pt x="125399" y="103239"/>
                  </a:lnTo>
                  <a:lnTo>
                    <a:pt x="127380" y="106061"/>
                  </a:lnTo>
                  <a:lnTo>
                    <a:pt x="128839" y="109197"/>
                  </a:lnTo>
                  <a:lnTo>
                    <a:pt x="129777" y="112542"/>
                  </a:lnTo>
                  <a:lnTo>
                    <a:pt x="130090" y="116201"/>
                  </a:lnTo>
                  <a:lnTo>
                    <a:pt x="130090" y="124251"/>
                  </a:lnTo>
                  <a:lnTo>
                    <a:pt x="124982" y="126864"/>
                  </a:lnTo>
                  <a:lnTo>
                    <a:pt x="120187" y="130000"/>
                  </a:lnTo>
                  <a:lnTo>
                    <a:pt x="115809" y="133659"/>
                  </a:lnTo>
                  <a:lnTo>
                    <a:pt x="111848" y="137841"/>
                  </a:lnTo>
                  <a:lnTo>
                    <a:pt x="108513" y="142545"/>
                  </a:lnTo>
                  <a:lnTo>
                    <a:pt x="105594" y="147353"/>
                  </a:lnTo>
                  <a:lnTo>
                    <a:pt x="103197" y="152685"/>
                  </a:lnTo>
                  <a:lnTo>
                    <a:pt x="101425" y="158330"/>
                  </a:lnTo>
                  <a:lnTo>
                    <a:pt x="100486" y="164184"/>
                  </a:lnTo>
                  <a:lnTo>
                    <a:pt x="100069" y="170143"/>
                  </a:lnTo>
                  <a:lnTo>
                    <a:pt x="100069" y="275621"/>
                  </a:lnTo>
                  <a:lnTo>
                    <a:pt x="100278" y="280534"/>
                  </a:lnTo>
                  <a:lnTo>
                    <a:pt x="101112" y="285447"/>
                  </a:lnTo>
                  <a:lnTo>
                    <a:pt x="102363" y="290152"/>
                  </a:lnTo>
                  <a:lnTo>
                    <a:pt x="104135" y="294751"/>
                  </a:lnTo>
                  <a:lnTo>
                    <a:pt x="106115" y="298933"/>
                  </a:lnTo>
                  <a:lnTo>
                    <a:pt x="106115" y="303741"/>
                  </a:lnTo>
                  <a:lnTo>
                    <a:pt x="105698" y="307296"/>
                  </a:lnTo>
                  <a:lnTo>
                    <a:pt x="104864" y="310641"/>
                  </a:lnTo>
                  <a:lnTo>
                    <a:pt x="103301" y="313777"/>
                  </a:lnTo>
                  <a:lnTo>
                    <a:pt x="101320" y="316704"/>
                  </a:lnTo>
                  <a:lnTo>
                    <a:pt x="98923" y="319108"/>
                  </a:lnTo>
                  <a:lnTo>
                    <a:pt x="96213" y="321095"/>
                  </a:lnTo>
                  <a:lnTo>
                    <a:pt x="93085" y="322663"/>
                  </a:lnTo>
                  <a:lnTo>
                    <a:pt x="89646" y="323499"/>
                  </a:lnTo>
                  <a:lnTo>
                    <a:pt x="86101" y="323917"/>
                  </a:lnTo>
                  <a:lnTo>
                    <a:pt x="43989" y="323917"/>
                  </a:lnTo>
                  <a:lnTo>
                    <a:pt x="40445" y="323499"/>
                  </a:lnTo>
                  <a:lnTo>
                    <a:pt x="37005" y="322663"/>
                  </a:lnTo>
                  <a:lnTo>
                    <a:pt x="33878" y="321095"/>
                  </a:lnTo>
                  <a:lnTo>
                    <a:pt x="31168" y="319108"/>
                  </a:lnTo>
                  <a:lnTo>
                    <a:pt x="28770" y="316704"/>
                  </a:lnTo>
                  <a:lnTo>
                    <a:pt x="26790" y="313777"/>
                  </a:lnTo>
                  <a:lnTo>
                    <a:pt x="25226" y="310641"/>
                  </a:lnTo>
                  <a:lnTo>
                    <a:pt x="24392" y="307296"/>
                  </a:lnTo>
                  <a:lnTo>
                    <a:pt x="23975" y="303741"/>
                  </a:lnTo>
                  <a:lnTo>
                    <a:pt x="23975" y="223248"/>
                  </a:lnTo>
                  <a:lnTo>
                    <a:pt x="20014" y="223248"/>
                  </a:lnTo>
                  <a:lnTo>
                    <a:pt x="16365" y="222829"/>
                  </a:lnTo>
                  <a:lnTo>
                    <a:pt x="12821" y="221993"/>
                  </a:lnTo>
                  <a:lnTo>
                    <a:pt x="9694" y="220530"/>
                  </a:lnTo>
                  <a:lnTo>
                    <a:pt x="6984" y="218439"/>
                  </a:lnTo>
                  <a:lnTo>
                    <a:pt x="4586" y="216035"/>
                  </a:lnTo>
                  <a:lnTo>
                    <a:pt x="2606" y="213212"/>
                  </a:lnTo>
                  <a:lnTo>
                    <a:pt x="1251" y="210076"/>
                  </a:lnTo>
                  <a:lnTo>
                    <a:pt x="208" y="206626"/>
                  </a:lnTo>
                  <a:lnTo>
                    <a:pt x="0" y="203176"/>
                  </a:lnTo>
                  <a:lnTo>
                    <a:pt x="0" y="116201"/>
                  </a:lnTo>
                  <a:lnTo>
                    <a:pt x="312" y="112542"/>
                  </a:lnTo>
                  <a:lnTo>
                    <a:pt x="1251" y="109197"/>
                  </a:lnTo>
                  <a:lnTo>
                    <a:pt x="2710" y="106061"/>
                  </a:lnTo>
                  <a:lnTo>
                    <a:pt x="4690" y="103239"/>
                  </a:lnTo>
                  <a:lnTo>
                    <a:pt x="7088" y="100834"/>
                  </a:lnTo>
                  <a:lnTo>
                    <a:pt x="9902" y="98848"/>
                  </a:lnTo>
                  <a:lnTo>
                    <a:pt x="13030" y="97385"/>
                  </a:lnTo>
                  <a:lnTo>
                    <a:pt x="16365" y="96444"/>
                  </a:lnTo>
                  <a:close/>
                  <a:moveTo>
                    <a:pt x="300046" y="95608"/>
                  </a:moveTo>
                  <a:lnTo>
                    <a:pt x="390108" y="95608"/>
                  </a:lnTo>
                  <a:lnTo>
                    <a:pt x="393757" y="96026"/>
                  </a:lnTo>
                  <a:lnTo>
                    <a:pt x="397196" y="96862"/>
                  </a:lnTo>
                  <a:lnTo>
                    <a:pt x="400324" y="98325"/>
                  </a:lnTo>
                  <a:lnTo>
                    <a:pt x="403034" y="100415"/>
                  </a:lnTo>
                  <a:lnTo>
                    <a:pt x="405431" y="102818"/>
                  </a:lnTo>
                  <a:lnTo>
                    <a:pt x="407412" y="105639"/>
                  </a:lnTo>
                  <a:lnTo>
                    <a:pt x="408871" y="108774"/>
                  </a:lnTo>
                  <a:lnTo>
                    <a:pt x="409809" y="112222"/>
                  </a:lnTo>
                  <a:lnTo>
                    <a:pt x="410122" y="115670"/>
                  </a:lnTo>
                  <a:lnTo>
                    <a:pt x="410122" y="202188"/>
                  </a:lnTo>
                  <a:lnTo>
                    <a:pt x="409809" y="205845"/>
                  </a:lnTo>
                  <a:lnTo>
                    <a:pt x="408871" y="209293"/>
                  </a:lnTo>
                  <a:lnTo>
                    <a:pt x="407412" y="212428"/>
                  </a:lnTo>
                  <a:lnTo>
                    <a:pt x="405431" y="215144"/>
                  </a:lnTo>
                  <a:lnTo>
                    <a:pt x="403034" y="217652"/>
                  </a:lnTo>
                  <a:lnTo>
                    <a:pt x="400324" y="219533"/>
                  </a:lnTo>
                  <a:lnTo>
                    <a:pt x="397196" y="221100"/>
                  </a:lnTo>
                  <a:lnTo>
                    <a:pt x="393757" y="222041"/>
                  </a:lnTo>
                  <a:lnTo>
                    <a:pt x="390108" y="222354"/>
                  </a:lnTo>
                  <a:lnTo>
                    <a:pt x="386147" y="222354"/>
                  </a:lnTo>
                  <a:lnTo>
                    <a:pt x="386147" y="302811"/>
                  </a:lnTo>
                  <a:lnTo>
                    <a:pt x="385730" y="306468"/>
                  </a:lnTo>
                  <a:lnTo>
                    <a:pt x="384896" y="309812"/>
                  </a:lnTo>
                  <a:lnTo>
                    <a:pt x="383437" y="312947"/>
                  </a:lnTo>
                  <a:lnTo>
                    <a:pt x="381352" y="315768"/>
                  </a:lnTo>
                  <a:lnTo>
                    <a:pt x="378955" y="318276"/>
                  </a:lnTo>
                  <a:lnTo>
                    <a:pt x="376244" y="320156"/>
                  </a:lnTo>
                  <a:lnTo>
                    <a:pt x="373117" y="321619"/>
                  </a:lnTo>
                  <a:lnTo>
                    <a:pt x="369782" y="322664"/>
                  </a:lnTo>
                  <a:lnTo>
                    <a:pt x="366133" y="322873"/>
                  </a:lnTo>
                  <a:lnTo>
                    <a:pt x="324125" y="322873"/>
                  </a:lnTo>
                  <a:lnTo>
                    <a:pt x="320477" y="322664"/>
                  </a:lnTo>
                  <a:lnTo>
                    <a:pt x="317037" y="321619"/>
                  </a:lnTo>
                  <a:lnTo>
                    <a:pt x="313910" y="320156"/>
                  </a:lnTo>
                  <a:lnTo>
                    <a:pt x="311199" y="318276"/>
                  </a:lnTo>
                  <a:lnTo>
                    <a:pt x="308802" y="315768"/>
                  </a:lnTo>
                  <a:lnTo>
                    <a:pt x="306821" y="312947"/>
                  </a:lnTo>
                  <a:lnTo>
                    <a:pt x="305258" y="309812"/>
                  </a:lnTo>
                  <a:lnTo>
                    <a:pt x="304424" y="306468"/>
                  </a:lnTo>
                  <a:lnTo>
                    <a:pt x="304007" y="302811"/>
                  </a:lnTo>
                  <a:lnTo>
                    <a:pt x="304007" y="298109"/>
                  </a:lnTo>
                  <a:lnTo>
                    <a:pt x="306196" y="293721"/>
                  </a:lnTo>
                  <a:lnTo>
                    <a:pt x="307968" y="289227"/>
                  </a:lnTo>
                  <a:lnTo>
                    <a:pt x="309010" y="284525"/>
                  </a:lnTo>
                  <a:lnTo>
                    <a:pt x="309844" y="279719"/>
                  </a:lnTo>
                  <a:lnTo>
                    <a:pt x="310053" y="274599"/>
                  </a:lnTo>
                  <a:lnTo>
                    <a:pt x="310053" y="169796"/>
                  </a:lnTo>
                  <a:lnTo>
                    <a:pt x="309636" y="163735"/>
                  </a:lnTo>
                  <a:lnTo>
                    <a:pt x="308698" y="157884"/>
                  </a:lnTo>
                  <a:lnTo>
                    <a:pt x="306926" y="152346"/>
                  </a:lnTo>
                  <a:lnTo>
                    <a:pt x="304528" y="146913"/>
                  </a:lnTo>
                  <a:lnTo>
                    <a:pt x="301714" y="142002"/>
                  </a:lnTo>
                  <a:lnTo>
                    <a:pt x="298274" y="137508"/>
                  </a:lnTo>
                  <a:lnTo>
                    <a:pt x="294313" y="133329"/>
                  </a:lnTo>
                  <a:lnTo>
                    <a:pt x="289935" y="129567"/>
                  </a:lnTo>
                  <a:lnTo>
                    <a:pt x="285140" y="126433"/>
                  </a:lnTo>
                  <a:lnTo>
                    <a:pt x="280032" y="123716"/>
                  </a:lnTo>
                  <a:lnTo>
                    <a:pt x="280032" y="115670"/>
                  </a:lnTo>
                  <a:lnTo>
                    <a:pt x="280449" y="112222"/>
                  </a:lnTo>
                  <a:lnTo>
                    <a:pt x="281283" y="108774"/>
                  </a:lnTo>
                  <a:lnTo>
                    <a:pt x="282742" y="105639"/>
                  </a:lnTo>
                  <a:lnTo>
                    <a:pt x="284827" y="102818"/>
                  </a:lnTo>
                  <a:lnTo>
                    <a:pt x="287120" y="100415"/>
                  </a:lnTo>
                  <a:lnTo>
                    <a:pt x="289935" y="98325"/>
                  </a:lnTo>
                  <a:lnTo>
                    <a:pt x="293062" y="96862"/>
                  </a:lnTo>
                  <a:lnTo>
                    <a:pt x="296397" y="96026"/>
                  </a:lnTo>
                  <a:close/>
                  <a:moveTo>
                    <a:pt x="205270" y="40228"/>
                  </a:moveTo>
                  <a:lnTo>
                    <a:pt x="211128" y="40645"/>
                  </a:lnTo>
                  <a:lnTo>
                    <a:pt x="216777" y="41583"/>
                  </a:lnTo>
                  <a:lnTo>
                    <a:pt x="222111" y="43356"/>
                  </a:lnTo>
                  <a:lnTo>
                    <a:pt x="227237" y="45649"/>
                  </a:lnTo>
                  <a:lnTo>
                    <a:pt x="231840" y="48464"/>
                  </a:lnTo>
                  <a:lnTo>
                    <a:pt x="236129" y="51905"/>
                  </a:lnTo>
                  <a:lnTo>
                    <a:pt x="239999" y="55762"/>
                  </a:lnTo>
                  <a:lnTo>
                    <a:pt x="243556" y="60141"/>
                  </a:lnTo>
                  <a:lnTo>
                    <a:pt x="246485" y="64832"/>
                  </a:lnTo>
                  <a:lnTo>
                    <a:pt x="248682" y="69837"/>
                  </a:lnTo>
                  <a:lnTo>
                    <a:pt x="250460" y="75258"/>
                  </a:lnTo>
                  <a:lnTo>
                    <a:pt x="251506" y="80888"/>
                  </a:lnTo>
                  <a:lnTo>
                    <a:pt x="251820" y="86622"/>
                  </a:lnTo>
                  <a:lnTo>
                    <a:pt x="251506" y="92564"/>
                  </a:lnTo>
                  <a:lnTo>
                    <a:pt x="250460" y="98194"/>
                  </a:lnTo>
                  <a:lnTo>
                    <a:pt x="248682" y="103511"/>
                  </a:lnTo>
                  <a:lnTo>
                    <a:pt x="246485" y="108620"/>
                  </a:lnTo>
                  <a:lnTo>
                    <a:pt x="243556" y="113207"/>
                  </a:lnTo>
                  <a:lnTo>
                    <a:pt x="239999" y="117586"/>
                  </a:lnTo>
                  <a:lnTo>
                    <a:pt x="236129" y="121443"/>
                  </a:lnTo>
                  <a:lnTo>
                    <a:pt x="231840" y="124884"/>
                  </a:lnTo>
                  <a:lnTo>
                    <a:pt x="227237" y="127803"/>
                  </a:lnTo>
                  <a:lnTo>
                    <a:pt x="222111" y="130096"/>
                  </a:lnTo>
                  <a:lnTo>
                    <a:pt x="216777" y="131765"/>
                  </a:lnTo>
                  <a:lnTo>
                    <a:pt x="211128" y="132807"/>
                  </a:lnTo>
                  <a:lnTo>
                    <a:pt x="205270" y="133224"/>
                  </a:lnTo>
                  <a:lnTo>
                    <a:pt x="199516" y="132807"/>
                  </a:lnTo>
                  <a:lnTo>
                    <a:pt x="193867" y="131765"/>
                  </a:lnTo>
                  <a:lnTo>
                    <a:pt x="188428" y="130096"/>
                  </a:lnTo>
                  <a:lnTo>
                    <a:pt x="183407" y="127803"/>
                  </a:lnTo>
                  <a:lnTo>
                    <a:pt x="178804" y="124884"/>
                  </a:lnTo>
                  <a:lnTo>
                    <a:pt x="174411" y="121443"/>
                  </a:lnTo>
                  <a:lnTo>
                    <a:pt x="170435" y="117586"/>
                  </a:lnTo>
                  <a:lnTo>
                    <a:pt x="167088" y="113207"/>
                  </a:lnTo>
                  <a:lnTo>
                    <a:pt x="164159" y="108620"/>
                  </a:lnTo>
                  <a:lnTo>
                    <a:pt x="161962" y="103511"/>
                  </a:lnTo>
                  <a:lnTo>
                    <a:pt x="160184" y="98194"/>
                  </a:lnTo>
                  <a:lnTo>
                    <a:pt x="159138" y="92564"/>
                  </a:lnTo>
                  <a:lnTo>
                    <a:pt x="158824" y="86622"/>
                  </a:lnTo>
                  <a:lnTo>
                    <a:pt x="159138" y="80888"/>
                  </a:lnTo>
                  <a:lnTo>
                    <a:pt x="160184" y="75258"/>
                  </a:lnTo>
                  <a:lnTo>
                    <a:pt x="161962" y="69837"/>
                  </a:lnTo>
                  <a:lnTo>
                    <a:pt x="164159" y="64832"/>
                  </a:lnTo>
                  <a:lnTo>
                    <a:pt x="167088" y="60141"/>
                  </a:lnTo>
                  <a:lnTo>
                    <a:pt x="170435" y="55762"/>
                  </a:lnTo>
                  <a:lnTo>
                    <a:pt x="174411" y="51905"/>
                  </a:lnTo>
                  <a:lnTo>
                    <a:pt x="178804" y="48464"/>
                  </a:lnTo>
                  <a:lnTo>
                    <a:pt x="183407" y="45649"/>
                  </a:lnTo>
                  <a:lnTo>
                    <a:pt x="188428" y="43356"/>
                  </a:lnTo>
                  <a:lnTo>
                    <a:pt x="193867" y="41583"/>
                  </a:lnTo>
                  <a:lnTo>
                    <a:pt x="199516" y="40645"/>
                  </a:lnTo>
                  <a:close/>
                  <a:moveTo>
                    <a:pt x="345442" y="0"/>
                  </a:moveTo>
                  <a:lnTo>
                    <a:pt x="350744" y="418"/>
                  </a:lnTo>
                  <a:lnTo>
                    <a:pt x="356045" y="1357"/>
                  </a:lnTo>
                  <a:lnTo>
                    <a:pt x="361035" y="3131"/>
                  </a:lnTo>
                  <a:lnTo>
                    <a:pt x="365713" y="5531"/>
                  </a:lnTo>
                  <a:lnTo>
                    <a:pt x="369975" y="8453"/>
                  </a:lnTo>
                  <a:lnTo>
                    <a:pt x="373821" y="11792"/>
                  </a:lnTo>
                  <a:lnTo>
                    <a:pt x="377251" y="15653"/>
                  </a:lnTo>
                  <a:lnTo>
                    <a:pt x="380162" y="19932"/>
                  </a:lnTo>
                  <a:lnTo>
                    <a:pt x="382449" y="24732"/>
                  </a:lnTo>
                  <a:lnTo>
                    <a:pt x="384216" y="29741"/>
                  </a:lnTo>
                  <a:lnTo>
                    <a:pt x="385255" y="35063"/>
                  </a:lnTo>
                  <a:lnTo>
                    <a:pt x="385567" y="40385"/>
                  </a:lnTo>
                  <a:lnTo>
                    <a:pt x="385255" y="45916"/>
                  </a:lnTo>
                  <a:lnTo>
                    <a:pt x="384216" y="51238"/>
                  </a:lnTo>
                  <a:lnTo>
                    <a:pt x="382449" y="56247"/>
                  </a:lnTo>
                  <a:lnTo>
                    <a:pt x="380162" y="60943"/>
                  </a:lnTo>
                  <a:lnTo>
                    <a:pt x="377251" y="65326"/>
                  </a:lnTo>
                  <a:lnTo>
                    <a:pt x="373821" y="69083"/>
                  </a:lnTo>
                  <a:lnTo>
                    <a:pt x="369975" y="72631"/>
                  </a:lnTo>
                  <a:lnTo>
                    <a:pt x="365713" y="75448"/>
                  </a:lnTo>
                  <a:lnTo>
                    <a:pt x="361035" y="77848"/>
                  </a:lnTo>
                  <a:lnTo>
                    <a:pt x="356045" y="79518"/>
                  </a:lnTo>
                  <a:lnTo>
                    <a:pt x="350744" y="80666"/>
                  </a:lnTo>
                  <a:lnTo>
                    <a:pt x="345442" y="80979"/>
                  </a:lnTo>
                  <a:lnTo>
                    <a:pt x="339933" y="80666"/>
                  </a:lnTo>
                  <a:lnTo>
                    <a:pt x="334736" y="79518"/>
                  </a:lnTo>
                  <a:lnTo>
                    <a:pt x="329746" y="77848"/>
                  </a:lnTo>
                  <a:lnTo>
                    <a:pt x="325068" y="75448"/>
                  </a:lnTo>
                  <a:lnTo>
                    <a:pt x="320806" y="72631"/>
                  </a:lnTo>
                  <a:lnTo>
                    <a:pt x="316960" y="69083"/>
                  </a:lnTo>
                  <a:lnTo>
                    <a:pt x="313530" y="65326"/>
                  </a:lnTo>
                  <a:lnTo>
                    <a:pt x="310619" y="60943"/>
                  </a:lnTo>
                  <a:lnTo>
                    <a:pt x="308228" y="56247"/>
                  </a:lnTo>
                  <a:lnTo>
                    <a:pt x="306565" y="51238"/>
                  </a:lnTo>
                  <a:lnTo>
                    <a:pt x="305526" y="45916"/>
                  </a:lnTo>
                  <a:lnTo>
                    <a:pt x="305110" y="40385"/>
                  </a:lnTo>
                  <a:lnTo>
                    <a:pt x="305526" y="35063"/>
                  </a:lnTo>
                  <a:lnTo>
                    <a:pt x="306565" y="29741"/>
                  </a:lnTo>
                  <a:lnTo>
                    <a:pt x="308228" y="24732"/>
                  </a:lnTo>
                  <a:lnTo>
                    <a:pt x="310619" y="19932"/>
                  </a:lnTo>
                  <a:lnTo>
                    <a:pt x="313530" y="15653"/>
                  </a:lnTo>
                  <a:lnTo>
                    <a:pt x="316960" y="11792"/>
                  </a:lnTo>
                  <a:lnTo>
                    <a:pt x="320806" y="8453"/>
                  </a:lnTo>
                  <a:lnTo>
                    <a:pt x="325068" y="5531"/>
                  </a:lnTo>
                  <a:lnTo>
                    <a:pt x="329746" y="3131"/>
                  </a:lnTo>
                  <a:lnTo>
                    <a:pt x="334736" y="1357"/>
                  </a:lnTo>
                  <a:lnTo>
                    <a:pt x="339933" y="418"/>
                  </a:lnTo>
                  <a:close/>
                  <a:moveTo>
                    <a:pt x="65045" y="0"/>
                  </a:moveTo>
                  <a:lnTo>
                    <a:pt x="70576" y="418"/>
                  </a:lnTo>
                  <a:lnTo>
                    <a:pt x="75794" y="1357"/>
                  </a:lnTo>
                  <a:lnTo>
                    <a:pt x="80803" y="3131"/>
                  </a:lnTo>
                  <a:lnTo>
                    <a:pt x="85499" y="5531"/>
                  </a:lnTo>
                  <a:lnTo>
                    <a:pt x="89673" y="8453"/>
                  </a:lnTo>
                  <a:lnTo>
                    <a:pt x="93639" y="11792"/>
                  </a:lnTo>
                  <a:lnTo>
                    <a:pt x="96978" y="15653"/>
                  </a:lnTo>
                  <a:lnTo>
                    <a:pt x="100004" y="19932"/>
                  </a:lnTo>
                  <a:lnTo>
                    <a:pt x="102196" y="24732"/>
                  </a:lnTo>
                  <a:lnTo>
                    <a:pt x="103970" y="29741"/>
                  </a:lnTo>
                  <a:lnTo>
                    <a:pt x="105118" y="35063"/>
                  </a:lnTo>
                  <a:lnTo>
                    <a:pt x="105535" y="40385"/>
                  </a:lnTo>
                  <a:lnTo>
                    <a:pt x="105118" y="45916"/>
                  </a:lnTo>
                  <a:lnTo>
                    <a:pt x="103970" y="51238"/>
                  </a:lnTo>
                  <a:lnTo>
                    <a:pt x="102196" y="56247"/>
                  </a:lnTo>
                  <a:lnTo>
                    <a:pt x="100004" y="60943"/>
                  </a:lnTo>
                  <a:lnTo>
                    <a:pt x="96978" y="65326"/>
                  </a:lnTo>
                  <a:lnTo>
                    <a:pt x="93639" y="69083"/>
                  </a:lnTo>
                  <a:lnTo>
                    <a:pt x="89673" y="72631"/>
                  </a:lnTo>
                  <a:lnTo>
                    <a:pt x="85499" y="75448"/>
                  </a:lnTo>
                  <a:lnTo>
                    <a:pt x="80803" y="77848"/>
                  </a:lnTo>
                  <a:lnTo>
                    <a:pt x="75794" y="79518"/>
                  </a:lnTo>
                  <a:lnTo>
                    <a:pt x="70576" y="80666"/>
                  </a:lnTo>
                  <a:lnTo>
                    <a:pt x="65045" y="80979"/>
                  </a:lnTo>
                  <a:lnTo>
                    <a:pt x="59514" y="80666"/>
                  </a:lnTo>
                  <a:lnTo>
                    <a:pt x="54297" y="79518"/>
                  </a:lnTo>
                  <a:lnTo>
                    <a:pt x="49288" y="77848"/>
                  </a:lnTo>
                  <a:lnTo>
                    <a:pt x="44592" y="75448"/>
                  </a:lnTo>
                  <a:lnTo>
                    <a:pt x="40417" y="72631"/>
                  </a:lnTo>
                  <a:lnTo>
                    <a:pt x="36452" y="69083"/>
                  </a:lnTo>
                  <a:lnTo>
                    <a:pt x="33112" y="65326"/>
                  </a:lnTo>
                  <a:lnTo>
                    <a:pt x="30086" y="60943"/>
                  </a:lnTo>
                  <a:lnTo>
                    <a:pt x="27790" y="56247"/>
                  </a:lnTo>
                  <a:lnTo>
                    <a:pt x="26121" y="51238"/>
                  </a:lnTo>
                  <a:lnTo>
                    <a:pt x="24973" y="45916"/>
                  </a:lnTo>
                  <a:lnTo>
                    <a:pt x="24555" y="40385"/>
                  </a:lnTo>
                  <a:lnTo>
                    <a:pt x="24973" y="35063"/>
                  </a:lnTo>
                  <a:lnTo>
                    <a:pt x="26121" y="29741"/>
                  </a:lnTo>
                  <a:lnTo>
                    <a:pt x="27790" y="24732"/>
                  </a:lnTo>
                  <a:lnTo>
                    <a:pt x="30086" y="19932"/>
                  </a:lnTo>
                  <a:lnTo>
                    <a:pt x="33112" y="15653"/>
                  </a:lnTo>
                  <a:lnTo>
                    <a:pt x="36452" y="11792"/>
                  </a:lnTo>
                  <a:lnTo>
                    <a:pt x="40417" y="8453"/>
                  </a:lnTo>
                  <a:lnTo>
                    <a:pt x="44592" y="5531"/>
                  </a:lnTo>
                  <a:lnTo>
                    <a:pt x="49288" y="3131"/>
                  </a:lnTo>
                  <a:lnTo>
                    <a:pt x="54297" y="1357"/>
                  </a:lnTo>
                  <a:lnTo>
                    <a:pt x="59514" y="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/>
              <a:endParaRPr lang="en-US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4" name="ïṩľîdê">
            <a:extLst>
              <a:ext uri="{FF2B5EF4-FFF2-40B4-BE49-F238E27FC236}">
                <a16:creationId xmlns:a16="http://schemas.microsoft.com/office/drawing/2014/main" id="{1C2C4CD5-25CD-47F2-BBCE-72B6FC18E248}"/>
              </a:ext>
            </a:extLst>
          </p:cNvPr>
          <p:cNvGrpSpPr/>
          <p:nvPr/>
        </p:nvGrpSpPr>
        <p:grpSpPr>
          <a:xfrm>
            <a:off x="9746143" y="2366989"/>
            <a:ext cx="1117598" cy="1117598"/>
            <a:chOff x="7923809" y="2571829"/>
            <a:chExt cx="1117598" cy="1117598"/>
          </a:xfrm>
        </p:grpSpPr>
        <p:sp>
          <p:nvSpPr>
            <p:cNvPr id="95" name="ïŝḻíḍé">
              <a:extLst>
                <a:ext uri="{FF2B5EF4-FFF2-40B4-BE49-F238E27FC236}">
                  <a16:creationId xmlns:a16="http://schemas.microsoft.com/office/drawing/2014/main" id="{5DB433A9-40EF-487C-A1D8-8D78820321C8}"/>
                </a:ext>
              </a:extLst>
            </p:cNvPr>
            <p:cNvSpPr/>
            <p:nvPr/>
          </p:nvSpPr>
          <p:spPr>
            <a:xfrm flipV="1" rot="10800000">
              <a:off x="7923809" y="2571829"/>
              <a:ext cx="1117598" cy="1117598"/>
            </a:xfrm>
            <a:prstGeom prst="ellipse">
              <a:avLst/>
            </a:prstGeom>
            <a:solidFill>
              <a:srgbClr val="6D6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6" name="ïšļîḑé">
              <a:extLst>
                <a:ext uri="{FF2B5EF4-FFF2-40B4-BE49-F238E27FC236}">
                  <a16:creationId xmlns:a16="http://schemas.microsoft.com/office/drawing/2014/main" id="{28B1E531-573E-4255-A541-2A71C90FFABA}"/>
                </a:ext>
              </a:extLst>
            </p:cNvPr>
            <p:cNvSpPr/>
            <p:nvPr/>
          </p:nvSpPr>
          <p:spPr bwMode="auto">
            <a:xfrm>
              <a:off x="8274564" y="2933975"/>
              <a:ext cx="410122" cy="410644"/>
            </a:xfrm>
            <a:custGeom>
              <a:gdLst>
                <a:gd fmla="*/ 150660 w 410122" name="connsiteX0"/>
                <a:gd fmla="*/ 149943 h 410644" name="connsiteY0"/>
                <a:gd fmla="*/ 259984 w 410122" name="connsiteX1"/>
                <a:gd fmla="*/ 149943 h 410644" name="connsiteY1"/>
                <a:gd fmla="*/ 263430 w 410122" name="connsiteX2"/>
                <a:gd fmla="*/ 150257 h 410644" name="connsiteY2"/>
                <a:gd fmla="*/ 266876 w 410122" name="connsiteX3"/>
                <a:gd fmla="*/ 151198 h 410644" name="connsiteY3"/>
                <a:gd fmla="*/ 270008 w 410122" name="connsiteX4"/>
                <a:gd fmla="*/ 152662 h 410644" name="connsiteY4"/>
                <a:gd fmla="*/ 272827 w 410122" name="connsiteX5"/>
                <a:gd fmla="*/ 154649 h 410644" name="connsiteY5"/>
                <a:gd fmla="*/ 275229 w 410122" name="connsiteX6"/>
                <a:gd fmla="*/ 157054 h 410644" name="connsiteY6"/>
                <a:gd fmla="*/ 277213 w 410122" name="connsiteX7"/>
                <a:gd fmla="*/ 159982 h 410644" name="connsiteY7"/>
                <a:gd fmla="*/ 278779 w 410122" name="connsiteX8"/>
                <a:gd fmla="*/ 163119 h 410644" name="connsiteY8"/>
                <a:gd fmla="*/ 279614 w 410122" name="connsiteX9"/>
                <a:gd fmla="*/ 166570 h 410644" name="connsiteY9"/>
                <a:gd fmla="*/ 280032 w 410122" name="connsiteX10"/>
                <a:gd fmla="*/ 170021 h 410644" name="connsiteY10"/>
                <a:gd fmla="*/ 280032 w 410122" name="connsiteX11"/>
                <a:gd fmla="*/ 275117 h 410644" name="connsiteY11"/>
                <a:gd fmla="*/ 279614 w 410122" name="connsiteX12"/>
                <a:gd fmla="*/ 278777 h 410644" name="connsiteY12"/>
                <a:gd fmla="*/ 278779 w 410122" name="connsiteX13"/>
                <a:gd fmla="*/ 282124 h 410644" name="connsiteY13"/>
                <a:gd fmla="*/ 277213 w 410122" name="connsiteX14"/>
                <a:gd fmla="*/ 285365 h 410644" name="connsiteY14"/>
                <a:gd fmla="*/ 275229 w 410122" name="connsiteX15"/>
                <a:gd fmla="*/ 288084 h 410644" name="connsiteY15"/>
                <a:gd fmla="*/ 272827 w 410122" name="connsiteX16"/>
                <a:gd fmla="*/ 290490 h 410644" name="connsiteY16"/>
                <a:gd fmla="*/ 270008 w 410122" name="connsiteX17"/>
                <a:gd fmla="*/ 292476 h 410644" name="connsiteY17"/>
                <a:gd fmla="*/ 266876 w 410122" name="connsiteX18"/>
                <a:gd fmla="*/ 294045 h 410644" name="connsiteY18"/>
                <a:gd fmla="*/ 263430 w 410122" name="connsiteX19"/>
                <a:gd fmla="*/ 294882 h 410644" name="connsiteY19"/>
                <a:gd fmla="*/ 259984 w 410122" name="connsiteX20"/>
                <a:gd fmla="*/ 295300 h 410644" name="connsiteY20"/>
                <a:gd fmla="*/ 252153 w 410122" name="connsiteX21"/>
                <a:gd fmla="*/ 295300 h 410644" name="connsiteY21"/>
                <a:gd fmla="*/ 252153 w 410122" name="connsiteX22"/>
                <a:gd fmla="*/ 390462 h 410644" name="connsiteY22"/>
                <a:gd fmla="*/ 251944 w 410122" name="connsiteX23"/>
                <a:gd fmla="*/ 394122 h 410644" name="connsiteY23"/>
                <a:gd fmla="*/ 250900 w 410122" name="connsiteX24"/>
                <a:gd fmla="*/ 397572 h 410644" name="connsiteY24"/>
                <a:gd fmla="*/ 249438 w 410122" name="connsiteX25"/>
                <a:gd fmla="*/ 400710 h 410644" name="connsiteY25"/>
                <a:gd fmla="*/ 247558 w 410122" name="connsiteX26"/>
                <a:gd fmla="*/ 403429 h 410644" name="connsiteY26"/>
                <a:gd fmla="*/ 245052 w 410122" name="connsiteX27"/>
                <a:gd fmla="*/ 405938 h 410644" name="connsiteY27"/>
                <a:gd fmla="*/ 242233 w 410122" name="connsiteX28"/>
                <a:gd fmla="*/ 407925 h 410644" name="connsiteY28"/>
                <a:gd fmla="*/ 239101 w 410122" name="connsiteX29"/>
                <a:gd fmla="*/ 409389 h 410644" name="connsiteY29"/>
                <a:gd fmla="*/ 235759 w 410122" name="connsiteX30"/>
                <a:gd fmla="*/ 410435 h 410644" name="connsiteY30"/>
                <a:gd fmla="*/ 232105 w 410122" name="connsiteX31"/>
                <a:gd fmla="*/ 410644 h 410644" name="connsiteY31"/>
                <a:gd fmla="*/ 178330 w 410122" name="connsiteX32"/>
                <a:gd fmla="*/ 410644 h 410644" name="connsiteY32"/>
                <a:gd fmla="*/ 174676 w 410122" name="connsiteX33"/>
                <a:gd fmla="*/ 410435 h 410644" name="connsiteY33"/>
                <a:gd fmla="*/ 171334 w 410122" name="connsiteX34"/>
                <a:gd fmla="*/ 409389 h 410644" name="connsiteY34"/>
                <a:gd fmla="*/ 168202 w 410122" name="connsiteX35"/>
                <a:gd fmla="*/ 407925 h 410644" name="connsiteY35"/>
                <a:gd fmla="*/ 165383 w 410122" name="connsiteX36"/>
                <a:gd fmla="*/ 405938 h 410644" name="connsiteY36"/>
                <a:gd fmla="*/ 163086 w 410122" name="connsiteX37"/>
                <a:gd fmla="*/ 403429 h 410644" name="connsiteY37"/>
                <a:gd fmla="*/ 160997 w 410122" name="connsiteX38"/>
                <a:gd fmla="*/ 400710 h 410644" name="connsiteY38"/>
                <a:gd fmla="*/ 159535 w 410122" name="connsiteX39"/>
                <a:gd fmla="*/ 397572 h 410644" name="connsiteY39"/>
                <a:gd fmla="*/ 158700 w 410122" name="connsiteX40"/>
                <a:gd fmla="*/ 394122 h 410644" name="connsiteY40"/>
                <a:gd fmla="*/ 158282 w 410122" name="connsiteX41"/>
                <a:gd fmla="*/ 390462 h 410644" name="connsiteY41"/>
                <a:gd fmla="*/ 158282 w 410122" name="connsiteX42"/>
                <a:gd fmla="*/ 295614 h 410644" name="connsiteY42"/>
                <a:gd fmla="*/ 150660 w 410122" name="connsiteX43"/>
                <a:gd fmla="*/ 295614 h 410644" name="connsiteY43"/>
                <a:gd fmla="*/ 147005 w 410122" name="connsiteX44"/>
                <a:gd fmla="*/ 295300 h 410644" name="connsiteY44"/>
                <a:gd fmla="*/ 143664 w 410122" name="connsiteX45"/>
                <a:gd fmla="*/ 294359 h 410644" name="connsiteY45"/>
                <a:gd fmla="*/ 140532 w 410122" name="connsiteX46"/>
                <a:gd fmla="*/ 292895 h 410644" name="connsiteY46"/>
                <a:gd fmla="*/ 137712 w 410122" name="connsiteX47"/>
                <a:gd fmla="*/ 290803 h 410644" name="connsiteY47"/>
                <a:gd fmla="*/ 135206 w 410122" name="connsiteX48"/>
                <a:gd fmla="*/ 288503 h 410644" name="connsiteY48"/>
                <a:gd fmla="*/ 133327 w 410122" name="connsiteX49"/>
                <a:gd fmla="*/ 285575 h 410644" name="connsiteY49"/>
                <a:gd fmla="*/ 131865 w 410122" name="connsiteX50"/>
                <a:gd fmla="*/ 282437 h 410644" name="connsiteY50"/>
                <a:gd fmla="*/ 130821 w 410122" name="connsiteX51"/>
                <a:gd fmla="*/ 278986 h 410644" name="connsiteY51"/>
                <a:gd fmla="*/ 130612 w 410122" name="connsiteX52"/>
                <a:gd fmla="*/ 275536 h 410644" name="connsiteY52"/>
                <a:gd fmla="*/ 130612 w 410122" name="connsiteX53"/>
                <a:gd fmla="*/ 170021 h 410644" name="connsiteY53"/>
                <a:gd fmla="*/ 130821 w 410122" name="connsiteX54"/>
                <a:gd fmla="*/ 166570 h 410644" name="connsiteY54"/>
                <a:gd fmla="*/ 131761 w 410122" name="connsiteX55"/>
                <a:gd fmla="*/ 163119 h 410644" name="connsiteY55"/>
                <a:gd fmla="*/ 133222 w 410122" name="connsiteX56"/>
                <a:gd fmla="*/ 159982 h 410644" name="connsiteY56"/>
                <a:gd fmla="*/ 135206 w 410122" name="connsiteX57"/>
                <a:gd fmla="*/ 157054 h 410644" name="connsiteY57"/>
                <a:gd fmla="*/ 137608 w 410122" name="connsiteX58"/>
                <a:gd fmla="*/ 154649 h 410644" name="connsiteY58"/>
                <a:gd fmla="*/ 140323 w 410122" name="connsiteX59"/>
                <a:gd fmla="*/ 152662 h 410644" name="connsiteY59"/>
                <a:gd fmla="*/ 143455 w 410122" name="connsiteX60"/>
                <a:gd fmla="*/ 151198 h 410644" name="connsiteY60"/>
                <a:gd fmla="*/ 146901 w 410122" name="connsiteX61"/>
                <a:gd fmla="*/ 150257 h 410644" name="connsiteY61"/>
                <a:gd fmla="*/ 20014 w 410122" name="connsiteX62"/>
                <a:gd fmla="*/ 96130 h 410644" name="connsiteY62"/>
                <a:gd fmla="*/ 110076 w 410122" name="connsiteX63"/>
                <a:gd fmla="*/ 96130 h 410644" name="connsiteY63"/>
                <a:gd fmla="*/ 113725 w 410122" name="connsiteX64"/>
                <a:gd fmla="*/ 96444 h 410644" name="connsiteY64"/>
                <a:gd fmla="*/ 117060 w 410122" name="connsiteX65"/>
                <a:gd fmla="*/ 97385 h 410644" name="connsiteY65"/>
                <a:gd fmla="*/ 120187 w 410122" name="connsiteX66"/>
                <a:gd fmla="*/ 98848 h 410644" name="connsiteY66"/>
                <a:gd fmla="*/ 123002 w 410122" name="connsiteX67"/>
                <a:gd fmla="*/ 100834 h 410644" name="connsiteY67"/>
                <a:gd fmla="*/ 125399 w 410122" name="connsiteX68"/>
                <a:gd fmla="*/ 103239 h 410644" name="connsiteY68"/>
                <a:gd fmla="*/ 127380 w 410122" name="connsiteX69"/>
                <a:gd fmla="*/ 106061 h 410644" name="connsiteY69"/>
                <a:gd fmla="*/ 128839 w 410122" name="connsiteX70"/>
                <a:gd fmla="*/ 109197 h 410644" name="connsiteY70"/>
                <a:gd fmla="*/ 129777 w 410122" name="connsiteX71"/>
                <a:gd fmla="*/ 112542 h 410644" name="connsiteY71"/>
                <a:gd fmla="*/ 130090 w 410122" name="connsiteX72"/>
                <a:gd fmla="*/ 116201 h 410644" name="connsiteY72"/>
                <a:gd fmla="*/ 130090 w 410122" name="connsiteX73"/>
                <a:gd fmla="*/ 124251 h 410644" name="connsiteY73"/>
                <a:gd fmla="*/ 124982 w 410122" name="connsiteX74"/>
                <a:gd fmla="*/ 126864 h 410644" name="connsiteY74"/>
                <a:gd fmla="*/ 120187 w 410122" name="connsiteX75"/>
                <a:gd fmla="*/ 130000 h 410644" name="connsiteY75"/>
                <a:gd fmla="*/ 115809 w 410122" name="connsiteX76"/>
                <a:gd fmla="*/ 133659 h 410644" name="connsiteY76"/>
                <a:gd fmla="*/ 111848 w 410122" name="connsiteX77"/>
                <a:gd fmla="*/ 137841 h 410644" name="connsiteY77"/>
                <a:gd fmla="*/ 108513 w 410122" name="connsiteX78"/>
                <a:gd fmla="*/ 142545 h 410644" name="connsiteY78"/>
                <a:gd fmla="*/ 105594 w 410122" name="connsiteX79"/>
                <a:gd fmla="*/ 147353 h 410644" name="connsiteY79"/>
                <a:gd fmla="*/ 103197 w 410122" name="connsiteX80"/>
                <a:gd fmla="*/ 152685 h 410644" name="connsiteY80"/>
                <a:gd fmla="*/ 101425 w 410122" name="connsiteX81"/>
                <a:gd fmla="*/ 158330 h 410644" name="connsiteY81"/>
                <a:gd fmla="*/ 100486 w 410122" name="connsiteX82"/>
                <a:gd fmla="*/ 164184 h 410644" name="connsiteY82"/>
                <a:gd fmla="*/ 100069 w 410122" name="connsiteX83"/>
                <a:gd fmla="*/ 170143 h 410644" name="connsiteY83"/>
                <a:gd fmla="*/ 100069 w 410122" name="connsiteX84"/>
                <a:gd fmla="*/ 275621 h 410644" name="connsiteY84"/>
                <a:gd fmla="*/ 100278 w 410122" name="connsiteX85"/>
                <a:gd fmla="*/ 280534 h 410644" name="connsiteY85"/>
                <a:gd fmla="*/ 101112 w 410122" name="connsiteX86"/>
                <a:gd fmla="*/ 285447 h 410644" name="connsiteY86"/>
                <a:gd fmla="*/ 102363 w 410122" name="connsiteX87"/>
                <a:gd fmla="*/ 290152 h 410644" name="connsiteY87"/>
                <a:gd fmla="*/ 104135 w 410122" name="connsiteX88"/>
                <a:gd fmla="*/ 294751 h 410644" name="connsiteY88"/>
                <a:gd fmla="*/ 106115 w 410122" name="connsiteX89"/>
                <a:gd fmla="*/ 298933 h 410644" name="connsiteY89"/>
                <a:gd fmla="*/ 106115 w 410122" name="connsiteX90"/>
                <a:gd fmla="*/ 303741 h 410644" name="connsiteY90"/>
                <a:gd fmla="*/ 105698 w 410122" name="connsiteX91"/>
                <a:gd fmla="*/ 307296 h 410644" name="connsiteY91"/>
                <a:gd fmla="*/ 104864 w 410122" name="connsiteX92"/>
                <a:gd fmla="*/ 310641 h 410644" name="connsiteY92"/>
                <a:gd fmla="*/ 103301 w 410122" name="connsiteX93"/>
                <a:gd fmla="*/ 313777 h 410644" name="connsiteY93"/>
                <a:gd fmla="*/ 101320 w 410122" name="connsiteX94"/>
                <a:gd fmla="*/ 316704 h 410644" name="connsiteY94"/>
                <a:gd fmla="*/ 98923 w 410122" name="connsiteX95"/>
                <a:gd fmla="*/ 319108 h 410644" name="connsiteY95"/>
                <a:gd fmla="*/ 96213 w 410122" name="connsiteX96"/>
                <a:gd fmla="*/ 321095 h 410644" name="connsiteY96"/>
                <a:gd fmla="*/ 93085 w 410122" name="connsiteX97"/>
                <a:gd fmla="*/ 322663 h 410644" name="connsiteY97"/>
                <a:gd fmla="*/ 89646 w 410122" name="connsiteX98"/>
                <a:gd fmla="*/ 323499 h 410644" name="connsiteY98"/>
                <a:gd fmla="*/ 86101 w 410122" name="connsiteX99"/>
                <a:gd fmla="*/ 323917 h 410644" name="connsiteY99"/>
                <a:gd fmla="*/ 43989 w 410122" name="connsiteX100"/>
                <a:gd fmla="*/ 323917 h 410644" name="connsiteY100"/>
                <a:gd fmla="*/ 40445 w 410122" name="connsiteX101"/>
                <a:gd fmla="*/ 323499 h 410644" name="connsiteY101"/>
                <a:gd fmla="*/ 37005 w 410122" name="connsiteX102"/>
                <a:gd fmla="*/ 322663 h 410644" name="connsiteY102"/>
                <a:gd fmla="*/ 33878 w 410122" name="connsiteX103"/>
                <a:gd fmla="*/ 321095 h 410644" name="connsiteY103"/>
                <a:gd fmla="*/ 31168 w 410122" name="connsiteX104"/>
                <a:gd fmla="*/ 319108 h 410644" name="connsiteY104"/>
                <a:gd fmla="*/ 28770 w 410122" name="connsiteX105"/>
                <a:gd fmla="*/ 316704 h 410644" name="connsiteY105"/>
                <a:gd fmla="*/ 26790 w 410122" name="connsiteX106"/>
                <a:gd fmla="*/ 313777 h 410644" name="connsiteY106"/>
                <a:gd fmla="*/ 25226 w 410122" name="connsiteX107"/>
                <a:gd fmla="*/ 310641 h 410644" name="connsiteY107"/>
                <a:gd fmla="*/ 24392 w 410122" name="connsiteX108"/>
                <a:gd fmla="*/ 307296 h 410644" name="connsiteY108"/>
                <a:gd fmla="*/ 23975 w 410122" name="connsiteX109"/>
                <a:gd fmla="*/ 303741 h 410644" name="connsiteY109"/>
                <a:gd fmla="*/ 23975 w 410122" name="connsiteX110"/>
                <a:gd fmla="*/ 223248 h 410644" name="connsiteY110"/>
                <a:gd fmla="*/ 20014 w 410122" name="connsiteX111"/>
                <a:gd fmla="*/ 223248 h 410644" name="connsiteY111"/>
                <a:gd fmla="*/ 16365 w 410122" name="connsiteX112"/>
                <a:gd fmla="*/ 222829 h 410644" name="connsiteY112"/>
                <a:gd fmla="*/ 12821 w 410122" name="connsiteX113"/>
                <a:gd fmla="*/ 221993 h 410644" name="connsiteY113"/>
                <a:gd fmla="*/ 9694 w 410122" name="connsiteX114"/>
                <a:gd fmla="*/ 220530 h 410644" name="connsiteY114"/>
                <a:gd fmla="*/ 6984 w 410122" name="connsiteX115"/>
                <a:gd fmla="*/ 218439 h 410644" name="connsiteY115"/>
                <a:gd fmla="*/ 4586 w 410122" name="connsiteX116"/>
                <a:gd fmla="*/ 216035 h 410644" name="connsiteY116"/>
                <a:gd fmla="*/ 2606 w 410122" name="connsiteX117"/>
                <a:gd fmla="*/ 213212 h 410644" name="connsiteY117"/>
                <a:gd fmla="*/ 1251 w 410122" name="connsiteX118"/>
                <a:gd fmla="*/ 210076 h 410644" name="connsiteY118"/>
                <a:gd fmla="*/ 208 w 410122" name="connsiteX119"/>
                <a:gd fmla="*/ 206626 h 410644" name="connsiteY119"/>
                <a:gd fmla="*/ 0 w 410122" name="connsiteX120"/>
                <a:gd fmla="*/ 203176 h 410644" name="connsiteY120"/>
                <a:gd fmla="*/ 0 w 410122" name="connsiteX121"/>
                <a:gd fmla="*/ 116201 h 410644" name="connsiteY121"/>
                <a:gd fmla="*/ 312 w 410122" name="connsiteX122"/>
                <a:gd fmla="*/ 112542 h 410644" name="connsiteY122"/>
                <a:gd fmla="*/ 1251 w 410122" name="connsiteX123"/>
                <a:gd fmla="*/ 109197 h 410644" name="connsiteY123"/>
                <a:gd fmla="*/ 2710 w 410122" name="connsiteX124"/>
                <a:gd fmla="*/ 106061 h 410644" name="connsiteY124"/>
                <a:gd fmla="*/ 4690 w 410122" name="connsiteX125"/>
                <a:gd fmla="*/ 103239 h 410644" name="connsiteY125"/>
                <a:gd fmla="*/ 7088 w 410122" name="connsiteX126"/>
                <a:gd fmla="*/ 100834 h 410644" name="connsiteY126"/>
                <a:gd fmla="*/ 9902 w 410122" name="connsiteX127"/>
                <a:gd fmla="*/ 98848 h 410644" name="connsiteY127"/>
                <a:gd fmla="*/ 13030 w 410122" name="connsiteX128"/>
                <a:gd fmla="*/ 97385 h 410644" name="connsiteY128"/>
                <a:gd fmla="*/ 16365 w 410122" name="connsiteX129"/>
                <a:gd fmla="*/ 96444 h 410644" name="connsiteY129"/>
                <a:gd fmla="*/ 300046 w 410122" name="connsiteX130"/>
                <a:gd fmla="*/ 95608 h 410644" name="connsiteY130"/>
                <a:gd fmla="*/ 390108 w 410122" name="connsiteX131"/>
                <a:gd fmla="*/ 95608 h 410644" name="connsiteY131"/>
                <a:gd fmla="*/ 393757 w 410122" name="connsiteX132"/>
                <a:gd fmla="*/ 96026 h 410644" name="connsiteY132"/>
                <a:gd fmla="*/ 397196 w 410122" name="connsiteX133"/>
                <a:gd fmla="*/ 96862 h 410644" name="connsiteY133"/>
                <a:gd fmla="*/ 400324 w 410122" name="connsiteX134"/>
                <a:gd fmla="*/ 98325 h 410644" name="connsiteY134"/>
                <a:gd fmla="*/ 403034 w 410122" name="connsiteX135"/>
                <a:gd fmla="*/ 100415 h 410644" name="connsiteY135"/>
                <a:gd fmla="*/ 405431 w 410122" name="connsiteX136"/>
                <a:gd fmla="*/ 102818 h 410644" name="connsiteY136"/>
                <a:gd fmla="*/ 407412 w 410122" name="connsiteX137"/>
                <a:gd fmla="*/ 105639 h 410644" name="connsiteY137"/>
                <a:gd fmla="*/ 408871 w 410122" name="connsiteX138"/>
                <a:gd fmla="*/ 108774 h 410644" name="connsiteY138"/>
                <a:gd fmla="*/ 409809 w 410122" name="connsiteX139"/>
                <a:gd fmla="*/ 112222 h 410644" name="connsiteY139"/>
                <a:gd fmla="*/ 410122 w 410122" name="connsiteX140"/>
                <a:gd fmla="*/ 115670 h 410644" name="connsiteY140"/>
                <a:gd fmla="*/ 410122 w 410122" name="connsiteX141"/>
                <a:gd fmla="*/ 202188 h 410644" name="connsiteY141"/>
                <a:gd fmla="*/ 409809 w 410122" name="connsiteX142"/>
                <a:gd fmla="*/ 205845 h 410644" name="connsiteY142"/>
                <a:gd fmla="*/ 408871 w 410122" name="connsiteX143"/>
                <a:gd fmla="*/ 209293 h 410644" name="connsiteY143"/>
                <a:gd fmla="*/ 407412 w 410122" name="connsiteX144"/>
                <a:gd fmla="*/ 212428 h 410644" name="connsiteY144"/>
                <a:gd fmla="*/ 405431 w 410122" name="connsiteX145"/>
                <a:gd fmla="*/ 215144 h 410644" name="connsiteY145"/>
                <a:gd fmla="*/ 403034 w 410122" name="connsiteX146"/>
                <a:gd fmla="*/ 217652 h 410644" name="connsiteY146"/>
                <a:gd fmla="*/ 400324 w 410122" name="connsiteX147"/>
                <a:gd fmla="*/ 219533 h 410644" name="connsiteY147"/>
                <a:gd fmla="*/ 397196 w 410122" name="connsiteX148"/>
                <a:gd fmla="*/ 221100 h 410644" name="connsiteY148"/>
                <a:gd fmla="*/ 393757 w 410122" name="connsiteX149"/>
                <a:gd fmla="*/ 222041 h 410644" name="connsiteY149"/>
                <a:gd fmla="*/ 390108 w 410122" name="connsiteX150"/>
                <a:gd fmla="*/ 222354 h 410644" name="connsiteY150"/>
                <a:gd fmla="*/ 386147 w 410122" name="connsiteX151"/>
                <a:gd fmla="*/ 222354 h 410644" name="connsiteY151"/>
                <a:gd fmla="*/ 386147 w 410122" name="connsiteX152"/>
                <a:gd fmla="*/ 302811 h 410644" name="connsiteY152"/>
                <a:gd fmla="*/ 385730 w 410122" name="connsiteX153"/>
                <a:gd fmla="*/ 306468 h 410644" name="connsiteY153"/>
                <a:gd fmla="*/ 384896 w 410122" name="connsiteX154"/>
                <a:gd fmla="*/ 309812 h 410644" name="connsiteY154"/>
                <a:gd fmla="*/ 383437 w 410122" name="connsiteX155"/>
                <a:gd fmla="*/ 312947 h 410644" name="connsiteY155"/>
                <a:gd fmla="*/ 381352 w 410122" name="connsiteX156"/>
                <a:gd fmla="*/ 315768 h 410644" name="connsiteY156"/>
                <a:gd fmla="*/ 378955 w 410122" name="connsiteX157"/>
                <a:gd fmla="*/ 318276 h 410644" name="connsiteY157"/>
                <a:gd fmla="*/ 376244 w 410122" name="connsiteX158"/>
                <a:gd fmla="*/ 320156 h 410644" name="connsiteY158"/>
                <a:gd fmla="*/ 373117 w 410122" name="connsiteX159"/>
                <a:gd fmla="*/ 321619 h 410644" name="connsiteY159"/>
                <a:gd fmla="*/ 369782 w 410122" name="connsiteX160"/>
                <a:gd fmla="*/ 322664 h 410644" name="connsiteY160"/>
                <a:gd fmla="*/ 366133 w 410122" name="connsiteX161"/>
                <a:gd fmla="*/ 322873 h 410644" name="connsiteY161"/>
                <a:gd fmla="*/ 324125 w 410122" name="connsiteX162"/>
                <a:gd fmla="*/ 322873 h 410644" name="connsiteY162"/>
                <a:gd fmla="*/ 320477 w 410122" name="connsiteX163"/>
                <a:gd fmla="*/ 322664 h 410644" name="connsiteY163"/>
                <a:gd fmla="*/ 317037 w 410122" name="connsiteX164"/>
                <a:gd fmla="*/ 321619 h 410644" name="connsiteY164"/>
                <a:gd fmla="*/ 313910 w 410122" name="connsiteX165"/>
                <a:gd fmla="*/ 320156 h 410644" name="connsiteY165"/>
                <a:gd fmla="*/ 311199 w 410122" name="connsiteX166"/>
                <a:gd fmla="*/ 318276 h 410644" name="connsiteY166"/>
                <a:gd fmla="*/ 308802 w 410122" name="connsiteX167"/>
                <a:gd fmla="*/ 315768 h 410644" name="connsiteY167"/>
                <a:gd fmla="*/ 306821 w 410122" name="connsiteX168"/>
                <a:gd fmla="*/ 312947 h 410644" name="connsiteY168"/>
                <a:gd fmla="*/ 305258 w 410122" name="connsiteX169"/>
                <a:gd fmla="*/ 309812 h 410644" name="connsiteY169"/>
                <a:gd fmla="*/ 304424 w 410122" name="connsiteX170"/>
                <a:gd fmla="*/ 306468 h 410644" name="connsiteY170"/>
                <a:gd fmla="*/ 304007 w 410122" name="connsiteX171"/>
                <a:gd fmla="*/ 302811 h 410644" name="connsiteY171"/>
                <a:gd fmla="*/ 304007 w 410122" name="connsiteX172"/>
                <a:gd fmla="*/ 298109 h 410644" name="connsiteY172"/>
                <a:gd fmla="*/ 306196 w 410122" name="connsiteX173"/>
                <a:gd fmla="*/ 293721 h 410644" name="connsiteY173"/>
                <a:gd fmla="*/ 307968 w 410122" name="connsiteX174"/>
                <a:gd fmla="*/ 289227 h 410644" name="connsiteY174"/>
                <a:gd fmla="*/ 309010 w 410122" name="connsiteX175"/>
                <a:gd fmla="*/ 284525 h 410644" name="connsiteY175"/>
                <a:gd fmla="*/ 309844 w 410122" name="connsiteX176"/>
                <a:gd fmla="*/ 279719 h 410644" name="connsiteY176"/>
                <a:gd fmla="*/ 310053 w 410122" name="connsiteX177"/>
                <a:gd fmla="*/ 274599 h 410644" name="connsiteY177"/>
                <a:gd fmla="*/ 310053 w 410122" name="connsiteX178"/>
                <a:gd fmla="*/ 169796 h 410644" name="connsiteY178"/>
                <a:gd fmla="*/ 309636 w 410122" name="connsiteX179"/>
                <a:gd fmla="*/ 163735 h 410644" name="connsiteY179"/>
                <a:gd fmla="*/ 308698 w 410122" name="connsiteX180"/>
                <a:gd fmla="*/ 157884 h 410644" name="connsiteY180"/>
                <a:gd fmla="*/ 306926 w 410122" name="connsiteX181"/>
                <a:gd fmla="*/ 152346 h 410644" name="connsiteY181"/>
                <a:gd fmla="*/ 304528 w 410122" name="connsiteX182"/>
                <a:gd fmla="*/ 146913 h 410644" name="connsiteY182"/>
                <a:gd fmla="*/ 301714 w 410122" name="connsiteX183"/>
                <a:gd fmla="*/ 142002 h 410644" name="connsiteY183"/>
                <a:gd fmla="*/ 298274 w 410122" name="connsiteX184"/>
                <a:gd fmla="*/ 137508 h 410644" name="connsiteY184"/>
                <a:gd fmla="*/ 294313 w 410122" name="connsiteX185"/>
                <a:gd fmla="*/ 133329 h 410644" name="connsiteY185"/>
                <a:gd fmla="*/ 289935 w 410122" name="connsiteX186"/>
                <a:gd fmla="*/ 129567 h 410644" name="connsiteY186"/>
                <a:gd fmla="*/ 285140 w 410122" name="connsiteX187"/>
                <a:gd fmla="*/ 126433 h 410644" name="connsiteY187"/>
                <a:gd fmla="*/ 280032 w 410122" name="connsiteX188"/>
                <a:gd fmla="*/ 123716 h 410644" name="connsiteY188"/>
                <a:gd fmla="*/ 280032 w 410122" name="connsiteX189"/>
                <a:gd fmla="*/ 115670 h 410644" name="connsiteY189"/>
                <a:gd fmla="*/ 280449 w 410122" name="connsiteX190"/>
                <a:gd fmla="*/ 112222 h 410644" name="connsiteY190"/>
                <a:gd fmla="*/ 281283 w 410122" name="connsiteX191"/>
                <a:gd fmla="*/ 108774 h 410644" name="connsiteY191"/>
                <a:gd fmla="*/ 282742 w 410122" name="connsiteX192"/>
                <a:gd fmla="*/ 105639 h 410644" name="connsiteY192"/>
                <a:gd fmla="*/ 284827 w 410122" name="connsiteX193"/>
                <a:gd fmla="*/ 102818 h 410644" name="connsiteY193"/>
                <a:gd fmla="*/ 287120 w 410122" name="connsiteX194"/>
                <a:gd fmla="*/ 100415 h 410644" name="connsiteY194"/>
                <a:gd fmla="*/ 289935 w 410122" name="connsiteX195"/>
                <a:gd fmla="*/ 98325 h 410644" name="connsiteY195"/>
                <a:gd fmla="*/ 293062 w 410122" name="connsiteX196"/>
                <a:gd fmla="*/ 96862 h 410644" name="connsiteY196"/>
                <a:gd fmla="*/ 296397 w 410122" name="connsiteX197"/>
                <a:gd fmla="*/ 96026 h 410644" name="connsiteY197"/>
                <a:gd fmla="*/ 205270 w 410122" name="connsiteX198"/>
                <a:gd fmla="*/ 40228 h 410644" name="connsiteY198"/>
                <a:gd fmla="*/ 211128 w 410122" name="connsiteX199"/>
                <a:gd fmla="*/ 40645 h 410644" name="connsiteY199"/>
                <a:gd fmla="*/ 216777 w 410122" name="connsiteX200"/>
                <a:gd fmla="*/ 41583 h 410644" name="connsiteY200"/>
                <a:gd fmla="*/ 222111 w 410122" name="connsiteX201"/>
                <a:gd fmla="*/ 43356 h 410644" name="connsiteY201"/>
                <a:gd fmla="*/ 227237 w 410122" name="connsiteX202"/>
                <a:gd fmla="*/ 45649 h 410644" name="connsiteY202"/>
                <a:gd fmla="*/ 231840 w 410122" name="connsiteX203"/>
                <a:gd fmla="*/ 48464 h 410644" name="connsiteY203"/>
                <a:gd fmla="*/ 236129 w 410122" name="connsiteX204"/>
                <a:gd fmla="*/ 51905 h 410644" name="connsiteY204"/>
                <a:gd fmla="*/ 239999 w 410122" name="connsiteX205"/>
                <a:gd fmla="*/ 55762 h 410644" name="connsiteY205"/>
                <a:gd fmla="*/ 243556 w 410122" name="connsiteX206"/>
                <a:gd fmla="*/ 60141 h 410644" name="connsiteY206"/>
                <a:gd fmla="*/ 246485 w 410122" name="connsiteX207"/>
                <a:gd fmla="*/ 64832 h 410644" name="connsiteY207"/>
                <a:gd fmla="*/ 248682 w 410122" name="connsiteX208"/>
                <a:gd fmla="*/ 69837 h 410644" name="connsiteY208"/>
                <a:gd fmla="*/ 250460 w 410122" name="connsiteX209"/>
                <a:gd fmla="*/ 75258 h 410644" name="connsiteY209"/>
                <a:gd fmla="*/ 251506 w 410122" name="connsiteX210"/>
                <a:gd fmla="*/ 80888 h 410644" name="connsiteY210"/>
                <a:gd fmla="*/ 251820 w 410122" name="connsiteX211"/>
                <a:gd fmla="*/ 86622 h 410644" name="connsiteY211"/>
                <a:gd fmla="*/ 251506 w 410122" name="connsiteX212"/>
                <a:gd fmla="*/ 92564 h 410644" name="connsiteY212"/>
                <a:gd fmla="*/ 250460 w 410122" name="connsiteX213"/>
                <a:gd fmla="*/ 98194 h 410644" name="connsiteY213"/>
                <a:gd fmla="*/ 248682 w 410122" name="connsiteX214"/>
                <a:gd fmla="*/ 103511 h 410644" name="connsiteY214"/>
                <a:gd fmla="*/ 246485 w 410122" name="connsiteX215"/>
                <a:gd fmla="*/ 108620 h 410644" name="connsiteY215"/>
                <a:gd fmla="*/ 243556 w 410122" name="connsiteX216"/>
                <a:gd fmla="*/ 113207 h 410644" name="connsiteY216"/>
                <a:gd fmla="*/ 239999 w 410122" name="connsiteX217"/>
                <a:gd fmla="*/ 117586 h 410644" name="connsiteY217"/>
                <a:gd fmla="*/ 236129 w 410122" name="connsiteX218"/>
                <a:gd fmla="*/ 121443 h 410644" name="connsiteY218"/>
                <a:gd fmla="*/ 231840 w 410122" name="connsiteX219"/>
                <a:gd fmla="*/ 124884 h 410644" name="connsiteY219"/>
                <a:gd fmla="*/ 227237 w 410122" name="connsiteX220"/>
                <a:gd fmla="*/ 127803 h 410644" name="connsiteY220"/>
                <a:gd fmla="*/ 222111 w 410122" name="connsiteX221"/>
                <a:gd fmla="*/ 130096 h 410644" name="connsiteY221"/>
                <a:gd fmla="*/ 216777 w 410122" name="connsiteX222"/>
                <a:gd fmla="*/ 131765 h 410644" name="connsiteY222"/>
                <a:gd fmla="*/ 211128 w 410122" name="connsiteX223"/>
                <a:gd fmla="*/ 132807 h 410644" name="connsiteY223"/>
                <a:gd fmla="*/ 205270 w 410122" name="connsiteX224"/>
                <a:gd fmla="*/ 133224 h 410644" name="connsiteY224"/>
                <a:gd fmla="*/ 199516 w 410122" name="connsiteX225"/>
                <a:gd fmla="*/ 132807 h 410644" name="connsiteY225"/>
                <a:gd fmla="*/ 193867 w 410122" name="connsiteX226"/>
                <a:gd fmla="*/ 131765 h 410644" name="connsiteY226"/>
                <a:gd fmla="*/ 188428 w 410122" name="connsiteX227"/>
                <a:gd fmla="*/ 130096 h 410644" name="connsiteY227"/>
                <a:gd fmla="*/ 183407 w 410122" name="connsiteX228"/>
                <a:gd fmla="*/ 127803 h 410644" name="connsiteY228"/>
                <a:gd fmla="*/ 178804 w 410122" name="connsiteX229"/>
                <a:gd fmla="*/ 124884 h 410644" name="connsiteY229"/>
                <a:gd fmla="*/ 174411 w 410122" name="connsiteX230"/>
                <a:gd fmla="*/ 121443 h 410644" name="connsiteY230"/>
                <a:gd fmla="*/ 170435 w 410122" name="connsiteX231"/>
                <a:gd fmla="*/ 117586 h 410644" name="connsiteY231"/>
                <a:gd fmla="*/ 167088 w 410122" name="connsiteX232"/>
                <a:gd fmla="*/ 113207 h 410644" name="connsiteY232"/>
                <a:gd fmla="*/ 164159 w 410122" name="connsiteX233"/>
                <a:gd fmla="*/ 108620 h 410644" name="connsiteY233"/>
                <a:gd fmla="*/ 161962 w 410122" name="connsiteX234"/>
                <a:gd fmla="*/ 103511 h 410644" name="connsiteY234"/>
                <a:gd fmla="*/ 160184 w 410122" name="connsiteX235"/>
                <a:gd fmla="*/ 98194 h 410644" name="connsiteY235"/>
                <a:gd fmla="*/ 159138 w 410122" name="connsiteX236"/>
                <a:gd fmla="*/ 92564 h 410644" name="connsiteY236"/>
                <a:gd fmla="*/ 158824 w 410122" name="connsiteX237"/>
                <a:gd fmla="*/ 86622 h 410644" name="connsiteY237"/>
                <a:gd fmla="*/ 159138 w 410122" name="connsiteX238"/>
                <a:gd fmla="*/ 80888 h 410644" name="connsiteY238"/>
                <a:gd fmla="*/ 160184 w 410122" name="connsiteX239"/>
                <a:gd fmla="*/ 75258 h 410644" name="connsiteY239"/>
                <a:gd fmla="*/ 161962 w 410122" name="connsiteX240"/>
                <a:gd fmla="*/ 69837 h 410644" name="connsiteY240"/>
                <a:gd fmla="*/ 164159 w 410122" name="connsiteX241"/>
                <a:gd fmla="*/ 64832 h 410644" name="connsiteY241"/>
                <a:gd fmla="*/ 167088 w 410122" name="connsiteX242"/>
                <a:gd fmla="*/ 60141 h 410644" name="connsiteY242"/>
                <a:gd fmla="*/ 170435 w 410122" name="connsiteX243"/>
                <a:gd fmla="*/ 55762 h 410644" name="connsiteY243"/>
                <a:gd fmla="*/ 174411 w 410122" name="connsiteX244"/>
                <a:gd fmla="*/ 51905 h 410644" name="connsiteY244"/>
                <a:gd fmla="*/ 178804 w 410122" name="connsiteX245"/>
                <a:gd fmla="*/ 48464 h 410644" name="connsiteY245"/>
                <a:gd fmla="*/ 183407 w 410122" name="connsiteX246"/>
                <a:gd fmla="*/ 45649 h 410644" name="connsiteY246"/>
                <a:gd fmla="*/ 188428 w 410122" name="connsiteX247"/>
                <a:gd fmla="*/ 43356 h 410644" name="connsiteY247"/>
                <a:gd fmla="*/ 193867 w 410122" name="connsiteX248"/>
                <a:gd fmla="*/ 41583 h 410644" name="connsiteY248"/>
                <a:gd fmla="*/ 199516 w 410122" name="connsiteX249"/>
                <a:gd fmla="*/ 40645 h 410644" name="connsiteY249"/>
                <a:gd fmla="*/ 345442 w 410122" name="connsiteX250"/>
                <a:gd fmla="*/ 0 h 410644" name="connsiteY250"/>
                <a:gd fmla="*/ 350744 w 410122" name="connsiteX251"/>
                <a:gd fmla="*/ 418 h 410644" name="connsiteY251"/>
                <a:gd fmla="*/ 356045 w 410122" name="connsiteX252"/>
                <a:gd fmla="*/ 1357 h 410644" name="connsiteY252"/>
                <a:gd fmla="*/ 361035 w 410122" name="connsiteX253"/>
                <a:gd fmla="*/ 3131 h 410644" name="connsiteY253"/>
                <a:gd fmla="*/ 365713 w 410122" name="connsiteX254"/>
                <a:gd fmla="*/ 5531 h 410644" name="connsiteY254"/>
                <a:gd fmla="*/ 369975 w 410122" name="connsiteX255"/>
                <a:gd fmla="*/ 8453 h 410644" name="connsiteY255"/>
                <a:gd fmla="*/ 373821 w 410122" name="connsiteX256"/>
                <a:gd fmla="*/ 11792 h 410644" name="connsiteY256"/>
                <a:gd fmla="*/ 377251 w 410122" name="connsiteX257"/>
                <a:gd fmla="*/ 15653 h 410644" name="connsiteY257"/>
                <a:gd fmla="*/ 380162 w 410122" name="connsiteX258"/>
                <a:gd fmla="*/ 19932 h 410644" name="connsiteY258"/>
                <a:gd fmla="*/ 382449 w 410122" name="connsiteX259"/>
                <a:gd fmla="*/ 24732 h 410644" name="connsiteY259"/>
                <a:gd fmla="*/ 384216 w 410122" name="connsiteX260"/>
                <a:gd fmla="*/ 29741 h 410644" name="connsiteY260"/>
                <a:gd fmla="*/ 385255 w 410122" name="connsiteX261"/>
                <a:gd fmla="*/ 35063 h 410644" name="connsiteY261"/>
                <a:gd fmla="*/ 385567 w 410122" name="connsiteX262"/>
                <a:gd fmla="*/ 40385 h 410644" name="connsiteY262"/>
                <a:gd fmla="*/ 385255 w 410122" name="connsiteX263"/>
                <a:gd fmla="*/ 45916 h 410644" name="connsiteY263"/>
                <a:gd fmla="*/ 384216 w 410122" name="connsiteX264"/>
                <a:gd fmla="*/ 51238 h 410644" name="connsiteY264"/>
                <a:gd fmla="*/ 382449 w 410122" name="connsiteX265"/>
                <a:gd fmla="*/ 56247 h 410644" name="connsiteY265"/>
                <a:gd fmla="*/ 380162 w 410122" name="connsiteX266"/>
                <a:gd fmla="*/ 60943 h 410644" name="connsiteY266"/>
                <a:gd fmla="*/ 377251 w 410122" name="connsiteX267"/>
                <a:gd fmla="*/ 65326 h 410644" name="connsiteY267"/>
                <a:gd fmla="*/ 373821 w 410122" name="connsiteX268"/>
                <a:gd fmla="*/ 69083 h 410644" name="connsiteY268"/>
                <a:gd fmla="*/ 369975 w 410122" name="connsiteX269"/>
                <a:gd fmla="*/ 72631 h 410644" name="connsiteY269"/>
                <a:gd fmla="*/ 365713 w 410122" name="connsiteX270"/>
                <a:gd fmla="*/ 75448 h 410644" name="connsiteY270"/>
                <a:gd fmla="*/ 361035 w 410122" name="connsiteX271"/>
                <a:gd fmla="*/ 77848 h 410644" name="connsiteY271"/>
                <a:gd fmla="*/ 356045 w 410122" name="connsiteX272"/>
                <a:gd fmla="*/ 79518 h 410644" name="connsiteY272"/>
                <a:gd fmla="*/ 350744 w 410122" name="connsiteX273"/>
                <a:gd fmla="*/ 80666 h 410644" name="connsiteY273"/>
                <a:gd fmla="*/ 345442 w 410122" name="connsiteX274"/>
                <a:gd fmla="*/ 80979 h 410644" name="connsiteY274"/>
                <a:gd fmla="*/ 339933 w 410122" name="connsiteX275"/>
                <a:gd fmla="*/ 80666 h 410644" name="connsiteY275"/>
                <a:gd fmla="*/ 334736 w 410122" name="connsiteX276"/>
                <a:gd fmla="*/ 79518 h 410644" name="connsiteY276"/>
                <a:gd fmla="*/ 329746 w 410122" name="connsiteX277"/>
                <a:gd fmla="*/ 77848 h 410644" name="connsiteY277"/>
                <a:gd fmla="*/ 325068 w 410122" name="connsiteX278"/>
                <a:gd fmla="*/ 75448 h 410644" name="connsiteY278"/>
                <a:gd fmla="*/ 320806 w 410122" name="connsiteX279"/>
                <a:gd fmla="*/ 72631 h 410644" name="connsiteY279"/>
                <a:gd fmla="*/ 316960 w 410122" name="connsiteX280"/>
                <a:gd fmla="*/ 69083 h 410644" name="connsiteY280"/>
                <a:gd fmla="*/ 313530 w 410122" name="connsiteX281"/>
                <a:gd fmla="*/ 65326 h 410644" name="connsiteY281"/>
                <a:gd fmla="*/ 310619 w 410122" name="connsiteX282"/>
                <a:gd fmla="*/ 60943 h 410644" name="connsiteY282"/>
                <a:gd fmla="*/ 308228 w 410122" name="connsiteX283"/>
                <a:gd fmla="*/ 56247 h 410644" name="connsiteY283"/>
                <a:gd fmla="*/ 306565 w 410122" name="connsiteX284"/>
                <a:gd fmla="*/ 51238 h 410644" name="connsiteY284"/>
                <a:gd fmla="*/ 305526 w 410122" name="connsiteX285"/>
                <a:gd fmla="*/ 45916 h 410644" name="connsiteY285"/>
                <a:gd fmla="*/ 305110 w 410122" name="connsiteX286"/>
                <a:gd fmla="*/ 40385 h 410644" name="connsiteY286"/>
                <a:gd fmla="*/ 305526 w 410122" name="connsiteX287"/>
                <a:gd fmla="*/ 35063 h 410644" name="connsiteY287"/>
                <a:gd fmla="*/ 306565 w 410122" name="connsiteX288"/>
                <a:gd fmla="*/ 29741 h 410644" name="connsiteY288"/>
                <a:gd fmla="*/ 308228 w 410122" name="connsiteX289"/>
                <a:gd fmla="*/ 24732 h 410644" name="connsiteY289"/>
                <a:gd fmla="*/ 310619 w 410122" name="connsiteX290"/>
                <a:gd fmla="*/ 19932 h 410644" name="connsiteY290"/>
                <a:gd fmla="*/ 313530 w 410122" name="connsiteX291"/>
                <a:gd fmla="*/ 15653 h 410644" name="connsiteY291"/>
                <a:gd fmla="*/ 316960 w 410122" name="connsiteX292"/>
                <a:gd fmla="*/ 11792 h 410644" name="connsiteY292"/>
                <a:gd fmla="*/ 320806 w 410122" name="connsiteX293"/>
                <a:gd fmla="*/ 8453 h 410644" name="connsiteY293"/>
                <a:gd fmla="*/ 325068 w 410122" name="connsiteX294"/>
                <a:gd fmla="*/ 5531 h 410644" name="connsiteY294"/>
                <a:gd fmla="*/ 329746 w 410122" name="connsiteX295"/>
                <a:gd fmla="*/ 3131 h 410644" name="connsiteY295"/>
                <a:gd fmla="*/ 334736 w 410122" name="connsiteX296"/>
                <a:gd fmla="*/ 1357 h 410644" name="connsiteY296"/>
                <a:gd fmla="*/ 339933 w 410122" name="connsiteX297"/>
                <a:gd fmla="*/ 418 h 410644" name="connsiteY297"/>
                <a:gd fmla="*/ 65045 w 410122" name="connsiteX298"/>
                <a:gd fmla="*/ 0 h 410644" name="connsiteY298"/>
                <a:gd fmla="*/ 70576 w 410122" name="connsiteX299"/>
                <a:gd fmla="*/ 418 h 410644" name="connsiteY299"/>
                <a:gd fmla="*/ 75794 w 410122" name="connsiteX300"/>
                <a:gd fmla="*/ 1357 h 410644" name="connsiteY300"/>
                <a:gd fmla="*/ 80803 w 410122" name="connsiteX301"/>
                <a:gd fmla="*/ 3131 h 410644" name="connsiteY301"/>
                <a:gd fmla="*/ 85499 w 410122" name="connsiteX302"/>
                <a:gd fmla="*/ 5531 h 410644" name="connsiteY302"/>
                <a:gd fmla="*/ 89673 w 410122" name="connsiteX303"/>
                <a:gd fmla="*/ 8453 h 410644" name="connsiteY303"/>
                <a:gd fmla="*/ 93639 w 410122" name="connsiteX304"/>
                <a:gd fmla="*/ 11792 h 410644" name="connsiteY304"/>
                <a:gd fmla="*/ 96978 w 410122" name="connsiteX305"/>
                <a:gd fmla="*/ 15653 h 410644" name="connsiteY305"/>
                <a:gd fmla="*/ 100004 w 410122" name="connsiteX306"/>
                <a:gd fmla="*/ 19932 h 410644" name="connsiteY306"/>
                <a:gd fmla="*/ 102196 w 410122" name="connsiteX307"/>
                <a:gd fmla="*/ 24732 h 410644" name="connsiteY307"/>
                <a:gd fmla="*/ 103970 w 410122" name="connsiteX308"/>
                <a:gd fmla="*/ 29741 h 410644" name="connsiteY308"/>
                <a:gd fmla="*/ 105118 w 410122" name="connsiteX309"/>
                <a:gd fmla="*/ 35063 h 410644" name="connsiteY309"/>
                <a:gd fmla="*/ 105535 w 410122" name="connsiteX310"/>
                <a:gd fmla="*/ 40385 h 410644" name="connsiteY310"/>
                <a:gd fmla="*/ 105118 w 410122" name="connsiteX311"/>
                <a:gd fmla="*/ 45916 h 410644" name="connsiteY311"/>
                <a:gd fmla="*/ 103970 w 410122" name="connsiteX312"/>
                <a:gd fmla="*/ 51238 h 410644" name="connsiteY312"/>
                <a:gd fmla="*/ 102196 w 410122" name="connsiteX313"/>
                <a:gd fmla="*/ 56247 h 410644" name="connsiteY313"/>
                <a:gd fmla="*/ 100004 w 410122" name="connsiteX314"/>
                <a:gd fmla="*/ 60943 h 410644" name="connsiteY314"/>
                <a:gd fmla="*/ 96978 w 410122" name="connsiteX315"/>
                <a:gd fmla="*/ 65326 h 410644" name="connsiteY315"/>
                <a:gd fmla="*/ 93639 w 410122" name="connsiteX316"/>
                <a:gd fmla="*/ 69083 h 410644" name="connsiteY316"/>
                <a:gd fmla="*/ 89673 w 410122" name="connsiteX317"/>
                <a:gd fmla="*/ 72631 h 410644" name="connsiteY317"/>
                <a:gd fmla="*/ 85499 w 410122" name="connsiteX318"/>
                <a:gd fmla="*/ 75448 h 410644" name="connsiteY318"/>
                <a:gd fmla="*/ 80803 w 410122" name="connsiteX319"/>
                <a:gd fmla="*/ 77848 h 410644" name="connsiteY319"/>
                <a:gd fmla="*/ 75794 w 410122" name="connsiteX320"/>
                <a:gd fmla="*/ 79518 h 410644" name="connsiteY320"/>
                <a:gd fmla="*/ 70576 w 410122" name="connsiteX321"/>
                <a:gd fmla="*/ 80666 h 410644" name="connsiteY321"/>
                <a:gd fmla="*/ 65045 w 410122" name="connsiteX322"/>
                <a:gd fmla="*/ 80979 h 410644" name="connsiteY322"/>
                <a:gd fmla="*/ 59514 w 410122" name="connsiteX323"/>
                <a:gd fmla="*/ 80666 h 410644" name="connsiteY323"/>
                <a:gd fmla="*/ 54297 w 410122" name="connsiteX324"/>
                <a:gd fmla="*/ 79518 h 410644" name="connsiteY324"/>
                <a:gd fmla="*/ 49288 w 410122" name="connsiteX325"/>
                <a:gd fmla="*/ 77848 h 410644" name="connsiteY325"/>
                <a:gd fmla="*/ 44592 w 410122" name="connsiteX326"/>
                <a:gd fmla="*/ 75448 h 410644" name="connsiteY326"/>
                <a:gd fmla="*/ 40417 w 410122" name="connsiteX327"/>
                <a:gd fmla="*/ 72631 h 410644" name="connsiteY327"/>
                <a:gd fmla="*/ 36452 w 410122" name="connsiteX328"/>
                <a:gd fmla="*/ 69083 h 410644" name="connsiteY328"/>
                <a:gd fmla="*/ 33112 w 410122" name="connsiteX329"/>
                <a:gd fmla="*/ 65326 h 410644" name="connsiteY329"/>
                <a:gd fmla="*/ 30086 w 410122" name="connsiteX330"/>
                <a:gd fmla="*/ 60943 h 410644" name="connsiteY330"/>
                <a:gd fmla="*/ 27790 w 410122" name="connsiteX331"/>
                <a:gd fmla="*/ 56247 h 410644" name="connsiteY331"/>
                <a:gd fmla="*/ 26121 w 410122" name="connsiteX332"/>
                <a:gd fmla="*/ 51238 h 410644" name="connsiteY332"/>
                <a:gd fmla="*/ 24973 w 410122" name="connsiteX333"/>
                <a:gd fmla="*/ 45916 h 410644" name="connsiteY333"/>
                <a:gd fmla="*/ 24555 w 410122" name="connsiteX334"/>
                <a:gd fmla="*/ 40385 h 410644" name="connsiteY334"/>
                <a:gd fmla="*/ 24973 w 410122" name="connsiteX335"/>
                <a:gd fmla="*/ 35063 h 410644" name="connsiteY335"/>
                <a:gd fmla="*/ 26121 w 410122" name="connsiteX336"/>
                <a:gd fmla="*/ 29741 h 410644" name="connsiteY336"/>
                <a:gd fmla="*/ 27790 w 410122" name="connsiteX337"/>
                <a:gd fmla="*/ 24732 h 410644" name="connsiteY337"/>
                <a:gd fmla="*/ 30086 w 410122" name="connsiteX338"/>
                <a:gd fmla="*/ 19932 h 410644" name="connsiteY338"/>
                <a:gd fmla="*/ 33112 w 410122" name="connsiteX339"/>
                <a:gd fmla="*/ 15653 h 410644" name="connsiteY339"/>
                <a:gd fmla="*/ 36452 w 410122" name="connsiteX340"/>
                <a:gd fmla="*/ 11792 h 410644" name="connsiteY340"/>
                <a:gd fmla="*/ 40417 w 410122" name="connsiteX341"/>
                <a:gd fmla="*/ 8453 h 410644" name="connsiteY341"/>
                <a:gd fmla="*/ 44592 w 410122" name="connsiteX342"/>
                <a:gd fmla="*/ 5531 h 410644" name="connsiteY342"/>
                <a:gd fmla="*/ 49288 w 410122" name="connsiteX343"/>
                <a:gd fmla="*/ 3131 h 410644" name="connsiteY343"/>
                <a:gd fmla="*/ 54297 w 410122" name="connsiteX344"/>
                <a:gd fmla="*/ 1357 h 410644" name="connsiteY344"/>
                <a:gd fmla="*/ 59514 w 410122" name="connsiteX345"/>
                <a:gd fmla="*/ 418 h 410644" name="connsiteY3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</a:cxnLst>
              <a:rect b="b" l="l" r="r" t="t"/>
              <a:pathLst>
                <a:path h="410644" w="410122">
                  <a:moveTo>
                    <a:pt x="150660" y="149943"/>
                  </a:moveTo>
                  <a:lnTo>
                    <a:pt x="259984" y="149943"/>
                  </a:lnTo>
                  <a:lnTo>
                    <a:pt x="263430" y="150257"/>
                  </a:lnTo>
                  <a:lnTo>
                    <a:pt x="266876" y="151198"/>
                  </a:lnTo>
                  <a:lnTo>
                    <a:pt x="270008" y="152662"/>
                  </a:lnTo>
                  <a:lnTo>
                    <a:pt x="272827" y="154649"/>
                  </a:lnTo>
                  <a:lnTo>
                    <a:pt x="275229" y="157054"/>
                  </a:lnTo>
                  <a:lnTo>
                    <a:pt x="277213" y="159982"/>
                  </a:lnTo>
                  <a:lnTo>
                    <a:pt x="278779" y="163119"/>
                  </a:lnTo>
                  <a:lnTo>
                    <a:pt x="279614" y="166570"/>
                  </a:lnTo>
                  <a:lnTo>
                    <a:pt x="280032" y="170021"/>
                  </a:lnTo>
                  <a:lnTo>
                    <a:pt x="280032" y="275117"/>
                  </a:lnTo>
                  <a:lnTo>
                    <a:pt x="279614" y="278777"/>
                  </a:lnTo>
                  <a:lnTo>
                    <a:pt x="278779" y="282124"/>
                  </a:lnTo>
                  <a:lnTo>
                    <a:pt x="277213" y="285365"/>
                  </a:lnTo>
                  <a:lnTo>
                    <a:pt x="275229" y="288084"/>
                  </a:lnTo>
                  <a:lnTo>
                    <a:pt x="272827" y="290490"/>
                  </a:lnTo>
                  <a:lnTo>
                    <a:pt x="270008" y="292476"/>
                  </a:lnTo>
                  <a:lnTo>
                    <a:pt x="266876" y="294045"/>
                  </a:lnTo>
                  <a:lnTo>
                    <a:pt x="263430" y="294882"/>
                  </a:lnTo>
                  <a:lnTo>
                    <a:pt x="259984" y="295300"/>
                  </a:lnTo>
                  <a:lnTo>
                    <a:pt x="252153" y="295300"/>
                  </a:lnTo>
                  <a:lnTo>
                    <a:pt x="252153" y="390462"/>
                  </a:lnTo>
                  <a:lnTo>
                    <a:pt x="251944" y="394122"/>
                  </a:lnTo>
                  <a:lnTo>
                    <a:pt x="250900" y="397572"/>
                  </a:lnTo>
                  <a:lnTo>
                    <a:pt x="249438" y="400710"/>
                  </a:lnTo>
                  <a:lnTo>
                    <a:pt x="247558" y="403429"/>
                  </a:lnTo>
                  <a:lnTo>
                    <a:pt x="245052" y="405938"/>
                  </a:lnTo>
                  <a:lnTo>
                    <a:pt x="242233" y="407925"/>
                  </a:lnTo>
                  <a:lnTo>
                    <a:pt x="239101" y="409389"/>
                  </a:lnTo>
                  <a:lnTo>
                    <a:pt x="235759" y="410435"/>
                  </a:lnTo>
                  <a:lnTo>
                    <a:pt x="232105" y="410644"/>
                  </a:lnTo>
                  <a:lnTo>
                    <a:pt x="178330" y="410644"/>
                  </a:lnTo>
                  <a:lnTo>
                    <a:pt x="174676" y="410435"/>
                  </a:lnTo>
                  <a:lnTo>
                    <a:pt x="171334" y="409389"/>
                  </a:lnTo>
                  <a:lnTo>
                    <a:pt x="168202" y="407925"/>
                  </a:lnTo>
                  <a:lnTo>
                    <a:pt x="165383" y="405938"/>
                  </a:lnTo>
                  <a:lnTo>
                    <a:pt x="163086" y="403429"/>
                  </a:lnTo>
                  <a:lnTo>
                    <a:pt x="160997" y="400710"/>
                  </a:lnTo>
                  <a:lnTo>
                    <a:pt x="159535" y="397572"/>
                  </a:lnTo>
                  <a:lnTo>
                    <a:pt x="158700" y="394122"/>
                  </a:lnTo>
                  <a:lnTo>
                    <a:pt x="158282" y="390462"/>
                  </a:lnTo>
                  <a:lnTo>
                    <a:pt x="158282" y="295614"/>
                  </a:lnTo>
                  <a:lnTo>
                    <a:pt x="150660" y="295614"/>
                  </a:lnTo>
                  <a:lnTo>
                    <a:pt x="147005" y="295300"/>
                  </a:lnTo>
                  <a:lnTo>
                    <a:pt x="143664" y="294359"/>
                  </a:lnTo>
                  <a:lnTo>
                    <a:pt x="140532" y="292895"/>
                  </a:lnTo>
                  <a:lnTo>
                    <a:pt x="137712" y="290803"/>
                  </a:lnTo>
                  <a:lnTo>
                    <a:pt x="135206" y="288503"/>
                  </a:lnTo>
                  <a:lnTo>
                    <a:pt x="133327" y="285575"/>
                  </a:lnTo>
                  <a:lnTo>
                    <a:pt x="131865" y="282437"/>
                  </a:lnTo>
                  <a:lnTo>
                    <a:pt x="130821" y="278986"/>
                  </a:lnTo>
                  <a:lnTo>
                    <a:pt x="130612" y="275536"/>
                  </a:lnTo>
                  <a:lnTo>
                    <a:pt x="130612" y="170021"/>
                  </a:lnTo>
                  <a:lnTo>
                    <a:pt x="130821" y="166570"/>
                  </a:lnTo>
                  <a:lnTo>
                    <a:pt x="131761" y="163119"/>
                  </a:lnTo>
                  <a:lnTo>
                    <a:pt x="133222" y="159982"/>
                  </a:lnTo>
                  <a:lnTo>
                    <a:pt x="135206" y="157054"/>
                  </a:lnTo>
                  <a:lnTo>
                    <a:pt x="137608" y="154649"/>
                  </a:lnTo>
                  <a:lnTo>
                    <a:pt x="140323" y="152662"/>
                  </a:lnTo>
                  <a:lnTo>
                    <a:pt x="143455" y="151198"/>
                  </a:lnTo>
                  <a:lnTo>
                    <a:pt x="146901" y="150257"/>
                  </a:lnTo>
                  <a:close/>
                  <a:moveTo>
                    <a:pt x="20014" y="96130"/>
                  </a:moveTo>
                  <a:lnTo>
                    <a:pt x="110076" y="96130"/>
                  </a:lnTo>
                  <a:lnTo>
                    <a:pt x="113725" y="96444"/>
                  </a:lnTo>
                  <a:lnTo>
                    <a:pt x="117060" y="97385"/>
                  </a:lnTo>
                  <a:lnTo>
                    <a:pt x="120187" y="98848"/>
                  </a:lnTo>
                  <a:lnTo>
                    <a:pt x="123002" y="100834"/>
                  </a:lnTo>
                  <a:lnTo>
                    <a:pt x="125399" y="103239"/>
                  </a:lnTo>
                  <a:lnTo>
                    <a:pt x="127380" y="106061"/>
                  </a:lnTo>
                  <a:lnTo>
                    <a:pt x="128839" y="109197"/>
                  </a:lnTo>
                  <a:lnTo>
                    <a:pt x="129777" y="112542"/>
                  </a:lnTo>
                  <a:lnTo>
                    <a:pt x="130090" y="116201"/>
                  </a:lnTo>
                  <a:lnTo>
                    <a:pt x="130090" y="124251"/>
                  </a:lnTo>
                  <a:lnTo>
                    <a:pt x="124982" y="126864"/>
                  </a:lnTo>
                  <a:lnTo>
                    <a:pt x="120187" y="130000"/>
                  </a:lnTo>
                  <a:lnTo>
                    <a:pt x="115809" y="133659"/>
                  </a:lnTo>
                  <a:lnTo>
                    <a:pt x="111848" y="137841"/>
                  </a:lnTo>
                  <a:lnTo>
                    <a:pt x="108513" y="142545"/>
                  </a:lnTo>
                  <a:lnTo>
                    <a:pt x="105594" y="147353"/>
                  </a:lnTo>
                  <a:lnTo>
                    <a:pt x="103197" y="152685"/>
                  </a:lnTo>
                  <a:lnTo>
                    <a:pt x="101425" y="158330"/>
                  </a:lnTo>
                  <a:lnTo>
                    <a:pt x="100486" y="164184"/>
                  </a:lnTo>
                  <a:lnTo>
                    <a:pt x="100069" y="170143"/>
                  </a:lnTo>
                  <a:lnTo>
                    <a:pt x="100069" y="275621"/>
                  </a:lnTo>
                  <a:lnTo>
                    <a:pt x="100278" y="280534"/>
                  </a:lnTo>
                  <a:lnTo>
                    <a:pt x="101112" y="285447"/>
                  </a:lnTo>
                  <a:lnTo>
                    <a:pt x="102363" y="290152"/>
                  </a:lnTo>
                  <a:lnTo>
                    <a:pt x="104135" y="294751"/>
                  </a:lnTo>
                  <a:lnTo>
                    <a:pt x="106115" y="298933"/>
                  </a:lnTo>
                  <a:lnTo>
                    <a:pt x="106115" y="303741"/>
                  </a:lnTo>
                  <a:lnTo>
                    <a:pt x="105698" y="307296"/>
                  </a:lnTo>
                  <a:lnTo>
                    <a:pt x="104864" y="310641"/>
                  </a:lnTo>
                  <a:lnTo>
                    <a:pt x="103301" y="313777"/>
                  </a:lnTo>
                  <a:lnTo>
                    <a:pt x="101320" y="316704"/>
                  </a:lnTo>
                  <a:lnTo>
                    <a:pt x="98923" y="319108"/>
                  </a:lnTo>
                  <a:lnTo>
                    <a:pt x="96213" y="321095"/>
                  </a:lnTo>
                  <a:lnTo>
                    <a:pt x="93085" y="322663"/>
                  </a:lnTo>
                  <a:lnTo>
                    <a:pt x="89646" y="323499"/>
                  </a:lnTo>
                  <a:lnTo>
                    <a:pt x="86101" y="323917"/>
                  </a:lnTo>
                  <a:lnTo>
                    <a:pt x="43989" y="323917"/>
                  </a:lnTo>
                  <a:lnTo>
                    <a:pt x="40445" y="323499"/>
                  </a:lnTo>
                  <a:lnTo>
                    <a:pt x="37005" y="322663"/>
                  </a:lnTo>
                  <a:lnTo>
                    <a:pt x="33878" y="321095"/>
                  </a:lnTo>
                  <a:lnTo>
                    <a:pt x="31168" y="319108"/>
                  </a:lnTo>
                  <a:lnTo>
                    <a:pt x="28770" y="316704"/>
                  </a:lnTo>
                  <a:lnTo>
                    <a:pt x="26790" y="313777"/>
                  </a:lnTo>
                  <a:lnTo>
                    <a:pt x="25226" y="310641"/>
                  </a:lnTo>
                  <a:lnTo>
                    <a:pt x="24392" y="307296"/>
                  </a:lnTo>
                  <a:lnTo>
                    <a:pt x="23975" y="303741"/>
                  </a:lnTo>
                  <a:lnTo>
                    <a:pt x="23975" y="223248"/>
                  </a:lnTo>
                  <a:lnTo>
                    <a:pt x="20014" y="223248"/>
                  </a:lnTo>
                  <a:lnTo>
                    <a:pt x="16365" y="222829"/>
                  </a:lnTo>
                  <a:lnTo>
                    <a:pt x="12821" y="221993"/>
                  </a:lnTo>
                  <a:lnTo>
                    <a:pt x="9694" y="220530"/>
                  </a:lnTo>
                  <a:lnTo>
                    <a:pt x="6984" y="218439"/>
                  </a:lnTo>
                  <a:lnTo>
                    <a:pt x="4586" y="216035"/>
                  </a:lnTo>
                  <a:lnTo>
                    <a:pt x="2606" y="213212"/>
                  </a:lnTo>
                  <a:lnTo>
                    <a:pt x="1251" y="210076"/>
                  </a:lnTo>
                  <a:lnTo>
                    <a:pt x="208" y="206626"/>
                  </a:lnTo>
                  <a:lnTo>
                    <a:pt x="0" y="203176"/>
                  </a:lnTo>
                  <a:lnTo>
                    <a:pt x="0" y="116201"/>
                  </a:lnTo>
                  <a:lnTo>
                    <a:pt x="312" y="112542"/>
                  </a:lnTo>
                  <a:lnTo>
                    <a:pt x="1251" y="109197"/>
                  </a:lnTo>
                  <a:lnTo>
                    <a:pt x="2710" y="106061"/>
                  </a:lnTo>
                  <a:lnTo>
                    <a:pt x="4690" y="103239"/>
                  </a:lnTo>
                  <a:lnTo>
                    <a:pt x="7088" y="100834"/>
                  </a:lnTo>
                  <a:lnTo>
                    <a:pt x="9902" y="98848"/>
                  </a:lnTo>
                  <a:lnTo>
                    <a:pt x="13030" y="97385"/>
                  </a:lnTo>
                  <a:lnTo>
                    <a:pt x="16365" y="96444"/>
                  </a:lnTo>
                  <a:close/>
                  <a:moveTo>
                    <a:pt x="300046" y="95608"/>
                  </a:moveTo>
                  <a:lnTo>
                    <a:pt x="390108" y="95608"/>
                  </a:lnTo>
                  <a:lnTo>
                    <a:pt x="393757" y="96026"/>
                  </a:lnTo>
                  <a:lnTo>
                    <a:pt x="397196" y="96862"/>
                  </a:lnTo>
                  <a:lnTo>
                    <a:pt x="400324" y="98325"/>
                  </a:lnTo>
                  <a:lnTo>
                    <a:pt x="403034" y="100415"/>
                  </a:lnTo>
                  <a:lnTo>
                    <a:pt x="405431" y="102818"/>
                  </a:lnTo>
                  <a:lnTo>
                    <a:pt x="407412" y="105639"/>
                  </a:lnTo>
                  <a:lnTo>
                    <a:pt x="408871" y="108774"/>
                  </a:lnTo>
                  <a:lnTo>
                    <a:pt x="409809" y="112222"/>
                  </a:lnTo>
                  <a:lnTo>
                    <a:pt x="410122" y="115670"/>
                  </a:lnTo>
                  <a:lnTo>
                    <a:pt x="410122" y="202188"/>
                  </a:lnTo>
                  <a:lnTo>
                    <a:pt x="409809" y="205845"/>
                  </a:lnTo>
                  <a:lnTo>
                    <a:pt x="408871" y="209293"/>
                  </a:lnTo>
                  <a:lnTo>
                    <a:pt x="407412" y="212428"/>
                  </a:lnTo>
                  <a:lnTo>
                    <a:pt x="405431" y="215144"/>
                  </a:lnTo>
                  <a:lnTo>
                    <a:pt x="403034" y="217652"/>
                  </a:lnTo>
                  <a:lnTo>
                    <a:pt x="400324" y="219533"/>
                  </a:lnTo>
                  <a:lnTo>
                    <a:pt x="397196" y="221100"/>
                  </a:lnTo>
                  <a:lnTo>
                    <a:pt x="393757" y="222041"/>
                  </a:lnTo>
                  <a:lnTo>
                    <a:pt x="390108" y="222354"/>
                  </a:lnTo>
                  <a:lnTo>
                    <a:pt x="386147" y="222354"/>
                  </a:lnTo>
                  <a:lnTo>
                    <a:pt x="386147" y="302811"/>
                  </a:lnTo>
                  <a:lnTo>
                    <a:pt x="385730" y="306468"/>
                  </a:lnTo>
                  <a:lnTo>
                    <a:pt x="384896" y="309812"/>
                  </a:lnTo>
                  <a:lnTo>
                    <a:pt x="383437" y="312947"/>
                  </a:lnTo>
                  <a:lnTo>
                    <a:pt x="381352" y="315768"/>
                  </a:lnTo>
                  <a:lnTo>
                    <a:pt x="378955" y="318276"/>
                  </a:lnTo>
                  <a:lnTo>
                    <a:pt x="376244" y="320156"/>
                  </a:lnTo>
                  <a:lnTo>
                    <a:pt x="373117" y="321619"/>
                  </a:lnTo>
                  <a:lnTo>
                    <a:pt x="369782" y="322664"/>
                  </a:lnTo>
                  <a:lnTo>
                    <a:pt x="366133" y="322873"/>
                  </a:lnTo>
                  <a:lnTo>
                    <a:pt x="324125" y="322873"/>
                  </a:lnTo>
                  <a:lnTo>
                    <a:pt x="320477" y="322664"/>
                  </a:lnTo>
                  <a:lnTo>
                    <a:pt x="317037" y="321619"/>
                  </a:lnTo>
                  <a:lnTo>
                    <a:pt x="313910" y="320156"/>
                  </a:lnTo>
                  <a:lnTo>
                    <a:pt x="311199" y="318276"/>
                  </a:lnTo>
                  <a:lnTo>
                    <a:pt x="308802" y="315768"/>
                  </a:lnTo>
                  <a:lnTo>
                    <a:pt x="306821" y="312947"/>
                  </a:lnTo>
                  <a:lnTo>
                    <a:pt x="305258" y="309812"/>
                  </a:lnTo>
                  <a:lnTo>
                    <a:pt x="304424" y="306468"/>
                  </a:lnTo>
                  <a:lnTo>
                    <a:pt x="304007" y="302811"/>
                  </a:lnTo>
                  <a:lnTo>
                    <a:pt x="304007" y="298109"/>
                  </a:lnTo>
                  <a:lnTo>
                    <a:pt x="306196" y="293721"/>
                  </a:lnTo>
                  <a:lnTo>
                    <a:pt x="307968" y="289227"/>
                  </a:lnTo>
                  <a:lnTo>
                    <a:pt x="309010" y="284525"/>
                  </a:lnTo>
                  <a:lnTo>
                    <a:pt x="309844" y="279719"/>
                  </a:lnTo>
                  <a:lnTo>
                    <a:pt x="310053" y="274599"/>
                  </a:lnTo>
                  <a:lnTo>
                    <a:pt x="310053" y="169796"/>
                  </a:lnTo>
                  <a:lnTo>
                    <a:pt x="309636" y="163735"/>
                  </a:lnTo>
                  <a:lnTo>
                    <a:pt x="308698" y="157884"/>
                  </a:lnTo>
                  <a:lnTo>
                    <a:pt x="306926" y="152346"/>
                  </a:lnTo>
                  <a:lnTo>
                    <a:pt x="304528" y="146913"/>
                  </a:lnTo>
                  <a:lnTo>
                    <a:pt x="301714" y="142002"/>
                  </a:lnTo>
                  <a:lnTo>
                    <a:pt x="298274" y="137508"/>
                  </a:lnTo>
                  <a:lnTo>
                    <a:pt x="294313" y="133329"/>
                  </a:lnTo>
                  <a:lnTo>
                    <a:pt x="289935" y="129567"/>
                  </a:lnTo>
                  <a:lnTo>
                    <a:pt x="285140" y="126433"/>
                  </a:lnTo>
                  <a:lnTo>
                    <a:pt x="280032" y="123716"/>
                  </a:lnTo>
                  <a:lnTo>
                    <a:pt x="280032" y="115670"/>
                  </a:lnTo>
                  <a:lnTo>
                    <a:pt x="280449" y="112222"/>
                  </a:lnTo>
                  <a:lnTo>
                    <a:pt x="281283" y="108774"/>
                  </a:lnTo>
                  <a:lnTo>
                    <a:pt x="282742" y="105639"/>
                  </a:lnTo>
                  <a:lnTo>
                    <a:pt x="284827" y="102818"/>
                  </a:lnTo>
                  <a:lnTo>
                    <a:pt x="287120" y="100415"/>
                  </a:lnTo>
                  <a:lnTo>
                    <a:pt x="289935" y="98325"/>
                  </a:lnTo>
                  <a:lnTo>
                    <a:pt x="293062" y="96862"/>
                  </a:lnTo>
                  <a:lnTo>
                    <a:pt x="296397" y="96026"/>
                  </a:lnTo>
                  <a:close/>
                  <a:moveTo>
                    <a:pt x="205270" y="40228"/>
                  </a:moveTo>
                  <a:lnTo>
                    <a:pt x="211128" y="40645"/>
                  </a:lnTo>
                  <a:lnTo>
                    <a:pt x="216777" y="41583"/>
                  </a:lnTo>
                  <a:lnTo>
                    <a:pt x="222111" y="43356"/>
                  </a:lnTo>
                  <a:lnTo>
                    <a:pt x="227237" y="45649"/>
                  </a:lnTo>
                  <a:lnTo>
                    <a:pt x="231840" y="48464"/>
                  </a:lnTo>
                  <a:lnTo>
                    <a:pt x="236129" y="51905"/>
                  </a:lnTo>
                  <a:lnTo>
                    <a:pt x="239999" y="55762"/>
                  </a:lnTo>
                  <a:lnTo>
                    <a:pt x="243556" y="60141"/>
                  </a:lnTo>
                  <a:lnTo>
                    <a:pt x="246485" y="64832"/>
                  </a:lnTo>
                  <a:lnTo>
                    <a:pt x="248682" y="69837"/>
                  </a:lnTo>
                  <a:lnTo>
                    <a:pt x="250460" y="75258"/>
                  </a:lnTo>
                  <a:lnTo>
                    <a:pt x="251506" y="80888"/>
                  </a:lnTo>
                  <a:lnTo>
                    <a:pt x="251820" y="86622"/>
                  </a:lnTo>
                  <a:lnTo>
                    <a:pt x="251506" y="92564"/>
                  </a:lnTo>
                  <a:lnTo>
                    <a:pt x="250460" y="98194"/>
                  </a:lnTo>
                  <a:lnTo>
                    <a:pt x="248682" y="103511"/>
                  </a:lnTo>
                  <a:lnTo>
                    <a:pt x="246485" y="108620"/>
                  </a:lnTo>
                  <a:lnTo>
                    <a:pt x="243556" y="113207"/>
                  </a:lnTo>
                  <a:lnTo>
                    <a:pt x="239999" y="117586"/>
                  </a:lnTo>
                  <a:lnTo>
                    <a:pt x="236129" y="121443"/>
                  </a:lnTo>
                  <a:lnTo>
                    <a:pt x="231840" y="124884"/>
                  </a:lnTo>
                  <a:lnTo>
                    <a:pt x="227237" y="127803"/>
                  </a:lnTo>
                  <a:lnTo>
                    <a:pt x="222111" y="130096"/>
                  </a:lnTo>
                  <a:lnTo>
                    <a:pt x="216777" y="131765"/>
                  </a:lnTo>
                  <a:lnTo>
                    <a:pt x="211128" y="132807"/>
                  </a:lnTo>
                  <a:lnTo>
                    <a:pt x="205270" y="133224"/>
                  </a:lnTo>
                  <a:lnTo>
                    <a:pt x="199516" y="132807"/>
                  </a:lnTo>
                  <a:lnTo>
                    <a:pt x="193867" y="131765"/>
                  </a:lnTo>
                  <a:lnTo>
                    <a:pt x="188428" y="130096"/>
                  </a:lnTo>
                  <a:lnTo>
                    <a:pt x="183407" y="127803"/>
                  </a:lnTo>
                  <a:lnTo>
                    <a:pt x="178804" y="124884"/>
                  </a:lnTo>
                  <a:lnTo>
                    <a:pt x="174411" y="121443"/>
                  </a:lnTo>
                  <a:lnTo>
                    <a:pt x="170435" y="117586"/>
                  </a:lnTo>
                  <a:lnTo>
                    <a:pt x="167088" y="113207"/>
                  </a:lnTo>
                  <a:lnTo>
                    <a:pt x="164159" y="108620"/>
                  </a:lnTo>
                  <a:lnTo>
                    <a:pt x="161962" y="103511"/>
                  </a:lnTo>
                  <a:lnTo>
                    <a:pt x="160184" y="98194"/>
                  </a:lnTo>
                  <a:lnTo>
                    <a:pt x="159138" y="92564"/>
                  </a:lnTo>
                  <a:lnTo>
                    <a:pt x="158824" y="86622"/>
                  </a:lnTo>
                  <a:lnTo>
                    <a:pt x="159138" y="80888"/>
                  </a:lnTo>
                  <a:lnTo>
                    <a:pt x="160184" y="75258"/>
                  </a:lnTo>
                  <a:lnTo>
                    <a:pt x="161962" y="69837"/>
                  </a:lnTo>
                  <a:lnTo>
                    <a:pt x="164159" y="64832"/>
                  </a:lnTo>
                  <a:lnTo>
                    <a:pt x="167088" y="60141"/>
                  </a:lnTo>
                  <a:lnTo>
                    <a:pt x="170435" y="55762"/>
                  </a:lnTo>
                  <a:lnTo>
                    <a:pt x="174411" y="51905"/>
                  </a:lnTo>
                  <a:lnTo>
                    <a:pt x="178804" y="48464"/>
                  </a:lnTo>
                  <a:lnTo>
                    <a:pt x="183407" y="45649"/>
                  </a:lnTo>
                  <a:lnTo>
                    <a:pt x="188428" y="43356"/>
                  </a:lnTo>
                  <a:lnTo>
                    <a:pt x="193867" y="41583"/>
                  </a:lnTo>
                  <a:lnTo>
                    <a:pt x="199516" y="40645"/>
                  </a:lnTo>
                  <a:close/>
                  <a:moveTo>
                    <a:pt x="345442" y="0"/>
                  </a:moveTo>
                  <a:lnTo>
                    <a:pt x="350744" y="418"/>
                  </a:lnTo>
                  <a:lnTo>
                    <a:pt x="356045" y="1357"/>
                  </a:lnTo>
                  <a:lnTo>
                    <a:pt x="361035" y="3131"/>
                  </a:lnTo>
                  <a:lnTo>
                    <a:pt x="365713" y="5531"/>
                  </a:lnTo>
                  <a:lnTo>
                    <a:pt x="369975" y="8453"/>
                  </a:lnTo>
                  <a:lnTo>
                    <a:pt x="373821" y="11792"/>
                  </a:lnTo>
                  <a:lnTo>
                    <a:pt x="377251" y="15653"/>
                  </a:lnTo>
                  <a:lnTo>
                    <a:pt x="380162" y="19932"/>
                  </a:lnTo>
                  <a:lnTo>
                    <a:pt x="382449" y="24732"/>
                  </a:lnTo>
                  <a:lnTo>
                    <a:pt x="384216" y="29741"/>
                  </a:lnTo>
                  <a:lnTo>
                    <a:pt x="385255" y="35063"/>
                  </a:lnTo>
                  <a:lnTo>
                    <a:pt x="385567" y="40385"/>
                  </a:lnTo>
                  <a:lnTo>
                    <a:pt x="385255" y="45916"/>
                  </a:lnTo>
                  <a:lnTo>
                    <a:pt x="384216" y="51238"/>
                  </a:lnTo>
                  <a:lnTo>
                    <a:pt x="382449" y="56247"/>
                  </a:lnTo>
                  <a:lnTo>
                    <a:pt x="380162" y="60943"/>
                  </a:lnTo>
                  <a:lnTo>
                    <a:pt x="377251" y="65326"/>
                  </a:lnTo>
                  <a:lnTo>
                    <a:pt x="373821" y="69083"/>
                  </a:lnTo>
                  <a:lnTo>
                    <a:pt x="369975" y="72631"/>
                  </a:lnTo>
                  <a:lnTo>
                    <a:pt x="365713" y="75448"/>
                  </a:lnTo>
                  <a:lnTo>
                    <a:pt x="361035" y="77848"/>
                  </a:lnTo>
                  <a:lnTo>
                    <a:pt x="356045" y="79518"/>
                  </a:lnTo>
                  <a:lnTo>
                    <a:pt x="350744" y="80666"/>
                  </a:lnTo>
                  <a:lnTo>
                    <a:pt x="345442" y="80979"/>
                  </a:lnTo>
                  <a:lnTo>
                    <a:pt x="339933" y="80666"/>
                  </a:lnTo>
                  <a:lnTo>
                    <a:pt x="334736" y="79518"/>
                  </a:lnTo>
                  <a:lnTo>
                    <a:pt x="329746" y="77848"/>
                  </a:lnTo>
                  <a:lnTo>
                    <a:pt x="325068" y="75448"/>
                  </a:lnTo>
                  <a:lnTo>
                    <a:pt x="320806" y="72631"/>
                  </a:lnTo>
                  <a:lnTo>
                    <a:pt x="316960" y="69083"/>
                  </a:lnTo>
                  <a:lnTo>
                    <a:pt x="313530" y="65326"/>
                  </a:lnTo>
                  <a:lnTo>
                    <a:pt x="310619" y="60943"/>
                  </a:lnTo>
                  <a:lnTo>
                    <a:pt x="308228" y="56247"/>
                  </a:lnTo>
                  <a:lnTo>
                    <a:pt x="306565" y="51238"/>
                  </a:lnTo>
                  <a:lnTo>
                    <a:pt x="305526" y="45916"/>
                  </a:lnTo>
                  <a:lnTo>
                    <a:pt x="305110" y="40385"/>
                  </a:lnTo>
                  <a:lnTo>
                    <a:pt x="305526" y="35063"/>
                  </a:lnTo>
                  <a:lnTo>
                    <a:pt x="306565" y="29741"/>
                  </a:lnTo>
                  <a:lnTo>
                    <a:pt x="308228" y="24732"/>
                  </a:lnTo>
                  <a:lnTo>
                    <a:pt x="310619" y="19932"/>
                  </a:lnTo>
                  <a:lnTo>
                    <a:pt x="313530" y="15653"/>
                  </a:lnTo>
                  <a:lnTo>
                    <a:pt x="316960" y="11792"/>
                  </a:lnTo>
                  <a:lnTo>
                    <a:pt x="320806" y="8453"/>
                  </a:lnTo>
                  <a:lnTo>
                    <a:pt x="325068" y="5531"/>
                  </a:lnTo>
                  <a:lnTo>
                    <a:pt x="329746" y="3131"/>
                  </a:lnTo>
                  <a:lnTo>
                    <a:pt x="334736" y="1357"/>
                  </a:lnTo>
                  <a:lnTo>
                    <a:pt x="339933" y="418"/>
                  </a:lnTo>
                  <a:close/>
                  <a:moveTo>
                    <a:pt x="65045" y="0"/>
                  </a:moveTo>
                  <a:lnTo>
                    <a:pt x="70576" y="418"/>
                  </a:lnTo>
                  <a:lnTo>
                    <a:pt x="75794" y="1357"/>
                  </a:lnTo>
                  <a:lnTo>
                    <a:pt x="80803" y="3131"/>
                  </a:lnTo>
                  <a:lnTo>
                    <a:pt x="85499" y="5531"/>
                  </a:lnTo>
                  <a:lnTo>
                    <a:pt x="89673" y="8453"/>
                  </a:lnTo>
                  <a:lnTo>
                    <a:pt x="93639" y="11792"/>
                  </a:lnTo>
                  <a:lnTo>
                    <a:pt x="96978" y="15653"/>
                  </a:lnTo>
                  <a:lnTo>
                    <a:pt x="100004" y="19932"/>
                  </a:lnTo>
                  <a:lnTo>
                    <a:pt x="102196" y="24732"/>
                  </a:lnTo>
                  <a:lnTo>
                    <a:pt x="103970" y="29741"/>
                  </a:lnTo>
                  <a:lnTo>
                    <a:pt x="105118" y="35063"/>
                  </a:lnTo>
                  <a:lnTo>
                    <a:pt x="105535" y="40385"/>
                  </a:lnTo>
                  <a:lnTo>
                    <a:pt x="105118" y="45916"/>
                  </a:lnTo>
                  <a:lnTo>
                    <a:pt x="103970" y="51238"/>
                  </a:lnTo>
                  <a:lnTo>
                    <a:pt x="102196" y="56247"/>
                  </a:lnTo>
                  <a:lnTo>
                    <a:pt x="100004" y="60943"/>
                  </a:lnTo>
                  <a:lnTo>
                    <a:pt x="96978" y="65326"/>
                  </a:lnTo>
                  <a:lnTo>
                    <a:pt x="93639" y="69083"/>
                  </a:lnTo>
                  <a:lnTo>
                    <a:pt x="89673" y="72631"/>
                  </a:lnTo>
                  <a:lnTo>
                    <a:pt x="85499" y="75448"/>
                  </a:lnTo>
                  <a:lnTo>
                    <a:pt x="80803" y="77848"/>
                  </a:lnTo>
                  <a:lnTo>
                    <a:pt x="75794" y="79518"/>
                  </a:lnTo>
                  <a:lnTo>
                    <a:pt x="70576" y="80666"/>
                  </a:lnTo>
                  <a:lnTo>
                    <a:pt x="65045" y="80979"/>
                  </a:lnTo>
                  <a:lnTo>
                    <a:pt x="59514" y="80666"/>
                  </a:lnTo>
                  <a:lnTo>
                    <a:pt x="54297" y="79518"/>
                  </a:lnTo>
                  <a:lnTo>
                    <a:pt x="49288" y="77848"/>
                  </a:lnTo>
                  <a:lnTo>
                    <a:pt x="44592" y="75448"/>
                  </a:lnTo>
                  <a:lnTo>
                    <a:pt x="40417" y="72631"/>
                  </a:lnTo>
                  <a:lnTo>
                    <a:pt x="36452" y="69083"/>
                  </a:lnTo>
                  <a:lnTo>
                    <a:pt x="33112" y="65326"/>
                  </a:lnTo>
                  <a:lnTo>
                    <a:pt x="30086" y="60943"/>
                  </a:lnTo>
                  <a:lnTo>
                    <a:pt x="27790" y="56247"/>
                  </a:lnTo>
                  <a:lnTo>
                    <a:pt x="26121" y="51238"/>
                  </a:lnTo>
                  <a:lnTo>
                    <a:pt x="24973" y="45916"/>
                  </a:lnTo>
                  <a:lnTo>
                    <a:pt x="24555" y="40385"/>
                  </a:lnTo>
                  <a:lnTo>
                    <a:pt x="24973" y="35063"/>
                  </a:lnTo>
                  <a:lnTo>
                    <a:pt x="26121" y="29741"/>
                  </a:lnTo>
                  <a:lnTo>
                    <a:pt x="27790" y="24732"/>
                  </a:lnTo>
                  <a:lnTo>
                    <a:pt x="30086" y="19932"/>
                  </a:lnTo>
                  <a:lnTo>
                    <a:pt x="33112" y="15653"/>
                  </a:lnTo>
                  <a:lnTo>
                    <a:pt x="36452" y="11792"/>
                  </a:lnTo>
                  <a:lnTo>
                    <a:pt x="40417" y="8453"/>
                  </a:lnTo>
                  <a:lnTo>
                    <a:pt x="44592" y="5531"/>
                  </a:lnTo>
                  <a:lnTo>
                    <a:pt x="49288" y="3131"/>
                  </a:lnTo>
                  <a:lnTo>
                    <a:pt x="54297" y="1357"/>
                  </a:lnTo>
                  <a:lnTo>
                    <a:pt x="59514" y="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/>
              <a:endParaRPr lang="en-US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97" name="直接连接符 96">
            <a:extLst>
              <a:ext uri="{FF2B5EF4-FFF2-40B4-BE49-F238E27FC236}">
                <a16:creationId xmlns:a16="http://schemas.microsoft.com/office/drawing/2014/main" id="{BE71388C-AAC2-48DE-B8F3-2F4F6B40764D}"/>
              </a:ext>
            </a:extLst>
          </p:cNvPr>
          <p:cNvCxnSpPr>
            <a:stCxn id="92" idx="2"/>
            <a:endCxn id="95" idx="6"/>
          </p:cNvCxnSpPr>
          <p:nvPr/>
        </p:nvCxnSpPr>
        <p:spPr>
          <a:xfrm>
            <a:off x="8037991" y="2925788"/>
            <a:ext cx="1708152" cy="0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572143036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5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3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1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2530"/>
      <p:bldP grpId="0" spid="3"/>
      <p:bldP grpId="0" spid="71"/>
      <p:bldP grpId="0" spid="72"/>
      <p:bldP grpId="0" spid="73"/>
      <p:bldP grpId="0" spid="74"/>
      <p:bldP grpId="0" spid="75"/>
      <p:bldP grpId="0" spid="76"/>
      <p:bldP grpId="0" spid="77"/>
      <p:bldP grpId="0" spid="78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232900" y="5283541"/>
            <a:ext cx="2959100" cy="157411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7678" l="9048" r="9762" t="7321"/>
          <a:stretch>
            <a:fillRect/>
          </a:stretch>
        </p:blipFill>
        <p:spPr>
          <a:xfrm>
            <a:off x="689445" y="598883"/>
            <a:ext cx="10813109" cy="56602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00342" y="349293"/>
            <a:ext cx="1814285" cy="171078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rcRect l="18750" t="63333"/>
          <a:stretch>
            <a:fillRect/>
          </a:stretch>
        </p:blipFill>
        <p:spPr>
          <a:xfrm>
            <a:off x="6369978" y="4491344"/>
            <a:ext cx="4518455" cy="1019549"/>
          </a:xfrm>
          <a:prstGeom prst="rect">
            <a:avLst/>
          </a:prstGeom>
        </p:spPr>
      </p:pic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4374242" y="3072877"/>
            <a:ext cx="5626100" cy="147002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en-US" lang="zh-CN" sz="8000">
                <a:solidFill>
                  <a:srgbClr val="6D64FF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治疗护理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-1" y="1221733"/>
            <a:ext cx="4404951" cy="5627442"/>
          </a:xfrm>
          <a:prstGeom prst="rect">
            <a:avLst/>
          </a:prstGeom>
        </p:spPr>
      </p:pic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6317341" y="1858696"/>
            <a:ext cx="1739902" cy="1214181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zh-CN" b="1" lang="en-US" smtClean="0" spc="600" sz="8800">
                <a:solidFill>
                  <a:srgbClr val="6D64FF"/>
                </a:solidFill>
                <a:latin typeface="+mn-ea"/>
                <a:ea typeface="+mn-ea"/>
                <a:cs typeface="+mn-ea"/>
                <a:sym typeface="+mn-lt"/>
              </a:rPr>
              <a:t>03</a:t>
            </a:r>
          </a:p>
        </p:txBody>
      </p:sp>
    </p:spTree>
    <p:extLst>
      <p:ext uri="{BB962C8B-B14F-4D97-AF65-F5344CB8AC3E}">
        <p14:creationId val="647467492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grpId="0" id="28" nodeType="click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24000"/>
                                  </p:iterate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4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5" name="Rectangle 3"/>
          <p:cNvSpPr>
            <a:spLocks noChangeArrowheads="1" noGrp="1"/>
          </p:cNvSpPr>
          <p:nvPr>
            <p:ph idx="4294967295"/>
          </p:nvPr>
        </p:nvSpPr>
        <p:spPr>
          <a:xfrm>
            <a:off x="3765918" y="1324994"/>
            <a:ext cx="7009407" cy="244495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70000"/>
              </a:lnSpc>
              <a:buFont charset="2" panose="05000000000000000000" pitchFamily="2" typeface="Wingdings"/>
              <a:buChar char="Ø"/>
            </a:pPr>
            <a:r>
              <a:rPr altLang="nb-NO" lang="zh-CN" sz="2000">
                <a:latin typeface="+mn-ea"/>
                <a:cs typeface="+mn-ea"/>
                <a:sym typeface="+mn-lt"/>
              </a:rPr>
              <a:t> 抗  感  染：头孢地嗪、头孢哌酮舒巴坦、拜复乐</a:t>
            </a:r>
          </a:p>
          <a:p>
            <a:pPr>
              <a:lnSpc>
                <a:spcPct val="170000"/>
              </a:lnSpc>
              <a:buFont charset="2" panose="05000000000000000000" pitchFamily="2" typeface="Wingdings"/>
              <a:buChar char="Ø"/>
            </a:pPr>
            <a:r>
              <a:rPr altLang="nb-NO" lang="zh-CN" sz="2000">
                <a:latin typeface="+mn-ea"/>
                <a:cs typeface="+mn-ea"/>
                <a:sym typeface="+mn-lt"/>
              </a:rPr>
              <a:t> 支持治疗：红细胞、血浆</a:t>
            </a:r>
          </a:p>
          <a:p>
            <a:pPr>
              <a:lnSpc>
                <a:spcPct val="170000"/>
              </a:lnSpc>
              <a:buFont charset="2" panose="05000000000000000000" pitchFamily="2" typeface="Wingdings"/>
              <a:buChar char="Ø"/>
            </a:pPr>
            <a:r>
              <a:rPr altLang="nb-NO" lang="zh-CN" sz="2000">
                <a:latin typeface="+mn-ea"/>
                <a:cs typeface="+mn-ea"/>
                <a:sym typeface="+mn-lt"/>
              </a:rPr>
              <a:t> 升白细胞：G-CSF</a:t>
            </a:r>
          </a:p>
          <a:p>
            <a:pPr>
              <a:lnSpc>
                <a:spcPct val="170000"/>
              </a:lnSpc>
              <a:buFont charset="2" panose="05000000000000000000" pitchFamily="2" typeface="Wingdings"/>
              <a:buChar char="Ø"/>
            </a:pPr>
            <a:r>
              <a:rPr altLang="nb-NO" lang="zh-CN" sz="2000">
                <a:latin typeface="+mn-ea"/>
                <a:cs typeface="+mn-ea"/>
                <a:sym typeface="+mn-lt"/>
              </a:rPr>
              <a:t>　　　　                　——　治疗2周</a:t>
            </a:r>
          </a:p>
        </p:txBody>
      </p:sp>
      <p:sp>
        <p:nvSpPr>
          <p:cNvPr id="471" name="Rectangle 3"/>
          <p:cNvSpPr txBox="1">
            <a:spLocks noChangeArrowheads="1"/>
          </p:cNvSpPr>
          <p:nvPr/>
        </p:nvSpPr>
        <p:spPr>
          <a:xfrm>
            <a:off x="3765918" y="3886857"/>
            <a:ext cx="7449950" cy="2259300"/>
          </a:xfrm>
          <a:prstGeom prst="rect">
            <a:avLst/>
          </a:prstGeom>
        </p:spPr>
        <p:txBody>
          <a:bodyPr/>
          <a:lstStyle>
            <a:lvl1pPr indent="-228600" marL="228600">
              <a:lnSpc>
                <a:spcPct val="170000"/>
              </a:lnSpc>
              <a:spcBef>
                <a:spcPts val="1000"/>
              </a:spcBef>
              <a:buFont charset="2" panose="05000000000000000000" pitchFamily="2" typeface="Wingdings"/>
              <a:buChar char="Ø"/>
              <a:defRPr sz="2000"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  <a:lvl2pPr indent="-228600" marL="6858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/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/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9pPr>
          </a:lstStyle>
          <a:p>
            <a:pPr>
              <a:lnSpc>
                <a:spcPct val="100000"/>
              </a:lnSpc>
            </a:pPr>
            <a:r>
              <a:rPr altLang="nb-NO" lang="zh-CN">
                <a:latin typeface="+mn-lt"/>
                <a:ea typeface="+mn-ea"/>
                <a:cs typeface="+mn-ea"/>
                <a:sym typeface="+mn-lt"/>
              </a:rPr>
              <a:t>仍反复发热，体温波动于36℃～38℃，有时达39℃ </a:t>
            </a:r>
          </a:p>
          <a:p>
            <a:pPr>
              <a:lnSpc>
                <a:spcPct val="100000"/>
              </a:lnSpc>
            </a:pPr>
            <a:r>
              <a:rPr altLang="nb-NO" lang="zh-CN">
                <a:latin typeface="+mn-lt"/>
                <a:ea typeface="+mn-ea"/>
                <a:cs typeface="+mn-ea"/>
                <a:sym typeface="+mn-lt"/>
              </a:rPr>
              <a:t>2009－2－6血象：</a:t>
            </a:r>
          </a:p>
          <a:p>
            <a:pPr>
              <a:lnSpc>
                <a:spcPct val="100000"/>
              </a:lnSpc>
            </a:pPr>
            <a:r>
              <a:rPr altLang="nb-NO" lang="zh-CN">
                <a:latin typeface="+mn-lt"/>
                <a:ea typeface="+mn-ea"/>
                <a:cs typeface="+mn-ea"/>
                <a:sym typeface="+mn-lt"/>
              </a:rPr>
              <a:t>　　 HB128g/L，RBC 4.48×1012/L 　　</a:t>
            </a:r>
          </a:p>
          <a:p>
            <a:pPr>
              <a:lnSpc>
                <a:spcPct val="100000"/>
              </a:lnSpc>
            </a:pPr>
            <a:r>
              <a:rPr altLang="nb-NO" lang="zh-CN">
                <a:latin typeface="+mn-lt"/>
                <a:ea typeface="+mn-ea"/>
                <a:cs typeface="+mn-ea"/>
                <a:sym typeface="+mn-lt"/>
              </a:rPr>
              <a:t>　　 WBC5.1×109/L，L7.8％↓，M3.5％，N87.1％↑</a:t>
            </a:r>
          </a:p>
          <a:p>
            <a:pPr>
              <a:lnSpc>
                <a:spcPct val="100000"/>
              </a:lnSpc>
            </a:pPr>
            <a:r>
              <a:rPr altLang="nb-NO" lang="zh-CN">
                <a:latin typeface="+mn-lt"/>
                <a:ea typeface="+mn-ea"/>
                <a:cs typeface="+mn-ea"/>
                <a:sym typeface="+mn-lt"/>
              </a:rPr>
              <a:t>    　 PLT 36×109/L↓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237630" y="710723"/>
            <a:ext cx="21132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治疗护理</a:t>
            </a:r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53FD8150-9DCD-4650-9A96-CB3A75BEC040}"/>
              </a:ext>
            </a:extLst>
          </p:cNvPr>
          <p:cNvSpPr/>
          <p:nvPr/>
        </p:nvSpPr>
        <p:spPr>
          <a:xfrm flipH="1">
            <a:off x="1022611" y="1593322"/>
            <a:ext cx="2348937" cy="1011193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4664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4664" y="21600"/>
                </a:lnTo>
                <a:lnTo>
                  <a:pt x="0" y="10891"/>
                </a:lnTo>
                <a:lnTo>
                  <a:pt x="4664" y="0"/>
                </a:lnTo>
                <a:close/>
              </a:path>
            </a:pathLst>
          </a:custGeom>
          <a:solidFill>
            <a:srgbClr val="786DCE"/>
          </a:solidFill>
          <a:ln w="12700">
            <a:miter lim="400000"/>
          </a:ln>
        </p:spPr>
        <p:txBody>
          <a:bodyPr bIns="45720" tIns="45720"/>
          <a:lstStyle/>
          <a:p>
            <a:pPr>
              <a:defRPr b="0" sz="3000">
                <a:solidFill>
                  <a:srgbClr val="404040"/>
                </a:solidFill>
                <a:latin typeface="Noto Sans S Chinese Regular"/>
                <a:ea typeface="Noto Sans S Chinese Regular"/>
                <a:cs typeface="Noto Sans S Chinese Regular"/>
                <a:sym typeface="Noto Sans S Chinese Regular"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20" name="Freeform 8">
            <a:extLst>
              <a:ext uri="{FF2B5EF4-FFF2-40B4-BE49-F238E27FC236}">
                <a16:creationId xmlns:a16="http://schemas.microsoft.com/office/drawing/2014/main" id="{7EA3E883-5962-49DF-91F4-2B90D8E70751}"/>
              </a:ext>
            </a:extLst>
          </p:cNvPr>
          <p:cNvSpPr/>
          <p:nvPr/>
        </p:nvSpPr>
        <p:spPr>
          <a:xfrm flipH="1">
            <a:off x="1084048" y="1661620"/>
            <a:ext cx="1592404" cy="8412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bIns="45720" tIns="45720"/>
          <a:lstStyle/>
          <a:p>
            <a:pPr>
              <a:defRPr b="0" sz="3000">
                <a:solidFill>
                  <a:srgbClr val="404040"/>
                </a:solidFill>
                <a:latin typeface="Noto Sans S Chinese Regular"/>
                <a:ea typeface="Noto Sans S Chinese Regular"/>
                <a:cs typeface="Noto Sans S Chinese Regular"/>
                <a:sym typeface="Noto Sans S Chinese Regular"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21" name="Freeform 9">
            <a:extLst>
              <a:ext uri="{FF2B5EF4-FFF2-40B4-BE49-F238E27FC236}">
                <a16:creationId xmlns:a16="http://schemas.microsoft.com/office/drawing/2014/main" id="{5D987791-1B7A-4ACA-AC72-4E7507B90D44}"/>
              </a:ext>
            </a:extLst>
          </p:cNvPr>
          <p:cNvSpPr/>
          <p:nvPr/>
        </p:nvSpPr>
        <p:spPr>
          <a:xfrm flipH="1">
            <a:off x="2813355" y="1874725"/>
            <a:ext cx="342848" cy="382385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1960" y="0"/>
                </a:moveTo>
                <a:lnTo>
                  <a:pt x="11960" y="4960"/>
                </a:lnTo>
                <a:lnTo>
                  <a:pt x="21600" y="4960"/>
                </a:lnTo>
                <a:lnTo>
                  <a:pt x="21600" y="16640"/>
                </a:lnTo>
                <a:lnTo>
                  <a:pt x="11960" y="16640"/>
                </a:lnTo>
                <a:lnTo>
                  <a:pt x="11960" y="21600"/>
                </a:lnTo>
                <a:lnTo>
                  <a:pt x="0" y="11040"/>
                </a:lnTo>
                <a:lnTo>
                  <a:pt x="1196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bIns="45720" tIns="45720"/>
          <a:lstStyle/>
          <a:p>
            <a:pPr>
              <a:defRPr b="0" sz="3000">
                <a:solidFill>
                  <a:srgbClr val="404040"/>
                </a:solidFill>
                <a:latin typeface="Noto Sans S Chinese Regular"/>
                <a:ea typeface="Noto Sans S Chinese Regular"/>
                <a:cs typeface="Noto Sans S Chinese Regular"/>
                <a:sym typeface="Noto Sans S Chinese Regular"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22" name="矩形 15">
            <a:extLst>
              <a:ext uri="{FF2B5EF4-FFF2-40B4-BE49-F238E27FC236}">
                <a16:creationId xmlns:a16="http://schemas.microsoft.com/office/drawing/2014/main" id="{7F34DFD0-A4F5-43BA-B8C7-AE91D5F632E0}"/>
              </a:ext>
            </a:extLst>
          </p:cNvPr>
          <p:cNvSpPr txBox="1"/>
          <p:nvPr/>
        </p:nvSpPr>
        <p:spPr>
          <a:xfrm flipH="1">
            <a:off x="1152499" y="1869922"/>
            <a:ext cx="1455501" cy="3962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bIns="45702" lIns="45702" rIns="45702" tIns="45702" wrap="square">
            <a:spAutoFit/>
          </a:bodyPr>
          <a:lstStyle>
            <a:lvl1pPr defTabSz="1828800">
              <a:defRPr b="0" sz="4000">
                <a:solidFill>
                  <a:srgbClr val="404040"/>
                </a:solidFill>
                <a:latin typeface="方正黑体简体"/>
                <a:ea typeface="方正黑体简体"/>
                <a:cs typeface="方正黑体简体"/>
                <a:sym typeface="方正黑体简体"/>
              </a:defRPr>
            </a:lvl1pPr>
          </a:lstStyle>
          <a:p>
            <a:r>
              <a:rPr altLang="en-US" lang="zh-CN" sz="2000">
                <a:latin typeface="+mn-lt"/>
                <a:ea typeface="+mn-ea"/>
                <a:cs typeface="+mn-ea"/>
                <a:sym typeface="+mn-lt"/>
              </a:rPr>
              <a:t>入院后治疗</a:t>
            </a:r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53FD8150-9DCD-4650-9A96-CB3A75BEC040}"/>
              </a:ext>
            </a:extLst>
          </p:cNvPr>
          <p:cNvSpPr/>
          <p:nvPr/>
        </p:nvSpPr>
        <p:spPr>
          <a:xfrm flipH="1">
            <a:off x="976208" y="3909923"/>
            <a:ext cx="2348937" cy="1011193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4664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4664" y="21600"/>
                </a:lnTo>
                <a:lnTo>
                  <a:pt x="0" y="10891"/>
                </a:lnTo>
                <a:lnTo>
                  <a:pt x="4664" y="0"/>
                </a:lnTo>
                <a:close/>
              </a:path>
            </a:pathLst>
          </a:custGeom>
          <a:solidFill>
            <a:srgbClr val="786DCE"/>
          </a:solidFill>
          <a:ln w="12700">
            <a:miter lim="400000"/>
          </a:ln>
        </p:spPr>
        <p:txBody>
          <a:bodyPr bIns="45720" tIns="45720"/>
          <a:lstStyle/>
          <a:p>
            <a:pPr>
              <a:defRPr b="0" sz="3000">
                <a:solidFill>
                  <a:srgbClr val="404040"/>
                </a:solidFill>
                <a:latin typeface="Noto Sans S Chinese Regular"/>
                <a:ea typeface="Noto Sans S Chinese Regular"/>
                <a:cs typeface="Noto Sans S Chinese Regular"/>
                <a:sym typeface="Noto Sans S Chinese Regular"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24" name="Freeform 8">
            <a:extLst>
              <a:ext uri="{FF2B5EF4-FFF2-40B4-BE49-F238E27FC236}">
                <a16:creationId xmlns:a16="http://schemas.microsoft.com/office/drawing/2014/main" id="{7EA3E883-5962-49DF-91F4-2B90D8E70751}"/>
              </a:ext>
            </a:extLst>
          </p:cNvPr>
          <p:cNvSpPr/>
          <p:nvPr/>
        </p:nvSpPr>
        <p:spPr>
          <a:xfrm flipH="1">
            <a:off x="1037645" y="3978221"/>
            <a:ext cx="1592404" cy="8412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bIns="45720" tIns="45720"/>
          <a:lstStyle/>
          <a:p>
            <a:pPr>
              <a:defRPr b="0" sz="3000">
                <a:solidFill>
                  <a:srgbClr val="404040"/>
                </a:solidFill>
                <a:latin typeface="Noto Sans S Chinese Regular"/>
                <a:ea typeface="Noto Sans S Chinese Regular"/>
                <a:cs typeface="Noto Sans S Chinese Regular"/>
                <a:sym typeface="Noto Sans S Chinese Regular"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25" name="Freeform 9">
            <a:extLst>
              <a:ext uri="{FF2B5EF4-FFF2-40B4-BE49-F238E27FC236}">
                <a16:creationId xmlns:a16="http://schemas.microsoft.com/office/drawing/2014/main" id="{5D987791-1B7A-4ACA-AC72-4E7507B90D44}"/>
              </a:ext>
            </a:extLst>
          </p:cNvPr>
          <p:cNvSpPr/>
          <p:nvPr/>
        </p:nvSpPr>
        <p:spPr>
          <a:xfrm flipH="1">
            <a:off x="2766952" y="4191326"/>
            <a:ext cx="342848" cy="382385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1960" y="0"/>
                </a:moveTo>
                <a:lnTo>
                  <a:pt x="11960" y="4960"/>
                </a:lnTo>
                <a:lnTo>
                  <a:pt x="21600" y="4960"/>
                </a:lnTo>
                <a:lnTo>
                  <a:pt x="21600" y="16640"/>
                </a:lnTo>
                <a:lnTo>
                  <a:pt x="11960" y="16640"/>
                </a:lnTo>
                <a:lnTo>
                  <a:pt x="11960" y="21600"/>
                </a:lnTo>
                <a:lnTo>
                  <a:pt x="0" y="11040"/>
                </a:lnTo>
                <a:lnTo>
                  <a:pt x="1196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bIns="45720" tIns="45720"/>
          <a:lstStyle/>
          <a:p>
            <a:pPr>
              <a:defRPr b="0" sz="3000">
                <a:solidFill>
                  <a:srgbClr val="404040"/>
                </a:solidFill>
                <a:latin typeface="Noto Sans S Chinese Regular"/>
                <a:ea typeface="Noto Sans S Chinese Regular"/>
                <a:cs typeface="Noto Sans S Chinese Regular"/>
                <a:sym typeface="Noto Sans S Chinese Regular"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26" name="矩形 15">
            <a:extLst>
              <a:ext uri="{FF2B5EF4-FFF2-40B4-BE49-F238E27FC236}">
                <a16:creationId xmlns:a16="http://schemas.microsoft.com/office/drawing/2014/main" id="{7F34DFD0-A4F5-43BA-B8C7-AE91D5F632E0}"/>
              </a:ext>
            </a:extLst>
          </p:cNvPr>
          <p:cNvSpPr txBox="1"/>
          <p:nvPr/>
        </p:nvSpPr>
        <p:spPr>
          <a:xfrm flipH="1">
            <a:off x="1057410" y="4061594"/>
            <a:ext cx="1585391" cy="701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bIns="45702" lIns="45702" rIns="45702" tIns="45702" wrap="square">
            <a:spAutoFit/>
          </a:bodyPr>
          <a:lstStyle>
            <a:lvl1pPr defTabSz="1828800">
              <a:defRPr b="0" sz="4000">
                <a:solidFill>
                  <a:srgbClr val="404040"/>
                </a:solidFill>
                <a:latin typeface="方正黑体简体"/>
                <a:ea typeface="方正黑体简体"/>
                <a:cs typeface="方正黑体简体"/>
                <a:sym typeface="方正黑体简体"/>
              </a:defRPr>
            </a:lvl1pPr>
          </a:lstStyle>
          <a:p>
            <a:r>
              <a:rPr altLang="en-US" lang="zh-CN" sz="20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治疗2周后体温、血象</a:t>
            </a:r>
          </a:p>
        </p:txBody>
      </p:sp>
    </p:spTree>
    <p:custDataLst>
      <p:tags r:id="rId2"/>
    </p:custDataLst>
    <p:extLst>
      <p:ext uri="{BB962C8B-B14F-4D97-AF65-F5344CB8AC3E}">
        <p14:creationId val="2621578236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  <p:cond delay="0" evt="onBegin">
                          <p:tn val="16"/>
                        </p:cond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235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235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235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235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235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35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  <p:cond delay="0" evt="onBegin">
                          <p:tn val="30"/>
                        </p:cond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235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35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235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  <p:cond delay="0" evt="onBegin">
                          <p:tn val="37"/>
                        </p:cond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235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235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235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4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 nodeType="clickPar">
                      <p:stCondLst>
                        <p:cond delay="indefinite"/>
                        <p:cond delay="0" evt="onBegin">
                          <p:tn val="57"/>
                        </p:cond>
                      </p:stCondLst>
                      <p:childTnLst>
                        <p:par>
                          <p:cTn fill="hold" id="5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23555" uiExpand="1"/>
      <p:bldP grpId="0" spid="471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69670" name="Group 38"/>
          <p:cNvGraphicFramePr>
            <a:graphicFrameLocks noGrp="1"/>
          </p:cNvGraphicFramePr>
          <p:nvPr>
            <p:ph idx="4294967295" type="tbl"/>
            <p:extLst>
              <p:ext uri="{D42A27DB-BD31-4B8C-83A1-F6EECF244321}">
                <p14:modId val="641718434"/>
              </p:ext>
            </p:extLst>
          </p:nvPr>
        </p:nvGraphicFramePr>
        <p:xfrm>
          <a:off x="1047136" y="1436711"/>
          <a:ext cx="10117394" cy="3270739"/>
        </p:xfrm>
        <a:graphic>
          <a:graphicData uri="http://schemas.openxmlformats.org/drawingml/2006/table">
            <a:tbl>
              <a:tblPr/>
              <a:tblGrid>
                <a:gridCol w="2428174">
                  <a:extLst>
                    <a:ext uri="{9D8B030D-6E8A-4147-A177-3AD203B41FA5}">
                      <a16:colId xmlns:a16="http://schemas.microsoft.com/office/drawing/2014/main" val="1462831591"/>
                    </a:ext>
                  </a:extLst>
                </a:gridCol>
                <a:gridCol w="5058697">
                  <a:extLst>
                    <a:ext uri="{9D8B030D-6E8A-4147-A177-3AD203B41FA5}">
                      <a16:colId xmlns:a16="http://schemas.microsoft.com/office/drawing/2014/main" val="3040398145"/>
                    </a:ext>
                  </a:extLst>
                </a:gridCol>
                <a:gridCol w="2630523">
                  <a:extLst>
                    <a:ext uri="{9D8B030D-6E8A-4147-A177-3AD203B41FA5}">
                      <a16:colId xmlns:a16="http://schemas.microsoft.com/office/drawing/2014/main" val="3305573144"/>
                    </a:ext>
                  </a:extLst>
                </a:gridCol>
              </a:tblGrid>
              <a:tr h="588499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en-US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电解质</a:t>
                      </a:r>
                    </a:p>
                  </a:txBody>
                  <a:tcPr anchor="ctr" horzOverflow="overflow" marB="46800" marL="90000" marR="90000" marT="46800">
                    <a:lnL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肝功能</a:t>
                      </a:r>
                      <a:endParaRPr altLang="en-US" b="1" baseline="0" cap="none" i="0" kumimoji="0" lang="zh-CN" normalizeH="0" strike="noStrike" sz="24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6800" marL="90000" marR="90000" marT="46800">
                    <a:lnL algn="ctr" cap="flat" cmpd="sng" w="28575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肾功能</a:t>
                      </a:r>
                      <a:endParaRPr altLang="en-US" b="1" baseline="0" cap="none" i="0" kumimoji="0" lang="zh-CN" normalizeH="0" strike="noStrike" sz="24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6800" marL="90000" marR="90000" marT="46800">
                    <a:lnL algn="ctr" cap="flat" cmpd="sng" w="28575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270304"/>
                  </a:ext>
                </a:extLst>
              </a:tr>
              <a:tr h="2566427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K</a:t>
                      </a:r>
                      <a:r>
                        <a:rPr altLang="zh-CN" b="1" baseline="3000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+         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4.03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Na</a:t>
                      </a:r>
                      <a:r>
                        <a:rPr altLang="zh-CN" b="1" baseline="3000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+</a:t>
                      </a:r>
                      <a:r>
                        <a:rPr altLang="nb-NO" b="1" baseline="3000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138.3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CL</a:t>
                      </a:r>
                      <a:r>
                        <a:rPr altLang="nb-NO" b="1" baseline="3000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－</a:t>
                      </a: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99.9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Ca2</a:t>
                      </a:r>
                      <a:r>
                        <a:rPr altLang="zh-CN" b="1" baseline="3000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+      </a:t>
                      </a: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2.10</a:t>
                      </a:r>
                      <a:endParaRPr altLang="zh-CN" b="1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ALT  15     </a:t>
                      </a: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总蛋白    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69.4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AST  31     </a:t>
                      </a: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白蛋白     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34.5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GGT 52     </a:t>
                      </a: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球蛋白     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34.9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AKP 151</a:t>
                      </a: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 总胆红素  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16.2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                结合胆红素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10.1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                总胆汁酸    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1.5</a:t>
                      </a:r>
                      <a:endParaRPr altLang="zh-CN" b="1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BUN     3.01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Cr        81.8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UA     484.2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血氨  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10.71                     CRP     32.04</a:t>
                      </a:r>
                      <a:endParaRPr altLang="zh-CN" b="1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292198"/>
                  </a:ext>
                </a:extLst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3275" y="4752881"/>
            <a:ext cx="6321192" cy="1340364"/>
          </a:xfrm>
          <a:prstGeom prst="rect">
            <a:avLst/>
          </a:prstGeom>
        </p:spPr>
        <p:txBody>
          <a:bodyPr/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609600" marL="609600">
              <a:lnSpc>
                <a:spcPct val="150000"/>
              </a:lnSpc>
              <a:buFont charset="0" panose="020b0604020202020204" pitchFamily="34" typeface="Arial"/>
              <a:buNone/>
            </a:pPr>
            <a:r>
              <a:rPr altLang="zh-CN" lang="nb-NO" spc="300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1、患者的诊断与鉴别诊断如何考虑？</a:t>
            </a:r>
          </a:p>
          <a:p>
            <a:pPr indent="-609600" marL="609600">
              <a:lnSpc>
                <a:spcPct val="150000"/>
              </a:lnSpc>
              <a:buFont charset="0" panose="020b0604020202020204" pitchFamily="34" typeface="Arial"/>
              <a:buNone/>
            </a:pPr>
            <a:r>
              <a:rPr altLang="zh-CN" lang="nb-NO" spc="300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2、下一步的诊疗措施是什么？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336491" y="740219"/>
            <a:ext cx="3205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2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治疗二周后生化</a:t>
            </a:r>
          </a:p>
        </p:txBody>
      </p:sp>
      <p:sp>
        <p:nvSpPr>
          <p:cNvPr id="16" name="形状">
            <a:extLst>
              <a:ext uri="{FF2B5EF4-FFF2-40B4-BE49-F238E27FC236}">
                <a16:creationId xmlns:a16="http://schemas.microsoft.com/office/drawing/2014/main" id="{134D4485-2ADC-4DED-ADB1-214A0B506206}"/>
              </a:ext>
            </a:extLst>
          </p:cNvPr>
          <p:cNvSpPr/>
          <p:nvPr/>
        </p:nvSpPr>
        <p:spPr>
          <a:xfrm rot="5400000">
            <a:off x="2276088" y="3788530"/>
            <a:ext cx="811162" cy="3269066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0" y="2605"/>
                </a:moveTo>
                <a:lnTo>
                  <a:pt x="10800" y="0"/>
                </a:lnTo>
                <a:lnTo>
                  <a:pt x="21600" y="2605"/>
                </a:lnTo>
                <a:lnTo>
                  <a:pt x="21592" y="2605"/>
                </a:lnTo>
                <a:lnTo>
                  <a:pt x="21592" y="21600"/>
                </a:lnTo>
                <a:lnTo>
                  <a:pt x="8" y="16169"/>
                </a:lnTo>
                <a:lnTo>
                  <a:pt x="8" y="2605"/>
                </a:lnTo>
                <a:close/>
              </a:path>
            </a:pathLst>
          </a:custGeom>
          <a:solidFill>
            <a:srgbClr val="6D64FF"/>
          </a:solidFill>
          <a:ln cap="flat" w="12700">
            <a:noFill/>
            <a:miter lim="400000"/>
          </a:ln>
          <a:effectLst/>
        </p:spPr>
        <p:txBody>
          <a:bodyPr anchor="ctr" bIns="91439" lIns="91439" numCol="1" rIns="91439" tIns="91439" wrap="square">
            <a:noAutofit/>
          </a:bodyPr>
          <a:lstStyle/>
          <a:p>
            <a:pPr defTabSz="1828800">
              <a:defRPr b="0" sz="3600">
                <a:solidFill>
                  <a:srgbClr val="FFFFFF"/>
                </a:solidFill>
                <a:latin panose="020f0502020204030204" typeface="等线"/>
                <a:ea typeface="等线"/>
                <a:cs typeface="等线"/>
                <a:sym panose="020f0502020204030204" typeface="等线"/>
              </a:defRPr>
            </a:pPr>
            <a:endParaRPr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添 加 标 题">
            <a:extLst>
              <a:ext uri="{FF2B5EF4-FFF2-40B4-BE49-F238E27FC236}">
                <a16:creationId xmlns:a16="http://schemas.microsoft.com/office/drawing/2014/main" id="{81D7EF91-0ABB-4515-8648-9D15F2A111AC}"/>
              </a:ext>
            </a:extLst>
          </p:cNvPr>
          <p:cNvSpPr txBox="1"/>
          <p:nvPr/>
        </p:nvSpPr>
        <p:spPr>
          <a:xfrm>
            <a:off x="1881649" y="5017482"/>
            <a:ext cx="2115721" cy="811162"/>
          </a:xfrm>
          <a:prstGeom prst="rect">
            <a:avLst/>
          </a:prstGeom>
          <a:noFill/>
          <a:ln cap="flat" w="12700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 bIns="0" lIns="0" numCol="1" rIns="0" tIns="0" wrap="none">
            <a:normAutofit/>
          </a:bodyPr>
          <a:lstStyle>
            <a:lvl1pPr defTabSz="1828800">
              <a:defRPr b="0" sz="4400">
                <a:solidFill>
                  <a:srgbClr val="FFFFFF"/>
                </a:solidFill>
                <a:latin typeface="方正黑体简体"/>
                <a:ea typeface="方正黑体简体"/>
                <a:cs typeface="方正黑体简体"/>
                <a:sym typeface="方正黑体简体"/>
              </a:defRPr>
            </a:lvl1pPr>
          </a:lstStyle>
          <a:p>
            <a:r>
              <a:rPr altLang="en-US" lang="zh-CN" sz="3200">
                <a:latin typeface="+mn-lt"/>
                <a:ea typeface="+mn-ea"/>
                <a:cs typeface="+mn-ea"/>
                <a:sym typeface="+mn-lt"/>
              </a:rPr>
              <a:t>讨 论 问 题 </a:t>
            </a:r>
          </a:p>
        </p:txBody>
      </p:sp>
    </p:spTree>
    <p:extLst>
      <p:ext uri="{BB962C8B-B14F-4D97-AF65-F5344CB8AC3E}">
        <p14:creationId val="4112239603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96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9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9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51" name="Rectangle 3"/>
          <p:cNvSpPr>
            <a:spLocks noChangeArrowheads="1" noGrp="1"/>
          </p:cNvSpPr>
          <p:nvPr>
            <p:ph idx="4294967295"/>
          </p:nvPr>
        </p:nvSpPr>
        <p:spPr>
          <a:xfrm>
            <a:off x="5230913" y="3130340"/>
            <a:ext cx="6342415" cy="2427923"/>
          </a:xfrm>
          <a:prstGeom prst="rect">
            <a:avLst/>
          </a:prstGeom>
        </p:spPr>
        <p:txBody>
          <a:bodyPr/>
          <a:lstStyle/>
          <a:p>
            <a:pPr indent="0" marL="0">
              <a:lnSpc>
                <a:spcPct val="160000"/>
              </a:lnSpc>
              <a:buNone/>
            </a:pPr>
            <a:r>
              <a:rPr altLang="zh-CN" lang="nb-NO" smtClean="0" sz="2000">
                <a:cs typeface="+mn-ea"/>
                <a:sym typeface="+mn-lt"/>
              </a:rPr>
              <a:t>2009－2－6</a:t>
            </a:r>
          </a:p>
          <a:p>
            <a:pPr indent="0" marL="0">
              <a:lnSpc>
                <a:spcPct val="160000"/>
              </a:lnSpc>
              <a:buNone/>
            </a:pPr>
            <a:r>
              <a:rPr altLang="zh-CN" lang="nb-NO" smtClean="0" sz="2000">
                <a:cs typeface="+mn-ea"/>
                <a:sym typeface="+mn-lt"/>
              </a:rPr>
              <a:t>全麻下行脾切除+胃底周围曲张血管缝扎术。</a:t>
            </a:r>
          </a:p>
          <a:p>
            <a:pPr indent="0" marL="0">
              <a:lnSpc>
                <a:spcPct val="160000"/>
              </a:lnSpc>
              <a:buNone/>
            </a:pPr>
            <a:r>
              <a:rPr altLang="zh-CN" lang="nb-NO" smtClean="0" sz="2000">
                <a:cs typeface="+mn-ea"/>
                <a:sym typeface="+mn-lt"/>
              </a:rPr>
              <a:t>术后体温迅速下降，</a:t>
            </a:r>
          </a:p>
          <a:p>
            <a:pPr indent="0" marL="0">
              <a:lnSpc>
                <a:spcPct val="160000"/>
              </a:lnSpc>
              <a:buNone/>
            </a:pPr>
            <a:r>
              <a:rPr altLang="zh-CN" lang="nb-NO" smtClean="0" sz="2000">
                <a:cs typeface="+mn-ea"/>
                <a:sym typeface="+mn-lt"/>
              </a:rPr>
              <a:t>   (第二天体温37.4℃，随后均在36℃～37℃之间)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1336491" y="740219"/>
            <a:ext cx="1910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后续治疗</a:t>
            </a:r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BE7F5D83-E825-4EEB-AC94-7AAB245E1FBB}"/>
              </a:ext>
            </a:extLst>
          </p:cNvPr>
          <p:cNvCxnSpPr>
            <a:endCxn id="27" idx="2"/>
          </p:cNvCxnSpPr>
          <p:nvPr/>
        </p:nvCxnSpPr>
        <p:spPr>
          <a:xfrm>
            <a:off x="1500453" y="2685175"/>
            <a:ext cx="3685901" cy="1"/>
          </a:xfrm>
          <a:prstGeom prst="line">
            <a:avLst/>
          </a:prstGeom>
          <a:ln cap="rnd" w="19050">
            <a:solidFill>
              <a:srgbClr val="6D64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îSḷîḍé">
            <a:extLst>
              <a:ext uri="{FF2B5EF4-FFF2-40B4-BE49-F238E27FC236}">
                <a16:creationId xmlns:a16="http://schemas.microsoft.com/office/drawing/2014/main" id="{A5633269-25AD-4C40-AFA6-FC12A475F9E2}"/>
              </a:ext>
            </a:extLst>
          </p:cNvPr>
          <p:cNvSpPr/>
          <p:nvPr/>
        </p:nvSpPr>
        <p:spPr bwMode="auto">
          <a:xfrm>
            <a:off x="5186354" y="2392452"/>
            <a:ext cx="586146" cy="585448"/>
          </a:xfrm>
          <a:prstGeom prst="ellipse">
            <a:avLst/>
          </a:prstGeom>
          <a:solidFill>
            <a:srgbClr val="6D6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 lang="en-US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28" name="iS1íḑè">
            <a:extLst>
              <a:ext uri="{FF2B5EF4-FFF2-40B4-BE49-F238E27FC236}">
                <a16:creationId xmlns:a16="http://schemas.microsoft.com/office/drawing/2014/main" id="{8DBB1A75-ECC6-4F07-812C-611BE08BE165}"/>
              </a:ext>
            </a:extLst>
          </p:cNvPr>
          <p:cNvSpPr/>
          <p:nvPr/>
        </p:nvSpPr>
        <p:spPr bwMode="auto">
          <a:xfrm>
            <a:off x="5326265" y="2532734"/>
            <a:ext cx="306321" cy="304882"/>
          </a:xfrm>
          <a:custGeom>
            <a:gdLst>
              <a:gd fmla="*/ 262525 w 338138" name="connsiteX0"/>
              <a:gd fmla="*/ 84138 h 336551" name="connsiteY0"/>
              <a:gd fmla="*/ 314260 w 338138" name="connsiteX1"/>
              <a:gd fmla="*/ 84138 h 336551" name="connsiteY1"/>
              <a:gd fmla="*/ 338138 w 338138" name="connsiteX2"/>
              <a:gd fmla="*/ 107802 h 336551" name="connsiteY2"/>
              <a:gd fmla="*/ 338138 w 338138" name="connsiteX3"/>
              <a:gd fmla="*/ 191940 h 336551" name="connsiteY3"/>
              <a:gd fmla="*/ 314260 w 338138" name="connsiteX4"/>
              <a:gd fmla="*/ 216918 h 336551" name="connsiteY4"/>
              <a:gd fmla="*/ 314260 w 338138" name="connsiteX5"/>
              <a:gd fmla="*/ 336551 h 336551" name="connsiteY5"/>
              <a:gd fmla="*/ 241300 w 338138" name="connsiteX6"/>
              <a:gd fmla="*/ 336551 h 336551" name="connsiteY6"/>
              <a:gd fmla="*/ 241300 w 338138" name="connsiteX7"/>
              <a:gd fmla="*/ 240582 h 336551" name="connsiteY7"/>
              <a:gd fmla="*/ 265178 w 338138" name="connsiteX8"/>
              <a:gd fmla="*/ 216918 h 336551" name="connsiteY8"/>
              <a:gd fmla="*/ 265178 w 338138" name="connsiteX9"/>
              <a:gd fmla="*/ 95970 h 336551" name="connsiteY9"/>
              <a:gd fmla="*/ 262525 w 338138" name="connsiteX10"/>
              <a:gd fmla="*/ 84138 h 336551" name="connsiteY10"/>
              <a:gd fmla="*/ 120477 w 338138" name="connsiteX11"/>
              <a:gd fmla="*/ 84138 h 336551" name="connsiteY11"/>
              <a:gd fmla="*/ 217661 w 338138" name="connsiteX12"/>
              <a:gd fmla="*/ 84138 h 336551" name="connsiteY12"/>
              <a:gd fmla="*/ 241300 w 338138" name="connsiteX13"/>
              <a:gd fmla="*/ 107802 h 336551" name="connsiteY13"/>
              <a:gd fmla="*/ 241300 w 338138" name="connsiteX14"/>
              <a:gd fmla="*/ 191940 h 336551" name="connsiteY14"/>
              <a:gd fmla="*/ 217661 w 338138" name="connsiteX15"/>
              <a:gd fmla="*/ 216918 h 336551" name="connsiteY15"/>
              <a:gd fmla="*/ 217661 w 338138" name="connsiteX16"/>
              <a:gd fmla="*/ 336551 h 336551" name="connsiteY16"/>
              <a:gd fmla="*/ 120477 w 338138" name="connsiteX17"/>
              <a:gd fmla="*/ 336551 h 336551" name="connsiteY17"/>
              <a:gd fmla="*/ 120477 w 338138" name="connsiteX18"/>
              <a:gd fmla="*/ 216918 h 336551" name="connsiteY18"/>
              <a:gd fmla="*/ 96837 w 338138" name="connsiteX19"/>
              <a:gd fmla="*/ 191940 h 336551" name="connsiteY19"/>
              <a:gd fmla="*/ 96837 w 338138" name="connsiteX20"/>
              <a:gd fmla="*/ 107802 h 336551" name="connsiteY20"/>
              <a:gd fmla="*/ 120477 w 338138" name="connsiteX21"/>
              <a:gd fmla="*/ 84138 h 336551" name="connsiteY21"/>
              <a:gd fmla="*/ 23878 w 338138" name="connsiteX22"/>
              <a:gd fmla="*/ 84138 h 336551" name="connsiteY22"/>
              <a:gd fmla="*/ 75613 w 338138" name="connsiteX23"/>
              <a:gd fmla="*/ 84138 h 336551" name="connsiteY23"/>
              <a:gd fmla="*/ 72960 w 338138" name="connsiteX24"/>
              <a:gd fmla="*/ 95970 h 336551" name="connsiteY24"/>
              <a:gd fmla="*/ 72960 w 338138" name="connsiteX25"/>
              <a:gd fmla="*/ 216918 h 336551" name="connsiteY25"/>
              <a:gd fmla="*/ 96838 w 338138" name="connsiteX26"/>
              <a:gd fmla="*/ 240582 h 336551" name="connsiteY26"/>
              <a:gd fmla="*/ 96838 w 338138" name="connsiteX27"/>
              <a:gd fmla="*/ 336551 h 336551" name="connsiteY27"/>
              <a:gd fmla="*/ 23878 w 338138" name="connsiteX28"/>
              <a:gd fmla="*/ 336551 h 336551" name="connsiteY28"/>
              <a:gd fmla="*/ 23878 w 338138" name="connsiteX29"/>
              <a:gd fmla="*/ 216918 h 336551" name="connsiteY29"/>
              <a:gd fmla="*/ 0 w 338138" name="connsiteX30"/>
              <a:gd fmla="*/ 191940 h 336551" name="connsiteY30"/>
              <a:gd fmla="*/ 0 w 338138" name="connsiteX31"/>
              <a:gd fmla="*/ 107802 h 336551" name="connsiteY31"/>
              <a:gd fmla="*/ 23878 w 338138" name="connsiteX32"/>
              <a:gd fmla="*/ 84138 h 336551" name="connsiteY32"/>
              <a:gd fmla="*/ 265257 w 338138" name="connsiteX33"/>
              <a:gd fmla="*/ 0 h 336551" name="connsiteY33"/>
              <a:gd fmla="*/ 301625 w 338138" name="connsiteX34"/>
              <a:gd fmla="*/ 35069 h 336551" name="connsiteY34"/>
              <a:gd fmla="*/ 265257 w 338138" name="connsiteX35"/>
              <a:gd fmla="*/ 71438 h 336551" name="connsiteY35"/>
              <a:gd fmla="*/ 248371 w 338138" name="connsiteX36"/>
              <a:gd fmla="*/ 66242 h 336551" name="connsiteY36"/>
              <a:gd fmla="*/ 245774 w 338138" name="connsiteX37"/>
              <a:gd fmla="*/ 64944 h 336551" name="connsiteY37"/>
              <a:gd fmla="*/ 230187 w 338138" name="connsiteX38"/>
              <a:gd fmla="*/ 35069 h 336551" name="connsiteY38"/>
              <a:gd fmla="*/ 265257 w 338138" name="connsiteX39"/>
              <a:gd fmla="*/ 0 h 336551" name="connsiteY39"/>
              <a:gd fmla="*/ 169069 w 338138" name="connsiteX40"/>
              <a:gd fmla="*/ 0 h 336551" name="connsiteY40"/>
              <a:gd fmla="*/ 204788 w 338138" name="connsiteX41"/>
              <a:gd fmla="*/ 35719 h 336551" name="connsiteY41"/>
              <a:gd fmla="*/ 169069 w 338138" name="connsiteX42"/>
              <a:gd fmla="*/ 71438 h 336551" name="connsiteY42"/>
              <a:gd fmla="*/ 133350 w 338138" name="connsiteX43"/>
              <a:gd fmla="*/ 35719 h 336551" name="connsiteY43"/>
              <a:gd fmla="*/ 169069 w 338138" name="connsiteX44"/>
              <a:gd fmla="*/ 0 h 336551" name="connsiteY44"/>
              <a:gd fmla="*/ 72880 w 338138" name="connsiteX45"/>
              <a:gd fmla="*/ 0 h 336551" name="connsiteY45"/>
              <a:gd fmla="*/ 107950 w 338138" name="connsiteX46"/>
              <a:gd fmla="*/ 35069 h 336551" name="connsiteY46"/>
              <a:gd fmla="*/ 92363 w 338138" name="connsiteX47"/>
              <a:gd fmla="*/ 64944 h 336551" name="connsiteY47"/>
              <a:gd fmla="*/ 89766 w 338138" name="connsiteX48"/>
              <a:gd fmla="*/ 66242 h 336551" name="connsiteY48"/>
              <a:gd fmla="*/ 72880 w 338138" name="connsiteX49"/>
              <a:gd fmla="*/ 71438 h 336551" name="connsiteY49"/>
              <a:gd fmla="*/ 36512 w 338138" name="connsiteX50"/>
              <a:gd fmla="*/ 35069 h 336551" name="connsiteY50"/>
              <a:gd fmla="*/ 72880 w 338138" name="connsiteX51"/>
              <a:gd fmla="*/ 0 h 336551" name="connsiteY5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b="b" l="l" r="r" t="t"/>
            <a:pathLst>
              <a:path h="336551" w="338138">
                <a:moveTo>
                  <a:pt x="262525" y="84138"/>
                </a:moveTo>
                <a:cubicBezTo>
                  <a:pt x="262525" y="84138"/>
                  <a:pt x="262525" y="84138"/>
                  <a:pt x="314260" y="84138"/>
                </a:cubicBezTo>
                <a:cubicBezTo>
                  <a:pt x="338138" y="84138"/>
                  <a:pt x="338138" y="107802"/>
                  <a:pt x="338138" y="107802"/>
                </a:cubicBezTo>
                <a:cubicBezTo>
                  <a:pt x="338138" y="107802"/>
                  <a:pt x="338138" y="107802"/>
                  <a:pt x="338138" y="191940"/>
                </a:cubicBezTo>
                <a:cubicBezTo>
                  <a:pt x="338138" y="216918"/>
                  <a:pt x="314260" y="216918"/>
                  <a:pt x="314260" y="216918"/>
                </a:cubicBezTo>
                <a:cubicBezTo>
                  <a:pt x="314260" y="216918"/>
                  <a:pt x="314260" y="216918"/>
                  <a:pt x="314260" y="336551"/>
                </a:cubicBezTo>
                <a:cubicBezTo>
                  <a:pt x="314260" y="336551"/>
                  <a:pt x="314260" y="336551"/>
                  <a:pt x="241300" y="336551"/>
                </a:cubicBezTo>
                <a:cubicBezTo>
                  <a:pt x="241300" y="336551"/>
                  <a:pt x="241300" y="336551"/>
                  <a:pt x="241300" y="240582"/>
                </a:cubicBezTo>
                <a:cubicBezTo>
                  <a:pt x="241300" y="240582"/>
                  <a:pt x="265178" y="240582"/>
                  <a:pt x="265178" y="216918"/>
                </a:cubicBezTo>
                <a:cubicBezTo>
                  <a:pt x="265178" y="216918"/>
                  <a:pt x="265178" y="216918"/>
                  <a:pt x="265178" y="95970"/>
                </a:cubicBezTo>
                <a:cubicBezTo>
                  <a:pt x="265178" y="95970"/>
                  <a:pt x="265178" y="90711"/>
                  <a:pt x="262525" y="84138"/>
                </a:cubicBezTo>
                <a:close/>
                <a:moveTo>
                  <a:pt x="120477" y="84138"/>
                </a:moveTo>
                <a:cubicBezTo>
                  <a:pt x="120477" y="84138"/>
                  <a:pt x="120477" y="84138"/>
                  <a:pt x="217661" y="84138"/>
                </a:cubicBezTo>
                <a:cubicBezTo>
                  <a:pt x="241300" y="84138"/>
                  <a:pt x="241300" y="107802"/>
                  <a:pt x="241300" y="107802"/>
                </a:cubicBezTo>
                <a:lnTo>
                  <a:pt x="241300" y="191940"/>
                </a:lnTo>
                <a:cubicBezTo>
                  <a:pt x="241300" y="216918"/>
                  <a:pt x="217661" y="216918"/>
                  <a:pt x="217661" y="216918"/>
                </a:cubicBezTo>
                <a:cubicBezTo>
                  <a:pt x="217661" y="216918"/>
                  <a:pt x="217661" y="216918"/>
                  <a:pt x="217661" y="336551"/>
                </a:cubicBezTo>
                <a:cubicBezTo>
                  <a:pt x="217661" y="336551"/>
                  <a:pt x="217661" y="336551"/>
                  <a:pt x="120477" y="336551"/>
                </a:cubicBezTo>
                <a:cubicBezTo>
                  <a:pt x="120477" y="336551"/>
                  <a:pt x="120477" y="336551"/>
                  <a:pt x="120477" y="216918"/>
                </a:cubicBezTo>
                <a:cubicBezTo>
                  <a:pt x="120477" y="216918"/>
                  <a:pt x="96837" y="216918"/>
                  <a:pt x="96837" y="191940"/>
                </a:cubicBezTo>
                <a:cubicBezTo>
                  <a:pt x="96837" y="191940"/>
                  <a:pt x="96837" y="191940"/>
                  <a:pt x="96837" y="107802"/>
                </a:cubicBezTo>
                <a:cubicBezTo>
                  <a:pt x="96837" y="84138"/>
                  <a:pt x="120477" y="84138"/>
                  <a:pt x="120477" y="84138"/>
                </a:cubicBezTo>
                <a:close/>
                <a:moveTo>
                  <a:pt x="23878" y="84138"/>
                </a:moveTo>
                <a:cubicBezTo>
                  <a:pt x="23878" y="84138"/>
                  <a:pt x="23878" y="84138"/>
                  <a:pt x="75613" y="84138"/>
                </a:cubicBezTo>
                <a:cubicBezTo>
                  <a:pt x="72960" y="90711"/>
                  <a:pt x="72960" y="95970"/>
                  <a:pt x="72960" y="95970"/>
                </a:cubicBezTo>
                <a:cubicBezTo>
                  <a:pt x="72960" y="95970"/>
                  <a:pt x="72960" y="95970"/>
                  <a:pt x="72960" y="216918"/>
                </a:cubicBezTo>
                <a:cubicBezTo>
                  <a:pt x="72960" y="240582"/>
                  <a:pt x="96838" y="240582"/>
                  <a:pt x="96838" y="240582"/>
                </a:cubicBezTo>
                <a:cubicBezTo>
                  <a:pt x="96838" y="240582"/>
                  <a:pt x="96838" y="240582"/>
                  <a:pt x="96838" y="336551"/>
                </a:cubicBezTo>
                <a:cubicBezTo>
                  <a:pt x="96838" y="336551"/>
                  <a:pt x="96838" y="336551"/>
                  <a:pt x="23878" y="336551"/>
                </a:cubicBezTo>
                <a:cubicBezTo>
                  <a:pt x="23878" y="336551"/>
                  <a:pt x="23878" y="336551"/>
                  <a:pt x="23878" y="216918"/>
                </a:cubicBezTo>
                <a:cubicBezTo>
                  <a:pt x="23878" y="216918"/>
                  <a:pt x="0" y="216918"/>
                  <a:pt x="0" y="191940"/>
                </a:cubicBezTo>
                <a:cubicBezTo>
                  <a:pt x="0" y="191940"/>
                  <a:pt x="0" y="191940"/>
                  <a:pt x="0" y="107802"/>
                </a:cubicBezTo>
                <a:cubicBezTo>
                  <a:pt x="0" y="84138"/>
                  <a:pt x="23878" y="84138"/>
                  <a:pt x="23878" y="84138"/>
                </a:cubicBezTo>
                <a:close/>
                <a:moveTo>
                  <a:pt x="265257" y="0"/>
                </a:moveTo>
                <a:cubicBezTo>
                  <a:pt x="284740" y="0"/>
                  <a:pt x="301625" y="15586"/>
                  <a:pt x="301625" y="35069"/>
                </a:cubicBezTo>
                <a:cubicBezTo>
                  <a:pt x="301625" y="55851"/>
                  <a:pt x="284740" y="71438"/>
                  <a:pt x="265257" y="71438"/>
                </a:cubicBezTo>
                <a:cubicBezTo>
                  <a:pt x="258762" y="71438"/>
                  <a:pt x="253567" y="70139"/>
                  <a:pt x="248371" y="66242"/>
                </a:cubicBezTo>
                <a:cubicBezTo>
                  <a:pt x="248371" y="66242"/>
                  <a:pt x="247072" y="66242"/>
                  <a:pt x="245774" y="64944"/>
                </a:cubicBezTo>
                <a:cubicBezTo>
                  <a:pt x="236681" y="59748"/>
                  <a:pt x="230187" y="48058"/>
                  <a:pt x="230187" y="35069"/>
                </a:cubicBezTo>
                <a:cubicBezTo>
                  <a:pt x="230187" y="15586"/>
                  <a:pt x="245774" y="0"/>
                  <a:pt x="265257" y="0"/>
                </a:cubicBezTo>
                <a:close/>
                <a:moveTo>
                  <a:pt x="169069" y="0"/>
                </a:moveTo>
                <a:cubicBezTo>
                  <a:pt x="188796" y="0"/>
                  <a:pt x="204788" y="15992"/>
                  <a:pt x="204788" y="35719"/>
                </a:cubicBezTo>
                <a:cubicBezTo>
                  <a:pt x="204788" y="55446"/>
                  <a:pt x="188796" y="71438"/>
                  <a:pt x="169069" y="71438"/>
                </a:cubicBezTo>
                <a:cubicBezTo>
                  <a:pt x="149342" y="71438"/>
                  <a:pt x="133350" y="55446"/>
                  <a:pt x="133350" y="35719"/>
                </a:cubicBezTo>
                <a:cubicBezTo>
                  <a:pt x="133350" y="15992"/>
                  <a:pt x="149342" y="0"/>
                  <a:pt x="169069" y="0"/>
                </a:cubicBezTo>
                <a:close/>
                <a:moveTo>
                  <a:pt x="72880" y="0"/>
                </a:moveTo>
                <a:cubicBezTo>
                  <a:pt x="92363" y="0"/>
                  <a:pt x="107950" y="15586"/>
                  <a:pt x="107950" y="35069"/>
                </a:cubicBezTo>
                <a:cubicBezTo>
                  <a:pt x="107950" y="48058"/>
                  <a:pt x="101456" y="59748"/>
                  <a:pt x="92363" y="64944"/>
                </a:cubicBezTo>
                <a:cubicBezTo>
                  <a:pt x="91065" y="66242"/>
                  <a:pt x="89766" y="66242"/>
                  <a:pt x="89766" y="66242"/>
                </a:cubicBezTo>
                <a:cubicBezTo>
                  <a:pt x="84570" y="70139"/>
                  <a:pt x="79375" y="71438"/>
                  <a:pt x="72880" y="71438"/>
                </a:cubicBezTo>
                <a:cubicBezTo>
                  <a:pt x="53397" y="71438"/>
                  <a:pt x="36512" y="55851"/>
                  <a:pt x="36512" y="35069"/>
                </a:cubicBezTo>
                <a:cubicBezTo>
                  <a:pt x="36512" y="15586"/>
                  <a:pt x="53397" y="0"/>
                  <a:pt x="728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9" name="iśļíḓè">
            <a:extLst>
              <a:ext uri="{FF2B5EF4-FFF2-40B4-BE49-F238E27FC236}">
                <a16:creationId xmlns:a16="http://schemas.microsoft.com/office/drawing/2014/main" id="{39D649C5-4476-438E-BB03-73D7FDD83C0D}"/>
              </a:ext>
            </a:extLst>
          </p:cNvPr>
          <p:cNvSpPr/>
          <p:nvPr/>
        </p:nvSpPr>
        <p:spPr>
          <a:xfrm>
            <a:off x="1500454" y="3086242"/>
            <a:ext cx="281160" cy="280953"/>
          </a:xfrm>
          <a:prstGeom prst="rect">
            <a:avLst/>
          </a:prstGeom>
          <a:solidFill>
            <a:schemeClr val="bg1"/>
          </a:solidFill>
          <a:ln w="22225">
            <a:solidFill>
              <a:srgbClr val="6D64FF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bIns="45720" lIns="91440" rIns="91440" tIns="45720" wrap="square">
            <a:normAutofit/>
          </a:bodyPr>
          <a:lstStyle/>
          <a:p>
            <a:pPr algn="l" defTabSz="913765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18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0" name="iṡḻiḍè">
            <a:extLst>
              <a:ext uri="{FF2B5EF4-FFF2-40B4-BE49-F238E27FC236}">
                <a16:creationId xmlns:a16="http://schemas.microsoft.com/office/drawing/2014/main" id="{ABB9745F-F67E-432A-91DB-A967547896E0}"/>
              </a:ext>
            </a:extLst>
          </p:cNvPr>
          <p:cNvSpPr/>
          <p:nvPr/>
        </p:nvSpPr>
        <p:spPr bwMode="auto">
          <a:xfrm>
            <a:off x="1532775" y="3013587"/>
            <a:ext cx="339373" cy="312754"/>
          </a:xfrm>
          <a:custGeom>
            <a:gdLst>
              <a:gd fmla="*/ 602 w 611" name="T0"/>
              <a:gd fmla="*/ 5 h 562" name="T1"/>
              <a:gd fmla="*/ 599 w 611" name="T2"/>
              <a:gd fmla="*/ 2 h 562" name="T3"/>
              <a:gd fmla="*/ 594 w 611" name="T4"/>
              <a:gd fmla="*/ 1 h 562" name="T5"/>
              <a:gd fmla="*/ 590 w 611" name="T6"/>
              <a:gd fmla="*/ 0 h 562" name="T7"/>
              <a:gd fmla="*/ 585 w 611" name="T8"/>
              <a:gd fmla="*/ 0 h 562" name="T9"/>
              <a:gd fmla="*/ 580 w 611" name="T10"/>
              <a:gd fmla="*/ 1 h 562" name="T11"/>
              <a:gd fmla="*/ 576 w 611" name="T12"/>
              <a:gd fmla="*/ 2 h 562" name="T13"/>
              <a:gd fmla="*/ 572 w 611" name="T14"/>
              <a:gd fmla="*/ 5 h 562" name="T15"/>
              <a:gd fmla="*/ 569 w 611" name="T16"/>
              <a:gd fmla="*/ 8 h 562" name="T17"/>
              <a:gd fmla="*/ 166 w 611" name="T18"/>
              <a:gd fmla="*/ 503 h 562" name="T19"/>
              <a:gd fmla="*/ 41 w 611" name="T20"/>
              <a:gd fmla="*/ 377 h 562" name="T21"/>
              <a:gd fmla="*/ 38 w 611" name="T22"/>
              <a:gd fmla="*/ 374 h 562" name="T23"/>
              <a:gd fmla="*/ 33 w 611" name="T24"/>
              <a:gd fmla="*/ 372 h 562" name="T25"/>
              <a:gd fmla="*/ 29 w 611" name="T26"/>
              <a:gd fmla="*/ 371 h 562" name="T27"/>
              <a:gd fmla="*/ 24 w 611" name="T28"/>
              <a:gd fmla="*/ 371 h 562" name="T29"/>
              <a:gd fmla="*/ 20 w 611" name="T30"/>
              <a:gd fmla="*/ 371 h 562" name="T31"/>
              <a:gd fmla="*/ 16 w 611" name="T32"/>
              <a:gd fmla="*/ 372 h 562" name="T33"/>
              <a:gd fmla="*/ 11 w 611" name="T34"/>
              <a:gd fmla="*/ 374 h 562" name="T35"/>
              <a:gd fmla="*/ 8 w 611" name="T36"/>
              <a:gd fmla="*/ 377 h 562" name="T37"/>
              <a:gd fmla="*/ 4 w 611" name="T38"/>
              <a:gd fmla="*/ 382 h 562" name="T39"/>
              <a:gd fmla="*/ 2 w 611" name="T40"/>
              <a:gd fmla="*/ 386 h 562" name="T41"/>
              <a:gd fmla="*/ 1 w 611" name="T42"/>
              <a:gd fmla="*/ 390 h 562" name="T43"/>
              <a:gd fmla="*/ 0 w 611" name="T44"/>
              <a:gd fmla="*/ 395 h 562" name="T45"/>
              <a:gd fmla="*/ 1 w 611" name="T46"/>
              <a:gd fmla="*/ 399 h 562" name="T47"/>
              <a:gd fmla="*/ 2 w 611" name="T48"/>
              <a:gd fmla="*/ 404 h 562" name="T49"/>
              <a:gd fmla="*/ 4 w 611" name="T50"/>
              <a:gd fmla="*/ 408 h 562" name="T51"/>
              <a:gd fmla="*/ 8 w 611" name="T52"/>
              <a:gd fmla="*/ 412 h 562" name="T53"/>
              <a:gd fmla="*/ 151 w 611" name="T54"/>
              <a:gd fmla="*/ 556 h 562" name="T55"/>
              <a:gd fmla="*/ 155 w 611" name="T56"/>
              <a:gd fmla="*/ 558 h 562" name="T57"/>
              <a:gd fmla="*/ 159 w 611" name="T58"/>
              <a:gd fmla="*/ 560 h 562" name="T59"/>
              <a:gd fmla="*/ 164 w 611" name="T60"/>
              <a:gd fmla="*/ 562 h 562" name="T61"/>
              <a:gd fmla="*/ 168 w 611" name="T62"/>
              <a:gd fmla="*/ 562 h 562" name="T63"/>
              <a:gd fmla="*/ 169 w 611" name="T64"/>
              <a:gd fmla="*/ 562 h 562" name="T65"/>
              <a:gd fmla="*/ 169 w 611" name="T66"/>
              <a:gd fmla="*/ 562 h 562" name="T67"/>
              <a:gd fmla="*/ 175 w 611" name="T68"/>
              <a:gd fmla="*/ 562 h 562" name="T69"/>
              <a:gd fmla="*/ 179 w 611" name="T70"/>
              <a:gd fmla="*/ 559 h 562" name="T71"/>
              <a:gd fmla="*/ 183 w 611" name="T72"/>
              <a:gd fmla="*/ 557 h 562" name="T73"/>
              <a:gd fmla="*/ 187 w 611" name="T74"/>
              <a:gd fmla="*/ 554 h 562" name="T75"/>
              <a:gd fmla="*/ 606 w 611" name="T76"/>
              <a:gd fmla="*/ 38 h 562" name="T77"/>
              <a:gd fmla="*/ 609 w 611" name="T78"/>
              <a:gd fmla="*/ 34 h 562" name="T79"/>
              <a:gd fmla="*/ 611 w 611" name="T80"/>
              <a:gd fmla="*/ 29 h 562" name="T81"/>
              <a:gd fmla="*/ 611 w 611" name="T82"/>
              <a:gd fmla="*/ 25 h 562" name="T83"/>
              <a:gd fmla="*/ 611 w 611" name="T84"/>
              <a:gd fmla="*/ 20 h 562" name="T85"/>
              <a:gd fmla="*/ 611 w 611" name="T86"/>
              <a:gd fmla="*/ 16 h 562" name="T87"/>
              <a:gd fmla="*/ 609 w 611" name="T88"/>
              <a:gd fmla="*/ 12 h 562" name="T89"/>
              <a:gd fmla="*/ 606 w 611" name="T90"/>
              <a:gd fmla="*/ 8 h 562" name="T91"/>
              <a:gd fmla="*/ 602 w 611" name="T92"/>
              <a:gd fmla="*/ 5 h 56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562" w="611">
                <a:moveTo>
                  <a:pt x="602" y="5"/>
                </a:moveTo>
                <a:lnTo>
                  <a:pt x="599" y="2"/>
                </a:lnTo>
                <a:lnTo>
                  <a:pt x="594" y="1"/>
                </a:lnTo>
                <a:lnTo>
                  <a:pt x="590" y="0"/>
                </a:lnTo>
                <a:lnTo>
                  <a:pt x="585" y="0"/>
                </a:lnTo>
                <a:lnTo>
                  <a:pt x="580" y="1"/>
                </a:lnTo>
                <a:lnTo>
                  <a:pt x="576" y="2"/>
                </a:lnTo>
                <a:lnTo>
                  <a:pt x="572" y="5"/>
                </a:lnTo>
                <a:lnTo>
                  <a:pt x="569" y="8"/>
                </a:lnTo>
                <a:lnTo>
                  <a:pt x="166" y="503"/>
                </a:lnTo>
                <a:lnTo>
                  <a:pt x="41" y="377"/>
                </a:lnTo>
                <a:lnTo>
                  <a:pt x="38" y="374"/>
                </a:lnTo>
                <a:lnTo>
                  <a:pt x="33" y="372"/>
                </a:lnTo>
                <a:lnTo>
                  <a:pt x="29" y="371"/>
                </a:lnTo>
                <a:lnTo>
                  <a:pt x="24" y="371"/>
                </a:lnTo>
                <a:lnTo>
                  <a:pt x="20" y="371"/>
                </a:lnTo>
                <a:lnTo>
                  <a:pt x="16" y="372"/>
                </a:lnTo>
                <a:lnTo>
                  <a:pt x="11" y="374"/>
                </a:lnTo>
                <a:lnTo>
                  <a:pt x="8" y="377"/>
                </a:lnTo>
                <a:lnTo>
                  <a:pt x="4" y="382"/>
                </a:lnTo>
                <a:lnTo>
                  <a:pt x="2" y="386"/>
                </a:lnTo>
                <a:lnTo>
                  <a:pt x="1" y="390"/>
                </a:lnTo>
                <a:lnTo>
                  <a:pt x="0" y="395"/>
                </a:lnTo>
                <a:lnTo>
                  <a:pt x="1" y="399"/>
                </a:lnTo>
                <a:lnTo>
                  <a:pt x="2" y="404"/>
                </a:lnTo>
                <a:lnTo>
                  <a:pt x="4" y="408"/>
                </a:lnTo>
                <a:lnTo>
                  <a:pt x="8" y="412"/>
                </a:lnTo>
                <a:lnTo>
                  <a:pt x="151" y="556"/>
                </a:lnTo>
                <a:lnTo>
                  <a:pt x="155" y="558"/>
                </a:lnTo>
                <a:lnTo>
                  <a:pt x="159" y="560"/>
                </a:lnTo>
                <a:lnTo>
                  <a:pt x="164" y="562"/>
                </a:lnTo>
                <a:lnTo>
                  <a:pt x="168" y="562"/>
                </a:lnTo>
                <a:lnTo>
                  <a:pt x="169" y="562"/>
                </a:lnTo>
                <a:lnTo>
                  <a:pt x="169" y="562"/>
                </a:lnTo>
                <a:lnTo>
                  <a:pt x="175" y="562"/>
                </a:lnTo>
                <a:lnTo>
                  <a:pt x="179" y="559"/>
                </a:lnTo>
                <a:lnTo>
                  <a:pt x="183" y="557"/>
                </a:lnTo>
                <a:lnTo>
                  <a:pt x="187" y="554"/>
                </a:lnTo>
                <a:lnTo>
                  <a:pt x="606" y="38"/>
                </a:lnTo>
                <a:lnTo>
                  <a:pt x="609" y="34"/>
                </a:lnTo>
                <a:lnTo>
                  <a:pt x="611" y="29"/>
                </a:lnTo>
                <a:lnTo>
                  <a:pt x="611" y="25"/>
                </a:lnTo>
                <a:lnTo>
                  <a:pt x="611" y="20"/>
                </a:lnTo>
                <a:lnTo>
                  <a:pt x="611" y="16"/>
                </a:lnTo>
                <a:lnTo>
                  <a:pt x="609" y="12"/>
                </a:lnTo>
                <a:lnTo>
                  <a:pt x="606" y="8"/>
                </a:lnTo>
                <a:lnTo>
                  <a:pt x="602" y="5"/>
                </a:lnTo>
                <a:close/>
              </a:path>
            </a:pathLst>
          </a:custGeom>
          <a:solidFill>
            <a:srgbClr val="6BADD2"/>
          </a:solidFill>
          <a:ln>
            <a:solidFill>
              <a:srgbClr val="6D6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 lang="en-US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1" name="íṥḷiḓé">
            <a:extLst>
              <a:ext uri="{FF2B5EF4-FFF2-40B4-BE49-F238E27FC236}">
                <a16:creationId xmlns:a16="http://schemas.microsoft.com/office/drawing/2014/main" id="{35B4ADC2-3A98-4B4E-B8AE-DCF54A81C1CD}"/>
              </a:ext>
            </a:extLst>
          </p:cNvPr>
          <p:cNvSpPr/>
          <p:nvPr/>
        </p:nvSpPr>
        <p:spPr>
          <a:xfrm>
            <a:off x="1500454" y="4145672"/>
            <a:ext cx="281160" cy="280953"/>
          </a:xfrm>
          <a:prstGeom prst="rect">
            <a:avLst/>
          </a:prstGeom>
          <a:solidFill>
            <a:schemeClr val="bg1"/>
          </a:solidFill>
          <a:ln w="22225">
            <a:solidFill>
              <a:srgbClr val="6D64FF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bIns="45720" lIns="91440" rIns="91440" tIns="45720" wrap="square">
            <a:normAutofit/>
          </a:bodyPr>
          <a:lstStyle/>
          <a:p>
            <a:pPr algn="l" defTabSz="913765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18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iṥļíde">
            <a:extLst>
              <a:ext uri="{FF2B5EF4-FFF2-40B4-BE49-F238E27FC236}">
                <a16:creationId xmlns:a16="http://schemas.microsoft.com/office/drawing/2014/main" id="{C22D569B-C672-40ED-AC61-9D50EF47D8B9}"/>
              </a:ext>
            </a:extLst>
          </p:cNvPr>
          <p:cNvSpPr/>
          <p:nvPr/>
        </p:nvSpPr>
        <p:spPr bwMode="auto">
          <a:xfrm>
            <a:off x="1532775" y="4073017"/>
            <a:ext cx="339373" cy="312754"/>
          </a:xfrm>
          <a:custGeom>
            <a:gdLst>
              <a:gd fmla="*/ 602 w 611" name="T0"/>
              <a:gd fmla="*/ 5 h 562" name="T1"/>
              <a:gd fmla="*/ 599 w 611" name="T2"/>
              <a:gd fmla="*/ 2 h 562" name="T3"/>
              <a:gd fmla="*/ 594 w 611" name="T4"/>
              <a:gd fmla="*/ 1 h 562" name="T5"/>
              <a:gd fmla="*/ 590 w 611" name="T6"/>
              <a:gd fmla="*/ 0 h 562" name="T7"/>
              <a:gd fmla="*/ 585 w 611" name="T8"/>
              <a:gd fmla="*/ 0 h 562" name="T9"/>
              <a:gd fmla="*/ 580 w 611" name="T10"/>
              <a:gd fmla="*/ 1 h 562" name="T11"/>
              <a:gd fmla="*/ 576 w 611" name="T12"/>
              <a:gd fmla="*/ 2 h 562" name="T13"/>
              <a:gd fmla="*/ 572 w 611" name="T14"/>
              <a:gd fmla="*/ 5 h 562" name="T15"/>
              <a:gd fmla="*/ 569 w 611" name="T16"/>
              <a:gd fmla="*/ 8 h 562" name="T17"/>
              <a:gd fmla="*/ 166 w 611" name="T18"/>
              <a:gd fmla="*/ 503 h 562" name="T19"/>
              <a:gd fmla="*/ 41 w 611" name="T20"/>
              <a:gd fmla="*/ 377 h 562" name="T21"/>
              <a:gd fmla="*/ 38 w 611" name="T22"/>
              <a:gd fmla="*/ 374 h 562" name="T23"/>
              <a:gd fmla="*/ 33 w 611" name="T24"/>
              <a:gd fmla="*/ 372 h 562" name="T25"/>
              <a:gd fmla="*/ 29 w 611" name="T26"/>
              <a:gd fmla="*/ 371 h 562" name="T27"/>
              <a:gd fmla="*/ 24 w 611" name="T28"/>
              <a:gd fmla="*/ 371 h 562" name="T29"/>
              <a:gd fmla="*/ 20 w 611" name="T30"/>
              <a:gd fmla="*/ 371 h 562" name="T31"/>
              <a:gd fmla="*/ 16 w 611" name="T32"/>
              <a:gd fmla="*/ 372 h 562" name="T33"/>
              <a:gd fmla="*/ 11 w 611" name="T34"/>
              <a:gd fmla="*/ 374 h 562" name="T35"/>
              <a:gd fmla="*/ 8 w 611" name="T36"/>
              <a:gd fmla="*/ 377 h 562" name="T37"/>
              <a:gd fmla="*/ 4 w 611" name="T38"/>
              <a:gd fmla="*/ 382 h 562" name="T39"/>
              <a:gd fmla="*/ 2 w 611" name="T40"/>
              <a:gd fmla="*/ 386 h 562" name="T41"/>
              <a:gd fmla="*/ 1 w 611" name="T42"/>
              <a:gd fmla="*/ 390 h 562" name="T43"/>
              <a:gd fmla="*/ 0 w 611" name="T44"/>
              <a:gd fmla="*/ 395 h 562" name="T45"/>
              <a:gd fmla="*/ 1 w 611" name="T46"/>
              <a:gd fmla="*/ 399 h 562" name="T47"/>
              <a:gd fmla="*/ 2 w 611" name="T48"/>
              <a:gd fmla="*/ 404 h 562" name="T49"/>
              <a:gd fmla="*/ 4 w 611" name="T50"/>
              <a:gd fmla="*/ 408 h 562" name="T51"/>
              <a:gd fmla="*/ 8 w 611" name="T52"/>
              <a:gd fmla="*/ 412 h 562" name="T53"/>
              <a:gd fmla="*/ 151 w 611" name="T54"/>
              <a:gd fmla="*/ 556 h 562" name="T55"/>
              <a:gd fmla="*/ 155 w 611" name="T56"/>
              <a:gd fmla="*/ 558 h 562" name="T57"/>
              <a:gd fmla="*/ 159 w 611" name="T58"/>
              <a:gd fmla="*/ 560 h 562" name="T59"/>
              <a:gd fmla="*/ 164 w 611" name="T60"/>
              <a:gd fmla="*/ 562 h 562" name="T61"/>
              <a:gd fmla="*/ 168 w 611" name="T62"/>
              <a:gd fmla="*/ 562 h 562" name="T63"/>
              <a:gd fmla="*/ 169 w 611" name="T64"/>
              <a:gd fmla="*/ 562 h 562" name="T65"/>
              <a:gd fmla="*/ 169 w 611" name="T66"/>
              <a:gd fmla="*/ 562 h 562" name="T67"/>
              <a:gd fmla="*/ 175 w 611" name="T68"/>
              <a:gd fmla="*/ 562 h 562" name="T69"/>
              <a:gd fmla="*/ 179 w 611" name="T70"/>
              <a:gd fmla="*/ 559 h 562" name="T71"/>
              <a:gd fmla="*/ 183 w 611" name="T72"/>
              <a:gd fmla="*/ 557 h 562" name="T73"/>
              <a:gd fmla="*/ 187 w 611" name="T74"/>
              <a:gd fmla="*/ 554 h 562" name="T75"/>
              <a:gd fmla="*/ 606 w 611" name="T76"/>
              <a:gd fmla="*/ 38 h 562" name="T77"/>
              <a:gd fmla="*/ 609 w 611" name="T78"/>
              <a:gd fmla="*/ 34 h 562" name="T79"/>
              <a:gd fmla="*/ 611 w 611" name="T80"/>
              <a:gd fmla="*/ 29 h 562" name="T81"/>
              <a:gd fmla="*/ 611 w 611" name="T82"/>
              <a:gd fmla="*/ 25 h 562" name="T83"/>
              <a:gd fmla="*/ 611 w 611" name="T84"/>
              <a:gd fmla="*/ 20 h 562" name="T85"/>
              <a:gd fmla="*/ 611 w 611" name="T86"/>
              <a:gd fmla="*/ 16 h 562" name="T87"/>
              <a:gd fmla="*/ 609 w 611" name="T88"/>
              <a:gd fmla="*/ 12 h 562" name="T89"/>
              <a:gd fmla="*/ 606 w 611" name="T90"/>
              <a:gd fmla="*/ 8 h 562" name="T91"/>
              <a:gd fmla="*/ 602 w 611" name="T92"/>
              <a:gd fmla="*/ 5 h 56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562" w="611">
                <a:moveTo>
                  <a:pt x="602" y="5"/>
                </a:moveTo>
                <a:lnTo>
                  <a:pt x="599" y="2"/>
                </a:lnTo>
                <a:lnTo>
                  <a:pt x="594" y="1"/>
                </a:lnTo>
                <a:lnTo>
                  <a:pt x="590" y="0"/>
                </a:lnTo>
                <a:lnTo>
                  <a:pt x="585" y="0"/>
                </a:lnTo>
                <a:lnTo>
                  <a:pt x="580" y="1"/>
                </a:lnTo>
                <a:lnTo>
                  <a:pt x="576" y="2"/>
                </a:lnTo>
                <a:lnTo>
                  <a:pt x="572" y="5"/>
                </a:lnTo>
                <a:lnTo>
                  <a:pt x="569" y="8"/>
                </a:lnTo>
                <a:lnTo>
                  <a:pt x="166" y="503"/>
                </a:lnTo>
                <a:lnTo>
                  <a:pt x="41" y="377"/>
                </a:lnTo>
                <a:lnTo>
                  <a:pt x="38" y="374"/>
                </a:lnTo>
                <a:lnTo>
                  <a:pt x="33" y="372"/>
                </a:lnTo>
                <a:lnTo>
                  <a:pt x="29" y="371"/>
                </a:lnTo>
                <a:lnTo>
                  <a:pt x="24" y="371"/>
                </a:lnTo>
                <a:lnTo>
                  <a:pt x="20" y="371"/>
                </a:lnTo>
                <a:lnTo>
                  <a:pt x="16" y="372"/>
                </a:lnTo>
                <a:lnTo>
                  <a:pt x="11" y="374"/>
                </a:lnTo>
                <a:lnTo>
                  <a:pt x="8" y="377"/>
                </a:lnTo>
                <a:lnTo>
                  <a:pt x="4" y="382"/>
                </a:lnTo>
                <a:lnTo>
                  <a:pt x="2" y="386"/>
                </a:lnTo>
                <a:lnTo>
                  <a:pt x="1" y="390"/>
                </a:lnTo>
                <a:lnTo>
                  <a:pt x="0" y="395"/>
                </a:lnTo>
                <a:lnTo>
                  <a:pt x="1" y="399"/>
                </a:lnTo>
                <a:lnTo>
                  <a:pt x="2" y="404"/>
                </a:lnTo>
                <a:lnTo>
                  <a:pt x="4" y="408"/>
                </a:lnTo>
                <a:lnTo>
                  <a:pt x="8" y="412"/>
                </a:lnTo>
                <a:lnTo>
                  <a:pt x="151" y="556"/>
                </a:lnTo>
                <a:lnTo>
                  <a:pt x="155" y="558"/>
                </a:lnTo>
                <a:lnTo>
                  <a:pt x="159" y="560"/>
                </a:lnTo>
                <a:lnTo>
                  <a:pt x="164" y="562"/>
                </a:lnTo>
                <a:lnTo>
                  <a:pt x="168" y="562"/>
                </a:lnTo>
                <a:lnTo>
                  <a:pt x="169" y="562"/>
                </a:lnTo>
                <a:lnTo>
                  <a:pt x="169" y="562"/>
                </a:lnTo>
                <a:lnTo>
                  <a:pt x="175" y="562"/>
                </a:lnTo>
                <a:lnTo>
                  <a:pt x="179" y="559"/>
                </a:lnTo>
                <a:lnTo>
                  <a:pt x="183" y="557"/>
                </a:lnTo>
                <a:lnTo>
                  <a:pt x="187" y="554"/>
                </a:lnTo>
                <a:lnTo>
                  <a:pt x="606" y="38"/>
                </a:lnTo>
                <a:lnTo>
                  <a:pt x="609" y="34"/>
                </a:lnTo>
                <a:lnTo>
                  <a:pt x="611" y="29"/>
                </a:lnTo>
                <a:lnTo>
                  <a:pt x="611" y="25"/>
                </a:lnTo>
                <a:lnTo>
                  <a:pt x="611" y="20"/>
                </a:lnTo>
                <a:lnTo>
                  <a:pt x="611" y="16"/>
                </a:lnTo>
                <a:lnTo>
                  <a:pt x="609" y="12"/>
                </a:lnTo>
                <a:lnTo>
                  <a:pt x="606" y="8"/>
                </a:lnTo>
                <a:lnTo>
                  <a:pt x="602" y="5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6D64FF"/>
            </a:solidFill>
          </a:ln>
        </p:spPr>
        <p:txBody>
          <a:bodyPr anchor="t" anchorCtr="0" bIns="45720" compatLnSpc="1" lIns="91440" numCol="1" rIns="91440" tIns="45720" vert="horz" wrap="square">
            <a:normAutofit/>
          </a:bodyPr>
          <a:lstStyle/>
          <a:p>
            <a:pPr algn="l" defTabSz="913765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18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3" name="ïslïdê">
            <a:extLst>
              <a:ext uri="{FF2B5EF4-FFF2-40B4-BE49-F238E27FC236}">
                <a16:creationId xmlns:a16="http://schemas.microsoft.com/office/drawing/2014/main" id="{3D104A0D-68AE-4424-87B1-D5038C1AC7FB}"/>
              </a:ext>
            </a:extLst>
          </p:cNvPr>
          <p:cNvSpPr/>
          <p:nvPr/>
        </p:nvSpPr>
        <p:spPr>
          <a:xfrm>
            <a:off x="1500454" y="5205102"/>
            <a:ext cx="281160" cy="280953"/>
          </a:xfrm>
          <a:prstGeom prst="rect">
            <a:avLst/>
          </a:prstGeom>
          <a:solidFill>
            <a:schemeClr val="bg1"/>
          </a:solidFill>
          <a:ln w="22225">
            <a:solidFill>
              <a:srgbClr val="6D64FF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bIns="45720" lIns="91440" rIns="91440" tIns="45720" wrap="square">
            <a:normAutofit/>
          </a:bodyPr>
          <a:lstStyle/>
          <a:p>
            <a:pPr algn="l" defTabSz="913765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18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ïšļiďé">
            <a:extLst>
              <a:ext uri="{FF2B5EF4-FFF2-40B4-BE49-F238E27FC236}">
                <a16:creationId xmlns:a16="http://schemas.microsoft.com/office/drawing/2014/main" id="{07A92240-3A3F-4DD7-9D92-FC01AE660CF0}"/>
              </a:ext>
            </a:extLst>
          </p:cNvPr>
          <p:cNvSpPr/>
          <p:nvPr/>
        </p:nvSpPr>
        <p:spPr bwMode="auto">
          <a:xfrm>
            <a:off x="1532775" y="5132447"/>
            <a:ext cx="339373" cy="312754"/>
          </a:xfrm>
          <a:custGeom>
            <a:gdLst>
              <a:gd fmla="*/ 602 w 611" name="T0"/>
              <a:gd fmla="*/ 5 h 562" name="T1"/>
              <a:gd fmla="*/ 599 w 611" name="T2"/>
              <a:gd fmla="*/ 2 h 562" name="T3"/>
              <a:gd fmla="*/ 594 w 611" name="T4"/>
              <a:gd fmla="*/ 1 h 562" name="T5"/>
              <a:gd fmla="*/ 590 w 611" name="T6"/>
              <a:gd fmla="*/ 0 h 562" name="T7"/>
              <a:gd fmla="*/ 585 w 611" name="T8"/>
              <a:gd fmla="*/ 0 h 562" name="T9"/>
              <a:gd fmla="*/ 580 w 611" name="T10"/>
              <a:gd fmla="*/ 1 h 562" name="T11"/>
              <a:gd fmla="*/ 576 w 611" name="T12"/>
              <a:gd fmla="*/ 2 h 562" name="T13"/>
              <a:gd fmla="*/ 572 w 611" name="T14"/>
              <a:gd fmla="*/ 5 h 562" name="T15"/>
              <a:gd fmla="*/ 569 w 611" name="T16"/>
              <a:gd fmla="*/ 8 h 562" name="T17"/>
              <a:gd fmla="*/ 166 w 611" name="T18"/>
              <a:gd fmla="*/ 503 h 562" name="T19"/>
              <a:gd fmla="*/ 41 w 611" name="T20"/>
              <a:gd fmla="*/ 377 h 562" name="T21"/>
              <a:gd fmla="*/ 38 w 611" name="T22"/>
              <a:gd fmla="*/ 374 h 562" name="T23"/>
              <a:gd fmla="*/ 33 w 611" name="T24"/>
              <a:gd fmla="*/ 372 h 562" name="T25"/>
              <a:gd fmla="*/ 29 w 611" name="T26"/>
              <a:gd fmla="*/ 371 h 562" name="T27"/>
              <a:gd fmla="*/ 24 w 611" name="T28"/>
              <a:gd fmla="*/ 371 h 562" name="T29"/>
              <a:gd fmla="*/ 20 w 611" name="T30"/>
              <a:gd fmla="*/ 371 h 562" name="T31"/>
              <a:gd fmla="*/ 16 w 611" name="T32"/>
              <a:gd fmla="*/ 372 h 562" name="T33"/>
              <a:gd fmla="*/ 11 w 611" name="T34"/>
              <a:gd fmla="*/ 374 h 562" name="T35"/>
              <a:gd fmla="*/ 8 w 611" name="T36"/>
              <a:gd fmla="*/ 377 h 562" name="T37"/>
              <a:gd fmla="*/ 4 w 611" name="T38"/>
              <a:gd fmla="*/ 382 h 562" name="T39"/>
              <a:gd fmla="*/ 2 w 611" name="T40"/>
              <a:gd fmla="*/ 386 h 562" name="T41"/>
              <a:gd fmla="*/ 1 w 611" name="T42"/>
              <a:gd fmla="*/ 390 h 562" name="T43"/>
              <a:gd fmla="*/ 0 w 611" name="T44"/>
              <a:gd fmla="*/ 395 h 562" name="T45"/>
              <a:gd fmla="*/ 1 w 611" name="T46"/>
              <a:gd fmla="*/ 399 h 562" name="T47"/>
              <a:gd fmla="*/ 2 w 611" name="T48"/>
              <a:gd fmla="*/ 404 h 562" name="T49"/>
              <a:gd fmla="*/ 4 w 611" name="T50"/>
              <a:gd fmla="*/ 408 h 562" name="T51"/>
              <a:gd fmla="*/ 8 w 611" name="T52"/>
              <a:gd fmla="*/ 412 h 562" name="T53"/>
              <a:gd fmla="*/ 151 w 611" name="T54"/>
              <a:gd fmla="*/ 556 h 562" name="T55"/>
              <a:gd fmla="*/ 155 w 611" name="T56"/>
              <a:gd fmla="*/ 558 h 562" name="T57"/>
              <a:gd fmla="*/ 159 w 611" name="T58"/>
              <a:gd fmla="*/ 560 h 562" name="T59"/>
              <a:gd fmla="*/ 164 w 611" name="T60"/>
              <a:gd fmla="*/ 562 h 562" name="T61"/>
              <a:gd fmla="*/ 168 w 611" name="T62"/>
              <a:gd fmla="*/ 562 h 562" name="T63"/>
              <a:gd fmla="*/ 169 w 611" name="T64"/>
              <a:gd fmla="*/ 562 h 562" name="T65"/>
              <a:gd fmla="*/ 169 w 611" name="T66"/>
              <a:gd fmla="*/ 562 h 562" name="T67"/>
              <a:gd fmla="*/ 175 w 611" name="T68"/>
              <a:gd fmla="*/ 562 h 562" name="T69"/>
              <a:gd fmla="*/ 179 w 611" name="T70"/>
              <a:gd fmla="*/ 559 h 562" name="T71"/>
              <a:gd fmla="*/ 183 w 611" name="T72"/>
              <a:gd fmla="*/ 557 h 562" name="T73"/>
              <a:gd fmla="*/ 187 w 611" name="T74"/>
              <a:gd fmla="*/ 554 h 562" name="T75"/>
              <a:gd fmla="*/ 606 w 611" name="T76"/>
              <a:gd fmla="*/ 38 h 562" name="T77"/>
              <a:gd fmla="*/ 609 w 611" name="T78"/>
              <a:gd fmla="*/ 34 h 562" name="T79"/>
              <a:gd fmla="*/ 611 w 611" name="T80"/>
              <a:gd fmla="*/ 29 h 562" name="T81"/>
              <a:gd fmla="*/ 611 w 611" name="T82"/>
              <a:gd fmla="*/ 25 h 562" name="T83"/>
              <a:gd fmla="*/ 611 w 611" name="T84"/>
              <a:gd fmla="*/ 20 h 562" name="T85"/>
              <a:gd fmla="*/ 611 w 611" name="T86"/>
              <a:gd fmla="*/ 16 h 562" name="T87"/>
              <a:gd fmla="*/ 609 w 611" name="T88"/>
              <a:gd fmla="*/ 12 h 562" name="T89"/>
              <a:gd fmla="*/ 606 w 611" name="T90"/>
              <a:gd fmla="*/ 8 h 562" name="T91"/>
              <a:gd fmla="*/ 602 w 611" name="T92"/>
              <a:gd fmla="*/ 5 h 56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562" w="611">
                <a:moveTo>
                  <a:pt x="602" y="5"/>
                </a:moveTo>
                <a:lnTo>
                  <a:pt x="599" y="2"/>
                </a:lnTo>
                <a:lnTo>
                  <a:pt x="594" y="1"/>
                </a:lnTo>
                <a:lnTo>
                  <a:pt x="590" y="0"/>
                </a:lnTo>
                <a:lnTo>
                  <a:pt x="585" y="0"/>
                </a:lnTo>
                <a:lnTo>
                  <a:pt x="580" y="1"/>
                </a:lnTo>
                <a:lnTo>
                  <a:pt x="576" y="2"/>
                </a:lnTo>
                <a:lnTo>
                  <a:pt x="572" y="5"/>
                </a:lnTo>
                <a:lnTo>
                  <a:pt x="569" y="8"/>
                </a:lnTo>
                <a:lnTo>
                  <a:pt x="166" y="503"/>
                </a:lnTo>
                <a:lnTo>
                  <a:pt x="41" y="377"/>
                </a:lnTo>
                <a:lnTo>
                  <a:pt x="38" y="374"/>
                </a:lnTo>
                <a:lnTo>
                  <a:pt x="33" y="372"/>
                </a:lnTo>
                <a:lnTo>
                  <a:pt x="29" y="371"/>
                </a:lnTo>
                <a:lnTo>
                  <a:pt x="24" y="371"/>
                </a:lnTo>
                <a:lnTo>
                  <a:pt x="20" y="371"/>
                </a:lnTo>
                <a:lnTo>
                  <a:pt x="16" y="372"/>
                </a:lnTo>
                <a:lnTo>
                  <a:pt x="11" y="374"/>
                </a:lnTo>
                <a:lnTo>
                  <a:pt x="8" y="377"/>
                </a:lnTo>
                <a:lnTo>
                  <a:pt x="4" y="382"/>
                </a:lnTo>
                <a:lnTo>
                  <a:pt x="2" y="386"/>
                </a:lnTo>
                <a:lnTo>
                  <a:pt x="1" y="390"/>
                </a:lnTo>
                <a:lnTo>
                  <a:pt x="0" y="395"/>
                </a:lnTo>
                <a:lnTo>
                  <a:pt x="1" y="399"/>
                </a:lnTo>
                <a:lnTo>
                  <a:pt x="2" y="404"/>
                </a:lnTo>
                <a:lnTo>
                  <a:pt x="4" y="408"/>
                </a:lnTo>
                <a:lnTo>
                  <a:pt x="8" y="412"/>
                </a:lnTo>
                <a:lnTo>
                  <a:pt x="151" y="556"/>
                </a:lnTo>
                <a:lnTo>
                  <a:pt x="155" y="558"/>
                </a:lnTo>
                <a:lnTo>
                  <a:pt x="159" y="560"/>
                </a:lnTo>
                <a:lnTo>
                  <a:pt x="164" y="562"/>
                </a:lnTo>
                <a:lnTo>
                  <a:pt x="168" y="562"/>
                </a:lnTo>
                <a:lnTo>
                  <a:pt x="169" y="562"/>
                </a:lnTo>
                <a:lnTo>
                  <a:pt x="169" y="562"/>
                </a:lnTo>
                <a:lnTo>
                  <a:pt x="175" y="562"/>
                </a:lnTo>
                <a:lnTo>
                  <a:pt x="179" y="559"/>
                </a:lnTo>
                <a:lnTo>
                  <a:pt x="183" y="557"/>
                </a:lnTo>
                <a:lnTo>
                  <a:pt x="187" y="554"/>
                </a:lnTo>
                <a:lnTo>
                  <a:pt x="606" y="38"/>
                </a:lnTo>
                <a:lnTo>
                  <a:pt x="609" y="34"/>
                </a:lnTo>
                <a:lnTo>
                  <a:pt x="611" y="29"/>
                </a:lnTo>
                <a:lnTo>
                  <a:pt x="611" y="25"/>
                </a:lnTo>
                <a:lnTo>
                  <a:pt x="611" y="20"/>
                </a:lnTo>
                <a:lnTo>
                  <a:pt x="611" y="16"/>
                </a:lnTo>
                <a:lnTo>
                  <a:pt x="609" y="12"/>
                </a:lnTo>
                <a:lnTo>
                  <a:pt x="606" y="8"/>
                </a:lnTo>
                <a:lnTo>
                  <a:pt x="602" y="5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6D64FF"/>
            </a:solidFill>
          </a:ln>
        </p:spPr>
        <p:txBody>
          <a:bodyPr anchor="t" anchorCtr="0" bIns="45720" compatLnSpc="1" lIns="91440" numCol="1" rIns="91440" tIns="45720" vert="horz" wrap="square">
            <a:normAutofit/>
          </a:bodyPr>
          <a:lstStyle/>
          <a:p>
            <a:pPr algn="l" defTabSz="913765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18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1B9B9C20-4B40-4828-B6FE-0459DC74936C}"/>
              </a:ext>
            </a:extLst>
          </p:cNvPr>
          <p:cNvSpPr txBox="1"/>
          <p:nvPr/>
        </p:nvSpPr>
        <p:spPr>
          <a:xfrm>
            <a:off x="1500453" y="1967008"/>
            <a:ext cx="3349133" cy="457200"/>
          </a:xfrm>
          <a:prstGeom prst="rect">
            <a:avLst/>
          </a:prstGeom>
          <a:solidFill>
            <a:srgbClr val="6D64FF"/>
          </a:solidFill>
          <a:ln>
            <a:solidFill>
              <a:srgbClr val="6D64FF"/>
            </a:solidFill>
          </a:ln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bg1"/>
                </a:solidFill>
                <a:cs typeface="+mn-ea"/>
                <a:sym typeface="+mn-lt"/>
              </a:rPr>
              <a:t>全院会诊决定手术治疗 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86E5C633-B5E9-4EDA-8D84-295A4A39DF4A}"/>
              </a:ext>
            </a:extLst>
          </p:cNvPr>
          <p:cNvSpPr txBox="1"/>
          <p:nvPr/>
        </p:nvSpPr>
        <p:spPr>
          <a:xfrm>
            <a:off x="2061666" y="2949609"/>
            <a:ext cx="3325471" cy="548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脾病检，明确诊断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FC2E7A79-641A-4F9E-89E9-3FAA3DBC7551}"/>
              </a:ext>
            </a:extLst>
          </p:cNvPr>
          <p:cNvSpPr txBox="1"/>
          <p:nvPr/>
        </p:nvSpPr>
        <p:spPr>
          <a:xfrm>
            <a:off x="2061667" y="3960637"/>
            <a:ext cx="3325471" cy="548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提升血细胞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A668C86F-3B6D-498C-941A-C13519412053}"/>
              </a:ext>
            </a:extLst>
          </p:cNvPr>
          <p:cNvSpPr txBox="1"/>
          <p:nvPr/>
        </p:nvSpPr>
        <p:spPr>
          <a:xfrm>
            <a:off x="2061667" y="4992107"/>
            <a:ext cx="3325471" cy="548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处理胃底曲张血管</a:t>
            </a: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314786" y="444133"/>
            <a:ext cx="3516503" cy="3516503"/>
          </a:xfrm>
          <a:prstGeom prst="rect">
            <a:avLst/>
          </a:prstGeom>
        </p:spPr>
      </p:pic>
    </p:spTree>
    <p:extLst>
      <p:ext uri="{BB962C8B-B14F-4D97-AF65-F5344CB8AC3E}">
        <p14:creationId val="12865337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3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276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3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765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3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2765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4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765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6"/>
      <p:bldP grpId="0" spid="37"/>
      <p:bldP grpId="0" spid="38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9395" name="Rectangle 3"/>
          <p:cNvSpPr>
            <a:spLocks noChangeArrowheads="1" noGrp="1"/>
          </p:cNvSpPr>
          <p:nvPr>
            <p:ph idx="4294967295"/>
          </p:nvPr>
        </p:nvSpPr>
        <p:spPr>
          <a:xfrm>
            <a:off x="691886" y="2780822"/>
            <a:ext cx="4277906" cy="256769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Font charset="2" panose="05000000000000000000" pitchFamily="2" typeface="Wingdings"/>
              <a:buNone/>
            </a:pPr>
            <a:r>
              <a:rPr altLang="nb-NO" lang="zh-CN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脾脏体积30*25*9cm，重4350g。</a:t>
            </a:r>
          </a:p>
          <a:p>
            <a:pPr>
              <a:lnSpc>
                <a:spcPct val="150000"/>
              </a:lnSpc>
              <a:buFont charset="2" panose="05000000000000000000" pitchFamily="2" typeface="Wingdings"/>
              <a:buNone/>
            </a:pPr>
            <a:r>
              <a:rPr altLang="nb-NO" lang="zh-CN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红髓区明显扩大，淤血伴明显髓外造血及梗死，以及明显红细胞吞噬现象。</a:t>
            </a:r>
          </a:p>
          <a:p>
            <a:pPr>
              <a:lnSpc>
                <a:spcPct val="150000"/>
              </a:lnSpc>
              <a:buFont charset="2" panose="05000000000000000000" pitchFamily="2" typeface="Wingdings"/>
              <a:buNone/>
            </a:pPr>
            <a:r>
              <a:rPr altLang="nb-NO" lang="zh-CN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部分区域见一些淋巴样细胞成分分布。</a:t>
            </a:r>
          </a:p>
          <a:p>
            <a:pPr>
              <a:lnSpc>
                <a:spcPct val="150000"/>
              </a:lnSpc>
              <a:buFont charset="2" panose="05000000000000000000" pitchFamily="2" typeface="Wingdings"/>
              <a:buNone/>
            </a:pPr>
            <a:r>
              <a:rPr altLang="nb-NO" lang="zh-CN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脾门淋巴结一枚反应性增生。</a:t>
            </a:r>
          </a:p>
        </p:txBody>
      </p:sp>
      <p:sp>
        <p:nvSpPr>
          <p:cNvPr id="8" name="矩形 7"/>
          <p:cNvSpPr/>
          <p:nvPr/>
        </p:nvSpPr>
        <p:spPr>
          <a:xfrm>
            <a:off x="1084627" y="1613791"/>
            <a:ext cx="2643029" cy="731786"/>
          </a:xfrm>
          <a:prstGeom prst="rect">
            <a:avLst/>
          </a:prstGeom>
          <a:solidFill>
            <a:srgbClr val="6D6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479981" y="1741993"/>
            <a:ext cx="1795021" cy="43518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nb-NO" b="1" lang="zh-CN" spc="300" sz="28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脾脏病理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5702215" y="2608532"/>
            <a:ext cx="5874742" cy="3826739"/>
          </a:xfrm>
          <a:prstGeom prst="rect">
            <a:avLst/>
          </a:prstGeom>
        </p:spPr>
        <p:txBody>
          <a:bodyPr/>
          <a:lstStyle>
            <a:lvl1pPr indent="-228600" marL="228600">
              <a:lnSpc>
                <a:spcPct val="150000"/>
              </a:lnSpc>
              <a:spcBef>
                <a:spcPts val="1000"/>
              </a:spcBef>
              <a:buFont charset="2" panose="05000000000000000000" pitchFamily="2" typeface="Wingdings"/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  <a:lvl2pPr indent="-228600" marL="6858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/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/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9pPr>
          </a:lstStyle>
          <a:p>
            <a:r>
              <a:rPr altLang="nb-NO" lang="zh-CN" sz="1600">
                <a:latin typeface="+mn-lt"/>
                <a:ea typeface="+mn-ea"/>
                <a:cs typeface="+mn-ea"/>
                <a:sym typeface="+mn-lt"/>
              </a:rPr>
              <a:t>电 解 质：K+3.66，Na＋143.1，CL－ 104.6， Ca2＋ 2.23 </a:t>
            </a:r>
          </a:p>
          <a:p>
            <a:r>
              <a:rPr altLang="nb-NO" lang="zh-CN" sz="1600">
                <a:latin typeface="+mn-lt"/>
                <a:ea typeface="+mn-ea"/>
                <a:cs typeface="+mn-ea"/>
                <a:sym typeface="+mn-lt"/>
              </a:rPr>
              <a:t>肝 功 能：ALT 38，AST76,  GGT 238，AKP261 </a:t>
            </a:r>
          </a:p>
          <a:p>
            <a:r>
              <a:rPr altLang="nb-NO" lang="zh-CN" sz="1600">
                <a:latin typeface="+mn-lt"/>
                <a:ea typeface="+mn-ea"/>
                <a:cs typeface="+mn-ea"/>
                <a:sym typeface="+mn-lt"/>
              </a:rPr>
              <a:t>                        总蛋白75.3，白蛋白36.9，球蛋白38.4 </a:t>
            </a:r>
          </a:p>
          <a:p>
            <a:r>
              <a:rPr altLang="nb-NO" lang="zh-CN" sz="1600">
                <a:latin typeface="+mn-lt"/>
                <a:ea typeface="+mn-ea"/>
                <a:cs typeface="+mn-ea"/>
                <a:sym typeface="+mn-lt"/>
              </a:rPr>
              <a:t>                        总胆红素17.2，结合胆红素10.7 ，总胆汁酸3.4</a:t>
            </a:r>
          </a:p>
          <a:p>
            <a:r>
              <a:rPr altLang="nb-NO" lang="zh-CN" sz="1600">
                <a:latin typeface="+mn-lt"/>
                <a:ea typeface="+mn-ea"/>
                <a:cs typeface="+mn-ea"/>
                <a:sym typeface="+mn-lt"/>
              </a:rPr>
              <a:t>葡 萄 糖：4.48 </a:t>
            </a:r>
          </a:p>
          <a:p>
            <a:r>
              <a:rPr altLang="nb-NO" lang="zh-CN" sz="1600">
                <a:latin typeface="+mn-lt"/>
                <a:ea typeface="+mn-ea"/>
                <a:cs typeface="+mn-ea"/>
                <a:sym typeface="+mn-lt"/>
              </a:rPr>
              <a:t>肾 功 能：BUN 4.33，Cr 77.9，UA 322.5 ，血氨20.63</a:t>
            </a:r>
          </a:p>
          <a:p>
            <a:r>
              <a:rPr altLang="nb-NO" lang="zh-CN" sz="1600">
                <a:latin typeface="+mn-lt"/>
                <a:ea typeface="+mn-ea"/>
                <a:cs typeface="+mn-ea"/>
                <a:sym typeface="+mn-lt"/>
              </a:rPr>
              <a:t>                CRP23.53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336491" y="740219"/>
            <a:ext cx="1910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病理检查</a:t>
            </a:r>
          </a:p>
        </p:txBody>
      </p:sp>
      <p:sp>
        <p:nvSpPr>
          <p:cNvPr id="22" name="íŝlíḑe">
            <a:extLst>
              <a:ext uri="{FF2B5EF4-FFF2-40B4-BE49-F238E27FC236}">
                <a16:creationId xmlns:a16="http://schemas.microsoft.com/office/drawing/2014/main" id="{665D9D9D-6E1A-4818-93A5-1FFE9B10349A}"/>
              </a:ext>
            </a:extLst>
          </p:cNvPr>
          <p:cNvSpPr/>
          <p:nvPr/>
        </p:nvSpPr>
        <p:spPr>
          <a:xfrm>
            <a:off x="4582321" y="1377739"/>
            <a:ext cx="1306806" cy="1150702"/>
          </a:xfrm>
          <a:prstGeom prst="homePlat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3" name="í$ḻîďe">
            <a:extLst>
              <a:ext uri="{FF2B5EF4-FFF2-40B4-BE49-F238E27FC236}">
                <a16:creationId xmlns:a16="http://schemas.microsoft.com/office/drawing/2014/main" id="{543719A7-C380-4C41-B5BD-C2103D1EEC92}"/>
              </a:ext>
            </a:extLst>
          </p:cNvPr>
          <p:cNvSpPr/>
          <p:nvPr/>
        </p:nvSpPr>
        <p:spPr>
          <a:xfrm flipH="1">
            <a:off x="5976099" y="1377739"/>
            <a:ext cx="1306806" cy="1150702"/>
          </a:xfrm>
          <a:prstGeom prst="homePlat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4" name="íslïdê">
            <a:extLst>
              <a:ext uri="{FF2B5EF4-FFF2-40B4-BE49-F238E27FC236}">
                <a16:creationId xmlns:a16="http://schemas.microsoft.com/office/drawing/2014/main" id="{5DF16853-3837-4D8D-91C4-A7FF1A1B592C}"/>
              </a:ext>
            </a:extLst>
          </p:cNvPr>
          <p:cNvSpPr/>
          <p:nvPr/>
        </p:nvSpPr>
        <p:spPr>
          <a:xfrm>
            <a:off x="4184815" y="1560602"/>
            <a:ext cx="784977" cy="784975"/>
          </a:xfrm>
          <a:prstGeom prst="ellipse">
            <a:avLst/>
          </a:prstGeom>
          <a:solidFill>
            <a:srgbClr val="6D6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>
              <a:cs typeface="+mn-ea"/>
              <a:sym typeface="+mn-lt"/>
            </a:endParaRPr>
          </a:p>
        </p:txBody>
      </p:sp>
      <p:sp>
        <p:nvSpPr>
          <p:cNvPr id="25" name="ïṡľïďé">
            <a:extLst>
              <a:ext uri="{FF2B5EF4-FFF2-40B4-BE49-F238E27FC236}">
                <a16:creationId xmlns:a16="http://schemas.microsoft.com/office/drawing/2014/main" id="{7256A72E-DC14-4273-9A61-D0E44770730A}"/>
              </a:ext>
            </a:extLst>
          </p:cNvPr>
          <p:cNvSpPr/>
          <p:nvPr/>
        </p:nvSpPr>
        <p:spPr>
          <a:xfrm>
            <a:off x="4410111" y="1786149"/>
            <a:ext cx="334384" cy="333880"/>
          </a:xfrm>
          <a:custGeom>
            <a:gdLst>
              <a:gd fmla="*/ 303820 w 607639" name="connsiteX0"/>
              <a:gd fmla="*/ 278099 h 606722" name="connsiteY0"/>
              <a:gd fmla="*/ 329118 w 607639" name="connsiteX1"/>
              <a:gd fmla="*/ 303362 h 606722" name="connsiteY1"/>
              <a:gd fmla="*/ 303820 w 607639" name="connsiteX2"/>
              <a:gd fmla="*/ 328625 h 606722" name="connsiteY2"/>
              <a:gd fmla="*/ 278522 w 607639" name="connsiteX3"/>
              <a:gd fmla="*/ 303362 h 606722" name="connsiteY3"/>
              <a:gd fmla="*/ 303820 w 607639" name="connsiteX4"/>
              <a:gd fmla="*/ 278099 h 606722" name="connsiteY4"/>
              <a:gd fmla="*/ 303775 w 607639" name="connsiteX5"/>
              <a:gd fmla="*/ 252735 h 606722" name="connsiteY5"/>
              <a:gd fmla="*/ 253140 w 607639" name="connsiteX6"/>
              <a:gd fmla="*/ 303317 h 606722" name="connsiteY6"/>
              <a:gd fmla="*/ 303775 w 607639" name="connsiteX7"/>
              <a:gd fmla="*/ 353900 h 606722" name="connsiteY7"/>
              <a:gd fmla="*/ 354410 w 607639" name="connsiteX8"/>
              <a:gd fmla="*/ 303317 h 606722" name="connsiteY8"/>
              <a:gd fmla="*/ 303775 w 607639" name="connsiteX9"/>
              <a:gd fmla="*/ 252735 h 606722" name="connsiteY9"/>
              <a:gd fmla="*/ 303775 w 607639" name="connsiteX10"/>
              <a:gd fmla="*/ 202241 h 606722" name="connsiteY10"/>
              <a:gd fmla="*/ 405045 w 607639" name="connsiteX11"/>
              <a:gd fmla="*/ 303317 h 606722" name="connsiteY11"/>
              <a:gd fmla="*/ 303775 w 607639" name="connsiteX12"/>
              <a:gd fmla="*/ 404482 h 606722" name="connsiteY12"/>
              <a:gd fmla="*/ 202593 w 607639" name="connsiteX13"/>
              <a:gd fmla="*/ 303317 h 606722" name="connsiteY13"/>
              <a:gd fmla="*/ 303775 w 607639" name="connsiteX14"/>
              <a:gd fmla="*/ 202241 h 606722" name="connsiteY14"/>
              <a:gd fmla="*/ 303775 w 607639" name="connsiteX15"/>
              <a:gd fmla="*/ 151703 h 606722" name="connsiteY15"/>
              <a:gd fmla="*/ 151932 w 607639" name="connsiteX16"/>
              <a:gd fmla="*/ 303317 h 606722" name="connsiteY16"/>
              <a:gd fmla="*/ 303775 w 607639" name="connsiteX17"/>
              <a:gd fmla="*/ 455019 h 606722" name="connsiteY17"/>
              <a:gd fmla="*/ 455707 w 607639" name="connsiteX18"/>
              <a:gd fmla="*/ 303317 h 606722" name="connsiteY18"/>
              <a:gd fmla="*/ 303775 w 607639" name="connsiteX19"/>
              <a:gd fmla="*/ 151703 h 606722" name="connsiteY19"/>
              <a:gd fmla="*/ 253131 w 607639" name="connsiteX20"/>
              <a:gd fmla="*/ 0 h 606722" name="connsiteY20"/>
              <a:gd fmla="*/ 354419 w 607639" name="connsiteX21"/>
              <a:gd fmla="*/ 0 h 606722" name="connsiteY21"/>
              <a:gd fmla="*/ 379786 w 607639" name="connsiteX22"/>
              <a:gd fmla="*/ 25239 h 606722" name="connsiteY22"/>
              <a:gd fmla="*/ 379786 w 607639" name="connsiteX23"/>
              <a:gd fmla="*/ 62387 h 606722" name="connsiteY23"/>
              <a:gd fmla="*/ 420639 w 607639" name="connsiteX24"/>
              <a:gd fmla="*/ 79451 h 606722" name="connsiteY24"/>
              <a:gd fmla="*/ 446985 w 607639" name="connsiteX25"/>
              <a:gd fmla="*/ 53145 h 606722" name="connsiteY25"/>
              <a:gd fmla="*/ 482854 w 607639" name="connsiteX26"/>
              <a:gd fmla="*/ 53145 h 606722" name="connsiteY26"/>
              <a:gd fmla="*/ 554414 w 607639" name="connsiteX27"/>
              <a:gd fmla="*/ 124597 h 606722" name="connsiteY27"/>
              <a:gd fmla="*/ 554414 w 607639" name="connsiteX28"/>
              <a:gd fmla="*/ 160323 h 606722" name="connsiteY28"/>
              <a:gd fmla="*/ 528069 w 607639" name="connsiteX29"/>
              <a:gd fmla="*/ 186629 h 606722" name="connsiteY29"/>
              <a:gd fmla="*/ 545158 w 607639" name="connsiteX30"/>
              <a:gd fmla="*/ 227510 h 606722" name="connsiteY30"/>
              <a:gd fmla="*/ 582273 w 607639" name="connsiteX31"/>
              <a:gd fmla="*/ 227510 h 606722" name="connsiteY31"/>
              <a:gd fmla="*/ 607639 w 607639" name="connsiteX32"/>
              <a:gd fmla="*/ 252749 h 606722" name="connsiteY32"/>
              <a:gd fmla="*/ 607639 w 607639" name="connsiteX33"/>
              <a:gd fmla="*/ 353884 h 606722" name="connsiteY33"/>
              <a:gd fmla="*/ 582273 w 607639" name="connsiteX34"/>
              <a:gd fmla="*/ 379212 h 606722" name="connsiteY34"/>
              <a:gd fmla="*/ 545158 w 607639" name="connsiteX35"/>
              <a:gd fmla="*/ 379212 h 606722" name="connsiteY35"/>
              <a:gd fmla="*/ 528069 w 607639" name="connsiteX36"/>
              <a:gd fmla="*/ 420004 h 606722" name="connsiteY36"/>
              <a:gd fmla="*/ 554414 w 607639" name="connsiteX37"/>
              <a:gd fmla="*/ 446310 h 606722" name="connsiteY37"/>
              <a:gd fmla="*/ 554414 w 607639" name="connsiteX38"/>
              <a:gd fmla="*/ 482125 h 606722" name="connsiteY38"/>
              <a:gd fmla="*/ 482854 w 607639" name="connsiteX39"/>
              <a:gd fmla="*/ 553577 h 606722" name="connsiteY39"/>
              <a:gd fmla="*/ 446985 w 607639" name="connsiteX40"/>
              <a:gd fmla="*/ 553577 h 606722" name="connsiteY40"/>
              <a:gd fmla="*/ 420639 w 607639" name="connsiteX41"/>
              <a:gd fmla="*/ 527271 h 606722" name="connsiteY41"/>
              <a:gd fmla="*/ 379786 w 607639" name="connsiteX42"/>
              <a:gd fmla="*/ 544246 h 606722" name="connsiteY42"/>
              <a:gd fmla="*/ 379786 w 607639" name="connsiteX43"/>
              <a:gd fmla="*/ 581394 h 606722" name="connsiteY43"/>
              <a:gd fmla="*/ 354419 w 607639" name="connsiteX44"/>
              <a:gd fmla="*/ 606722 h 606722" name="connsiteY44"/>
              <a:gd fmla="*/ 253131 w 607639" name="connsiteX45"/>
              <a:gd fmla="*/ 606722 h 606722" name="connsiteY45"/>
              <a:gd fmla="*/ 227854 w 607639" name="connsiteX46"/>
              <a:gd fmla="*/ 581394 h 606722" name="connsiteY46"/>
              <a:gd fmla="*/ 227854 w 607639" name="connsiteX47"/>
              <a:gd fmla="*/ 544246 h 606722" name="connsiteY47"/>
              <a:gd fmla="*/ 186911 w 607639" name="connsiteX48"/>
              <a:gd fmla="*/ 527271 h 606722" name="connsiteY48"/>
              <a:gd fmla="*/ 160566 w 607639" name="connsiteX49"/>
              <a:gd fmla="*/ 553577 h 606722" name="connsiteY49"/>
              <a:gd fmla="*/ 124786 w 607639" name="connsiteX50"/>
              <a:gd fmla="*/ 553577 h 606722" name="connsiteY50"/>
              <a:gd fmla="*/ 53225 w 607639" name="connsiteX51"/>
              <a:gd fmla="*/ 482125 h 606722" name="connsiteY51"/>
              <a:gd fmla="*/ 53225 w 607639" name="connsiteX52"/>
              <a:gd fmla="*/ 446310 h 606722" name="connsiteY52"/>
              <a:gd fmla="*/ 79482 w 607639" name="connsiteX53"/>
              <a:gd fmla="*/ 420004 h 606722" name="connsiteY53"/>
              <a:gd fmla="*/ 62482 w 607639" name="connsiteX54"/>
              <a:gd fmla="*/ 379212 h 606722" name="connsiteY54"/>
              <a:gd fmla="*/ 25278 w 607639" name="connsiteX55"/>
              <a:gd fmla="*/ 379212 h 606722" name="connsiteY55"/>
              <a:gd fmla="*/ 0 w 607639" name="connsiteX56"/>
              <a:gd fmla="*/ 353884 h 606722" name="connsiteY56"/>
              <a:gd fmla="*/ 0 w 607639" name="connsiteX57"/>
              <a:gd fmla="*/ 252749 h 606722" name="connsiteY57"/>
              <a:gd fmla="*/ 25278 w 607639" name="connsiteX58"/>
              <a:gd fmla="*/ 227510 h 606722" name="connsiteY58"/>
              <a:gd fmla="*/ 62482 w 607639" name="connsiteX59"/>
              <a:gd fmla="*/ 227510 h 606722" name="connsiteY59"/>
              <a:gd fmla="*/ 79482 w 607639" name="connsiteX60"/>
              <a:gd fmla="*/ 186629 h 606722" name="connsiteY60"/>
              <a:gd fmla="*/ 53225 w 607639" name="connsiteX61"/>
              <a:gd fmla="*/ 160323 h 606722" name="connsiteY61"/>
              <a:gd fmla="*/ 53225 w 607639" name="connsiteX62"/>
              <a:gd fmla="*/ 124597 h 606722" name="connsiteY62"/>
              <a:gd fmla="*/ 124786 w 607639" name="connsiteX63"/>
              <a:gd fmla="*/ 53145 h 606722" name="connsiteY63"/>
              <a:gd fmla="*/ 160566 w 607639" name="connsiteX64"/>
              <a:gd fmla="*/ 53145 h 606722" name="connsiteY64"/>
              <a:gd fmla="*/ 186911 w 607639" name="connsiteX65"/>
              <a:gd fmla="*/ 79451 h 606722" name="connsiteY65"/>
              <a:gd fmla="*/ 227854 w 607639" name="connsiteX66"/>
              <a:gd fmla="*/ 62387 h 606722" name="connsiteY66"/>
              <a:gd fmla="*/ 227854 w 607639" name="connsiteX67"/>
              <a:gd fmla="*/ 25239 h 606722" name="connsiteY67"/>
              <a:gd fmla="*/ 253131 w 607639" name="connsiteX68"/>
              <a:gd fmla="*/ 0 h 606722" name="connsiteY6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b="b" l="l" r="r" t="t"/>
            <a:pathLst>
              <a:path h="606722" w="607639">
                <a:moveTo>
                  <a:pt x="303820" y="278099"/>
                </a:moveTo>
                <a:cubicBezTo>
                  <a:pt x="317792" y="278099"/>
                  <a:pt x="329118" y="289410"/>
                  <a:pt x="329118" y="303362"/>
                </a:cubicBezTo>
                <a:cubicBezTo>
                  <a:pt x="329118" y="317314"/>
                  <a:pt x="317792" y="328625"/>
                  <a:pt x="303820" y="328625"/>
                </a:cubicBezTo>
                <a:cubicBezTo>
                  <a:pt x="289848" y="328625"/>
                  <a:pt x="278522" y="317314"/>
                  <a:pt x="278522" y="303362"/>
                </a:cubicBezTo>
                <a:cubicBezTo>
                  <a:pt x="278522" y="289410"/>
                  <a:pt x="289848" y="278099"/>
                  <a:pt x="303820" y="278099"/>
                </a:cubicBezTo>
                <a:close/>
                <a:moveTo>
                  <a:pt x="303775" y="252735"/>
                </a:moveTo>
                <a:cubicBezTo>
                  <a:pt x="275921" y="252735"/>
                  <a:pt x="253140" y="275492"/>
                  <a:pt x="253140" y="303317"/>
                </a:cubicBezTo>
                <a:cubicBezTo>
                  <a:pt x="253140" y="331231"/>
                  <a:pt x="275921" y="353900"/>
                  <a:pt x="303775" y="353900"/>
                </a:cubicBezTo>
                <a:cubicBezTo>
                  <a:pt x="331718" y="353900"/>
                  <a:pt x="354410" y="331231"/>
                  <a:pt x="354410" y="303317"/>
                </a:cubicBezTo>
                <a:cubicBezTo>
                  <a:pt x="354410" y="275492"/>
                  <a:pt x="331718" y="252735"/>
                  <a:pt x="303775" y="252735"/>
                </a:cubicBezTo>
                <a:close/>
                <a:moveTo>
                  <a:pt x="303775" y="202241"/>
                </a:moveTo>
                <a:cubicBezTo>
                  <a:pt x="359660" y="202241"/>
                  <a:pt x="405045" y="247579"/>
                  <a:pt x="405045" y="303317"/>
                </a:cubicBezTo>
                <a:cubicBezTo>
                  <a:pt x="405045" y="359144"/>
                  <a:pt x="359660" y="404482"/>
                  <a:pt x="303775" y="404482"/>
                </a:cubicBezTo>
                <a:cubicBezTo>
                  <a:pt x="247978" y="404482"/>
                  <a:pt x="202593" y="359144"/>
                  <a:pt x="202593" y="303317"/>
                </a:cubicBezTo>
                <a:cubicBezTo>
                  <a:pt x="202593" y="247579"/>
                  <a:pt x="247978" y="202241"/>
                  <a:pt x="303775" y="202241"/>
                </a:cubicBezTo>
                <a:close/>
                <a:moveTo>
                  <a:pt x="303775" y="151703"/>
                </a:moveTo>
                <a:cubicBezTo>
                  <a:pt x="220021" y="151703"/>
                  <a:pt x="151932" y="219689"/>
                  <a:pt x="151932" y="303317"/>
                </a:cubicBezTo>
                <a:cubicBezTo>
                  <a:pt x="151932" y="387033"/>
                  <a:pt x="220021" y="455019"/>
                  <a:pt x="303775" y="455019"/>
                </a:cubicBezTo>
                <a:cubicBezTo>
                  <a:pt x="387618" y="455019"/>
                  <a:pt x="455707" y="387033"/>
                  <a:pt x="455707" y="303317"/>
                </a:cubicBezTo>
                <a:cubicBezTo>
                  <a:pt x="455707" y="219689"/>
                  <a:pt x="387618" y="151703"/>
                  <a:pt x="303775" y="151703"/>
                </a:cubicBezTo>
                <a:close/>
                <a:moveTo>
                  <a:pt x="253131" y="0"/>
                </a:moveTo>
                <a:lnTo>
                  <a:pt x="354419" y="0"/>
                </a:lnTo>
                <a:cubicBezTo>
                  <a:pt x="368482" y="0"/>
                  <a:pt x="379786" y="11287"/>
                  <a:pt x="379786" y="25239"/>
                </a:cubicBezTo>
                <a:lnTo>
                  <a:pt x="379786" y="62387"/>
                </a:lnTo>
                <a:cubicBezTo>
                  <a:pt x="393849" y="66831"/>
                  <a:pt x="407555" y="72519"/>
                  <a:pt x="420639" y="79451"/>
                </a:cubicBezTo>
                <a:lnTo>
                  <a:pt x="446985" y="53145"/>
                </a:lnTo>
                <a:cubicBezTo>
                  <a:pt x="456953" y="43191"/>
                  <a:pt x="472974" y="43191"/>
                  <a:pt x="482854" y="53145"/>
                </a:cubicBezTo>
                <a:lnTo>
                  <a:pt x="554414" y="124597"/>
                </a:lnTo>
                <a:cubicBezTo>
                  <a:pt x="564294" y="134462"/>
                  <a:pt x="564294" y="150459"/>
                  <a:pt x="554414" y="160323"/>
                </a:cubicBezTo>
                <a:lnTo>
                  <a:pt x="528069" y="186629"/>
                </a:lnTo>
                <a:cubicBezTo>
                  <a:pt x="535011" y="199782"/>
                  <a:pt x="540707" y="213468"/>
                  <a:pt x="545158" y="227510"/>
                </a:cubicBezTo>
                <a:lnTo>
                  <a:pt x="582273" y="227510"/>
                </a:lnTo>
                <a:cubicBezTo>
                  <a:pt x="596336" y="227510"/>
                  <a:pt x="607639" y="238796"/>
                  <a:pt x="607639" y="252749"/>
                </a:cubicBezTo>
                <a:lnTo>
                  <a:pt x="607639" y="353884"/>
                </a:lnTo>
                <a:cubicBezTo>
                  <a:pt x="607639" y="367926"/>
                  <a:pt x="596247" y="379212"/>
                  <a:pt x="582273" y="379212"/>
                </a:cubicBezTo>
                <a:lnTo>
                  <a:pt x="545158" y="379212"/>
                </a:lnTo>
                <a:cubicBezTo>
                  <a:pt x="540707" y="393254"/>
                  <a:pt x="535011" y="406940"/>
                  <a:pt x="528069" y="420004"/>
                </a:cubicBezTo>
                <a:lnTo>
                  <a:pt x="554414" y="446310"/>
                </a:lnTo>
                <a:cubicBezTo>
                  <a:pt x="564294" y="456263"/>
                  <a:pt x="564294" y="472260"/>
                  <a:pt x="554414" y="482125"/>
                </a:cubicBezTo>
                <a:lnTo>
                  <a:pt x="482854" y="553577"/>
                </a:lnTo>
                <a:cubicBezTo>
                  <a:pt x="472974" y="563442"/>
                  <a:pt x="456953" y="563442"/>
                  <a:pt x="446985" y="553577"/>
                </a:cubicBezTo>
                <a:lnTo>
                  <a:pt x="420639" y="527271"/>
                </a:lnTo>
                <a:cubicBezTo>
                  <a:pt x="407555" y="534203"/>
                  <a:pt x="393849" y="539802"/>
                  <a:pt x="379786" y="544246"/>
                </a:cubicBezTo>
                <a:lnTo>
                  <a:pt x="379786" y="581394"/>
                </a:lnTo>
                <a:cubicBezTo>
                  <a:pt x="379786" y="595435"/>
                  <a:pt x="368393" y="606722"/>
                  <a:pt x="354419" y="606722"/>
                </a:cubicBezTo>
                <a:lnTo>
                  <a:pt x="253131" y="606722"/>
                </a:lnTo>
                <a:cubicBezTo>
                  <a:pt x="239157" y="606722"/>
                  <a:pt x="227854" y="595435"/>
                  <a:pt x="227854" y="581394"/>
                </a:cubicBezTo>
                <a:lnTo>
                  <a:pt x="227854" y="544246"/>
                </a:lnTo>
                <a:cubicBezTo>
                  <a:pt x="213791" y="539802"/>
                  <a:pt x="200084" y="534203"/>
                  <a:pt x="186911" y="527271"/>
                </a:cubicBezTo>
                <a:lnTo>
                  <a:pt x="160566" y="553577"/>
                </a:lnTo>
                <a:cubicBezTo>
                  <a:pt x="150686" y="563442"/>
                  <a:pt x="134665" y="563442"/>
                  <a:pt x="124786" y="553577"/>
                </a:cubicBezTo>
                <a:lnTo>
                  <a:pt x="53225" y="482125"/>
                </a:lnTo>
                <a:cubicBezTo>
                  <a:pt x="43257" y="472260"/>
                  <a:pt x="43257" y="456263"/>
                  <a:pt x="53225" y="446310"/>
                </a:cubicBezTo>
                <a:lnTo>
                  <a:pt x="79482" y="420004"/>
                </a:lnTo>
                <a:cubicBezTo>
                  <a:pt x="72629" y="406940"/>
                  <a:pt x="66932" y="393254"/>
                  <a:pt x="62482" y="379212"/>
                </a:cubicBezTo>
                <a:lnTo>
                  <a:pt x="25278" y="379212"/>
                </a:lnTo>
                <a:cubicBezTo>
                  <a:pt x="11304" y="379212"/>
                  <a:pt x="0" y="367926"/>
                  <a:pt x="0" y="353884"/>
                </a:cubicBezTo>
                <a:lnTo>
                  <a:pt x="0" y="252749"/>
                </a:lnTo>
                <a:cubicBezTo>
                  <a:pt x="0" y="238796"/>
                  <a:pt x="11304" y="227510"/>
                  <a:pt x="25278" y="227510"/>
                </a:cubicBezTo>
                <a:lnTo>
                  <a:pt x="62482" y="227510"/>
                </a:lnTo>
                <a:cubicBezTo>
                  <a:pt x="66932" y="213468"/>
                  <a:pt x="72629" y="199782"/>
                  <a:pt x="79482" y="186629"/>
                </a:cubicBezTo>
                <a:lnTo>
                  <a:pt x="53225" y="160323"/>
                </a:lnTo>
                <a:cubicBezTo>
                  <a:pt x="43257" y="150459"/>
                  <a:pt x="43257" y="134462"/>
                  <a:pt x="53225" y="124597"/>
                </a:cubicBezTo>
                <a:lnTo>
                  <a:pt x="124786" y="53145"/>
                </a:lnTo>
                <a:cubicBezTo>
                  <a:pt x="134665" y="43191"/>
                  <a:pt x="150686" y="43191"/>
                  <a:pt x="160566" y="53145"/>
                </a:cubicBezTo>
                <a:lnTo>
                  <a:pt x="186911" y="79451"/>
                </a:lnTo>
                <a:cubicBezTo>
                  <a:pt x="200084" y="72519"/>
                  <a:pt x="213791" y="66831"/>
                  <a:pt x="227854" y="62387"/>
                </a:cubicBezTo>
                <a:lnTo>
                  <a:pt x="227854" y="25239"/>
                </a:lnTo>
                <a:cubicBezTo>
                  <a:pt x="227854" y="11287"/>
                  <a:pt x="239157" y="0"/>
                  <a:pt x="253131" y="0"/>
                </a:cubicBezTo>
                <a:close/>
              </a:path>
            </a:pathLst>
          </a:custGeom>
          <a:solidFill>
            <a:schemeClr val="bg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6" name="íṩḷîḋé">
            <a:extLst>
              <a:ext uri="{FF2B5EF4-FFF2-40B4-BE49-F238E27FC236}">
                <a16:creationId xmlns:a16="http://schemas.microsoft.com/office/drawing/2014/main" id="{2E9A5020-1533-4A4C-9361-D652107568C1}"/>
              </a:ext>
            </a:extLst>
          </p:cNvPr>
          <p:cNvSpPr/>
          <p:nvPr/>
        </p:nvSpPr>
        <p:spPr>
          <a:xfrm>
            <a:off x="6890416" y="1560602"/>
            <a:ext cx="784977" cy="784975"/>
          </a:xfrm>
          <a:prstGeom prst="ellipse">
            <a:avLst/>
          </a:prstGeom>
          <a:solidFill>
            <a:srgbClr val="6D6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>
              <a:cs typeface="+mn-ea"/>
              <a:sym typeface="+mn-lt"/>
            </a:endParaRPr>
          </a:p>
        </p:txBody>
      </p:sp>
      <p:sp>
        <p:nvSpPr>
          <p:cNvPr id="27" name="îśḷiḋé">
            <a:extLst>
              <a:ext uri="{FF2B5EF4-FFF2-40B4-BE49-F238E27FC236}">
                <a16:creationId xmlns:a16="http://schemas.microsoft.com/office/drawing/2014/main" id="{62A5E594-5DB5-40A7-A89E-E55396BA1237}"/>
              </a:ext>
            </a:extLst>
          </p:cNvPr>
          <p:cNvSpPr/>
          <p:nvPr/>
        </p:nvSpPr>
        <p:spPr>
          <a:xfrm>
            <a:off x="7115712" y="1786149"/>
            <a:ext cx="334384" cy="333880"/>
          </a:xfrm>
          <a:custGeom>
            <a:gdLst>
              <a:gd fmla="*/ 303820 w 607639" name="connsiteX0"/>
              <a:gd fmla="*/ 278099 h 606722" name="connsiteY0"/>
              <a:gd fmla="*/ 329118 w 607639" name="connsiteX1"/>
              <a:gd fmla="*/ 303362 h 606722" name="connsiteY1"/>
              <a:gd fmla="*/ 303820 w 607639" name="connsiteX2"/>
              <a:gd fmla="*/ 328625 h 606722" name="connsiteY2"/>
              <a:gd fmla="*/ 278522 w 607639" name="connsiteX3"/>
              <a:gd fmla="*/ 303362 h 606722" name="connsiteY3"/>
              <a:gd fmla="*/ 303820 w 607639" name="connsiteX4"/>
              <a:gd fmla="*/ 278099 h 606722" name="connsiteY4"/>
              <a:gd fmla="*/ 303775 w 607639" name="connsiteX5"/>
              <a:gd fmla="*/ 252735 h 606722" name="connsiteY5"/>
              <a:gd fmla="*/ 253140 w 607639" name="connsiteX6"/>
              <a:gd fmla="*/ 303317 h 606722" name="connsiteY6"/>
              <a:gd fmla="*/ 303775 w 607639" name="connsiteX7"/>
              <a:gd fmla="*/ 353900 h 606722" name="connsiteY7"/>
              <a:gd fmla="*/ 354410 w 607639" name="connsiteX8"/>
              <a:gd fmla="*/ 303317 h 606722" name="connsiteY8"/>
              <a:gd fmla="*/ 303775 w 607639" name="connsiteX9"/>
              <a:gd fmla="*/ 252735 h 606722" name="connsiteY9"/>
              <a:gd fmla="*/ 303775 w 607639" name="connsiteX10"/>
              <a:gd fmla="*/ 202241 h 606722" name="connsiteY10"/>
              <a:gd fmla="*/ 405045 w 607639" name="connsiteX11"/>
              <a:gd fmla="*/ 303317 h 606722" name="connsiteY11"/>
              <a:gd fmla="*/ 303775 w 607639" name="connsiteX12"/>
              <a:gd fmla="*/ 404482 h 606722" name="connsiteY12"/>
              <a:gd fmla="*/ 202593 w 607639" name="connsiteX13"/>
              <a:gd fmla="*/ 303317 h 606722" name="connsiteY13"/>
              <a:gd fmla="*/ 303775 w 607639" name="connsiteX14"/>
              <a:gd fmla="*/ 202241 h 606722" name="connsiteY14"/>
              <a:gd fmla="*/ 303775 w 607639" name="connsiteX15"/>
              <a:gd fmla="*/ 151703 h 606722" name="connsiteY15"/>
              <a:gd fmla="*/ 151932 w 607639" name="connsiteX16"/>
              <a:gd fmla="*/ 303317 h 606722" name="connsiteY16"/>
              <a:gd fmla="*/ 303775 w 607639" name="connsiteX17"/>
              <a:gd fmla="*/ 455019 h 606722" name="connsiteY17"/>
              <a:gd fmla="*/ 455707 w 607639" name="connsiteX18"/>
              <a:gd fmla="*/ 303317 h 606722" name="connsiteY18"/>
              <a:gd fmla="*/ 303775 w 607639" name="connsiteX19"/>
              <a:gd fmla="*/ 151703 h 606722" name="connsiteY19"/>
              <a:gd fmla="*/ 253131 w 607639" name="connsiteX20"/>
              <a:gd fmla="*/ 0 h 606722" name="connsiteY20"/>
              <a:gd fmla="*/ 354419 w 607639" name="connsiteX21"/>
              <a:gd fmla="*/ 0 h 606722" name="connsiteY21"/>
              <a:gd fmla="*/ 379786 w 607639" name="connsiteX22"/>
              <a:gd fmla="*/ 25239 h 606722" name="connsiteY22"/>
              <a:gd fmla="*/ 379786 w 607639" name="connsiteX23"/>
              <a:gd fmla="*/ 62387 h 606722" name="connsiteY23"/>
              <a:gd fmla="*/ 420639 w 607639" name="connsiteX24"/>
              <a:gd fmla="*/ 79451 h 606722" name="connsiteY24"/>
              <a:gd fmla="*/ 446985 w 607639" name="connsiteX25"/>
              <a:gd fmla="*/ 53145 h 606722" name="connsiteY25"/>
              <a:gd fmla="*/ 482854 w 607639" name="connsiteX26"/>
              <a:gd fmla="*/ 53145 h 606722" name="connsiteY26"/>
              <a:gd fmla="*/ 554414 w 607639" name="connsiteX27"/>
              <a:gd fmla="*/ 124597 h 606722" name="connsiteY27"/>
              <a:gd fmla="*/ 554414 w 607639" name="connsiteX28"/>
              <a:gd fmla="*/ 160323 h 606722" name="connsiteY28"/>
              <a:gd fmla="*/ 528069 w 607639" name="connsiteX29"/>
              <a:gd fmla="*/ 186629 h 606722" name="connsiteY29"/>
              <a:gd fmla="*/ 545158 w 607639" name="connsiteX30"/>
              <a:gd fmla="*/ 227510 h 606722" name="connsiteY30"/>
              <a:gd fmla="*/ 582273 w 607639" name="connsiteX31"/>
              <a:gd fmla="*/ 227510 h 606722" name="connsiteY31"/>
              <a:gd fmla="*/ 607639 w 607639" name="connsiteX32"/>
              <a:gd fmla="*/ 252749 h 606722" name="connsiteY32"/>
              <a:gd fmla="*/ 607639 w 607639" name="connsiteX33"/>
              <a:gd fmla="*/ 353884 h 606722" name="connsiteY33"/>
              <a:gd fmla="*/ 582273 w 607639" name="connsiteX34"/>
              <a:gd fmla="*/ 379212 h 606722" name="connsiteY34"/>
              <a:gd fmla="*/ 545158 w 607639" name="connsiteX35"/>
              <a:gd fmla="*/ 379212 h 606722" name="connsiteY35"/>
              <a:gd fmla="*/ 528069 w 607639" name="connsiteX36"/>
              <a:gd fmla="*/ 420004 h 606722" name="connsiteY36"/>
              <a:gd fmla="*/ 554414 w 607639" name="connsiteX37"/>
              <a:gd fmla="*/ 446310 h 606722" name="connsiteY37"/>
              <a:gd fmla="*/ 554414 w 607639" name="connsiteX38"/>
              <a:gd fmla="*/ 482125 h 606722" name="connsiteY38"/>
              <a:gd fmla="*/ 482854 w 607639" name="connsiteX39"/>
              <a:gd fmla="*/ 553577 h 606722" name="connsiteY39"/>
              <a:gd fmla="*/ 446985 w 607639" name="connsiteX40"/>
              <a:gd fmla="*/ 553577 h 606722" name="connsiteY40"/>
              <a:gd fmla="*/ 420639 w 607639" name="connsiteX41"/>
              <a:gd fmla="*/ 527271 h 606722" name="connsiteY41"/>
              <a:gd fmla="*/ 379786 w 607639" name="connsiteX42"/>
              <a:gd fmla="*/ 544246 h 606722" name="connsiteY42"/>
              <a:gd fmla="*/ 379786 w 607639" name="connsiteX43"/>
              <a:gd fmla="*/ 581394 h 606722" name="connsiteY43"/>
              <a:gd fmla="*/ 354419 w 607639" name="connsiteX44"/>
              <a:gd fmla="*/ 606722 h 606722" name="connsiteY44"/>
              <a:gd fmla="*/ 253131 w 607639" name="connsiteX45"/>
              <a:gd fmla="*/ 606722 h 606722" name="connsiteY45"/>
              <a:gd fmla="*/ 227854 w 607639" name="connsiteX46"/>
              <a:gd fmla="*/ 581394 h 606722" name="connsiteY46"/>
              <a:gd fmla="*/ 227854 w 607639" name="connsiteX47"/>
              <a:gd fmla="*/ 544246 h 606722" name="connsiteY47"/>
              <a:gd fmla="*/ 186911 w 607639" name="connsiteX48"/>
              <a:gd fmla="*/ 527271 h 606722" name="connsiteY48"/>
              <a:gd fmla="*/ 160566 w 607639" name="connsiteX49"/>
              <a:gd fmla="*/ 553577 h 606722" name="connsiteY49"/>
              <a:gd fmla="*/ 124786 w 607639" name="connsiteX50"/>
              <a:gd fmla="*/ 553577 h 606722" name="connsiteY50"/>
              <a:gd fmla="*/ 53225 w 607639" name="connsiteX51"/>
              <a:gd fmla="*/ 482125 h 606722" name="connsiteY51"/>
              <a:gd fmla="*/ 53225 w 607639" name="connsiteX52"/>
              <a:gd fmla="*/ 446310 h 606722" name="connsiteY52"/>
              <a:gd fmla="*/ 79482 w 607639" name="connsiteX53"/>
              <a:gd fmla="*/ 420004 h 606722" name="connsiteY53"/>
              <a:gd fmla="*/ 62482 w 607639" name="connsiteX54"/>
              <a:gd fmla="*/ 379212 h 606722" name="connsiteY54"/>
              <a:gd fmla="*/ 25278 w 607639" name="connsiteX55"/>
              <a:gd fmla="*/ 379212 h 606722" name="connsiteY55"/>
              <a:gd fmla="*/ 0 w 607639" name="connsiteX56"/>
              <a:gd fmla="*/ 353884 h 606722" name="connsiteY56"/>
              <a:gd fmla="*/ 0 w 607639" name="connsiteX57"/>
              <a:gd fmla="*/ 252749 h 606722" name="connsiteY57"/>
              <a:gd fmla="*/ 25278 w 607639" name="connsiteX58"/>
              <a:gd fmla="*/ 227510 h 606722" name="connsiteY58"/>
              <a:gd fmla="*/ 62482 w 607639" name="connsiteX59"/>
              <a:gd fmla="*/ 227510 h 606722" name="connsiteY59"/>
              <a:gd fmla="*/ 79482 w 607639" name="connsiteX60"/>
              <a:gd fmla="*/ 186629 h 606722" name="connsiteY60"/>
              <a:gd fmla="*/ 53225 w 607639" name="connsiteX61"/>
              <a:gd fmla="*/ 160323 h 606722" name="connsiteY61"/>
              <a:gd fmla="*/ 53225 w 607639" name="connsiteX62"/>
              <a:gd fmla="*/ 124597 h 606722" name="connsiteY62"/>
              <a:gd fmla="*/ 124786 w 607639" name="connsiteX63"/>
              <a:gd fmla="*/ 53145 h 606722" name="connsiteY63"/>
              <a:gd fmla="*/ 160566 w 607639" name="connsiteX64"/>
              <a:gd fmla="*/ 53145 h 606722" name="connsiteY64"/>
              <a:gd fmla="*/ 186911 w 607639" name="connsiteX65"/>
              <a:gd fmla="*/ 79451 h 606722" name="connsiteY65"/>
              <a:gd fmla="*/ 227854 w 607639" name="connsiteX66"/>
              <a:gd fmla="*/ 62387 h 606722" name="connsiteY66"/>
              <a:gd fmla="*/ 227854 w 607639" name="connsiteX67"/>
              <a:gd fmla="*/ 25239 h 606722" name="connsiteY67"/>
              <a:gd fmla="*/ 253131 w 607639" name="connsiteX68"/>
              <a:gd fmla="*/ 0 h 606722" name="connsiteY6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b="b" l="l" r="r" t="t"/>
            <a:pathLst>
              <a:path h="606722" w="607639">
                <a:moveTo>
                  <a:pt x="303820" y="278099"/>
                </a:moveTo>
                <a:cubicBezTo>
                  <a:pt x="317792" y="278099"/>
                  <a:pt x="329118" y="289410"/>
                  <a:pt x="329118" y="303362"/>
                </a:cubicBezTo>
                <a:cubicBezTo>
                  <a:pt x="329118" y="317314"/>
                  <a:pt x="317792" y="328625"/>
                  <a:pt x="303820" y="328625"/>
                </a:cubicBezTo>
                <a:cubicBezTo>
                  <a:pt x="289848" y="328625"/>
                  <a:pt x="278522" y="317314"/>
                  <a:pt x="278522" y="303362"/>
                </a:cubicBezTo>
                <a:cubicBezTo>
                  <a:pt x="278522" y="289410"/>
                  <a:pt x="289848" y="278099"/>
                  <a:pt x="303820" y="278099"/>
                </a:cubicBezTo>
                <a:close/>
                <a:moveTo>
                  <a:pt x="303775" y="252735"/>
                </a:moveTo>
                <a:cubicBezTo>
                  <a:pt x="275921" y="252735"/>
                  <a:pt x="253140" y="275492"/>
                  <a:pt x="253140" y="303317"/>
                </a:cubicBezTo>
                <a:cubicBezTo>
                  <a:pt x="253140" y="331231"/>
                  <a:pt x="275921" y="353900"/>
                  <a:pt x="303775" y="353900"/>
                </a:cubicBezTo>
                <a:cubicBezTo>
                  <a:pt x="331718" y="353900"/>
                  <a:pt x="354410" y="331231"/>
                  <a:pt x="354410" y="303317"/>
                </a:cubicBezTo>
                <a:cubicBezTo>
                  <a:pt x="354410" y="275492"/>
                  <a:pt x="331718" y="252735"/>
                  <a:pt x="303775" y="252735"/>
                </a:cubicBezTo>
                <a:close/>
                <a:moveTo>
                  <a:pt x="303775" y="202241"/>
                </a:moveTo>
                <a:cubicBezTo>
                  <a:pt x="359660" y="202241"/>
                  <a:pt x="405045" y="247579"/>
                  <a:pt x="405045" y="303317"/>
                </a:cubicBezTo>
                <a:cubicBezTo>
                  <a:pt x="405045" y="359144"/>
                  <a:pt x="359660" y="404482"/>
                  <a:pt x="303775" y="404482"/>
                </a:cubicBezTo>
                <a:cubicBezTo>
                  <a:pt x="247978" y="404482"/>
                  <a:pt x="202593" y="359144"/>
                  <a:pt x="202593" y="303317"/>
                </a:cubicBezTo>
                <a:cubicBezTo>
                  <a:pt x="202593" y="247579"/>
                  <a:pt x="247978" y="202241"/>
                  <a:pt x="303775" y="202241"/>
                </a:cubicBezTo>
                <a:close/>
                <a:moveTo>
                  <a:pt x="303775" y="151703"/>
                </a:moveTo>
                <a:cubicBezTo>
                  <a:pt x="220021" y="151703"/>
                  <a:pt x="151932" y="219689"/>
                  <a:pt x="151932" y="303317"/>
                </a:cubicBezTo>
                <a:cubicBezTo>
                  <a:pt x="151932" y="387033"/>
                  <a:pt x="220021" y="455019"/>
                  <a:pt x="303775" y="455019"/>
                </a:cubicBezTo>
                <a:cubicBezTo>
                  <a:pt x="387618" y="455019"/>
                  <a:pt x="455707" y="387033"/>
                  <a:pt x="455707" y="303317"/>
                </a:cubicBezTo>
                <a:cubicBezTo>
                  <a:pt x="455707" y="219689"/>
                  <a:pt x="387618" y="151703"/>
                  <a:pt x="303775" y="151703"/>
                </a:cubicBezTo>
                <a:close/>
                <a:moveTo>
                  <a:pt x="253131" y="0"/>
                </a:moveTo>
                <a:lnTo>
                  <a:pt x="354419" y="0"/>
                </a:lnTo>
                <a:cubicBezTo>
                  <a:pt x="368482" y="0"/>
                  <a:pt x="379786" y="11287"/>
                  <a:pt x="379786" y="25239"/>
                </a:cubicBezTo>
                <a:lnTo>
                  <a:pt x="379786" y="62387"/>
                </a:lnTo>
                <a:cubicBezTo>
                  <a:pt x="393849" y="66831"/>
                  <a:pt x="407555" y="72519"/>
                  <a:pt x="420639" y="79451"/>
                </a:cubicBezTo>
                <a:lnTo>
                  <a:pt x="446985" y="53145"/>
                </a:lnTo>
                <a:cubicBezTo>
                  <a:pt x="456953" y="43191"/>
                  <a:pt x="472974" y="43191"/>
                  <a:pt x="482854" y="53145"/>
                </a:cubicBezTo>
                <a:lnTo>
                  <a:pt x="554414" y="124597"/>
                </a:lnTo>
                <a:cubicBezTo>
                  <a:pt x="564294" y="134462"/>
                  <a:pt x="564294" y="150459"/>
                  <a:pt x="554414" y="160323"/>
                </a:cubicBezTo>
                <a:lnTo>
                  <a:pt x="528069" y="186629"/>
                </a:lnTo>
                <a:cubicBezTo>
                  <a:pt x="535011" y="199782"/>
                  <a:pt x="540707" y="213468"/>
                  <a:pt x="545158" y="227510"/>
                </a:cubicBezTo>
                <a:lnTo>
                  <a:pt x="582273" y="227510"/>
                </a:lnTo>
                <a:cubicBezTo>
                  <a:pt x="596336" y="227510"/>
                  <a:pt x="607639" y="238796"/>
                  <a:pt x="607639" y="252749"/>
                </a:cubicBezTo>
                <a:lnTo>
                  <a:pt x="607639" y="353884"/>
                </a:lnTo>
                <a:cubicBezTo>
                  <a:pt x="607639" y="367926"/>
                  <a:pt x="596247" y="379212"/>
                  <a:pt x="582273" y="379212"/>
                </a:cubicBezTo>
                <a:lnTo>
                  <a:pt x="545158" y="379212"/>
                </a:lnTo>
                <a:cubicBezTo>
                  <a:pt x="540707" y="393254"/>
                  <a:pt x="535011" y="406940"/>
                  <a:pt x="528069" y="420004"/>
                </a:cubicBezTo>
                <a:lnTo>
                  <a:pt x="554414" y="446310"/>
                </a:lnTo>
                <a:cubicBezTo>
                  <a:pt x="564294" y="456263"/>
                  <a:pt x="564294" y="472260"/>
                  <a:pt x="554414" y="482125"/>
                </a:cubicBezTo>
                <a:lnTo>
                  <a:pt x="482854" y="553577"/>
                </a:lnTo>
                <a:cubicBezTo>
                  <a:pt x="472974" y="563442"/>
                  <a:pt x="456953" y="563442"/>
                  <a:pt x="446985" y="553577"/>
                </a:cubicBezTo>
                <a:lnTo>
                  <a:pt x="420639" y="527271"/>
                </a:lnTo>
                <a:cubicBezTo>
                  <a:pt x="407555" y="534203"/>
                  <a:pt x="393849" y="539802"/>
                  <a:pt x="379786" y="544246"/>
                </a:cubicBezTo>
                <a:lnTo>
                  <a:pt x="379786" y="581394"/>
                </a:lnTo>
                <a:cubicBezTo>
                  <a:pt x="379786" y="595435"/>
                  <a:pt x="368393" y="606722"/>
                  <a:pt x="354419" y="606722"/>
                </a:cubicBezTo>
                <a:lnTo>
                  <a:pt x="253131" y="606722"/>
                </a:lnTo>
                <a:cubicBezTo>
                  <a:pt x="239157" y="606722"/>
                  <a:pt x="227854" y="595435"/>
                  <a:pt x="227854" y="581394"/>
                </a:cubicBezTo>
                <a:lnTo>
                  <a:pt x="227854" y="544246"/>
                </a:lnTo>
                <a:cubicBezTo>
                  <a:pt x="213791" y="539802"/>
                  <a:pt x="200084" y="534203"/>
                  <a:pt x="186911" y="527271"/>
                </a:cubicBezTo>
                <a:lnTo>
                  <a:pt x="160566" y="553577"/>
                </a:lnTo>
                <a:cubicBezTo>
                  <a:pt x="150686" y="563442"/>
                  <a:pt x="134665" y="563442"/>
                  <a:pt x="124786" y="553577"/>
                </a:cubicBezTo>
                <a:lnTo>
                  <a:pt x="53225" y="482125"/>
                </a:lnTo>
                <a:cubicBezTo>
                  <a:pt x="43257" y="472260"/>
                  <a:pt x="43257" y="456263"/>
                  <a:pt x="53225" y="446310"/>
                </a:cubicBezTo>
                <a:lnTo>
                  <a:pt x="79482" y="420004"/>
                </a:lnTo>
                <a:cubicBezTo>
                  <a:pt x="72629" y="406940"/>
                  <a:pt x="66932" y="393254"/>
                  <a:pt x="62482" y="379212"/>
                </a:cubicBezTo>
                <a:lnTo>
                  <a:pt x="25278" y="379212"/>
                </a:lnTo>
                <a:cubicBezTo>
                  <a:pt x="11304" y="379212"/>
                  <a:pt x="0" y="367926"/>
                  <a:pt x="0" y="353884"/>
                </a:cubicBezTo>
                <a:lnTo>
                  <a:pt x="0" y="252749"/>
                </a:lnTo>
                <a:cubicBezTo>
                  <a:pt x="0" y="238796"/>
                  <a:pt x="11304" y="227510"/>
                  <a:pt x="25278" y="227510"/>
                </a:cubicBezTo>
                <a:lnTo>
                  <a:pt x="62482" y="227510"/>
                </a:lnTo>
                <a:cubicBezTo>
                  <a:pt x="66932" y="213468"/>
                  <a:pt x="72629" y="199782"/>
                  <a:pt x="79482" y="186629"/>
                </a:cubicBezTo>
                <a:lnTo>
                  <a:pt x="53225" y="160323"/>
                </a:lnTo>
                <a:cubicBezTo>
                  <a:pt x="43257" y="150459"/>
                  <a:pt x="43257" y="134462"/>
                  <a:pt x="53225" y="124597"/>
                </a:cubicBezTo>
                <a:lnTo>
                  <a:pt x="124786" y="53145"/>
                </a:lnTo>
                <a:cubicBezTo>
                  <a:pt x="134665" y="43191"/>
                  <a:pt x="150686" y="43191"/>
                  <a:pt x="160566" y="53145"/>
                </a:cubicBezTo>
                <a:lnTo>
                  <a:pt x="186911" y="79451"/>
                </a:lnTo>
                <a:cubicBezTo>
                  <a:pt x="200084" y="72519"/>
                  <a:pt x="213791" y="66831"/>
                  <a:pt x="227854" y="62387"/>
                </a:cubicBezTo>
                <a:lnTo>
                  <a:pt x="227854" y="25239"/>
                </a:lnTo>
                <a:cubicBezTo>
                  <a:pt x="227854" y="11287"/>
                  <a:pt x="239157" y="0"/>
                  <a:pt x="253131" y="0"/>
                </a:cubicBezTo>
                <a:close/>
              </a:path>
            </a:pathLst>
          </a:custGeom>
          <a:solidFill>
            <a:schemeClr val="bg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928229" y="1613791"/>
            <a:ext cx="2643029" cy="731786"/>
          </a:xfrm>
          <a:prstGeom prst="rect">
            <a:avLst/>
          </a:prstGeom>
          <a:solidFill>
            <a:srgbClr val="6D6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8323583" y="1741993"/>
            <a:ext cx="1795021" cy="43518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b="1" lang="zh-CN" spc="300" sz="28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术后生化</a:t>
            </a:r>
          </a:p>
        </p:txBody>
      </p:sp>
    </p:spTree>
    <p:extLst>
      <p:ext uri="{BB962C8B-B14F-4D97-AF65-F5344CB8AC3E}">
        <p14:creationId val="1461578319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593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593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593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  <p:cond delay="0" evt="onBegin">
                          <p:tn val="21"/>
                        </p:cond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593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593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593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593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593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593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  <p:cond delay="0" evt="onBegin">
                          <p:tn val="35"/>
                        </p:cond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593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593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593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  <p:cond delay="0" evt="onBegin">
                          <p:tn val="42"/>
                        </p:cond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59395" uiExpand="1"/>
      <p:bldP grpId="0" spid="8"/>
      <p:bldP grpId="0" spid="10"/>
      <p:bldP grpId="0" spid="17"/>
      <p:bldP grpId="0" spid="28"/>
      <p:bldP grpId="0" spid="29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61567" name="Group 127"/>
          <p:cNvGraphicFramePr>
            <a:graphicFrameLocks noGrp="1"/>
          </p:cNvGraphicFramePr>
          <p:nvPr>
            <p:ph idx="4294967295" type="tbl"/>
            <p:extLst>
              <p:ext uri="{D42A27DB-BD31-4B8C-83A1-F6EECF244321}">
                <p14:modId val="3695473686"/>
              </p:ext>
            </p:extLst>
          </p:nvPr>
        </p:nvGraphicFramePr>
        <p:xfrm>
          <a:off x="1124219" y="1569645"/>
          <a:ext cx="9764485" cy="3970354"/>
        </p:xfrm>
        <a:graphic>
          <a:graphicData uri="http://schemas.openxmlformats.org/drawingml/2006/table">
            <a:tbl>
              <a:tblPr/>
              <a:tblGrid>
                <a:gridCol w="1627414">
                  <a:extLst>
                    <a:ext uri="{9D8B030D-6E8A-4147-A177-3AD203B41FA5}">
                      <a16:colId xmlns:a16="http://schemas.microsoft.com/office/drawing/2014/main" val="2437626015"/>
                    </a:ext>
                  </a:extLst>
                </a:gridCol>
                <a:gridCol w="1627414">
                  <a:extLst>
                    <a:ext uri="{9D8B030D-6E8A-4147-A177-3AD203B41FA5}">
                      <a16:colId xmlns:a16="http://schemas.microsoft.com/office/drawing/2014/main" val="2854585528"/>
                    </a:ext>
                  </a:extLst>
                </a:gridCol>
                <a:gridCol w="1627414">
                  <a:extLst>
                    <a:ext uri="{9D8B030D-6E8A-4147-A177-3AD203B41FA5}">
                      <a16:colId xmlns:a16="http://schemas.microsoft.com/office/drawing/2014/main" val="3549917168"/>
                    </a:ext>
                  </a:extLst>
                </a:gridCol>
                <a:gridCol w="1627414">
                  <a:extLst>
                    <a:ext uri="{9D8B030D-6E8A-4147-A177-3AD203B41FA5}">
                      <a16:colId xmlns:a16="http://schemas.microsoft.com/office/drawing/2014/main" val="985560807"/>
                    </a:ext>
                  </a:extLst>
                </a:gridCol>
                <a:gridCol w="1537003">
                  <a:extLst>
                    <a:ext uri="{9D8B030D-6E8A-4147-A177-3AD203B41FA5}">
                      <a16:colId xmlns:a16="http://schemas.microsoft.com/office/drawing/2014/main" val="510014244"/>
                    </a:ext>
                  </a:extLst>
                </a:gridCol>
                <a:gridCol w="1717826">
                  <a:extLst>
                    <a:ext uri="{9D8B030D-6E8A-4147-A177-3AD203B41FA5}">
                      <a16:colId xmlns:a16="http://schemas.microsoft.com/office/drawing/2014/main" val="430551327"/>
                    </a:ext>
                  </a:extLst>
                </a:gridCol>
              </a:tblGrid>
              <a:tr h="909190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en-US" b="1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时 间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HB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(g/L)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PLT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(10</a:t>
                      </a:r>
                      <a:r>
                        <a:rPr altLang="zh-CN" b="1" baseline="3000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9</a:t>
                      </a: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/L)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WBC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(10</a:t>
                      </a:r>
                      <a:r>
                        <a:rPr altLang="zh-CN" b="1" baseline="3000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9</a:t>
                      </a: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/L)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L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(%)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N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(%)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172041"/>
                  </a:ext>
                </a:extLst>
              </a:tr>
              <a:tr h="538023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1-26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63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68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1.4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54.5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29.9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813949"/>
                  </a:ext>
                </a:extLst>
              </a:tr>
              <a:tr h="593680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1-31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63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68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0.9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37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50.3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133703"/>
                  </a:ext>
                </a:extLst>
              </a:tr>
              <a:tr h="604503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2-06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128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36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5.1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7.8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87.1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6342464"/>
                  </a:ext>
                </a:extLst>
              </a:tr>
              <a:tr h="657068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2-15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123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532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2.8</a:t>
                      </a:r>
                      <a:r>
                        <a:rPr altLang="zh-CN" b="1" baseline="30000" cap="none" i="0" kumimoji="0" lang="en-US" normalizeH="0" strike="noStrike" sz="2400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※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37.8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27.3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413059"/>
                  </a:ext>
                </a:extLst>
              </a:tr>
              <a:tr h="667890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2-19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117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658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1.9</a:t>
                      </a:r>
                      <a:r>
                        <a:rPr altLang="zh-CN" b="1" baseline="30000" cap="none" i="0" kumimoji="0" lang="en-US" normalizeH="0" strike="noStrike" sz="2400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△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49.4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8.1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L>
                    <a:lnR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R>
                    <a:lnT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T>
                    <a:lnB algn="ctr" cap="flat" cmpd="sng" w="28575">
                      <a:solidFill>
                        <a:schemeClr val="tx1"/>
                      </a:solidFill>
                      <a:prstDash val="solid"/>
                      <a:miter lim="800000"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696749"/>
                  </a:ext>
                </a:extLst>
              </a:tr>
            </a:tbl>
          </a:graphicData>
        </a:graphic>
      </p:graphicFrame>
      <p:sp>
        <p:nvSpPr>
          <p:cNvPr id="61569" name="Rectangle 129"/>
          <p:cNvSpPr>
            <a:spLocks noChangeArrowheads="1"/>
          </p:cNvSpPr>
          <p:nvPr/>
        </p:nvSpPr>
        <p:spPr bwMode="auto">
          <a:xfrm>
            <a:off x="2068509" y="5713345"/>
            <a:ext cx="787590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nb-NO" b="1" baseline="0" cap="none" i="0" kern="1200" kumimoji="0" lang="zh-CN" noProof="0" normalizeH="0" spc="0" strike="noStrike" sz="2400" u="none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注：※ M 16.6％、E 15.9％；△ M 16.4％，E 21.7％，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336491" y="740219"/>
            <a:ext cx="36658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2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入院后检查—血象</a:t>
            </a:r>
          </a:p>
        </p:txBody>
      </p:sp>
    </p:spTree>
    <p:extLst>
      <p:ext uri="{BB962C8B-B14F-4D97-AF65-F5344CB8AC3E}">
        <p14:creationId val="2030751783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1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1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1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61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61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1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569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文本框 11"/>
          <p:cNvSpPr txBox="1"/>
          <p:nvPr/>
        </p:nvSpPr>
        <p:spPr>
          <a:xfrm>
            <a:off x="1309398" y="723482"/>
            <a:ext cx="203073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 fontAlgn="base" lvl="0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2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讨 论 问 题 </a:t>
            </a: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59FA8D1C-FEBE-44C4-8D3A-98F0402ABF7C}"/>
              </a:ext>
            </a:extLst>
          </p:cNvPr>
          <p:cNvCxnSpPr/>
          <p:nvPr/>
        </p:nvCxnSpPr>
        <p:spPr>
          <a:xfrm>
            <a:off x="5410200" y="2078092"/>
            <a:ext cx="5424488" cy="0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íşliḑê">
            <a:extLst>
              <a:ext uri="{FF2B5EF4-FFF2-40B4-BE49-F238E27FC236}">
                <a16:creationId xmlns:a16="http://schemas.microsoft.com/office/drawing/2014/main" id="{B1347B4B-B81C-42B7-850C-78768CA40623}"/>
              </a:ext>
            </a:extLst>
          </p:cNvPr>
          <p:cNvSpPr/>
          <p:nvPr/>
        </p:nvSpPr>
        <p:spPr bwMode="auto">
          <a:xfrm flipH="1">
            <a:off x="6437924" y="2511717"/>
            <a:ext cx="449789" cy="449789"/>
          </a:xfrm>
          <a:custGeom>
            <a:gdLst>
              <a:gd fmla="*/ 209 w 418" name="T0"/>
              <a:gd fmla="*/ 0 h 418" name="T1"/>
              <a:gd fmla="*/ 247 w 418" name="T2"/>
              <a:gd fmla="*/ 3 h 418" name="T3"/>
              <a:gd fmla="*/ 282 w 418" name="T4"/>
              <a:gd fmla="*/ 13 h 418" name="T5"/>
              <a:gd fmla="*/ 315 w 418" name="T6"/>
              <a:gd fmla="*/ 27 h 418" name="T7"/>
              <a:gd fmla="*/ 344 w 418" name="T8"/>
              <a:gd fmla="*/ 48 h 418" name="T9"/>
              <a:gd fmla="*/ 369 w 418" name="T10"/>
              <a:gd fmla="*/ 73 h 418" name="T11"/>
              <a:gd fmla="*/ 390 w 418" name="T12"/>
              <a:gd fmla="*/ 103 h 418" name="T13"/>
              <a:gd fmla="*/ 405 w 418" name="T14"/>
              <a:gd fmla="*/ 136 h 418" name="T15"/>
              <a:gd fmla="*/ 415 w 418" name="T16"/>
              <a:gd fmla="*/ 171 h 418" name="T17"/>
              <a:gd fmla="*/ 418 w 418" name="T18"/>
              <a:gd fmla="*/ 208 h 418" name="T19"/>
              <a:gd fmla="*/ 415 w 418" name="T20"/>
              <a:gd fmla="*/ 246 h 418" name="T21"/>
              <a:gd fmla="*/ 405 w 418" name="T22"/>
              <a:gd fmla="*/ 281 h 418" name="T23"/>
              <a:gd fmla="*/ 390 w 418" name="T24"/>
              <a:gd fmla="*/ 314 h 418" name="T25"/>
              <a:gd fmla="*/ 369 w 418" name="T26"/>
              <a:gd fmla="*/ 343 h 418" name="T27"/>
              <a:gd fmla="*/ 344 w 418" name="T28"/>
              <a:gd fmla="*/ 369 h 418" name="T29"/>
              <a:gd fmla="*/ 315 w 418" name="T30"/>
              <a:gd fmla="*/ 390 h 418" name="T31"/>
              <a:gd fmla="*/ 282 w 418" name="T32"/>
              <a:gd fmla="*/ 404 h 418" name="T33"/>
              <a:gd fmla="*/ 247 w 418" name="T34"/>
              <a:gd fmla="*/ 415 h 418" name="T35"/>
              <a:gd fmla="*/ 209 w 418" name="T36"/>
              <a:gd fmla="*/ 418 h 418" name="T37"/>
              <a:gd fmla="*/ 171 w 418" name="T38"/>
              <a:gd fmla="*/ 415 h 418" name="T39"/>
              <a:gd fmla="*/ 136 w 418" name="T40"/>
              <a:gd fmla="*/ 404 h 418" name="T41"/>
              <a:gd fmla="*/ 103 w 418" name="T42"/>
              <a:gd fmla="*/ 390 h 418" name="T43"/>
              <a:gd fmla="*/ 74 w 418" name="T44"/>
              <a:gd fmla="*/ 369 h 418" name="T45"/>
              <a:gd fmla="*/ 49 w 418" name="T46"/>
              <a:gd fmla="*/ 343 h 418" name="T47"/>
              <a:gd fmla="*/ 28 w 418" name="T48"/>
              <a:gd fmla="*/ 314 h 418" name="T49"/>
              <a:gd fmla="*/ 13 w 418" name="T50"/>
              <a:gd fmla="*/ 281 h 418" name="T51"/>
              <a:gd fmla="*/ 3 w 418" name="T52"/>
              <a:gd fmla="*/ 246 h 418" name="T53"/>
              <a:gd fmla="*/ 0 w 418" name="T54"/>
              <a:gd fmla="*/ 208 h 418" name="T55"/>
              <a:gd fmla="*/ 3 w 418" name="T56"/>
              <a:gd fmla="*/ 171 h 418" name="T57"/>
              <a:gd fmla="*/ 13 w 418" name="T58"/>
              <a:gd fmla="*/ 136 h 418" name="T59"/>
              <a:gd fmla="*/ 28 w 418" name="T60"/>
              <a:gd fmla="*/ 103 h 418" name="T61"/>
              <a:gd fmla="*/ 49 w 418" name="T62"/>
              <a:gd fmla="*/ 73 h 418" name="T63"/>
              <a:gd fmla="*/ 74 w 418" name="T64"/>
              <a:gd fmla="*/ 48 h 418" name="T65"/>
              <a:gd fmla="*/ 103 w 418" name="T66"/>
              <a:gd fmla="*/ 27 h 418" name="T67"/>
              <a:gd fmla="*/ 136 w 418" name="T68"/>
              <a:gd fmla="*/ 13 h 418" name="T69"/>
              <a:gd fmla="*/ 171 w 418" name="T70"/>
              <a:gd fmla="*/ 3 h 418" name="T71"/>
              <a:gd fmla="*/ 209 w 418" name="T72"/>
              <a:gd fmla="*/ 0 h 418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418" w="418">
                <a:moveTo>
                  <a:pt x="209" y="0"/>
                </a:moveTo>
                <a:lnTo>
                  <a:pt x="247" y="3"/>
                </a:lnTo>
                <a:lnTo>
                  <a:pt x="282" y="13"/>
                </a:lnTo>
                <a:lnTo>
                  <a:pt x="315" y="27"/>
                </a:lnTo>
                <a:lnTo>
                  <a:pt x="344" y="48"/>
                </a:lnTo>
                <a:lnTo>
                  <a:pt x="369" y="73"/>
                </a:lnTo>
                <a:lnTo>
                  <a:pt x="390" y="103"/>
                </a:lnTo>
                <a:lnTo>
                  <a:pt x="405" y="136"/>
                </a:lnTo>
                <a:lnTo>
                  <a:pt x="415" y="171"/>
                </a:lnTo>
                <a:lnTo>
                  <a:pt x="418" y="208"/>
                </a:lnTo>
                <a:lnTo>
                  <a:pt x="415" y="246"/>
                </a:lnTo>
                <a:lnTo>
                  <a:pt x="405" y="281"/>
                </a:lnTo>
                <a:lnTo>
                  <a:pt x="390" y="314"/>
                </a:lnTo>
                <a:lnTo>
                  <a:pt x="369" y="343"/>
                </a:lnTo>
                <a:lnTo>
                  <a:pt x="344" y="369"/>
                </a:lnTo>
                <a:lnTo>
                  <a:pt x="315" y="390"/>
                </a:lnTo>
                <a:lnTo>
                  <a:pt x="282" y="404"/>
                </a:lnTo>
                <a:lnTo>
                  <a:pt x="247" y="415"/>
                </a:lnTo>
                <a:lnTo>
                  <a:pt x="209" y="418"/>
                </a:lnTo>
                <a:lnTo>
                  <a:pt x="171" y="415"/>
                </a:lnTo>
                <a:lnTo>
                  <a:pt x="136" y="404"/>
                </a:lnTo>
                <a:lnTo>
                  <a:pt x="103" y="390"/>
                </a:lnTo>
                <a:lnTo>
                  <a:pt x="74" y="369"/>
                </a:lnTo>
                <a:lnTo>
                  <a:pt x="49" y="343"/>
                </a:lnTo>
                <a:lnTo>
                  <a:pt x="28" y="314"/>
                </a:lnTo>
                <a:lnTo>
                  <a:pt x="13" y="281"/>
                </a:lnTo>
                <a:lnTo>
                  <a:pt x="3" y="246"/>
                </a:lnTo>
                <a:lnTo>
                  <a:pt x="0" y="208"/>
                </a:lnTo>
                <a:lnTo>
                  <a:pt x="3" y="171"/>
                </a:lnTo>
                <a:lnTo>
                  <a:pt x="13" y="136"/>
                </a:lnTo>
                <a:lnTo>
                  <a:pt x="28" y="103"/>
                </a:lnTo>
                <a:lnTo>
                  <a:pt x="49" y="73"/>
                </a:lnTo>
                <a:lnTo>
                  <a:pt x="74" y="48"/>
                </a:lnTo>
                <a:lnTo>
                  <a:pt x="103" y="27"/>
                </a:lnTo>
                <a:lnTo>
                  <a:pt x="136" y="13"/>
                </a:lnTo>
                <a:lnTo>
                  <a:pt x="171" y="3"/>
                </a:lnTo>
                <a:lnTo>
                  <a:pt x="209" y="0"/>
                </a:lnTo>
                <a:close/>
              </a:path>
            </a:pathLst>
          </a:custGeom>
          <a:solidFill>
            <a:srgbClr val="6D6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 lang="en-US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5" name="îṩļîḑé">
            <a:extLst>
              <a:ext uri="{FF2B5EF4-FFF2-40B4-BE49-F238E27FC236}">
                <a16:creationId xmlns:a16="http://schemas.microsoft.com/office/drawing/2014/main" id="{78F69B99-2D53-4857-B003-6E45BEEDC9E3}"/>
              </a:ext>
            </a:extLst>
          </p:cNvPr>
          <p:cNvSpPr/>
          <p:nvPr/>
        </p:nvSpPr>
        <p:spPr bwMode="auto">
          <a:xfrm>
            <a:off x="6546966" y="2620398"/>
            <a:ext cx="231706" cy="232427"/>
          </a:xfrm>
          <a:custGeom>
            <a:gdLst>
              <a:gd fmla="*/ 222793 w 335506" name="connsiteX0"/>
              <a:gd fmla="*/ 130175 h 336550" name="connsiteY0"/>
              <a:gd fmla="*/ 208505 w 335506" name="connsiteX1"/>
              <a:gd fmla="*/ 152400 h 336550" name="connsiteY1"/>
              <a:gd fmla="*/ 222793 w 335506" name="connsiteX2"/>
              <a:gd fmla="*/ 152400 h 336550" name="connsiteY2"/>
              <a:gd fmla="*/ 222793 w 335506" name="connsiteX3"/>
              <a:gd fmla="*/ 100012 h 336550" name="connsiteY3"/>
              <a:gd fmla="*/ 241843 w 335506" name="connsiteX4"/>
              <a:gd fmla="*/ 100012 h 336550" name="connsiteY4"/>
              <a:gd fmla="*/ 241843 w 335506" name="connsiteX5"/>
              <a:gd fmla="*/ 152400 h 336550" name="connsiteY5"/>
              <a:gd fmla="*/ 251368 w 335506" name="connsiteX6"/>
              <a:gd fmla="*/ 152400 h 336550" name="connsiteY6"/>
              <a:gd fmla="*/ 251368 w 335506" name="connsiteX7"/>
              <a:gd fmla="*/ 168275 h 336550" name="connsiteY7"/>
              <a:gd fmla="*/ 241843 w 335506" name="connsiteX8"/>
              <a:gd fmla="*/ 168275 h 336550" name="connsiteY8"/>
              <a:gd fmla="*/ 241843 w 335506" name="connsiteX9"/>
              <a:gd fmla="*/ 185737 h 336550" name="connsiteY9"/>
              <a:gd fmla="*/ 222793 w 335506" name="connsiteX10"/>
              <a:gd fmla="*/ 185737 h 336550" name="connsiteY10"/>
              <a:gd fmla="*/ 222793 w 335506" name="connsiteX11"/>
              <a:gd fmla="*/ 168275 h 336550" name="connsiteY11"/>
              <a:gd fmla="*/ 187868 w 335506" name="connsiteX12"/>
              <a:gd fmla="*/ 168275 h 336550" name="connsiteY12"/>
              <a:gd fmla="*/ 187868 w 335506" name="connsiteX13"/>
              <a:gd fmla="*/ 155575 h 336550" name="connsiteY13"/>
              <a:gd fmla="*/ 149903 w 335506" name="connsiteX14"/>
              <a:gd fmla="*/ 100012 h 336550" name="connsiteY14"/>
              <a:gd fmla="*/ 170979 w 335506" name="connsiteX15"/>
              <a:gd fmla="*/ 106506 h 336550" name="connsiteY15"/>
              <a:gd fmla="*/ 178883 w 335506" name="connsiteX16"/>
              <a:gd fmla="*/ 124690 h 336550" name="connsiteY16"/>
              <a:gd fmla="*/ 174931 w 335506" name="connsiteX17"/>
              <a:gd fmla="*/ 140277 h 336550" name="connsiteY17"/>
              <a:gd fmla="*/ 160441 w 335506" name="connsiteX18"/>
              <a:gd fmla="*/ 155863 h 336550" name="connsiteY18"/>
              <a:gd fmla="*/ 148585 w 335506" name="connsiteX19"/>
              <a:gd fmla="*/ 168852 h 336550" name="connsiteY19"/>
              <a:gd fmla="*/ 181518 w 335506" name="connsiteX20"/>
              <a:gd fmla="*/ 168852 h 336550" name="connsiteY20"/>
              <a:gd fmla="*/ 181518 w 335506" name="connsiteX21"/>
              <a:gd fmla="*/ 185737 h 336550" name="connsiteY21"/>
              <a:gd fmla="*/ 122239 w 335506" name="connsiteX22"/>
              <a:gd fmla="*/ 185737 h 336550" name="connsiteY22"/>
              <a:gd fmla="*/ 122239 w 335506" name="connsiteX23"/>
              <a:gd fmla="*/ 171450 h 336550" name="connsiteY23"/>
              <a:gd fmla="*/ 148585 w 335506" name="connsiteX24"/>
              <a:gd fmla="*/ 142875 h 336550" name="connsiteY24"/>
              <a:gd fmla="*/ 156489 w 335506" name="connsiteX25"/>
              <a:gd fmla="*/ 132484 h 336550" name="connsiteY25"/>
              <a:gd fmla="*/ 159124 w 335506" name="connsiteX26"/>
              <a:gd fmla="*/ 125989 h 336550" name="connsiteY26"/>
              <a:gd fmla="*/ 156489 w 335506" name="connsiteX27"/>
              <a:gd fmla="*/ 118196 h 336550" name="connsiteY27"/>
              <a:gd fmla="*/ 149903 w 335506" name="connsiteX28"/>
              <a:gd fmla="*/ 115598 h 336550" name="connsiteY28"/>
              <a:gd fmla="*/ 143316 w 335506" name="connsiteX29"/>
              <a:gd fmla="*/ 119495 h 336550" name="connsiteY29"/>
              <a:gd fmla="*/ 140682 w 335506" name="connsiteX30"/>
              <a:gd fmla="*/ 127288 h 336550" name="connsiteY30"/>
              <a:gd fmla="*/ 140682 w 335506" name="connsiteX31"/>
              <a:gd fmla="*/ 129886 h 336550" name="connsiteY31"/>
              <a:gd fmla="*/ 120922 w 335506" name="connsiteX32"/>
              <a:gd fmla="*/ 129886 h 336550" name="connsiteY32"/>
              <a:gd fmla="*/ 120922 w 335506" name="connsiteX33"/>
              <a:gd fmla="*/ 127288 h 336550" name="connsiteY33"/>
              <a:gd fmla="*/ 127509 w 335506" name="connsiteX34"/>
              <a:gd fmla="*/ 107805 h 336550" name="connsiteY34"/>
              <a:gd fmla="*/ 149903 w 335506" name="connsiteX35"/>
              <a:gd fmla="*/ 100012 h 336550" name="connsiteY35"/>
              <a:gd fmla="*/ 186027 w 335506" name="connsiteX36"/>
              <a:gd fmla="*/ 26987 h 336550" name="connsiteY36"/>
              <a:gd fmla="*/ 72756 w 335506" name="connsiteX37"/>
              <a:gd fmla="*/ 104608 h 336550" name="connsiteY37"/>
              <a:gd fmla="*/ 75390 w 335506" name="connsiteX38"/>
              <a:gd fmla="*/ 107239 h 336550" name="connsiteY38"/>
              <a:gd fmla="*/ 75390 w 335506" name="connsiteX39"/>
              <a:gd fmla="*/ 169073 h 336550" name="connsiteY39"/>
              <a:gd fmla="*/ 72756 w 335506" name="connsiteX40"/>
              <a:gd fmla="*/ 171704 h 336550" name="connsiteY40"/>
              <a:gd fmla="*/ 78024 w 335506" name="connsiteX41"/>
              <a:gd fmla="*/ 192754 h 336550" name="connsiteY41"/>
              <a:gd fmla="*/ 108318 w 335506" name="connsiteX42"/>
              <a:gd fmla="*/ 228275 h 336550" name="connsiteY42"/>
              <a:gd fmla="*/ 161002 w 335506" name="connsiteX43"/>
              <a:gd fmla="*/ 265112 h 336550" name="connsiteY43"/>
              <a:gd fmla="*/ 164953 w 335506" name="connsiteX44"/>
              <a:gd fmla="*/ 263796 h 336550" name="connsiteY44"/>
              <a:gd fmla="*/ 167588 w 335506" name="connsiteX45"/>
              <a:gd fmla="*/ 261165 h 336550" name="connsiteY45"/>
              <a:gd fmla="*/ 195247 w 335506" name="connsiteX46"/>
              <a:gd fmla="*/ 245378 h 336550" name="connsiteY46"/>
              <a:gd fmla="*/ 229492 w 335506" name="connsiteX47"/>
              <a:gd fmla="*/ 261165 h 336550" name="connsiteY47"/>
              <a:gd fmla="*/ 230809 w 335506" name="connsiteX48"/>
              <a:gd fmla="*/ 263796 h 336550" name="connsiteY48"/>
              <a:gd fmla="*/ 308518 w 335506" name="connsiteX49"/>
              <a:gd fmla="*/ 149339 h 336550" name="connsiteY49"/>
              <a:gd fmla="*/ 186027 w 335506" name="connsiteX50"/>
              <a:gd fmla="*/ 26987 h 336550" name="connsiteY50"/>
              <a:gd fmla="*/ 185515 w 335506" name="connsiteX51"/>
              <a:gd fmla="*/ 0 h 336550" name="connsiteY51"/>
              <a:gd fmla="*/ 335506 w 335506" name="connsiteX52"/>
              <a:gd fmla="*/ 149870 h 336550" name="connsiteY52"/>
              <a:gd fmla="*/ 247354 w 335506" name="connsiteX53"/>
              <a:gd fmla="*/ 286593 h 336550" name="connsiteY53"/>
              <a:gd fmla="*/ 247354 w 335506" name="connsiteX54"/>
              <a:gd fmla="*/ 290537 h 336550" name="connsiteY54"/>
              <a:gd fmla="*/ 226302 w 335506" name="connsiteX55"/>
              <a:gd fmla="*/ 324718 h 336550" name="connsiteY55"/>
              <a:gd fmla="*/ 222355 w 335506" name="connsiteX56"/>
              <a:gd fmla="*/ 328662 h 336550" name="connsiteY56"/>
              <a:gd fmla="*/ 198672 w 335506" name="connsiteX57"/>
              <a:gd fmla="*/ 336550 h 336550" name="connsiteY57"/>
              <a:gd fmla="*/ 71048 w 335506" name="connsiteX58"/>
              <a:gd fmla="*/ 265559 h 336550" name="connsiteY58"/>
              <a:gd fmla="*/ 7893 w 335506" name="connsiteX59"/>
              <a:gd fmla="*/ 174848 h 336550" name="connsiteY59"/>
              <a:gd fmla="*/ 7893 w 335506" name="connsiteX60"/>
              <a:gd fmla="*/ 114374 h 336550" name="connsiteY60"/>
              <a:gd fmla="*/ 13156 w 335506" name="connsiteX61"/>
              <a:gd fmla="*/ 110430 h 336550" name="connsiteY61"/>
              <a:gd fmla="*/ 44733 w 335506" name="connsiteX62"/>
              <a:gd fmla="*/ 89396 h 336550" name="connsiteY62"/>
              <a:gd fmla="*/ 48681 w 335506" name="connsiteX63"/>
              <a:gd fmla="*/ 90711 h 336550" name="connsiteY63"/>
              <a:gd fmla="*/ 185515 w 335506" name="connsiteX64"/>
              <a:gd fmla="*/ 0 h 336550" name="connsiteY6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b="b" l="l" r="r" t="t"/>
            <a:pathLst>
              <a:path h="336550" w="335506">
                <a:moveTo>
                  <a:pt x="222793" y="130175"/>
                </a:moveTo>
                <a:lnTo>
                  <a:pt x="208505" y="152400"/>
                </a:lnTo>
                <a:lnTo>
                  <a:pt x="222793" y="152400"/>
                </a:lnTo>
                <a:close/>
                <a:moveTo>
                  <a:pt x="222793" y="100012"/>
                </a:moveTo>
                <a:lnTo>
                  <a:pt x="241843" y="100012"/>
                </a:lnTo>
                <a:lnTo>
                  <a:pt x="241843" y="152400"/>
                </a:lnTo>
                <a:lnTo>
                  <a:pt x="251368" y="152400"/>
                </a:lnTo>
                <a:lnTo>
                  <a:pt x="251368" y="168275"/>
                </a:lnTo>
                <a:lnTo>
                  <a:pt x="241843" y="168275"/>
                </a:lnTo>
                <a:lnTo>
                  <a:pt x="241843" y="185737"/>
                </a:lnTo>
                <a:lnTo>
                  <a:pt x="222793" y="185737"/>
                </a:lnTo>
                <a:lnTo>
                  <a:pt x="222793" y="168275"/>
                </a:lnTo>
                <a:lnTo>
                  <a:pt x="187868" y="168275"/>
                </a:lnTo>
                <a:lnTo>
                  <a:pt x="187868" y="155575"/>
                </a:lnTo>
                <a:close/>
                <a:moveTo>
                  <a:pt x="149903" y="100012"/>
                </a:moveTo>
                <a:cubicBezTo>
                  <a:pt x="159124" y="100012"/>
                  <a:pt x="165710" y="101311"/>
                  <a:pt x="170979" y="106506"/>
                </a:cubicBezTo>
                <a:cubicBezTo>
                  <a:pt x="176249" y="111702"/>
                  <a:pt x="178883" y="116897"/>
                  <a:pt x="178883" y="124690"/>
                </a:cubicBezTo>
                <a:cubicBezTo>
                  <a:pt x="178883" y="129886"/>
                  <a:pt x="177566" y="135081"/>
                  <a:pt x="174931" y="140277"/>
                </a:cubicBezTo>
                <a:cubicBezTo>
                  <a:pt x="172297" y="144173"/>
                  <a:pt x="167027" y="149369"/>
                  <a:pt x="160441" y="155863"/>
                </a:cubicBezTo>
                <a:lnTo>
                  <a:pt x="148585" y="168852"/>
                </a:lnTo>
                <a:cubicBezTo>
                  <a:pt x="148585" y="168852"/>
                  <a:pt x="148585" y="168852"/>
                  <a:pt x="181518" y="168852"/>
                </a:cubicBezTo>
                <a:cubicBezTo>
                  <a:pt x="181518" y="168852"/>
                  <a:pt x="181518" y="168852"/>
                  <a:pt x="181518" y="185737"/>
                </a:cubicBezTo>
                <a:cubicBezTo>
                  <a:pt x="181518" y="185737"/>
                  <a:pt x="181518" y="185737"/>
                  <a:pt x="122239" y="185737"/>
                </a:cubicBezTo>
                <a:cubicBezTo>
                  <a:pt x="122239" y="185737"/>
                  <a:pt x="122239" y="185737"/>
                  <a:pt x="122239" y="171450"/>
                </a:cubicBezTo>
                <a:cubicBezTo>
                  <a:pt x="122239" y="171450"/>
                  <a:pt x="122239" y="171450"/>
                  <a:pt x="148585" y="142875"/>
                </a:cubicBezTo>
                <a:cubicBezTo>
                  <a:pt x="152537" y="138978"/>
                  <a:pt x="155172" y="135081"/>
                  <a:pt x="156489" y="132484"/>
                </a:cubicBezTo>
                <a:cubicBezTo>
                  <a:pt x="157806" y="129886"/>
                  <a:pt x="159124" y="127288"/>
                  <a:pt x="159124" y="125989"/>
                </a:cubicBezTo>
                <a:cubicBezTo>
                  <a:pt x="159124" y="122093"/>
                  <a:pt x="157806" y="120794"/>
                  <a:pt x="156489" y="118196"/>
                </a:cubicBezTo>
                <a:cubicBezTo>
                  <a:pt x="155172" y="116897"/>
                  <a:pt x="152537" y="115598"/>
                  <a:pt x="149903" y="115598"/>
                </a:cubicBezTo>
                <a:cubicBezTo>
                  <a:pt x="147268" y="115598"/>
                  <a:pt x="144633" y="116897"/>
                  <a:pt x="143316" y="119495"/>
                </a:cubicBezTo>
                <a:cubicBezTo>
                  <a:pt x="140682" y="120794"/>
                  <a:pt x="140682" y="124690"/>
                  <a:pt x="140682" y="127288"/>
                </a:cubicBezTo>
                <a:cubicBezTo>
                  <a:pt x="140682" y="127288"/>
                  <a:pt x="140682" y="127288"/>
                  <a:pt x="140682" y="129886"/>
                </a:cubicBezTo>
                <a:cubicBezTo>
                  <a:pt x="140682" y="129886"/>
                  <a:pt x="140682" y="129886"/>
                  <a:pt x="120922" y="129886"/>
                </a:cubicBezTo>
                <a:cubicBezTo>
                  <a:pt x="120922" y="129886"/>
                  <a:pt x="120922" y="129886"/>
                  <a:pt x="120922" y="127288"/>
                </a:cubicBezTo>
                <a:cubicBezTo>
                  <a:pt x="119605" y="119495"/>
                  <a:pt x="122239" y="113001"/>
                  <a:pt x="127509" y="107805"/>
                </a:cubicBezTo>
                <a:cubicBezTo>
                  <a:pt x="134095" y="102610"/>
                  <a:pt x="140682" y="100012"/>
                  <a:pt x="149903" y="100012"/>
                </a:cubicBezTo>
                <a:close/>
                <a:moveTo>
                  <a:pt x="186027" y="26987"/>
                </a:moveTo>
                <a:cubicBezTo>
                  <a:pt x="134660" y="26987"/>
                  <a:pt x="89878" y="59877"/>
                  <a:pt x="72756" y="104608"/>
                </a:cubicBezTo>
                <a:cubicBezTo>
                  <a:pt x="72756" y="105923"/>
                  <a:pt x="74073" y="105923"/>
                  <a:pt x="75390" y="107239"/>
                </a:cubicBezTo>
                <a:cubicBezTo>
                  <a:pt x="103049" y="142761"/>
                  <a:pt x="91196" y="154601"/>
                  <a:pt x="75390" y="169073"/>
                </a:cubicBezTo>
                <a:cubicBezTo>
                  <a:pt x="75390" y="170388"/>
                  <a:pt x="74073" y="171704"/>
                  <a:pt x="72756" y="171704"/>
                </a:cubicBezTo>
                <a:cubicBezTo>
                  <a:pt x="68805" y="176966"/>
                  <a:pt x="75390" y="187491"/>
                  <a:pt x="78024" y="192754"/>
                </a:cubicBezTo>
                <a:cubicBezTo>
                  <a:pt x="84610" y="201963"/>
                  <a:pt x="95147" y="213803"/>
                  <a:pt x="108318" y="228275"/>
                </a:cubicBezTo>
                <a:cubicBezTo>
                  <a:pt x="139928" y="258534"/>
                  <a:pt x="154417" y="265112"/>
                  <a:pt x="161002" y="265112"/>
                </a:cubicBezTo>
                <a:cubicBezTo>
                  <a:pt x="162319" y="265112"/>
                  <a:pt x="163636" y="265112"/>
                  <a:pt x="164953" y="263796"/>
                </a:cubicBezTo>
                <a:cubicBezTo>
                  <a:pt x="166270" y="262481"/>
                  <a:pt x="166270" y="261165"/>
                  <a:pt x="167588" y="261165"/>
                </a:cubicBezTo>
                <a:cubicBezTo>
                  <a:pt x="175490" y="253272"/>
                  <a:pt x="183393" y="245378"/>
                  <a:pt x="195247" y="245378"/>
                </a:cubicBezTo>
                <a:cubicBezTo>
                  <a:pt x="204467" y="245378"/>
                  <a:pt x="215004" y="250640"/>
                  <a:pt x="229492" y="261165"/>
                </a:cubicBezTo>
                <a:cubicBezTo>
                  <a:pt x="229492" y="262481"/>
                  <a:pt x="230809" y="262481"/>
                  <a:pt x="230809" y="263796"/>
                </a:cubicBezTo>
                <a:cubicBezTo>
                  <a:pt x="276908" y="245378"/>
                  <a:pt x="308518" y="200647"/>
                  <a:pt x="308518" y="149339"/>
                </a:cubicBezTo>
                <a:cubicBezTo>
                  <a:pt x="308518" y="82242"/>
                  <a:pt x="253200" y="26987"/>
                  <a:pt x="186027" y="26987"/>
                </a:cubicBezTo>
                <a:close/>
                <a:moveTo>
                  <a:pt x="185515" y="0"/>
                </a:moveTo>
                <a:cubicBezTo>
                  <a:pt x="268405" y="0"/>
                  <a:pt x="335506" y="67047"/>
                  <a:pt x="335506" y="149870"/>
                </a:cubicBezTo>
                <a:cubicBezTo>
                  <a:pt x="335506" y="211658"/>
                  <a:pt x="298666" y="264244"/>
                  <a:pt x="247354" y="286593"/>
                </a:cubicBezTo>
                <a:cubicBezTo>
                  <a:pt x="247354" y="287908"/>
                  <a:pt x="247354" y="289223"/>
                  <a:pt x="247354" y="290537"/>
                </a:cubicBezTo>
                <a:cubicBezTo>
                  <a:pt x="247354" y="304999"/>
                  <a:pt x="236828" y="315516"/>
                  <a:pt x="226302" y="324718"/>
                </a:cubicBezTo>
                <a:cubicBezTo>
                  <a:pt x="224986" y="326033"/>
                  <a:pt x="223671" y="327348"/>
                  <a:pt x="222355" y="328662"/>
                </a:cubicBezTo>
                <a:cubicBezTo>
                  <a:pt x="217092" y="333921"/>
                  <a:pt x="209198" y="336550"/>
                  <a:pt x="198672" y="336550"/>
                </a:cubicBezTo>
                <a:cubicBezTo>
                  <a:pt x="172357" y="336550"/>
                  <a:pt x="122360" y="318145"/>
                  <a:pt x="71048" y="265559"/>
                </a:cubicBezTo>
                <a:cubicBezTo>
                  <a:pt x="42102" y="236637"/>
                  <a:pt x="19735" y="203771"/>
                  <a:pt x="7893" y="174848"/>
                </a:cubicBezTo>
                <a:cubicBezTo>
                  <a:pt x="-2632" y="147241"/>
                  <a:pt x="-2632" y="124892"/>
                  <a:pt x="7893" y="114374"/>
                </a:cubicBezTo>
                <a:cubicBezTo>
                  <a:pt x="9209" y="113060"/>
                  <a:pt x="10525" y="111745"/>
                  <a:pt x="13156" y="110430"/>
                </a:cubicBezTo>
                <a:cubicBezTo>
                  <a:pt x="21051" y="101228"/>
                  <a:pt x="31576" y="89396"/>
                  <a:pt x="44733" y="89396"/>
                </a:cubicBezTo>
                <a:cubicBezTo>
                  <a:pt x="46049" y="89396"/>
                  <a:pt x="47365" y="89396"/>
                  <a:pt x="48681" y="90711"/>
                </a:cubicBezTo>
                <a:cubicBezTo>
                  <a:pt x="71048" y="36810"/>
                  <a:pt x="123676" y="0"/>
                  <a:pt x="185515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endParaRPr lang="en-US">
              <a:cs typeface="+mn-ea"/>
              <a:sym typeface="+mn-lt"/>
            </a:endParaRPr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B8E763F1-690A-450C-9AFC-F8A04C9FBC9D}"/>
              </a:ext>
            </a:extLst>
          </p:cNvPr>
          <p:cNvCxnSpPr/>
          <p:nvPr/>
        </p:nvCxnSpPr>
        <p:spPr>
          <a:xfrm flipH="1">
            <a:off x="8139331" y="2379596"/>
            <a:ext cx="0" cy="3191504"/>
          </a:xfrm>
          <a:prstGeom prst="line">
            <a:avLst/>
          </a:prstGeom>
          <a:ln cap="rnd" w="12700">
            <a:solidFill>
              <a:schemeClr val="bg1">
                <a:lumMod val="75000"/>
              </a:schemeClr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îšḷîḑè">
            <a:extLst>
              <a:ext uri="{FF2B5EF4-FFF2-40B4-BE49-F238E27FC236}">
                <a16:creationId xmlns:a16="http://schemas.microsoft.com/office/drawing/2014/main" id="{5023BEC3-9F43-4D61-BFDB-93B9FF94AB20}"/>
              </a:ext>
            </a:extLst>
          </p:cNvPr>
          <p:cNvSpPr/>
          <p:nvPr/>
        </p:nvSpPr>
        <p:spPr>
          <a:xfrm>
            <a:off x="8002664" y="2552461"/>
            <a:ext cx="297867" cy="368300"/>
          </a:xfrm>
          <a:prstGeom prst="rightArrow">
            <a:avLst/>
          </a:prstGeom>
          <a:solidFill>
            <a:srgbClr val="6D6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 altLang="en-US" lang="zh-CN">
              <a:cs typeface="+mn-ea"/>
              <a:sym typeface="+mn-lt"/>
            </a:endParaRPr>
          </a:p>
        </p:txBody>
      </p:sp>
      <p:sp>
        <p:nvSpPr>
          <p:cNvPr id="18" name="iṥ1íḋe">
            <a:extLst>
              <a:ext uri="{FF2B5EF4-FFF2-40B4-BE49-F238E27FC236}">
                <a16:creationId xmlns:a16="http://schemas.microsoft.com/office/drawing/2014/main" id="{178FC6E3-2D26-4ED0-9D1B-8039DBB29CD6}"/>
              </a:ext>
            </a:extLst>
          </p:cNvPr>
          <p:cNvSpPr/>
          <p:nvPr/>
        </p:nvSpPr>
        <p:spPr bwMode="auto">
          <a:xfrm flipH="1">
            <a:off x="9403217" y="2511717"/>
            <a:ext cx="449789" cy="449789"/>
          </a:xfrm>
          <a:custGeom>
            <a:gdLst>
              <a:gd fmla="*/ 209 w 418" name="T0"/>
              <a:gd fmla="*/ 0 h 418" name="T1"/>
              <a:gd fmla="*/ 247 w 418" name="T2"/>
              <a:gd fmla="*/ 3 h 418" name="T3"/>
              <a:gd fmla="*/ 282 w 418" name="T4"/>
              <a:gd fmla="*/ 13 h 418" name="T5"/>
              <a:gd fmla="*/ 315 w 418" name="T6"/>
              <a:gd fmla="*/ 27 h 418" name="T7"/>
              <a:gd fmla="*/ 344 w 418" name="T8"/>
              <a:gd fmla="*/ 48 h 418" name="T9"/>
              <a:gd fmla="*/ 369 w 418" name="T10"/>
              <a:gd fmla="*/ 73 h 418" name="T11"/>
              <a:gd fmla="*/ 390 w 418" name="T12"/>
              <a:gd fmla="*/ 103 h 418" name="T13"/>
              <a:gd fmla="*/ 405 w 418" name="T14"/>
              <a:gd fmla="*/ 136 h 418" name="T15"/>
              <a:gd fmla="*/ 415 w 418" name="T16"/>
              <a:gd fmla="*/ 171 h 418" name="T17"/>
              <a:gd fmla="*/ 418 w 418" name="T18"/>
              <a:gd fmla="*/ 208 h 418" name="T19"/>
              <a:gd fmla="*/ 415 w 418" name="T20"/>
              <a:gd fmla="*/ 246 h 418" name="T21"/>
              <a:gd fmla="*/ 405 w 418" name="T22"/>
              <a:gd fmla="*/ 281 h 418" name="T23"/>
              <a:gd fmla="*/ 390 w 418" name="T24"/>
              <a:gd fmla="*/ 314 h 418" name="T25"/>
              <a:gd fmla="*/ 369 w 418" name="T26"/>
              <a:gd fmla="*/ 343 h 418" name="T27"/>
              <a:gd fmla="*/ 344 w 418" name="T28"/>
              <a:gd fmla="*/ 369 h 418" name="T29"/>
              <a:gd fmla="*/ 315 w 418" name="T30"/>
              <a:gd fmla="*/ 390 h 418" name="T31"/>
              <a:gd fmla="*/ 282 w 418" name="T32"/>
              <a:gd fmla="*/ 404 h 418" name="T33"/>
              <a:gd fmla="*/ 247 w 418" name="T34"/>
              <a:gd fmla="*/ 415 h 418" name="T35"/>
              <a:gd fmla="*/ 209 w 418" name="T36"/>
              <a:gd fmla="*/ 418 h 418" name="T37"/>
              <a:gd fmla="*/ 171 w 418" name="T38"/>
              <a:gd fmla="*/ 415 h 418" name="T39"/>
              <a:gd fmla="*/ 136 w 418" name="T40"/>
              <a:gd fmla="*/ 404 h 418" name="T41"/>
              <a:gd fmla="*/ 103 w 418" name="T42"/>
              <a:gd fmla="*/ 390 h 418" name="T43"/>
              <a:gd fmla="*/ 74 w 418" name="T44"/>
              <a:gd fmla="*/ 369 h 418" name="T45"/>
              <a:gd fmla="*/ 49 w 418" name="T46"/>
              <a:gd fmla="*/ 343 h 418" name="T47"/>
              <a:gd fmla="*/ 28 w 418" name="T48"/>
              <a:gd fmla="*/ 314 h 418" name="T49"/>
              <a:gd fmla="*/ 13 w 418" name="T50"/>
              <a:gd fmla="*/ 281 h 418" name="T51"/>
              <a:gd fmla="*/ 3 w 418" name="T52"/>
              <a:gd fmla="*/ 246 h 418" name="T53"/>
              <a:gd fmla="*/ 0 w 418" name="T54"/>
              <a:gd fmla="*/ 208 h 418" name="T55"/>
              <a:gd fmla="*/ 3 w 418" name="T56"/>
              <a:gd fmla="*/ 171 h 418" name="T57"/>
              <a:gd fmla="*/ 13 w 418" name="T58"/>
              <a:gd fmla="*/ 136 h 418" name="T59"/>
              <a:gd fmla="*/ 28 w 418" name="T60"/>
              <a:gd fmla="*/ 103 h 418" name="T61"/>
              <a:gd fmla="*/ 49 w 418" name="T62"/>
              <a:gd fmla="*/ 73 h 418" name="T63"/>
              <a:gd fmla="*/ 74 w 418" name="T64"/>
              <a:gd fmla="*/ 48 h 418" name="T65"/>
              <a:gd fmla="*/ 103 w 418" name="T66"/>
              <a:gd fmla="*/ 27 h 418" name="T67"/>
              <a:gd fmla="*/ 136 w 418" name="T68"/>
              <a:gd fmla="*/ 13 h 418" name="T69"/>
              <a:gd fmla="*/ 171 w 418" name="T70"/>
              <a:gd fmla="*/ 3 h 418" name="T71"/>
              <a:gd fmla="*/ 209 w 418" name="T72"/>
              <a:gd fmla="*/ 0 h 418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418" w="418">
                <a:moveTo>
                  <a:pt x="209" y="0"/>
                </a:moveTo>
                <a:lnTo>
                  <a:pt x="247" y="3"/>
                </a:lnTo>
                <a:lnTo>
                  <a:pt x="282" y="13"/>
                </a:lnTo>
                <a:lnTo>
                  <a:pt x="315" y="27"/>
                </a:lnTo>
                <a:lnTo>
                  <a:pt x="344" y="48"/>
                </a:lnTo>
                <a:lnTo>
                  <a:pt x="369" y="73"/>
                </a:lnTo>
                <a:lnTo>
                  <a:pt x="390" y="103"/>
                </a:lnTo>
                <a:lnTo>
                  <a:pt x="405" y="136"/>
                </a:lnTo>
                <a:lnTo>
                  <a:pt x="415" y="171"/>
                </a:lnTo>
                <a:lnTo>
                  <a:pt x="418" y="208"/>
                </a:lnTo>
                <a:lnTo>
                  <a:pt x="415" y="246"/>
                </a:lnTo>
                <a:lnTo>
                  <a:pt x="405" y="281"/>
                </a:lnTo>
                <a:lnTo>
                  <a:pt x="390" y="314"/>
                </a:lnTo>
                <a:lnTo>
                  <a:pt x="369" y="343"/>
                </a:lnTo>
                <a:lnTo>
                  <a:pt x="344" y="369"/>
                </a:lnTo>
                <a:lnTo>
                  <a:pt x="315" y="390"/>
                </a:lnTo>
                <a:lnTo>
                  <a:pt x="282" y="404"/>
                </a:lnTo>
                <a:lnTo>
                  <a:pt x="247" y="415"/>
                </a:lnTo>
                <a:lnTo>
                  <a:pt x="209" y="418"/>
                </a:lnTo>
                <a:lnTo>
                  <a:pt x="171" y="415"/>
                </a:lnTo>
                <a:lnTo>
                  <a:pt x="136" y="404"/>
                </a:lnTo>
                <a:lnTo>
                  <a:pt x="103" y="390"/>
                </a:lnTo>
                <a:lnTo>
                  <a:pt x="74" y="369"/>
                </a:lnTo>
                <a:lnTo>
                  <a:pt x="49" y="343"/>
                </a:lnTo>
                <a:lnTo>
                  <a:pt x="28" y="314"/>
                </a:lnTo>
                <a:lnTo>
                  <a:pt x="13" y="281"/>
                </a:lnTo>
                <a:lnTo>
                  <a:pt x="3" y="246"/>
                </a:lnTo>
                <a:lnTo>
                  <a:pt x="0" y="208"/>
                </a:lnTo>
                <a:lnTo>
                  <a:pt x="3" y="171"/>
                </a:lnTo>
                <a:lnTo>
                  <a:pt x="13" y="136"/>
                </a:lnTo>
                <a:lnTo>
                  <a:pt x="28" y="103"/>
                </a:lnTo>
                <a:lnTo>
                  <a:pt x="49" y="73"/>
                </a:lnTo>
                <a:lnTo>
                  <a:pt x="74" y="48"/>
                </a:lnTo>
                <a:lnTo>
                  <a:pt x="103" y="27"/>
                </a:lnTo>
                <a:lnTo>
                  <a:pt x="136" y="13"/>
                </a:lnTo>
                <a:lnTo>
                  <a:pt x="171" y="3"/>
                </a:lnTo>
                <a:lnTo>
                  <a:pt x="209" y="0"/>
                </a:lnTo>
                <a:close/>
              </a:path>
            </a:pathLst>
          </a:custGeom>
          <a:solidFill>
            <a:srgbClr val="6D6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 lang="en-US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9" name="ïṥ1ídê">
            <a:extLst>
              <a:ext uri="{FF2B5EF4-FFF2-40B4-BE49-F238E27FC236}">
                <a16:creationId xmlns:a16="http://schemas.microsoft.com/office/drawing/2014/main" id="{4372F57B-26E4-44EB-8003-9D49CF552BB8}"/>
              </a:ext>
            </a:extLst>
          </p:cNvPr>
          <p:cNvSpPr/>
          <p:nvPr/>
        </p:nvSpPr>
        <p:spPr bwMode="auto">
          <a:xfrm>
            <a:off x="9512259" y="2620398"/>
            <a:ext cx="231706" cy="232427"/>
          </a:xfrm>
          <a:custGeom>
            <a:gdLst>
              <a:gd fmla="*/ 222793 w 335506" name="connsiteX0"/>
              <a:gd fmla="*/ 130175 h 336550" name="connsiteY0"/>
              <a:gd fmla="*/ 208505 w 335506" name="connsiteX1"/>
              <a:gd fmla="*/ 152400 h 336550" name="connsiteY1"/>
              <a:gd fmla="*/ 222793 w 335506" name="connsiteX2"/>
              <a:gd fmla="*/ 152400 h 336550" name="connsiteY2"/>
              <a:gd fmla="*/ 222793 w 335506" name="connsiteX3"/>
              <a:gd fmla="*/ 100012 h 336550" name="connsiteY3"/>
              <a:gd fmla="*/ 241843 w 335506" name="connsiteX4"/>
              <a:gd fmla="*/ 100012 h 336550" name="connsiteY4"/>
              <a:gd fmla="*/ 241843 w 335506" name="connsiteX5"/>
              <a:gd fmla="*/ 152400 h 336550" name="connsiteY5"/>
              <a:gd fmla="*/ 251368 w 335506" name="connsiteX6"/>
              <a:gd fmla="*/ 152400 h 336550" name="connsiteY6"/>
              <a:gd fmla="*/ 251368 w 335506" name="connsiteX7"/>
              <a:gd fmla="*/ 168275 h 336550" name="connsiteY7"/>
              <a:gd fmla="*/ 241843 w 335506" name="connsiteX8"/>
              <a:gd fmla="*/ 168275 h 336550" name="connsiteY8"/>
              <a:gd fmla="*/ 241843 w 335506" name="connsiteX9"/>
              <a:gd fmla="*/ 185737 h 336550" name="connsiteY9"/>
              <a:gd fmla="*/ 222793 w 335506" name="connsiteX10"/>
              <a:gd fmla="*/ 185737 h 336550" name="connsiteY10"/>
              <a:gd fmla="*/ 222793 w 335506" name="connsiteX11"/>
              <a:gd fmla="*/ 168275 h 336550" name="connsiteY11"/>
              <a:gd fmla="*/ 187868 w 335506" name="connsiteX12"/>
              <a:gd fmla="*/ 168275 h 336550" name="connsiteY12"/>
              <a:gd fmla="*/ 187868 w 335506" name="connsiteX13"/>
              <a:gd fmla="*/ 155575 h 336550" name="connsiteY13"/>
              <a:gd fmla="*/ 149903 w 335506" name="connsiteX14"/>
              <a:gd fmla="*/ 100012 h 336550" name="connsiteY14"/>
              <a:gd fmla="*/ 170979 w 335506" name="connsiteX15"/>
              <a:gd fmla="*/ 106506 h 336550" name="connsiteY15"/>
              <a:gd fmla="*/ 178883 w 335506" name="connsiteX16"/>
              <a:gd fmla="*/ 124690 h 336550" name="connsiteY16"/>
              <a:gd fmla="*/ 174931 w 335506" name="connsiteX17"/>
              <a:gd fmla="*/ 140277 h 336550" name="connsiteY17"/>
              <a:gd fmla="*/ 160441 w 335506" name="connsiteX18"/>
              <a:gd fmla="*/ 155863 h 336550" name="connsiteY18"/>
              <a:gd fmla="*/ 148585 w 335506" name="connsiteX19"/>
              <a:gd fmla="*/ 168852 h 336550" name="connsiteY19"/>
              <a:gd fmla="*/ 181518 w 335506" name="connsiteX20"/>
              <a:gd fmla="*/ 168852 h 336550" name="connsiteY20"/>
              <a:gd fmla="*/ 181518 w 335506" name="connsiteX21"/>
              <a:gd fmla="*/ 185737 h 336550" name="connsiteY21"/>
              <a:gd fmla="*/ 122239 w 335506" name="connsiteX22"/>
              <a:gd fmla="*/ 185737 h 336550" name="connsiteY22"/>
              <a:gd fmla="*/ 122239 w 335506" name="connsiteX23"/>
              <a:gd fmla="*/ 171450 h 336550" name="connsiteY23"/>
              <a:gd fmla="*/ 148585 w 335506" name="connsiteX24"/>
              <a:gd fmla="*/ 142875 h 336550" name="connsiteY24"/>
              <a:gd fmla="*/ 156489 w 335506" name="connsiteX25"/>
              <a:gd fmla="*/ 132484 h 336550" name="connsiteY25"/>
              <a:gd fmla="*/ 159124 w 335506" name="connsiteX26"/>
              <a:gd fmla="*/ 125989 h 336550" name="connsiteY26"/>
              <a:gd fmla="*/ 156489 w 335506" name="connsiteX27"/>
              <a:gd fmla="*/ 118196 h 336550" name="connsiteY27"/>
              <a:gd fmla="*/ 149903 w 335506" name="connsiteX28"/>
              <a:gd fmla="*/ 115598 h 336550" name="connsiteY28"/>
              <a:gd fmla="*/ 143316 w 335506" name="connsiteX29"/>
              <a:gd fmla="*/ 119495 h 336550" name="connsiteY29"/>
              <a:gd fmla="*/ 140682 w 335506" name="connsiteX30"/>
              <a:gd fmla="*/ 127288 h 336550" name="connsiteY30"/>
              <a:gd fmla="*/ 140682 w 335506" name="connsiteX31"/>
              <a:gd fmla="*/ 129886 h 336550" name="connsiteY31"/>
              <a:gd fmla="*/ 120922 w 335506" name="connsiteX32"/>
              <a:gd fmla="*/ 129886 h 336550" name="connsiteY32"/>
              <a:gd fmla="*/ 120922 w 335506" name="connsiteX33"/>
              <a:gd fmla="*/ 127288 h 336550" name="connsiteY33"/>
              <a:gd fmla="*/ 127509 w 335506" name="connsiteX34"/>
              <a:gd fmla="*/ 107805 h 336550" name="connsiteY34"/>
              <a:gd fmla="*/ 149903 w 335506" name="connsiteX35"/>
              <a:gd fmla="*/ 100012 h 336550" name="connsiteY35"/>
              <a:gd fmla="*/ 186027 w 335506" name="connsiteX36"/>
              <a:gd fmla="*/ 26987 h 336550" name="connsiteY36"/>
              <a:gd fmla="*/ 72756 w 335506" name="connsiteX37"/>
              <a:gd fmla="*/ 104608 h 336550" name="connsiteY37"/>
              <a:gd fmla="*/ 75390 w 335506" name="connsiteX38"/>
              <a:gd fmla="*/ 107239 h 336550" name="connsiteY38"/>
              <a:gd fmla="*/ 75390 w 335506" name="connsiteX39"/>
              <a:gd fmla="*/ 169073 h 336550" name="connsiteY39"/>
              <a:gd fmla="*/ 72756 w 335506" name="connsiteX40"/>
              <a:gd fmla="*/ 171704 h 336550" name="connsiteY40"/>
              <a:gd fmla="*/ 78024 w 335506" name="connsiteX41"/>
              <a:gd fmla="*/ 192754 h 336550" name="connsiteY41"/>
              <a:gd fmla="*/ 108318 w 335506" name="connsiteX42"/>
              <a:gd fmla="*/ 228275 h 336550" name="connsiteY42"/>
              <a:gd fmla="*/ 161002 w 335506" name="connsiteX43"/>
              <a:gd fmla="*/ 265112 h 336550" name="connsiteY43"/>
              <a:gd fmla="*/ 164953 w 335506" name="connsiteX44"/>
              <a:gd fmla="*/ 263796 h 336550" name="connsiteY44"/>
              <a:gd fmla="*/ 167588 w 335506" name="connsiteX45"/>
              <a:gd fmla="*/ 261165 h 336550" name="connsiteY45"/>
              <a:gd fmla="*/ 195247 w 335506" name="connsiteX46"/>
              <a:gd fmla="*/ 245378 h 336550" name="connsiteY46"/>
              <a:gd fmla="*/ 229492 w 335506" name="connsiteX47"/>
              <a:gd fmla="*/ 261165 h 336550" name="connsiteY47"/>
              <a:gd fmla="*/ 230809 w 335506" name="connsiteX48"/>
              <a:gd fmla="*/ 263796 h 336550" name="connsiteY48"/>
              <a:gd fmla="*/ 308518 w 335506" name="connsiteX49"/>
              <a:gd fmla="*/ 149339 h 336550" name="connsiteY49"/>
              <a:gd fmla="*/ 186027 w 335506" name="connsiteX50"/>
              <a:gd fmla="*/ 26987 h 336550" name="connsiteY50"/>
              <a:gd fmla="*/ 185515 w 335506" name="connsiteX51"/>
              <a:gd fmla="*/ 0 h 336550" name="connsiteY51"/>
              <a:gd fmla="*/ 335506 w 335506" name="connsiteX52"/>
              <a:gd fmla="*/ 149870 h 336550" name="connsiteY52"/>
              <a:gd fmla="*/ 247354 w 335506" name="connsiteX53"/>
              <a:gd fmla="*/ 286593 h 336550" name="connsiteY53"/>
              <a:gd fmla="*/ 247354 w 335506" name="connsiteX54"/>
              <a:gd fmla="*/ 290537 h 336550" name="connsiteY54"/>
              <a:gd fmla="*/ 226302 w 335506" name="connsiteX55"/>
              <a:gd fmla="*/ 324718 h 336550" name="connsiteY55"/>
              <a:gd fmla="*/ 222355 w 335506" name="connsiteX56"/>
              <a:gd fmla="*/ 328662 h 336550" name="connsiteY56"/>
              <a:gd fmla="*/ 198672 w 335506" name="connsiteX57"/>
              <a:gd fmla="*/ 336550 h 336550" name="connsiteY57"/>
              <a:gd fmla="*/ 71048 w 335506" name="connsiteX58"/>
              <a:gd fmla="*/ 265559 h 336550" name="connsiteY58"/>
              <a:gd fmla="*/ 7893 w 335506" name="connsiteX59"/>
              <a:gd fmla="*/ 174848 h 336550" name="connsiteY59"/>
              <a:gd fmla="*/ 7893 w 335506" name="connsiteX60"/>
              <a:gd fmla="*/ 114374 h 336550" name="connsiteY60"/>
              <a:gd fmla="*/ 13156 w 335506" name="connsiteX61"/>
              <a:gd fmla="*/ 110430 h 336550" name="connsiteY61"/>
              <a:gd fmla="*/ 44733 w 335506" name="connsiteX62"/>
              <a:gd fmla="*/ 89396 h 336550" name="connsiteY62"/>
              <a:gd fmla="*/ 48681 w 335506" name="connsiteX63"/>
              <a:gd fmla="*/ 90711 h 336550" name="connsiteY63"/>
              <a:gd fmla="*/ 185515 w 335506" name="connsiteX64"/>
              <a:gd fmla="*/ 0 h 336550" name="connsiteY6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b="b" l="l" r="r" t="t"/>
            <a:pathLst>
              <a:path h="336550" w="335506">
                <a:moveTo>
                  <a:pt x="222793" y="130175"/>
                </a:moveTo>
                <a:lnTo>
                  <a:pt x="208505" y="152400"/>
                </a:lnTo>
                <a:lnTo>
                  <a:pt x="222793" y="152400"/>
                </a:lnTo>
                <a:close/>
                <a:moveTo>
                  <a:pt x="222793" y="100012"/>
                </a:moveTo>
                <a:lnTo>
                  <a:pt x="241843" y="100012"/>
                </a:lnTo>
                <a:lnTo>
                  <a:pt x="241843" y="152400"/>
                </a:lnTo>
                <a:lnTo>
                  <a:pt x="251368" y="152400"/>
                </a:lnTo>
                <a:lnTo>
                  <a:pt x="251368" y="168275"/>
                </a:lnTo>
                <a:lnTo>
                  <a:pt x="241843" y="168275"/>
                </a:lnTo>
                <a:lnTo>
                  <a:pt x="241843" y="185737"/>
                </a:lnTo>
                <a:lnTo>
                  <a:pt x="222793" y="185737"/>
                </a:lnTo>
                <a:lnTo>
                  <a:pt x="222793" y="168275"/>
                </a:lnTo>
                <a:lnTo>
                  <a:pt x="187868" y="168275"/>
                </a:lnTo>
                <a:lnTo>
                  <a:pt x="187868" y="155575"/>
                </a:lnTo>
                <a:close/>
                <a:moveTo>
                  <a:pt x="149903" y="100012"/>
                </a:moveTo>
                <a:cubicBezTo>
                  <a:pt x="159124" y="100012"/>
                  <a:pt x="165710" y="101311"/>
                  <a:pt x="170979" y="106506"/>
                </a:cubicBezTo>
                <a:cubicBezTo>
                  <a:pt x="176249" y="111702"/>
                  <a:pt x="178883" y="116897"/>
                  <a:pt x="178883" y="124690"/>
                </a:cubicBezTo>
                <a:cubicBezTo>
                  <a:pt x="178883" y="129886"/>
                  <a:pt x="177566" y="135081"/>
                  <a:pt x="174931" y="140277"/>
                </a:cubicBezTo>
                <a:cubicBezTo>
                  <a:pt x="172297" y="144173"/>
                  <a:pt x="167027" y="149369"/>
                  <a:pt x="160441" y="155863"/>
                </a:cubicBezTo>
                <a:lnTo>
                  <a:pt x="148585" y="168852"/>
                </a:lnTo>
                <a:cubicBezTo>
                  <a:pt x="148585" y="168852"/>
                  <a:pt x="148585" y="168852"/>
                  <a:pt x="181518" y="168852"/>
                </a:cubicBezTo>
                <a:cubicBezTo>
                  <a:pt x="181518" y="168852"/>
                  <a:pt x="181518" y="168852"/>
                  <a:pt x="181518" y="185737"/>
                </a:cubicBezTo>
                <a:cubicBezTo>
                  <a:pt x="181518" y="185737"/>
                  <a:pt x="181518" y="185737"/>
                  <a:pt x="122239" y="185737"/>
                </a:cubicBezTo>
                <a:cubicBezTo>
                  <a:pt x="122239" y="185737"/>
                  <a:pt x="122239" y="185737"/>
                  <a:pt x="122239" y="171450"/>
                </a:cubicBezTo>
                <a:cubicBezTo>
                  <a:pt x="122239" y="171450"/>
                  <a:pt x="122239" y="171450"/>
                  <a:pt x="148585" y="142875"/>
                </a:cubicBezTo>
                <a:cubicBezTo>
                  <a:pt x="152537" y="138978"/>
                  <a:pt x="155172" y="135081"/>
                  <a:pt x="156489" y="132484"/>
                </a:cubicBezTo>
                <a:cubicBezTo>
                  <a:pt x="157806" y="129886"/>
                  <a:pt x="159124" y="127288"/>
                  <a:pt x="159124" y="125989"/>
                </a:cubicBezTo>
                <a:cubicBezTo>
                  <a:pt x="159124" y="122093"/>
                  <a:pt x="157806" y="120794"/>
                  <a:pt x="156489" y="118196"/>
                </a:cubicBezTo>
                <a:cubicBezTo>
                  <a:pt x="155172" y="116897"/>
                  <a:pt x="152537" y="115598"/>
                  <a:pt x="149903" y="115598"/>
                </a:cubicBezTo>
                <a:cubicBezTo>
                  <a:pt x="147268" y="115598"/>
                  <a:pt x="144633" y="116897"/>
                  <a:pt x="143316" y="119495"/>
                </a:cubicBezTo>
                <a:cubicBezTo>
                  <a:pt x="140682" y="120794"/>
                  <a:pt x="140682" y="124690"/>
                  <a:pt x="140682" y="127288"/>
                </a:cubicBezTo>
                <a:cubicBezTo>
                  <a:pt x="140682" y="127288"/>
                  <a:pt x="140682" y="127288"/>
                  <a:pt x="140682" y="129886"/>
                </a:cubicBezTo>
                <a:cubicBezTo>
                  <a:pt x="140682" y="129886"/>
                  <a:pt x="140682" y="129886"/>
                  <a:pt x="120922" y="129886"/>
                </a:cubicBezTo>
                <a:cubicBezTo>
                  <a:pt x="120922" y="129886"/>
                  <a:pt x="120922" y="129886"/>
                  <a:pt x="120922" y="127288"/>
                </a:cubicBezTo>
                <a:cubicBezTo>
                  <a:pt x="119605" y="119495"/>
                  <a:pt x="122239" y="113001"/>
                  <a:pt x="127509" y="107805"/>
                </a:cubicBezTo>
                <a:cubicBezTo>
                  <a:pt x="134095" y="102610"/>
                  <a:pt x="140682" y="100012"/>
                  <a:pt x="149903" y="100012"/>
                </a:cubicBezTo>
                <a:close/>
                <a:moveTo>
                  <a:pt x="186027" y="26987"/>
                </a:moveTo>
                <a:cubicBezTo>
                  <a:pt x="134660" y="26987"/>
                  <a:pt x="89878" y="59877"/>
                  <a:pt x="72756" y="104608"/>
                </a:cubicBezTo>
                <a:cubicBezTo>
                  <a:pt x="72756" y="105923"/>
                  <a:pt x="74073" y="105923"/>
                  <a:pt x="75390" y="107239"/>
                </a:cubicBezTo>
                <a:cubicBezTo>
                  <a:pt x="103049" y="142761"/>
                  <a:pt x="91196" y="154601"/>
                  <a:pt x="75390" y="169073"/>
                </a:cubicBezTo>
                <a:cubicBezTo>
                  <a:pt x="75390" y="170388"/>
                  <a:pt x="74073" y="171704"/>
                  <a:pt x="72756" y="171704"/>
                </a:cubicBezTo>
                <a:cubicBezTo>
                  <a:pt x="68805" y="176966"/>
                  <a:pt x="75390" y="187491"/>
                  <a:pt x="78024" y="192754"/>
                </a:cubicBezTo>
                <a:cubicBezTo>
                  <a:pt x="84610" y="201963"/>
                  <a:pt x="95147" y="213803"/>
                  <a:pt x="108318" y="228275"/>
                </a:cubicBezTo>
                <a:cubicBezTo>
                  <a:pt x="139928" y="258534"/>
                  <a:pt x="154417" y="265112"/>
                  <a:pt x="161002" y="265112"/>
                </a:cubicBezTo>
                <a:cubicBezTo>
                  <a:pt x="162319" y="265112"/>
                  <a:pt x="163636" y="265112"/>
                  <a:pt x="164953" y="263796"/>
                </a:cubicBezTo>
                <a:cubicBezTo>
                  <a:pt x="166270" y="262481"/>
                  <a:pt x="166270" y="261165"/>
                  <a:pt x="167588" y="261165"/>
                </a:cubicBezTo>
                <a:cubicBezTo>
                  <a:pt x="175490" y="253272"/>
                  <a:pt x="183393" y="245378"/>
                  <a:pt x="195247" y="245378"/>
                </a:cubicBezTo>
                <a:cubicBezTo>
                  <a:pt x="204467" y="245378"/>
                  <a:pt x="215004" y="250640"/>
                  <a:pt x="229492" y="261165"/>
                </a:cubicBezTo>
                <a:cubicBezTo>
                  <a:pt x="229492" y="262481"/>
                  <a:pt x="230809" y="262481"/>
                  <a:pt x="230809" y="263796"/>
                </a:cubicBezTo>
                <a:cubicBezTo>
                  <a:pt x="276908" y="245378"/>
                  <a:pt x="308518" y="200647"/>
                  <a:pt x="308518" y="149339"/>
                </a:cubicBezTo>
                <a:cubicBezTo>
                  <a:pt x="308518" y="82242"/>
                  <a:pt x="253200" y="26987"/>
                  <a:pt x="186027" y="26987"/>
                </a:cubicBezTo>
                <a:close/>
                <a:moveTo>
                  <a:pt x="185515" y="0"/>
                </a:moveTo>
                <a:cubicBezTo>
                  <a:pt x="268405" y="0"/>
                  <a:pt x="335506" y="67047"/>
                  <a:pt x="335506" y="149870"/>
                </a:cubicBezTo>
                <a:cubicBezTo>
                  <a:pt x="335506" y="211658"/>
                  <a:pt x="298666" y="264244"/>
                  <a:pt x="247354" y="286593"/>
                </a:cubicBezTo>
                <a:cubicBezTo>
                  <a:pt x="247354" y="287908"/>
                  <a:pt x="247354" y="289223"/>
                  <a:pt x="247354" y="290537"/>
                </a:cubicBezTo>
                <a:cubicBezTo>
                  <a:pt x="247354" y="304999"/>
                  <a:pt x="236828" y="315516"/>
                  <a:pt x="226302" y="324718"/>
                </a:cubicBezTo>
                <a:cubicBezTo>
                  <a:pt x="224986" y="326033"/>
                  <a:pt x="223671" y="327348"/>
                  <a:pt x="222355" y="328662"/>
                </a:cubicBezTo>
                <a:cubicBezTo>
                  <a:pt x="217092" y="333921"/>
                  <a:pt x="209198" y="336550"/>
                  <a:pt x="198672" y="336550"/>
                </a:cubicBezTo>
                <a:cubicBezTo>
                  <a:pt x="172357" y="336550"/>
                  <a:pt x="122360" y="318145"/>
                  <a:pt x="71048" y="265559"/>
                </a:cubicBezTo>
                <a:cubicBezTo>
                  <a:pt x="42102" y="236637"/>
                  <a:pt x="19735" y="203771"/>
                  <a:pt x="7893" y="174848"/>
                </a:cubicBezTo>
                <a:cubicBezTo>
                  <a:pt x="-2632" y="147241"/>
                  <a:pt x="-2632" y="124892"/>
                  <a:pt x="7893" y="114374"/>
                </a:cubicBezTo>
                <a:cubicBezTo>
                  <a:pt x="9209" y="113060"/>
                  <a:pt x="10525" y="111745"/>
                  <a:pt x="13156" y="110430"/>
                </a:cubicBezTo>
                <a:cubicBezTo>
                  <a:pt x="21051" y="101228"/>
                  <a:pt x="31576" y="89396"/>
                  <a:pt x="44733" y="89396"/>
                </a:cubicBezTo>
                <a:cubicBezTo>
                  <a:pt x="46049" y="89396"/>
                  <a:pt x="47365" y="89396"/>
                  <a:pt x="48681" y="90711"/>
                </a:cubicBezTo>
                <a:cubicBezTo>
                  <a:pt x="71048" y="36810"/>
                  <a:pt x="123676" y="0"/>
                  <a:pt x="185515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endParaRPr lang="en-US">
              <a:cs typeface="+mn-ea"/>
              <a:sym typeface="+mn-lt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5348FC97-276F-49F1-A361-D0EF48146AB7}"/>
              </a:ext>
            </a:extLst>
          </p:cNvPr>
          <p:cNvSpPr txBox="1"/>
          <p:nvPr/>
        </p:nvSpPr>
        <p:spPr>
          <a:xfrm>
            <a:off x="4960268" y="3063709"/>
            <a:ext cx="2953027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indent="-533400" marL="533400">
              <a:lnSpc>
                <a:spcPct val="250000"/>
              </a:lnSpc>
              <a:buNone/>
            </a:pPr>
            <a:r>
              <a:rPr altLang="nb-NO" lang="zh-CN" sz="2400">
                <a:cs typeface="+mn-ea"/>
                <a:sym typeface="+mn-lt"/>
              </a:rPr>
              <a:t>脾切除后嗜酸性粒细胞增多原因？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AD90003-BA86-4C9F-8F3C-175DD702B8FD}"/>
              </a:ext>
            </a:extLst>
          </p:cNvPr>
          <p:cNvSpPr txBox="1"/>
          <p:nvPr/>
        </p:nvSpPr>
        <p:spPr>
          <a:xfrm>
            <a:off x="8719524" y="3084655"/>
            <a:ext cx="2048884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533400" marL="533400">
              <a:lnSpc>
                <a:spcPct val="250000"/>
              </a:lnSpc>
              <a:buNone/>
            </a:pPr>
            <a:r>
              <a:rPr altLang="nb-NO" lang="zh-CN" sz="2400">
                <a:cs typeface="+mn-ea"/>
                <a:sym typeface="+mn-lt"/>
              </a:rPr>
              <a:t>目前诊断如何考虑？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68508" y="1761431"/>
            <a:ext cx="3937239" cy="3937239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val="422247395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1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7"/>
      <p:bldP grpId="0" spid="18"/>
      <p:bldP grpId="0" spid="20"/>
      <p:bldP grpId="0" spid="21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7" name="Rectangle 3"/>
          <p:cNvSpPr>
            <a:spLocks noChangeArrowheads="1" noGrp="1"/>
          </p:cNvSpPr>
          <p:nvPr>
            <p:ph idx="4294967295"/>
          </p:nvPr>
        </p:nvSpPr>
        <p:spPr>
          <a:xfrm>
            <a:off x="3508451" y="1543963"/>
            <a:ext cx="8078682" cy="21877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</a:pPr>
            <a:r>
              <a:rPr altLang="zh-CN" lang="en-US" sz="1800">
                <a:latin typeface="+mn-ea"/>
                <a:cs typeface="+mn-ea"/>
                <a:sym typeface="+mn-lt"/>
              </a:rPr>
              <a:t> 2009－2－23 四川大学华西医院病理诊断：</a:t>
            </a:r>
          </a:p>
          <a:p>
            <a:pPr>
              <a:lnSpc>
                <a:spcPct val="130000"/>
              </a:lnSpc>
            </a:pPr>
            <a:r>
              <a:rPr altLang="zh-CN" lang="en-US" sz="1800">
                <a:latin typeface="+mn-ea"/>
                <a:cs typeface="+mn-ea"/>
                <a:sym typeface="+mn-lt"/>
              </a:rPr>
              <a:t>（脾脏）非霍奇金淋巴瘤，系肝脾T细胞淋巴瘤，侵袭性 </a:t>
            </a:r>
          </a:p>
          <a:p>
            <a:pPr>
              <a:lnSpc>
                <a:spcPct val="130000"/>
              </a:lnSpc>
            </a:pPr>
            <a:r>
              <a:rPr altLang="zh-CN" lang="en-US" sz="1800">
                <a:latin typeface="+mn-ea"/>
                <a:cs typeface="+mn-ea"/>
                <a:sym typeface="+mn-lt"/>
              </a:rPr>
              <a:t>  免疫表型检测：CD3 (＋)，CD7 (＋)，CD56(部分＋)，CD4 (－)，CD8 (－)， CD20 (－)，granzymeB(－)、 TIA-1(＋)，EBER-ISH(－)</a:t>
            </a:r>
          </a:p>
          <a:p>
            <a:pPr>
              <a:lnSpc>
                <a:spcPct val="130000"/>
              </a:lnSpc>
            </a:pPr>
            <a:r>
              <a:rPr altLang="zh-CN" lang="en-US" sz="1800">
                <a:latin typeface="+mn-ea"/>
                <a:cs typeface="+mn-ea"/>
                <a:sym typeface="+mn-lt"/>
              </a:rPr>
              <a:t> PCR检测：检出TCR 基因克隆性重排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515464" y="4100997"/>
            <a:ext cx="4018190" cy="1779536"/>
          </a:xfrm>
          <a:prstGeom prst="rect">
            <a:avLst/>
          </a:prstGeom>
        </p:spPr>
        <p:txBody>
          <a:bodyPr/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2000">
                <a:cs typeface="+mn-ea"/>
                <a:sym typeface="+mn-lt"/>
              </a:rPr>
              <a:t>术后患者体温逐渐正常，</a:t>
            </a:r>
          </a:p>
          <a:p>
            <a:pPr>
              <a:lnSpc>
                <a:spcPct val="130000"/>
              </a:lnSpc>
            </a:pPr>
            <a:r>
              <a:rPr altLang="en-US" lang="zh-CN" sz="2000">
                <a:cs typeface="+mn-ea"/>
                <a:sym typeface="+mn-lt"/>
              </a:rPr>
              <a:t>体重增加，</a:t>
            </a:r>
          </a:p>
          <a:p>
            <a:pPr>
              <a:lnSpc>
                <a:spcPct val="130000"/>
              </a:lnSpc>
            </a:pPr>
            <a:r>
              <a:rPr altLang="en-US" lang="zh-CN" sz="2000">
                <a:cs typeface="+mn-ea"/>
                <a:sym typeface="+mn-lt"/>
              </a:rPr>
              <a:t>一般情况明显好转。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299482" y="723482"/>
            <a:ext cx="1910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治疗护理</a:t>
            </a:r>
          </a:p>
        </p:txBody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53FD8150-9DCD-4650-9A96-CB3A75BEC040}"/>
              </a:ext>
            </a:extLst>
          </p:cNvPr>
          <p:cNvSpPr/>
          <p:nvPr/>
        </p:nvSpPr>
        <p:spPr>
          <a:xfrm flipH="1">
            <a:off x="1022611" y="1710929"/>
            <a:ext cx="2348937" cy="1011193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4664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4664" y="21600"/>
                </a:lnTo>
                <a:lnTo>
                  <a:pt x="0" y="10891"/>
                </a:lnTo>
                <a:lnTo>
                  <a:pt x="4664" y="0"/>
                </a:lnTo>
                <a:close/>
              </a:path>
            </a:pathLst>
          </a:custGeom>
          <a:solidFill>
            <a:srgbClr val="786DCE"/>
          </a:solidFill>
          <a:ln w="12700">
            <a:miter lim="400000"/>
          </a:ln>
        </p:spPr>
        <p:txBody>
          <a:bodyPr bIns="45720" tIns="45720"/>
          <a:lstStyle/>
          <a:p>
            <a:pPr>
              <a:defRPr b="0" sz="3000">
                <a:solidFill>
                  <a:srgbClr val="404040"/>
                </a:solidFill>
                <a:latin typeface="Noto Sans S Chinese Regular"/>
                <a:ea typeface="Noto Sans S Chinese Regular"/>
                <a:cs typeface="Noto Sans S Chinese Regular"/>
                <a:sym typeface="Noto Sans S Chinese Regular"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18" name="Freeform 8">
            <a:extLst>
              <a:ext uri="{FF2B5EF4-FFF2-40B4-BE49-F238E27FC236}">
                <a16:creationId xmlns:a16="http://schemas.microsoft.com/office/drawing/2014/main" id="{7EA3E883-5962-49DF-91F4-2B90D8E70751}"/>
              </a:ext>
            </a:extLst>
          </p:cNvPr>
          <p:cNvSpPr/>
          <p:nvPr/>
        </p:nvSpPr>
        <p:spPr>
          <a:xfrm flipH="1">
            <a:off x="1084048" y="1779227"/>
            <a:ext cx="1592404" cy="8412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bIns="45720" tIns="45720"/>
          <a:lstStyle/>
          <a:p>
            <a:pPr>
              <a:defRPr b="0" sz="3000">
                <a:solidFill>
                  <a:srgbClr val="404040"/>
                </a:solidFill>
                <a:latin typeface="Noto Sans S Chinese Regular"/>
                <a:ea typeface="Noto Sans S Chinese Regular"/>
                <a:cs typeface="Noto Sans S Chinese Regular"/>
                <a:sym typeface="Noto Sans S Chinese Regular"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id="{5D987791-1B7A-4ACA-AC72-4E7507B90D44}"/>
              </a:ext>
            </a:extLst>
          </p:cNvPr>
          <p:cNvSpPr/>
          <p:nvPr/>
        </p:nvSpPr>
        <p:spPr>
          <a:xfrm flipH="1">
            <a:off x="2813355" y="1992332"/>
            <a:ext cx="342848" cy="382385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1960" y="0"/>
                </a:moveTo>
                <a:lnTo>
                  <a:pt x="11960" y="4960"/>
                </a:lnTo>
                <a:lnTo>
                  <a:pt x="21600" y="4960"/>
                </a:lnTo>
                <a:lnTo>
                  <a:pt x="21600" y="16640"/>
                </a:lnTo>
                <a:lnTo>
                  <a:pt x="11960" y="16640"/>
                </a:lnTo>
                <a:lnTo>
                  <a:pt x="11960" y="21600"/>
                </a:lnTo>
                <a:lnTo>
                  <a:pt x="0" y="11040"/>
                </a:lnTo>
                <a:lnTo>
                  <a:pt x="1196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bIns="45720" tIns="45720"/>
          <a:lstStyle/>
          <a:p>
            <a:pPr>
              <a:defRPr b="0" sz="3000">
                <a:solidFill>
                  <a:srgbClr val="404040"/>
                </a:solidFill>
                <a:latin typeface="Noto Sans S Chinese Regular"/>
                <a:ea typeface="Noto Sans S Chinese Regular"/>
                <a:cs typeface="Noto Sans S Chinese Regular"/>
                <a:sym typeface="Noto Sans S Chinese Regular"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20" name="矩形 15">
            <a:extLst>
              <a:ext uri="{FF2B5EF4-FFF2-40B4-BE49-F238E27FC236}">
                <a16:creationId xmlns:a16="http://schemas.microsoft.com/office/drawing/2014/main" id="{7F34DFD0-A4F5-43BA-B8C7-AE91D5F632E0}"/>
              </a:ext>
            </a:extLst>
          </p:cNvPr>
          <p:cNvSpPr txBox="1"/>
          <p:nvPr/>
        </p:nvSpPr>
        <p:spPr>
          <a:xfrm flipH="1">
            <a:off x="1289306" y="1992332"/>
            <a:ext cx="1159392" cy="3962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bIns="45702" lIns="45702" rIns="45702" tIns="45702" wrap="square">
            <a:spAutoFit/>
          </a:bodyPr>
          <a:lstStyle>
            <a:lvl1pPr defTabSz="1828800">
              <a:defRPr b="0" sz="4000">
                <a:solidFill>
                  <a:srgbClr val="404040"/>
                </a:solidFill>
                <a:latin typeface="方正黑体简体"/>
                <a:ea typeface="方正黑体简体"/>
                <a:cs typeface="方正黑体简体"/>
                <a:sym typeface="方正黑体简体"/>
              </a:defRPr>
            </a:lvl1pPr>
          </a:lstStyle>
          <a:p>
            <a:r>
              <a:rPr altLang="en-US" lang="zh-CN" sz="2000">
                <a:latin typeface="+mn-lt"/>
                <a:ea typeface="+mn-ea"/>
                <a:cs typeface="+mn-ea"/>
                <a:sym typeface="+mn-lt"/>
              </a:rPr>
              <a:t>病理检查</a:t>
            </a:r>
          </a:p>
        </p:txBody>
      </p:sp>
      <p:sp>
        <p:nvSpPr>
          <p:cNvPr id="21" name="Freeform 7">
            <a:extLst>
              <a:ext uri="{FF2B5EF4-FFF2-40B4-BE49-F238E27FC236}">
                <a16:creationId xmlns:a16="http://schemas.microsoft.com/office/drawing/2014/main" id="{53FD8150-9DCD-4650-9A96-CB3A75BEC040}"/>
              </a:ext>
            </a:extLst>
          </p:cNvPr>
          <p:cNvSpPr/>
          <p:nvPr/>
        </p:nvSpPr>
        <p:spPr>
          <a:xfrm flipH="1">
            <a:off x="1022611" y="4301809"/>
            <a:ext cx="2348937" cy="1011193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4664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4664" y="21600"/>
                </a:lnTo>
                <a:lnTo>
                  <a:pt x="0" y="10891"/>
                </a:lnTo>
                <a:lnTo>
                  <a:pt x="4664" y="0"/>
                </a:lnTo>
                <a:close/>
              </a:path>
            </a:pathLst>
          </a:custGeom>
          <a:solidFill>
            <a:srgbClr val="786DCE"/>
          </a:solidFill>
          <a:ln w="12700">
            <a:miter lim="400000"/>
          </a:ln>
        </p:spPr>
        <p:txBody>
          <a:bodyPr bIns="45720" tIns="45720"/>
          <a:lstStyle/>
          <a:p>
            <a:pPr>
              <a:defRPr b="0" sz="3000">
                <a:solidFill>
                  <a:srgbClr val="404040"/>
                </a:solidFill>
                <a:latin typeface="Noto Sans S Chinese Regular"/>
                <a:ea typeface="Noto Sans S Chinese Regular"/>
                <a:cs typeface="Noto Sans S Chinese Regular"/>
                <a:sym typeface="Noto Sans S Chinese Regular"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22" name="Freeform 8">
            <a:extLst>
              <a:ext uri="{FF2B5EF4-FFF2-40B4-BE49-F238E27FC236}">
                <a16:creationId xmlns:a16="http://schemas.microsoft.com/office/drawing/2014/main" id="{7EA3E883-5962-49DF-91F4-2B90D8E70751}"/>
              </a:ext>
            </a:extLst>
          </p:cNvPr>
          <p:cNvSpPr/>
          <p:nvPr/>
        </p:nvSpPr>
        <p:spPr>
          <a:xfrm flipH="1">
            <a:off x="1084048" y="4370107"/>
            <a:ext cx="1592404" cy="8412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bIns="45720" tIns="45720"/>
          <a:lstStyle/>
          <a:p>
            <a:pPr>
              <a:defRPr b="0" sz="3000">
                <a:solidFill>
                  <a:srgbClr val="404040"/>
                </a:solidFill>
                <a:latin typeface="Noto Sans S Chinese Regular"/>
                <a:ea typeface="Noto Sans S Chinese Regular"/>
                <a:cs typeface="Noto Sans S Chinese Regular"/>
                <a:sym typeface="Noto Sans S Chinese Regular"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23" name="Freeform 9">
            <a:extLst>
              <a:ext uri="{FF2B5EF4-FFF2-40B4-BE49-F238E27FC236}">
                <a16:creationId xmlns:a16="http://schemas.microsoft.com/office/drawing/2014/main" id="{5D987791-1B7A-4ACA-AC72-4E7507B90D44}"/>
              </a:ext>
            </a:extLst>
          </p:cNvPr>
          <p:cNvSpPr/>
          <p:nvPr/>
        </p:nvSpPr>
        <p:spPr>
          <a:xfrm flipH="1">
            <a:off x="2813355" y="4583212"/>
            <a:ext cx="342848" cy="382385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1960" y="0"/>
                </a:moveTo>
                <a:lnTo>
                  <a:pt x="11960" y="4960"/>
                </a:lnTo>
                <a:lnTo>
                  <a:pt x="21600" y="4960"/>
                </a:lnTo>
                <a:lnTo>
                  <a:pt x="21600" y="16640"/>
                </a:lnTo>
                <a:lnTo>
                  <a:pt x="11960" y="16640"/>
                </a:lnTo>
                <a:lnTo>
                  <a:pt x="11960" y="21600"/>
                </a:lnTo>
                <a:lnTo>
                  <a:pt x="0" y="11040"/>
                </a:lnTo>
                <a:lnTo>
                  <a:pt x="1196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bIns="45720" tIns="45720"/>
          <a:lstStyle/>
          <a:p>
            <a:pPr>
              <a:defRPr b="0" sz="3000">
                <a:solidFill>
                  <a:srgbClr val="404040"/>
                </a:solidFill>
                <a:latin typeface="Noto Sans S Chinese Regular"/>
                <a:ea typeface="Noto Sans S Chinese Regular"/>
                <a:cs typeface="Noto Sans S Chinese Regular"/>
                <a:sym typeface="Noto Sans S Chinese Regular"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24" name="矩形 15">
            <a:extLst>
              <a:ext uri="{FF2B5EF4-FFF2-40B4-BE49-F238E27FC236}">
                <a16:creationId xmlns:a16="http://schemas.microsoft.com/office/drawing/2014/main" id="{7F34DFD0-A4F5-43BA-B8C7-AE91D5F632E0}"/>
              </a:ext>
            </a:extLst>
          </p:cNvPr>
          <p:cNvSpPr txBox="1"/>
          <p:nvPr/>
        </p:nvSpPr>
        <p:spPr>
          <a:xfrm flipH="1">
            <a:off x="1227964" y="4590692"/>
            <a:ext cx="1198782" cy="3962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bIns="45702" lIns="45702" rIns="45702" tIns="45702" wrap="square">
            <a:spAutoFit/>
          </a:bodyPr>
          <a:lstStyle>
            <a:lvl1pPr defTabSz="1828800">
              <a:defRPr b="0" sz="4000">
                <a:solidFill>
                  <a:srgbClr val="404040"/>
                </a:solidFill>
                <a:latin typeface="方正黑体简体"/>
                <a:ea typeface="方正黑体简体"/>
                <a:cs typeface="方正黑体简体"/>
                <a:sym typeface="方正黑体简体"/>
              </a:defRPr>
            </a:lvl1pPr>
          </a:lstStyle>
          <a:p>
            <a:pPr algn="dist"/>
            <a:r>
              <a:rPr altLang="en-US" lang="zh-CN" sz="2000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病情变化</a:t>
            </a:r>
          </a:p>
        </p:txBody>
      </p:sp>
    </p:spTree>
    <p:custDataLst>
      <p:tags r:id="rId2"/>
    </p:custDataLst>
    <p:extLst>
      <p:ext uri="{BB962C8B-B14F-4D97-AF65-F5344CB8AC3E}">
        <p14:creationId val="4103081408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  <p:cond delay="0" evt="onBegin">
                          <p:tn val="16"/>
                        </p:cond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317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  <p:cond delay="0" evt="onBegin">
                          <p:tn val="21"/>
                        </p:cond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317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  <p:cond delay="0" evt="onBegin">
                          <p:tn val="26"/>
                        </p:cond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317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  <p:cond delay="0" evt="onBegin">
                          <p:tn val="31"/>
                        </p:cond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317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6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  <p:cond delay="0" evt="onBegin">
                          <p:tn val="49"/>
                        </p:cond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2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31747" uiExpand="1"/>
      <p:bldP grpId="0" spid="10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7678" l="9048" r="9762" t="7321"/>
          <a:stretch>
            <a:fillRect/>
          </a:stretch>
        </p:blipFill>
        <p:spPr>
          <a:xfrm>
            <a:off x="689445" y="598883"/>
            <a:ext cx="10813109" cy="566023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232900" y="5283541"/>
            <a:ext cx="2959100" cy="1574118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9A951DB3-3B14-4D78-88FD-98D56F6AEC71}"/>
              </a:ext>
            </a:extLst>
          </p:cNvPr>
          <p:cNvGrpSpPr/>
          <p:nvPr/>
        </p:nvGrpSpPr>
        <p:grpSpPr>
          <a:xfrm>
            <a:off x="4115501" y="2245044"/>
            <a:ext cx="2688290" cy="584775"/>
            <a:chOff x="7235685" y="1229782"/>
            <a:chExt cx="2688290" cy="584775"/>
          </a:xfrm>
        </p:grpSpPr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65E14223-8805-463A-B87C-E48FA6F7A224}"/>
                </a:ext>
              </a:extLst>
            </p:cNvPr>
            <p:cNvSpPr txBox="1"/>
            <p:nvPr/>
          </p:nvSpPr>
          <p:spPr bwMode="auto">
            <a:xfrm>
              <a:off x="8025686" y="1242179"/>
              <a:ext cx="1898290" cy="51816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>
                <a:defRPr/>
              </a:pPr>
              <a:r>
                <a:rPr altLang="en-US" b="1" 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0000500000000000000" pitchFamily="2" typeface="字魂59号-创粗黑"/>
                </a:rPr>
                <a:t>病史介绍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706A73E4-3D3C-47C0-905C-6329F740A2A3}"/>
                </a:ext>
              </a:extLst>
            </p:cNvPr>
            <p:cNvSpPr txBox="1"/>
            <p:nvPr/>
          </p:nvSpPr>
          <p:spPr bwMode="auto">
            <a:xfrm>
              <a:off x="7235685" y="1229782"/>
              <a:ext cx="890556" cy="57912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0000500000000000000" pitchFamily="2" typeface="字魂59号-创粗黑"/>
                </a:rPr>
                <a:t>01</a:t>
              </a:r>
            </a:p>
          </p:txBody>
        </p:sp>
      </p:grpSp>
      <p:pic>
        <p:nvPicPr>
          <p:cNvPr id="25" name="图片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645664" y="3857756"/>
            <a:ext cx="2157764" cy="1892243"/>
          </a:xfrm>
          <a:prstGeom prst="rect">
            <a:avLst/>
          </a:prstGeom>
        </p:spPr>
      </p:pic>
      <p:grpSp>
        <p:nvGrpSpPr>
          <p:cNvPr id="26" name="组合 25">
            <a:extLst>
              <a:ext uri="{FF2B5EF4-FFF2-40B4-BE49-F238E27FC236}">
                <a16:creationId xmlns:a16="http://schemas.microsoft.com/office/drawing/2014/main" id="{9A951DB3-3B14-4D78-88FD-98D56F6AEC71}"/>
              </a:ext>
            </a:extLst>
          </p:cNvPr>
          <p:cNvGrpSpPr/>
          <p:nvPr/>
        </p:nvGrpSpPr>
        <p:grpSpPr>
          <a:xfrm>
            <a:off x="7493236" y="2257441"/>
            <a:ext cx="2688290" cy="584775"/>
            <a:chOff x="7235685" y="1229782"/>
            <a:chExt cx="2688290" cy="584775"/>
          </a:xfrm>
        </p:grpSpPr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65E14223-8805-463A-B87C-E48FA6F7A224}"/>
                </a:ext>
              </a:extLst>
            </p:cNvPr>
            <p:cNvSpPr txBox="1"/>
            <p:nvPr/>
          </p:nvSpPr>
          <p:spPr bwMode="auto">
            <a:xfrm>
              <a:off x="8025685" y="1242179"/>
              <a:ext cx="1898290" cy="51816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>
                <a:defRPr/>
              </a:pPr>
              <a:r>
                <a:rPr altLang="en-US" b="1" 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0000500000000000000" pitchFamily="2" typeface="字魂59号-创粗黑"/>
                </a:rPr>
                <a:t>辅助检查</a:t>
              </a: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706A73E4-3D3C-47C0-905C-6329F740A2A3}"/>
                </a:ext>
              </a:extLst>
            </p:cNvPr>
            <p:cNvSpPr txBox="1"/>
            <p:nvPr/>
          </p:nvSpPr>
          <p:spPr bwMode="auto">
            <a:xfrm>
              <a:off x="7235685" y="1229782"/>
              <a:ext cx="890556" cy="57912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mtClean="0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0000500000000000000" pitchFamily="2" typeface="字魂59号-创粗黑"/>
                </a:rPr>
                <a:t>02</a:t>
              </a: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9A951DB3-3B14-4D78-88FD-98D56F6AEC71}"/>
              </a:ext>
            </a:extLst>
          </p:cNvPr>
          <p:cNvGrpSpPr/>
          <p:nvPr/>
        </p:nvGrpSpPr>
        <p:grpSpPr>
          <a:xfrm>
            <a:off x="4115501" y="3609149"/>
            <a:ext cx="2688290" cy="584775"/>
            <a:chOff x="7235685" y="1229782"/>
            <a:chExt cx="2688290" cy="584775"/>
          </a:xfrm>
        </p:grpSpPr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65E14223-8805-463A-B87C-E48FA6F7A224}"/>
                </a:ext>
              </a:extLst>
            </p:cNvPr>
            <p:cNvSpPr txBox="1"/>
            <p:nvPr/>
          </p:nvSpPr>
          <p:spPr bwMode="auto">
            <a:xfrm>
              <a:off x="8025686" y="1242179"/>
              <a:ext cx="1898290" cy="51816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>
                <a:defRPr/>
              </a:pPr>
              <a:r>
                <a:rPr altLang="en-US" b="1" 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0000500000000000000" pitchFamily="2" typeface="字魂59号-创粗黑"/>
                </a:rPr>
                <a:t>治疗护理</a:t>
              </a: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706A73E4-3D3C-47C0-905C-6329F740A2A3}"/>
                </a:ext>
              </a:extLst>
            </p:cNvPr>
            <p:cNvSpPr txBox="1"/>
            <p:nvPr/>
          </p:nvSpPr>
          <p:spPr bwMode="auto">
            <a:xfrm>
              <a:off x="7235685" y="1229782"/>
              <a:ext cx="890556" cy="57912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mtClean="0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0000500000000000000" pitchFamily="2" typeface="字魂59号-创粗黑"/>
                </a:rPr>
                <a:t>03</a:t>
              </a: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9A951DB3-3B14-4D78-88FD-98D56F6AEC71}"/>
              </a:ext>
            </a:extLst>
          </p:cNvPr>
          <p:cNvGrpSpPr/>
          <p:nvPr/>
        </p:nvGrpSpPr>
        <p:grpSpPr>
          <a:xfrm>
            <a:off x="7493236" y="3621546"/>
            <a:ext cx="2688290" cy="584775"/>
            <a:chOff x="7235685" y="1229782"/>
            <a:chExt cx="2688290" cy="584775"/>
          </a:xfrm>
        </p:grpSpPr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65E14223-8805-463A-B87C-E48FA6F7A224}"/>
                </a:ext>
              </a:extLst>
            </p:cNvPr>
            <p:cNvSpPr txBox="1"/>
            <p:nvPr/>
          </p:nvSpPr>
          <p:spPr bwMode="auto">
            <a:xfrm>
              <a:off x="8025685" y="1242179"/>
              <a:ext cx="1898290" cy="51816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dist">
                <a:defRPr/>
              </a:pPr>
              <a:r>
                <a:rPr altLang="en-US" b="1" 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0000500000000000000" pitchFamily="2" typeface="字魂59号-创粗黑"/>
                </a:rPr>
                <a:t>讨论总结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706A73E4-3D3C-47C0-905C-6329F740A2A3}"/>
                </a:ext>
              </a:extLst>
            </p:cNvPr>
            <p:cNvSpPr txBox="1"/>
            <p:nvPr/>
          </p:nvSpPr>
          <p:spPr bwMode="auto">
            <a:xfrm>
              <a:off x="7235685" y="1229782"/>
              <a:ext cx="890556" cy="57912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mtClean="0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0000500000000000000" pitchFamily="2" typeface="字魂59号-创粗黑"/>
                </a:rPr>
                <a:t>04</a:t>
              </a:r>
            </a:p>
          </p:txBody>
        </p:sp>
      </p:grpSp>
      <p:pic>
        <p:nvPicPr>
          <p:cNvPr id="35" name="图片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00342" y="349293"/>
            <a:ext cx="1814285" cy="1710785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rcRect l="18750" t="63333"/>
          <a:stretch>
            <a:fillRect/>
          </a:stretch>
        </p:blipFill>
        <p:spPr>
          <a:xfrm>
            <a:off x="6369978" y="4491344"/>
            <a:ext cx="4518455" cy="1019549"/>
          </a:xfrm>
          <a:prstGeom prst="rect">
            <a:avLst/>
          </a:prstGeom>
        </p:spPr>
      </p:pic>
      <p:sp>
        <p:nvSpPr>
          <p:cNvPr id="38" name="文本框 37">
            <a:extLst>
              <a:ext uri="{FF2B5EF4-FFF2-40B4-BE49-F238E27FC236}">
                <a16:creationId xmlns:a16="http://schemas.microsoft.com/office/drawing/2014/main" id="{65E14223-8805-463A-B87C-E48FA6F7A224}"/>
              </a:ext>
            </a:extLst>
          </p:cNvPr>
          <p:cNvSpPr txBox="1"/>
          <p:nvPr/>
        </p:nvSpPr>
        <p:spPr bwMode="auto">
          <a:xfrm>
            <a:off x="2233301" y="1608828"/>
            <a:ext cx="1078204" cy="21031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>
              <a:defRPr/>
            </a:pPr>
            <a:r>
              <a:rPr altLang="en-US" b="1" lang="zh-CN" smtClean="0" sz="6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0000500000000000000" pitchFamily="2" typeface="字魂59号-创粗黑"/>
              </a:rPr>
              <a:t>目</a:t>
            </a:r>
          </a:p>
          <a:p>
            <a:pPr algn="dist">
              <a:defRPr/>
            </a:pPr>
            <a:r>
              <a:rPr altLang="en-US" b="1" lang="zh-CN" smtClean="0" sz="6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0000500000000000000" pitchFamily="2" typeface="字魂59号-创粗黑"/>
              </a:rPr>
              <a:t>录</a:t>
            </a:r>
          </a:p>
        </p:txBody>
      </p:sp>
      <p:pic>
        <p:nvPicPr>
          <p:cNvPr id="39" name="图片 3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77492" y="17692"/>
            <a:ext cx="1448572" cy="1229461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val="0"/>
              </a:ext>
            </a:extLst>
          </a:blip>
          <a:srcRect b="6621" l="36197" r="48803" t="71237"/>
          <a:stretch>
            <a:fillRect/>
          </a:stretch>
        </p:blipFill>
        <p:spPr>
          <a:xfrm>
            <a:off x="159656" y="5562892"/>
            <a:ext cx="1744831" cy="1287852"/>
          </a:xfrm>
          <a:prstGeom prst="rect">
            <a:avLst/>
          </a:prstGeom>
        </p:spPr>
      </p:pic>
    </p:spTree>
    <p:extLst>
      <p:ext uri="{BB962C8B-B14F-4D97-AF65-F5344CB8AC3E}">
        <p14:creationId val="3605378029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5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6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7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8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9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0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21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2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23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4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5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56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61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66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71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8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/>
        </p:nvSpPr>
        <p:spPr>
          <a:xfrm>
            <a:off x="1873771" y="1719395"/>
            <a:ext cx="3666825" cy="2834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charset="2" panose="05000000000000000000" pitchFamily="2" typeface="Wingdings"/>
              <a:buNone/>
            </a:pPr>
            <a:r>
              <a:rPr altLang="zh-CN" lang="nb-NO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rPr>
              <a:t> HB 114g/L， PLT 460×109/L </a:t>
            </a:r>
          </a:p>
          <a:p>
            <a:pPr>
              <a:lnSpc>
                <a:spcPct val="150000"/>
              </a:lnSpc>
              <a:buFont charset="2" panose="05000000000000000000" pitchFamily="2" typeface="Wingdings"/>
              <a:buNone/>
            </a:pPr>
            <a:r>
              <a:rPr altLang="zh-CN" lang="nb-NO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rPr>
              <a:t>        WBC 5.1×109/L</a:t>
            </a:r>
          </a:p>
          <a:p>
            <a:pPr>
              <a:lnSpc>
                <a:spcPct val="150000"/>
              </a:lnSpc>
              <a:buFont charset="2" panose="05000000000000000000" pitchFamily="2" typeface="Wingdings"/>
              <a:buNone/>
            </a:pPr>
            <a:r>
              <a:rPr altLang="zh-CN" lang="nb-NO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rPr>
              <a:t>        L 23.7％，M 12.3％，N 51.7％，E 11.2％</a:t>
            </a:r>
          </a:p>
        </p:txBody>
      </p:sp>
      <p:sp>
        <p:nvSpPr>
          <p:cNvPr id="11" name="矩形 10"/>
          <p:cNvSpPr/>
          <p:nvPr/>
        </p:nvSpPr>
        <p:spPr>
          <a:xfrm>
            <a:off x="6928701" y="1719395"/>
            <a:ext cx="3926114" cy="2834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charset="2" panose="05000000000000000000" pitchFamily="2" typeface="Wingdings"/>
              <a:buNone/>
            </a:pPr>
            <a:r>
              <a:rPr altLang="zh-CN" lang="nb-NO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rPr>
              <a:t>HB 131g/L， PLT 300×109/L </a:t>
            </a:r>
          </a:p>
          <a:p>
            <a:pPr>
              <a:lnSpc>
                <a:spcPct val="150000"/>
              </a:lnSpc>
              <a:buFont charset="2" panose="05000000000000000000" pitchFamily="2" typeface="Wingdings"/>
              <a:buNone/>
            </a:pPr>
            <a:r>
              <a:rPr altLang="zh-CN" lang="nb-NO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rPr>
              <a:t>        WBC 6.2×109/L</a:t>
            </a:r>
          </a:p>
          <a:p>
            <a:pPr>
              <a:lnSpc>
                <a:spcPct val="150000"/>
              </a:lnSpc>
              <a:buFont charset="2" panose="05000000000000000000" pitchFamily="2" typeface="Wingdings"/>
              <a:buNone/>
            </a:pPr>
            <a:r>
              <a:rPr altLang="zh-CN" lang="nb-NO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rPr>
              <a:t>        L 34％，M 6％，N 47％，E 6％，异淋4％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299482" y="723482"/>
            <a:ext cx="1910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血象演变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C49255A0-DE77-4C30-BD01-6EB19FBB02DA}"/>
              </a:ext>
            </a:extLst>
          </p:cNvPr>
          <p:cNvGrpSpPr/>
          <p:nvPr/>
        </p:nvGrpSpPr>
        <p:grpSpPr>
          <a:xfrm>
            <a:off x="1653282" y="1589064"/>
            <a:ext cx="4030112" cy="4310292"/>
            <a:chOff x="22275" y="-1"/>
            <a:chExt cx="4330204" cy="5459370"/>
          </a:xfrm>
        </p:grpSpPr>
        <p:sp>
          <p:nvSpPr>
            <p:cNvPr id="16" name="PA-7 Rectángulo redondeado">
              <a:extLst>
                <a:ext uri="{FF2B5EF4-FFF2-40B4-BE49-F238E27FC236}">
                  <a16:creationId xmlns:a16="http://schemas.microsoft.com/office/drawing/2014/main" id="{629B4F34-DFCF-4FDE-8944-72F198CDD384}"/>
                </a:ext>
              </a:extLst>
            </p:cNvPr>
            <p:cNvSpPr/>
            <p:nvPr/>
          </p:nvSpPr>
          <p:spPr>
            <a:xfrm>
              <a:off x="22275" y="-1"/>
              <a:ext cx="4298510" cy="3955539"/>
            </a:xfrm>
            <a:prstGeom prst="roundRect">
              <a:avLst>
                <a:gd fmla="val 0" name="adj"/>
              </a:avLst>
            </a:prstGeom>
            <a:noFill/>
            <a:ln cap="flat" w="3175">
              <a:solidFill>
                <a:srgbClr val="808080"/>
              </a:solidFill>
              <a:prstDash val="solid"/>
              <a:round/>
            </a:ln>
            <a:effectLst/>
          </p:spPr>
          <p:txBody>
            <a:bodyPr anchor="t" bIns="91439" lIns="91439" numCol="1" rIns="91439" tIns="91439" wrap="square">
              <a:noAutofit/>
            </a:bodyPr>
            <a:lstStyle/>
            <a:p>
              <a:pPr algn="just" defTabSz="1828800">
                <a:lnSpc>
                  <a:spcPct val="125000"/>
                </a:lnSpc>
                <a:defRPr b="0" sz="3600">
                  <a:solidFill>
                    <a:srgbClr val="F0F0F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endPara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6" name="PA-9 Rectángulo">
              <a:extLst>
                <a:ext uri="{FF2B5EF4-FFF2-40B4-BE49-F238E27FC236}">
                  <a16:creationId xmlns:a16="http://schemas.microsoft.com/office/drawing/2014/main" id="{31E8EB9D-736F-40C1-8D84-E04C8F733828}"/>
                </a:ext>
              </a:extLst>
            </p:cNvPr>
            <p:cNvSpPr/>
            <p:nvPr/>
          </p:nvSpPr>
          <p:spPr>
            <a:xfrm>
              <a:off x="31692" y="3871172"/>
              <a:ext cx="4320787" cy="1588197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800" y="17864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786DCE"/>
            </a:solidFill>
            <a:ln cap="flat" w="12700">
              <a:noFill/>
              <a:miter lim="400000"/>
            </a:ln>
            <a:effectLst/>
          </p:spPr>
          <p:txBody>
            <a:bodyPr anchor="ctr" bIns="91439" lIns="91439" numCol="1" rIns="91439" tIns="91439" wrap="square">
              <a:noAutofit/>
            </a:bodyPr>
            <a:lstStyle/>
            <a:p>
              <a:pPr defTabSz="1828800">
                <a:defRPr sz="12000">
                  <a:solidFill>
                    <a:srgbClr val="FFFFFF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defRPr>
              </a:pPr>
              <a:endPara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8" name="组合 18">
            <a:extLst>
              <a:ext uri="{FF2B5EF4-FFF2-40B4-BE49-F238E27FC236}">
                <a16:creationId xmlns:a16="http://schemas.microsoft.com/office/drawing/2014/main" id="{62590D3F-3598-40ED-B1F7-F0D8F82918B6}"/>
              </a:ext>
            </a:extLst>
          </p:cNvPr>
          <p:cNvGrpSpPr/>
          <p:nvPr/>
        </p:nvGrpSpPr>
        <p:grpSpPr>
          <a:xfrm>
            <a:off x="6625600" y="1589064"/>
            <a:ext cx="4229214" cy="4310292"/>
            <a:chOff x="-2" y="-1"/>
            <a:chExt cx="4380388" cy="5459370"/>
          </a:xfrm>
        </p:grpSpPr>
        <p:sp>
          <p:nvSpPr>
            <p:cNvPr id="29" name="PA-7 Rectángulo redondeado">
              <a:extLst>
                <a:ext uri="{FF2B5EF4-FFF2-40B4-BE49-F238E27FC236}">
                  <a16:creationId xmlns:a16="http://schemas.microsoft.com/office/drawing/2014/main" id="{63497A77-A7CE-45A5-ABC3-3DB5D4D185CA}"/>
                </a:ext>
              </a:extLst>
            </p:cNvPr>
            <p:cNvSpPr/>
            <p:nvPr/>
          </p:nvSpPr>
          <p:spPr>
            <a:xfrm>
              <a:off x="40938" y="-1"/>
              <a:ext cx="4298509" cy="3955539"/>
            </a:xfrm>
            <a:prstGeom prst="roundRect">
              <a:avLst>
                <a:gd fmla="val 0" name="adj"/>
              </a:avLst>
            </a:prstGeom>
            <a:noFill/>
            <a:ln cap="flat" w="3175">
              <a:solidFill>
                <a:srgbClr val="808080"/>
              </a:solidFill>
              <a:prstDash val="solid"/>
              <a:round/>
            </a:ln>
            <a:effectLst/>
          </p:spPr>
          <p:txBody>
            <a:bodyPr anchor="t" bIns="91439" lIns="91439" numCol="1" rIns="91439" tIns="91439" wrap="square">
              <a:noAutofit/>
            </a:bodyPr>
            <a:lstStyle/>
            <a:p>
              <a:pPr algn="just" defTabSz="1828800">
                <a:lnSpc>
                  <a:spcPct val="125000"/>
                </a:lnSpc>
                <a:defRPr b="0" sz="3600">
                  <a:solidFill>
                    <a:srgbClr val="F0F0F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endPara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30" name="PA-组合 7">
              <a:extLst>
                <a:ext uri="{FF2B5EF4-FFF2-40B4-BE49-F238E27FC236}">
                  <a16:creationId xmlns:a16="http://schemas.microsoft.com/office/drawing/2014/main" id="{8568B5BA-8836-4015-8C89-F66ADAF0535E}"/>
                </a:ext>
              </a:extLst>
            </p:cNvPr>
            <p:cNvGrpSpPr/>
            <p:nvPr/>
          </p:nvGrpSpPr>
          <p:grpSpPr>
            <a:xfrm>
              <a:off x="-2" y="3871172"/>
              <a:ext cx="4380388" cy="1588197"/>
              <a:chOff x="-1" y="-1"/>
              <a:chExt cx="4380386" cy="1588196"/>
            </a:xfrm>
          </p:grpSpPr>
          <p:sp>
            <p:nvSpPr>
              <p:cNvPr id="39" name="PA-9 Rectángulo">
                <a:extLst>
                  <a:ext uri="{FF2B5EF4-FFF2-40B4-BE49-F238E27FC236}">
                    <a16:creationId xmlns:a16="http://schemas.microsoft.com/office/drawing/2014/main" id="{C151B4E0-07D3-4523-B049-F06E40845647}"/>
                  </a:ext>
                </a:extLst>
              </p:cNvPr>
              <p:cNvSpPr/>
              <p:nvPr/>
            </p:nvSpPr>
            <p:spPr>
              <a:xfrm>
                <a:off x="-1" y="-1"/>
                <a:ext cx="4380386" cy="1588196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10800" y="17864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78CDEF"/>
              </a:solidFill>
              <a:ln cap="flat" w="12700">
                <a:noFill/>
                <a:miter lim="400000"/>
              </a:ln>
              <a:effectLst/>
            </p:spPr>
            <p:txBody>
              <a:bodyPr anchor="ctr" bIns="91439" lIns="91439" numCol="1" rIns="91439" tIns="91439" wrap="square">
                <a:noAutofit/>
              </a:bodyPr>
              <a:lstStyle/>
              <a:p>
                <a:pPr defTabSz="1828800">
                  <a:defRPr sz="12000">
                    <a:solidFill>
                      <a:srgbClr val="FFFFFF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defRPr>
                </a:pPr>
                <a:endParaRPr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2" name="PA-AutoShape 82">
                <a:extLst>
                  <a:ext uri="{FF2B5EF4-FFF2-40B4-BE49-F238E27FC236}">
                    <a16:creationId xmlns:a16="http://schemas.microsoft.com/office/drawing/2014/main" id="{13080675-3888-47F2-994F-28908DE07F10}"/>
                  </a:ext>
                </a:extLst>
              </p:cNvPr>
              <p:cNvSpPr/>
              <p:nvPr/>
            </p:nvSpPr>
            <p:spPr>
              <a:xfrm>
                <a:off x="1863391" y="918175"/>
                <a:ext cx="75675" cy="75669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0800" y="14401"/>
                    </a:moveTo>
                    <a:cubicBezTo>
                      <a:pt x="8820" y="14401"/>
                      <a:pt x="7200" y="12783"/>
                      <a:pt x="7200" y="10801"/>
                    </a:cubicBezTo>
                    <a:cubicBezTo>
                      <a:pt x="7200" y="8817"/>
                      <a:pt x="8820" y="7200"/>
                      <a:pt x="10800" y="7200"/>
                    </a:cubicBezTo>
                    <a:cubicBezTo>
                      <a:pt x="12779" y="7200"/>
                      <a:pt x="14400" y="8817"/>
                      <a:pt x="14400" y="10801"/>
                    </a:cubicBezTo>
                    <a:cubicBezTo>
                      <a:pt x="14400" y="12783"/>
                      <a:pt x="12779" y="14401"/>
                      <a:pt x="10800" y="14401"/>
                    </a:cubicBezTo>
                    <a:moveTo>
                      <a:pt x="10800" y="0"/>
                    </a:moveTo>
                    <a:cubicBezTo>
                      <a:pt x="4837" y="0"/>
                      <a:pt x="0" y="4837"/>
                      <a:pt x="0" y="10801"/>
                    </a:cubicBezTo>
                    <a:cubicBezTo>
                      <a:pt x="0" y="16763"/>
                      <a:pt x="4837" y="21600"/>
                      <a:pt x="10800" y="21600"/>
                    </a:cubicBezTo>
                    <a:cubicBezTo>
                      <a:pt x="16762" y="21600"/>
                      <a:pt x="21600" y="16763"/>
                      <a:pt x="21600" y="10801"/>
                    </a:cubicBezTo>
                    <a:cubicBezTo>
                      <a:pt x="21600" y="4837"/>
                      <a:pt x="16762" y="0"/>
                      <a:pt x="10800" y="0"/>
                    </a:cubicBezTo>
                  </a:path>
                </a:pathLst>
              </a:custGeom>
              <a:solidFill>
                <a:srgbClr val="FFFFFF"/>
              </a:solidFill>
              <a:ln cap="flat" w="12700">
                <a:noFill/>
                <a:miter lim="400000"/>
              </a:ln>
              <a:effectLst/>
            </p:spPr>
            <p:txBody>
              <a:bodyPr anchor="ctr" bIns="91439" lIns="91439" numCol="1" rIns="91439" tIns="91439" wrap="square">
                <a:noAutofit/>
              </a:bodyPr>
              <a:lstStyle/>
              <a:p>
                <a:pPr defTabSz="457200">
                  <a:defRPr b="0" sz="3000">
                    <a:solidFill>
                      <a:srgbClr val="FFFFFF"/>
                    </a:solidFill>
                    <a:effectLst>
                      <a:outerShdw blurRad="38100" dir="2700000" dist="38100" rotWithShape="0">
                        <a:srgbClr val="000000"/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sp>
        <p:nvSpPr>
          <p:cNvPr id="8" name="矩形 7"/>
          <p:cNvSpPr/>
          <p:nvPr/>
        </p:nvSpPr>
        <p:spPr>
          <a:xfrm>
            <a:off x="2179362" y="4889276"/>
            <a:ext cx="3026092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nb-NO" sz="280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2009－3－3 血象</a:t>
            </a:r>
          </a:p>
        </p:txBody>
      </p:sp>
      <p:sp>
        <p:nvSpPr>
          <p:cNvPr id="15" name="矩形 14"/>
          <p:cNvSpPr/>
          <p:nvPr/>
        </p:nvSpPr>
        <p:spPr>
          <a:xfrm>
            <a:off x="7194751" y="4918773"/>
            <a:ext cx="3138805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nb-NO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ea"/>
                <a:cs typeface="+mn-ea"/>
                <a:sym typeface="+mn-lt"/>
              </a:rPr>
              <a:t>2009－3－24血象</a:t>
            </a:r>
          </a:p>
        </p:txBody>
      </p:sp>
    </p:spTree>
    <p:extLst>
      <p:ext uri="{BB962C8B-B14F-4D97-AF65-F5344CB8AC3E}">
        <p14:creationId val="469075942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  <p:cond delay="0" evt="onBegin">
                          <p:tn val="10"/>
                        </p:cond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  <p:bldP grpId="0" spid="8"/>
      <p:bldP grpId="0" spid="15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1422170" y="2810379"/>
            <a:ext cx="4124530" cy="1127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70000"/>
              </a:lnSpc>
            </a:pPr>
            <a:r>
              <a:rPr altLang="en-US" lang="zh-CN" spc="300" sz="20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骨髓增生活跃</a:t>
            </a:r>
          </a:p>
          <a:p>
            <a:pPr algn="ctr">
              <a:lnSpc>
                <a:spcPct val="170000"/>
              </a:lnSpc>
            </a:pPr>
            <a:r>
              <a:rPr altLang="en-US" lang="zh-CN" spc="300" sz="20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瘤细胞1.5％</a:t>
            </a:r>
          </a:p>
        </p:txBody>
      </p:sp>
      <p:sp>
        <p:nvSpPr>
          <p:cNvPr id="12" name="矩形 11"/>
          <p:cNvSpPr/>
          <p:nvPr/>
        </p:nvSpPr>
        <p:spPr>
          <a:xfrm>
            <a:off x="2519441" y="1246702"/>
            <a:ext cx="2051367" cy="8168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70000"/>
              </a:lnSpc>
              <a:buFont charset="2" panose="05000000000000000000" pitchFamily="2" typeface="Wingdings"/>
              <a:buNone/>
            </a:pPr>
            <a:r>
              <a:rPr altLang="zh-CN" lang="en-US" sz="2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2009-3-27 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299482" y="723482"/>
            <a:ext cx="1478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骨髓象</a:t>
            </a: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7052A3A8-172D-4DAB-8DA7-8E798622E683}"/>
              </a:ext>
            </a:extLst>
          </p:cNvPr>
          <p:cNvCxnSpPr/>
          <p:nvPr/>
        </p:nvCxnSpPr>
        <p:spPr>
          <a:xfrm>
            <a:off x="1788986" y="2668656"/>
            <a:ext cx="3390900" cy="0"/>
          </a:xfrm>
          <a:prstGeom prst="straightConnector1">
            <a:avLst/>
          </a:prstGeom>
          <a:ln cap="rnd" w="38100">
            <a:solidFill>
              <a:srgbClr val="6D64FF"/>
            </a:solidFill>
            <a:prstDash val="dash"/>
            <a:round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8BB5C194-1187-4318-AD45-9F339BBE3A85}"/>
              </a:ext>
            </a:extLst>
          </p:cNvPr>
          <p:cNvSpPr txBox="1"/>
          <p:nvPr/>
        </p:nvSpPr>
        <p:spPr>
          <a:xfrm>
            <a:off x="2538209" y="2072108"/>
            <a:ext cx="1892453" cy="396240"/>
          </a:xfrm>
          <a:prstGeom prst="rect">
            <a:avLst/>
          </a:prstGeom>
          <a:solidFill>
            <a:srgbClr val="6D64FF"/>
          </a:solidFill>
          <a:ln>
            <a:solidFill>
              <a:srgbClr val="6BADD2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chemeClr val="bg1"/>
                </a:solidFill>
                <a:cs typeface="+mn-ea"/>
                <a:sym typeface="+mn-lt"/>
              </a:rPr>
              <a:t>骨髓细胞学</a:t>
            </a:r>
          </a:p>
        </p:txBody>
      </p:sp>
      <p:sp>
        <p:nvSpPr>
          <p:cNvPr id="21" name="矩形 20"/>
          <p:cNvSpPr/>
          <p:nvPr/>
        </p:nvSpPr>
        <p:spPr>
          <a:xfrm>
            <a:off x="1408102" y="4885994"/>
            <a:ext cx="4124530" cy="1127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70000"/>
              </a:lnSpc>
            </a:pPr>
            <a:r>
              <a:rPr altLang="en-US" lang="zh-CN" spc="300" sz="20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造血组织增生活跃</a:t>
            </a:r>
          </a:p>
          <a:p>
            <a:pPr algn="ctr">
              <a:lnSpc>
                <a:spcPct val="170000"/>
              </a:lnSpc>
            </a:pPr>
            <a:r>
              <a:rPr altLang="en-US" lang="zh-CN" spc="300" sz="20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淋巴瘤细胞散在分布</a:t>
            </a:r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7052A3A8-172D-4DAB-8DA7-8E798622E683}"/>
              </a:ext>
            </a:extLst>
          </p:cNvPr>
          <p:cNvCxnSpPr/>
          <p:nvPr/>
        </p:nvCxnSpPr>
        <p:spPr>
          <a:xfrm>
            <a:off x="1774918" y="4744271"/>
            <a:ext cx="3390900" cy="0"/>
          </a:xfrm>
          <a:prstGeom prst="straightConnector1">
            <a:avLst/>
          </a:prstGeom>
          <a:ln cap="rnd" w="38100">
            <a:solidFill>
              <a:srgbClr val="6D64FF"/>
            </a:solidFill>
            <a:prstDash val="dash"/>
            <a:round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8BB5C194-1187-4318-AD45-9F339BBE3A85}"/>
              </a:ext>
            </a:extLst>
          </p:cNvPr>
          <p:cNvSpPr txBox="1"/>
          <p:nvPr/>
        </p:nvSpPr>
        <p:spPr>
          <a:xfrm>
            <a:off x="2524141" y="4147724"/>
            <a:ext cx="1892453" cy="396240"/>
          </a:xfrm>
          <a:prstGeom prst="rect">
            <a:avLst/>
          </a:prstGeom>
          <a:solidFill>
            <a:srgbClr val="6D64FF"/>
          </a:solidFill>
          <a:ln>
            <a:solidFill>
              <a:srgbClr val="6BADD2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chemeClr val="bg1"/>
                </a:solidFill>
                <a:cs typeface="+mn-ea"/>
                <a:sym typeface="+mn-lt"/>
              </a:rPr>
              <a:t>骨髓病理学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274671" y="1508301"/>
            <a:ext cx="4150661" cy="4150661"/>
          </a:xfrm>
          <a:prstGeom prst="rect">
            <a:avLst/>
          </a:prstGeom>
        </p:spPr>
      </p:pic>
    </p:spTree>
    <p:extLst>
      <p:ext uri="{BB962C8B-B14F-4D97-AF65-F5344CB8AC3E}">
        <p14:creationId val="1230136277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12"/>
      <p:bldP grpId="0" spid="19"/>
      <p:bldP grpId="0" spid="21"/>
      <p:bldP grpId="0" spid="23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 rot="16200000">
            <a:off x="6338479" y="348822"/>
            <a:ext cx="714875" cy="3622912"/>
          </a:xfrm>
          <a:prstGeom prst="rect">
            <a:avLst/>
          </a:prstGeom>
          <a:solidFill>
            <a:srgbClr val="6D64FF"/>
          </a:solidFill>
          <a:ln>
            <a:solidFill>
              <a:srgbClr val="6D6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6866" name="Rectangle 2"/>
          <p:cNvSpPr>
            <a:spLocks noChangeArrowheads="1" noGrp="1"/>
          </p:cNvSpPr>
          <p:nvPr>
            <p:ph idx="4294967295" type="title"/>
          </p:nvPr>
        </p:nvSpPr>
        <p:spPr>
          <a:xfrm>
            <a:off x="5147133" y="1830293"/>
            <a:ext cx="3050319" cy="65886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altLang="en-US" lang="zh-CN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诊断与治疗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299482" y="723482"/>
            <a:ext cx="1910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治疗护理</a:t>
            </a:r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C310BB5C-0111-4DBE-B881-A1A367783871}"/>
              </a:ext>
            </a:extLst>
          </p:cNvPr>
          <p:cNvCxnSpPr/>
          <p:nvPr/>
        </p:nvCxnSpPr>
        <p:spPr>
          <a:xfrm flipH="1">
            <a:off x="6897249" y="3255821"/>
            <a:ext cx="0" cy="600537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094EF594-210F-41A8-A20E-3CBC001ED1A2}"/>
              </a:ext>
            </a:extLst>
          </p:cNvPr>
          <p:cNvCxnSpPr/>
          <p:nvPr/>
        </p:nvCxnSpPr>
        <p:spPr>
          <a:xfrm flipH="1">
            <a:off x="11237144" y="3198801"/>
            <a:ext cx="0" cy="600537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94356CC3-5271-437D-B95A-30883DB9165B}"/>
              </a:ext>
            </a:extLst>
          </p:cNvPr>
          <p:cNvSpPr txBox="1"/>
          <p:nvPr/>
        </p:nvSpPr>
        <p:spPr>
          <a:xfrm>
            <a:off x="4884460" y="3356034"/>
            <a:ext cx="1787833" cy="396240"/>
          </a:xfrm>
          <a:prstGeom prst="rect">
            <a:avLst/>
          </a:prstGeom>
          <a:solidFill>
            <a:srgbClr val="6D64FF"/>
          </a:solidFill>
          <a:ln>
            <a:solidFill>
              <a:srgbClr val="6D64FF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chemeClr val="bg1"/>
                </a:solidFill>
                <a:cs typeface="+mn-ea"/>
                <a:sym typeface="+mn-lt"/>
              </a:rPr>
              <a:t>临床诊断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6AC48103-E842-4146-B940-3C37A6CFEB08}"/>
              </a:ext>
            </a:extLst>
          </p:cNvPr>
          <p:cNvSpPr txBox="1"/>
          <p:nvPr/>
        </p:nvSpPr>
        <p:spPr>
          <a:xfrm>
            <a:off x="7122207" y="3198801"/>
            <a:ext cx="3775358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buFont charset="2" panose="05000000000000000000" pitchFamily="2" typeface="Wingdings"/>
              <a:buNone/>
            </a:pPr>
            <a:r>
              <a:rPr altLang="en-US" lang="zh-CN" spc="3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rPr>
              <a:t>非霍奇金淋巴瘤（ T细胞性）IV期  B组</a:t>
            </a:r>
          </a:p>
        </p:txBody>
      </p: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C310BB5C-0111-4DBE-B881-A1A367783871}"/>
              </a:ext>
            </a:extLst>
          </p:cNvPr>
          <p:cNvCxnSpPr/>
          <p:nvPr/>
        </p:nvCxnSpPr>
        <p:spPr>
          <a:xfrm flipH="1">
            <a:off x="6912626" y="4995634"/>
            <a:ext cx="0" cy="600537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094EF594-210F-41A8-A20E-3CBC001ED1A2}"/>
              </a:ext>
            </a:extLst>
          </p:cNvPr>
          <p:cNvCxnSpPr/>
          <p:nvPr/>
        </p:nvCxnSpPr>
        <p:spPr>
          <a:xfrm flipH="1">
            <a:off x="11252521" y="4938614"/>
            <a:ext cx="0" cy="600537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94356CC3-5271-437D-B95A-30883DB9165B}"/>
              </a:ext>
            </a:extLst>
          </p:cNvPr>
          <p:cNvSpPr txBox="1"/>
          <p:nvPr/>
        </p:nvSpPr>
        <p:spPr>
          <a:xfrm>
            <a:off x="4899837" y="5095847"/>
            <a:ext cx="1787833" cy="396240"/>
          </a:xfrm>
          <a:prstGeom prst="rect">
            <a:avLst/>
          </a:prstGeom>
          <a:solidFill>
            <a:srgbClr val="6D64FF"/>
          </a:solidFill>
          <a:ln>
            <a:solidFill>
              <a:srgbClr val="6D64FF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chemeClr val="bg1"/>
                </a:solidFill>
                <a:cs typeface="+mn-ea"/>
                <a:sym typeface="+mn-lt"/>
              </a:rPr>
              <a:t>联合化疗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6AC48103-E842-4146-B940-3C37A6CFEB08}"/>
              </a:ext>
            </a:extLst>
          </p:cNvPr>
          <p:cNvSpPr txBox="1"/>
          <p:nvPr/>
        </p:nvSpPr>
        <p:spPr>
          <a:xfrm>
            <a:off x="7863308" y="5030203"/>
            <a:ext cx="2792559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buFont charset="2" panose="05000000000000000000" pitchFamily="2" typeface="Wingdings"/>
              <a:buNone/>
            </a:pPr>
            <a:r>
              <a:rPr altLang="en-US" lang="zh-CN" spc="3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改良ECHOP方案。 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513905" y="1460619"/>
            <a:ext cx="6267450" cy="4705350"/>
          </a:xfrm>
          <a:prstGeom prst="rect">
            <a:avLst/>
          </a:prstGeom>
        </p:spPr>
      </p:pic>
    </p:spTree>
    <p:extLst>
      <p:ext uri="{BB962C8B-B14F-4D97-AF65-F5344CB8AC3E}">
        <p14:creationId val="3392108829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6866"/>
      <p:bldP grpId="0" spid="21"/>
      <p:bldP grpId="0" spid="22"/>
      <p:bldP grpId="0" spid="25"/>
      <p:bldP grpId="0" spid="26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2262248" y="1633644"/>
            <a:ext cx="3534395" cy="731786"/>
          </a:xfrm>
          <a:prstGeom prst="rect">
            <a:avLst/>
          </a:prstGeom>
          <a:solidFill>
            <a:srgbClr val="6D6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4818" name="Rectangle 2"/>
          <p:cNvSpPr>
            <a:spLocks noChangeArrowheads="1" noGrp="1"/>
          </p:cNvSpPr>
          <p:nvPr>
            <p:ph idx="4294967295" type="title"/>
          </p:nvPr>
        </p:nvSpPr>
        <p:spPr>
          <a:xfrm>
            <a:off x="2262248" y="1770408"/>
            <a:ext cx="3395602" cy="404965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altLang="en-US" b="1" lang="zh-CN" spc="300" sz="28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第三次化疗前检查</a:t>
            </a:r>
          </a:p>
        </p:txBody>
      </p:sp>
      <p:sp>
        <p:nvSpPr>
          <p:cNvPr id="34819" name="Rectangle 3"/>
          <p:cNvSpPr>
            <a:spLocks noChangeArrowheads="1" noGrp="1"/>
          </p:cNvSpPr>
          <p:nvPr>
            <p:ph idx="4294967295"/>
          </p:nvPr>
        </p:nvSpPr>
        <p:spPr>
          <a:xfrm>
            <a:off x="1078914" y="2653892"/>
            <a:ext cx="6669768" cy="327362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40000"/>
              </a:lnSpc>
              <a:buFont charset="2" panose="05000000000000000000" pitchFamily="2" typeface="Wingdings"/>
              <a:buChar char="Ø"/>
            </a:pPr>
            <a:r>
              <a:rPr altLang="nb-NO" lang="zh-CN" sz="2000">
                <a:cs typeface="+mn-ea"/>
                <a:sym typeface="+mn-lt"/>
              </a:rPr>
              <a:t>肝 功 能：ALT 147↑，AST 55↑，GGT 110↑ </a:t>
            </a:r>
          </a:p>
          <a:p>
            <a:pPr>
              <a:lnSpc>
                <a:spcPct val="140000"/>
              </a:lnSpc>
              <a:buFont charset="2" panose="05000000000000000000" pitchFamily="2" typeface="Wingdings"/>
              <a:buChar char="Ø"/>
            </a:pPr>
            <a:r>
              <a:rPr altLang="nb-NO" lang="zh-CN" sz="2000">
                <a:cs typeface="+mn-ea"/>
                <a:sym typeface="+mn-lt"/>
              </a:rPr>
              <a:t>总胆红素14.7，结合胆红素5.7</a:t>
            </a:r>
          </a:p>
          <a:p>
            <a:pPr>
              <a:lnSpc>
                <a:spcPct val="140000"/>
              </a:lnSpc>
              <a:buFont charset="2" panose="05000000000000000000" pitchFamily="2" typeface="Wingdings"/>
              <a:buChar char="Ø"/>
            </a:pPr>
            <a:r>
              <a:rPr altLang="nb-NO" lang="zh-CN" sz="2000">
                <a:cs typeface="+mn-ea"/>
                <a:sym typeface="+mn-lt"/>
              </a:rPr>
              <a:t>乙肝标志：HBsAg、HBeAb 、HBcAb阳性，余均阴性。</a:t>
            </a:r>
          </a:p>
          <a:p>
            <a:pPr>
              <a:lnSpc>
                <a:spcPct val="140000"/>
              </a:lnSpc>
              <a:buFont charset="2" panose="05000000000000000000" pitchFamily="2" typeface="Wingdings"/>
              <a:buChar char="Ø"/>
            </a:pPr>
            <a:r>
              <a:rPr altLang="nb-NO" lang="zh-CN" sz="2000">
                <a:cs typeface="+mn-ea"/>
                <a:sym typeface="+mn-lt"/>
              </a:rPr>
              <a:t>HBV--DNA：9.89×107 cps/ml↑</a:t>
            </a:r>
          </a:p>
          <a:p>
            <a:pPr>
              <a:lnSpc>
                <a:spcPct val="140000"/>
              </a:lnSpc>
              <a:buFont charset="2" panose="05000000000000000000" pitchFamily="2" typeface="Wingdings"/>
              <a:buChar char="Ø"/>
            </a:pPr>
            <a:r>
              <a:rPr altLang="nb-NO" lang="zh-CN" sz="2000">
                <a:cs typeface="+mn-ea"/>
                <a:sym typeface="+mn-lt"/>
              </a:rPr>
              <a:t>骨髓细胞：骨髓增生活跃，瘤细胞1.5％。</a:t>
            </a:r>
          </a:p>
          <a:p>
            <a:pPr>
              <a:lnSpc>
                <a:spcPct val="140000"/>
              </a:lnSpc>
              <a:buFont charset="2" panose="05000000000000000000" pitchFamily="2" typeface="Wingdings"/>
              <a:buChar char="Ø"/>
            </a:pPr>
            <a:r>
              <a:rPr altLang="nb-NO" lang="zh-CN" sz="2000">
                <a:cs typeface="+mn-ea"/>
                <a:sym typeface="+mn-lt"/>
              </a:rPr>
              <a:t>骨髓病理：造血组织增生活跃，淋巴瘤细胞散在分布</a:t>
            </a:r>
          </a:p>
        </p:txBody>
      </p:sp>
      <p:sp>
        <p:nvSpPr>
          <p:cNvPr id="9" name="hospital-buildings_33777"/>
          <p:cNvSpPr>
            <a:spLocks noChangeAspect="1"/>
          </p:cNvSpPr>
          <p:nvPr/>
        </p:nvSpPr>
        <p:spPr bwMode="auto">
          <a:xfrm>
            <a:off x="1078914" y="1633644"/>
            <a:ext cx="1071267" cy="731786"/>
          </a:xfrm>
          <a:custGeom>
            <a:gdLst>
              <a:gd fmla="*/ 1192 w 1260" name="T0"/>
              <a:gd fmla="*/ 756 h 862" name="T1"/>
              <a:gd fmla="*/ 1147 w 1260" name="T2"/>
              <a:gd fmla="*/ 193 h 862" name="T3"/>
              <a:gd fmla="*/ 900 w 1260" name="T4"/>
              <a:gd fmla="*/ 745 h 862" name="T5"/>
              <a:gd fmla="*/ 866 w 1260" name="T6"/>
              <a:gd fmla="*/ 770 h 862" name="T7"/>
              <a:gd fmla="*/ 869 w 1260" name="T8"/>
              <a:gd fmla="*/ 44 h 862" name="T9"/>
              <a:gd fmla="*/ 436 w 1260" name="T10"/>
              <a:gd fmla="*/ 0 h 862" name="T11"/>
              <a:gd fmla="*/ 391 w 1260" name="T12"/>
              <a:gd fmla="*/ 756 h 862" name="T13"/>
              <a:gd fmla="*/ 365 w 1260" name="T14"/>
              <a:gd fmla="*/ 770 h 862" name="T15"/>
              <a:gd fmla="*/ 360 w 1260" name="T16"/>
              <a:gd fmla="*/ 193 h 862" name="T17"/>
              <a:gd fmla="*/ 74 w 1260" name="T18"/>
              <a:gd fmla="*/ 238 h 862" name="T19"/>
              <a:gd fmla="*/ 76 w 1260" name="T20"/>
              <a:gd fmla="*/ 770 h 862" name="T21"/>
              <a:gd fmla="*/ 0 w 1260" name="T22"/>
              <a:gd fmla="*/ 862 h 862" name="T23"/>
              <a:gd fmla="*/ 1260 w 1260" name="T24"/>
              <a:gd fmla="*/ 770 h 862" name="T25"/>
              <a:gd fmla="*/ 1190 w 1260" name="T26"/>
              <a:gd fmla="*/ 770 h 862" name="T27"/>
              <a:gd fmla="*/ 144 w 1260" name="T28"/>
              <a:gd fmla="*/ 589 h 862" name="T29"/>
              <a:gd fmla="*/ 208 w 1260" name="T30"/>
              <a:gd fmla="*/ 525 h 862" name="T31"/>
              <a:gd fmla="*/ 208 w 1260" name="T32"/>
              <a:gd fmla="*/ 477 h 862" name="T33"/>
              <a:gd fmla="*/ 144 w 1260" name="T34"/>
              <a:gd fmla="*/ 413 h 862" name="T35"/>
              <a:gd fmla="*/ 208 w 1260" name="T36"/>
              <a:gd fmla="*/ 477 h 862" name="T37"/>
              <a:gd fmla="*/ 144 w 1260" name="T38"/>
              <a:gd fmla="*/ 368 h 862" name="T39"/>
              <a:gd fmla="*/ 208 w 1260" name="T40"/>
              <a:gd fmla="*/ 305 h 862" name="T41"/>
              <a:gd fmla="*/ 307 w 1260" name="T42"/>
              <a:gd fmla="*/ 589 h 862" name="T43"/>
              <a:gd fmla="*/ 243 w 1260" name="T44"/>
              <a:gd fmla="*/ 525 h 862" name="T45"/>
              <a:gd fmla="*/ 307 w 1260" name="T46"/>
              <a:gd fmla="*/ 589 h 862" name="T47"/>
              <a:gd fmla="*/ 243 w 1260" name="T48"/>
              <a:gd fmla="*/ 477 h 862" name="T49"/>
              <a:gd fmla="*/ 307 w 1260" name="T50"/>
              <a:gd fmla="*/ 413 h 862" name="T51"/>
              <a:gd fmla="*/ 307 w 1260" name="T52"/>
              <a:gd fmla="*/ 368 h 862" name="T53"/>
              <a:gd fmla="*/ 243 w 1260" name="T54"/>
              <a:gd fmla="*/ 305 h 862" name="T55"/>
              <a:gd fmla="*/ 307 w 1260" name="T56"/>
              <a:gd fmla="*/ 368 h 862" name="T57"/>
              <a:gd fmla="*/ 542 w 1260" name="T58"/>
              <a:gd fmla="*/ 767 h 862" name="T59"/>
              <a:gd fmla="*/ 729 w 1260" name="T60"/>
              <a:gd fmla="*/ 534 h 862" name="T61"/>
              <a:gd fmla="*/ 630 w 1260" name="T62"/>
              <a:gd fmla="*/ 334 h 862" name="T63"/>
              <a:gd fmla="*/ 630 w 1260" name="T64"/>
              <a:gd fmla="*/ 20 h 862" name="T65"/>
              <a:gd fmla="*/ 630 w 1260" name="T66"/>
              <a:gd fmla="*/ 334 h 862" name="T67"/>
              <a:gd fmla="*/ 971 w 1260" name="T68"/>
              <a:gd fmla="*/ 589 h 862" name="T69"/>
              <a:gd fmla="*/ 1035 w 1260" name="T70"/>
              <a:gd fmla="*/ 525 h 862" name="T71"/>
              <a:gd fmla="*/ 1035 w 1260" name="T72"/>
              <a:gd fmla="*/ 477 h 862" name="T73"/>
              <a:gd fmla="*/ 971 w 1260" name="T74"/>
              <a:gd fmla="*/ 413 h 862" name="T75"/>
              <a:gd fmla="*/ 1035 w 1260" name="T76"/>
              <a:gd fmla="*/ 477 h 862" name="T77"/>
              <a:gd fmla="*/ 971 w 1260" name="T78"/>
              <a:gd fmla="*/ 368 h 862" name="T79"/>
              <a:gd fmla="*/ 1035 w 1260" name="T80"/>
              <a:gd fmla="*/ 305 h 862" name="T81"/>
              <a:gd fmla="*/ 1134 w 1260" name="T82"/>
              <a:gd fmla="*/ 589 h 862" name="T83"/>
              <a:gd fmla="*/ 1070 w 1260" name="T84"/>
              <a:gd fmla="*/ 525 h 862" name="T85"/>
              <a:gd fmla="*/ 1134 w 1260" name="T86"/>
              <a:gd fmla="*/ 589 h 862" name="T87"/>
              <a:gd fmla="*/ 1070 w 1260" name="T88"/>
              <a:gd fmla="*/ 477 h 862" name="T89"/>
              <a:gd fmla="*/ 1134 w 1260" name="T90"/>
              <a:gd fmla="*/ 413 h 862" name="T91"/>
              <a:gd fmla="*/ 1134 w 1260" name="T92"/>
              <a:gd fmla="*/ 368 h 862" name="T93"/>
              <a:gd fmla="*/ 1070 w 1260" name="T94"/>
              <a:gd fmla="*/ 305 h 862" name="T95"/>
              <a:gd fmla="*/ 1134 w 1260" name="T96"/>
              <a:gd fmla="*/ 368 h 862" name="T97"/>
              <a:gd fmla="*/ 729 w 1260" name="T98"/>
              <a:gd fmla="*/ 138 h 862" name="T99"/>
              <a:gd fmla="*/ 669 w 1260" name="T100"/>
              <a:gd fmla="*/ 216 h 862" name="T101"/>
              <a:gd fmla="*/ 591 w 1260" name="T102"/>
              <a:gd fmla="*/ 276 h 862" name="T103"/>
              <a:gd fmla="*/ 531 w 1260" name="T104"/>
              <a:gd fmla="*/ 216 h 862" name="T105"/>
              <a:gd fmla="*/ 591 w 1260" name="T106"/>
              <a:gd fmla="*/ 138 h 862" name="T107"/>
              <a:gd fmla="*/ 669 w 1260" name="T108"/>
              <a:gd fmla="*/ 78 h 862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862" w="1260">
                <a:moveTo>
                  <a:pt x="1190" y="770"/>
                </a:moveTo>
                <a:cubicBezTo>
                  <a:pt x="1191" y="766"/>
                  <a:pt x="1192" y="761"/>
                  <a:pt x="1192" y="756"/>
                </a:cubicBezTo>
                <a:lnTo>
                  <a:pt x="1192" y="238"/>
                </a:lnTo>
                <a:cubicBezTo>
                  <a:pt x="1192" y="213"/>
                  <a:pt x="1172" y="193"/>
                  <a:pt x="1147" y="193"/>
                </a:cubicBezTo>
                <a:lnTo>
                  <a:pt x="900" y="193"/>
                </a:lnTo>
                <a:lnTo>
                  <a:pt x="900" y="745"/>
                </a:lnTo>
                <a:cubicBezTo>
                  <a:pt x="900" y="754"/>
                  <a:pt x="898" y="762"/>
                  <a:pt x="895" y="770"/>
                </a:cubicBezTo>
                <a:lnTo>
                  <a:pt x="866" y="770"/>
                </a:lnTo>
                <a:cubicBezTo>
                  <a:pt x="868" y="766"/>
                  <a:pt x="869" y="761"/>
                  <a:pt x="869" y="756"/>
                </a:cubicBezTo>
                <a:lnTo>
                  <a:pt x="869" y="44"/>
                </a:lnTo>
                <a:cubicBezTo>
                  <a:pt x="869" y="20"/>
                  <a:pt x="849" y="0"/>
                  <a:pt x="824" y="0"/>
                </a:cubicBezTo>
                <a:lnTo>
                  <a:pt x="436" y="0"/>
                </a:lnTo>
                <a:cubicBezTo>
                  <a:pt x="411" y="0"/>
                  <a:pt x="391" y="20"/>
                  <a:pt x="391" y="44"/>
                </a:cubicBezTo>
                <a:lnTo>
                  <a:pt x="391" y="756"/>
                </a:lnTo>
                <a:cubicBezTo>
                  <a:pt x="391" y="761"/>
                  <a:pt x="392" y="766"/>
                  <a:pt x="394" y="770"/>
                </a:cubicBezTo>
                <a:lnTo>
                  <a:pt x="365" y="770"/>
                </a:lnTo>
                <a:cubicBezTo>
                  <a:pt x="362" y="762"/>
                  <a:pt x="360" y="754"/>
                  <a:pt x="360" y="745"/>
                </a:cubicBezTo>
                <a:lnTo>
                  <a:pt x="360" y="193"/>
                </a:lnTo>
                <a:lnTo>
                  <a:pt x="119" y="193"/>
                </a:lnTo>
                <a:cubicBezTo>
                  <a:pt x="94" y="193"/>
                  <a:pt x="74" y="213"/>
                  <a:pt x="74" y="238"/>
                </a:cubicBezTo>
                <a:lnTo>
                  <a:pt x="74" y="756"/>
                </a:lnTo>
                <a:cubicBezTo>
                  <a:pt x="74" y="761"/>
                  <a:pt x="75" y="766"/>
                  <a:pt x="76" y="770"/>
                </a:cubicBezTo>
                <a:lnTo>
                  <a:pt x="0" y="770"/>
                </a:lnTo>
                <a:lnTo>
                  <a:pt x="0" y="862"/>
                </a:lnTo>
                <a:lnTo>
                  <a:pt x="1260" y="862"/>
                </a:lnTo>
                <a:lnTo>
                  <a:pt x="1260" y="770"/>
                </a:lnTo>
                <a:lnTo>
                  <a:pt x="1190" y="770"/>
                </a:lnTo>
                <a:lnTo>
                  <a:pt x="1190" y="770"/>
                </a:lnTo>
                <a:close/>
                <a:moveTo>
                  <a:pt x="208" y="589"/>
                </a:moveTo>
                <a:lnTo>
                  <a:pt x="144" y="589"/>
                </a:lnTo>
                <a:lnTo>
                  <a:pt x="144" y="525"/>
                </a:lnTo>
                <a:lnTo>
                  <a:pt x="208" y="525"/>
                </a:lnTo>
                <a:lnTo>
                  <a:pt x="208" y="589"/>
                </a:lnTo>
                <a:close/>
                <a:moveTo>
                  <a:pt x="208" y="477"/>
                </a:moveTo>
                <a:lnTo>
                  <a:pt x="144" y="477"/>
                </a:lnTo>
                <a:lnTo>
                  <a:pt x="144" y="413"/>
                </a:lnTo>
                <a:lnTo>
                  <a:pt x="208" y="413"/>
                </a:lnTo>
                <a:lnTo>
                  <a:pt x="208" y="477"/>
                </a:lnTo>
                <a:close/>
                <a:moveTo>
                  <a:pt x="208" y="368"/>
                </a:moveTo>
                <a:lnTo>
                  <a:pt x="144" y="368"/>
                </a:lnTo>
                <a:lnTo>
                  <a:pt x="144" y="305"/>
                </a:lnTo>
                <a:lnTo>
                  <a:pt x="208" y="305"/>
                </a:lnTo>
                <a:lnTo>
                  <a:pt x="208" y="368"/>
                </a:lnTo>
                <a:close/>
                <a:moveTo>
                  <a:pt x="307" y="589"/>
                </a:moveTo>
                <a:lnTo>
                  <a:pt x="243" y="589"/>
                </a:lnTo>
                <a:lnTo>
                  <a:pt x="243" y="525"/>
                </a:lnTo>
                <a:lnTo>
                  <a:pt x="307" y="525"/>
                </a:lnTo>
                <a:lnTo>
                  <a:pt x="307" y="589"/>
                </a:lnTo>
                <a:close/>
                <a:moveTo>
                  <a:pt x="307" y="477"/>
                </a:moveTo>
                <a:lnTo>
                  <a:pt x="243" y="477"/>
                </a:lnTo>
                <a:lnTo>
                  <a:pt x="243" y="413"/>
                </a:lnTo>
                <a:lnTo>
                  <a:pt x="307" y="413"/>
                </a:lnTo>
                <a:lnTo>
                  <a:pt x="307" y="477"/>
                </a:lnTo>
                <a:close/>
                <a:moveTo>
                  <a:pt x="307" y="368"/>
                </a:moveTo>
                <a:lnTo>
                  <a:pt x="243" y="368"/>
                </a:lnTo>
                <a:lnTo>
                  <a:pt x="243" y="305"/>
                </a:lnTo>
                <a:lnTo>
                  <a:pt x="307" y="305"/>
                </a:lnTo>
                <a:lnTo>
                  <a:pt x="307" y="368"/>
                </a:lnTo>
                <a:close/>
                <a:moveTo>
                  <a:pt x="729" y="767"/>
                </a:moveTo>
                <a:lnTo>
                  <a:pt x="542" y="767"/>
                </a:lnTo>
                <a:lnTo>
                  <a:pt x="542" y="534"/>
                </a:lnTo>
                <a:lnTo>
                  <a:pt x="729" y="534"/>
                </a:lnTo>
                <a:lnTo>
                  <a:pt x="729" y="767"/>
                </a:lnTo>
                <a:close/>
                <a:moveTo>
                  <a:pt x="630" y="334"/>
                </a:moveTo>
                <a:cubicBezTo>
                  <a:pt x="543" y="334"/>
                  <a:pt x="473" y="263"/>
                  <a:pt x="473" y="177"/>
                </a:cubicBezTo>
                <a:cubicBezTo>
                  <a:pt x="473" y="90"/>
                  <a:pt x="543" y="20"/>
                  <a:pt x="630" y="20"/>
                </a:cubicBezTo>
                <a:cubicBezTo>
                  <a:pt x="717" y="20"/>
                  <a:pt x="787" y="90"/>
                  <a:pt x="787" y="177"/>
                </a:cubicBezTo>
                <a:cubicBezTo>
                  <a:pt x="787" y="263"/>
                  <a:pt x="717" y="334"/>
                  <a:pt x="630" y="334"/>
                </a:cubicBezTo>
                <a:close/>
                <a:moveTo>
                  <a:pt x="1035" y="589"/>
                </a:moveTo>
                <a:lnTo>
                  <a:pt x="971" y="589"/>
                </a:lnTo>
                <a:lnTo>
                  <a:pt x="971" y="525"/>
                </a:lnTo>
                <a:lnTo>
                  <a:pt x="1035" y="525"/>
                </a:lnTo>
                <a:lnTo>
                  <a:pt x="1035" y="589"/>
                </a:lnTo>
                <a:close/>
                <a:moveTo>
                  <a:pt x="1035" y="477"/>
                </a:moveTo>
                <a:lnTo>
                  <a:pt x="971" y="477"/>
                </a:lnTo>
                <a:lnTo>
                  <a:pt x="971" y="413"/>
                </a:lnTo>
                <a:lnTo>
                  <a:pt x="1035" y="413"/>
                </a:lnTo>
                <a:lnTo>
                  <a:pt x="1035" y="477"/>
                </a:lnTo>
                <a:close/>
                <a:moveTo>
                  <a:pt x="1035" y="368"/>
                </a:moveTo>
                <a:lnTo>
                  <a:pt x="971" y="368"/>
                </a:lnTo>
                <a:lnTo>
                  <a:pt x="971" y="305"/>
                </a:lnTo>
                <a:lnTo>
                  <a:pt x="1035" y="305"/>
                </a:lnTo>
                <a:lnTo>
                  <a:pt x="1035" y="368"/>
                </a:lnTo>
                <a:close/>
                <a:moveTo>
                  <a:pt x="1134" y="589"/>
                </a:moveTo>
                <a:lnTo>
                  <a:pt x="1070" y="589"/>
                </a:lnTo>
                <a:lnTo>
                  <a:pt x="1070" y="525"/>
                </a:lnTo>
                <a:lnTo>
                  <a:pt x="1134" y="525"/>
                </a:lnTo>
                <a:lnTo>
                  <a:pt x="1134" y="589"/>
                </a:lnTo>
                <a:close/>
                <a:moveTo>
                  <a:pt x="1134" y="477"/>
                </a:moveTo>
                <a:lnTo>
                  <a:pt x="1070" y="477"/>
                </a:lnTo>
                <a:lnTo>
                  <a:pt x="1070" y="413"/>
                </a:lnTo>
                <a:lnTo>
                  <a:pt x="1134" y="413"/>
                </a:lnTo>
                <a:lnTo>
                  <a:pt x="1134" y="477"/>
                </a:lnTo>
                <a:close/>
                <a:moveTo>
                  <a:pt x="1134" y="368"/>
                </a:moveTo>
                <a:lnTo>
                  <a:pt x="1070" y="368"/>
                </a:lnTo>
                <a:lnTo>
                  <a:pt x="1070" y="305"/>
                </a:lnTo>
                <a:lnTo>
                  <a:pt x="1134" y="305"/>
                </a:lnTo>
                <a:lnTo>
                  <a:pt x="1134" y="368"/>
                </a:lnTo>
                <a:close/>
                <a:moveTo>
                  <a:pt x="669" y="138"/>
                </a:moveTo>
                <a:lnTo>
                  <a:pt x="729" y="138"/>
                </a:lnTo>
                <a:lnTo>
                  <a:pt x="729" y="216"/>
                </a:lnTo>
                <a:lnTo>
                  <a:pt x="669" y="216"/>
                </a:lnTo>
                <a:lnTo>
                  <a:pt x="669" y="276"/>
                </a:lnTo>
                <a:lnTo>
                  <a:pt x="591" y="276"/>
                </a:lnTo>
                <a:lnTo>
                  <a:pt x="591" y="216"/>
                </a:lnTo>
                <a:lnTo>
                  <a:pt x="531" y="216"/>
                </a:lnTo>
                <a:lnTo>
                  <a:pt x="531" y="138"/>
                </a:lnTo>
                <a:lnTo>
                  <a:pt x="591" y="138"/>
                </a:lnTo>
                <a:lnTo>
                  <a:pt x="591" y="78"/>
                </a:lnTo>
                <a:lnTo>
                  <a:pt x="669" y="78"/>
                </a:lnTo>
                <a:lnTo>
                  <a:pt x="669" y="138"/>
                </a:lnTo>
                <a:close/>
              </a:path>
            </a:pathLst>
          </a:custGeom>
          <a:solidFill>
            <a:srgbClr val="6D64FF"/>
          </a:solidFill>
          <a:ln>
            <a:noFill/>
          </a:ln>
        </p:spPr>
        <p:txBody>
          <a:bodyPr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99482" y="723482"/>
            <a:ext cx="1910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治疗护理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860749" y="1633644"/>
            <a:ext cx="3869890" cy="4163136"/>
          </a:xfrm>
          <a:prstGeom prst="rect">
            <a:avLst/>
          </a:prstGeom>
        </p:spPr>
      </p:pic>
    </p:spTree>
    <p:extLst>
      <p:ext uri="{BB962C8B-B14F-4D97-AF65-F5344CB8AC3E}">
        <p14:creationId val="93301682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348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348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348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348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348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9"/>
                                        <p:tgtEl>
                                          <p:spTgt spid="3481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34818"/>
      <p:bldP build="p" grpId="0" spid="34819" uiExpand="1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3" name="Rectangle 3"/>
          <p:cNvSpPr>
            <a:spLocks noChangeArrowheads="1" noGrp="1"/>
          </p:cNvSpPr>
          <p:nvPr>
            <p:ph idx="4294967295"/>
          </p:nvPr>
        </p:nvSpPr>
        <p:spPr>
          <a:xfrm>
            <a:off x="878818" y="3320577"/>
            <a:ext cx="4920929" cy="161440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buFont charset="2" panose="05000000000000000000" pitchFamily="2" typeface="Wingdings"/>
              <a:buChar char="Ø"/>
            </a:pPr>
            <a:r>
              <a:rPr altLang="en-US" lang="zh-CN" sz="2000">
                <a:cs typeface="+mn-ea"/>
                <a:sym typeface="+mn-lt"/>
              </a:rPr>
              <a:t>诊断： 1、NHL （ T细胞性）IV期  B组</a:t>
            </a:r>
          </a:p>
          <a:p>
            <a:pPr>
              <a:lnSpc>
                <a:spcPct val="130000"/>
              </a:lnSpc>
              <a:buFont charset="2" panose="05000000000000000000" pitchFamily="2" typeface="Wingdings"/>
              <a:buChar char="Ø"/>
            </a:pPr>
            <a:r>
              <a:rPr altLang="en-US" lang="zh-CN" sz="2000">
                <a:cs typeface="+mn-ea"/>
                <a:sym typeface="+mn-lt"/>
              </a:rPr>
              <a:t>              2、慢性乙型肝炎</a:t>
            </a:r>
          </a:p>
          <a:p>
            <a:pPr>
              <a:lnSpc>
                <a:spcPct val="130000"/>
              </a:lnSpc>
              <a:buFont charset="2" panose="05000000000000000000" pitchFamily="2" typeface="Wingdings"/>
              <a:buChar char="Ø"/>
            </a:pPr>
            <a:r>
              <a:rPr altLang="en-US" lang="zh-CN" sz="2000">
                <a:cs typeface="+mn-ea"/>
                <a:sym typeface="+mn-lt"/>
              </a:rPr>
              <a:t>下一步如何治疗？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979260" y="3258591"/>
            <a:ext cx="3859965" cy="2355621"/>
          </a:xfrm>
          <a:prstGeom prst="rect">
            <a:avLst/>
          </a:prstGeom>
        </p:spPr>
        <p:txBody>
          <a:bodyPr/>
          <a:lstStyle>
            <a:lvl1pPr indent="-228600" marL="228600">
              <a:lnSpc>
                <a:spcPct val="13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000"/>
            </a:lvl1pPr>
            <a:lvl2pPr indent="-228600" marL="6858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/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/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9pPr>
          </a:lstStyle>
          <a:p>
            <a:pPr algn="r" indent="0" marL="0">
              <a:buNone/>
            </a:pPr>
            <a:r>
              <a:rPr altLang="en-US" lang="zh-CN">
                <a:cs typeface="+mn-ea"/>
                <a:sym typeface="+mn-lt"/>
              </a:rPr>
              <a:t>在抗病毒治疗的基础上进行了联合化疗</a:t>
            </a:r>
          </a:p>
          <a:p>
            <a:pPr algn="r" indent="0" marL="0">
              <a:buNone/>
            </a:pPr>
            <a:r>
              <a:rPr altLang="en-US" lang="zh-CN">
                <a:cs typeface="+mn-ea"/>
                <a:sym typeface="+mn-lt"/>
              </a:rPr>
              <a:t>化疗后一月出现肝功能恶化，予以抗病毒、护肝、支持治疗后好转。未再化疗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299482" y="723482"/>
            <a:ext cx="1910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治疗护理</a:t>
            </a:r>
          </a:p>
        </p:txBody>
      </p:sp>
      <p:grpSp>
        <p:nvGrpSpPr>
          <p:cNvPr id="15" name="组合 1">
            <a:extLst>
              <a:ext uri="{FF2B5EF4-FFF2-40B4-BE49-F238E27FC236}">
                <a16:creationId xmlns:a16="http://schemas.microsoft.com/office/drawing/2014/main" id="{AE57D693-7CF5-4A2E-A2EC-6FE4F7347DF8}"/>
              </a:ext>
            </a:extLst>
          </p:cNvPr>
          <p:cNvGrpSpPr/>
          <p:nvPr/>
        </p:nvGrpSpPr>
        <p:grpSpPr>
          <a:xfrm>
            <a:off x="1211043" y="2216673"/>
            <a:ext cx="2451375" cy="738867"/>
            <a:chOff x="8041550" y="1600"/>
            <a:chExt cx="2451375" cy="738866"/>
          </a:xfrm>
        </p:grpSpPr>
        <p:sp>
          <p:nvSpPr>
            <p:cNvPr id="16" name="PA-直接连接符 271">
              <a:extLst>
                <a:ext uri="{FF2B5EF4-FFF2-40B4-BE49-F238E27FC236}">
                  <a16:creationId xmlns:a16="http://schemas.microsoft.com/office/drawing/2014/main" id="{7D917AE3-6177-4EB2-9FB2-F86C479608A7}"/>
                </a:ext>
              </a:extLst>
            </p:cNvPr>
            <p:cNvSpPr/>
            <p:nvPr/>
          </p:nvSpPr>
          <p:spPr>
            <a:xfrm flipV="1">
              <a:off x="8375777" y="727766"/>
              <a:ext cx="1840220" cy="12700"/>
            </a:xfrm>
            <a:prstGeom prst="line">
              <a:avLst/>
            </a:prstGeom>
            <a:noFill/>
            <a:ln cap="flat" w="3175">
              <a:solidFill>
                <a:srgbClr val="BFBFBF"/>
              </a:solidFill>
              <a:prstDash val="solid"/>
              <a:miter lim="800000"/>
            </a:ln>
            <a:effectLst/>
          </p:spPr>
          <p:txBody>
            <a:bodyPr anchor="t" bIns="91439" lIns="91439" numCol="1" rIns="91439" tIns="91439" wrap="square">
              <a:noAutofit/>
            </a:bodyPr>
            <a:lstStyle/>
            <a:p>
              <a:pPr algn="l" defTabSz="18288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8" name="PA-iślîḋé">
              <a:extLst>
                <a:ext uri="{FF2B5EF4-FFF2-40B4-BE49-F238E27FC236}">
                  <a16:creationId xmlns:a16="http://schemas.microsoft.com/office/drawing/2014/main" id="{E6D588BD-F80B-4AB0-BB68-C0BECDE6AE07}"/>
                </a:ext>
              </a:extLst>
            </p:cNvPr>
            <p:cNvSpPr txBox="1"/>
            <p:nvPr/>
          </p:nvSpPr>
          <p:spPr>
            <a:xfrm>
              <a:off x="8041549" y="1600"/>
              <a:ext cx="1765786" cy="548638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t" bIns="91439" lIns="91439" numCol="1" rIns="91439" tIns="91439" wrap="square">
              <a:spAutoFit/>
            </a:bodyPr>
            <a:lstStyle>
              <a:lvl1pPr algn="l" defTabSz="1828800">
                <a:defRPr>
                  <a:solidFill>
                    <a:srgbClr val="404040"/>
                  </a:solidFill>
                  <a:latin typeface="方正黑体简体"/>
                  <a:ea typeface="方正黑体简体"/>
                  <a:cs typeface="方正黑体简体"/>
                  <a:sym typeface="方正黑体简体"/>
                </a:defRPr>
              </a:lvl1pPr>
            </a:lstStyle>
            <a:p>
              <a:pPr>
                <a:defRPr>
                  <a:latin panose="020f0502020204030204" typeface="Calibri"/>
                  <a:ea typeface="Calibri"/>
                  <a:cs typeface="Calibri"/>
                  <a:sym panose="020f0502020204030204" typeface="Calibri"/>
                </a:defRPr>
              </a:pPr>
              <a:r>
                <a:rPr altLang="en-US" lang="zh-CN" sz="2400">
                  <a:latin typeface="+mn-lt"/>
                  <a:ea typeface="+mn-ea"/>
                  <a:cs typeface="+mn-ea"/>
                  <a:sym typeface="+mn-lt"/>
                </a:rPr>
                <a:t>讨 论 问 题</a:t>
              </a:r>
            </a:p>
          </p:txBody>
        </p:sp>
        <p:sp>
          <p:nvSpPr>
            <p:cNvPr id="19" name="PA-businessman_208992">
              <a:extLst>
                <a:ext uri="{FF2B5EF4-FFF2-40B4-BE49-F238E27FC236}">
                  <a16:creationId xmlns:a16="http://schemas.microsoft.com/office/drawing/2014/main" id="{E5B2A9BA-6299-4B49-901F-9BA7AB15BDD4}"/>
                </a:ext>
              </a:extLst>
            </p:cNvPr>
            <p:cNvSpPr/>
            <p:nvPr/>
          </p:nvSpPr>
          <p:spPr>
            <a:xfrm>
              <a:off x="9898722" y="1600"/>
              <a:ext cx="594203" cy="64879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537" w="21547">
                  <a:moveTo>
                    <a:pt x="18680" y="17130"/>
                  </a:moveTo>
                  <a:lnTo>
                    <a:pt x="17419" y="18277"/>
                  </a:lnTo>
                  <a:lnTo>
                    <a:pt x="17091" y="17980"/>
                  </a:lnTo>
                  <a:cubicBezTo>
                    <a:pt x="16900" y="17802"/>
                    <a:pt x="16583" y="17802"/>
                    <a:pt x="16389" y="17980"/>
                  </a:cubicBezTo>
                  <a:cubicBezTo>
                    <a:pt x="16198" y="18155"/>
                    <a:pt x="16198" y="18445"/>
                    <a:pt x="16389" y="18619"/>
                  </a:cubicBezTo>
                  <a:lnTo>
                    <a:pt x="17062" y="19238"/>
                  </a:lnTo>
                  <a:cubicBezTo>
                    <a:pt x="17160" y="19324"/>
                    <a:pt x="17282" y="19370"/>
                    <a:pt x="17412" y="19370"/>
                  </a:cubicBezTo>
                  <a:cubicBezTo>
                    <a:pt x="17549" y="19370"/>
                    <a:pt x="17671" y="19324"/>
                    <a:pt x="17765" y="19238"/>
                  </a:cubicBezTo>
                  <a:lnTo>
                    <a:pt x="19378" y="17773"/>
                  </a:lnTo>
                  <a:cubicBezTo>
                    <a:pt x="19569" y="17598"/>
                    <a:pt x="19569" y="17312"/>
                    <a:pt x="19382" y="17130"/>
                  </a:cubicBezTo>
                  <a:cubicBezTo>
                    <a:pt x="19191" y="16956"/>
                    <a:pt x="18874" y="16956"/>
                    <a:pt x="18680" y="17130"/>
                  </a:cubicBezTo>
                  <a:close/>
                  <a:moveTo>
                    <a:pt x="17884" y="14835"/>
                  </a:moveTo>
                  <a:cubicBezTo>
                    <a:pt x="19912" y="14835"/>
                    <a:pt x="21547" y="16337"/>
                    <a:pt x="21547" y="18184"/>
                  </a:cubicBezTo>
                  <a:cubicBezTo>
                    <a:pt x="21547" y="20035"/>
                    <a:pt x="19904" y="21537"/>
                    <a:pt x="17884" y="21537"/>
                  </a:cubicBezTo>
                  <a:cubicBezTo>
                    <a:pt x="15863" y="21537"/>
                    <a:pt x="14220" y="20035"/>
                    <a:pt x="14220" y="18184"/>
                  </a:cubicBezTo>
                  <a:cubicBezTo>
                    <a:pt x="14220" y="16337"/>
                    <a:pt x="15863" y="14835"/>
                    <a:pt x="17884" y="14835"/>
                  </a:cubicBezTo>
                  <a:close/>
                  <a:moveTo>
                    <a:pt x="5877" y="11223"/>
                  </a:moveTo>
                  <a:lnTo>
                    <a:pt x="7325" y="15415"/>
                  </a:lnTo>
                  <a:lnTo>
                    <a:pt x="7599" y="16205"/>
                  </a:lnTo>
                  <a:lnTo>
                    <a:pt x="7606" y="16195"/>
                  </a:lnTo>
                  <a:lnTo>
                    <a:pt x="7843" y="16863"/>
                  </a:lnTo>
                  <a:lnTo>
                    <a:pt x="8614" y="14885"/>
                  </a:lnTo>
                  <a:cubicBezTo>
                    <a:pt x="6730" y="12488"/>
                    <a:pt x="8993" y="12507"/>
                    <a:pt x="9119" y="12514"/>
                  </a:cubicBezTo>
                  <a:cubicBezTo>
                    <a:pt x="9241" y="12507"/>
                    <a:pt x="11500" y="12488"/>
                    <a:pt x="9623" y="14885"/>
                  </a:cubicBezTo>
                  <a:lnTo>
                    <a:pt x="10387" y="16867"/>
                  </a:lnTo>
                  <a:lnTo>
                    <a:pt x="10625" y="16202"/>
                  </a:lnTo>
                  <a:lnTo>
                    <a:pt x="10632" y="16208"/>
                  </a:lnTo>
                  <a:lnTo>
                    <a:pt x="10906" y="15418"/>
                  </a:lnTo>
                  <a:lnTo>
                    <a:pt x="12354" y="11223"/>
                  </a:lnTo>
                  <a:cubicBezTo>
                    <a:pt x="12354" y="11223"/>
                    <a:pt x="14213" y="12422"/>
                    <a:pt x="16500" y="12952"/>
                  </a:cubicBezTo>
                  <a:cubicBezTo>
                    <a:pt x="16716" y="13005"/>
                    <a:pt x="16904" y="13074"/>
                    <a:pt x="17073" y="13166"/>
                  </a:cubicBezTo>
                  <a:cubicBezTo>
                    <a:pt x="17325" y="13304"/>
                    <a:pt x="17249" y="13660"/>
                    <a:pt x="16961" y="13706"/>
                  </a:cubicBezTo>
                  <a:cubicBezTo>
                    <a:pt x="14652" y="14101"/>
                    <a:pt x="12898" y="15958"/>
                    <a:pt x="12898" y="18184"/>
                  </a:cubicBezTo>
                  <a:cubicBezTo>
                    <a:pt x="12898" y="18605"/>
                    <a:pt x="12959" y="19013"/>
                    <a:pt x="13081" y="19405"/>
                  </a:cubicBezTo>
                  <a:cubicBezTo>
                    <a:pt x="11932" y="19616"/>
                    <a:pt x="10607" y="19757"/>
                    <a:pt x="9119" y="19757"/>
                  </a:cubicBezTo>
                  <a:cubicBezTo>
                    <a:pt x="3542" y="19751"/>
                    <a:pt x="214" y="17775"/>
                    <a:pt x="214" y="17775"/>
                  </a:cubicBezTo>
                  <a:cubicBezTo>
                    <a:pt x="116" y="17245"/>
                    <a:pt x="15" y="16037"/>
                    <a:pt x="15" y="16037"/>
                  </a:cubicBezTo>
                  <a:cubicBezTo>
                    <a:pt x="-53" y="15148"/>
                    <a:pt x="30" y="13350"/>
                    <a:pt x="1730" y="12952"/>
                  </a:cubicBezTo>
                  <a:cubicBezTo>
                    <a:pt x="4018" y="12415"/>
                    <a:pt x="5877" y="11223"/>
                    <a:pt x="5877" y="11223"/>
                  </a:cubicBezTo>
                  <a:close/>
                  <a:moveTo>
                    <a:pt x="8830" y="16"/>
                  </a:moveTo>
                  <a:cubicBezTo>
                    <a:pt x="9838" y="-63"/>
                    <a:pt x="10605" y="164"/>
                    <a:pt x="11153" y="464"/>
                  </a:cubicBezTo>
                  <a:cubicBezTo>
                    <a:pt x="11974" y="875"/>
                    <a:pt x="12287" y="1425"/>
                    <a:pt x="12287" y="1425"/>
                  </a:cubicBezTo>
                  <a:cubicBezTo>
                    <a:pt x="12287" y="1425"/>
                    <a:pt x="14164" y="1547"/>
                    <a:pt x="13530" y="5034"/>
                  </a:cubicBezTo>
                  <a:cubicBezTo>
                    <a:pt x="13490" y="5218"/>
                    <a:pt x="13440" y="5403"/>
                    <a:pt x="13368" y="5587"/>
                  </a:cubicBezTo>
                  <a:cubicBezTo>
                    <a:pt x="13742" y="5554"/>
                    <a:pt x="14182" y="5752"/>
                    <a:pt x="13764" y="7102"/>
                  </a:cubicBezTo>
                  <a:cubicBezTo>
                    <a:pt x="13461" y="8089"/>
                    <a:pt x="13181" y="8359"/>
                    <a:pt x="12964" y="8379"/>
                  </a:cubicBezTo>
                  <a:cubicBezTo>
                    <a:pt x="12763" y="9545"/>
                    <a:pt x="11743" y="11030"/>
                    <a:pt x="10144" y="11557"/>
                  </a:cubicBezTo>
                  <a:cubicBezTo>
                    <a:pt x="9482" y="11777"/>
                    <a:pt x="8751" y="11777"/>
                    <a:pt x="8084" y="11560"/>
                  </a:cubicBezTo>
                  <a:cubicBezTo>
                    <a:pt x="6460" y="11040"/>
                    <a:pt x="5473" y="9551"/>
                    <a:pt x="5275" y="8379"/>
                  </a:cubicBezTo>
                  <a:cubicBezTo>
                    <a:pt x="5059" y="8359"/>
                    <a:pt x="4774" y="8083"/>
                    <a:pt x="4472" y="7102"/>
                  </a:cubicBezTo>
                  <a:cubicBezTo>
                    <a:pt x="4054" y="5752"/>
                    <a:pt x="4497" y="5554"/>
                    <a:pt x="4875" y="5590"/>
                  </a:cubicBezTo>
                  <a:cubicBezTo>
                    <a:pt x="4803" y="5406"/>
                    <a:pt x="4753" y="5222"/>
                    <a:pt x="4713" y="5037"/>
                  </a:cubicBezTo>
                  <a:cubicBezTo>
                    <a:pt x="4580" y="4408"/>
                    <a:pt x="4544" y="3826"/>
                    <a:pt x="4702" y="3263"/>
                  </a:cubicBezTo>
                  <a:cubicBezTo>
                    <a:pt x="4897" y="2512"/>
                    <a:pt x="5336" y="1913"/>
                    <a:pt x="5837" y="1445"/>
                  </a:cubicBezTo>
                  <a:cubicBezTo>
                    <a:pt x="6150" y="1142"/>
                    <a:pt x="6503" y="875"/>
                    <a:pt x="6885" y="655"/>
                  </a:cubicBezTo>
                  <a:cubicBezTo>
                    <a:pt x="7191" y="457"/>
                    <a:pt x="7533" y="293"/>
                    <a:pt x="7901" y="177"/>
                  </a:cubicBezTo>
                  <a:cubicBezTo>
                    <a:pt x="8196" y="85"/>
                    <a:pt x="8502" y="29"/>
                    <a:pt x="8830" y="16"/>
                  </a:cubicBezTo>
                  <a:close/>
                </a:path>
              </a:pathLst>
            </a:custGeom>
            <a:solidFill>
              <a:srgbClr val="786DCE"/>
            </a:solidFill>
            <a:ln cap="flat" w="12700">
              <a:noFill/>
              <a:miter lim="400000"/>
            </a:ln>
            <a:effectLst/>
          </p:spPr>
          <p:txBody>
            <a:bodyPr anchor="t" bIns="91439" lIns="91439" numCol="1" rIns="91439" tIns="91439" wrap="square">
              <a:noAutofit/>
            </a:bodyPr>
            <a:lstStyle/>
            <a:p>
              <a:pPr algn="l" defTabSz="18288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0" name="组合 2">
            <a:extLst>
              <a:ext uri="{FF2B5EF4-FFF2-40B4-BE49-F238E27FC236}">
                <a16:creationId xmlns:a16="http://schemas.microsoft.com/office/drawing/2014/main" id="{8B3ED425-00EA-463B-9BEA-945CC3116611}"/>
              </a:ext>
            </a:extLst>
          </p:cNvPr>
          <p:cNvGrpSpPr/>
          <p:nvPr/>
        </p:nvGrpSpPr>
        <p:grpSpPr>
          <a:xfrm>
            <a:off x="8614677" y="2154687"/>
            <a:ext cx="1979260" cy="710780"/>
            <a:chOff x="8505000" y="20432"/>
            <a:chExt cx="1979260" cy="710779"/>
          </a:xfrm>
        </p:grpSpPr>
        <p:sp>
          <p:nvSpPr>
            <p:cNvPr id="21" name="PA-直接连接符 268">
              <a:extLst>
                <a:ext uri="{FF2B5EF4-FFF2-40B4-BE49-F238E27FC236}">
                  <a16:creationId xmlns:a16="http://schemas.microsoft.com/office/drawing/2014/main" id="{779E8CFA-7C57-4F56-B5BB-A9EB36625E6D}"/>
                </a:ext>
              </a:extLst>
            </p:cNvPr>
            <p:cNvSpPr/>
            <p:nvPr/>
          </p:nvSpPr>
          <p:spPr>
            <a:xfrm>
              <a:off x="8505000" y="721686"/>
              <a:ext cx="1752600" cy="9525"/>
            </a:xfrm>
            <a:prstGeom prst="line">
              <a:avLst/>
            </a:prstGeom>
            <a:noFill/>
            <a:ln cap="flat" w="3175">
              <a:solidFill>
                <a:srgbClr val="BFBFBF"/>
              </a:solidFill>
              <a:prstDash val="solid"/>
              <a:miter lim="800000"/>
            </a:ln>
            <a:effectLst/>
          </p:spPr>
          <p:txBody>
            <a:bodyPr anchor="t" bIns="91439" lIns="91439" numCol="1" rIns="91439" tIns="91439" wrap="square">
              <a:noAutofit/>
            </a:bodyPr>
            <a:lstStyle/>
            <a:p>
              <a:pPr algn="l" defTabSz="18288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3" name="PA-îṧ1iḓé">
              <a:extLst>
                <a:ext uri="{FF2B5EF4-FFF2-40B4-BE49-F238E27FC236}">
                  <a16:creationId xmlns:a16="http://schemas.microsoft.com/office/drawing/2014/main" id="{C4649666-B0E1-4EFA-827E-306448053DB4}"/>
                </a:ext>
              </a:extLst>
            </p:cNvPr>
            <p:cNvSpPr txBox="1"/>
            <p:nvPr/>
          </p:nvSpPr>
          <p:spPr>
            <a:xfrm>
              <a:off x="8505000" y="110505"/>
              <a:ext cx="1263478" cy="485927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t" bIns="91439" lIns="91439" numCol="1" rIns="91439" tIns="91439" wrap="square">
              <a:noAutofit/>
            </a:bodyPr>
            <a:lstStyle>
              <a:lvl1pPr algn="l" defTabSz="1828800">
                <a:defRPr>
                  <a:solidFill>
                    <a:srgbClr val="404040"/>
                  </a:solidFill>
                  <a:latin typeface="方正黑体简体"/>
                  <a:ea typeface="方正黑体简体"/>
                  <a:cs typeface="方正黑体简体"/>
                  <a:sym typeface="方正黑体简体"/>
                </a:defRPr>
              </a:lvl1pPr>
            </a:lstStyle>
            <a:p>
              <a:pPr>
                <a:defRPr>
                  <a:latin panose="020f0502020204030204" typeface="Calibri"/>
                  <a:ea typeface="Calibri"/>
                  <a:cs typeface="Calibri"/>
                  <a:sym panose="020f0502020204030204" typeface="Calibri"/>
                </a:defRPr>
              </a:pPr>
              <a:r>
                <a:rPr altLang="en-US" lang="zh-CN" sz="2800">
                  <a:latin typeface="+mn-lt"/>
                  <a:ea typeface="+mn-ea"/>
                  <a:cs typeface="+mn-ea"/>
                  <a:sym typeface="+mn-lt"/>
                </a:rPr>
                <a:t>随  访</a:t>
              </a:r>
            </a:p>
          </p:txBody>
        </p:sp>
        <p:sp>
          <p:nvSpPr>
            <p:cNvPr id="24" name="PA-zoom-out_222362">
              <a:extLst>
                <a:ext uri="{FF2B5EF4-FFF2-40B4-BE49-F238E27FC236}">
                  <a16:creationId xmlns:a16="http://schemas.microsoft.com/office/drawing/2014/main" id="{2D0102AF-25BF-4A74-87DF-41768EBDC7A4}"/>
                </a:ext>
              </a:extLst>
            </p:cNvPr>
            <p:cNvSpPr/>
            <p:nvPr/>
          </p:nvSpPr>
          <p:spPr>
            <a:xfrm>
              <a:off x="9907385" y="20432"/>
              <a:ext cx="576875" cy="57600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6345" y="14355"/>
                  </a:moveTo>
                  <a:lnTo>
                    <a:pt x="21600" y="19607"/>
                  </a:lnTo>
                  <a:lnTo>
                    <a:pt x="19607" y="21600"/>
                  </a:lnTo>
                  <a:lnTo>
                    <a:pt x="14356" y="16345"/>
                  </a:lnTo>
                  <a:cubicBezTo>
                    <a:pt x="15109" y="15782"/>
                    <a:pt x="15782" y="15108"/>
                    <a:pt x="16345" y="14355"/>
                  </a:cubicBezTo>
                  <a:close/>
                  <a:moveTo>
                    <a:pt x="5635" y="7748"/>
                  </a:moveTo>
                  <a:lnTo>
                    <a:pt x="5635" y="9156"/>
                  </a:lnTo>
                  <a:lnTo>
                    <a:pt x="11269" y="9156"/>
                  </a:lnTo>
                  <a:lnTo>
                    <a:pt x="11269" y="7748"/>
                  </a:lnTo>
                  <a:close/>
                  <a:moveTo>
                    <a:pt x="8451" y="3522"/>
                  </a:moveTo>
                  <a:cubicBezTo>
                    <a:pt x="11171" y="3522"/>
                    <a:pt x="13382" y="5733"/>
                    <a:pt x="13382" y="8451"/>
                  </a:cubicBezTo>
                  <a:cubicBezTo>
                    <a:pt x="13382" y="11171"/>
                    <a:pt x="11171" y="13383"/>
                    <a:pt x="8451" y="13383"/>
                  </a:cubicBezTo>
                  <a:cubicBezTo>
                    <a:pt x="5733" y="13383"/>
                    <a:pt x="3522" y="11171"/>
                    <a:pt x="3522" y="8451"/>
                  </a:cubicBezTo>
                  <a:cubicBezTo>
                    <a:pt x="3522" y="5733"/>
                    <a:pt x="5733" y="3522"/>
                    <a:pt x="8451" y="3522"/>
                  </a:cubicBezTo>
                  <a:close/>
                  <a:moveTo>
                    <a:pt x="8451" y="2113"/>
                  </a:moveTo>
                  <a:cubicBezTo>
                    <a:pt x="4958" y="2113"/>
                    <a:pt x="2113" y="4958"/>
                    <a:pt x="2113" y="8451"/>
                  </a:cubicBezTo>
                  <a:cubicBezTo>
                    <a:pt x="2113" y="11947"/>
                    <a:pt x="4958" y="14791"/>
                    <a:pt x="8451" y="14791"/>
                  </a:cubicBezTo>
                  <a:cubicBezTo>
                    <a:pt x="11947" y="14791"/>
                    <a:pt x="14791" y="11947"/>
                    <a:pt x="14791" y="8451"/>
                  </a:cubicBezTo>
                  <a:cubicBezTo>
                    <a:pt x="14791" y="4958"/>
                    <a:pt x="11947" y="2113"/>
                    <a:pt x="8451" y="2113"/>
                  </a:cubicBezTo>
                  <a:close/>
                  <a:moveTo>
                    <a:pt x="8451" y="0"/>
                  </a:moveTo>
                  <a:cubicBezTo>
                    <a:pt x="13111" y="0"/>
                    <a:pt x="16904" y="3790"/>
                    <a:pt x="16904" y="8451"/>
                  </a:cubicBezTo>
                  <a:cubicBezTo>
                    <a:pt x="16904" y="13111"/>
                    <a:pt x="13111" y="16905"/>
                    <a:pt x="8451" y="16905"/>
                  </a:cubicBezTo>
                  <a:cubicBezTo>
                    <a:pt x="3790" y="16905"/>
                    <a:pt x="0" y="13111"/>
                    <a:pt x="0" y="8451"/>
                  </a:cubicBezTo>
                  <a:cubicBezTo>
                    <a:pt x="0" y="3790"/>
                    <a:pt x="3790" y="0"/>
                    <a:pt x="8451" y="0"/>
                  </a:cubicBezTo>
                  <a:close/>
                </a:path>
              </a:pathLst>
            </a:custGeom>
            <a:solidFill>
              <a:srgbClr val="78CDEF"/>
            </a:solidFill>
            <a:ln cap="flat" w="12700">
              <a:noFill/>
              <a:miter lim="400000"/>
            </a:ln>
            <a:effectLst/>
          </p:spPr>
          <p:txBody>
            <a:bodyPr anchor="t" bIns="91439" lIns="91439" numCol="1" rIns="91439" tIns="91439" wrap="square">
              <a:noAutofit/>
            </a:bodyPr>
            <a:lstStyle/>
            <a:p>
              <a:pPr algn="l" defTabSz="1828800"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val="58166971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6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10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358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3584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3584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4" nodeType="after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fill="hold" id="25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1000" id="2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  <p:cond delay="0" evt="onBegin">
                          <p:tn val="26"/>
                        </p:cond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35843" uiExpand="1"/>
      <p:bldP grpId="0" spid="9"/>
      <p:bldP advAuto="0" grpId="0" spid="15"/>
      <p:bldP advAuto="0" grpId="0" spid="20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232900" y="5283541"/>
            <a:ext cx="2959100" cy="157411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7678" l="9048" r="9762" t="7321"/>
          <a:stretch>
            <a:fillRect/>
          </a:stretch>
        </p:blipFill>
        <p:spPr>
          <a:xfrm>
            <a:off x="689445" y="598883"/>
            <a:ext cx="10813109" cy="56602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00342" y="349293"/>
            <a:ext cx="1814285" cy="171078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rcRect l="18750" t="63333"/>
          <a:stretch>
            <a:fillRect/>
          </a:stretch>
        </p:blipFill>
        <p:spPr>
          <a:xfrm>
            <a:off x="6369978" y="4491344"/>
            <a:ext cx="4518455" cy="1019549"/>
          </a:xfrm>
          <a:prstGeom prst="rect">
            <a:avLst/>
          </a:prstGeom>
        </p:spPr>
      </p:pic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4374242" y="3072877"/>
            <a:ext cx="5626100" cy="147002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en-US" lang="zh-CN" sz="8000">
                <a:solidFill>
                  <a:srgbClr val="6D64FF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讨论总结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-1" y="1221733"/>
            <a:ext cx="4404951" cy="5627442"/>
          </a:xfrm>
          <a:prstGeom prst="rect">
            <a:avLst/>
          </a:prstGeom>
        </p:spPr>
      </p:pic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6317341" y="1858696"/>
            <a:ext cx="1739902" cy="1214181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zh-CN" b="1" lang="en-US" smtClean="0" spc="600" sz="8800">
                <a:solidFill>
                  <a:srgbClr val="6D64FF"/>
                </a:solidFill>
                <a:latin typeface="+mn-ea"/>
                <a:ea typeface="+mn-ea"/>
                <a:cs typeface="+mn-ea"/>
                <a:sym typeface="+mn-lt"/>
              </a:rPr>
              <a:t>04</a:t>
            </a:r>
          </a:p>
        </p:txBody>
      </p:sp>
    </p:spTree>
    <p:extLst>
      <p:ext uri="{BB962C8B-B14F-4D97-AF65-F5344CB8AC3E}">
        <p14:creationId val="3896659047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grpId="0" id="28" nodeType="click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24000"/>
                                  </p:iterate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4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文本框 28"/>
          <p:cNvSpPr txBox="1"/>
          <p:nvPr/>
        </p:nvSpPr>
        <p:spPr>
          <a:xfrm>
            <a:off x="1299482" y="723482"/>
            <a:ext cx="1910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讨论总结</a:t>
            </a:r>
          </a:p>
        </p:txBody>
      </p:sp>
      <p:sp>
        <p:nvSpPr>
          <p:cNvPr id="30" name="íṩlïḍé">
            <a:extLst>
              <a:ext uri="{FF2B5EF4-FFF2-40B4-BE49-F238E27FC236}">
                <a16:creationId xmlns:a16="http://schemas.microsoft.com/office/drawing/2014/main" id="{14BBC293-86F4-4AEC-8AC2-D94CDAAC41D8}"/>
              </a:ext>
            </a:extLst>
          </p:cNvPr>
          <p:cNvSpPr/>
          <p:nvPr/>
        </p:nvSpPr>
        <p:spPr>
          <a:xfrm>
            <a:off x="559903" y="2135974"/>
            <a:ext cx="10845800" cy="45720"/>
          </a:xfrm>
          <a:prstGeom prst="rect">
            <a:avLst/>
          </a:prstGeom>
          <a:solidFill>
            <a:srgbClr val="6D64FF"/>
          </a:solidFill>
          <a:ln>
            <a:solidFill>
              <a:srgbClr val="6D6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900">
              <a:cs typeface="+mn-ea"/>
              <a:sym typeface="+mn-lt"/>
            </a:endParaRPr>
          </a:p>
        </p:txBody>
      </p:sp>
      <p:sp>
        <p:nvSpPr>
          <p:cNvPr id="31" name="ï$líḓe">
            <a:extLst>
              <a:ext uri="{FF2B5EF4-FFF2-40B4-BE49-F238E27FC236}">
                <a16:creationId xmlns:a16="http://schemas.microsoft.com/office/drawing/2014/main" id="{22C8D553-DBAA-4128-AD7B-48C0439B16EE}"/>
              </a:ext>
            </a:extLst>
          </p:cNvPr>
          <p:cNvSpPr/>
          <p:nvPr/>
        </p:nvSpPr>
        <p:spPr>
          <a:xfrm>
            <a:off x="1453473" y="1820546"/>
            <a:ext cx="1920240" cy="676576"/>
          </a:xfrm>
          <a:prstGeom prst="rect">
            <a:avLst/>
          </a:prstGeom>
          <a:solidFill>
            <a:srgbClr val="6D64FF"/>
          </a:solidFill>
          <a:ln>
            <a:solidFill>
              <a:srgbClr val="6D6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r>
              <a:rPr altLang="zh-CN" lang="en-US">
                <a:cs typeface="+mn-ea"/>
                <a:sym typeface="+mn-lt"/>
              </a:rPr>
              <a:t> </a:t>
            </a:r>
          </a:p>
        </p:txBody>
      </p:sp>
      <p:sp>
        <p:nvSpPr>
          <p:cNvPr id="32" name="î$ḻïḑè">
            <a:extLst>
              <a:ext uri="{FF2B5EF4-FFF2-40B4-BE49-F238E27FC236}">
                <a16:creationId xmlns:a16="http://schemas.microsoft.com/office/drawing/2014/main" id="{DE55A8F6-4780-443B-A02E-4CFA056E8B13}"/>
              </a:ext>
            </a:extLst>
          </p:cNvPr>
          <p:cNvSpPr/>
          <p:nvPr/>
        </p:nvSpPr>
        <p:spPr>
          <a:xfrm>
            <a:off x="4949963" y="1820546"/>
            <a:ext cx="1920240" cy="676576"/>
          </a:xfrm>
          <a:prstGeom prst="rect">
            <a:avLst/>
          </a:prstGeom>
          <a:solidFill>
            <a:srgbClr val="6D64FF"/>
          </a:solidFill>
          <a:ln>
            <a:solidFill>
              <a:srgbClr val="6D6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r>
              <a:rPr altLang="zh-CN" lang="en-US">
                <a:cs typeface="+mn-ea"/>
                <a:sym typeface="+mn-lt"/>
              </a:rPr>
              <a:t> </a:t>
            </a:r>
          </a:p>
        </p:txBody>
      </p:sp>
      <p:sp>
        <p:nvSpPr>
          <p:cNvPr id="33" name="ïṣliḍe">
            <a:extLst>
              <a:ext uri="{FF2B5EF4-FFF2-40B4-BE49-F238E27FC236}">
                <a16:creationId xmlns:a16="http://schemas.microsoft.com/office/drawing/2014/main" id="{E38FBDDB-0465-4968-9344-E62FB15520BE}"/>
              </a:ext>
            </a:extLst>
          </p:cNvPr>
          <p:cNvSpPr/>
          <p:nvPr/>
        </p:nvSpPr>
        <p:spPr>
          <a:xfrm>
            <a:off x="8519027" y="1820546"/>
            <a:ext cx="1920240" cy="676576"/>
          </a:xfrm>
          <a:prstGeom prst="rect">
            <a:avLst/>
          </a:prstGeom>
          <a:solidFill>
            <a:srgbClr val="6D64FF"/>
          </a:solidFill>
          <a:ln>
            <a:solidFill>
              <a:srgbClr val="6D6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r>
              <a:rPr altLang="zh-CN" lang="en-US">
                <a:cs typeface="+mn-ea"/>
                <a:sym typeface="+mn-lt"/>
              </a:rPr>
              <a:t> 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5E6A3D0B-152F-427E-9BD4-DB483C0E023F}"/>
              </a:ext>
            </a:extLst>
          </p:cNvPr>
          <p:cNvSpPr txBox="1"/>
          <p:nvPr/>
        </p:nvSpPr>
        <p:spPr>
          <a:xfrm>
            <a:off x="1934029" y="1968230"/>
            <a:ext cx="95912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z="2000">
                <a:solidFill>
                  <a:schemeClr val="bg1"/>
                </a:solidFill>
                <a:cs typeface="+mn-ea"/>
                <a:sym typeface="+mn-lt"/>
              </a:rPr>
              <a:t>总结一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1B264395-6315-4E94-904C-764D0BD5BD3F}"/>
              </a:ext>
            </a:extLst>
          </p:cNvPr>
          <p:cNvSpPr txBox="1"/>
          <p:nvPr/>
        </p:nvSpPr>
        <p:spPr>
          <a:xfrm>
            <a:off x="5329860" y="1953471"/>
            <a:ext cx="105608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z="2000">
                <a:solidFill>
                  <a:schemeClr val="bg1"/>
                </a:solidFill>
                <a:cs typeface="+mn-ea"/>
                <a:sym typeface="+mn-lt"/>
              </a:rPr>
              <a:t>总结二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952EE666-E2F5-4794-BE5F-CACE14E17959}"/>
              </a:ext>
            </a:extLst>
          </p:cNvPr>
          <p:cNvSpPr txBox="1"/>
          <p:nvPr/>
        </p:nvSpPr>
        <p:spPr>
          <a:xfrm>
            <a:off x="8976899" y="1953471"/>
            <a:ext cx="100449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z="2000">
                <a:solidFill>
                  <a:schemeClr val="bg1"/>
                </a:solidFill>
                <a:cs typeface="+mn-ea"/>
                <a:sym typeface="+mn-lt"/>
              </a:rPr>
              <a:t>总结三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E0DA8F8C-9424-439F-AF4B-0C41B58D9EBF}"/>
              </a:ext>
            </a:extLst>
          </p:cNvPr>
          <p:cNvSpPr txBox="1"/>
          <p:nvPr/>
        </p:nvSpPr>
        <p:spPr>
          <a:xfrm>
            <a:off x="1200956" y="2736578"/>
            <a:ext cx="2425273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60000"/>
              </a:lnSpc>
            </a:pPr>
            <a:r>
              <a:rPr altLang="en-US" lang="zh-CN">
                <a:cs typeface="+mn-ea"/>
                <a:sym typeface="+mn-lt"/>
              </a:rPr>
              <a:t>肝脾T细胞淋巴瘤（HSTL）作为一种独特类型的淋巴瘤由Farcet 等在1990 年首次报道。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6BA86FA0-2D44-45F4-BFC6-D4DD9E7BF921}"/>
              </a:ext>
            </a:extLst>
          </p:cNvPr>
          <p:cNvSpPr txBox="1"/>
          <p:nvPr/>
        </p:nvSpPr>
        <p:spPr>
          <a:xfrm>
            <a:off x="4557785" y="2751997"/>
            <a:ext cx="2704596" cy="272491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60000"/>
              </a:lnSpc>
            </a:pPr>
            <a:r>
              <a:rPr altLang="zh-CN" lang="en-US">
                <a:cs typeface="+mn-ea"/>
                <a:sym typeface="+mn-lt"/>
              </a:rPr>
              <a:t>HSTL多见于年轻人，常表现为长期发热， 肝脾不同程度大， 体重下降， 贫血； 但淋巴结往往不受累，外周血为全血细胞减少。侵袭性病程。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A062FA80-5B92-4B35-A3DC-E07AB984A309}"/>
              </a:ext>
            </a:extLst>
          </p:cNvPr>
          <p:cNvSpPr txBox="1"/>
          <p:nvPr/>
        </p:nvSpPr>
        <p:spPr>
          <a:xfrm>
            <a:off x="7938458" y="2751997"/>
            <a:ext cx="3538959" cy="32125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60000"/>
              </a:lnSpc>
              <a:spcBef>
                <a:spcPts val="1000"/>
              </a:spcBef>
              <a:buFont charset="0" panose="020b0604020202020204" pitchFamily="34" typeface="Arial"/>
              <a:buNone/>
            </a:pPr>
            <a:r>
              <a:rPr altLang="en-US" lang="zh-CN" sz="1600">
                <a:cs typeface="+mn-ea"/>
                <a:sym typeface="+mn-lt"/>
              </a:rPr>
              <a:t>病理学上有其独特性，多侵犯肝、脾、骨髓，特征性地表现为窦内侵犯。脾主要病变在红髓，表现为索区及窦内侵犯，可以是轻度或重度、弥漫性侵犯，形成实性团样结构。白髓正常、减小或消失。与脾相比，肝窦内侵犯常常更为明显，具有特异性，亦有报道仅表现为汇管区的侵犯。 </a:t>
            </a:r>
          </a:p>
        </p:txBody>
      </p:sp>
    </p:spTree>
    <p:extLst>
      <p:ext uri="{BB962C8B-B14F-4D97-AF65-F5344CB8AC3E}">
        <p14:creationId val="775808472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4"/>
      <p:bldP grpId="0" spid="35"/>
      <p:bldP grpId="0" spid="36"/>
      <p:bldP grpId="0" spid="37"/>
      <p:bldP grpId="0" spid="38"/>
      <p:bldP grpId="0" spid="39"/>
    </p:bld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文本框 12"/>
          <p:cNvSpPr txBox="1"/>
          <p:nvPr/>
        </p:nvSpPr>
        <p:spPr>
          <a:xfrm>
            <a:off x="1299482" y="723482"/>
            <a:ext cx="1910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讨论总结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9D14CFAF-BFA7-4F86-BE03-B1E4DE6B0823}"/>
              </a:ext>
            </a:extLst>
          </p:cNvPr>
          <p:cNvSpPr txBox="1"/>
          <p:nvPr/>
        </p:nvSpPr>
        <p:spPr>
          <a:xfrm>
            <a:off x="1037006" y="1692092"/>
            <a:ext cx="2382705" cy="518160"/>
          </a:xfrm>
          <a:prstGeom prst="rect">
            <a:avLst/>
          </a:prstGeom>
          <a:solidFill>
            <a:srgbClr val="6D64FF"/>
          </a:solidFill>
          <a:ln>
            <a:solidFill>
              <a:srgbClr val="6D64FF"/>
            </a:solidFill>
          </a:ln>
        </p:spPr>
        <p:txBody>
          <a:bodyPr rtlCol="0" wrap="square">
            <a:spAutoFit/>
          </a:bodyPr>
          <a:lstStyle/>
          <a:p>
            <a:pPr algn="ctr" eaLnBrk="0" hangingPunct="0"/>
            <a:r>
              <a:rPr altLang="en-US" b="1" lang="zh-CN" spc="600" sz="2800">
                <a:solidFill>
                  <a:schemeClr val="bg1"/>
                </a:solidFill>
                <a:cs typeface="+mn-ea"/>
                <a:sym typeface="+mn-lt"/>
              </a:rPr>
              <a:t>总结四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12EA49F-899F-4FC0-A4CB-F85BE20EFD07}"/>
              </a:ext>
            </a:extLst>
          </p:cNvPr>
          <p:cNvSpPr txBox="1"/>
          <p:nvPr/>
        </p:nvSpPr>
        <p:spPr>
          <a:xfrm>
            <a:off x="1037006" y="2337683"/>
            <a:ext cx="5237184" cy="3505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60000"/>
              </a:lnSpc>
            </a:pPr>
            <a:r>
              <a:rPr altLang="en-US" lang="zh-CN" sz="2000">
                <a:cs typeface="+mn-ea"/>
                <a:sym typeface="+mn-lt"/>
              </a:rPr>
              <a:t>免疫表型多为CD2、 CD3 、CD7 ( + ) ， TCRγδ或αβ( + ) ，常表达NK相关抗原CD16、CD56。多表达细胞毒性颗粒蛋白TIA-1。大部分CD4、 CD5、 CD8(-)，粒酶B、穿孔素常为( - ) 。提示瘤细胞起源于不成熟外周γδ(少数为αβ) 细胞毒性T 淋巴细胞。遗传学异常主要表现为Iso 7q、tri 8 等。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451209" y="1125416"/>
            <a:ext cx="5015132" cy="5015132"/>
          </a:xfrm>
          <a:prstGeom prst="rect">
            <a:avLst/>
          </a:prstGeom>
        </p:spPr>
      </p:pic>
    </p:spTree>
    <p:extLst>
      <p:ext uri="{BB962C8B-B14F-4D97-AF65-F5344CB8AC3E}">
        <p14:creationId val="1101656682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5"/>
    </p:bldLst>
  </p:timing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8854" name="Rectangle 6"/>
          <p:cNvSpPr>
            <a:spLocks noChangeArrowheads="1" noGrp="1"/>
          </p:cNvSpPr>
          <p:nvPr>
            <p:ph idx="4294967295"/>
          </p:nvPr>
        </p:nvSpPr>
        <p:spPr>
          <a:xfrm>
            <a:off x="5409054" y="2209492"/>
            <a:ext cx="5957641" cy="3797411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altLang="en-US" lang="zh-CN" sz="2000">
                <a:cs typeface="+mn-ea"/>
                <a:sym typeface="+mn-lt"/>
              </a:rPr>
              <a:t>脾切除</a:t>
            </a:r>
          </a:p>
          <a:p>
            <a:pPr>
              <a:lnSpc>
                <a:spcPct val="110000"/>
              </a:lnSpc>
            </a:pPr>
            <a:r>
              <a:rPr altLang="en-US" lang="zh-CN" sz="2000">
                <a:cs typeface="+mn-ea"/>
                <a:sym typeface="+mn-lt"/>
              </a:rPr>
              <a:t>甾体类药物</a:t>
            </a:r>
          </a:p>
          <a:p>
            <a:pPr>
              <a:lnSpc>
                <a:spcPct val="110000"/>
              </a:lnSpc>
            </a:pPr>
            <a:r>
              <a:rPr altLang="en-US" lang="zh-CN" sz="2000">
                <a:cs typeface="+mn-ea"/>
                <a:sym typeface="+mn-lt"/>
              </a:rPr>
              <a:t>烷化剂</a:t>
            </a:r>
          </a:p>
          <a:p>
            <a:pPr>
              <a:lnSpc>
                <a:spcPct val="110000"/>
              </a:lnSpc>
            </a:pPr>
            <a:r>
              <a:rPr altLang="en-US" lang="zh-CN" sz="2000">
                <a:cs typeface="+mn-ea"/>
                <a:sym typeface="+mn-lt"/>
              </a:rPr>
              <a:t>CHOP 或CHOP 样方案</a:t>
            </a:r>
          </a:p>
          <a:p>
            <a:pPr>
              <a:lnSpc>
                <a:spcPct val="110000"/>
              </a:lnSpc>
            </a:pPr>
            <a:r>
              <a:rPr altLang="en-US" lang="zh-CN" sz="2000">
                <a:cs typeface="+mn-ea"/>
                <a:sym typeface="+mn-lt"/>
              </a:rPr>
              <a:t>自体或异体骨髓或外周血干细胞移植</a:t>
            </a:r>
          </a:p>
          <a:p>
            <a:pPr>
              <a:lnSpc>
                <a:spcPct val="110000"/>
              </a:lnSpc>
            </a:pPr>
            <a:r>
              <a:rPr altLang="en-US" lang="zh-CN" sz="2000">
                <a:cs typeface="+mn-ea"/>
                <a:sym typeface="+mn-lt"/>
              </a:rPr>
              <a:t>完全缓解率不高，早期复发比较常见 </a:t>
            </a:r>
          </a:p>
          <a:p>
            <a:pPr>
              <a:lnSpc>
                <a:spcPct val="110000"/>
              </a:lnSpc>
            </a:pPr>
            <a:r>
              <a:rPr altLang="en-US" lang="zh-CN" sz="2000">
                <a:cs typeface="+mn-ea"/>
                <a:sym typeface="+mn-lt"/>
              </a:rPr>
              <a:t>中位生存期&lt; 2 年 </a:t>
            </a:r>
          </a:p>
          <a:p>
            <a:pPr>
              <a:lnSpc>
                <a:spcPct val="110000"/>
              </a:lnSpc>
            </a:pPr>
            <a:r>
              <a:rPr altLang="en-US" lang="zh-CN" sz="2000">
                <a:cs typeface="+mn-ea"/>
                <a:sym typeface="+mn-lt"/>
              </a:rPr>
              <a:t>伴乙肝的患者需积极抗病毒治疗，预后可能更糟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D14CFAF-BFA7-4F86-BE03-B1E4DE6B0823}"/>
              </a:ext>
            </a:extLst>
          </p:cNvPr>
          <p:cNvSpPr txBox="1"/>
          <p:nvPr/>
        </p:nvSpPr>
        <p:spPr>
          <a:xfrm>
            <a:off x="5440193" y="1537346"/>
            <a:ext cx="2382705" cy="518160"/>
          </a:xfrm>
          <a:prstGeom prst="rect">
            <a:avLst/>
          </a:prstGeom>
          <a:solidFill>
            <a:srgbClr val="6D64FF"/>
          </a:solidFill>
          <a:ln>
            <a:solidFill>
              <a:srgbClr val="6D64FF"/>
            </a:solidFill>
          </a:ln>
        </p:spPr>
        <p:txBody>
          <a:bodyPr rtlCol="0" wrap="square">
            <a:spAutoFit/>
          </a:bodyPr>
          <a:lstStyle/>
          <a:p>
            <a:pPr algn="ctr" eaLnBrk="0" hangingPunct="0"/>
            <a:r>
              <a:rPr altLang="en-US" b="1" lang="zh-CN" spc="600" sz="2800">
                <a:solidFill>
                  <a:schemeClr val="bg1"/>
                </a:solidFill>
                <a:cs typeface="+mn-ea"/>
                <a:sym typeface="+mn-lt"/>
              </a:rPr>
              <a:t>总结四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299482" y="723482"/>
            <a:ext cx="1910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讨论总结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22607" y="1798956"/>
            <a:ext cx="4058529" cy="4058529"/>
          </a:xfrm>
          <a:prstGeom prst="rect">
            <a:avLst/>
          </a:prstGeom>
        </p:spPr>
      </p:pic>
    </p:spTree>
    <p:extLst>
      <p:ext uri="{BB962C8B-B14F-4D97-AF65-F5344CB8AC3E}">
        <p14:creationId val="4126785469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788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788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788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788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788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788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788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788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788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788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788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788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788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788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788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788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788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788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788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788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788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 nodeType="clickPar">
                      <p:stCondLst>
                        <p:cond delay="indefinite"/>
                      </p:stCondLst>
                      <p:childTnLst>
                        <p:par>
                          <p:cTn fill="hold" id="5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788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788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788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78854" uiExpand="1"/>
      <p:bldP grpId="0" spid="12"/>
    </p:bldLst>
  </p:timing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232900" y="5283541"/>
            <a:ext cx="2959100" cy="157411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7678" l="9048" r="9762" t="7321"/>
          <a:stretch>
            <a:fillRect/>
          </a:stretch>
        </p:blipFill>
        <p:spPr>
          <a:xfrm>
            <a:off x="689445" y="598883"/>
            <a:ext cx="10813109" cy="56602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00342" y="349293"/>
            <a:ext cx="1814285" cy="171078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rcRect l="18750" t="63333"/>
          <a:stretch>
            <a:fillRect/>
          </a:stretch>
        </p:blipFill>
        <p:spPr>
          <a:xfrm>
            <a:off x="6369978" y="4491344"/>
            <a:ext cx="4518455" cy="1019549"/>
          </a:xfrm>
          <a:prstGeom prst="rect">
            <a:avLst/>
          </a:prstGeom>
        </p:spPr>
      </p:pic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3149600" y="2579940"/>
            <a:ext cx="7264401" cy="147002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en-US" lang="zh-CN" smtClean="0" sz="7200">
                <a:solidFill>
                  <a:srgbClr val="6D64FF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内 科 病 例 讨 论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4161744" y="2001959"/>
            <a:ext cx="5240112" cy="502947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zh-CN" b="1" lang="en-US" smtClean="0" spc="600" sz="2400">
                <a:latin typeface="+mn-ea"/>
                <a:ea typeface="+mn-ea"/>
                <a:cs typeface="+mn-ea"/>
                <a:sym typeface="+mn-lt"/>
              </a:rPr>
              <a:t>XX省三甲人民医院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6975007" y="4075365"/>
            <a:ext cx="2273979" cy="278612"/>
          </a:xfrm>
          <a:prstGeom prst="rect">
            <a:avLst/>
          </a:prstGeom>
        </p:spPr>
        <p:txBody>
          <a:bodyPr bIns="45720" lIns="91440" rIns="91440" rtlCol="0" tIns="45720" vert="horz">
            <a:no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00000"/>
              </a:lnSpc>
              <a:buFont charset="0" panose="020b0604020202020204" pitchFamily="34" typeface="Arial"/>
              <a:buNone/>
            </a:pPr>
            <a:r>
              <a:rPr altLang="en-US" b="1" lang="zh-CN" smtClean="0" spc="300" sz="2000">
                <a:latin typeface="+mn-ea"/>
                <a:cs typeface="+mn-ea"/>
                <a:sym typeface="+mn-lt"/>
              </a:rPr>
              <a:t>部门：血液内科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161744" y="4074061"/>
            <a:ext cx="2567529" cy="418148"/>
          </a:xfrm>
          <a:prstGeom prst="rect">
            <a:avLst/>
          </a:prstGeom>
        </p:spPr>
        <p:txBody>
          <a:bodyPr bIns="45720" lIns="91440" rIns="91440" rtlCol="0" tIns="45720" vert="horz">
            <a:noAutofit/>
          </a:bodyPr>
          <a:lstStyle>
            <a:lvl1pPr algn="ctr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None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ctr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ctr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ctr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ctr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ctr" defTabSz="914400" eaLnBrk="1" hangingPunct="1" indent="0" latinLnBrk="0" marL="2286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ctr" defTabSz="914400" eaLnBrk="1" hangingPunct="1" indent="0" latinLnBrk="0" marL="2743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ctr" defTabSz="914400" eaLnBrk="1" hangingPunct="1" indent="0" latinLnBrk="0" marL="3200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ctr" defTabSz="914400" eaLnBrk="1" hangingPunct="1" indent="0" latinLnBrk="0" marL="3657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altLang="en-US" b="1" lang="zh-CN" spc="300" sz="2000">
                <a:latin typeface="+mn-ea"/>
                <a:cs typeface="+mn-ea"/>
                <a:sym typeface="+mn-lt"/>
              </a:rPr>
              <a:t>举办人：优页PPT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1689966"/>
            <a:ext cx="4038600" cy="5159418"/>
          </a:xfrm>
          <a:prstGeom prst="rect">
            <a:avLst/>
          </a:prstGeom>
        </p:spPr>
      </p:pic>
    </p:spTree>
    <p:extLst>
      <p:ext uri="{BB962C8B-B14F-4D97-AF65-F5344CB8AC3E}">
        <p14:creationId val="2105547039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grpId="0" id="28" nodeType="click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24000"/>
                                  </p:iterate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build="p" grpId="0" spid="19"/>
      <p:bldP grpId="0" spid="20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232900" y="5283541"/>
            <a:ext cx="2959100" cy="157411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7678" l="9048" r="9762" t="7321"/>
          <a:stretch>
            <a:fillRect/>
          </a:stretch>
        </p:blipFill>
        <p:spPr>
          <a:xfrm>
            <a:off x="689445" y="598883"/>
            <a:ext cx="10813109" cy="56602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00342" y="349293"/>
            <a:ext cx="1814285" cy="171078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rcRect l="18750" t="63333"/>
          <a:stretch>
            <a:fillRect/>
          </a:stretch>
        </p:blipFill>
        <p:spPr>
          <a:xfrm>
            <a:off x="6369978" y="4491344"/>
            <a:ext cx="4518455" cy="1019549"/>
          </a:xfrm>
          <a:prstGeom prst="rect">
            <a:avLst/>
          </a:prstGeom>
        </p:spPr>
      </p:pic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4374242" y="3072877"/>
            <a:ext cx="5626100" cy="147002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en-US" lang="zh-CN" sz="8000">
                <a:solidFill>
                  <a:srgbClr val="6D64FF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病史介绍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-1" y="1221733"/>
            <a:ext cx="4404951" cy="5627442"/>
          </a:xfrm>
          <a:prstGeom prst="rect">
            <a:avLst/>
          </a:prstGeom>
        </p:spPr>
      </p:pic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6317341" y="1858696"/>
            <a:ext cx="1739902" cy="1214181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zh-CN" b="1" lang="en-US" smtClean="0" spc="600" sz="8800">
                <a:solidFill>
                  <a:srgbClr val="6D64FF"/>
                </a:solidFill>
                <a:latin typeface="+mn-ea"/>
                <a:ea typeface="+mn-ea"/>
                <a:cs typeface="+mn-ea"/>
                <a:sym typeface="+mn-lt"/>
              </a:rPr>
              <a:t>01</a:t>
            </a:r>
          </a:p>
        </p:txBody>
      </p:sp>
    </p:spTree>
    <p:extLst>
      <p:ext uri="{BB962C8B-B14F-4D97-AF65-F5344CB8AC3E}">
        <p14:creationId val="2238830703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grpId="0" id="28" nodeType="click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24000"/>
                                  </p:iterate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4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1328054" y="721571"/>
            <a:ext cx="224064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pc="600"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病史介绍</a:t>
            </a:r>
          </a:p>
        </p:txBody>
      </p:sp>
      <p:grpSp>
        <p:nvGrpSpPr>
          <p:cNvPr id="46" name="组合 15"/>
          <p:cNvGrpSpPr/>
          <p:nvPr/>
        </p:nvGrpSpPr>
        <p:grpSpPr>
          <a:xfrm>
            <a:off x="1156355" y="1538366"/>
            <a:ext cx="9887169" cy="4504382"/>
            <a:chOff x="-2" y="0"/>
            <a:chExt cx="19774336" cy="9008761"/>
          </a:xfrm>
        </p:grpSpPr>
        <p:sp>
          <p:nvSpPr>
            <p:cNvPr id="47" name="直接连接符 26"/>
            <p:cNvSpPr/>
            <p:nvPr/>
          </p:nvSpPr>
          <p:spPr>
            <a:xfrm flipH="1">
              <a:off x="556184" y="1107288"/>
              <a:ext cx="1" cy="6264001"/>
            </a:xfrm>
            <a:prstGeom prst="line">
              <a:avLst/>
            </a:prstGeom>
            <a:noFill/>
            <a:ln cap="rnd" w="38100">
              <a:solidFill>
                <a:srgbClr val="BFBFBF"/>
              </a:solidFill>
              <a:prstDash val="solid"/>
              <a:round/>
            </a:ln>
            <a:effectLst/>
          </p:spPr>
          <p:txBody>
            <a:bodyPr anchor="t" bIns="45720" lIns="45720" numCol="1" rIns="45720" tIns="45720" wrap="square">
              <a:noAutofit/>
            </a:bodyPr>
            <a:lstStyle/>
            <a:p>
              <a:pPr>
                <a:defRPr b="0" sz="3600">
                  <a:latin typeface="Arial"/>
                  <a:ea typeface="Arial"/>
                  <a:cs typeface="Arial"/>
                  <a:sym typeface="Arial"/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77" name="ïş1ïḋe"/>
            <p:cNvSpPr txBox="1"/>
            <p:nvPr/>
          </p:nvSpPr>
          <p:spPr>
            <a:xfrm>
              <a:off x="1584868" y="959824"/>
              <a:ext cx="18189465" cy="3958945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ctr" bIns="45720" lIns="45720" numCol="1" rIns="45720" tIns="45720" wrap="square">
              <a:noAutofit/>
            </a:bodyPr>
            <a:lstStyle>
              <a:lvl1pPr algn="l" defTabSz="1828800">
                <a:defRPr b="0" sz="2200">
                  <a:latin panose="020f0302020204030204" typeface="微软雅黑"/>
                  <a:ea typeface="微软雅黑"/>
                  <a:cs typeface="微软雅黑"/>
                  <a:sym panose="020f0302020204030204" typeface="微软雅黑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患者，男，23岁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因“反复发热、食欲下降3月”于2009年1月24日入院 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反复高热，最高体温39.5℃，无时间规律，伴寒战，乏力、纳差、腹胀，厌油、消瘦，咽喉部不适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外院抗感染、退热治疗后体温下降，仍反复发热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精神、食欲差，大小便正常，体重下降10余斤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门诊以“发热原因待查”收入院</a:t>
              </a:r>
            </a:p>
          </p:txBody>
        </p:sp>
        <p:grpSp>
          <p:nvGrpSpPr>
            <p:cNvPr id="51" name="ï$1íďè"/>
            <p:cNvGrpSpPr/>
            <p:nvPr/>
          </p:nvGrpSpPr>
          <p:grpSpPr>
            <a:xfrm>
              <a:off x="1143499" y="23442"/>
              <a:ext cx="3092012" cy="804585"/>
              <a:chOff x="-1" y="-127912"/>
              <a:chExt cx="3092011" cy="804583"/>
            </a:xfrm>
          </p:grpSpPr>
          <p:sp>
            <p:nvSpPr>
              <p:cNvPr id="70" name="ïṣ1íḋé"/>
              <p:cNvSpPr/>
              <p:nvPr/>
            </p:nvSpPr>
            <p:spPr>
              <a:xfrm>
                <a:off x="-1" y="149833"/>
                <a:ext cx="328958" cy="504946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504" w="21600">
                    <a:moveTo>
                      <a:pt x="0" y="20842"/>
                    </a:moveTo>
                    <a:lnTo>
                      <a:pt x="0" y="667"/>
                    </a:lnTo>
                    <a:cubicBezTo>
                      <a:pt x="0" y="406"/>
                      <a:pt x="234" y="165"/>
                      <a:pt x="596" y="61"/>
                    </a:cubicBezTo>
                    <a:cubicBezTo>
                      <a:pt x="957" y="-49"/>
                      <a:pt x="1393" y="-8"/>
                      <a:pt x="1691" y="158"/>
                    </a:cubicBezTo>
                    <a:lnTo>
                      <a:pt x="21238" y="10083"/>
                    </a:lnTo>
                    <a:cubicBezTo>
                      <a:pt x="21462" y="10207"/>
                      <a:pt x="21589" y="10386"/>
                      <a:pt x="21600" y="10579"/>
                    </a:cubicBezTo>
                    <a:cubicBezTo>
                      <a:pt x="21600" y="10765"/>
                      <a:pt x="21472" y="10958"/>
                      <a:pt x="21249" y="11082"/>
                    </a:cubicBezTo>
                    <a:lnTo>
                      <a:pt x="1702" y="21337"/>
                    </a:lnTo>
                    <a:cubicBezTo>
                      <a:pt x="1404" y="21510"/>
                      <a:pt x="968" y="21551"/>
                      <a:pt x="606" y="21448"/>
                    </a:cubicBezTo>
                    <a:cubicBezTo>
                      <a:pt x="234" y="21337"/>
                      <a:pt x="0" y="21103"/>
                      <a:pt x="0" y="20842"/>
                    </a:cubicBezTo>
                    <a:close/>
                  </a:path>
                </a:pathLst>
              </a:custGeom>
              <a:solidFill>
                <a:srgbClr val="7CCEEF"/>
              </a:solidFill>
              <a:ln cap="flat" w="12700">
                <a:noFill/>
                <a:miter lim="400000"/>
              </a:ln>
              <a:effectLst/>
            </p:spPr>
            <p:txBody>
              <a:bodyPr anchor="t" bIns="45720" lIns="45720" numCol="1" rIns="45720" tIns="45720" wrap="square">
                <a:noAutofit/>
              </a:bodyPr>
              <a:lstStyle/>
              <a:p>
                <a:pPr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1" name="î$ľïḓé"/>
              <p:cNvSpPr txBox="1"/>
              <p:nvPr/>
            </p:nvSpPr>
            <p:spPr>
              <a:xfrm>
                <a:off x="487113" y="-127912"/>
                <a:ext cx="2604897" cy="804583"/>
              </a:xfrm>
              <a:prstGeom prst="rect">
                <a:avLst/>
              </a:prstGeom>
              <a:noFill/>
              <a:ln cap="flat" w="12700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anchor="ctr" bIns="45720" lIns="45720" numCol="1" rIns="45720" tIns="45720" wrap="square">
                <a:noAutofit/>
              </a:bodyPr>
              <a:lstStyle>
                <a:lvl1pPr algn="l" defTabSz="1828800">
                  <a:defRPr b="0">
                    <a:solidFill>
                      <a:srgbClr val="404040"/>
                    </a:solidFill>
                    <a:latin typeface="方正黑体简体"/>
                    <a:ea typeface="方正黑体简体"/>
                    <a:cs typeface="方正黑体简体"/>
                    <a:sym typeface="方正黑体简体"/>
                  </a:defRPr>
                </a:lvl1pPr>
              </a:lstStyle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 altLang="en-US" b="1" lang="zh-CN" sz="2400">
                    <a:latin typeface="+mn-lt"/>
                    <a:ea typeface="+mn-ea"/>
                    <a:cs typeface="+mn-ea"/>
                    <a:sym typeface="+mn-lt"/>
                  </a:rPr>
                  <a:t>病  史</a:t>
                </a:r>
              </a:p>
            </p:txBody>
          </p:sp>
        </p:grpSp>
        <p:grpSp>
          <p:nvGrpSpPr>
            <p:cNvPr id="52" name="îṥľîḑè"/>
            <p:cNvGrpSpPr/>
            <p:nvPr/>
          </p:nvGrpSpPr>
          <p:grpSpPr>
            <a:xfrm>
              <a:off x="0" y="0"/>
              <a:ext cx="1107289" cy="1107289"/>
              <a:chExt cx="1107288" cy="1107288"/>
            </a:xfrm>
          </p:grpSpPr>
          <p:sp>
            <p:nvSpPr>
              <p:cNvPr id="68" name="ïṡļîḑè"/>
              <p:cNvSpPr/>
              <p:nvPr/>
            </p:nvSpPr>
            <p:spPr>
              <a:xfrm>
                <a:off x="-1" y="-1"/>
                <a:ext cx="1107290" cy="1107290"/>
              </a:xfrm>
              <a:prstGeom prst="ellipse">
                <a:avLst/>
              </a:prstGeom>
              <a:solidFill>
                <a:srgbClr val="7CCEEF"/>
              </a:solidFill>
              <a:ln cap="flat" w="12700">
                <a:noFill/>
                <a:miter lim="400000"/>
              </a:ln>
              <a:effectLst/>
            </p:spPr>
            <p:txBody>
              <a:bodyPr anchor="ctr" bIns="45720" lIns="45720" numCol="1" rIns="45720" tIns="45720" wrap="square">
                <a:noAutofit/>
              </a:bodyPr>
              <a:lstStyle/>
              <a:p>
                <a:pPr>
                  <a:defRPr b="0" sz="36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9" name="iSlídé"/>
              <p:cNvSpPr/>
              <p:nvPr/>
            </p:nvSpPr>
            <p:spPr>
              <a:xfrm>
                <a:off x="303636" y="277012"/>
                <a:ext cx="500017" cy="553265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9029" y="13995"/>
                    </a:moveTo>
                    <a:cubicBezTo>
                      <a:pt x="18668" y="14181"/>
                      <a:pt x="18272" y="14360"/>
                      <a:pt x="17842" y="14522"/>
                    </a:cubicBezTo>
                    <a:cubicBezTo>
                      <a:pt x="16949" y="14864"/>
                      <a:pt x="15934" y="15141"/>
                      <a:pt x="14844" y="15352"/>
                    </a:cubicBezTo>
                    <a:cubicBezTo>
                      <a:pt x="14611" y="16335"/>
                      <a:pt x="14303" y="17248"/>
                      <a:pt x="13925" y="18057"/>
                    </a:cubicBezTo>
                    <a:cubicBezTo>
                      <a:pt x="13745" y="18442"/>
                      <a:pt x="13547" y="18799"/>
                      <a:pt x="13340" y="19124"/>
                    </a:cubicBezTo>
                    <a:cubicBezTo>
                      <a:pt x="15947" y="18220"/>
                      <a:pt x="18022" y="16347"/>
                      <a:pt x="19029" y="13995"/>
                    </a:cubicBezTo>
                    <a:close/>
                    <a:moveTo>
                      <a:pt x="15178" y="8092"/>
                    </a:moveTo>
                    <a:cubicBezTo>
                      <a:pt x="15288" y="8965"/>
                      <a:pt x="15345" y="9873"/>
                      <a:pt x="15345" y="10797"/>
                    </a:cubicBezTo>
                    <a:cubicBezTo>
                      <a:pt x="15345" y="11726"/>
                      <a:pt x="15288" y="12630"/>
                      <a:pt x="15178" y="13503"/>
                    </a:cubicBezTo>
                    <a:cubicBezTo>
                      <a:pt x="15868" y="13344"/>
                      <a:pt x="16510" y="13150"/>
                      <a:pt x="17094" y="12928"/>
                    </a:cubicBezTo>
                    <a:cubicBezTo>
                      <a:pt x="18716" y="12309"/>
                      <a:pt x="19683" y="11512"/>
                      <a:pt x="19683" y="10797"/>
                    </a:cubicBezTo>
                    <a:cubicBezTo>
                      <a:pt x="19683" y="10083"/>
                      <a:pt x="18716" y="9286"/>
                      <a:pt x="17094" y="8667"/>
                    </a:cubicBezTo>
                    <a:cubicBezTo>
                      <a:pt x="16510" y="8445"/>
                      <a:pt x="15868" y="8255"/>
                      <a:pt x="15178" y="8092"/>
                    </a:cubicBezTo>
                    <a:close/>
                    <a:moveTo>
                      <a:pt x="5362" y="6268"/>
                    </a:moveTo>
                    <a:cubicBezTo>
                      <a:pt x="5239" y="6327"/>
                      <a:pt x="5116" y="6367"/>
                      <a:pt x="4997" y="6387"/>
                    </a:cubicBezTo>
                    <a:cubicBezTo>
                      <a:pt x="4922" y="6399"/>
                      <a:pt x="4870" y="6454"/>
                      <a:pt x="4870" y="6522"/>
                    </a:cubicBezTo>
                    <a:lnTo>
                      <a:pt x="4870" y="6859"/>
                    </a:lnTo>
                    <a:cubicBezTo>
                      <a:pt x="4848" y="6867"/>
                      <a:pt x="4830" y="6879"/>
                      <a:pt x="4813" y="6895"/>
                    </a:cubicBezTo>
                    <a:cubicBezTo>
                      <a:pt x="4786" y="6926"/>
                      <a:pt x="4769" y="6962"/>
                      <a:pt x="4777" y="7002"/>
                    </a:cubicBezTo>
                    <a:lnTo>
                      <a:pt x="4857" y="7728"/>
                    </a:lnTo>
                    <a:cubicBezTo>
                      <a:pt x="4865" y="7783"/>
                      <a:pt x="4909" y="7831"/>
                      <a:pt x="4966" y="7847"/>
                    </a:cubicBezTo>
                    <a:cubicBezTo>
                      <a:pt x="4980" y="7847"/>
                      <a:pt x="4997" y="7851"/>
                      <a:pt x="5010" y="7851"/>
                    </a:cubicBezTo>
                    <a:cubicBezTo>
                      <a:pt x="5054" y="7851"/>
                      <a:pt x="5098" y="7831"/>
                      <a:pt x="5129" y="7795"/>
                    </a:cubicBezTo>
                    <a:lnTo>
                      <a:pt x="5555" y="7287"/>
                    </a:lnTo>
                    <a:cubicBezTo>
                      <a:pt x="5573" y="7263"/>
                      <a:pt x="5586" y="7236"/>
                      <a:pt x="5586" y="7204"/>
                    </a:cubicBezTo>
                    <a:lnTo>
                      <a:pt x="5586" y="6387"/>
                    </a:lnTo>
                    <a:cubicBezTo>
                      <a:pt x="5586" y="6339"/>
                      <a:pt x="5555" y="6296"/>
                      <a:pt x="5511" y="6272"/>
                    </a:cubicBezTo>
                    <a:cubicBezTo>
                      <a:pt x="5467" y="6248"/>
                      <a:pt x="5410" y="6244"/>
                      <a:pt x="5362" y="6268"/>
                    </a:cubicBezTo>
                    <a:close/>
                    <a:moveTo>
                      <a:pt x="3446" y="6268"/>
                    </a:moveTo>
                    <a:cubicBezTo>
                      <a:pt x="3402" y="6244"/>
                      <a:pt x="3345" y="6248"/>
                      <a:pt x="3301" y="6272"/>
                    </a:cubicBezTo>
                    <a:cubicBezTo>
                      <a:pt x="3252" y="6296"/>
                      <a:pt x="3226" y="6339"/>
                      <a:pt x="3226" y="6387"/>
                    </a:cubicBezTo>
                    <a:lnTo>
                      <a:pt x="3226" y="7204"/>
                    </a:lnTo>
                    <a:cubicBezTo>
                      <a:pt x="3226" y="7236"/>
                      <a:pt x="3235" y="7263"/>
                      <a:pt x="3257" y="7287"/>
                    </a:cubicBezTo>
                    <a:lnTo>
                      <a:pt x="3679" y="7795"/>
                    </a:lnTo>
                    <a:cubicBezTo>
                      <a:pt x="3709" y="7831"/>
                      <a:pt x="3753" y="7851"/>
                      <a:pt x="3802" y="7851"/>
                    </a:cubicBezTo>
                    <a:cubicBezTo>
                      <a:pt x="3815" y="7851"/>
                      <a:pt x="3828" y="7851"/>
                      <a:pt x="3841" y="7847"/>
                    </a:cubicBezTo>
                    <a:cubicBezTo>
                      <a:pt x="3903" y="7831"/>
                      <a:pt x="3947" y="7783"/>
                      <a:pt x="3951" y="7728"/>
                    </a:cubicBezTo>
                    <a:lnTo>
                      <a:pt x="4035" y="7002"/>
                    </a:lnTo>
                    <a:cubicBezTo>
                      <a:pt x="4039" y="6962"/>
                      <a:pt x="4026" y="6926"/>
                      <a:pt x="3995" y="6895"/>
                    </a:cubicBezTo>
                    <a:cubicBezTo>
                      <a:pt x="3982" y="6879"/>
                      <a:pt x="3960" y="6867"/>
                      <a:pt x="3938" y="6859"/>
                    </a:cubicBezTo>
                    <a:lnTo>
                      <a:pt x="3938" y="6522"/>
                    </a:lnTo>
                    <a:cubicBezTo>
                      <a:pt x="3938" y="6454"/>
                      <a:pt x="3885" y="6399"/>
                      <a:pt x="3815" y="6387"/>
                    </a:cubicBezTo>
                    <a:cubicBezTo>
                      <a:pt x="3696" y="6367"/>
                      <a:pt x="3573" y="6327"/>
                      <a:pt x="3446" y="6268"/>
                    </a:cubicBezTo>
                    <a:close/>
                    <a:moveTo>
                      <a:pt x="3683" y="2594"/>
                    </a:moveTo>
                    <a:cubicBezTo>
                      <a:pt x="3252" y="2594"/>
                      <a:pt x="2839" y="2753"/>
                      <a:pt x="2633" y="2844"/>
                    </a:cubicBezTo>
                    <a:cubicBezTo>
                      <a:pt x="2580" y="2868"/>
                      <a:pt x="2549" y="2916"/>
                      <a:pt x="2549" y="2967"/>
                    </a:cubicBezTo>
                    <a:lnTo>
                      <a:pt x="2549" y="3209"/>
                    </a:lnTo>
                    <a:lnTo>
                      <a:pt x="2488" y="3209"/>
                    </a:lnTo>
                    <a:cubicBezTo>
                      <a:pt x="2404" y="3209"/>
                      <a:pt x="2334" y="3273"/>
                      <a:pt x="2334" y="3348"/>
                    </a:cubicBezTo>
                    <a:lnTo>
                      <a:pt x="2334" y="3570"/>
                    </a:lnTo>
                    <a:cubicBezTo>
                      <a:pt x="2334" y="3618"/>
                      <a:pt x="2360" y="3662"/>
                      <a:pt x="2404" y="3685"/>
                    </a:cubicBezTo>
                    <a:lnTo>
                      <a:pt x="2549" y="3773"/>
                    </a:lnTo>
                    <a:lnTo>
                      <a:pt x="2558" y="3828"/>
                    </a:lnTo>
                    <a:cubicBezTo>
                      <a:pt x="2606" y="4157"/>
                      <a:pt x="2808" y="4578"/>
                      <a:pt x="3103" y="4963"/>
                    </a:cubicBezTo>
                    <a:cubicBezTo>
                      <a:pt x="3472" y="5447"/>
                      <a:pt x="3819" y="5661"/>
                      <a:pt x="4000" y="5661"/>
                    </a:cubicBezTo>
                    <a:lnTo>
                      <a:pt x="4813" y="5661"/>
                    </a:lnTo>
                    <a:cubicBezTo>
                      <a:pt x="4993" y="5661"/>
                      <a:pt x="5340" y="5447"/>
                      <a:pt x="5709" y="4963"/>
                    </a:cubicBezTo>
                    <a:cubicBezTo>
                      <a:pt x="5999" y="4578"/>
                      <a:pt x="6201" y="4157"/>
                      <a:pt x="6250" y="3828"/>
                    </a:cubicBezTo>
                    <a:lnTo>
                      <a:pt x="6259" y="3773"/>
                    </a:lnTo>
                    <a:lnTo>
                      <a:pt x="6408" y="3685"/>
                    </a:lnTo>
                    <a:cubicBezTo>
                      <a:pt x="6448" y="3662"/>
                      <a:pt x="6474" y="3618"/>
                      <a:pt x="6474" y="3574"/>
                    </a:cubicBezTo>
                    <a:lnTo>
                      <a:pt x="6474" y="3348"/>
                    </a:lnTo>
                    <a:cubicBezTo>
                      <a:pt x="6474" y="3273"/>
                      <a:pt x="6408" y="3209"/>
                      <a:pt x="6325" y="3209"/>
                    </a:cubicBezTo>
                    <a:lnTo>
                      <a:pt x="6241" y="3209"/>
                    </a:lnTo>
                    <a:cubicBezTo>
                      <a:pt x="6228" y="3193"/>
                      <a:pt x="6215" y="3178"/>
                      <a:pt x="6193" y="3166"/>
                    </a:cubicBezTo>
                    <a:cubicBezTo>
                      <a:pt x="6149" y="3142"/>
                      <a:pt x="6096" y="3138"/>
                      <a:pt x="6048" y="3154"/>
                    </a:cubicBezTo>
                    <a:cubicBezTo>
                      <a:pt x="5845" y="3237"/>
                      <a:pt x="5643" y="3277"/>
                      <a:pt x="5450" y="3277"/>
                    </a:cubicBezTo>
                    <a:cubicBezTo>
                      <a:pt x="5107" y="3277"/>
                      <a:pt x="4795" y="3150"/>
                      <a:pt x="4523" y="2900"/>
                    </a:cubicBezTo>
                    <a:cubicBezTo>
                      <a:pt x="4307" y="2698"/>
                      <a:pt x="4021" y="2594"/>
                      <a:pt x="3683" y="2594"/>
                    </a:cubicBezTo>
                    <a:close/>
                    <a:moveTo>
                      <a:pt x="13340" y="2471"/>
                    </a:moveTo>
                    <a:cubicBezTo>
                      <a:pt x="13547" y="2796"/>
                      <a:pt x="13745" y="3153"/>
                      <a:pt x="13925" y="3542"/>
                    </a:cubicBezTo>
                    <a:cubicBezTo>
                      <a:pt x="14303" y="4347"/>
                      <a:pt x="14611" y="5260"/>
                      <a:pt x="14844" y="6247"/>
                    </a:cubicBezTo>
                    <a:cubicBezTo>
                      <a:pt x="15934" y="6454"/>
                      <a:pt x="16949" y="6731"/>
                      <a:pt x="17842" y="7073"/>
                    </a:cubicBezTo>
                    <a:cubicBezTo>
                      <a:pt x="18272" y="7239"/>
                      <a:pt x="18668" y="7414"/>
                      <a:pt x="19029" y="7604"/>
                    </a:cubicBezTo>
                    <a:cubicBezTo>
                      <a:pt x="18022" y="5252"/>
                      <a:pt x="15947" y="3379"/>
                      <a:pt x="13340" y="2471"/>
                    </a:cubicBezTo>
                    <a:close/>
                    <a:moveTo>
                      <a:pt x="9798" y="146"/>
                    </a:moveTo>
                    <a:cubicBezTo>
                      <a:pt x="16308" y="146"/>
                      <a:pt x="21600" y="4926"/>
                      <a:pt x="21600" y="10797"/>
                    </a:cubicBezTo>
                    <a:cubicBezTo>
                      <a:pt x="21600" y="16673"/>
                      <a:pt x="16308" y="21449"/>
                      <a:pt x="9798" y="21449"/>
                    </a:cubicBezTo>
                    <a:cubicBezTo>
                      <a:pt x="9732" y="21449"/>
                      <a:pt x="9666" y="21449"/>
                      <a:pt x="9600" y="21449"/>
                    </a:cubicBezTo>
                    <a:lnTo>
                      <a:pt x="9600" y="19699"/>
                    </a:lnTo>
                    <a:cubicBezTo>
                      <a:pt x="9666" y="19711"/>
                      <a:pt x="9732" y="19719"/>
                      <a:pt x="9798" y="19719"/>
                    </a:cubicBezTo>
                    <a:cubicBezTo>
                      <a:pt x="10593" y="19719"/>
                      <a:pt x="11472" y="18843"/>
                      <a:pt x="12158" y="17379"/>
                    </a:cubicBezTo>
                    <a:cubicBezTo>
                      <a:pt x="12409" y="16855"/>
                      <a:pt x="12620" y="16272"/>
                      <a:pt x="12795" y="15649"/>
                    </a:cubicBezTo>
                    <a:cubicBezTo>
                      <a:pt x="11833" y="15752"/>
                      <a:pt x="10826" y="15804"/>
                      <a:pt x="9798" y="15804"/>
                    </a:cubicBezTo>
                    <a:cubicBezTo>
                      <a:pt x="9732" y="15804"/>
                      <a:pt x="9666" y="15804"/>
                      <a:pt x="9600" y="15804"/>
                    </a:cubicBezTo>
                    <a:lnTo>
                      <a:pt x="9600" y="14070"/>
                    </a:lnTo>
                    <a:cubicBezTo>
                      <a:pt x="9666" y="14070"/>
                      <a:pt x="9732" y="14074"/>
                      <a:pt x="9798" y="14074"/>
                    </a:cubicBezTo>
                    <a:cubicBezTo>
                      <a:pt x="10976" y="14074"/>
                      <a:pt x="12118" y="13999"/>
                      <a:pt x="13191" y="13860"/>
                    </a:cubicBezTo>
                    <a:cubicBezTo>
                      <a:pt x="13345" y="12892"/>
                      <a:pt x="13428" y="11861"/>
                      <a:pt x="13428" y="10797"/>
                    </a:cubicBezTo>
                    <a:cubicBezTo>
                      <a:pt x="13428" y="9738"/>
                      <a:pt x="13345" y="8707"/>
                      <a:pt x="13191" y="7739"/>
                    </a:cubicBezTo>
                    <a:cubicBezTo>
                      <a:pt x="12118" y="7596"/>
                      <a:pt x="10976" y="7525"/>
                      <a:pt x="9798" y="7525"/>
                    </a:cubicBezTo>
                    <a:cubicBezTo>
                      <a:pt x="9732" y="7525"/>
                      <a:pt x="9666" y="7525"/>
                      <a:pt x="9600" y="7525"/>
                    </a:cubicBezTo>
                    <a:lnTo>
                      <a:pt x="9600" y="5795"/>
                    </a:lnTo>
                    <a:cubicBezTo>
                      <a:pt x="9666" y="5795"/>
                      <a:pt x="9732" y="5791"/>
                      <a:pt x="9798" y="5791"/>
                    </a:cubicBezTo>
                    <a:cubicBezTo>
                      <a:pt x="10826" y="5791"/>
                      <a:pt x="11833" y="5847"/>
                      <a:pt x="12795" y="5946"/>
                    </a:cubicBezTo>
                    <a:cubicBezTo>
                      <a:pt x="12620" y="5323"/>
                      <a:pt x="12409" y="4744"/>
                      <a:pt x="12158" y="4216"/>
                    </a:cubicBezTo>
                    <a:cubicBezTo>
                      <a:pt x="11472" y="2752"/>
                      <a:pt x="10593" y="1880"/>
                      <a:pt x="9798" y="1880"/>
                    </a:cubicBezTo>
                    <a:cubicBezTo>
                      <a:pt x="9732" y="1880"/>
                      <a:pt x="9666" y="1888"/>
                      <a:pt x="9600" y="1900"/>
                    </a:cubicBezTo>
                    <a:lnTo>
                      <a:pt x="9600" y="150"/>
                    </a:lnTo>
                    <a:cubicBezTo>
                      <a:pt x="9666" y="150"/>
                      <a:pt x="9732" y="146"/>
                      <a:pt x="9798" y="146"/>
                    </a:cubicBezTo>
                    <a:close/>
                    <a:moveTo>
                      <a:pt x="4021" y="0"/>
                    </a:moveTo>
                    <a:lnTo>
                      <a:pt x="4786" y="0"/>
                    </a:lnTo>
                    <a:cubicBezTo>
                      <a:pt x="6092" y="0"/>
                      <a:pt x="7151" y="956"/>
                      <a:pt x="7151" y="2130"/>
                    </a:cubicBezTo>
                    <a:lnTo>
                      <a:pt x="7151" y="2801"/>
                    </a:lnTo>
                    <a:cubicBezTo>
                      <a:pt x="7239" y="2912"/>
                      <a:pt x="7283" y="3047"/>
                      <a:pt x="7283" y="3182"/>
                    </a:cubicBezTo>
                    <a:lnTo>
                      <a:pt x="7283" y="3658"/>
                    </a:lnTo>
                    <a:cubicBezTo>
                      <a:pt x="7283" y="3852"/>
                      <a:pt x="7186" y="4038"/>
                      <a:pt x="7023" y="4161"/>
                    </a:cubicBezTo>
                    <a:cubicBezTo>
                      <a:pt x="6984" y="4280"/>
                      <a:pt x="6931" y="4403"/>
                      <a:pt x="6870" y="4522"/>
                    </a:cubicBezTo>
                    <a:cubicBezTo>
                      <a:pt x="6751" y="4812"/>
                      <a:pt x="6575" y="5109"/>
                      <a:pt x="6364" y="5387"/>
                    </a:cubicBezTo>
                    <a:cubicBezTo>
                      <a:pt x="6276" y="5502"/>
                      <a:pt x="6158" y="5637"/>
                      <a:pt x="6026" y="5776"/>
                    </a:cubicBezTo>
                    <a:cubicBezTo>
                      <a:pt x="6144" y="5827"/>
                      <a:pt x="6250" y="5899"/>
                      <a:pt x="6338" y="5990"/>
                    </a:cubicBezTo>
                    <a:lnTo>
                      <a:pt x="8065" y="6300"/>
                    </a:lnTo>
                    <a:cubicBezTo>
                      <a:pt x="8513" y="6383"/>
                      <a:pt x="8839" y="6740"/>
                      <a:pt x="8839" y="7156"/>
                    </a:cubicBezTo>
                    <a:lnTo>
                      <a:pt x="8839" y="12785"/>
                    </a:lnTo>
                    <a:cubicBezTo>
                      <a:pt x="8839" y="12916"/>
                      <a:pt x="8808" y="13039"/>
                      <a:pt x="8751" y="13150"/>
                    </a:cubicBezTo>
                    <a:lnTo>
                      <a:pt x="8751" y="13765"/>
                    </a:lnTo>
                    <a:cubicBezTo>
                      <a:pt x="8751" y="14186"/>
                      <a:pt x="8373" y="14527"/>
                      <a:pt x="7907" y="14527"/>
                    </a:cubicBezTo>
                    <a:cubicBezTo>
                      <a:pt x="7735" y="14527"/>
                      <a:pt x="7582" y="14483"/>
                      <a:pt x="7445" y="14404"/>
                    </a:cubicBezTo>
                    <a:lnTo>
                      <a:pt x="7445" y="20231"/>
                    </a:lnTo>
                    <a:cubicBezTo>
                      <a:pt x="7445" y="20985"/>
                      <a:pt x="6768" y="21600"/>
                      <a:pt x="5933" y="21600"/>
                    </a:cubicBezTo>
                    <a:cubicBezTo>
                      <a:pt x="5098" y="21600"/>
                      <a:pt x="4421" y="20985"/>
                      <a:pt x="4421" y="20231"/>
                    </a:cubicBezTo>
                    <a:cubicBezTo>
                      <a:pt x="4421" y="20985"/>
                      <a:pt x="3745" y="21600"/>
                      <a:pt x="2905" y="21600"/>
                    </a:cubicBezTo>
                    <a:cubicBezTo>
                      <a:pt x="2070" y="21600"/>
                      <a:pt x="1393" y="20985"/>
                      <a:pt x="1393" y="20231"/>
                    </a:cubicBezTo>
                    <a:lnTo>
                      <a:pt x="1393" y="14404"/>
                    </a:lnTo>
                    <a:cubicBezTo>
                      <a:pt x="1261" y="14483"/>
                      <a:pt x="1103" y="14527"/>
                      <a:pt x="932" y="14527"/>
                    </a:cubicBezTo>
                    <a:cubicBezTo>
                      <a:pt x="466" y="14527"/>
                      <a:pt x="88" y="14186"/>
                      <a:pt x="88" y="13765"/>
                    </a:cubicBezTo>
                    <a:lnTo>
                      <a:pt x="88" y="13150"/>
                    </a:lnTo>
                    <a:cubicBezTo>
                      <a:pt x="31" y="13039"/>
                      <a:pt x="0" y="12916"/>
                      <a:pt x="0" y="12785"/>
                    </a:cubicBezTo>
                    <a:lnTo>
                      <a:pt x="0" y="7152"/>
                    </a:lnTo>
                    <a:cubicBezTo>
                      <a:pt x="0" y="6740"/>
                      <a:pt x="325" y="6383"/>
                      <a:pt x="774" y="6300"/>
                    </a:cubicBezTo>
                    <a:lnTo>
                      <a:pt x="2474" y="5990"/>
                    </a:lnTo>
                    <a:cubicBezTo>
                      <a:pt x="2562" y="5899"/>
                      <a:pt x="2668" y="5827"/>
                      <a:pt x="2786" y="5776"/>
                    </a:cubicBezTo>
                    <a:cubicBezTo>
                      <a:pt x="2650" y="5641"/>
                      <a:pt x="2536" y="5502"/>
                      <a:pt x="2448" y="5387"/>
                    </a:cubicBezTo>
                    <a:cubicBezTo>
                      <a:pt x="2237" y="5109"/>
                      <a:pt x="2061" y="4812"/>
                      <a:pt x="1938" y="4522"/>
                    </a:cubicBezTo>
                    <a:cubicBezTo>
                      <a:pt x="1877" y="4403"/>
                      <a:pt x="1828" y="4280"/>
                      <a:pt x="1784" y="4161"/>
                    </a:cubicBezTo>
                    <a:cubicBezTo>
                      <a:pt x="1622" y="4038"/>
                      <a:pt x="1525" y="3852"/>
                      <a:pt x="1525" y="3658"/>
                    </a:cubicBezTo>
                    <a:lnTo>
                      <a:pt x="1525" y="3182"/>
                    </a:lnTo>
                    <a:cubicBezTo>
                      <a:pt x="1525" y="3047"/>
                      <a:pt x="1573" y="2912"/>
                      <a:pt x="1661" y="2801"/>
                    </a:cubicBezTo>
                    <a:lnTo>
                      <a:pt x="1661" y="2130"/>
                    </a:lnTo>
                    <a:cubicBezTo>
                      <a:pt x="1661" y="956"/>
                      <a:pt x="2721" y="0"/>
                      <a:pt x="402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12700">
                <a:noFill/>
                <a:miter lim="400000"/>
              </a:ln>
              <a:effectLst/>
            </p:spPr>
            <p:txBody>
              <a:bodyPr anchor="t" bIns="45720" lIns="45720" numCol="1" rIns="45720" tIns="45720" wrap="square">
                <a:noAutofit/>
              </a:bodyPr>
              <a:lstStyle/>
              <a:p>
                <a:pPr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67" name="íṣlîḑê"/>
            <p:cNvSpPr txBox="1"/>
            <p:nvPr/>
          </p:nvSpPr>
          <p:spPr>
            <a:xfrm>
              <a:off x="1472458" y="6127666"/>
              <a:ext cx="10972072" cy="2881095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ctr" bIns="45720" lIns="45720" numCol="1" rIns="45720" tIns="45720" wrap="square">
              <a:noAutofit/>
            </a:bodyPr>
            <a:lstStyle>
              <a:lvl1pPr algn="l" defTabSz="1828800">
                <a:defRPr b="0" sz="2200">
                  <a:latin panose="020f0302020204030204" typeface="微软雅黑"/>
                  <a:ea typeface="微软雅黑"/>
                  <a:cs typeface="微软雅黑"/>
                  <a:sym panose="020f0302020204030204" typeface="微软雅黑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altLang="en-US" lang="zh-CN" sz="1600">
                  <a:latin typeface="+mn-lt"/>
                  <a:ea typeface="+mn-ea"/>
                  <a:cs typeface="+mn-ea"/>
                  <a:sym typeface="+mn-lt"/>
                </a:rPr>
                <a:t>乙肝病毒标志物“小三阳”史，无肝功能异常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latin typeface="+mn-lt"/>
                  <a:ea typeface="+mn-ea"/>
                  <a:cs typeface="+mn-ea"/>
                  <a:sym typeface="+mn-lt"/>
                </a:rPr>
                <a:t>否认药物、食物过敏史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latin typeface="+mn-lt"/>
                  <a:ea typeface="+mn-ea"/>
                  <a:cs typeface="+mn-ea"/>
                  <a:sym typeface="+mn-lt"/>
                </a:rPr>
                <a:t>07年因车祸致左侧头部受伤行手术缝合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latin typeface="+mn-lt"/>
                  <a:ea typeface="+mn-ea"/>
                  <a:cs typeface="+mn-ea"/>
                  <a:sym typeface="+mn-lt"/>
                </a:rPr>
                <a:t>07年输血一次</a:t>
              </a:r>
            </a:p>
          </p:txBody>
        </p:sp>
        <p:grpSp>
          <p:nvGrpSpPr>
            <p:cNvPr id="56" name="îSlïḑé"/>
            <p:cNvGrpSpPr/>
            <p:nvPr/>
          </p:nvGrpSpPr>
          <p:grpSpPr>
            <a:xfrm>
              <a:off x="1143499" y="5379365"/>
              <a:ext cx="2970066" cy="804583"/>
              <a:chOff x="-1" y="897856"/>
              <a:chExt cx="2970065" cy="804582"/>
            </a:xfrm>
          </p:grpSpPr>
          <p:sp>
            <p:nvSpPr>
              <p:cNvPr id="60" name="ïṥḻíḍe"/>
              <p:cNvSpPr/>
              <p:nvPr/>
            </p:nvSpPr>
            <p:spPr>
              <a:xfrm>
                <a:off x="-1" y="1047690"/>
                <a:ext cx="328958" cy="504947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504" w="21600">
                    <a:moveTo>
                      <a:pt x="0" y="20842"/>
                    </a:moveTo>
                    <a:lnTo>
                      <a:pt x="0" y="667"/>
                    </a:lnTo>
                    <a:cubicBezTo>
                      <a:pt x="0" y="406"/>
                      <a:pt x="234" y="165"/>
                      <a:pt x="596" y="61"/>
                    </a:cubicBezTo>
                    <a:cubicBezTo>
                      <a:pt x="957" y="-49"/>
                      <a:pt x="1393" y="-8"/>
                      <a:pt x="1691" y="158"/>
                    </a:cubicBezTo>
                    <a:lnTo>
                      <a:pt x="21238" y="10083"/>
                    </a:lnTo>
                    <a:cubicBezTo>
                      <a:pt x="21462" y="10207"/>
                      <a:pt x="21589" y="10386"/>
                      <a:pt x="21600" y="10579"/>
                    </a:cubicBezTo>
                    <a:cubicBezTo>
                      <a:pt x="21600" y="10765"/>
                      <a:pt x="21472" y="10958"/>
                      <a:pt x="21249" y="11082"/>
                    </a:cubicBezTo>
                    <a:lnTo>
                      <a:pt x="1702" y="21337"/>
                    </a:lnTo>
                    <a:cubicBezTo>
                      <a:pt x="1404" y="21510"/>
                      <a:pt x="968" y="21551"/>
                      <a:pt x="606" y="21448"/>
                    </a:cubicBezTo>
                    <a:cubicBezTo>
                      <a:pt x="234" y="21337"/>
                      <a:pt x="0" y="21103"/>
                      <a:pt x="0" y="20842"/>
                    </a:cubicBezTo>
                    <a:close/>
                  </a:path>
                </a:pathLst>
              </a:custGeom>
              <a:solidFill>
                <a:srgbClr val="786DCE"/>
              </a:solidFill>
              <a:ln cap="flat" w="12700">
                <a:noFill/>
                <a:miter lim="400000"/>
              </a:ln>
              <a:effectLst/>
            </p:spPr>
            <p:txBody>
              <a:bodyPr anchor="t" bIns="45720" lIns="45720" numCol="1" rIns="45720" tIns="45720" wrap="square">
                <a:noAutofit/>
              </a:bodyPr>
              <a:lstStyle/>
              <a:p>
                <a:pPr>
                  <a:defRPr b="0" sz="36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1" name="íśḷïďê"/>
              <p:cNvSpPr txBox="1"/>
              <p:nvPr/>
            </p:nvSpPr>
            <p:spPr>
              <a:xfrm>
                <a:off x="365167" y="897856"/>
                <a:ext cx="2604897" cy="804582"/>
              </a:xfrm>
              <a:prstGeom prst="rect">
                <a:avLst/>
              </a:prstGeom>
              <a:noFill/>
              <a:ln cap="flat" w="12700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anchor="ctr" bIns="45720" lIns="45720" numCol="1" rIns="45720" tIns="45720" wrap="square">
                <a:noAutofit/>
              </a:bodyPr>
              <a:lstStyle>
                <a:lvl1pPr algn="l" defTabSz="1828800">
                  <a:defRPr b="0">
                    <a:solidFill>
                      <a:srgbClr val="404040"/>
                    </a:solidFill>
                    <a:latin typeface="方正黑体简体"/>
                    <a:ea typeface="方正黑体简体"/>
                    <a:cs typeface="方正黑体简体"/>
                    <a:sym typeface="方正黑体简体"/>
                  </a:defRPr>
                </a:lvl1pPr>
              </a:lstStyle>
              <a:p>
                <a:pPr algn="dist"/>
                <a:r>
                  <a:rPr altLang="en-US" b="1" lang="zh-CN" sz="2400">
                    <a:latin typeface="+mn-lt"/>
                    <a:ea typeface="+mn-ea"/>
                    <a:cs typeface="+mn-ea"/>
                    <a:sym typeface="+mn-lt"/>
                  </a:rPr>
                  <a:t>既往史</a:t>
                </a:r>
              </a:p>
            </p:txBody>
          </p:sp>
        </p:grpSp>
        <p:grpSp>
          <p:nvGrpSpPr>
            <p:cNvPr id="57" name="î$ḻîḓe"/>
            <p:cNvGrpSpPr/>
            <p:nvPr/>
          </p:nvGrpSpPr>
          <p:grpSpPr>
            <a:xfrm>
              <a:off x="-2" y="5228012"/>
              <a:ext cx="1107291" cy="1107291"/>
              <a:chOff x="-2" y="897858"/>
              <a:chExt cx="1107290" cy="1107290"/>
            </a:xfrm>
          </p:grpSpPr>
          <p:sp>
            <p:nvSpPr>
              <p:cNvPr id="58" name="ïśḷîḋè"/>
              <p:cNvSpPr/>
              <p:nvPr/>
            </p:nvSpPr>
            <p:spPr>
              <a:xfrm>
                <a:off x="-2" y="897858"/>
                <a:ext cx="1107290" cy="1107290"/>
              </a:xfrm>
              <a:prstGeom prst="ellipse">
                <a:avLst/>
              </a:prstGeom>
              <a:solidFill>
                <a:srgbClr val="786DCE"/>
              </a:solidFill>
              <a:ln cap="flat" w="12700">
                <a:noFill/>
                <a:miter lim="400000"/>
              </a:ln>
              <a:effectLst/>
            </p:spPr>
            <p:txBody>
              <a:bodyPr anchor="ctr" bIns="45720" lIns="45720" numCol="1" rIns="45720" tIns="45720" wrap="square">
                <a:noAutofit/>
              </a:bodyPr>
              <a:lstStyle/>
              <a:p>
                <a:pPr>
                  <a:defRPr b="0" sz="36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9" name="iṧ1îḍè"/>
              <p:cNvSpPr/>
              <p:nvPr/>
            </p:nvSpPr>
            <p:spPr>
              <a:xfrm>
                <a:off x="309663" y="1146301"/>
                <a:ext cx="487961" cy="610405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558" w="21600">
                    <a:moveTo>
                      <a:pt x="10078" y="13748"/>
                    </a:moveTo>
                    <a:lnTo>
                      <a:pt x="11473" y="13748"/>
                    </a:lnTo>
                    <a:lnTo>
                      <a:pt x="11473" y="15288"/>
                    </a:lnTo>
                    <a:lnTo>
                      <a:pt x="18587" y="15288"/>
                    </a:lnTo>
                    <a:cubicBezTo>
                      <a:pt x="19266" y="15288"/>
                      <a:pt x="19816" y="15726"/>
                      <a:pt x="19816" y="16267"/>
                    </a:cubicBezTo>
                    <a:lnTo>
                      <a:pt x="19816" y="17747"/>
                    </a:lnTo>
                    <a:cubicBezTo>
                      <a:pt x="20843" y="17978"/>
                      <a:pt x="21600" y="18723"/>
                      <a:pt x="21600" y="19616"/>
                    </a:cubicBezTo>
                    <a:cubicBezTo>
                      <a:pt x="21600" y="20688"/>
                      <a:pt x="20507" y="21558"/>
                      <a:pt x="19162" y="21558"/>
                    </a:cubicBezTo>
                    <a:cubicBezTo>
                      <a:pt x="17813" y="21558"/>
                      <a:pt x="16720" y="20688"/>
                      <a:pt x="16720" y="19616"/>
                    </a:cubicBezTo>
                    <a:cubicBezTo>
                      <a:pt x="16720" y="18749"/>
                      <a:pt x="17432" y="18017"/>
                      <a:pt x="18417" y="17767"/>
                    </a:cubicBezTo>
                    <a:lnTo>
                      <a:pt x="18417" y="16395"/>
                    </a:lnTo>
                    <a:lnTo>
                      <a:pt x="11468" y="16395"/>
                    </a:lnTo>
                    <a:lnTo>
                      <a:pt x="11468" y="17747"/>
                    </a:lnTo>
                    <a:cubicBezTo>
                      <a:pt x="12482" y="17981"/>
                      <a:pt x="13227" y="18729"/>
                      <a:pt x="13227" y="19613"/>
                    </a:cubicBezTo>
                    <a:cubicBezTo>
                      <a:pt x="13227" y="20684"/>
                      <a:pt x="12143" y="21555"/>
                      <a:pt x="10794" y="21555"/>
                    </a:cubicBezTo>
                    <a:cubicBezTo>
                      <a:pt x="9449" y="21555"/>
                      <a:pt x="8356" y="20684"/>
                      <a:pt x="8356" y="19613"/>
                    </a:cubicBezTo>
                    <a:cubicBezTo>
                      <a:pt x="8356" y="18743"/>
                      <a:pt x="9080" y="18004"/>
                      <a:pt x="10078" y="17757"/>
                    </a:cubicBezTo>
                    <a:lnTo>
                      <a:pt x="10078" y="16395"/>
                    </a:lnTo>
                    <a:lnTo>
                      <a:pt x="3170" y="16395"/>
                    </a:lnTo>
                    <a:lnTo>
                      <a:pt x="3170" y="17757"/>
                    </a:lnTo>
                    <a:cubicBezTo>
                      <a:pt x="4155" y="18004"/>
                      <a:pt x="4880" y="18743"/>
                      <a:pt x="4880" y="19613"/>
                    </a:cubicBezTo>
                    <a:cubicBezTo>
                      <a:pt x="4880" y="20684"/>
                      <a:pt x="3787" y="21555"/>
                      <a:pt x="2442" y="21555"/>
                    </a:cubicBezTo>
                    <a:cubicBezTo>
                      <a:pt x="1093" y="21555"/>
                      <a:pt x="0" y="20684"/>
                      <a:pt x="0" y="19613"/>
                    </a:cubicBezTo>
                    <a:cubicBezTo>
                      <a:pt x="0" y="18723"/>
                      <a:pt x="745" y="17978"/>
                      <a:pt x="1767" y="17744"/>
                    </a:cubicBezTo>
                    <a:lnTo>
                      <a:pt x="1767" y="16257"/>
                    </a:lnTo>
                    <a:cubicBezTo>
                      <a:pt x="1767" y="15716"/>
                      <a:pt x="2326" y="15278"/>
                      <a:pt x="3005" y="15288"/>
                    </a:cubicBezTo>
                    <a:lnTo>
                      <a:pt x="10078" y="15288"/>
                    </a:lnTo>
                    <a:close/>
                    <a:moveTo>
                      <a:pt x="10576" y="11"/>
                    </a:moveTo>
                    <a:cubicBezTo>
                      <a:pt x="11349" y="-42"/>
                      <a:pt x="11937" y="113"/>
                      <a:pt x="12359" y="311"/>
                    </a:cubicBezTo>
                    <a:cubicBezTo>
                      <a:pt x="12988" y="588"/>
                      <a:pt x="13224" y="954"/>
                      <a:pt x="13224" y="954"/>
                    </a:cubicBezTo>
                    <a:cubicBezTo>
                      <a:pt x="13224" y="954"/>
                      <a:pt x="14665" y="1036"/>
                      <a:pt x="14180" y="3367"/>
                    </a:cubicBezTo>
                    <a:cubicBezTo>
                      <a:pt x="14164" y="3436"/>
                      <a:pt x="14139" y="3512"/>
                      <a:pt x="14114" y="3581"/>
                    </a:cubicBezTo>
                    <a:cubicBezTo>
                      <a:pt x="14387" y="3581"/>
                      <a:pt x="14665" y="3752"/>
                      <a:pt x="14367" y="4596"/>
                    </a:cubicBezTo>
                    <a:cubicBezTo>
                      <a:pt x="14131" y="5255"/>
                      <a:pt x="13915" y="5440"/>
                      <a:pt x="13750" y="5450"/>
                    </a:cubicBezTo>
                    <a:cubicBezTo>
                      <a:pt x="13692" y="5747"/>
                      <a:pt x="13543" y="6076"/>
                      <a:pt x="13320" y="6389"/>
                    </a:cubicBezTo>
                    <a:lnTo>
                      <a:pt x="13320" y="7563"/>
                    </a:lnTo>
                    <a:cubicBezTo>
                      <a:pt x="13320" y="7606"/>
                      <a:pt x="13344" y="7645"/>
                      <a:pt x="13394" y="7665"/>
                    </a:cubicBezTo>
                    <a:cubicBezTo>
                      <a:pt x="13820" y="7827"/>
                      <a:pt x="15906" y="8671"/>
                      <a:pt x="17843" y="9936"/>
                    </a:cubicBezTo>
                    <a:cubicBezTo>
                      <a:pt x="18187" y="10164"/>
                      <a:pt x="18385" y="10507"/>
                      <a:pt x="18385" y="10863"/>
                    </a:cubicBezTo>
                    <a:lnTo>
                      <a:pt x="18385" y="11954"/>
                    </a:lnTo>
                    <a:cubicBezTo>
                      <a:pt x="18385" y="12293"/>
                      <a:pt x="18042" y="12564"/>
                      <a:pt x="17616" y="12564"/>
                    </a:cubicBezTo>
                    <a:lnTo>
                      <a:pt x="11668" y="12564"/>
                    </a:lnTo>
                    <a:lnTo>
                      <a:pt x="11138" y="10635"/>
                    </a:lnTo>
                    <a:cubicBezTo>
                      <a:pt x="12417" y="9211"/>
                      <a:pt x="11039" y="9142"/>
                      <a:pt x="10803" y="9142"/>
                    </a:cubicBezTo>
                    <a:cubicBezTo>
                      <a:pt x="10559" y="9145"/>
                      <a:pt x="9185" y="9211"/>
                      <a:pt x="10464" y="10635"/>
                    </a:cubicBezTo>
                    <a:lnTo>
                      <a:pt x="9934" y="12564"/>
                    </a:lnTo>
                    <a:lnTo>
                      <a:pt x="3987" y="12564"/>
                    </a:lnTo>
                    <a:cubicBezTo>
                      <a:pt x="3560" y="12564"/>
                      <a:pt x="3221" y="12293"/>
                      <a:pt x="3221" y="11954"/>
                    </a:cubicBezTo>
                    <a:lnTo>
                      <a:pt x="3221" y="10863"/>
                    </a:lnTo>
                    <a:cubicBezTo>
                      <a:pt x="3221" y="10500"/>
                      <a:pt x="3424" y="10157"/>
                      <a:pt x="3776" y="9926"/>
                    </a:cubicBezTo>
                    <a:cubicBezTo>
                      <a:pt x="5708" y="8667"/>
                      <a:pt x="7782" y="7827"/>
                      <a:pt x="8208" y="7665"/>
                    </a:cubicBezTo>
                    <a:cubicBezTo>
                      <a:pt x="8254" y="7642"/>
                      <a:pt x="8287" y="7606"/>
                      <a:pt x="8279" y="7566"/>
                    </a:cubicBezTo>
                    <a:lnTo>
                      <a:pt x="8279" y="6393"/>
                    </a:lnTo>
                    <a:cubicBezTo>
                      <a:pt x="8055" y="6083"/>
                      <a:pt x="7910" y="5753"/>
                      <a:pt x="7848" y="5453"/>
                    </a:cubicBezTo>
                    <a:cubicBezTo>
                      <a:pt x="7683" y="5443"/>
                      <a:pt x="7463" y="5259"/>
                      <a:pt x="7231" y="4599"/>
                    </a:cubicBezTo>
                    <a:cubicBezTo>
                      <a:pt x="6938" y="3765"/>
                      <a:pt x="7202" y="3591"/>
                      <a:pt x="7476" y="3584"/>
                    </a:cubicBezTo>
                    <a:cubicBezTo>
                      <a:pt x="7447" y="3515"/>
                      <a:pt x="7426" y="3439"/>
                      <a:pt x="7409" y="3370"/>
                    </a:cubicBezTo>
                    <a:cubicBezTo>
                      <a:pt x="7310" y="2948"/>
                      <a:pt x="7281" y="2556"/>
                      <a:pt x="7401" y="2183"/>
                    </a:cubicBezTo>
                    <a:cubicBezTo>
                      <a:pt x="7550" y="1682"/>
                      <a:pt x="7894" y="1283"/>
                      <a:pt x="8274" y="970"/>
                    </a:cubicBezTo>
                    <a:cubicBezTo>
                      <a:pt x="8519" y="769"/>
                      <a:pt x="8792" y="588"/>
                      <a:pt x="9081" y="443"/>
                    </a:cubicBezTo>
                    <a:cubicBezTo>
                      <a:pt x="9317" y="311"/>
                      <a:pt x="9578" y="195"/>
                      <a:pt x="9864" y="123"/>
                    </a:cubicBezTo>
                    <a:cubicBezTo>
                      <a:pt x="10091" y="60"/>
                      <a:pt x="10327" y="21"/>
                      <a:pt x="10576" y="11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12700">
                <a:noFill/>
                <a:miter lim="400000"/>
              </a:ln>
              <a:effectLst/>
            </p:spPr>
            <p:txBody>
              <a:bodyPr anchor="t" bIns="45720" lIns="45720" numCol="1" rIns="45720" tIns="45720" wrap="square">
                <a:noAutofit/>
              </a:bodyPr>
              <a:lstStyle/>
              <a:p>
                <a:pPr>
                  <a:defRPr b="0" sz="3600">
                    <a:latin typeface="Arial"/>
                    <a:ea typeface="Arial"/>
                    <a:cs typeface="Arial"/>
                    <a:sym typeface="Arial"/>
                  </a:defRPr>
                </a:pPr>
                <a:endParaRPr>
                  <a:cs typeface="+mn-ea"/>
                  <a:sym typeface="+mn-lt"/>
                </a:endParaRPr>
              </a:p>
            </p:txBody>
          </p:sp>
        </p:grp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12408" r="3333" t="21852"/>
          <a:stretch>
            <a:fillRect/>
          </a:stretch>
        </p:blipFill>
        <p:spPr>
          <a:xfrm>
            <a:off x="6496157" y="3205047"/>
            <a:ext cx="4414124" cy="3001943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val="4074018020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232900" y="5283541"/>
            <a:ext cx="2959100" cy="157411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7678" l="9048" r="9762" t="7321"/>
          <a:stretch>
            <a:fillRect/>
          </a:stretch>
        </p:blipFill>
        <p:spPr>
          <a:xfrm>
            <a:off x="689445" y="598883"/>
            <a:ext cx="10813109" cy="56602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000342" y="349293"/>
            <a:ext cx="1814285" cy="171078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rcRect l="18750" t="63333"/>
          <a:stretch>
            <a:fillRect/>
          </a:stretch>
        </p:blipFill>
        <p:spPr>
          <a:xfrm>
            <a:off x="6369978" y="4491344"/>
            <a:ext cx="4518455" cy="1019549"/>
          </a:xfrm>
          <a:prstGeom prst="rect">
            <a:avLst/>
          </a:prstGeom>
        </p:spPr>
      </p:pic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4374242" y="3072877"/>
            <a:ext cx="5626100" cy="147002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en-US" lang="zh-CN" sz="8000">
                <a:solidFill>
                  <a:srgbClr val="6D64FF"/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辅助检查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-1" y="1221733"/>
            <a:ext cx="4404951" cy="5627442"/>
          </a:xfrm>
          <a:prstGeom prst="rect">
            <a:avLst/>
          </a:prstGeom>
        </p:spPr>
      </p:pic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6317341" y="1858696"/>
            <a:ext cx="1739902" cy="1214181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altLang="zh-CN" b="1" lang="en-US" smtClean="0" spc="600" sz="8800">
                <a:solidFill>
                  <a:srgbClr val="6D64FF"/>
                </a:solidFill>
                <a:latin typeface="+mn-ea"/>
                <a:ea typeface="+mn-ea"/>
                <a:cs typeface="+mn-ea"/>
                <a:sym typeface="+mn-lt"/>
              </a:rPr>
              <a:t>02</a:t>
            </a:r>
          </a:p>
        </p:txBody>
      </p:sp>
    </p:spTree>
    <p:extLst>
      <p:ext uri="{BB962C8B-B14F-4D97-AF65-F5344CB8AC3E}">
        <p14:creationId val="3295250021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grpId="0" id="28" nodeType="click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24000"/>
                                  </p:iterate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4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1" name="Rectangle 3"/>
          <p:cNvSpPr>
            <a:spLocks noChangeArrowheads="1" noGrp="1"/>
          </p:cNvSpPr>
          <p:nvPr>
            <p:ph idx="4294967295"/>
          </p:nvPr>
        </p:nvSpPr>
        <p:spPr>
          <a:xfrm>
            <a:off x="933620" y="2593222"/>
            <a:ext cx="6309010" cy="345923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rPr altLang="zh-CN" lang="en-US" sz="2000">
                <a:latin typeface="+mn-ea"/>
                <a:cs typeface="+mn-ea"/>
                <a:sym typeface="+mn-lt"/>
              </a:rPr>
              <a:t>T38℃，P80次/分，R18次/分，BP120/70mmHg</a:t>
            </a:r>
          </a:p>
          <a:p>
            <a:pPr>
              <a:lnSpc>
                <a:spcPct val="150000"/>
              </a:lnSpc>
            </a:pPr>
            <a:r>
              <a:rPr altLang="zh-CN" lang="en-US" sz="2000">
                <a:latin typeface="+mn-ea"/>
                <a:cs typeface="+mn-ea"/>
                <a:sym typeface="+mn-lt"/>
              </a:rPr>
              <a:t>贫血貌，皮肤黏膜无黄染及瘀点瘀班</a:t>
            </a:r>
          </a:p>
          <a:p>
            <a:pPr>
              <a:lnSpc>
                <a:spcPct val="150000"/>
              </a:lnSpc>
            </a:pPr>
            <a:r>
              <a:rPr altLang="zh-CN" lang="en-US" sz="2000">
                <a:latin typeface="+mn-ea"/>
                <a:cs typeface="+mn-ea"/>
                <a:sym typeface="+mn-lt"/>
              </a:rPr>
              <a:t>浅表淋巴结未扪及肿大，胸骨无压叩痛</a:t>
            </a:r>
          </a:p>
          <a:p>
            <a:pPr>
              <a:lnSpc>
                <a:spcPct val="150000"/>
              </a:lnSpc>
            </a:pPr>
            <a:r>
              <a:rPr altLang="zh-CN" lang="en-US" sz="2000">
                <a:latin typeface="+mn-ea"/>
                <a:cs typeface="+mn-ea"/>
                <a:sym typeface="+mn-lt"/>
              </a:rPr>
              <a:t>心肺无异常</a:t>
            </a:r>
          </a:p>
          <a:p>
            <a:pPr>
              <a:lnSpc>
                <a:spcPct val="150000"/>
              </a:lnSpc>
            </a:pPr>
            <a:r>
              <a:rPr altLang="zh-CN" lang="en-US" sz="2000">
                <a:latin typeface="+mn-ea"/>
                <a:cs typeface="+mn-ea"/>
                <a:sym typeface="+mn-lt"/>
              </a:rPr>
              <a:t>全腹无压痛反跳痛，肝肋下约2cm，脾大至盆腔，表面光整，质地中等，无压痛，腹水征（-）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380671" y="694584"/>
            <a:ext cx="21132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辅助检查</a:t>
            </a:r>
          </a:p>
        </p:txBody>
      </p:sp>
      <p:grpSp>
        <p:nvGrpSpPr>
          <p:cNvPr id="13" name="iṧľîḑé"/>
          <p:cNvGrpSpPr/>
          <p:nvPr/>
        </p:nvGrpSpPr>
        <p:grpSpPr>
          <a:xfrm>
            <a:off x="933619" y="1685457"/>
            <a:ext cx="2342981" cy="742966"/>
            <a:chExt cx="2342979" cy="742965"/>
          </a:xfrm>
        </p:grpSpPr>
        <p:sp>
          <p:nvSpPr>
            <p:cNvPr id="14" name="圆角矩形"/>
            <p:cNvSpPr/>
            <p:nvPr/>
          </p:nvSpPr>
          <p:spPr>
            <a:xfrm>
              <a:off x="0" y="0"/>
              <a:ext cx="2342979" cy="742965"/>
            </a:xfrm>
            <a:prstGeom prst="roundRect">
              <a:avLst>
                <a:gd fmla="val 15539" name="adj"/>
              </a:avLst>
            </a:prstGeom>
            <a:solidFill>
              <a:srgbClr val="786DCE"/>
            </a:solidFill>
            <a:ln cap="flat" w="12700">
              <a:noFill/>
              <a:miter lim="400000"/>
            </a:ln>
            <a:effectLst/>
          </p:spPr>
          <p:txBody>
            <a:bodyPr anchor="ctr" bIns="91439" lIns="91439" numCol="1" rIns="91439" tIns="91439" wrap="square">
              <a:noAutofit/>
            </a:bodyPr>
            <a:lstStyle/>
            <a:p>
              <a:pPr defTabSz="1828800">
                <a:defRPr b="0" sz="36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5" name="添加文本"/>
            <p:cNvSpPr txBox="1"/>
            <p:nvPr/>
          </p:nvSpPr>
          <p:spPr>
            <a:xfrm>
              <a:off x="141712" y="14763"/>
              <a:ext cx="2201267" cy="675338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ctr" bIns="91439" lIns="91439" numCol="1" rIns="91439" tIns="91439" wrap="square">
              <a:noAutofit/>
            </a:bodyPr>
            <a:lstStyle>
              <a:lvl1pPr defTabSz="1572768">
                <a:defRPr sz="2752">
                  <a:solidFill>
                    <a:srgbClr val="FFFFFF"/>
                  </a:solidFill>
                  <a:latin panose="020f0302020204030204" typeface="微软雅黑"/>
                  <a:ea typeface="微软雅黑"/>
                  <a:cs typeface="微软雅黑"/>
                  <a:sym panose="020f0302020204030204" typeface="微软雅黑"/>
                </a:defRPr>
              </a:lvl1pPr>
            </a:lstStyle>
            <a:p>
              <a:pPr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altLang="en-US" b="1" lang="zh-CN" spc="600" sz="32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体格检查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171542" y="2080530"/>
            <a:ext cx="2658662" cy="3792200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val="2810278612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174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74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74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74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74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74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74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74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74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174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74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174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74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174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74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7411" uiExpand="1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Rectangle 2"/>
          <p:cNvSpPr>
            <a:spLocks noChangeArrowheads="1" noGrp="1"/>
          </p:cNvSpPr>
          <p:nvPr>
            <p:ph idx="4294967295" type="title"/>
          </p:nvPr>
        </p:nvSpPr>
        <p:spPr>
          <a:xfrm>
            <a:off x="4601482" y="1436255"/>
            <a:ext cx="2793505" cy="49138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altLang="nb-NO" b="1" lang="zh-CN" spc="600" sz="2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门诊检查资料</a:t>
            </a:r>
          </a:p>
        </p:txBody>
      </p:sp>
      <p:sp>
        <p:nvSpPr>
          <p:cNvPr id="3" name="矩形 2"/>
          <p:cNvSpPr/>
          <p:nvPr/>
        </p:nvSpPr>
        <p:spPr>
          <a:xfrm>
            <a:off x="1042422" y="2493581"/>
            <a:ext cx="1919562" cy="107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nb-NO">
                <a:solidFill>
                  <a:srgbClr val="000000"/>
                </a:solidFill>
                <a:cs typeface="+mn-ea"/>
                <a:sym typeface="+mn-lt"/>
              </a:rPr>
              <a:t>HB 90g/L</a:t>
            </a:r>
          </a:p>
          <a:p>
            <a:pPr algn="ctr">
              <a:lnSpc>
                <a:spcPct val="120000"/>
              </a:lnSpc>
            </a:pPr>
            <a:r>
              <a:rPr altLang="zh-CN" lang="nb-NO">
                <a:solidFill>
                  <a:srgbClr val="000000"/>
                </a:solidFill>
                <a:cs typeface="+mn-ea"/>
                <a:sym typeface="+mn-lt"/>
              </a:rPr>
              <a:t>WBC 1.1×109/L</a:t>
            </a:r>
          </a:p>
          <a:p>
            <a:pPr algn="ctr">
              <a:lnSpc>
                <a:spcPct val="120000"/>
              </a:lnSpc>
            </a:pPr>
            <a:r>
              <a:rPr altLang="zh-CN" lang="nb-NO">
                <a:solidFill>
                  <a:srgbClr val="000000"/>
                </a:solidFill>
                <a:cs typeface="+mn-ea"/>
                <a:sym typeface="+mn-lt"/>
              </a:rPr>
              <a:t>PLT 83×109/L</a:t>
            </a:r>
          </a:p>
        </p:txBody>
      </p:sp>
      <p:sp>
        <p:nvSpPr>
          <p:cNvPr id="35" name="矩形 34"/>
          <p:cNvSpPr/>
          <p:nvPr/>
        </p:nvSpPr>
        <p:spPr>
          <a:xfrm>
            <a:off x="8312728" y="2482581"/>
            <a:ext cx="3179834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nb-NO" lang="zh-CN">
                <a:cs typeface="+mn-ea"/>
                <a:sym typeface="+mn-lt"/>
              </a:rPr>
              <a:t>巨脾，脾脏局限性回声减低；肝脏增大； 腹腔未见积液</a:t>
            </a:r>
          </a:p>
        </p:txBody>
      </p:sp>
      <p:sp>
        <p:nvSpPr>
          <p:cNvPr id="37" name="矩形 36"/>
          <p:cNvSpPr/>
          <p:nvPr/>
        </p:nvSpPr>
        <p:spPr>
          <a:xfrm>
            <a:off x="1001251" y="4660134"/>
            <a:ext cx="1643550" cy="1408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nb-NO" lang="zh-CN">
                <a:cs typeface="+mn-ea"/>
                <a:sym typeface="+mn-lt"/>
              </a:rPr>
              <a:t>双肺未见明显实质性病变，心膈正常（X线图）</a:t>
            </a:r>
          </a:p>
        </p:txBody>
      </p:sp>
      <p:sp>
        <p:nvSpPr>
          <p:cNvPr id="39" name="矩形 38"/>
          <p:cNvSpPr/>
          <p:nvPr/>
        </p:nvSpPr>
        <p:spPr>
          <a:xfrm>
            <a:off x="8312729" y="4650465"/>
            <a:ext cx="3104209" cy="107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nb-NO" lang="zh-CN">
                <a:cs typeface="+mn-ea"/>
                <a:sym typeface="+mn-lt"/>
              </a:rPr>
              <a:t>骨髓增生极度活跃，红系29%，粒系57.5％，巨核细胞36个/片，成熟障碍。</a:t>
            </a:r>
          </a:p>
        </p:txBody>
      </p:sp>
      <p:sp>
        <p:nvSpPr>
          <p:cNvPr id="41" name="矩形 40"/>
          <p:cNvSpPr/>
          <p:nvPr/>
        </p:nvSpPr>
        <p:spPr>
          <a:xfrm>
            <a:off x="5137176" y="4650465"/>
            <a:ext cx="1657275" cy="107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nb-NO" lang="zh-CN">
                <a:cs typeface="+mn-ea"/>
                <a:sym typeface="+mn-lt"/>
              </a:rPr>
              <a:t>造血组织增生极度活跃(病理切片)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336491" y="740219"/>
            <a:ext cx="21132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pc="600"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辅助检查</a:t>
            </a:r>
          </a:p>
        </p:txBody>
      </p:sp>
      <p:grpSp>
        <p:nvGrpSpPr>
          <p:cNvPr id="72" name="ïṡḷiḋé"/>
          <p:cNvGrpSpPr/>
          <p:nvPr/>
        </p:nvGrpSpPr>
        <p:grpSpPr>
          <a:xfrm>
            <a:off x="1175658" y="1858044"/>
            <a:ext cx="1653090" cy="384129"/>
            <a:chOff x="564415" y="-637632"/>
            <a:chExt cx="3306177" cy="768255"/>
          </a:xfrm>
        </p:grpSpPr>
        <p:sp>
          <p:nvSpPr>
            <p:cNvPr id="73" name="圆角矩形"/>
            <p:cNvSpPr/>
            <p:nvPr/>
          </p:nvSpPr>
          <p:spPr>
            <a:xfrm>
              <a:off x="564415" y="-637632"/>
              <a:ext cx="3306177" cy="742965"/>
            </a:xfrm>
            <a:prstGeom prst="roundRect">
              <a:avLst>
                <a:gd fmla="val 15539" name="adj"/>
              </a:avLst>
            </a:prstGeom>
            <a:solidFill>
              <a:srgbClr val="7CCEEF"/>
            </a:solidFill>
            <a:ln cap="flat" w="12700">
              <a:noFill/>
              <a:miter lim="400000"/>
            </a:ln>
            <a:effectLst/>
          </p:spPr>
          <p:txBody>
            <a:bodyPr anchor="ctr" bIns="45720" lIns="45720" numCol="1" rIns="45720" tIns="45720" wrap="square">
              <a:noAutofit/>
            </a:bodyPr>
            <a:lstStyle/>
            <a:p>
              <a:pPr>
                <a:defRPr b="0" sz="36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74" name="添加文本"/>
            <p:cNvSpPr txBox="1"/>
            <p:nvPr/>
          </p:nvSpPr>
          <p:spPr>
            <a:xfrm>
              <a:off x="1259333" y="-636950"/>
              <a:ext cx="1782580" cy="767573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ctr" bIns="45720" lIns="45720" numCol="1" rIns="45720" tIns="45720" wrap="square">
              <a:noAutofit/>
            </a:bodyPr>
            <a:lstStyle>
              <a:lvl1pPr defTabSz="1572768">
                <a:defRPr sz="2752">
                  <a:solidFill>
                    <a:srgbClr val="FFFFFF"/>
                  </a:solidFill>
                  <a:latin panose="020f0302020204030204" typeface="微软雅黑"/>
                  <a:ea typeface="微软雅黑"/>
                  <a:cs typeface="微软雅黑"/>
                  <a:sym panose="020f0302020204030204" typeface="微软雅黑"/>
                </a:defRPr>
              </a:lvl1pPr>
            </a:lstStyle>
            <a:p>
              <a:pPr algn="dist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altLang="en-US" b="1" lang="zh-CN" sz="1800"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ea"/>
                  <a:sym typeface="+mn-lt"/>
                </a:rPr>
                <a:t>血常规</a:t>
              </a:r>
            </a:p>
          </p:txBody>
        </p:sp>
      </p:grpSp>
      <p:grpSp>
        <p:nvGrpSpPr>
          <p:cNvPr id="76" name="iṧľîḑé"/>
          <p:cNvGrpSpPr/>
          <p:nvPr/>
        </p:nvGrpSpPr>
        <p:grpSpPr>
          <a:xfrm>
            <a:off x="1088289" y="4068659"/>
            <a:ext cx="1653090" cy="371484"/>
            <a:chOff x="607641" y="0"/>
            <a:chExt cx="3306177" cy="742965"/>
          </a:xfrm>
        </p:grpSpPr>
        <p:sp>
          <p:nvSpPr>
            <p:cNvPr id="77" name="圆角矩形"/>
            <p:cNvSpPr/>
            <p:nvPr/>
          </p:nvSpPr>
          <p:spPr>
            <a:xfrm>
              <a:off x="607641" y="0"/>
              <a:ext cx="3306177" cy="742965"/>
            </a:xfrm>
            <a:prstGeom prst="roundRect">
              <a:avLst>
                <a:gd fmla="val 15539" name="adj"/>
              </a:avLst>
            </a:prstGeom>
            <a:solidFill>
              <a:srgbClr val="6D64FF"/>
            </a:solidFill>
            <a:ln cap="flat" w="12700">
              <a:noFill/>
              <a:miter lim="400000"/>
            </a:ln>
            <a:effectLst/>
          </p:spPr>
          <p:txBody>
            <a:bodyPr anchor="ctr" bIns="45720" lIns="45720" numCol="1" rIns="45720" tIns="45720" wrap="square">
              <a:noAutofit/>
            </a:bodyPr>
            <a:lstStyle/>
            <a:p>
              <a:pPr>
                <a:defRPr b="0" sz="36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78" name="添加文本"/>
            <p:cNvSpPr txBox="1"/>
            <p:nvPr/>
          </p:nvSpPr>
          <p:spPr>
            <a:xfrm>
              <a:off x="1595686" y="33736"/>
              <a:ext cx="1247153" cy="709151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ctr" bIns="45720" lIns="45720" numCol="1" rIns="45720" tIns="45720" wrap="square">
              <a:noAutofit/>
            </a:bodyPr>
            <a:lstStyle>
              <a:lvl1pPr defTabSz="1572768">
                <a:defRPr sz="2752">
                  <a:solidFill>
                    <a:srgbClr val="FFFFFF"/>
                  </a:solidFill>
                  <a:latin panose="020f0302020204030204" typeface="微软雅黑"/>
                  <a:ea typeface="微软雅黑"/>
                  <a:cs typeface="微软雅黑"/>
                  <a:sym panose="020f0302020204030204" typeface="微软雅黑"/>
                </a:defRPr>
              </a:lvl1pPr>
            </a:lstStyle>
            <a:p>
              <a:pPr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altLang="en-US" lang="zh-CN" sz="1800">
                  <a:latin typeface="+mn-lt"/>
                  <a:ea typeface="+mn-ea"/>
                  <a:cs typeface="+mn-ea"/>
                  <a:sym typeface="+mn-lt"/>
                </a:rPr>
                <a:t>胸片</a:t>
              </a:r>
            </a:p>
          </p:txBody>
        </p:sp>
      </p:grpSp>
      <p:grpSp>
        <p:nvGrpSpPr>
          <p:cNvPr id="80" name="îṩľíḋe"/>
          <p:cNvGrpSpPr/>
          <p:nvPr/>
        </p:nvGrpSpPr>
        <p:grpSpPr>
          <a:xfrm>
            <a:off x="9019753" y="1881974"/>
            <a:ext cx="1765785" cy="371484"/>
            <a:chOff x="39656" y="0"/>
            <a:chExt cx="3531567" cy="742965"/>
          </a:xfrm>
        </p:grpSpPr>
        <p:sp>
          <p:nvSpPr>
            <p:cNvPr id="81" name="圆角矩形"/>
            <p:cNvSpPr/>
            <p:nvPr/>
          </p:nvSpPr>
          <p:spPr>
            <a:xfrm>
              <a:off x="39656" y="0"/>
              <a:ext cx="3531567" cy="742965"/>
            </a:xfrm>
            <a:prstGeom prst="roundRect">
              <a:avLst>
                <a:gd fmla="val 15539" name="adj"/>
              </a:avLst>
            </a:prstGeom>
            <a:solidFill>
              <a:srgbClr val="6D64FF"/>
            </a:solidFill>
            <a:ln cap="flat" w="12700">
              <a:noFill/>
              <a:miter lim="400000"/>
            </a:ln>
            <a:effectLst/>
          </p:spPr>
          <p:txBody>
            <a:bodyPr anchor="ctr" bIns="45720" lIns="45720" numCol="1" rIns="45720" tIns="45720" wrap="square">
              <a:noAutofit/>
            </a:bodyPr>
            <a:lstStyle/>
            <a:p>
              <a:pPr>
                <a:defRPr b="0" sz="36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82" name="添加文本"/>
            <p:cNvSpPr txBox="1"/>
            <p:nvPr/>
          </p:nvSpPr>
          <p:spPr>
            <a:xfrm>
              <a:off x="951711" y="80762"/>
              <a:ext cx="2262692" cy="575088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ctr" bIns="45720" lIns="45720" numCol="1" rIns="45720" tIns="45720" wrap="square">
              <a:noAutofit/>
            </a:bodyPr>
            <a:lstStyle>
              <a:lvl1pPr defTabSz="1572768">
                <a:defRPr sz="2752">
                  <a:solidFill>
                    <a:srgbClr val="FFFFFF"/>
                  </a:solidFill>
                  <a:latin panose="020f0302020204030204" typeface="微软雅黑"/>
                  <a:ea typeface="微软雅黑"/>
                  <a:cs typeface="微软雅黑"/>
                  <a:sym panose="020f0302020204030204" typeface="微软雅黑"/>
                </a:defRPr>
              </a:lvl1pPr>
            </a:lstStyle>
            <a:p>
              <a:pPr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altLang="en-US" lang="zh-CN" sz="1800">
                  <a:latin typeface="+mn-lt"/>
                  <a:ea typeface="+mn-ea"/>
                  <a:cs typeface="+mn-ea"/>
                  <a:sym typeface="+mn-lt"/>
                </a:rPr>
                <a:t>腹部彩超</a:t>
              </a:r>
            </a:p>
          </p:txBody>
        </p:sp>
      </p:grpSp>
      <p:grpSp>
        <p:nvGrpSpPr>
          <p:cNvPr id="84" name="îŝḻíḓè"/>
          <p:cNvGrpSpPr/>
          <p:nvPr/>
        </p:nvGrpSpPr>
        <p:grpSpPr>
          <a:xfrm>
            <a:off x="5137175" y="4070256"/>
            <a:ext cx="1790956" cy="371484"/>
            <a:chOff x="174738" y="-122872"/>
            <a:chExt cx="3581909" cy="742966"/>
          </a:xfrm>
        </p:grpSpPr>
        <p:sp>
          <p:nvSpPr>
            <p:cNvPr id="85" name="圆角矩形"/>
            <p:cNvSpPr/>
            <p:nvPr/>
          </p:nvSpPr>
          <p:spPr>
            <a:xfrm>
              <a:off x="174738" y="-122872"/>
              <a:ext cx="3581909" cy="742966"/>
            </a:xfrm>
            <a:prstGeom prst="roundRect">
              <a:avLst>
                <a:gd fmla="val 15539" name="adj"/>
              </a:avLst>
            </a:prstGeom>
            <a:solidFill>
              <a:srgbClr val="7CCEEF"/>
            </a:solidFill>
            <a:ln cap="flat" w="12700">
              <a:noFill/>
              <a:miter lim="400000"/>
            </a:ln>
            <a:effectLst/>
          </p:spPr>
          <p:txBody>
            <a:bodyPr anchor="ctr" bIns="45720" lIns="45720" numCol="1" rIns="45720" tIns="45720" wrap="square">
              <a:noAutofit/>
            </a:bodyPr>
            <a:lstStyle/>
            <a:p>
              <a:pPr>
                <a:defRPr b="0" sz="36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86" name="添加文本"/>
            <p:cNvSpPr txBox="1"/>
            <p:nvPr/>
          </p:nvSpPr>
          <p:spPr>
            <a:xfrm>
              <a:off x="896737" y="-16052"/>
              <a:ext cx="2176024" cy="572956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ctr" bIns="45720" lIns="45720" numCol="1" rIns="45720" tIns="45720" wrap="square">
              <a:noAutofit/>
            </a:bodyPr>
            <a:lstStyle>
              <a:lvl1pPr defTabSz="1572768">
                <a:defRPr sz="2752">
                  <a:solidFill>
                    <a:srgbClr val="FFFFFF"/>
                  </a:solidFill>
                  <a:latin panose="020f0302020204030204" typeface="微软雅黑"/>
                  <a:ea typeface="微软雅黑"/>
                  <a:cs typeface="微软雅黑"/>
                  <a:sym panose="020f0302020204030204" typeface="微软雅黑"/>
                </a:defRPr>
              </a:lvl1pPr>
            </a:lstStyle>
            <a:p>
              <a:pPr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altLang="en-US" b="1" lang="zh-CN" sz="1800"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ea"/>
                  <a:sym typeface="+mn-lt"/>
                </a:rPr>
                <a:t>骨髓病理</a:t>
              </a:r>
            </a:p>
          </p:txBody>
        </p:sp>
      </p:grpSp>
      <p:grpSp>
        <p:nvGrpSpPr>
          <p:cNvPr id="92" name="îŝḻíḓè"/>
          <p:cNvGrpSpPr/>
          <p:nvPr/>
        </p:nvGrpSpPr>
        <p:grpSpPr>
          <a:xfrm>
            <a:off x="8969355" y="4119173"/>
            <a:ext cx="1790956" cy="371484"/>
            <a:chOff x="174738" y="-122872"/>
            <a:chExt cx="3581909" cy="742966"/>
          </a:xfrm>
        </p:grpSpPr>
        <p:sp>
          <p:nvSpPr>
            <p:cNvPr id="93" name="圆角矩形"/>
            <p:cNvSpPr/>
            <p:nvPr/>
          </p:nvSpPr>
          <p:spPr>
            <a:xfrm>
              <a:off x="174738" y="-122872"/>
              <a:ext cx="3581909" cy="742966"/>
            </a:xfrm>
            <a:prstGeom prst="roundRect">
              <a:avLst>
                <a:gd fmla="val 15539" name="adj"/>
              </a:avLst>
            </a:prstGeom>
            <a:solidFill>
              <a:srgbClr val="6D64FF"/>
            </a:solidFill>
            <a:ln cap="flat" w="12700">
              <a:noFill/>
              <a:miter lim="400000"/>
            </a:ln>
            <a:effectLst/>
          </p:spPr>
          <p:txBody>
            <a:bodyPr anchor="ctr" bIns="45720" lIns="45720" numCol="1" rIns="45720" tIns="45720" wrap="square">
              <a:noAutofit/>
            </a:bodyPr>
            <a:lstStyle/>
            <a:p>
              <a:pPr>
                <a:defRPr b="0" sz="36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94" name="添加文本"/>
            <p:cNvSpPr txBox="1"/>
            <p:nvPr/>
          </p:nvSpPr>
          <p:spPr>
            <a:xfrm>
              <a:off x="700586" y="-16052"/>
              <a:ext cx="2530212" cy="636146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anchor="ctr" bIns="45720" lIns="45720" numCol="1" rIns="45720" tIns="45720" wrap="square">
              <a:noAutofit/>
            </a:bodyPr>
            <a:lstStyle>
              <a:lvl1pPr defTabSz="1572768">
                <a:defRPr sz="2752">
                  <a:solidFill>
                    <a:srgbClr val="FFFFFF"/>
                  </a:solidFill>
                  <a:latin panose="020f0302020204030204" typeface="微软雅黑"/>
                  <a:ea typeface="微软雅黑"/>
                  <a:cs typeface="微软雅黑"/>
                  <a:sym panose="020f0302020204030204" typeface="微软雅黑"/>
                </a:defRPr>
              </a:lvl1pPr>
            </a:lstStyle>
            <a:p>
              <a:pPr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altLang="en-US" b="1" lang="zh-CN" sz="1800"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ea"/>
                  <a:sym typeface="+mn-lt"/>
                </a:rPr>
                <a:t>骨髓细胞学</a:t>
              </a: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10673" l="10565" r="8257" t="13747"/>
          <a:stretch>
            <a:fillRect/>
          </a:stretch>
        </p:blipFill>
        <p:spPr>
          <a:xfrm>
            <a:off x="4688116" y="2032001"/>
            <a:ext cx="2569028" cy="2002972"/>
          </a:xfrm>
          <a:prstGeom prst="rect">
            <a:avLst/>
          </a:prstGeom>
        </p:spPr>
      </p:pic>
    </p:spTree>
    <p:extLst>
      <p:ext uri="{BB962C8B-B14F-4D97-AF65-F5344CB8AC3E}">
        <p14:creationId val="2869930704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7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434"/>
      <p:bldP grpId="0" spid="3"/>
      <p:bldP grpId="0" spid="35"/>
      <p:bldP grpId="0" spid="37"/>
      <p:bldP grpId="0" spid="39"/>
      <p:bldP grpId="0" spid="41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56368" name="Group 48"/>
          <p:cNvGraphicFramePr>
            <a:graphicFrameLocks noGrp="1"/>
          </p:cNvGraphicFramePr>
          <p:nvPr>
            <p:ph idx="4294967295" type="tbl"/>
            <p:extLst>
              <p:ext uri="{D42A27DB-BD31-4B8C-83A1-F6EECF244321}">
                <p14:modId val="4023144431"/>
              </p:ext>
            </p:extLst>
          </p:nvPr>
        </p:nvGraphicFramePr>
        <p:xfrm>
          <a:off x="1015998" y="1741349"/>
          <a:ext cx="10128252" cy="4100661"/>
        </p:xfrm>
        <a:graphic>
          <a:graphicData uri="http://schemas.openxmlformats.org/drawingml/2006/table">
            <a:tbl>
              <a:tblPr/>
              <a:tblGrid>
                <a:gridCol w="1688042">
                  <a:extLst>
                    <a:ext uri="{9D8B030D-6E8A-4147-A177-3AD203B41FA5}">
                      <a16:colId xmlns:a16="http://schemas.microsoft.com/office/drawing/2014/main" val="3805909754"/>
                    </a:ext>
                  </a:extLst>
                </a:gridCol>
                <a:gridCol w="1688042">
                  <a:extLst>
                    <a:ext uri="{9D8B030D-6E8A-4147-A177-3AD203B41FA5}">
                      <a16:colId xmlns:a16="http://schemas.microsoft.com/office/drawing/2014/main" val="512663901"/>
                    </a:ext>
                  </a:extLst>
                </a:gridCol>
                <a:gridCol w="1688042">
                  <a:extLst>
                    <a:ext uri="{9D8B030D-6E8A-4147-A177-3AD203B41FA5}">
                      <a16:colId xmlns:a16="http://schemas.microsoft.com/office/drawing/2014/main" val="4180338083"/>
                    </a:ext>
                  </a:extLst>
                </a:gridCol>
                <a:gridCol w="1688042">
                  <a:extLst>
                    <a:ext uri="{9D8B030D-6E8A-4147-A177-3AD203B41FA5}">
                      <a16:colId xmlns:a16="http://schemas.microsoft.com/office/drawing/2014/main" val="3840121965"/>
                    </a:ext>
                  </a:extLst>
                </a:gridCol>
                <a:gridCol w="1688042">
                  <a:extLst>
                    <a:ext uri="{9D8B030D-6E8A-4147-A177-3AD203B41FA5}">
                      <a16:colId xmlns:a16="http://schemas.microsoft.com/office/drawing/2014/main" val="1948807057"/>
                    </a:ext>
                  </a:extLst>
                </a:gridCol>
                <a:gridCol w="1688042">
                  <a:extLst>
                    <a:ext uri="{9D8B030D-6E8A-4147-A177-3AD203B41FA5}">
                      <a16:colId xmlns:a16="http://schemas.microsoft.com/office/drawing/2014/main" val="2122464303"/>
                    </a:ext>
                  </a:extLst>
                </a:gridCol>
              </a:tblGrid>
              <a:tr h="0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en-US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时间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HB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(g/L)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PLT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(10</a:t>
                      </a:r>
                      <a:r>
                        <a:rPr altLang="zh-CN" b="1" baseline="3000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9</a:t>
                      </a: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/L)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WBC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(10</a:t>
                      </a:r>
                      <a:r>
                        <a:rPr altLang="zh-CN" b="1" baseline="3000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9</a:t>
                      </a: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/L)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L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(%)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N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(%)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018021"/>
                  </a:ext>
                </a:extLst>
              </a:tr>
              <a:tr h="1066874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1-26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63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68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1.4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54.5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29.9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2108491"/>
                  </a:ext>
                </a:extLst>
              </a:tr>
              <a:tr h="1068641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1-30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66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76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0.4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72.9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15.6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2834555"/>
                  </a:ext>
                </a:extLst>
              </a:tr>
              <a:tr h="1066874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1-31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63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68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0.9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37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en-US" normalizeH="0" strike="noStrike" sz="24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50.3</a:t>
                      </a:r>
                    </a:p>
                  </a:txBody>
                  <a:tcPr anchor="ctr" anchorCtr="1" horzOverflow="overflow" marB="46800" marL="90000" marR="90000" marT="468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9863444"/>
                  </a:ext>
                </a:extLst>
              </a:tr>
            </a:tbl>
          </a:graphicData>
        </a:graphic>
      </p:graphicFrame>
      <p:sp>
        <p:nvSpPr>
          <p:cNvPr id="8" name="Rectangle 32"/>
          <p:cNvSpPr>
            <a:spLocks noChangeArrowheads="1"/>
          </p:cNvSpPr>
          <p:nvPr/>
        </p:nvSpPr>
        <p:spPr bwMode="auto">
          <a:xfrm rot="16200000">
            <a:off x="3008993" y="-1001851"/>
            <a:ext cx="828675" cy="398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vert="eaVert"/>
          <a:lstStyle>
            <a:lvl1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1pPr>
            <a:lvl2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2pPr>
            <a:lvl3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3pPr>
            <a:lvl4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4pPr>
            <a:lvl5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5pPr>
            <a:lvl6pPr algn="r" fontAlgn="base" marL="457200">
              <a:spcBef>
                <a:spcPct val="0"/>
              </a:spcBef>
              <a:spcAft>
                <a:spcPct val="0"/>
              </a:spcAft>
              <a:defRPr b="1" sz="3200">
                <a:latin charset="0" panose="020b0604030504040204" pitchFamily="34" typeface="Verdana"/>
                <a:ea charset="-122" pitchFamily="49" typeface="楷体_GB2312"/>
              </a:defRPr>
            </a:lvl6pPr>
            <a:lvl7pPr algn="r" fontAlgn="base" marL="914400">
              <a:spcBef>
                <a:spcPct val="0"/>
              </a:spcBef>
              <a:spcAft>
                <a:spcPct val="0"/>
              </a:spcAft>
              <a:defRPr b="1" sz="3200">
                <a:latin charset="0" panose="020b0604030504040204" pitchFamily="34" typeface="Verdana"/>
                <a:ea charset="-122" pitchFamily="49" typeface="楷体_GB2312"/>
              </a:defRPr>
            </a:lvl7pPr>
            <a:lvl8pPr algn="r" fontAlgn="base" marL="1371600">
              <a:spcBef>
                <a:spcPct val="0"/>
              </a:spcBef>
              <a:spcAft>
                <a:spcPct val="0"/>
              </a:spcAft>
              <a:defRPr b="1" sz="3200">
                <a:latin charset="0" panose="020b0604030504040204" pitchFamily="34" typeface="Verdana"/>
                <a:ea charset="-122" pitchFamily="49" typeface="楷体_GB2312"/>
              </a:defRPr>
            </a:lvl8pPr>
            <a:lvl9pPr algn="r" fontAlgn="base" marL="1828800">
              <a:spcBef>
                <a:spcPct val="0"/>
              </a:spcBef>
              <a:spcAft>
                <a:spcPct val="0"/>
              </a:spcAft>
              <a:defRPr b="1" sz="3200">
                <a:latin charset="0" panose="020b0604030504040204" pitchFamily="34" typeface="Verdana"/>
                <a:ea charset="-122" pitchFamily="49" typeface="楷体_GB2312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600" strike="noStrike" sz="2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入院后检查—血项</a:t>
            </a:r>
          </a:p>
        </p:txBody>
      </p:sp>
    </p:spTree>
    <p:extLst>
      <p:ext uri="{BB962C8B-B14F-4D97-AF65-F5344CB8AC3E}">
        <p14:creationId val="104358595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4"/>
                                        <p:tgtEl>
                                          <p:spTgt spid="5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65626" name="Group 90"/>
          <p:cNvGraphicFramePr>
            <a:graphicFrameLocks noGrp="1"/>
          </p:cNvGraphicFramePr>
          <p:nvPr>
            <p:ph idx="4294967295" type="tbl"/>
            <p:extLst>
              <p:ext uri="{D42A27DB-BD31-4B8C-83A1-F6EECF244321}">
                <p14:modId val="2501644411"/>
              </p:ext>
            </p:extLst>
          </p:nvPr>
        </p:nvGraphicFramePr>
        <p:xfrm>
          <a:off x="1104900" y="1657350"/>
          <a:ext cx="10039349" cy="4297110"/>
        </p:xfrm>
        <a:graphic>
          <a:graphicData uri="http://schemas.openxmlformats.org/drawingml/2006/table">
            <a:tbl>
              <a:tblPr/>
              <a:tblGrid>
                <a:gridCol w="1960415">
                  <a:extLst>
                    <a:ext uri="{9D8B030D-6E8A-4147-A177-3AD203B41FA5}">
                      <a16:colId xmlns:a16="http://schemas.microsoft.com/office/drawing/2014/main" val="3655935390"/>
                    </a:ext>
                  </a:extLst>
                </a:gridCol>
                <a:gridCol w="3454065">
                  <a:extLst>
                    <a:ext uri="{9D8B030D-6E8A-4147-A177-3AD203B41FA5}">
                      <a16:colId xmlns:a16="http://schemas.microsoft.com/office/drawing/2014/main" val="2242189400"/>
                    </a:ext>
                  </a:extLst>
                </a:gridCol>
                <a:gridCol w="2010981">
                  <a:extLst>
                    <a:ext uri="{9D8B030D-6E8A-4147-A177-3AD203B41FA5}">
                      <a16:colId xmlns:a16="http://schemas.microsoft.com/office/drawing/2014/main" val="1143341880"/>
                    </a:ext>
                  </a:extLst>
                </a:gridCol>
                <a:gridCol w="2613888">
                  <a:extLst>
                    <a:ext uri="{9D8B030D-6E8A-4147-A177-3AD203B41FA5}">
                      <a16:colId xmlns:a16="http://schemas.microsoft.com/office/drawing/2014/main" val="957005779"/>
                    </a:ext>
                  </a:extLst>
                </a:gridCol>
              </a:tblGrid>
              <a:tr h="497756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en-US" b="1" baseline="0" cap="none" i="0" kern="1200" kumimoji="0" lang="zh-CN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电解质</a:t>
                      </a:r>
                    </a:p>
                  </a:txBody>
                  <a:tcPr anchor="ctr" horzOverflow="overflow" marB="46800" marL="90000" marR="90000" marT="46800">
                    <a:lnL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肝功能</a:t>
                      </a:r>
                      <a:endParaRPr altLang="en-US" b="1" baseline="0" cap="none" i="0" kumimoji="0" lang="zh-CN" normalizeH="0" strike="noStrike" sz="24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6800" marL="90000" marR="90000" marT="46800">
                    <a:lnL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肾</a:t>
                      </a:r>
                      <a:r>
                        <a:rPr altLang="nb-NO" b="1" baseline="0" cap="none" i="0" kern="1200" kumimoji="0" lang="zh-CN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功能</a:t>
                      </a:r>
                      <a:endParaRPr altLang="en-US" b="1" baseline="0" cap="none" i="0" kern="1200" kumimoji="0" lang="zh-CN" normalizeH="0" strike="noStrike" sz="24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6800" marL="90000" marR="90000" marT="46800">
                    <a:lnL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凝血功能</a:t>
                      </a:r>
                      <a:endParaRPr altLang="en-US" b="1" baseline="0" cap="none" i="0" kumimoji="0" lang="zh-CN" normalizeH="0" strike="noStrike" sz="2400" u="non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6800" marL="90000" marR="90000" marT="46800">
                    <a:lnL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6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528075"/>
                  </a:ext>
                </a:extLst>
              </a:tr>
              <a:tr h="3799354"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K</a:t>
                      </a:r>
                      <a:r>
                        <a:rPr altLang="zh-CN" b="1" baseline="3000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+         </a:t>
                      </a:r>
                      <a:r>
                        <a:rPr altLang="zh-CN" b="1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3.76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Na </a:t>
                      </a:r>
                      <a:r>
                        <a:rPr altLang="zh-CN" b="1" baseline="3000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+   </a:t>
                      </a:r>
                      <a:r>
                        <a:rPr altLang="zh-CN" b="1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140.2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Cl</a:t>
                      </a:r>
                      <a:r>
                        <a:rPr altLang="en-US" b="1" baseline="3000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－    </a:t>
                      </a:r>
                      <a:r>
                        <a:rPr altLang="zh-CN" b="1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100.7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Ca</a:t>
                      </a:r>
                      <a:r>
                        <a:rPr altLang="zh-CN" b="1" baseline="3000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r>
                        <a:rPr altLang="en-US" b="1" baseline="3000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＋</a:t>
                      </a:r>
                      <a:r>
                        <a:rPr altLang="zh-CN" b="1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1.8↓ </a:t>
                      </a:r>
                    </a:p>
                  </a:txBody>
                  <a:tcPr horzOverflow="overflow" marT="144000">
                    <a:lnL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ALT                 9  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AST               17</a:t>
                      </a: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GGT              54</a:t>
                      </a: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AKP              156 ↑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总蛋白       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68.5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白蛋白       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32.3 </a:t>
                      </a:r>
                      <a:r>
                        <a:rPr altLang="zh-CN" b="1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↓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球蛋白       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36.2 ↑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总胆红素   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13.0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结合胆红素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10.1 ↑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总胆汁酸      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7.1</a:t>
                      </a:r>
                      <a:endParaRPr altLang="zh-CN" b="1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T="144000">
                    <a:lnL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BUN   2.57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Cr      86.0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UA    405.6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nb-NO" b="1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血氨  </a:t>
                      </a: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28.68</a:t>
                      </a:r>
                      <a:endParaRPr altLang="zh-CN" b="1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T="144000">
                    <a:lnL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charset="2" panose="05000000000000000000" pitchFamily="2" typeface="Wingdings"/>
                        <a:defRPr b="1" sz="2400">
                          <a:latin charset="0" panose="020b0604030504040204" pitchFamily="34" typeface="Verdana"/>
                          <a:ea charset="-122" pitchFamily="49" typeface="楷体_GB2312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charset="2" panose="05000000000000000000" pitchFamily="2" typeface="Wingdings"/>
                        <a:defRPr sz="2400">
                          <a:latin charset="0" panose="020b0604020202020204" pitchFamily="34" typeface="Arial"/>
                          <a:ea charset="-122" pitchFamily="49" typeface="楷体_GB2312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latin charset="0" panose="020b0604020202020204" pitchFamily="34" typeface="Arial"/>
                          <a:ea charset="-122" pitchFamily="49" typeface="楷体_GB231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latin charset="0" panose="020b0604020202020204" pitchFamily="34" typeface="Arial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PT        10.9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APTT   27.1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TT        12.5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Fg          7.0 ↑</a:t>
                      </a:r>
                      <a:endParaRPr altLang="nb-NO" b="1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charset="2" panose="05000000000000000000" pitchFamily="2" typeface="Wingdings"/>
                        <a:buNone/>
                      </a:pPr>
                      <a:r>
                        <a:rPr altLang="zh-CN" b="1" baseline="0" cap="none" i="0" kumimoji="0" lang="nb-NO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D-Dimer 0.2</a:t>
                      </a:r>
                      <a:endParaRPr altLang="zh-CN" b="1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T="144000">
                    <a:lnL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440935"/>
                  </a:ext>
                </a:extLst>
              </a:tr>
            </a:tbl>
          </a:graphicData>
        </a:graphic>
      </p:graphicFrame>
      <p:sp>
        <p:nvSpPr>
          <p:cNvPr id="10" name="Rectangle 32"/>
          <p:cNvSpPr>
            <a:spLocks noChangeArrowheads="1"/>
          </p:cNvSpPr>
          <p:nvPr/>
        </p:nvSpPr>
        <p:spPr bwMode="auto">
          <a:xfrm rot="16200000">
            <a:off x="2918279" y="-1027150"/>
            <a:ext cx="828675" cy="398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vert="eaVert"/>
          <a:lstStyle>
            <a:lvl1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1pPr>
            <a:lvl2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2pPr>
            <a:lvl3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3pPr>
            <a:lvl4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4pPr>
            <a:lvl5pPr algn="r">
              <a:defRPr b="1" sz="3200">
                <a:latin charset="0" panose="020b0604030504040204" pitchFamily="34" typeface="Verdana"/>
                <a:ea charset="-122" pitchFamily="49" typeface="楷体_GB2312"/>
              </a:defRPr>
            </a:lvl5pPr>
            <a:lvl6pPr algn="r" fontAlgn="base" marL="457200">
              <a:spcBef>
                <a:spcPct val="0"/>
              </a:spcBef>
              <a:spcAft>
                <a:spcPct val="0"/>
              </a:spcAft>
              <a:defRPr b="1" sz="3200">
                <a:latin charset="0" panose="020b0604030504040204" pitchFamily="34" typeface="Verdana"/>
                <a:ea charset="-122" pitchFamily="49" typeface="楷体_GB2312"/>
              </a:defRPr>
            </a:lvl6pPr>
            <a:lvl7pPr algn="r" fontAlgn="base" marL="914400">
              <a:spcBef>
                <a:spcPct val="0"/>
              </a:spcBef>
              <a:spcAft>
                <a:spcPct val="0"/>
              </a:spcAft>
              <a:defRPr b="1" sz="3200">
                <a:latin charset="0" panose="020b0604030504040204" pitchFamily="34" typeface="Verdana"/>
                <a:ea charset="-122" pitchFamily="49" typeface="楷体_GB2312"/>
              </a:defRPr>
            </a:lvl7pPr>
            <a:lvl8pPr algn="r" fontAlgn="base" marL="1371600">
              <a:spcBef>
                <a:spcPct val="0"/>
              </a:spcBef>
              <a:spcAft>
                <a:spcPct val="0"/>
              </a:spcAft>
              <a:defRPr b="1" sz="3200">
                <a:latin charset="0" panose="020b0604030504040204" pitchFamily="34" typeface="Verdana"/>
                <a:ea charset="-122" pitchFamily="49" typeface="楷体_GB2312"/>
              </a:defRPr>
            </a:lvl8pPr>
            <a:lvl9pPr algn="r" fontAlgn="base" marL="1828800">
              <a:spcBef>
                <a:spcPct val="0"/>
              </a:spcBef>
              <a:spcAft>
                <a:spcPct val="0"/>
              </a:spcAft>
              <a:defRPr b="1" sz="3200">
                <a:latin charset="0" panose="020b0604030504040204" pitchFamily="34" typeface="Verdana"/>
                <a:ea charset="-122" pitchFamily="49" typeface="楷体_GB2312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600" strike="noStrike" sz="2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入院后检查—生化</a:t>
            </a:r>
          </a:p>
        </p:txBody>
      </p:sp>
    </p:spTree>
    <p:extLst>
      <p:ext uri="{BB962C8B-B14F-4D97-AF65-F5344CB8AC3E}">
        <p14:creationId val="3998096292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4"/>
                                        <p:tgtEl>
                                          <p:spTgt spid="6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</p:bldLst>
  </p:timing>
</p:sld>
</file>

<file path=ppt/tags/tag1.xml><?xml version="1.0" encoding="utf-8"?>
<p:tagLst xmlns:p="http://schemas.openxmlformats.org/presentationml/2006/main">
  <p:tag name="ISLIDE.ICON" val="#392079;"/>
</p:tagLst>
</file>

<file path=ppt/tags/tag2.xml><?xml version="1.0" encoding="utf-8"?>
<p:tagLst xmlns:p="http://schemas.openxmlformats.org/presentationml/2006/main">
  <p:tag name="ISLIDE.ICON" val="#56184;"/>
</p:tagLst>
</file>

<file path=ppt/tags/tag3.xml><?xml version="1.0" encoding="utf-8"?>
<p:tagLst xmlns:p="http://schemas.openxmlformats.org/presentationml/2006/main">
  <p:tag name="ISLIDE.ICON" val="#21773;"/>
</p:tagLst>
</file>

<file path=ppt/tags/tag4.xml><?xml version="1.0" encoding="utf-8"?>
<p:tagLst xmlns:p="http://schemas.openxmlformats.org/presentationml/2006/main">
  <p:tag name="ISLIDE.ICON" val="#78447;"/>
</p:tagLst>
</file>

<file path=ppt/tags/tag5.xml><?xml version="1.0" encoding="utf-8"?>
<p:tagLst xmlns:p="http://schemas.openxmlformats.org/presentationml/2006/main">
  <p:tag name="ISLIDE.ICON" val="#371891;"/>
</p:tagLst>
</file>

<file path=ppt/tags/tag6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p">
      <a:majorFont>
        <a:latin typeface="微软雅黑" panose="020f0302020204030204"/>
        <a:ea typeface="微软雅黑"/>
        <a:cs typeface="Arial"/>
      </a:majorFont>
      <a:minorFont>
        <a:latin typeface="微软雅黑" panose="020f0302020204030204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190</Paragraphs>
  <Slides>29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baseType="lpstr" size="47">
      <vt:lpstr>Arial</vt:lpstr>
      <vt:lpstr>微软雅黑</vt:lpstr>
      <vt:lpstr>Calibri Light</vt:lpstr>
      <vt:lpstr>Calibri</vt:lpstr>
      <vt:lpstr>等线 Light</vt:lpstr>
      <vt:lpstr>等线</vt:lpstr>
      <vt:lpstr>汉仪雅酷黑 75W</vt:lpstr>
      <vt:lpstr>字魂59号-创粗黑</vt:lpstr>
      <vt:lpstr>方正黑体简体</vt:lpstr>
      <vt:lpstr>Helvetica</vt:lpstr>
      <vt:lpstr>Wingdings</vt:lpstr>
      <vt:lpstr>Verdana</vt:lpstr>
      <vt:lpstr>楷体_GB2312</vt:lpstr>
      <vt:lpstr>Noto Sans S Chinese Regular</vt:lpstr>
      <vt:lpstr>Source Sans Pro</vt:lpstr>
      <vt:lpstr>Open Sans Extrabold</vt:lpstr>
      <vt:lpstr>Gill Sans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门诊检查资料</vt:lpstr>
      <vt:lpstr>PowerPoint Presentation</vt:lpstr>
      <vt:lpstr>PowerPoint Presentation</vt:lpstr>
      <vt:lpstr>PowerPoint Presentation</vt:lpstr>
      <vt:lpstr>入院后检查—影像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诊断与治疗</vt:lpstr>
      <vt:lpstr>第三次化疗前检查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2021-08-22T11:47:50Z</dcterms:created>
  <cp:lastPrinted>2021-08-22T11:47:50Z</cp:lastPrinted>
  <dcterms:modified xsi:type="dcterms:W3CDTF">2021-08-22T05:34:31Z</dcterms:modified>
  <cp:revision>1</cp:revision>
</cp:coreProperties>
</file>