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1" userDrawn="1">
          <p15:clr>
            <a:srgbClr val="A4A3A4"/>
          </p15:clr>
        </p15:guide>
        <p15:guide id="2" pos="3296" userDrawn="1">
          <p15:clr>
            <a:srgbClr val="A4A3A4"/>
          </p15:clr>
        </p15:guide>
        <p15:guide id="3"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6314" autoAdjust="0"/>
  </p:normalViewPr>
  <p:slideViewPr>
    <p:cSldViewPr snapToGrid="0" showGuides="1">
      <p:cViewPr varScale="1">
        <p:scale>
          <a:sx n="108" d="100"/>
          <a:sy n="108" d="100"/>
        </p:scale>
        <p:origin x="702" y="114"/>
      </p:cViewPr>
      <p:guideLst>
        <p:guide orient="horz" pos="3181"/>
        <p:guide pos="3296"/>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tags/tag1.xml" Type="http://schemas.openxmlformats.org/officeDocument/2006/relationships/tags"/><Relationship Id="rId47" Target="presProps.xml" Type="http://schemas.openxmlformats.org/officeDocument/2006/relationships/presProps"/><Relationship Id="rId48" Target="viewProps.xml" Type="http://schemas.openxmlformats.org/officeDocument/2006/relationships/viewProps"/><Relationship Id="rId49" Target="theme/theme1.xml" Type="http://schemas.openxmlformats.org/officeDocument/2006/relationships/theme"/><Relationship Id="rId5" Target="slides/slide2.xml" Type="http://schemas.openxmlformats.org/officeDocument/2006/relationships/slide"/><Relationship Id="rId50"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70456-D5AE-4ADB-9FE4-7E19C03E17E1}" type="datetimeFigureOut">
              <a:rPr lang="zh-CN" altLang="en-US" smtClean="0"/>
              <a:t>2020/8/16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50F5F-5638-4C34-BC99-28FBAA828A70}" type="slidenum">
              <a:rPr lang="zh-CN" altLang="en-US" smtClean="0"/>
              <a:t>‹#›</a:t>
            </a:fld>
            <a:endParaRPr lang="zh-CN" altLang="en-US"/>
          </a:p>
        </p:txBody>
      </p:sp>
    </p:spTree>
    <p:extLst>
      <p:ext uri="{BB962C8B-B14F-4D97-AF65-F5344CB8AC3E}">
        <p14:creationId val="216930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975181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141261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700606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101373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392662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291450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928174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522809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120393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65854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721995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531329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783433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616981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601041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427166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919286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082252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3606589"/>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7774916"/>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0634725"/>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441696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5711795"/>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0180654"/>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7093662"/>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2343332"/>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4400775"/>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17472161"/>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1177126"/>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9119119"/>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424575"/>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9288822"/>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887503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0443114"/>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754101"/>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629083"/>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468910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256584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408577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0243961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317309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622496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2C87154-FC03-4CF4-AA93-A9094681D532}" type="datetimeFigureOut">
              <a:rPr lang="zh-CN" altLang="en-US" smtClean="0"/>
              <a:t>2020/8/16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B4EEA79-5AC8-49C1-9DBC-C6A7DDC08390}" type="slidenum">
              <a:rPr lang="zh-CN" altLang="en-US" smtClean="0"/>
              <a:t>‹#›</a:t>
            </a:fld>
            <a:endParaRPr lang="zh-CN" altLang="en-US"/>
          </a:p>
        </p:txBody>
      </p:sp>
    </p:spTree>
    <p:extLst>
      <p:ext uri="{BB962C8B-B14F-4D97-AF65-F5344CB8AC3E}">
        <p14:creationId val="192801207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2C87154-FC03-4CF4-AA93-A9094681D532}" type="datetimeFigureOut">
              <a:rPr lang="zh-CN" altLang="en-US" smtClean="0"/>
              <a:t>2020/8/16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B4EEA79-5AC8-49C1-9DBC-C6A7DDC08390}" type="slidenum">
              <a:rPr lang="zh-CN" altLang="en-US" smtClean="0"/>
              <a:t>‹#›</a:t>
            </a:fld>
            <a:endParaRPr lang="zh-CN" altLang="en-US"/>
          </a:p>
        </p:txBody>
      </p:sp>
    </p:spTree>
    <p:extLst>
      <p:ext uri="{BB962C8B-B14F-4D97-AF65-F5344CB8AC3E}">
        <p14:creationId val="205526085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2C87154-FC03-4CF4-AA93-A9094681D532}" type="datetimeFigureOut">
              <a:rPr lang="zh-CN" altLang="en-US" smtClean="0"/>
              <a:t>2020/8/16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B4EEA79-5AC8-49C1-9DBC-C6A7DDC08390}" type="slidenum">
              <a:rPr lang="zh-CN" altLang="en-US" smtClean="0"/>
              <a:t>‹#›</a:t>
            </a:fld>
            <a:endParaRPr lang="zh-CN" altLang="en-US"/>
          </a:p>
        </p:txBody>
      </p:sp>
    </p:spTree>
    <p:extLst>
      <p:ext uri="{BB962C8B-B14F-4D97-AF65-F5344CB8AC3E}">
        <p14:creationId val="55893923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354011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2245284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6706803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688983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435648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094963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039013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40368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2C87154-FC03-4CF4-AA93-A9094681D532}" type="datetimeFigureOut">
              <a:rPr lang="zh-CN" altLang="en-US" smtClean="0"/>
              <a:t>2020/8/16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B4EEA79-5AC8-49C1-9DBC-C6A7DDC08390}" type="slidenum">
              <a:rPr lang="zh-CN" altLang="en-US" smtClean="0"/>
              <a:t>‹#›</a:t>
            </a:fld>
            <a:endParaRPr lang="zh-CN" altLang="en-US"/>
          </a:p>
        </p:txBody>
      </p:sp>
    </p:spTree>
    <p:extLst>
      <p:ext uri="{BB962C8B-B14F-4D97-AF65-F5344CB8AC3E}">
        <p14:creationId val="114184387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7533761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739125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147839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2C87154-FC03-4CF4-AA93-A9094681D532}" type="datetimeFigureOut">
              <a:rPr lang="zh-CN" altLang="en-US" smtClean="0"/>
              <a:t>2020/8/16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B4EEA79-5AC8-49C1-9DBC-C6A7DDC08390}" type="slidenum">
              <a:rPr lang="zh-CN" altLang="en-US" smtClean="0"/>
              <a:t>‹#›</a:t>
            </a:fld>
            <a:endParaRPr lang="zh-CN" altLang="en-US"/>
          </a:p>
        </p:txBody>
      </p:sp>
    </p:spTree>
    <p:extLst>
      <p:ext uri="{BB962C8B-B14F-4D97-AF65-F5344CB8AC3E}">
        <p14:creationId val="403639055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2C87154-FC03-4CF4-AA93-A9094681D532}" type="datetimeFigureOut">
              <a:rPr lang="zh-CN" altLang="en-US" smtClean="0"/>
              <a:t>2020/8/16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B4EEA79-5AC8-49C1-9DBC-C6A7DDC08390}" type="slidenum">
              <a:rPr lang="zh-CN" altLang="en-US" smtClean="0"/>
              <a:t>‹#›</a:t>
            </a:fld>
            <a:endParaRPr lang="zh-CN" altLang="en-US"/>
          </a:p>
        </p:txBody>
      </p:sp>
    </p:spTree>
    <p:extLst>
      <p:ext uri="{BB962C8B-B14F-4D97-AF65-F5344CB8AC3E}">
        <p14:creationId val="22095699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2C87154-FC03-4CF4-AA93-A9094681D532}" type="datetimeFigureOut">
              <a:rPr lang="zh-CN" altLang="en-US" smtClean="0"/>
              <a:t>2020/8/16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B4EEA79-5AC8-49C1-9DBC-C6A7DDC08390}" type="slidenum">
              <a:rPr lang="zh-CN" altLang="en-US" smtClean="0"/>
              <a:t>‹#›</a:t>
            </a:fld>
            <a:endParaRPr lang="zh-CN" altLang="en-US"/>
          </a:p>
        </p:txBody>
      </p:sp>
    </p:spTree>
    <p:extLst>
      <p:ext uri="{BB962C8B-B14F-4D97-AF65-F5344CB8AC3E}">
        <p14:creationId val="54559240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2C87154-FC03-4CF4-AA93-A9094681D532}" type="datetimeFigureOut">
              <a:rPr lang="zh-CN" altLang="en-US" smtClean="0"/>
              <a:t>2020/8/16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B4EEA79-5AC8-49C1-9DBC-C6A7DDC08390}" type="slidenum">
              <a:rPr lang="zh-CN" altLang="en-US" smtClean="0"/>
              <a:t>‹#›</a:t>
            </a:fld>
            <a:endParaRPr lang="zh-CN" altLang="en-US"/>
          </a:p>
        </p:txBody>
      </p:sp>
    </p:spTree>
    <p:extLst>
      <p:ext uri="{BB962C8B-B14F-4D97-AF65-F5344CB8AC3E}">
        <p14:creationId val="425067117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2C87154-FC03-4CF4-AA93-A9094681D532}" type="datetimeFigureOut">
              <a:rPr lang="zh-CN" altLang="en-US" smtClean="0"/>
              <a:t>2020/8/16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B4EEA79-5AC8-49C1-9DBC-C6A7DDC08390}" type="slidenum">
              <a:rPr lang="zh-CN" altLang="en-US" smtClean="0"/>
              <a:t>‹#›</a:t>
            </a:fld>
            <a:endParaRPr lang="zh-CN" altLang="en-US"/>
          </a:p>
        </p:txBody>
      </p:sp>
    </p:spTree>
    <p:extLst>
      <p:ext uri="{BB962C8B-B14F-4D97-AF65-F5344CB8AC3E}">
        <p14:creationId val="320262223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2C87154-FC03-4CF4-AA93-A9094681D532}" type="datetimeFigureOut">
              <a:rPr lang="zh-CN" altLang="en-US" smtClean="0"/>
              <a:t>2020/8/16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B4EEA79-5AC8-49C1-9DBC-C6A7DDC08390}" type="slidenum">
              <a:rPr lang="zh-CN" altLang="en-US" smtClean="0"/>
              <a:t>‹#›</a:t>
            </a:fld>
            <a:endParaRPr lang="zh-CN" altLang="en-US"/>
          </a:p>
        </p:txBody>
      </p:sp>
    </p:spTree>
    <p:extLst>
      <p:ext uri="{BB962C8B-B14F-4D97-AF65-F5344CB8AC3E}">
        <p14:creationId val="51676790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2C87154-FC03-4CF4-AA93-A9094681D532}" type="datetimeFigureOut">
              <a:rPr lang="zh-CN" altLang="en-US" smtClean="0"/>
              <a:t>2020/8/16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B4EEA79-5AC8-49C1-9DBC-C6A7DDC08390}" type="slidenum">
              <a:rPr lang="zh-CN" altLang="en-US" smtClean="0"/>
              <a:t>‹#›</a:t>
            </a:fld>
            <a:endParaRPr lang="zh-CN" altLang="en-US"/>
          </a:p>
        </p:txBody>
      </p:sp>
    </p:spTree>
    <p:extLst>
      <p:ext uri="{BB962C8B-B14F-4D97-AF65-F5344CB8AC3E}">
        <p14:creationId val="418818513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4013383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2020/8/16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3967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1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1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1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13.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14.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 Id="rId3" Target="../media/image15.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 Id="rId3" Target="../media/image16.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media/image1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2.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 Id="rId3" Target="../media/image18.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 Id="rId3" Target="../media/image19.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 Id="rId3" Target="../media/image20.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 Id="rId3" Target="../media/image21.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 Id="rId3" Target="../media/image22.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6.xml" Type="http://schemas.openxmlformats.org/officeDocument/2006/relationships/notesSlide"/><Relationship Id="rId3" Target="../media/image23.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7.xml" Type="http://schemas.openxmlformats.org/officeDocument/2006/relationships/notesSlide"/><Relationship Id="rId3" Target="../media/image24.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8.xml" Type="http://schemas.openxmlformats.org/officeDocument/2006/relationships/notesSlide"/><Relationship Id="rId3" Target="../media/image25.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9.xml" Type="http://schemas.openxmlformats.org/officeDocument/2006/relationships/notesSlide"/><Relationship Id="rId3" Target="../media/image2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0.xml" Type="http://schemas.openxmlformats.org/officeDocument/2006/relationships/notesSlide"/><Relationship Id="rId3" Target="../media/image27.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1.xml" Type="http://schemas.openxmlformats.org/officeDocument/2006/relationships/notesSlide"/><Relationship Id="rId3" Target="../media/image28.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2.xml" Type="http://schemas.openxmlformats.org/officeDocument/2006/relationships/notesSlide"/><Relationship Id="rId3"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Picture 48"/>
          <p:cNvPicPr>
            <a:picLocks noChangeAspect="1"/>
          </p:cNvPicPr>
          <p:nvPr/>
        </p:nvPicPr>
        <p:blipFill>
          <a:blip r:embed="rId3">
            <a:extLst>
              <a:ext uri="{28A0092B-C50C-407E-A947-70E740481C1C}">
                <a14:useLocalDpi val="0"/>
              </a:ext>
            </a:extLst>
          </a:blip>
          <a:stretch>
            <a:fillRect/>
          </a:stretch>
        </p:blipFill>
        <p:spPr>
          <a:xfrm flipH="1">
            <a:off x="-1299208" y="-10758"/>
            <a:ext cx="6855020" cy="6868758"/>
          </a:xfrm>
          <a:prstGeom prst="rect">
            <a:avLst/>
          </a:prstGeom>
        </p:spPr>
      </p:pic>
      <p:sp>
        <p:nvSpPr>
          <p:cNvPr id="10" name="Oval 7"/>
          <p:cNvSpPr/>
          <p:nvPr/>
        </p:nvSpPr>
        <p:spPr>
          <a:xfrm>
            <a:off x="-788231" y="3959982"/>
            <a:ext cx="3686249" cy="3686249"/>
          </a:xfrm>
          <a:prstGeom prst="ellipse">
            <a:avLst/>
          </a:prstGeom>
          <a:gradFill flip="none" rotWithShape="1">
            <a:gsLst>
              <a:gs pos="65000">
                <a:srgbClr val="212737">
                  <a:alpha val="30000"/>
                </a:srgbClr>
              </a:gs>
              <a:gs pos="100000">
                <a:schemeClr val="accent1">
                  <a:alpha val="0"/>
                </a:schemeClr>
              </a:gs>
            </a:gsLst>
            <a:path path="circle">
              <a:fillToRect b="50000" l="50000" r="50000" t="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1" name="Oval 8"/>
          <p:cNvSpPr/>
          <p:nvPr/>
        </p:nvSpPr>
        <p:spPr>
          <a:xfrm>
            <a:off x="-412106" y="4336107"/>
            <a:ext cx="2933998" cy="2933998"/>
          </a:xfrm>
          <a:prstGeom prst="ellipse">
            <a:avLst/>
          </a:prstGeom>
          <a:gradFill flip="none" rotWithShape="1">
            <a:gsLst>
              <a:gs pos="0">
                <a:schemeClr val="accent1">
                  <a:alpha val="50000"/>
                </a:schemeClr>
              </a:gs>
              <a:gs pos="100000">
                <a:schemeClr val="accent1">
                  <a:lumMod val="75000"/>
                </a:schemeClr>
              </a:gs>
            </a:gsLst>
            <a:lin ang="5400000" scaled="1"/>
          </a:gradFill>
          <a:ln>
            <a:noFill/>
          </a:ln>
          <a:effectLst>
            <a:outerShdw algn="ctr" blurRad="101600" rotWithShape="0" sx="98000" sy="98000">
              <a:prstClr val="black">
                <a:alpha val="7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2" name="Oval 9"/>
          <p:cNvSpPr/>
          <p:nvPr/>
        </p:nvSpPr>
        <p:spPr>
          <a:xfrm>
            <a:off x="0" y="4748213"/>
            <a:ext cx="2109787" cy="2109787"/>
          </a:xfrm>
          <a:prstGeom prst="ellipse">
            <a:avLst/>
          </a:prstGeom>
          <a:gradFill flip="none" rotWithShape="1">
            <a:gsLst>
              <a:gs pos="0">
                <a:schemeClr val="accent1"/>
              </a:gs>
              <a:gs pos="100000">
                <a:schemeClr val="accent1">
                  <a:lumMod val="75000"/>
                </a:schemeClr>
              </a:gs>
            </a:gsLst>
            <a:lin ang="5400000" scaled="1"/>
          </a:gradFill>
          <a:ln w="12700">
            <a:noFill/>
          </a:ln>
          <a:effectLst>
            <a:outerShdw algn="ctr" blurRad="444500" rotWithShape="0" sx="98000" sy="9800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3" name="Freeform 10"/>
          <p:cNvSpPr>
            <a:spLocks noEditPoints="1"/>
          </p:cNvSpPr>
          <p:nvPr/>
        </p:nvSpPr>
        <p:spPr bwMode="auto">
          <a:xfrm flipV="1">
            <a:off x="2531057" y="6283762"/>
            <a:ext cx="534585" cy="534585"/>
          </a:xfrm>
          <a:custGeom>
            <a:gdLst>
              <a:gd fmla="*/ 428 w 856" name="T0"/>
              <a:gd fmla="*/ 0 h 856" name="T1"/>
              <a:gd fmla="*/ 0 w 856" name="T2"/>
              <a:gd fmla="*/ 428 h 856" name="T3"/>
              <a:gd fmla="*/ 428 w 856" name="T4"/>
              <a:gd fmla="*/ 856 h 856" name="T5"/>
              <a:gd fmla="*/ 856 w 856" name="T6"/>
              <a:gd fmla="*/ 428 h 856" name="T7"/>
              <a:gd fmla="*/ 428 w 856" name="T8"/>
              <a:gd fmla="*/ 0 h 856" name="T9"/>
              <a:gd fmla="*/ 428 w 856" name="T10"/>
              <a:gd fmla="*/ 723 h 856" name="T11"/>
              <a:gd fmla="*/ 133 w 856" name="T12"/>
              <a:gd fmla="*/ 428 h 856" name="T13"/>
              <a:gd fmla="*/ 428 w 856" name="T14"/>
              <a:gd fmla="*/ 133 h 856" name="T15"/>
              <a:gd fmla="*/ 723 w 856" name="T16"/>
              <a:gd fmla="*/ 428 h 856" name="T17"/>
              <a:gd fmla="*/ 428 w 856" name="T18"/>
              <a:gd fmla="*/ 723 h 8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56" w="856">
                <a:moveTo>
                  <a:pt x="428" y="0"/>
                </a:moveTo>
                <a:cubicBezTo>
                  <a:pt x="192" y="0"/>
                  <a:pt x="0" y="192"/>
                  <a:pt x="0" y="428"/>
                </a:cubicBezTo>
                <a:cubicBezTo>
                  <a:pt x="0" y="664"/>
                  <a:pt x="192" y="856"/>
                  <a:pt x="428" y="856"/>
                </a:cubicBezTo>
                <a:cubicBezTo>
                  <a:pt x="664" y="856"/>
                  <a:pt x="856" y="664"/>
                  <a:pt x="856" y="428"/>
                </a:cubicBezTo>
                <a:cubicBezTo>
                  <a:pt x="856" y="192"/>
                  <a:pt x="664" y="0"/>
                  <a:pt x="428" y="0"/>
                </a:cubicBezTo>
                <a:close/>
                <a:moveTo>
                  <a:pt x="428" y="723"/>
                </a:moveTo>
                <a:cubicBezTo>
                  <a:pt x="265" y="723"/>
                  <a:pt x="133" y="591"/>
                  <a:pt x="133" y="428"/>
                </a:cubicBezTo>
                <a:cubicBezTo>
                  <a:pt x="133" y="265"/>
                  <a:pt x="265" y="133"/>
                  <a:pt x="428" y="133"/>
                </a:cubicBezTo>
                <a:cubicBezTo>
                  <a:pt x="591" y="133"/>
                  <a:pt x="723" y="265"/>
                  <a:pt x="723" y="428"/>
                </a:cubicBezTo>
                <a:cubicBezTo>
                  <a:pt x="723" y="591"/>
                  <a:pt x="591" y="723"/>
                  <a:pt x="428" y="723"/>
                </a:cubicBezTo>
                <a:close/>
              </a:path>
            </a:pathLst>
          </a:custGeom>
          <a:gradFill flip="none" rotWithShape="1">
            <a:gsLst>
              <a:gs pos="0">
                <a:schemeClr val="accent1"/>
              </a:gs>
              <a:gs pos="100000">
                <a:schemeClr val="accent1">
                  <a:lumMod val="7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id-ID"/>
          </a:p>
        </p:txBody>
      </p:sp>
      <p:sp>
        <p:nvSpPr>
          <p:cNvPr id="14" name="Oval 11"/>
          <p:cNvSpPr/>
          <p:nvPr/>
        </p:nvSpPr>
        <p:spPr>
          <a:xfrm>
            <a:off x="341810" y="3641139"/>
            <a:ext cx="532836" cy="532836"/>
          </a:xfrm>
          <a:prstGeom prst="ellipse">
            <a:avLst/>
          </a:prstGeom>
          <a:gradFill flip="none" rotWithShape="1">
            <a:gsLst>
              <a:gs pos="0">
                <a:schemeClr val="accent1"/>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5" name="Freeform 12"/>
          <p:cNvSpPr/>
          <p:nvPr/>
        </p:nvSpPr>
        <p:spPr>
          <a:xfrm>
            <a:off x="755632" y="5357735"/>
            <a:ext cx="1354155" cy="1487380"/>
          </a:xfrm>
          <a:custGeom>
            <a:gdLst>
              <a:gd fmla="*/ 299261 w 1354155" name="connsiteX0"/>
              <a:gd fmla="*/ 0 h 1487380" name="connsiteY0"/>
              <a:gd fmla="*/ 392445 w 1354155" name="connsiteX1"/>
              <a:gd fmla="*/ 13874 h 1487380" name="connsiteY1"/>
              <a:gd fmla="*/ 439504 w 1354155" name="connsiteX2"/>
              <a:gd fmla="*/ 37274 h 1487380" name="connsiteY2"/>
              <a:gd fmla="*/ 468694 w 1354155" name="connsiteX3"/>
              <a:gd fmla="*/ 18124 h 1487380" name="connsiteY3"/>
              <a:gd fmla="*/ 1354155 w 1354155" name="connsiteX4"/>
              <a:gd fmla="*/ 731195 h 1487380" name="connsiteY4"/>
              <a:gd fmla="*/ 443498 w 1354155" name="connsiteX5"/>
              <a:gd fmla="*/ 1487380 h 1487380" name="connsiteY5"/>
              <a:gd fmla="*/ 0 w 1354155" name="connsiteX6"/>
              <a:gd fmla="*/ 382325 h 1487380" name="connsiteY6"/>
              <a:gd fmla="*/ 54289 w 1354155" name="connsiteX7"/>
              <a:gd fmla="*/ 111221 h 1487380" name="connsiteY7"/>
              <a:gd fmla="*/ 77969 w 1354155" name="connsiteX8"/>
              <a:gd fmla="*/ 109515 h 1487380" name="connsiteY8"/>
              <a:gd fmla="*/ 78678 w 1354155" name="connsiteX9"/>
              <a:gd fmla="*/ 107832 h 1487380" name="connsiteY9"/>
              <a:gd fmla="*/ 299261 w 1354155" name="connsiteX10"/>
              <a:gd fmla="*/ 0 h 148738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487380" w="1354155">
                <a:moveTo>
                  <a:pt x="299261" y="0"/>
                </a:moveTo>
                <a:cubicBezTo>
                  <a:pt x="332315" y="0"/>
                  <a:pt x="363804" y="4940"/>
                  <a:pt x="392445" y="13874"/>
                </a:cubicBezTo>
                <a:lnTo>
                  <a:pt x="439504" y="37274"/>
                </a:lnTo>
                <a:lnTo>
                  <a:pt x="468694" y="18124"/>
                </a:lnTo>
                <a:cubicBezTo>
                  <a:pt x="785162" y="269669"/>
                  <a:pt x="1037687" y="479650"/>
                  <a:pt x="1354155" y="731195"/>
                </a:cubicBezTo>
                <a:cubicBezTo>
                  <a:pt x="1124138" y="955548"/>
                  <a:pt x="1176605" y="1167847"/>
                  <a:pt x="443498" y="1487380"/>
                </a:cubicBezTo>
                <a:lnTo>
                  <a:pt x="0" y="382325"/>
                </a:lnTo>
                <a:cubicBezTo>
                  <a:pt x="2636" y="188130"/>
                  <a:pt x="17419" y="126607"/>
                  <a:pt x="54289" y="111221"/>
                </a:cubicBezTo>
                <a:lnTo>
                  <a:pt x="77969" y="109515"/>
                </a:lnTo>
                <a:lnTo>
                  <a:pt x="78678" y="107832"/>
                </a:lnTo>
                <a:cubicBezTo>
                  <a:pt x="115020" y="44464"/>
                  <a:pt x="200100" y="0"/>
                  <a:pt x="299261" y="0"/>
                </a:cubicBezTo>
                <a:close/>
              </a:path>
            </a:pathLst>
          </a:custGeom>
          <a:gradFill flip="none" rotWithShape="1">
            <a:gsLst>
              <a:gs pos="0">
                <a:schemeClr val="tx1">
                  <a:alpha val="65000"/>
                </a:schemeClr>
              </a:gs>
              <a:gs pos="100000">
                <a:schemeClr val="accent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lang="id-ID"/>
          </a:p>
        </p:txBody>
      </p:sp>
      <p:grpSp>
        <p:nvGrpSpPr>
          <p:cNvPr id="16" name="Group 13"/>
          <p:cNvGrpSpPr/>
          <p:nvPr/>
        </p:nvGrpSpPr>
        <p:grpSpPr>
          <a:xfrm>
            <a:off x="726023" y="5322449"/>
            <a:ext cx="657740" cy="961313"/>
            <a:chOff x="6258454" y="3849160"/>
            <a:chExt cx="330200" cy="482600"/>
          </a:xfrm>
          <a:gradFill>
            <a:gsLst>
              <a:gs pos="0">
                <a:schemeClr val="bg1"/>
              </a:gs>
              <a:gs pos="100000">
                <a:schemeClr val="bg1">
                  <a:lumMod val="95000"/>
                </a:schemeClr>
              </a:gs>
            </a:gsLst>
            <a:lin ang="5400000" scaled="1"/>
          </a:gradFill>
        </p:grpSpPr>
        <p:sp>
          <p:nvSpPr>
            <p:cNvPr id="17" name="Freeform 35"/>
            <p:cNvSpPr>
              <a:spLocks noEditPoints="1"/>
            </p:cNvSpPr>
            <p:nvPr/>
          </p:nvSpPr>
          <p:spPr bwMode="auto">
            <a:xfrm>
              <a:off x="6258454" y="3849160"/>
              <a:ext cx="330200" cy="482600"/>
            </a:xfrm>
            <a:custGeom>
              <a:gdLst>
                <a:gd fmla="*/ 44 w 88" name="T0"/>
                <a:gd fmla="*/ 0 h 128" name="T1"/>
                <a:gd fmla="*/ 0 w 88" name="T2"/>
                <a:gd fmla="*/ 44 h 128" name="T3"/>
                <a:gd fmla="*/ 20 w 88" name="T4"/>
                <a:gd fmla="*/ 92 h 128" name="T5"/>
                <a:gd fmla="*/ 44 w 88" name="T6"/>
                <a:gd fmla="*/ 128 h 128" name="T7"/>
                <a:gd fmla="*/ 68 w 88" name="T8"/>
                <a:gd fmla="*/ 92 h 128" name="T9"/>
                <a:gd fmla="*/ 88 w 88" name="T10"/>
                <a:gd fmla="*/ 44 h 128" name="T11"/>
                <a:gd fmla="*/ 44 w 88" name="T12"/>
                <a:gd fmla="*/ 0 h 128" name="T13"/>
                <a:gd fmla="*/ 54 w 88" name="T14"/>
                <a:gd fmla="*/ 109 h 128" name="T15"/>
                <a:gd fmla="*/ 35 w 88" name="T16"/>
                <a:gd fmla="*/ 111 h 128" name="T17"/>
                <a:gd fmla="*/ 32 w 88" name="T18"/>
                <a:gd fmla="*/ 104 h 128" name="T19"/>
                <a:gd fmla="*/ 32 w 88" name="T20"/>
                <a:gd fmla="*/ 103 h 128" name="T21"/>
                <a:gd fmla="*/ 57 w 88" name="T22"/>
                <a:gd fmla="*/ 100 h 128" name="T23"/>
                <a:gd fmla="*/ 56 w 88" name="T24"/>
                <a:gd fmla="*/ 104 h 128" name="T25"/>
                <a:gd fmla="*/ 54 w 88" name="T26"/>
                <a:gd fmla="*/ 109 h 128" name="T27"/>
                <a:gd fmla="*/ 31 w 88" name="T28"/>
                <a:gd fmla="*/ 100 h 128" name="T29"/>
                <a:gd fmla="*/ 28 w 88" name="T30"/>
                <a:gd fmla="*/ 92 h 128" name="T31"/>
                <a:gd fmla="*/ 60 w 88" name="T32"/>
                <a:gd fmla="*/ 92 h 128" name="T33"/>
                <a:gd fmla="*/ 58 w 88" name="T34"/>
                <a:gd fmla="*/ 96 h 128" name="T35"/>
                <a:gd fmla="*/ 31 w 88" name="T36"/>
                <a:gd fmla="*/ 100 h 128" name="T37"/>
                <a:gd fmla="*/ 44 w 88" name="T38"/>
                <a:gd fmla="*/ 120 h 128" name="T39"/>
                <a:gd fmla="*/ 36 w 88" name="T40"/>
                <a:gd fmla="*/ 115 h 128" name="T41"/>
                <a:gd fmla="*/ 53 w 88" name="T42"/>
                <a:gd fmla="*/ 113 h 128" name="T43"/>
                <a:gd fmla="*/ 44 w 88" name="T44"/>
                <a:gd fmla="*/ 120 h 128" name="T45"/>
                <a:gd fmla="*/ 63 w 88" name="T46"/>
                <a:gd fmla="*/ 84 h 128" name="T47"/>
                <a:gd fmla="*/ 25 w 88" name="T48"/>
                <a:gd fmla="*/ 84 h 128" name="T49"/>
                <a:gd fmla="*/ 19 w 88" name="T50"/>
                <a:gd fmla="*/ 71 h 128" name="T51"/>
                <a:gd fmla="*/ 8 w 88" name="T52"/>
                <a:gd fmla="*/ 44 h 128" name="T53"/>
                <a:gd fmla="*/ 44 w 88" name="T54"/>
                <a:gd fmla="*/ 8 h 128" name="T55"/>
                <a:gd fmla="*/ 80 w 88" name="T56"/>
                <a:gd fmla="*/ 44 h 128" name="T57"/>
                <a:gd fmla="*/ 69 w 88" name="T58"/>
                <a:gd fmla="*/ 71 h 128" name="T59"/>
                <a:gd fmla="*/ 63 w 88" name="T60"/>
                <a:gd fmla="*/ 84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8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8" name="Freeform 36"/>
            <p:cNvSpPr/>
            <p:nvPr/>
          </p:nvSpPr>
          <p:spPr bwMode="auto">
            <a:xfrm>
              <a:off x="6333066" y="3925360"/>
              <a:ext cx="96837" cy="96838"/>
            </a:xfrm>
            <a:custGeom>
              <a:gdLst>
                <a:gd fmla="*/ 24 w 26" name="T0"/>
                <a:gd fmla="*/ 0 h 26" name="T1"/>
                <a:gd fmla="*/ 0 w 26" name="T2"/>
                <a:gd fmla="*/ 24 h 26" name="T3"/>
                <a:gd fmla="*/ 2 w 26" name="T4"/>
                <a:gd fmla="*/ 26 h 26" name="T5"/>
                <a:gd fmla="*/ 4 w 26" name="T6"/>
                <a:gd fmla="*/ 24 h 26" name="T7"/>
                <a:gd fmla="*/ 24 w 26" name="T8"/>
                <a:gd fmla="*/ 4 h 26" name="T9"/>
                <a:gd fmla="*/ 26 w 26" name="T10"/>
                <a:gd fmla="*/ 2 h 26" name="T11"/>
                <a:gd fmla="*/ 24 w 26" name="T12"/>
                <a:gd fmla="*/ 0 h 26" name="T13"/>
              </a:gdLst>
              <a:cxnLst>
                <a:cxn ang="0">
                  <a:pos x="T0" y="T1"/>
                </a:cxn>
                <a:cxn ang="0">
                  <a:pos x="T2" y="T3"/>
                </a:cxn>
                <a:cxn ang="0">
                  <a:pos x="T4" y="T5"/>
                </a:cxn>
                <a:cxn ang="0">
                  <a:pos x="T6" y="T7"/>
                </a:cxn>
                <a:cxn ang="0">
                  <a:pos x="T8" y="T9"/>
                </a:cxn>
                <a:cxn ang="0">
                  <a:pos x="T10" y="T11"/>
                </a:cxn>
                <a:cxn ang="0">
                  <a:pos x="T12" y="T13"/>
                </a:cxn>
              </a:cxnLst>
              <a:rect b="b" l="0" r="r" t="0"/>
              <a:pathLst>
                <a:path h="26" w="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grpSp>
      <p:sp>
        <p:nvSpPr>
          <p:cNvPr id="19" name="矩形 18"/>
          <p:cNvSpPr/>
          <p:nvPr/>
        </p:nvSpPr>
        <p:spPr>
          <a:xfrm>
            <a:off x="5908191" y="1786686"/>
            <a:ext cx="5588184" cy="1920240"/>
          </a:xfrm>
          <a:prstGeom prst="rect">
            <a:avLst/>
          </a:prstGeom>
        </p:spPr>
        <p:txBody>
          <a:bodyPr wrap="square">
            <a:spAutoFit/>
          </a:bodyPr>
          <a:lstStyle/>
          <a:p>
            <a:r>
              <a:rPr altLang="en-US" b="1" lang="zh-CN" spc="1000" sz="6000">
                <a:latin charset="-122" panose="020b0503020204020204" pitchFamily="34" typeface="微软雅黑"/>
                <a:ea charset="-122" panose="020b0503020204020204" pitchFamily="34" typeface="微软雅黑"/>
              </a:rPr>
              <a:t>团队建设管理培训PPT</a:t>
            </a:r>
          </a:p>
        </p:txBody>
      </p:sp>
      <p:sp>
        <p:nvSpPr>
          <p:cNvPr id="20" name="Rectangle 56"/>
          <p:cNvSpPr/>
          <p:nvPr/>
        </p:nvSpPr>
        <p:spPr>
          <a:xfrm>
            <a:off x="5919253" y="3668303"/>
            <a:ext cx="5150607" cy="548640"/>
          </a:xfrm>
          <a:prstGeom prst="rect">
            <a:avLst/>
          </a:prstGeom>
        </p:spPr>
        <p:txBody>
          <a:bodyPr wrap="square">
            <a:spAutoFit/>
          </a:bodyPr>
          <a:lstStyle/>
          <a:p>
            <a:pPr algn="just" defTabSz="878033">
              <a:lnSpc>
                <a:spcPct val="150000"/>
              </a:lnSpc>
              <a:defRPr/>
            </a:pPr>
            <a:r>
              <a:rPr altLang="en-US" lang="zh-CN" spc="600" sz="1000">
                <a:solidFill>
                  <a:schemeClr val="bg1">
                    <a:lumMod val="65000"/>
                  </a:schemeClr>
                </a:solidFill>
                <a:latin charset="0" panose="020b0806030902050204" pitchFamily="34" typeface="Impact"/>
                <a:ea charset="-122" panose="020b0503020204020204" pitchFamily="34" typeface="微软雅黑"/>
              </a:rPr>
              <a:t>详细内容点击输入本栏的具体文字，简明扼要的说明分项内容，此为概念图解，请根据您的具体内容酌情修改</a:t>
            </a:r>
          </a:p>
        </p:txBody>
      </p:sp>
      <p:sp>
        <p:nvSpPr>
          <p:cNvPr id="21" name="矩形 20"/>
          <p:cNvSpPr/>
          <p:nvPr/>
        </p:nvSpPr>
        <p:spPr>
          <a:xfrm>
            <a:off x="6108335" y="4356381"/>
            <a:ext cx="3492818" cy="251460"/>
          </a:xfrm>
          <a:prstGeom prst="rect">
            <a:avLst/>
          </a:prstGeom>
          <a:solidFill>
            <a:schemeClr val="bg1">
              <a:lumMod val="85000"/>
            </a:schemeClr>
          </a:solidFill>
        </p:spPr>
        <p:txBody>
          <a:bodyPr wrap="none">
            <a:spAutoFit/>
          </a:bodyPr>
          <a:lstStyle/>
          <a:p>
            <a:pPr algn="ctr" defTabSz="612131"/>
            <a:r>
              <a:rPr altLang="en-US" lang="zh-CN" spc="300" sz="1050">
                <a:latin charset="-122" panose="020b0503020204020204" pitchFamily="34" typeface="微软雅黑"/>
                <a:ea charset="-122" panose="020b0503020204020204" pitchFamily="34" typeface="微软雅黑"/>
                <a:cs charset="0" pitchFamily="34" typeface="Open Sans"/>
              </a:rPr>
              <a:t>汇报人：优页PPT   汇报时间：XX年XX月</a:t>
            </a:r>
          </a:p>
        </p:txBody>
      </p:sp>
      <p:grpSp>
        <p:nvGrpSpPr>
          <p:cNvPr id="22" name="组合 21"/>
          <p:cNvGrpSpPr/>
          <p:nvPr/>
        </p:nvGrpSpPr>
        <p:grpSpPr>
          <a:xfrm>
            <a:off x="6017533" y="5181908"/>
            <a:ext cx="3850774" cy="242062"/>
            <a:chOff x="4089049" y="5977898"/>
            <a:chExt cx="3850774" cy="242062"/>
          </a:xfrm>
          <a:solidFill>
            <a:srgbClr val="0070C0"/>
          </a:solidFill>
        </p:grpSpPr>
        <p:sp>
          <p:nvSpPr>
            <p:cNvPr id="23" name="AutoShape 17"/>
            <p:cNvSpPr/>
            <p:nvPr/>
          </p:nvSpPr>
          <p:spPr bwMode="auto">
            <a:xfrm>
              <a:off x="4089049" y="5977898"/>
              <a:ext cx="247618" cy="2420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grpFill/>
            <a:ln>
              <a:noFill/>
            </a:ln>
            <a:effectLst/>
            <a:extLst/>
          </p:spPr>
          <p:txBody>
            <a:bodyPr anchor="ctr" bIns="19048" lIns="19048" rIns="19048" tIns="19048"/>
            <a:lstStyle/>
            <a:p>
              <a:pPr defTabSz="171230" fontAlgn="auto">
                <a:spcBef>
                  <a:spcPct val="0"/>
                </a:spcBef>
                <a:spcAft>
                  <a:spcPct val="0"/>
                </a:spcAft>
                <a:defRPr/>
              </a:pPr>
              <a:endParaRPr lang="es-ES" sz="1050">
                <a:effectLst>
                  <a:outerShdw algn="tl" blurRad="38100" dir="2700000" dist="38100">
                    <a:srgbClr val="000000"/>
                  </a:outerShdw>
                </a:effectLst>
                <a:latin charset="0" typeface="Gill Sans"/>
                <a:ea typeface="+mn-ea"/>
                <a:cs charset="0" typeface="Gill Sans"/>
                <a:sym charset="0" typeface="Gill Sans"/>
              </a:endParaRPr>
            </a:p>
          </p:txBody>
        </p:sp>
        <p:sp>
          <p:nvSpPr>
            <p:cNvPr id="24" name="AutoShape 18"/>
            <p:cNvSpPr/>
            <p:nvPr/>
          </p:nvSpPr>
          <p:spPr bwMode="auto">
            <a:xfrm>
              <a:off x="4670793" y="5977898"/>
              <a:ext cx="273808" cy="2420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grpFill/>
            <a:ln>
              <a:noFill/>
            </a:ln>
            <a:effectLst/>
            <a:extLst/>
          </p:spPr>
          <p:txBody>
            <a:bodyPr anchor="ctr" bIns="19048" lIns="19048" rIns="19048" tIns="19048"/>
            <a:lstStyle/>
            <a:p>
              <a:pPr defTabSz="171230" fontAlgn="auto">
                <a:spcBef>
                  <a:spcPct val="0"/>
                </a:spcBef>
                <a:spcAft>
                  <a:spcPct val="0"/>
                </a:spcAft>
                <a:defRPr/>
              </a:pPr>
              <a:endParaRPr lang="es-ES" sz="1050">
                <a:effectLst>
                  <a:outerShdw algn="tl" blurRad="38100" dir="2700000" dist="38100">
                    <a:srgbClr val="000000"/>
                  </a:outerShdw>
                </a:effectLst>
                <a:latin charset="0" typeface="Gill Sans"/>
                <a:ea typeface="+mn-ea"/>
                <a:cs charset="0" typeface="Gill Sans"/>
                <a:sym charset="0" typeface="Gill Sans"/>
              </a:endParaRPr>
            </a:p>
          </p:txBody>
        </p:sp>
        <p:sp>
          <p:nvSpPr>
            <p:cNvPr id="25" name="AutoShape 19"/>
            <p:cNvSpPr/>
            <p:nvPr/>
          </p:nvSpPr>
          <p:spPr bwMode="auto">
            <a:xfrm>
              <a:off x="5284281" y="5977898"/>
              <a:ext cx="247618" cy="242062"/>
            </a:xfrm>
            <a:custGeom>
              <a:gdLst>
                <a:gd fmla="*/ 10800 w 21600" name="T0"/>
                <a:gd fmla="*/ 10789 h 21579" name="T1"/>
                <a:gd fmla="*/ 10800 w 21600" name="T2"/>
                <a:gd fmla="*/ 10789 h 21579" name="T3"/>
                <a:gd fmla="*/ 10800 w 21600" name="T4"/>
                <a:gd fmla="*/ 10789 h 21579" name="T5"/>
                <a:gd fmla="*/ 10800 w 21600" name="T6"/>
                <a:gd fmla="*/ 10789 h 21579" name="T7"/>
              </a:gdLst>
              <a:cxnLst>
                <a:cxn ang="0">
                  <a:pos x="T0" y="T1"/>
                </a:cxn>
                <a:cxn ang="0">
                  <a:pos x="T2" y="T3"/>
                </a:cxn>
                <a:cxn ang="0">
                  <a:pos x="T4" y="T5"/>
                </a:cxn>
                <a:cxn ang="0">
                  <a:pos x="T6" y="T7"/>
                </a:cxn>
              </a:cxnLst>
              <a:rect b="b" l="0" r="r" t="0"/>
              <a:pathLst>
                <a:path h="21579" w="21600">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grpFill/>
            <a:ln>
              <a:noFill/>
            </a:ln>
            <a:effectLst/>
            <a:extLst/>
          </p:spPr>
          <p:txBody>
            <a:bodyPr anchor="ctr" bIns="19048" lIns="19048" rIns="19048" tIns="19048"/>
            <a:lstStyle/>
            <a:p>
              <a:pPr defTabSz="171230" fontAlgn="auto">
                <a:spcBef>
                  <a:spcPct val="0"/>
                </a:spcBef>
                <a:spcAft>
                  <a:spcPct val="0"/>
                </a:spcAft>
                <a:defRPr/>
              </a:pPr>
              <a:endParaRPr lang="es-ES" sz="1050">
                <a:effectLst>
                  <a:outerShdw algn="tl" blurRad="38100" dir="2700000" dist="38100">
                    <a:srgbClr val="000000"/>
                  </a:outerShdw>
                </a:effectLst>
                <a:latin charset="0" typeface="Gill Sans"/>
                <a:ea typeface="+mn-ea"/>
                <a:cs charset="0" typeface="Gill Sans"/>
                <a:sym charset="0" typeface="Gill Sans"/>
              </a:endParaRPr>
            </a:p>
          </p:txBody>
        </p:sp>
        <p:sp>
          <p:nvSpPr>
            <p:cNvPr id="26" name="AutoShape 20"/>
            <p:cNvSpPr/>
            <p:nvPr/>
          </p:nvSpPr>
          <p:spPr bwMode="auto">
            <a:xfrm>
              <a:off x="5884278" y="5977898"/>
              <a:ext cx="248412" cy="2420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pFill/>
            <a:ln>
              <a:noFill/>
            </a:ln>
            <a:effectLst/>
            <a:extLst/>
          </p:spPr>
          <p:txBody>
            <a:bodyPr anchor="ctr" bIns="19048" lIns="19048" rIns="19048" tIns="19048"/>
            <a:lstStyle/>
            <a:p>
              <a:pPr defTabSz="171230" fontAlgn="auto">
                <a:spcBef>
                  <a:spcPct val="0"/>
                </a:spcBef>
                <a:spcAft>
                  <a:spcPct val="0"/>
                </a:spcAft>
                <a:defRPr/>
              </a:pPr>
              <a:endParaRPr lang="es-ES" sz="1050">
                <a:effectLst>
                  <a:outerShdw algn="tl" blurRad="38100" dir="2700000" dist="38100">
                    <a:srgbClr val="000000"/>
                  </a:outerShdw>
                </a:effectLst>
                <a:latin charset="0" typeface="Gill Sans"/>
                <a:ea typeface="+mn-ea"/>
                <a:cs charset="0" typeface="Gill Sans"/>
                <a:sym charset="0" typeface="Gill Sans"/>
              </a:endParaRPr>
            </a:p>
          </p:txBody>
        </p:sp>
        <p:sp>
          <p:nvSpPr>
            <p:cNvPr id="27" name="AutoShape 63"/>
            <p:cNvSpPr/>
            <p:nvPr/>
          </p:nvSpPr>
          <p:spPr bwMode="auto">
            <a:xfrm>
              <a:off x="6453323" y="5977898"/>
              <a:ext cx="300792" cy="2420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grpFill/>
            <a:ln>
              <a:noFill/>
            </a:ln>
            <a:effectLst/>
            <a:extLst/>
          </p:spPr>
          <p:txBody>
            <a:bodyPr anchor="ctr" bIns="19048" lIns="19048" rIns="19048" tIns="19048"/>
            <a:lstStyle/>
            <a:p>
              <a:pPr defTabSz="171230" fontAlgn="auto">
                <a:spcBef>
                  <a:spcPct val="0"/>
                </a:spcBef>
                <a:spcAft>
                  <a:spcPct val="0"/>
                </a:spcAft>
                <a:defRPr/>
              </a:pPr>
              <a:endParaRPr lang="es-ES" sz="1050">
                <a:effectLst>
                  <a:outerShdw algn="tl" blurRad="38100" dir="2700000" dist="38100">
                    <a:srgbClr val="000000"/>
                  </a:outerShdw>
                </a:effectLst>
                <a:latin charset="0" typeface="Gill Sans"/>
                <a:ea typeface="+mn-ea"/>
                <a:cs charset="0" typeface="Gill Sans"/>
                <a:sym charset="0" typeface="Gill Sans"/>
              </a:endParaRPr>
            </a:p>
          </p:txBody>
        </p:sp>
        <p:sp>
          <p:nvSpPr>
            <p:cNvPr id="28" name="AutoShape 64"/>
            <p:cNvSpPr/>
            <p:nvPr/>
          </p:nvSpPr>
          <p:spPr bwMode="auto">
            <a:xfrm>
              <a:off x="7089828" y="5977898"/>
              <a:ext cx="300792" cy="2420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grpFill/>
            <a:ln>
              <a:noFill/>
            </a:ln>
            <a:effectLst/>
            <a:extLst/>
          </p:spPr>
          <p:txBody>
            <a:bodyPr anchor="ctr" bIns="19048" lIns="19048" rIns="19048" tIns="19048"/>
            <a:lstStyle/>
            <a:p>
              <a:pPr defTabSz="171230" fontAlgn="auto">
                <a:spcBef>
                  <a:spcPct val="0"/>
                </a:spcBef>
                <a:spcAft>
                  <a:spcPct val="0"/>
                </a:spcAft>
                <a:defRPr/>
              </a:pPr>
              <a:endParaRPr lang="es-ES" sz="1050">
                <a:effectLst>
                  <a:outerShdw algn="tl" blurRad="38100" dir="2700000" dist="38100">
                    <a:srgbClr val="000000"/>
                  </a:outerShdw>
                </a:effectLst>
                <a:latin charset="0" typeface="Gill Sans"/>
                <a:ea typeface="+mn-ea"/>
                <a:cs charset="0" typeface="Gill Sans"/>
                <a:sym charset="0" typeface="Gill Sans"/>
              </a:endParaRPr>
            </a:p>
          </p:txBody>
        </p:sp>
        <p:sp>
          <p:nvSpPr>
            <p:cNvPr id="29" name="AutoShape 65"/>
            <p:cNvSpPr/>
            <p:nvPr/>
          </p:nvSpPr>
          <p:spPr bwMode="auto">
            <a:xfrm>
              <a:off x="7692205" y="5977898"/>
              <a:ext cx="247618" cy="242062"/>
            </a:xfrm>
            <a:custGeom>
              <a:gdLst>
                <a:gd fmla="*/ 10795 w 21590" name="T0"/>
                <a:gd fmla="*/ 10800 h 21600" name="T1"/>
                <a:gd fmla="*/ 10795 w 21590" name="T2"/>
                <a:gd fmla="*/ 10800 h 21600" name="T3"/>
                <a:gd fmla="*/ 10795 w 21590" name="T4"/>
                <a:gd fmla="*/ 10800 h 21600" name="T5"/>
                <a:gd fmla="*/ 10795 w 21590" name="T6"/>
                <a:gd fmla="*/ 10800 h 21600" name="T7"/>
              </a:gdLst>
              <a:cxnLst>
                <a:cxn ang="0">
                  <a:pos x="T0" y="T1"/>
                </a:cxn>
                <a:cxn ang="0">
                  <a:pos x="T2" y="T3"/>
                </a:cxn>
                <a:cxn ang="0">
                  <a:pos x="T4" y="T5"/>
                </a:cxn>
                <a:cxn ang="0">
                  <a:pos x="T6" y="T7"/>
                </a:cxn>
              </a:cxnLst>
              <a:rect b="b" l="0" r="r" t="0"/>
              <a:pathLst>
                <a:path h="21600" w="2159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grpFill/>
            <a:ln>
              <a:noFill/>
            </a:ln>
            <a:effectLst/>
            <a:extLst/>
          </p:spPr>
          <p:txBody>
            <a:bodyPr anchor="ctr" bIns="19048" lIns="19048" rIns="19048" tIns="19048"/>
            <a:lstStyle/>
            <a:p>
              <a:pPr defTabSz="171230" fontAlgn="auto">
                <a:spcBef>
                  <a:spcPct val="0"/>
                </a:spcBef>
                <a:spcAft>
                  <a:spcPct val="0"/>
                </a:spcAft>
                <a:defRPr/>
              </a:pPr>
              <a:endParaRPr lang="es-ES" sz="1050">
                <a:effectLst>
                  <a:outerShdw algn="tl" blurRad="38100" dir="2700000" dist="38100">
                    <a:srgbClr val="000000"/>
                  </a:outerShdw>
                </a:effectLst>
                <a:latin charset="0" typeface="Gill Sans"/>
                <a:ea typeface="+mn-ea"/>
                <a:cs charset="0" typeface="Gill Sans"/>
                <a:sym charset="0" typeface="Gill Sans"/>
              </a:endParaRPr>
            </a:p>
          </p:txBody>
        </p:sp>
      </p:grpSp>
      <p:sp>
        <p:nvSpPr>
          <p:cNvPr id="31" name="矩形 30"/>
          <p:cNvSpPr/>
          <p:nvPr/>
        </p:nvSpPr>
        <p:spPr>
          <a:xfrm>
            <a:off x="5936343" y="1232688"/>
            <a:ext cx="4550258" cy="548640"/>
          </a:xfrm>
          <a:prstGeom prst="rect">
            <a:avLst/>
          </a:prstGeom>
        </p:spPr>
        <p:txBody>
          <a:bodyPr wrap="square">
            <a:spAutoFit/>
          </a:bodyPr>
          <a:lstStyle/>
          <a:p>
            <a:r>
              <a:rPr altLang="zh-CN" i="0" lang="en-US" spc="800" sz="3000">
                <a:solidFill>
                  <a:schemeClr val="tx1">
                    <a:lumMod val="50000"/>
                    <a:lumOff val="50000"/>
                  </a:schemeClr>
                </a:solidFill>
                <a:effectLst/>
                <a:latin charset="-122" panose="03000509000000000000" pitchFamily="65" typeface="方正中等线_GBK"/>
                <a:ea charset="-122" panose="03000509000000000000" pitchFamily="65" typeface="方正中等线_GBK"/>
              </a:rPr>
              <a:t>TEAM BUILDING </a:t>
            </a:r>
          </a:p>
        </p:txBody>
      </p:sp>
    </p:spTree>
    <p:extLst>
      <p:ext uri="{BB962C8B-B14F-4D97-AF65-F5344CB8AC3E}">
        <p14:creationId val="3930357803"/>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7" presetSubtype="0">
                                  <p:stCondLst>
                                    <p:cond delay="140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ecel="100000" dur="900" fill="hold" id="9"/>
                                        <p:tgtEl>
                                          <p:spTgt spid="6"/>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6"/>
                                        </p:tgtEl>
                                        <p:attrNameLst>
                                          <p:attrName>ppt_y</p:attrName>
                                        </p:attrNameLst>
                                      </p:cBhvr>
                                      <p:tavLst>
                                        <p:tav tm="0">
                                          <p:val>
                                            <p:strVal val="#ppt_y-.03"/>
                                          </p:val>
                                        </p:tav>
                                        <p:tav tm="100000">
                                          <p:val>
                                            <p:strVal val="#ppt_y"/>
                                          </p:val>
                                        </p:tav>
                                      </p:tavLst>
                                    </p:anim>
                                  </p:childTnLst>
                                </p:cTn>
                              </p:par>
                              <p:par>
                                <p:cTn fill="hold" grpId="0" id="11" nodeType="withEffect" presetClass="entr" presetID="37"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1000" id="13"/>
                                        <p:tgtEl>
                                          <p:spTgt spid="14"/>
                                        </p:tgtEl>
                                      </p:cBhvr>
                                    </p:animEffect>
                                    <p:anim calcmode="lin" valueType="num">
                                      <p:cBhvr>
                                        <p:cTn dur="1000" fill="hold" id="14"/>
                                        <p:tgtEl>
                                          <p:spTgt spid="14"/>
                                        </p:tgtEl>
                                        <p:attrNameLst>
                                          <p:attrName>ppt_x</p:attrName>
                                        </p:attrNameLst>
                                      </p:cBhvr>
                                      <p:tavLst>
                                        <p:tav tm="0">
                                          <p:val>
                                            <p:strVal val="#ppt_x"/>
                                          </p:val>
                                        </p:tav>
                                        <p:tav tm="100000">
                                          <p:val>
                                            <p:strVal val="#ppt_x"/>
                                          </p:val>
                                        </p:tav>
                                      </p:tavLst>
                                    </p:anim>
                                    <p:anim calcmode="lin" valueType="num">
                                      <p:cBhvr>
                                        <p:cTn decel="100000" dur="900" fill="hold" id="15"/>
                                        <p:tgtEl>
                                          <p:spTgt spid="14"/>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14"/>
                                        </p:tgtEl>
                                        <p:attrNameLst>
                                          <p:attrName>ppt_y</p:attrName>
                                        </p:attrNameLst>
                                      </p:cBhvr>
                                      <p:tavLst>
                                        <p:tav tm="0">
                                          <p:val>
                                            <p:strVal val="#ppt_y-.03"/>
                                          </p:val>
                                        </p:tav>
                                        <p:tav tm="100000">
                                          <p:val>
                                            <p:strVal val="#ppt_y"/>
                                          </p:val>
                                        </p:tav>
                                      </p:tavLst>
                                    </p:anim>
                                  </p:childTnLst>
                                </p:cTn>
                              </p:par>
                              <p:par>
                                <p:cTn fill="hold" grpId="0" id="17" nodeType="withEffect" presetClass="entr" presetID="37" presetSubtype="0">
                                  <p:stCondLst>
                                    <p:cond delay="200"/>
                                  </p:stCondLst>
                                  <p:childTnLst>
                                    <p:set>
                                      <p:cBhvr>
                                        <p:cTn dur="1" fill="hold" id="18">
                                          <p:stCondLst>
                                            <p:cond delay="0"/>
                                          </p:stCondLst>
                                        </p:cTn>
                                        <p:tgtEl>
                                          <p:spTgt spid="10"/>
                                        </p:tgtEl>
                                        <p:attrNameLst>
                                          <p:attrName>style.visibility</p:attrName>
                                        </p:attrNameLst>
                                      </p:cBhvr>
                                      <p:to>
                                        <p:strVal val="visible"/>
                                      </p:to>
                                    </p:set>
                                    <p:animEffect filter="fade" transition="in">
                                      <p:cBhvr>
                                        <p:cTn dur="1000" id="19"/>
                                        <p:tgtEl>
                                          <p:spTgt spid="10"/>
                                        </p:tgtEl>
                                      </p:cBhvr>
                                    </p:animEffect>
                                    <p:anim calcmode="lin" valueType="num">
                                      <p:cBhvr>
                                        <p:cTn dur="1000" fill="hold" id="20"/>
                                        <p:tgtEl>
                                          <p:spTgt spid="10"/>
                                        </p:tgtEl>
                                        <p:attrNameLst>
                                          <p:attrName>ppt_x</p:attrName>
                                        </p:attrNameLst>
                                      </p:cBhvr>
                                      <p:tavLst>
                                        <p:tav tm="0">
                                          <p:val>
                                            <p:strVal val="#ppt_x"/>
                                          </p:val>
                                        </p:tav>
                                        <p:tav tm="100000">
                                          <p:val>
                                            <p:strVal val="#ppt_x"/>
                                          </p:val>
                                        </p:tav>
                                      </p:tavLst>
                                    </p:anim>
                                    <p:anim calcmode="lin" valueType="num">
                                      <p:cBhvr>
                                        <p:cTn decel="100000" dur="900" fill="hold" id="21"/>
                                        <p:tgtEl>
                                          <p:spTgt spid="10"/>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10"/>
                                        </p:tgtEl>
                                        <p:attrNameLst>
                                          <p:attrName>ppt_y</p:attrName>
                                        </p:attrNameLst>
                                      </p:cBhvr>
                                      <p:tavLst>
                                        <p:tav tm="0">
                                          <p:val>
                                            <p:strVal val="#ppt_y-.03"/>
                                          </p:val>
                                        </p:tav>
                                        <p:tav tm="100000">
                                          <p:val>
                                            <p:strVal val="#ppt_y"/>
                                          </p:val>
                                        </p:tav>
                                      </p:tavLst>
                                    </p:anim>
                                  </p:childTnLst>
                                </p:cTn>
                              </p:par>
                              <p:par>
                                <p:cTn fill="hold" grpId="0" id="23" nodeType="withEffect" presetClass="entr" presetID="37" presetSubtype="0">
                                  <p:stCondLst>
                                    <p:cond delay="400"/>
                                  </p:stCondLst>
                                  <p:childTnLst>
                                    <p:set>
                                      <p:cBhvr>
                                        <p:cTn dur="1" fill="hold" id="24">
                                          <p:stCondLst>
                                            <p:cond delay="0"/>
                                          </p:stCondLst>
                                        </p:cTn>
                                        <p:tgtEl>
                                          <p:spTgt spid="11"/>
                                        </p:tgtEl>
                                        <p:attrNameLst>
                                          <p:attrName>style.visibility</p:attrName>
                                        </p:attrNameLst>
                                      </p:cBhvr>
                                      <p:to>
                                        <p:strVal val="visible"/>
                                      </p:to>
                                    </p:set>
                                    <p:animEffect filter="fade" transition="in">
                                      <p:cBhvr>
                                        <p:cTn dur="1000" id="25"/>
                                        <p:tgtEl>
                                          <p:spTgt spid="11"/>
                                        </p:tgtEl>
                                      </p:cBhvr>
                                    </p:animEffect>
                                    <p:anim calcmode="lin" valueType="num">
                                      <p:cBhvr>
                                        <p:cTn dur="1000" fill="hold" id="26"/>
                                        <p:tgtEl>
                                          <p:spTgt spid="11"/>
                                        </p:tgtEl>
                                        <p:attrNameLst>
                                          <p:attrName>ppt_x</p:attrName>
                                        </p:attrNameLst>
                                      </p:cBhvr>
                                      <p:tavLst>
                                        <p:tav tm="0">
                                          <p:val>
                                            <p:strVal val="#ppt_x"/>
                                          </p:val>
                                        </p:tav>
                                        <p:tav tm="100000">
                                          <p:val>
                                            <p:strVal val="#ppt_x"/>
                                          </p:val>
                                        </p:tav>
                                      </p:tavLst>
                                    </p:anim>
                                    <p:anim calcmode="lin" valueType="num">
                                      <p:cBhvr>
                                        <p:cTn decel="100000" dur="900" fill="hold" id="27"/>
                                        <p:tgtEl>
                                          <p:spTgt spid="11"/>
                                        </p:tgtEl>
                                        <p:attrNameLst>
                                          <p:attrName>ppt_y</p:attrName>
                                        </p:attrNameLst>
                                      </p:cBhvr>
                                      <p:tavLst>
                                        <p:tav tm="0">
                                          <p:val>
                                            <p:strVal val="#ppt_y+1"/>
                                          </p:val>
                                        </p:tav>
                                        <p:tav tm="100000">
                                          <p:val>
                                            <p:strVal val="#ppt_y-.03"/>
                                          </p:val>
                                        </p:tav>
                                      </p:tavLst>
                                    </p:anim>
                                    <p:anim calcmode="lin" valueType="num">
                                      <p:cBhvr>
                                        <p:cTn accel="100000" dur="100" fill="hold" id="28">
                                          <p:stCondLst>
                                            <p:cond delay="900"/>
                                          </p:stCondLst>
                                        </p:cTn>
                                        <p:tgtEl>
                                          <p:spTgt spid="11"/>
                                        </p:tgtEl>
                                        <p:attrNameLst>
                                          <p:attrName>ppt_y</p:attrName>
                                        </p:attrNameLst>
                                      </p:cBhvr>
                                      <p:tavLst>
                                        <p:tav tm="0">
                                          <p:val>
                                            <p:strVal val="#ppt_y-.03"/>
                                          </p:val>
                                        </p:tav>
                                        <p:tav tm="100000">
                                          <p:val>
                                            <p:strVal val="#ppt_y"/>
                                          </p:val>
                                        </p:tav>
                                      </p:tavLst>
                                    </p:anim>
                                  </p:childTnLst>
                                </p:cTn>
                              </p:par>
                              <p:par>
                                <p:cTn fill="hold" grpId="0" id="29" nodeType="withEffect" presetClass="entr" presetID="37" presetSubtype="0">
                                  <p:stCondLst>
                                    <p:cond delay="600"/>
                                  </p:stCondLst>
                                  <p:childTnLst>
                                    <p:set>
                                      <p:cBhvr>
                                        <p:cTn dur="1" fill="hold" id="30">
                                          <p:stCondLst>
                                            <p:cond delay="0"/>
                                          </p:stCondLst>
                                        </p:cTn>
                                        <p:tgtEl>
                                          <p:spTgt spid="12"/>
                                        </p:tgtEl>
                                        <p:attrNameLst>
                                          <p:attrName>style.visibility</p:attrName>
                                        </p:attrNameLst>
                                      </p:cBhvr>
                                      <p:to>
                                        <p:strVal val="visible"/>
                                      </p:to>
                                    </p:set>
                                    <p:animEffect filter="fade" transition="in">
                                      <p:cBhvr>
                                        <p:cTn dur="1000" id="31"/>
                                        <p:tgtEl>
                                          <p:spTgt spid="12"/>
                                        </p:tgtEl>
                                      </p:cBhvr>
                                    </p:animEffect>
                                    <p:anim calcmode="lin" valueType="num">
                                      <p:cBhvr>
                                        <p:cTn dur="1000" fill="hold" id="32"/>
                                        <p:tgtEl>
                                          <p:spTgt spid="12"/>
                                        </p:tgtEl>
                                        <p:attrNameLst>
                                          <p:attrName>ppt_x</p:attrName>
                                        </p:attrNameLst>
                                      </p:cBhvr>
                                      <p:tavLst>
                                        <p:tav tm="0">
                                          <p:val>
                                            <p:strVal val="#ppt_x"/>
                                          </p:val>
                                        </p:tav>
                                        <p:tav tm="100000">
                                          <p:val>
                                            <p:strVal val="#ppt_x"/>
                                          </p:val>
                                        </p:tav>
                                      </p:tavLst>
                                    </p:anim>
                                    <p:anim calcmode="lin" valueType="num">
                                      <p:cBhvr>
                                        <p:cTn decel="100000" dur="900" fill="hold" id="33"/>
                                        <p:tgtEl>
                                          <p:spTgt spid="12"/>
                                        </p:tgtEl>
                                        <p:attrNameLst>
                                          <p:attrName>ppt_y</p:attrName>
                                        </p:attrNameLst>
                                      </p:cBhvr>
                                      <p:tavLst>
                                        <p:tav tm="0">
                                          <p:val>
                                            <p:strVal val="#ppt_y+1"/>
                                          </p:val>
                                        </p:tav>
                                        <p:tav tm="100000">
                                          <p:val>
                                            <p:strVal val="#ppt_y-.03"/>
                                          </p:val>
                                        </p:tav>
                                      </p:tavLst>
                                    </p:anim>
                                    <p:anim calcmode="lin" valueType="num">
                                      <p:cBhvr>
                                        <p:cTn accel="100000" dur="100" fill="hold" id="34">
                                          <p:stCondLst>
                                            <p:cond delay="900"/>
                                          </p:stCondLst>
                                        </p:cTn>
                                        <p:tgtEl>
                                          <p:spTgt spid="12"/>
                                        </p:tgtEl>
                                        <p:attrNameLst>
                                          <p:attrName>ppt_y</p:attrName>
                                        </p:attrNameLst>
                                      </p:cBhvr>
                                      <p:tavLst>
                                        <p:tav tm="0">
                                          <p:val>
                                            <p:strVal val="#ppt_y-.03"/>
                                          </p:val>
                                        </p:tav>
                                        <p:tav tm="100000">
                                          <p:val>
                                            <p:strVal val="#ppt_y"/>
                                          </p:val>
                                        </p:tav>
                                      </p:tavLst>
                                    </p:anim>
                                  </p:childTnLst>
                                </p:cTn>
                              </p:par>
                              <p:par>
                                <p:cTn fill="hold" grpId="0" id="35" nodeType="withEffect" presetClass="entr" presetID="37" presetSubtype="0">
                                  <p:stCondLst>
                                    <p:cond delay="800"/>
                                  </p:stCondLst>
                                  <p:childTnLst>
                                    <p:set>
                                      <p:cBhvr>
                                        <p:cTn dur="1" fill="hold" id="36">
                                          <p:stCondLst>
                                            <p:cond delay="0"/>
                                          </p:stCondLst>
                                        </p:cTn>
                                        <p:tgtEl>
                                          <p:spTgt spid="13"/>
                                        </p:tgtEl>
                                        <p:attrNameLst>
                                          <p:attrName>style.visibility</p:attrName>
                                        </p:attrNameLst>
                                      </p:cBhvr>
                                      <p:to>
                                        <p:strVal val="visible"/>
                                      </p:to>
                                    </p:set>
                                    <p:animEffect filter="fade" transition="in">
                                      <p:cBhvr>
                                        <p:cTn dur="1000" id="37"/>
                                        <p:tgtEl>
                                          <p:spTgt spid="13"/>
                                        </p:tgtEl>
                                      </p:cBhvr>
                                    </p:animEffect>
                                    <p:anim calcmode="lin" valueType="num">
                                      <p:cBhvr>
                                        <p:cTn dur="1000" fill="hold" id="38"/>
                                        <p:tgtEl>
                                          <p:spTgt spid="13"/>
                                        </p:tgtEl>
                                        <p:attrNameLst>
                                          <p:attrName>ppt_x</p:attrName>
                                        </p:attrNameLst>
                                      </p:cBhvr>
                                      <p:tavLst>
                                        <p:tav tm="0">
                                          <p:val>
                                            <p:strVal val="#ppt_x"/>
                                          </p:val>
                                        </p:tav>
                                        <p:tav tm="100000">
                                          <p:val>
                                            <p:strVal val="#ppt_x"/>
                                          </p:val>
                                        </p:tav>
                                      </p:tavLst>
                                    </p:anim>
                                    <p:anim calcmode="lin" valueType="num">
                                      <p:cBhvr>
                                        <p:cTn decel="100000" dur="900" fill="hold" id="39"/>
                                        <p:tgtEl>
                                          <p:spTgt spid="13"/>
                                        </p:tgtEl>
                                        <p:attrNameLst>
                                          <p:attrName>ppt_y</p:attrName>
                                        </p:attrNameLst>
                                      </p:cBhvr>
                                      <p:tavLst>
                                        <p:tav tm="0">
                                          <p:val>
                                            <p:strVal val="#ppt_y+1"/>
                                          </p:val>
                                        </p:tav>
                                        <p:tav tm="100000">
                                          <p:val>
                                            <p:strVal val="#ppt_y-.03"/>
                                          </p:val>
                                        </p:tav>
                                      </p:tavLst>
                                    </p:anim>
                                    <p:anim calcmode="lin" valueType="num">
                                      <p:cBhvr>
                                        <p:cTn accel="100000" dur="100" fill="hold" id="40">
                                          <p:stCondLst>
                                            <p:cond delay="900"/>
                                          </p:stCondLst>
                                        </p:cTn>
                                        <p:tgtEl>
                                          <p:spTgt spid="13"/>
                                        </p:tgtEl>
                                        <p:attrNameLst>
                                          <p:attrName>ppt_y</p:attrName>
                                        </p:attrNameLst>
                                      </p:cBhvr>
                                      <p:tavLst>
                                        <p:tav tm="0">
                                          <p:val>
                                            <p:strVal val="#ppt_y-.03"/>
                                          </p:val>
                                        </p:tav>
                                        <p:tav tm="100000">
                                          <p:val>
                                            <p:strVal val="#ppt_y"/>
                                          </p:val>
                                        </p:tav>
                                      </p:tavLst>
                                    </p:anim>
                                  </p:childTnLst>
                                </p:cTn>
                              </p:par>
                              <p:par>
                                <p:cTn fill="hold" id="41" nodeType="withEffect" presetClass="entr" presetID="37" presetSubtype="0">
                                  <p:stCondLst>
                                    <p:cond delay="1000"/>
                                  </p:stCondLst>
                                  <p:childTnLst>
                                    <p:set>
                                      <p:cBhvr>
                                        <p:cTn dur="1" fill="hold" id="42">
                                          <p:stCondLst>
                                            <p:cond delay="0"/>
                                          </p:stCondLst>
                                        </p:cTn>
                                        <p:tgtEl>
                                          <p:spTgt spid="16"/>
                                        </p:tgtEl>
                                        <p:attrNameLst>
                                          <p:attrName>style.visibility</p:attrName>
                                        </p:attrNameLst>
                                      </p:cBhvr>
                                      <p:to>
                                        <p:strVal val="visible"/>
                                      </p:to>
                                    </p:set>
                                    <p:animEffect filter="fade" transition="in">
                                      <p:cBhvr>
                                        <p:cTn dur="1000" id="43"/>
                                        <p:tgtEl>
                                          <p:spTgt spid="16"/>
                                        </p:tgtEl>
                                      </p:cBhvr>
                                    </p:animEffect>
                                    <p:anim calcmode="lin" valueType="num">
                                      <p:cBhvr>
                                        <p:cTn dur="1000" fill="hold" id="44"/>
                                        <p:tgtEl>
                                          <p:spTgt spid="16"/>
                                        </p:tgtEl>
                                        <p:attrNameLst>
                                          <p:attrName>ppt_x</p:attrName>
                                        </p:attrNameLst>
                                      </p:cBhvr>
                                      <p:tavLst>
                                        <p:tav tm="0">
                                          <p:val>
                                            <p:strVal val="#ppt_x"/>
                                          </p:val>
                                        </p:tav>
                                        <p:tav tm="100000">
                                          <p:val>
                                            <p:strVal val="#ppt_x"/>
                                          </p:val>
                                        </p:tav>
                                      </p:tavLst>
                                    </p:anim>
                                    <p:anim calcmode="lin" valueType="num">
                                      <p:cBhvr>
                                        <p:cTn decel="100000" dur="900" fill="hold" id="45"/>
                                        <p:tgtEl>
                                          <p:spTgt spid="16"/>
                                        </p:tgtEl>
                                        <p:attrNameLst>
                                          <p:attrName>ppt_y</p:attrName>
                                        </p:attrNameLst>
                                      </p:cBhvr>
                                      <p:tavLst>
                                        <p:tav tm="0">
                                          <p:val>
                                            <p:strVal val="#ppt_y+1"/>
                                          </p:val>
                                        </p:tav>
                                        <p:tav tm="100000">
                                          <p:val>
                                            <p:strVal val="#ppt_y-.03"/>
                                          </p:val>
                                        </p:tav>
                                      </p:tavLst>
                                    </p:anim>
                                    <p:anim calcmode="lin" valueType="num">
                                      <p:cBhvr>
                                        <p:cTn accel="100000" dur="100" fill="hold" id="46">
                                          <p:stCondLst>
                                            <p:cond delay="900"/>
                                          </p:stCondLst>
                                        </p:cTn>
                                        <p:tgtEl>
                                          <p:spTgt spid="16"/>
                                        </p:tgtEl>
                                        <p:attrNameLst>
                                          <p:attrName>ppt_y</p:attrName>
                                        </p:attrNameLst>
                                      </p:cBhvr>
                                      <p:tavLst>
                                        <p:tav tm="0">
                                          <p:val>
                                            <p:strVal val="#ppt_y-.03"/>
                                          </p:val>
                                        </p:tav>
                                        <p:tav tm="100000">
                                          <p:val>
                                            <p:strVal val="#ppt_y"/>
                                          </p:val>
                                        </p:tav>
                                      </p:tavLst>
                                    </p:anim>
                                  </p:childTnLst>
                                </p:cTn>
                              </p:par>
                              <p:par>
                                <p:cTn fill="hold" grpId="0" id="47" nodeType="withEffect" presetClass="entr" presetID="37" presetSubtype="0">
                                  <p:stCondLst>
                                    <p:cond delay="1200"/>
                                  </p:stCondLst>
                                  <p:childTnLst>
                                    <p:set>
                                      <p:cBhvr>
                                        <p:cTn dur="1" fill="hold" id="48">
                                          <p:stCondLst>
                                            <p:cond delay="0"/>
                                          </p:stCondLst>
                                        </p:cTn>
                                        <p:tgtEl>
                                          <p:spTgt spid="15"/>
                                        </p:tgtEl>
                                        <p:attrNameLst>
                                          <p:attrName>style.visibility</p:attrName>
                                        </p:attrNameLst>
                                      </p:cBhvr>
                                      <p:to>
                                        <p:strVal val="visible"/>
                                      </p:to>
                                    </p:set>
                                    <p:animEffect filter="fade" transition="in">
                                      <p:cBhvr>
                                        <p:cTn dur="1000" id="49"/>
                                        <p:tgtEl>
                                          <p:spTgt spid="15"/>
                                        </p:tgtEl>
                                      </p:cBhvr>
                                    </p:animEffect>
                                    <p:anim calcmode="lin" valueType="num">
                                      <p:cBhvr>
                                        <p:cTn dur="1000" fill="hold" id="50"/>
                                        <p:tgtEl>
                                          <p:spTgt spid="15"/>
                                        </p:tgtEl>
                                        <p:attrNameLst>
                                          <p:attrName>ppt_x</p:attrName>
                                        </p:attrNameLst>
                                      </p:cBhvr>
                                      <p:tavLst>
                                        <p:tav tm="0">
                                          <p:val>
                                            <p:strVal val="#ppt_x"/>
                                          </p:val>
                                        </p:tav>
                                        <p:tav tm="100000">
                                          <p:val>
                                            <p:strVal val="#ppt_x"/>
                                          </p:val>
                                        </p:tav>
                                      </p:tavLst>
                                    </p:anim>
                                    <p:anim calcmode="lin" valueType="num">
                                      <p:cBhvr>
                                        <p:cTn decel="100000" dur="900" fill="hold" id="51"/>
                                        <p:tgtEl>
                                          <p:spTgt spid="15"/>
                                        </p:tgtEl>
                                        <p:attrNameLst>
                                          <p:attrName>ppt_y</p:attrName>
                                        </p:attrNameLst>
                                      </p:cBhvr>
                                      <p:tavLst>
                                        <p:tav tm="0">
                                          <p:val>
                                            <p:strVal val="#ppt_y+1"/>
                                          </p:val>
                                        </p:tav>
                                        <p:tav tm="100000">
                                          <p:val>
                                            <p:strVal val="#ppt_y-.03"/>
                                          </p:val>
                                        </p:tav>
                                      </p:tavLst>
                                    </p:anim>
                                    <p:anim calcmode="lin" valueType="num">
                                      <p:cBhvr>
                                        <p:cTn accel="100000" dur="100" fill="hold" id="52">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fill="hold" id="53" nodeType="afterGroup">
                            <p:stCondLst>
                              <p:cond delay="2400"/>
                            </p:stCondLst>
                            <p:childTnLst>
                              <p:par>
                                <p:cTn fill="hold" id="54" nodeType="afterEffect" presetClass="entr" presetID="56" presetSubtype="0">
                                  <p:stCondLst>
                                    <p:cond delay="0"/>
                                  </p:stCondLst>
                                  <p:iterate type="lt">
                                    <p:tmPct val="10000"/>
                                  </p:iterate>
                                  <p:childTnLst>
                                    <p:set>
                                      <p:cBhvr>
                                        <p:cTn dur="1" fill="hold" id="55">
                                          <p:stCondLst>
                                            <p:cond delay="0"/>
                                          </p:stCondLst>
                                        </p:cTn>
                                        <p:tgtEl>
                                          <p:spTgt spid="19">
                                            <p:txEl>
                                              <p:pRg end="0" st="0"/>
                                            </p:txEl>
                                          </p:spTgt>
                                        </p:tgtEl>
                                        <p:attrNameLst>
                                          <p:attrName>style.visibility</p:attrName>
                                        </p:attrNameLst>
                                      </p:cBhvr>
                                      <p:to>
                                        <p:strVal val="visible"/>
                                      </p:to>
                                    </p:set>
                                    <p:anim by="(-#ppt_w*2)" calcmode="lin" valueType="num">
                                      <p:cBhvr rctx="PPT">
                                        <p:cTn autoRev="1" dur="500" fill="hold" id="56">
                                          <p:stCondLst>
                                            <p:cond delay="0"/>
                                          </p:stCondLst>
                                        </p:cTn>
                                        <p:tgtEl>
                                          <p:spTgt spid="19">
                                            <p:txEl>
                                              <p:pRg end="0" st="0"/>
                                            </p:txEl>
                                          </p:spTgt>
                                        </p:tgtEl>
                                        <p:attrNameLst>
                                          <p:attrName>ppt_w</p:attrName>
                                        </p:attrNameLst>
                                      </p:cBhvr>
                                    </p:anim>
                                    <p:anim by="(#ppt_w*0.50)" calcmode="lin" valueType="num">
                                      <p:cBhvr>
                                        <p:cTn autoRev="1" decel="50000" dur="500" fill="hold" id="57">
                                          <p:stCondLst>
                                            <p:cond delay="0"/>
                                          </p:stCondLst>
                                        </p:cTn>
                                        <p:tgtEl>
                                          <p:spTgt spid="19">
                                            <p:txEl>
                                              <p:pRg end="0" st="0"/>
                                            </p:txEl>
                                          </p:spTgt>
                                        </p:tgtEl>
                                        <p:attrNameLst>
                                          <p:attrName>ppt_x</p:attrName>
                                        </p:attrNameLst>
                                      </p:cBhvr>
                                    </p:anim>
                                    <p:anim calcmode="lin" from="(-#ppt_h/2)" to="(#ppt_y)" valueType="num">
                                      <p:cBhvr>
                                        <p:cTn dur="1000" fill="hold" id="58">
                                          <p:stCondLst>
                                            <p:cond delay="0"/>
                                          </p:stCondLst>
                                        </p:cTn>
                                        <p:tgtEl>
                                          <p:spTgt spid="19">
                                            <p:txEl>
                                              <p:pRg end="0" st="0"/>
                                            </p:txEl>
                                          </p:spTgt>
                                        </p:tgtEl>
                                        <p:attrNameLst>
                                          <p:attrName>ppt_y</p:attrName>
                                        </p:attrNameLst>
                                      </p:cBhvr>
                                    </p:anim>
                                    <p:animRot by="21600000">
                                      <p:cBhvr>
                                        <p:cTn dur="1000" fill="hold" id="59">
                                          <p:stCondLst>
                                            <p:cond delay="0"/>
                                          </p:stCondLst>
                                        </p:cTn>
                                        <p:tgtEl>
                                          <p:spTgt spid="19">
                                            <p:txEl>
                                              <p:pRg end="0" st="0"/>
                                            </p:txEl>
                                          </p:spTgt>
                                        </p:tgtEl>
                                        <p:attrNameLst>
                                          <p:attrName>r</p:attrName>
                                        </p:attrNameLst>
                                      </p:cBhvr>
                                    </p:animRot>
                                  </p:childTnLst>
                                </p:cTn>
                              </p:par>
                            </p:childTnLst>
                          </p:cTn>
                        </p:par>
                        <p:par>
                          <p:cTn fill="hold" id="60" nodeType="afterGroup">
                            <p:stCondLst>
                              <p:cond delay="3400"/>
                            </p:stCondLst>
                            <p:childTnLst>
                              <p:par>
                                <p:cTn fill="hold" grpId="0" id="61" nodeType="afterEffect" presetClass="entr" presetID="22" presetSubtype="8">
                                  <p:stCondLst>
                                    <p:cond delay="0"/>
                                  </p:stCondLst>
                                  <p:childTnLst>
                                    <p:set>
                                      <p:cBhvr>
                                        <p:cTn dur="1" fill="hold" id="62">
                                          <p:stCondLst>
                                            <p:cond delay="0"/>
                                          </p:stCondLst>
                                        </p:cTn>
                                        <p:tgtEl>
                                          <p:spTgt spid="20"/>
                                        </p:tgtEl>
                                        <p:attrNameLst>
                                          <p:attrName>style.visibility</p:attrName>
                                        </p:attrNameLst>
                                      </p:cBhvr>
                                      <p:to>
                                        <p:strVal val="visible"/>
                                      </p:to>
                                    </p:set>
                                    <p:animEffect filter="wipe(left)" transition="in">
                                      <p:cBhvr>
                                        <p:cTn dur="500" id="63"/>
                                        <p:tgtEl>
                                          <p:spTgt spid="20"/>
                                        </p:tgtEl>
                                      </p:cBhvr>
                                    </p:animEffect>
                                  </p:childTnLst>
                                </p:cTn>
                              </p:par>
                            </p:childTnLst>
                          </p:cTn>
                        </p:par>
                        <p:par>
                          <p:cTn fill="hold" id="64" nodeType="afterGroup">
                            <p:stCondLst>
                              <p:cond delay="3900"/>
                            </p:stCondLst>
                            <p:childTnLst>
                              <p:par>
                                <p:cTn fill="hold" grpId="0" id="65" nodeType="afterEffect" presetClass="entr" presetID="22" presetSubtype="8">
                                  <p:stCondLst>
                                    <p:cond delay="0"/>
                                  </p:stCondLst>
                                  <p:childTnLst>
                                    <p:set>
                                      <p:cBhvr>
                                        <p:cTn dur="1" fill="hold" id="66">
                                          <p:stCondLst>
                                            <p:cond delay="0"/>
                                          </p:stCondLst>
                                        </p:cTn>
                                        <p:tgtEl>
                                          <p:spTgt spid="21"/>
                                        </p:tgtEl>
                                        <p:attrNameLst>
                                          <p:attrName>style.visibility</p:attrName>
                                        </p:attrNameLst>
                                      </p:cBhvr>
                                      <p:to>
                                        <p:strVal val="visible"/>
                                      </p:to>
                                    </p:set>
                                    <p:animEffect filter="wipe(left)" transition="in">
                                      <p:cBhvr>
                                        <p:cTn dur="500" id="67"/>
                                        <p:tgtEl>
                                          <p:spTgt spid="21"/>
                                        </p:tgtEl>
                                      </p:cBhvr>
                                    </p:animEffect>
                                  </p:childTnLst>
                                </p:cTn>
                              </p:par>
                            </p:childTnLst>
                          </p:cTn>
                        </p:par>
                        <p:par>
                          <p:cTn fill="hold" id="68" nodeType="afterGroup">
                            <p:stCondLst>
                              <p:cond delay="4400"/>
                            </p:stCondLst>
                            <p:childTnLst>
                              <p:par>
                                <p:cTn fill="hold" id="69" nodeType="afterEffect" presetClass="entr" presetID="42" presetSubtype="0">
                                  <p:stCondLst>
                                    <p:cond delay="0"/>
                                  </p:stCondLst>
                                  <p:childTnLst>
                                    <p:set>
                                      <p:cBhvr>
                                        <p:cTn dur="1" fill="hold" id="70">
                                          <p:stCondLst>
                                            <p:cond delay="0"/>
                                          </p:stCondLst>
                                        </p:cTn>
                                        <p:tgtEl>
                                          <p:spTgt spid="22"/>
                                        </p:tgtEl>
                                        <p:attrNameLst>
                                          <p:attrName>style.visibility</p:attrName>
                                        </p:attrNameLst>
                                      </p:cBhvr>
                                      <p:to>
                                        <p:strVal val="visible"/>
                                      </p:to>
                                    </p:set>
                                    <p:animEffect filter="fade" transition="in">
                                      <p:cBhvr>
                                        <p:cTn dur="1000" id="71"/>
                                        <p:tgtEl>
                                          <p:spTgt spid="22"/>
                                        </p:tgtEl>
                                      </p:cBhvr>
                                    </p:animEffect>
                                    <p:anim calcmode="lin" valueType="num">
                                      <p:cBhvr>
                                        <p:cTn dur="1000" fill="hold" id="72"/>
                                        <p:tgtEl>
                                          <p:spTgt spid="22"/>
                                        </p:tgtEl>
                                        <p:attrNameLst>
                                          <p:attrName>ppt_x</p:attrName>
                                        </p:attrNameLst>
                                      </p:cBhvr>
                                      <p:tavLst>
                                        <p:tav tm="0">
                                          <p:val>
                                            <p:strVal val="#ppt_x"/>
                                          </p:val>
                                        </p:tav>
                                        <p:tav tm="100000">
                                          <p:val>
                                            <p:strVal val="#ppt_x"/>
                                          </p:val>
                                        </p:tav>
                                      </p:tavLst>
                                    </p:anim>
                                    <p:anim calcmode="lin" valueType="num">
                                      <p:cBhvr>
                                        <p:cTn dur="1000" fill="hold" id="73"/>
                                        <p:tgtEl>
                                          <p:spTgt spid="22"/>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5400"/>
                            </p:stCondLst>
                            <p:childTnLst>
                              <p:par>
                                <p:cTn fill="hold" id="75" nodeType="afterEffect" presetClass="entr" presetID="10" presetSubtype="0">
                                  <p:stCondLst>
                                    <p:cond delay="0"/>
                                  </p:stCondLst>
                                  <p:childTnLst>
                                    <p:set>
                                      <p:cBhvr>
                                        <p:cTn dur="1" fill="hold" id="76">
                                          <p:stCondLst>
                                            <p:cond delay="0"/>
                                          </p:stCondLst>
                                        </p:cTn>
                                        <p:tgtEl>
                                          <p:spTgt spid="31">
                                            <p:txEl>
                                              <p:pRg end="0" st="0"/>
                                            </p:txEl>
                                          </p:spTgt>
                                        </p:tgtEl>
                                        <p:attrNameLst>
                                          <p:attrName>style.visibility</p:attrName>
                                        </p:attrNameLst>
                                      </p:cBhvr>
                                      <p:to>
                                        <p:strVal val="visible"/>
                                      </p:to>
                                    </p:set>
                                    <p:animEffect filter="fade" transition="in">
                                      <p:cBhvr>
                                        <p:cTn dur="500" id="77"/>
                                        <p:tgtEl>
                                          <p:spTgt spid="31">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20"/>
      <p:bldP grpId="0" spid="2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4717363" cy="630942"/>
            <a:chOff x="4039487" y="423523"/>
            <a:chExt cx="4717363"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团队定义</a:t>
              </a:r>
            </a:p>
          </p:txBody>
        </p:sp>
        <p:sp>
          <p:nvSpPr>
            <p:cNvPr id="3" name="矩形 2"/>
            <p:cNvSpPr/>
            <p:nvPr/>
          </p:nvSpPr>
          <p:spPr>
            <a:xfrm>
              <a:off x="6174092" y="679630"/>
              <a:ext cx="2610167"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TO DEFINE</a:t>
              </a:r>
            </a:p>
          </p:txBody>
        </p:sp>
      </p:grpSp>
      <p:grpSp>
        <p:nvGrpSpPr>
          <p:cNvPr id="6" name="Group 6"/>
          <p:cNvGrpSpPr/>
          <p:nvPr/>
        </p:nvGrpSpPr>
        <p:grpSpPr>
          <a:xfrm>
            <a:off x="550863" y="1574610"/>
            <a:ext cx="2665413" cy="1062038"/>
            <a:chExt cx="4196" cy="1672"/>
          </a:xfrm>
        </p:grpSpPr>
        <p:sp>
          <p:nvSpPr>
            <p:cNvPr id="7" name="Text Box 7"/>
            <p:cNvSpPr txBox="1">
              <a:spLocks noChangeArrowheads="1"/>
            </p:cNvSpPr>
            <p:nvPr/>
          </p:nvSpPr>
          <p:spPr bwMode="auto">
            <a:xfrm>
              <a:off x="187" y="0"/>
              <a:ext cx="3695" cy="1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pc="300" sz="3600">
                  <a:solidFill>
                    <a:srgbClr val="0070C0"/>
                  </a:solidFill>
                  <a:latin charset="0" panose="020b0806030902050204" pitchFamily="34" typeface="Impact"/>
                  <a:ea charset="-122" panose="020b0503020204020204" pitchFamily="34" typeface="微软雅黑"/>
                </a:rPr>
                <a:t>2. 激荡期</a:t>
              </a:r>
            </a:p>
          </p:txBody>
        </p:sp>
        <p:sp>
          <p:nvSpPr>
            <p:cNvPr id="8" name="Line 8"/>
            <p:cNvSpPr>
              <a:spLocks noChangeShapeType="1"/>
            </p:cNvSpPr>
            <p:nvPr/>
          </p:nvSpPr>
          <p:spPr bwMode="auto">
            <a:xfrm>
              <a:off x="0" y="1021"/>
              <a:ext cx="4196" cy="1"/>
            </a:xfrm>
            <a:prstGeom prst="line">
              <a:avLst/>
            </a:prstGeom>
            <a:noFill/>
            <a:ln cap="flat" cmpd="thinThick" w="57150">
              <a:solidFill>
                <a:srgbClr val="0C1F34"/>
              </a:solidFill>
              <a:round/>
            </a:ln>
            <a:extLst>
              <a:ext uri="{909E8E84-426E-40DD-AFC4-6F175D3DCCD1}">
                <a14:hiddenFill>
                  <a:noFill/>
                </a14:hiddenFill>
              </a:ext>
            </a:extLst>
          </p:spPr>
          <p:txBody>
            <a:bodyPr anchor="ctr"/>
            <a:lstStyle/>
            <a:p>
              <a:endParaRPr altLang="en-US" lang="zh-CN"/>
            </a:p>
          </p:txBody>
        </p:sp>
        <p:sp>
          <p:nvSpPr>
            <p:cNvPr id="9" name="Text Box 9"/>
            <p:cNvSpPr txBox="1">
              <a:spLocks noChangeArrowheads="1"/>
            </p:cNvSpPr>
            <p:nvPr/>
          </p:nvSpPr>
          <p:spPr bwMode="auto">
            <a:xfrm>
              <a:off x="102" y="1091"/>
              <a:ext cx="4094" cy="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zh-CN" spc="300">
                  <a:solidFill>
                    <a:schemeClr val="tx1">
                      <a:lumMod val="85000"/>
                      <a:lumOff val="15000"/>
                    </a:schemeClr>
                  </a:solidFill>
                  <a:latin charset="-122" panose="020b0503020204020204" pitchFamily="34" typeface="微软雅黑"/>
                  <a:ea charset="-122" panose="020b0503020204020204" pitchFamily="34" typeface="微软雅黑"/>
                </a:rPr>
                <a:t>各种观念，激烈碰撞</a:t>
              </a:r>
            </a:p>
          </p:txBody>
        </p:sp>
      </p:grpSp>
      <p:grpSp>
        <p:nvGrpSpPr>
          <p:cNvPr id="10" name="Group 10"/>
          <p:cNvGrpSpPr/>
          <p:nvPr/>
        </p:nvGrpSpPr>
        <p:grpSpPr>
          <a:xfrm>
            <a:off x="2198460" y="3508121"/>
            <a:ext cx="8373746" cy="476885"/>
            <a:chOff x="-25" y="153"/>
            <a:chExt cx="13186" cy="751"/>
          </a:xfrm>
        </p:grpSpPr>
        <p:sp>
          <p:nvSpPr>
            <p:cNvPr id="12" name="AutoShape 11"/>
            <p:cNvSpPr>
              <a:spLocks noChangeArrowheads="1"/>
            </p:cNvSpPr>
            <p:nvPr/>
          </p:nvSpPr>
          <p:spPr bwMode="auto">
            <a:xfrm>
              <a:off x="-25" y="286"/>
              <a:ext cx="454" cy="454"/>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cap="flat" cmpd="sng" w="19050">
              <a:solidFill>
                <a:srgbClr val="0C1F34"/>
              </a:solidFill>
              <a:round/>
            </a:ln>
          </p:spPr>
          <p:txBody>
            <a:bodyPr anchor="ctr"/>
            <a:lstStyle/>
            <a:p>
              <a:endParaRPr altLang="en-US" lang="zh-CN"/>
            </a:p>
          </p:txBody>
        </p:sp>
        <p:sp>
          <p:nvSpPr>
            <p:cNvPr id="13" name="Text Box 13"/>
            <p:cNvSpPr txBox="1">
              <a:spLocks noChangeArrowheads="1"/>
            </p:cNvSpPr>
            <p:nvPr/>
          </p:nvSpPr>
          <p:spPr bwMode="auto">
            <a:xfrm>
              <a:off x="3749" y="269"/>
              <a:ext cx="9412" cy="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sz="1400">
                  <a:solidFill>
                    <a:schemeClr val="tx1">
                      <a:lumMod val="85000"/>
                      <a:lumOff val="15000"/>
                    </a:schemeClr>
                  </a:solidFill>
                  <a:ea charset="-122" panose="020b0503020204020204" pitchFamily="34" typeface="微软雅黑"/>
                </a:rPr>
                <a:t>获取团队发展的信心，但是存在人际冲突、分化的问题。</a:t>
              </a:r>
            </a:p>
          </p:txBody>
        </p:sp>
        <p:sp>
          <p:nvSpPr>
            <p:cNvPr id="14" name="Text Box 14"/>
            <p:cNvSpPr txBox="1">
              <a:spLocks noChangeArrowheads="1"/>
            </p:cNvSpPr>
            <p:nvPr/>
          </p:nvSpPr>
          <p:spPr bwMode="auto">
            <a:xfrm>
              <a:off x="473" y="153"/>
              <a:ext cx="3071" cy="7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zh-CN" spc="300" sz="2500">
                  <a:solidFill>
                    <a:srgbClr val="0070C0"/>
                  </a:solidFill>
                  <a:ea charset="-122" panose="020b0503020204020204" pitchFamily="34" typeface="微软雅黑"/>
                </a:rPr>
                <a:t>项目团队</a:t>
              </a:r>
            </a:p>
          </p:txBody>
        </p:sp>
      </p:grpSp>
      <p:grpSp>
        <p:nvGrpSpPr>
          <p:cNvPr id="15" name="Group 16"/>
          <p:cNvGrpSpPr/>
          <p:nvPr/>
        </p:nvGrpSpPr>
        <p:grpSpPr>
          <a:xfrm>
            <a:off x="2198461" y="4365625"/>
            <a:ext cx="8377236" cy="523240"/>
            <a:chOff x="0" y="146"/>
            <a:chExt cx="13194" cy="824"/>
          </a:xfrm>
        </p:grpSpPr>
        <p:sp>
          <p:nvSpPr>
            <p:cNvPr id="16" name="AutoShape 17"/>
            <p:cNvSpPr>
              <a:spLocks noChangeArrowheads="1"/>
            </p:cNvSpPr>
            <p:nvPr/>
          </p:nvSpPr>
          <p:spPr bwMode="auto">
            <a:xfrm>
              <a:off x="0" y="340"/>
              <a:ext cx="454" cy="454"/>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cap="flat" cmpd="sng" w="19050">
              <a:solidFill>
                <a:srgbClr val="0C1F34"/>
              </a:solidFill>
              <a:round/>
            </a:ln>
            <a:effectLst/>
            <a:extLs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17" name="Text Box 19"/>
            <p:cNvSpPr txBox="1">
              <a:spLocks noChangeArrowheads="1"/>
            </p:cNvSpPr>
            <p:nvPr/>
          </p:nvSpPr>
          <p:spPr bwMode="auto">
            <a:xfrm>
              <a:off x="3782" y="146"/>
              <a:ext cx="9412" cy="81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r>
                <a:rPr altLang="en-US" lang="zh-CN" sz="1400">
                  <a:solidFill>
                    <a:schemeClr val="tx1">
                      <a:lumMod val="85000"/>
                      <a:lumOff val="15000"/>
                    </a:schemeClr>
                  </a:solidFill>
                  <a:ea charset="-122" panose="020b0503020204020204" pitchFamily="34" typeface="微软雅黑"/>
                </a:rPr>
                <a:t>面对其他成员的观点，更想要展现个人见解。 对于团队目标、期望、角色以及责任的不满和挫折感被表露出来。</a:t>
              </a:r>
            </a:p>
          </p:txBody>
        </p:sp>
        <p:sp>
          <p:nvSpPr>
            <p:cNvPr id="18" name="Text Box 20"/>
            <p:cNvSpPr txBox="1">
              <a:spLocks noChangeArrowheads="1"/>
            </p:cNvSpPr>
            <p:nvPr/>
          </p:nvSpPr>
          <p:spPr bwMode="auto">
            <a:xfrm>
              <a:off x="513" y="153"/>
              <a:ext cx="3071" cy="7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r>
                <a:rPr altLang="en-US" b="1" lang="zh-CN" spc="300" sz="2500">
                  <a:ea charset="-122" panose="020b0503020204020204" pitchFamily="34" typeface="微软雅黑"/>
                </a:rPr>
                <a:t>项目成员</a:t>
              </a:r>
            </a:p>
          </p:txBody>
        </p:sp>
      </p:grpSp>
      <p:grpSp>
        <p:nvGrpSpPr>
          <p:cNvPr id="19" name="Group 22"/>
          <p:cNvGrpSpPr/>
          <p:nvPr/>
        </p:nvGrpSpPr>
        <p:grpSpPr>
          <a:xfrm>
            <a:off x="2209577" y="5122545"/>
            <a:ext cx="8362950" cy="539115"/>
            <a:chOff x="45" y="115"/>
            <a:chExt cx="13169" cy="849"/>
          </a:xfrm>
        </p:grpSpPr>
        <p:sp>
          <p:nvSpPr>
            <p:cNvPr id="20" name="AutoShape 23"/>
            <p:cNvSpPr>
              <a:spLocks noChangeArrowheads="1"/>
            </p:cNvSpPr>
            <p:nvPr/>
          </p:nvSpPr>
          <p:spPr bwMode="auto">
            <a:xfrm>
              <a:off x="45" y="325"/>
              <a:ext cx="454" cy="454"/>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cap="flat" cmpd="sng" w="19050">
              <a:solidFill>
                <a:srgbClr val="0C1F34"/>
              </a:solidFill>
              <a:round/>
            </a:ln>
            <a:effectLst/>
            <a:extLs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1" name="Text Box 25"/>
            <p:cNvSpPr txBox="1">
              <a:spLocks noChangeArrowheads="1"/>
            </p:cNvSpPr>
            <p:nvPr/>
          </p:nvSpPr>
          <p:spPr bwMode="auto">
            <a:xfrm>
              <a:off x="3802" y="115"/>
              <a:ext cx="9412" cy="81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r>
                <a:rPr altLang="en-US" lang="zh-CN" sz="1400">
                  <a:solidFill>
                    <a:schemeClr val="tx1">
                      <a:lumMod val="85000"/>
                      <a:lumOff val="15000"/>
                    </a:schemeClr>
                  </a:solidFill>
                  <a:ea charset="-122" panose="020b0503020204020204" pitchFamily="34" typeface="微软雅黑"/>
                </a:rPr>
                <a:t>指引项目团队度过激荡转型期，教练式领导， 接受团队成员的差异，相互包容</a:t>
              </a:r>
            </a:p>
          </p:txBody>
        </p:sp>
        <p:sp>
          <p:nvSpPr>
            <p:cNvPr id="22" name="Text Box 26"/>
            <p:cNvSpPr txBox="1">
              <a:spLocks noChangeArrowheads="1"/>
            </p:cNvSpPr>
            <p:nvPr/>
          </p:nvSpPr>
          <p:spPr bwMode="auto">
            <a:xfrm>
              <a:off x="533" y="213"/>
              <a:ext cx="3071" cy="7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r>
                <a:rPr altLang="en-US" b="1" lang="zh-CN" spc="300" sz="2500">
                  <a:solidFill>
                    <a:srgbClr val="0070C0"/>
                  </a:solidFill>
                  <a:ea charset="-122" panose="020b0503020204020204" pitchFamily="34" typeface="微软雅黑"/>
                </a:rPr>
                <a:t>项目领导</a:t>
              </a:r>
            </a:p>
          </p:txBody>
        </p:sp>
      </p:grpSp>
      <p:pic>
        <p:nvPicPr>
          <p:cNvPr id="23" name="图片 22"/>
          <p:cNvPicPr>
            <a:picLocks noChangeAspect="1"/>
          </p:cNvPicPr>
          <p:nvPr/>
        </p:nvPicPr>
        <p:blipFill>
          <a:blip r:embed="rId3"/>
          <a:stretch>
            <a:fillRect/>
          </a:stretch>
        </p:blipFill>
        <p:spPr>
          <a:xfrm>
            <a:off x="10010618" y="1709840"/>
            <a:ext cx="1114286" cy="819048"/>
          </a:xfrm>
          <a:prstGeom prst="rect">
            <a:avLst/>
          </a:prstGeom>
          <a:ln>
            <a:noFill/>
          </a:ln>
          <a:effectLst>
            <a:outerShdw algn="tl" blurRad="292100" dir="2700000" dist="139700" rotWithShape="0">
              <a:srgbClr val="333333">
                <a:alpha val="65000"/>
              </a:srgbClr>
            </a:outerShdw>
          </a:effectLst>
        </p:spPr>
      </p:pic>
      <p:sp>
        <p:nvSpPr>
          <p:cNvPr id="24" name="矩形 23"/>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070362558"/>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1000" id="11"/>
                                        <p:tgtEl>
                                          <p:spTgt spid="6"/>
                                        </p:tgtEl>
                                      </p:cBhvr>
                                    </p:animEffect>
                                    <p:anim calcmode="lin" valueType="num">
                                      <p:cBhvr>
                                        <p:cTn dur="1000" fill="hold" id="12"/>
                                        <p:tgtEl>
                                          <p:spTgt spid="6"/>
                                        </p:tgtEl>
                                        <p:attrNameLst>
                                          <p:attrName>ppt_x</p:attrName>
                                        </p:attrNameLst>
                                      </p:cBhvr>
                                      <p:tavLst>
                                        <p:tav tm="0">
                                          <p:val>
                                            <p:strVal val="#ppt_x"/>
                                          </p:val>
                                        </p:tav>
                                        <p:tav tm="100000">
                                          <p:val>
                                            <p:strVal val="#ppt_x"/>
                                          </p:val>
                                        </p:tav>
                                      </p:tavLst>
                                    </p:anim>
                                    <p:anim calcmode="lin" valueType="num">
                                      <p:cBhvr>
                                        <p:cTn dur="1000" fill="hold" id="13"/>
                                        <p:tgtEl>
                                          <p:spTgt spid="6"/>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23"/>
                                        </p:tgtEl>
                                        <p:attrNameLst>
                                          <p:attrName>style.visibility</p:attrName>
                                        </p:attrNameLst>
                                      </p:cBhvr>
                                      <p:to>
                                        <p:strVal val="visible"/>
                                      </p:to>
                                    </p:set>
                                    <p:animEffect filter="fade" transition="in">
                                      <p:cBhvr>
                                        <p:cTn dur="1000" id="16"/>
                                        <p:tgtEl>
                                          <p:spTgt spid="23"/>
                                        </p:tgtEl>
                                      </p:cBhvr>
                                    </p:animEffect>
                                    <p:anim calcmode="lin" valueType="num">
                                      <p:cBhvr>
                                        <p:cTn dur="1000" fill="hold" id="17"/>
                                        <p:tgtEl>
                                          <p:spTgt spid="23"/>
                                        </p:tgtEl>
                                        <p:attrNameLst>
                                          <p:attrName>ppt_x</p:attrName>
                                        </p:attrNameLst>
                                      </p:cBhvr>
                                      <p:tavLst>
                                        <p:tav tm="0">
                                          <p:val>
                                            <p:strVal val="#ppt_x"/>
                                          </p:val>
                                        </p:tav>
                                        <p:tav tm="100000">
                                          <p:val>
                                            <p:strVal val="#ppt_x"/>
                                          </p:val>
                                        </p:tav>
                                      </p:tavLst>
                                    </p:anim>
                                    <p:anim calcmode="lin" valueType="num">
                                      <p:cBhvr>
                                        <p:cTn dur="1000" fill="hold" id="18"/>
                                        <p:tgtEl>
                                          <p:spTgt spid="23"/>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1">
                                  <p:stCondLst>
                                    <p:cond delay="0"/>
                                  </p:stCondLst>
                                  <p:childTnLst>
                                    <p:set>
                                      <p:cBhvr>
                                        <p:cTn dur="1" fill="hold" id="21">
                                          <p:stCondLst>
                                            <p:cond delay="0"/>
                                          </p:stCondLst>
                                        </p:cTn>
                                        <p:tgtEl>
                                          <p:spTgt spid="10"/>
                                        </p:tgtEl>
                                        <p:attrNameLst>
                                          <p:attrName>style.visibility</p:attrName>
                                        </p:attrNameLst>
                                      </p:cBhvr>
                                      <p:to>
                                        <p:strVal val="visible"/>
                                      </p:to>
                                    </p:set>
                                    <p:animEffect filter="wipe(up)" transition="in">
                                      <p:cBhvr>
                                        <p:cTn dur="500" id="22"/>
                                        <p:tgtEl>
                                          <p:spTgt spid="10"/>
                                        </p:tgtEl>
                                      </p:cBhvr>
                                    </p:animEffect>
                                  </p:childTnLst>
                                </p:cTn>
                              </p:par>
                            </p:childTnLst>
                          </p:cTn>
                        </p:par>
                        <p:par>
                          <p:cTn fill="hold" id="23" nodeType="afterGroup">
                            <p:stCondLst>
                              <p:cond delay="2000"/>
                            </p:stCondLst>
                            <p:childTnLst>
                              <p:par>
                                <p:cTn fill="hold" id="24" nodeType="afterEffect" presetClass="entr" presetID="22" presetSubtype="1">
                                  <p:stCondLst>
                                    <p:cond delay="0"/>
                                  </p:stCondLst>
                                  <p:childTnLst>
                                    <p:set>
                                      <p:cBhvr>
                                        <p:cTn dur="1" fill="hold" id="25">
                                          <p:stCondLst>
                                            <p:cond delay="0"/>
                                          </p:stCondLst>
                                        </p:cTn>
                                        <p:tgtEl>
                                          <p:spTgt spid="15"/>
                                        </p:tgtEl>
                                        <p:attrNameLst>
                                          <p:attrName>style.visibility</p:attrName>
                                        </p:attrNameLst>
                                      </p:cBhvr>
                                      <p:to>
                                        <p:strVal val="visible"/>
                                      </p:to>
                                    </p:set>
                                    <p:animEffect filter="wipe(up)" transition="in">
                                      <p:cBhvr>
                                        <p:cTn dur="500" id="26"/>
                                        <p:tgtEl>
                                          <p:spTgt spid="15"/>
                                        </p:tgtEl>
                                      </p:cBhvr>
                                    </p:animEffect>
                                  </p:childTnLst>
                                </p:cTn>
                              </p:par>
                            </p:childTnLst>
                          </p:cTn>
                        </p:par>
                        <p:par>
                          <p:cTn fill="hold" id="27" nodeType="afterGroup">
                            <p:stCondLst>
                              <p:cond delay="2500"/>
                            </p:stCondLst>
                            <p:childTnLst>
                              <p:par>
                                <p:cTn fill="hold" id="28" nodeType="afterEffect" presetClass="entr" presetID="22" presetSubtype="1">
                                  <p:stCondLst>
                                    <p:cond delay="0"/>
                                  </p:stCondLst>
                                  <p:childTnLst>
                                    <p:set>
                                      <p:cBhvr>
                                        <p:cTn dur="1" fill="hold" id="29">
                                          <p:stCondLst>
                                            <p:cond delay="0"/>
                                          </p:stCondLst>
                                        </p:cTn>
                                        <p:tgtEl>
                                          <p:spTgt spid="19"/>
                                        </p:tgtEl>
                                        <p:attrNameLst>
                                          <p:attrName>style.visibility</p:attrName>
                                        </p:attrNameLst>
                                      </p:cBhvr>
                                      <p:to>
                                        <p:strVal val="visible"/>
                                      </p:to>
                                    </p:set>
                                    <p:animEffect filter="wipe(up)" transition="in">
                                      <p:cBhvr>
                                        <p:cTn dur="500" id="30"/>
                                        <p:tgtEl>
                                          <p:spTgt spid="19"/>
                                        </p:tgtEl>
                                      </p:cBhvr>
                                    </p:animEffect>
                                  </p:childTnLst>
                                </p:cTn>
                              </p:par>
                            </p:childTnLst>
                          </p:cTn>
                        </p:par>
                        <p:par>
                          <p:cTn fill="hold" id="31" nodeType="afterGroup">
                            <p:stCondLst>
                              <p:cond delay="3000"/>
                            </p:stCondLst>
                            <p:childTnLst>
                              <p:par>
                                <p:cTn fill="hold" grpId="0" id="32" nodeType="afterEffect" presetClass="entr" presetID="22" presetSubtype="8">
                                  <p:stCondLst>
                                    <p:cond delay="0"/>
                                  </p:stCondLst>
                                  <p:childTnLst>
                                    <p:set>
                                      <p:cBhvr>
                                        <p:cTn dur="1" fill="hold" id="33">
                                          <p:stCondLst>
                                            <p:cond delay="0"/>
                                          </p:stCondLst>
                                        </p:cTn>
                                        <p:tgtEl>
                                          <p:spTgt spid="24"/>
                                        </p:tgtEl>
                                        <p:attrNameLst>
                                          <p:attrName>style.visibility</p:attrName>
                                        </p:attrNameLst>
                                      </p:cBhvr>
                                      <p:to>
                                        <p:strVal val="visible"/>
                                      </p:to>
                                    </p:set>
                                    <p:animEffect filter="wipe(left)" transition="in">
                                      <p:cBhvr>
                                        <p:cTn dur="500" id="34"/>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4717363" cy="630942"/>
            <a:chOff x="4039487" y="423523"/>
            <a:chExt cx="4717363"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团队定义</a:t>
              </a:r>
            </a:p>
          </p:txBody>
        </p:sp>
        <p:sp>
          <p:nvSpPr>
            <p:cNvPr id="3" name="矩形 2"/>
            <p:cNvSpPr/>
            <p:nvPr/>
          </p:nvSpPr>
          <p:spPr>
            <a:xfrm>
              <a:off x="6174092" y="679630"/>
              <a:ext cx="2610167"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TO DEFINE</a:t>
              </a:r>
            </a:p>
          </p:txBody>
        </p:sp>
      </p:grpSp>
      <p:grpSp>
        <p:nvGrpSpPr>
          <p:cNvPr id="6" name="Group 6"/>
          <p:cNvGrpSpPr/>
          <p:nvPr/>
        </p:nvGrpSpPr>
        <p:grpSpPr>
          <a:xfrm>
            <a:off x="550863" y="1574610"/>
            <a:ext cx="2665413" cy="1339616"/>
            <a:chExt cx="4196" cy="2109"/>
          </a:xfrm>
        </p:grpSpPr>
        <p:sp>
          <p:nvSpPr>
            <p:cNvPr id="7" name="Text Box 7"/>
            <p:cNvSpPr txBox="1">
              <a:spLocks noChangeArrowheads="1"/>
            </p:cNvSpPr>
            <p:nvPr/>
          </p:nvSpPr>
          <p:spPr bwMode="auto">
            <a:xfrm>
              <a:off x="187" y="0"/>
              <a:ext cx="3695" cy="1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pc="300" sz="3600">
                  <a:solidFill>
                    <a:srgbClr val="0070C0"/>
                  </a:solidFill>
                  <a:latin charset="0" panose="020b0806030902050204" pitchFamily="34" typeface="Impact"/>
                  <a:ea charset="-122" panose="020b0503020204020204" pitchFamily="34" typeface="微软雅黑"/>
                </a:rPr>
                <a:t>3. 规范期</a:t>
              </a:r>
            </a:p>
          </p:txBody>
        </p:sp>
        <p:sp>
          <p:nvSpPr>
            <p:cNvPr id="8" name="Line 8"/>
            <p:cNvSpPr>
              <a:spLocks noChangeShapeType="1"/>
            </p:cNvSpPr>
            <p:nvPr/>
          </p:nvSpPr>
          <p:spPr bwMode="auto">
            <a:xfrm>
              <a:off x="0" y="1021"/>
              <a:ext cx="4196" cy="1"/>
            </a:xfrm>
            <a:prstGeom prst="line">
              <a:avLst/>
            </a:prstGeom>
            <a:noFill/>
            <a:ln cap="flat" cmpd="thinThick" w="57150">
              <a:solidFill>
                <a:srgbClr val="0C1F34"/>
              </a:solidFill>
              <a:round/>
            </a:ln>
            <a:extLst>
              <a:ext uri="{909E8E84-426E-40DD-AFC4-6F175D3DCCD1}">
                <a14:hiddenFill>
                  <a:noFill/>
                </a14:hiddenFill>
              </a:ext>
            </a:extLst>
          </p:spPr>
          <p:txBody>
            <a:bodyPr anchor="ctr"/>
            <a:lstStyle/>
            <a:p>
              <a:endParaRPr altLang="en-US" lang="zh-CN"/>
            </a:p>
          </p:txBody>
        </p:sp>
        <p:sp>
          <p:nvSpPr>
            <p:cNvPr id="9" name="Text Box 9"/>
            <p:cNvSpPr txBox="1">
              <a:spLocks noChangeArrowheads="1"/>
            </p:cNvSpPr>
            <p:nvPr/>
          </p:nvSpPr>
          <p:spPr bwMode="auto">
            <a:xfrm>
              <a:off x="102" y="1091"/>
              <a:ext cx="4094" cy="1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pc="300">
                  <a:solidFill>
                    <a:schemeClr val="tx1">
                      <a:lumMod val="85000"/>
                      <a:lumOff val="15000"/>
                    </a:schemeClr>
                  </a:solidFill>
                  <a:latin charset="-122" panose="020b0503020204020204" pitchFamily="34" typeface="微软雅黑"/>
                  <a:ea charset="-122" panose="020b0503020204020204" pitchFamily="34" typeface="微软雅黑"/>
                </a:rPr>
                <a:t>规则、价值、行为、方法、工具均已建立</a:t>
              </a:r>
            </a:p>
          </p:txBody>
        </p:sp>
      </p:grpSp>
      <p:grpSp>
        <p:nvGrpSpPr>
          <p:cNvPr id="10" name="Group 10"/>
          <p:cNvGrpSpPr/>
          <p:nvPr/>
        </p:nvGrpSpPr>
        <p:grpSpPr>
          <a:xfrm>
            <a:off x="2198460" y="3508121"/>
            <a:ext cx="8373746" cy="476885"/>
            <a:chOff x="-25" y="153"/>
            <a:chExt cx="13186" cy="751"/>
          </a:xfrm>
        </p:grpSpPr>
        <p:sp>
          <p:nvSpPr>
            <p:cNvPr id="12" name="AutoShape 11"/>
            <p:cNvSpPr>
              <a:spLocks noChangeArrowheads="1"/>
            </p:cNvSpPr>
            <p:nvPr/>
          </p:nvSpPr>
          <p:spPr bwMode="auto">
            <a:xfrm>
              <a:off x="-25" y="286"/>
              <a:ext cx="454" cy="454"/>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cap="flat" cmpd="sng" w="19050">
              <a:solidFill>
                <a:srgbClr val="0C1F34"/>
              </a:solidFill>
              <a:round/>
            </a:ln>
          </p:spPr>
          <p:txBody>
            <a:bodyPr anchor="ctr"/>
            <a:lstStyle/>
            <a:p>
              <a:endParaRPr altLang="en-US" lang="zh-CN"/>
            </a:p>
          </p:txBody>
        </p:sp>
        <p:sp>
          <p:nvSpPr>
            <p:cNvPr id="13" name="Text Box 13"/>
            <p:cNvSpPr txBox="1">
              <a:spLocks noChangeArrowheads="1"/>
            </p:cNvSpPr>
            <p:nvPr/>
          </p:nvSpPr>
          <p:spPr bwMode="auto">
            <a:xfrm>
              <a:off x="3749" y="246"/>
              <a:ext cx="9412" cy="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chemeClr val="tx1">
                      <a:lumMod val="85000"/>
                      <a:lumOff val="15000"/>
                    </a:schemeClr>
                  </a:solidFill>
                  <a:ea charset="-122" panose="020b0503020204020204" pitchFamily="34" typeface="微软雅黑"/>
                </a:rPr>
                <a:t>效能提高，团队开始形成自己的身份识别。</a:t>
              </a:r>
            </a:p>
          </p:txBody>
        </p:sp>
        <p:sp>
          <p:nvSpPr>
            <p:cNvPr id="14" name="Text Box 14"/>
            <p:cNvSpPr txBox="1">
              <a:spLocks noChangeArrowheads="1"/>
            </p:cNvSpPr>
            <p:nvPr/>
          </p:nvSpPr>
          <p:spPr bwMode="auto">
            <a:xfrm>
              <a:off x="473" y="153"/>
              <a:ext cx="3071" cy="7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zh-CN" spc="300" sz="2500">
                  <a:solidFill>
                    <a:srgbClr val="0070C0"/>
                  </a:solidFill>
                  <a:ea charset="-122" panose="020b0503020204020204" pitchFamily="34" typeface="微软雅黑"/>
                </a:rPr>
                <a:t>项目团队</a:t>
              </a:r>
            </a:p>
          </p:txBody>
        </p:sp>
      </p:grpSp>
      <p:grpSp>
        <p:nvGrpSpPr>
          <p:cNvPr id="15" name="Group 16"/>
          <p:cNvGrpSpPr/>
          <p:nvPr/>
        </p:nvGrpSpPr>
        <p:grpSpPr>
          <a:xfrm>
            <a:off x="2198461" y="4351020"/>
            <a:ext cx="8377236" cy="523240"/>
            <a:chOff x="0" y="123"/>
            <a:chExt cx="13194" cy="824"/>
          </a:xfrm>
        </p:grpSpPr>
        <p:sp>
          <p:nvSpPr>
            <p:cNvPr id="16" name="AutoShape 17"/>
            <p:cNvSpPr>
              <a:spLocks noChangeArrowheads="1"/>
            </p:cNvSpPr>
            <p:nvPr/>
          </p:nvSpPr>
          <p:spPr bwMode="auto">
            <a:xfrm>
              <a:off x="0" y="340"/>
              <a:ext cx="454" cy="454"/>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cap="flat" cmpd="sng" w="19050">
              <a:solidFill>
                <a:srgbClr val="0C1F34"/>
              </a:solidFill>
              <a:round/>
            </a:ln>
            <a:effectLst/>
            <a:extLs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17" name="Text Box 19"/>
            <p:cNvSpPr txBox="1">
              <a:spLocks noChangeArrowheads="1"/>
            </p:cNvSpPr>
            <p:nvPr/>
          </p:nvSpPr>
          <p:spPr bwMode="auto">
            <a:xfrm>
              <a:off x="3782" y="123"/>
              <a:ext cx="9412" cy="81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r>
                <a:rPr altLang="en-US" lang="zh-CN" sz="1400">
                  <a:solidFill>
                    <a:schemeClr val="tx1">
                      <a:lumMod val="85000"/>
                      <a:lumOff val="15000"/>
                    </a:schemeClr>
                  </a:solidFill>
                  <a:ea charset="-122" panose="020b0503020204020204" pitchFamily="34" typeface="微软雅黑"/>
                </a:rPr>
                <a:t>调适自己的行为，以使得团队发展更加自然、流畅， 有意识地解决问题，实现组织和谐，动机水平增加。</a:t>
              </a:r>
            </a:p>
          </p:txBody>
        </p:sp>
        <p:sp>
          <p:nvSpPr>
            <p:cNvPr id="18" name="Text Box 20"/>
            <p:cNvSpPr txBox="1">
              <a:spLocks noChangeArrowheads="1"/>
            </p:cNvSpPr>
            <p:nvPr/>
          </p:nvSpPr>
          <p:spPr bwMode="auto">
            <a:xfrm>
              <a:off x="513" y="153"/>
              <a:ext cx="3071" cy="7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r>
                <a:rPr altLang="en-US" b="1" lang="zh-CN" spc="300" sz="2500">
                  <a:ea charset="-122" panose="020b0503020204020204" pitchFamily="34" typeface="微软雅黑"/>
                </a:rPr>
                <a:t>项目成员</a:t>
              </a:r>
            </a:p>
          </p:txBody>
        </p:sp>
      </p:grpSp>
      <p:grpSp>
        <p:nvGrpSpPr>
          <p:cNvPr id="19" name="Group 22"/>
          <p:cNvGrpSpPr/>
          <p:nvPr/>
        </p:nvGrpSpPr>
        <p:grpSpPr>
          <a:xfrm>
            <a:off x="2209577" y="5064125"/>
            <a:ext cx="8362950" cy="597535"/>
            <a:chOff x="45" y="23"/>
            <a:chExt cx="13169" cy="941"/>
          </a:xfrm>
        </p:grpSpPr>
        <p:sp>
          <p:nvSpPr>
            <p:cNvPr id="20" name="AutoShape 23"/>
            <p:cNvSpPr>
              <a:spLocks noChangeArrowheads="1"/>
            </p:cNvSpPr>
            <p:nvPr/>
          </p:nvSpPr>
          <p:spPr bwMode="auto">
            <a:xfrm>
              <a:off x="45" y="325"/>
              <a:ext cx="454" cy="454"/>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cap="flat" cmpd="sng" w="19050">
              <a:solidFill>
                <a:srgbClr val="0C1F34"/>
              </a:solidFill>
              <a:round/>
            </a:ln>
            <a:effectLst/>
            <a:extLs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1" name="Text Box 25"/>
            <p:cNvSpPr txBox="1">
              <a:spLocks noChangeArrowheads="1"/>
            </p:cNvSpPr>
            <p:nvPr/>
          </p:nvSpPr>
          <p:spPr bwMode="auto">
            <a:xfrm>
              <a:off x="3802" y="23"/>
              <a:ext cx="9412" cy="81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endParaRPr altLang="en-US" lang="zh-CN" sz="1400">
                <a:solidFill>
                  <a:schemeClr val="tx1">
                    <a:lumMod val="85000"/>
                    <a:lumOff val="15000"/>
                  </a:schemeClr>
                </a:solidFill>
                <a:ea charset="-122" panose="020b0503020204020204" pitchFamily="34" typeface="微软雅黑"/>
              </a:endParaRPr>
            </a:p>
            <a:p>
              <a:r>
                <a:rPr altLang="en-US" lang="zh-CN" sz="1400">
                  <a:solidFill>
                    <a:schemeClr val="tx1">
                      <a:lumMod val="85000"/>
                      <a:lumOff val="15000"/>
                    </a:schemeClr>
                  </a:solidFill>
                  <a:ea charset="-122" panose="020b0503020204020204" pitchFamily="34" typeface="微软雅黑"/>
                </a:rPr>
                <a:t>允许团队有更大的自治性， 参与式领导。</a:t>
              </a:r>
            </a:p>
          </p:txBody>
        </p:sp>
        <p:sp>
          <p:nvSpPr>
            <p:cNvPr id="22" name="Text Box 26"/>
            <p:cNvSpPr txBox="1">
              <a:spLocks noChangeArrowheads="1"/>
            </p:cNvSpPr>
            <p:nvPr/>
          </p:nvSpPr>
          <p:spPr bwMode="auto">
            <a:xfrm>
              <a:off x="533" y="213"/>
              <a:ext cx="3071" cy="7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r>
                <a:rPr altLang="en-US" b="1" lang="zh-CN" spc="300" sz="2500">
                  <a:solidFill>
                    <a:srgbClr val="0070C0"/>
                  </a:solidFill>
                  <a:ea charset="-122" panose="020b0503020204020204" pitchFamily="34" typeface="微软雅黑"/>
                </a:rPr>
                <a:t>项目领导</a:t>
              </a:r>
            </a:p>
          </p:txBody>
        </p:sp>
      </p:grpSp>
      <p:pic>
        <p:nvPicPr>
          <p:cNvPr id="23" name="图片 22"/>
          <p:cNvPicPr>
            <a:picLocks noChangeAspect="1"/>
          </p:cNvPicPr>
          <p:nvPr/>
        </p:nvPicPr>
        <p:blipFill>
          <a:blip r:embed="rId3"/>
          <a:stretch>
            <a:fillRect/>
          </a:stretch>
        </p:blipFill>
        <p:spPr>
          <a:xfrm>
            <a:off x="10010618" y="1709840"/>
            <a:ext cx="1114286" cy="819048"/>
          </a:xfrm>
          <a:prstGeom prst="rect">
            <a:avLst/>
          </a:prstGeom>
          <a:ln>
            <a:noFill/>
          </a:ln>
          <a:effectLst>
            <a:outerShdw algn="tl" blurRad="292100" dir="2700000" dist="139700" rotWithShape="0">
              <a:srgbClr val="333333">
                <a:alpha val="65000"/>
              </a:srgbClr>
            </a:outerShdw>
          </a:effectLst>
        </p:spPr>
      </p:pic>
      <p:sp>
        <p:nvSpPr>
          <p:cNvPr id="24" name="矩形 23"/>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543902669"/>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1000" id="11"/>
                                        <p:tgtEl>
                                          <p:spTgt spid="6"/>
                                        </p:tgtEl>
                                      </p:cBhvr>
                                    </p:animEffect>
                                    <p:anim calcmode="lin" valueType="num">
                                      <p:cBhvr>
                                        <p:cTn dur="1000" fill="hold" id="12"/>
                                        <p:tgtEl>
                                          <p:spTgt spid="6"/>
                                        </p:tgtEl>
                                        <p:attrNameLst>
                                          <p:attrName>ppt_x</p:attrName>
                                        </p:attrNameLst>
                                      </p:cBhvr>
                                      <p:tavLst>
                                        <p:tav tm="0">
                                          <p:val>
                                            <p:strVal val="#ppt_x"/>
                                          </p:val>
                                        </p:tav>
                                        <p:tav tm="100000">
                                          <p:val>
                                            <p:strVal val="#ppt_x"/>
                                          </p:val>
                                        </p:tav>
                                      </p:tavLst>
                                    </p:anim>
                                    <p:anim calcmode="lin" valueType="num">
                                      <p:cBhvr>
                                        <p:cTn dur="1000" fill="hold" id="13"/>
                                        <p:tgtEl>
                                          <p:spTgt spid="6"/>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23"/>
                                        </p:tgtEl>
                                        <p:attrNameLst>
                                          <p:attrName>style.visibility</p:attrName>
                                        </p:attrNameLst>
                                      </p:cBhvr>
                                      <p:to>
                                        <p:strVal val="visible"/>
                                      </p:to>
                                    </p:set>
                                    <p:animEffect filter="fade" transition="in">
                                      <p:cBhvr>
                                        <p:cTn dur="1000" id="16"/>
                                        <p:tgtEl>
                                          <p:spTgt spid="23"/>
                                        </p:tgtEl>
                                      </p:cBhvr>
                                    </p:animEffect>
                                    <p:anim calcmode="lin" valueType="num">
                                      <p:cBhvr>
                                        <p:cTn dur="1000" fill="hold" id="17"/>
                                        <p:tgtEl>
                                          <p:spTgt spid="23"/>
                                        </p:tgtEl>
                                        <p:attrNameLst>
                                          <p:attrName>ppt_x</p:attrName>
                                        </p:attrNameLst>
                                      </p:cBhvr>
                                      <p:tavLst>
                                        <p:tav tm="0">
                                          <p:val>
                                            <p:strVal val="#ppt_x"/>
                                          </p:val>
                                        </p:tav>
                                        <p:tav tm="100000">
                                          <p:val>
                                            <p:strVal val="#ppt_x"/>
                                          </p:val>
                                        </p:tav>
                                      </p:tavLst>
                                    </p:anim>
                                    <p:anim calcmode="lin" valueType="num">
                                      <p:cBhvr>
                                        <p:cTn dur="1000" fill="hold" id="18"/>
                                        <p:tgtEl>
                                          <p:spTgt spid="23"/>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1">
                                  <p:stCondLst>
                                    <p:cond delay="0"/>
                                  </p:stCondLst>
                                  <p:childTnLst>
                                    <p:set>
                                      <p:cBhvr>
                                        <p:cTn dur="1" fill="hold" id="21">
                                          <p:stCondLst>
                                            <p:cond delay="0"/>
                                          </p:stCondLst>
                                        </p:cTn>
                                        <p:tgtEl>
                                          <p:spTgt spid="10"/>
                                        </p:tgtEl>
                                        <p:attrNameLst>
                                          <p:attrName>style.visibility</p:attrName>
                                        </p:attrNameLst>
                                      </p:cBhvr>
                                      <p:to>
                                        <p:strVal val="visible"/>
                                      </p:to>
                                    </p:set>
                                    <p:animEffect filter="wipe(up)" transition="in">
                                      <p:cBhvr>
                                        <p:cTn dur="500" id="22"/>
                                        <p:tgtEl>
                                          <p:spTgt spid="10"/>
                                        </p:tgtEl>
                                      </p:cBhvr>
                                    </p:animEffect>
                                  </p:childTnLst>
                                </p:cTn>
                              </p:par>
                            </p:childTnLst>
                          </p:cTn>
                        </p:par>
                        <p:par>
                          <p:cTn fill="hold" id="23" nodeType="afterGroup">
                            <p:stCondLst>
                              <p:cond delay="2000"/>
                            </p:stCondLst>
                            <p:childTnLst>
                              <p:par>
                                <p:cTn fill="hold" id="24" nodeType="afterEffect" presetClass="entr" presetID="22" presetSubtype="1">
                                  <p:stCondLst>
                                    <p:cond delay="0"/>
                                  </p:stCondLst>
                                  <p:childTnLst>
                                    <p:set>
                                      <p:cBhvr>
                                        <p:cTn dur="1" fill="hold" id="25">
                                          <p:stCondLst>
                                            <p:cond delay="0"/>
                                          </p:stCondLst>
                                        </p:cTn>
                                        <p:tgtEl>
                                          <p:spTgt spid="15"/>
                                        </p:tgtEl>
                                        <p:attrNameLst>
                                          <p:attrName>style.visibility</p:attrName>
                                        </p:attrNameLst>
                                      </p:cBhvr>
                                      <p:to>
                                        <p:strVal val="visible"/>
                                      </p:to>
                                    </p:set>
                                    <p:animEffect filter="wipe(up)" transition="in">
                                      <p:cBhvr>
                                        <p:cTn dur="500" id="26"/>
                                        <p:tgtEl>
                                          <p:spTgt spid="15"/>
                                        </p:tgtEl>
                                      </p:cBhvr>
                                    </p:animEffect>
                                  </p:childTnLst>
                                </p:cTn>
                              </p:par>
                            </p:childTnLst>
                          </p:cTn>
                        </p:par>
                        <p:par>
                          <p:cTn fill="hold" id="27" nodeType="afterGroup">
                            <p:stCondLst>
                              <p:cond delay="2500"/>
                            </p:stCondLst>
                            <p:childTnLst>
                              <p:par>
                                <p:cTn fill="hold" id="28" nodeType="afterEffect" presetClass="entr" presetID="22" presetSubtype="1">
                                  <p:stCondLst>
                                    <p:cond delay="0"/>
                                  </p:stCondLst>
                                  <p:childTnLst>
                                    <p:set>
                                      <p:cBhvr>
                                        <p:cTn dur="1" fill="hold" id="29">
                                          <p:stCondLst>
                                            <p:cond delay="0"/>
                                          </p:stCondLst>
                                        </p:cTn>
                                        <p:tgtEl>
                                          <p:spTgt spid="19"/>
                                        </p:tgtEl>
                                        <p:attrNameLst>
                                          <p:attrName>style.visibility</p:attrName>
                                        </p:attrNameLst>
                                      </p:cBhvr>
                                      <p:to>
                                        <p:strVal val="visible"/>
                                      </p:to>
                                    </p:set>
                                    <p:animEffect filter="wipe(up)" transition="in">
                                      <p:cBhvr>
                                        <p:cTn dur="500" id="30"/>
                                        <p:tgtEl>
                                          <p:spTgt spid="19"/>
                                        </p:tgtEl>
                                      </p:cBhvr>
                                    </p:animEffect>
                                  </p:childTnLst>
                                </p:cTn>
                              </p:par>
                            </p:childTnLst>
                          </p:cTn>
                        </p:par>
                        <p:par>
                          <p:cTn fill="hold" id="31" nodeType="afterGroup">
                            <p:stCondLst>
                              <p:cond delay="3000"/>
                            </p:stCondLst>
                            <p:childTnLst>
                              <p:par>
                                <p:cTn fill="hold" grpId="0" id="32" nodeType="afterEffect" presetClass="entr" presetID="22" presetSubtype="8">
                                  <p:stCondLst>
                                    <p:cond delay="0"/>
                                  </p:stCondLst>
                                  <p:childTnLst>
                                    <p:set>
                                      <p:cBhvr>
                                        <p:cTn dur="1" fill="hold" id="33">
                                          <p:stCondLst>
                                            <p:cond delay="0"/>
                                          </p:stCondLst>
                                        </p:cTn>
                                        <p:tgtEl>
                                          <p:spTgt spid="24"/>
                                        </p:tgtEl>
                                        <p:attrNameLst>
                                          <p:attrName>style.visibility</p:attrName>
                                        </p:attrNameLst>
                                      </p:cBhvr>
                                      <p:to>
                                        <p:strVal val="visible"/>
                                      </p:to>
                                    </p:set>
                                    <p:animEffect filter="wipe(left)" transition="in">
                                      <p:cBhvr>
                                        <p:cTn dur="500" id="34"/>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4717363" cy="630942"/>
            <a:chOff x="4039487" y="423523"/>
            <a:chExt cx="4717363"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团队定义</a:t>
              </a:r>
            </a:p>
          </p:txBody>
        </p:sp>
        <p:sp>
          <p:nvSpPr>
            <p:cNvPr id="3" name="矩形 2"/>
            <p:cNvSpPr/>
            <p:nvPr/>
          </p:nvSpPr>
          <p:spPr>
            <a:xfrm>
              <a:off x="6174092" y="679630"/>
              <a:ext cx="2610167"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TO DEFINE</a:t>
              </a:r>
            </a:p>
          </p:txBody>
        </p:sp>
      </p:grpSp>
      <p:grpSp>
        <p:nvGrpSpPr>
          <p:cNvPr id="6" name="Group 6"/>
          <p:cNvGrpSpPr/>
          <p:nvPr/>
        </p:nvGrpSpPr>
        <p:grpSpPr>
          <a:xfrm>
            <a:off x="550863" y="1574610"/>
            <a:ext cx="2772766" cy="1062038"/>
            <a:chExt cx="4365" cy="1672"/>
          </a:xfrm>
        </p:grpSpPr>
        <p:sp>
          <p:nvSpPr>
            <p:cNvPr id="7" name="Text Box 7"/>
            <p:cNvSpPr txBox="1">
              <a:spLocks noChangeArrowheads="1"/>
            </p:cNvSpPr>
            <p:nvPr/>
          </p:nvSpPr>
          <p:spPr bwMode="auto">
            <a:xfrm>
              <a:off x="187" y="0"/>
              <a:ext cx="3695" cy="1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pc="300" sz="3600">
                  <a:solidFill>
                    <a:srgbClr val="0070C0"/>
                  </a:solidFill>
                  <a:latin charset="0" panose="020b0806030902050204" pitchFamily="34" typeface="Impact"/>
                  <a:ea charset="-122" panose="020b0503020204020204" pitchFamily="34" typeface="微软雅黑"/>
                </a:rPr>
                <a:t>4. 执行期</a:t>
              </a:r>
            </a:p>
          </p:txBody>
        </p:sp>
        <p:sp>
          <p:nvSpPr>
            <p:cNvPr id="8" name="Line 8"/>
            <p:cNvSpPr>
              <a:spLocks noChangeShapeType="1"/>
            </p:cNvSpPr>
            <p:nvPr/>
          </p:nvSpPr>
          <p:spPr bwMode="auto">
            <a:xfrm>
              <a:off x="0" y="1021"/>
              <a:ext cx="4196" cy="1"/>
            </a:xfrm>
            <a:prstGeom prst="line">
              <a:avLst/>
            </a:prstGeom>
            <a:noFill/>
            <a:ln cap="flat" cmpd="thinThick" w="57150">
              <a:solidFill>
                <a:srgbClr val="0C1F34"/>
              </a:solidFill>
              <a:round/>
            </a:ln>
            <a:extLst>
              <a:ext uri="{909E8E84-426E-40DD-AFC4-6F175D3DCCD1}">
                <a14:hiddenFill>
                  <a:noFill/>
                </a14:hiddenFill>
              </a:ext>
            </a:extLst>
          </p:spPr>
          <p:txBody>
            <a:bodyPr anchor="ctr"/>
            <a:lstStyle/>
            <a:p>
              <a:endParaRPr altLang="en-US" lang="zh-CN"/>
            </a:p>
          </p:txBody>
        </p:sp>
        <p:sp>
          <p:nvSpPr>
            <p:cNvPr id="9" name="Text Box 9"/>
            <p:cNvSpPr txBox="1">
              <a:spLocks noChangeArrowheads="1"/>
            </p:cNvSpPr>
            <p:nvPr/>
          </p:nvSpPr>
          <p:spPr bwMode="auto">
            <a:xfrm>
              <a:off x="102" y="1091"/>
              <a:ext cx="4263" cy="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zh-CN" spc="300">
                  <a:latin charset="-122" panose="020b0503020204020204" pitchFamily="34" typeface="微软雅黑"/>
                  <a:ea charset="-122" panose="020b0503020204020204" pitchFamily="34" typeface="微软雅黑"/>
                </a:rPr>
                <a:t> 团队能量积聚于一体</a:t>
              </a:r>
            </a:p>
          </p:txBody>
        </p:sp>
      </p:grpSp>
      <p:grpSp>
        <p:nvGrpSpPr>
          <p:cNvPr id="10" name="Group 10"/>
          <p:cNvGrpSpPr/>
          <p:nvPr/>
        </p:nvGrpSpPr>
        <p:grpSpPr>
          <a:xfrm>
            <a:off x="2198460" y="3508121"/>
            <a:ext cx="8373746" cy="476885"/>
            <a:chOff x="-25" y="153"/>
            <a:chExt cx="13186" cy="751"/>
          </a:xfrm>
        </p:grpSpPr>
        <p:sp>
          <p:nvSpPr>
            <p:cNvPr id="12" name="AutoShape 11"/>
            <p:cNvSpPr>
              <a:spLocks noChangeArrowheads="1"/>
            </p:cNvSpPr>
            <p:nvPr/>
          </p:nvSpPr>
          <p:spPr bwMode="auto">
            <a:xfrm>
              <a:off x="-25" y="286"/>
              <a:ext cx="454" cy="454"/>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cap="flat" cmpd="sng" w="19050">
              <a:solidFill>
                <a:srgbClr val="0C1F34"/>
              </a:solidFill>
              <a:round/>
            </a:ln>
          </p:spPr>
          <p:txBody>
            <a:bodyPr anchor="ctr"/>
            <a:lstStyle/>
            <a:p>
              <a:endParaRPr altLang="en-US" lang="zh-CN"/>
            </a:p>
          </p:txBody>
        </p:sp>
        <p:sp>
          <p:nvSpPr>
            <p:cNvPr id="13" name="Text Box 13"/>
            <p:cNvSpPr txBox="1">
              <a:spLocks noChangeArrowheads="1"/>
            </p:cNvSpPr>
            <p:nvPr/>
          </p:nvSpPr>
          <p:spPr bwMode="auto">
            <a:xfrm>
              <a:off x="3749" y="338"/>
              <a:ext cx="9412" cy="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chemeClr val="tx1">
                      <a:lumMod val="85000"/>
                      <a:lumOff val="15000"/>
                    </a:schemeClr>
                  </a:solidFill>
                  <a:ea charset="-122" panose="020b0503020204020204" pitchFamily="34" typeface="微软雅黑"/>
                </a:rPr>
                <a:t>运作如一个整体，工作顺利、高效完成，没有任何冲突，不需要外部监督。</a:t>
              </a:r>
            </a:p>
          </p:txBody>
        </p:sp>
        <p:sp>
          <p:nvSpPr>
            <p:cNvPr id="14" name="Text Box 14"/>
            <p:cNvSpPr txBox="1">
              <a:spLocks noChangeArrowheads="1"/>
            </p:cNvSpPr>
            <p:nvPr/>
          </p:nvSpPr>
          <p:spPr bwMode="auto">
            <a:xfrm>
              <a:off x="473" y="153"/>
              <a:ext cx="3071" cy="7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zh-CN" spc="300" sz="2500">
                  <a:solidFill>
                    <a:srgbClr val="0070C0"/>
                  </a:solidFill>
                  <a:ea charset="-122" panose="020b0503020204020204" pitchFamily="34" typeface="微软雅黑"/>
                </a:rPr>
                <a:t>项目团队</a:t>
              </a:r>
            </a:p>
          </p:txBody>
        </p:sp>
      </p:grpSp>
      <p:grpSp>
        <p:nvGrpSpPr>
          <p:cNvPr id="15" name="Group 16"/>
          <p:cNvGrpSpPr/>
          <p:nvPr/>
        </p:nvGrpSpPr>
        <p:grpSpPr>
          <a:xfrm>
            <a:off x="2198461" y="4370070"/>
            <a:ext cx="8377236" cy="476885"/>
            <a:chOff x="0" y="153"/>
            <a:chExt cx="13194" cy="751"/>
          </a:xfrm>
        </p:grpSpPr>
        <p:sp>
          <p:nvSpPr>
            <p:cNvPr id="16" name="AutoShape 17"/>
            <p:cNvSpPr>
              <a:spLocks noChangeArrowheads="1"/>
            </p:cNvSpPr>
            <p:nvPr/>
          </p:nvSpPr>
          <p:spPr bwMode="auto">
            <a:xfrm>
              <a:off x="0" y="340"/>
              <a:ext cx="454" cy="454"/>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cap="flat" cmpd="sng" w="19050">
              <a:solidFill>
                <a:srgbClr val="0C1F34"/>
              </a:solidFill>
              <a:round/>
            </a:ln>
            <a:effectLst/>
            <a:extLs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17" name="Text Box 19"/>
            <p:cNvSpPr txBox="1">
              <a:spLocks noChangeArrowheads="1"/>
            </p:cNvSpPr>
            <p:nvPr/>
          </p:nvSpPr>
          <p:spPr bwMode="auto">
            <a:xfrm>
              <a:off x="3782" y="261"/>
              <a:ext cx="9412" cy="4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r>
                <a:rPr altLang="en-US" lang="zh-CN" sz="1400">
                  <a:solidFill>
                    <a:schemeClr val="tx1">
                      <a:lumMod val="85000"/>
                      <a:lumOff val="15000"/>
                    </a:schemeClr>
                  </a:solidFill>
                  <a:ea charset="-122" panose="020b0503020204020204" pitchFamily="34" typeface="微软雅黑"/>
                </a:rPr>
                <a:t>运作如一个整体，工作顺利、高效完成，没有任何冲突，不需要外部监督。</a:t>
              </a:r>
            </a:p>
          </p:txBody>
        </p:sp>
        <p:sp>
          <p:nvSpPr>
            <p:cNvPr id="18" name="Text Box 20"/>
            <p:cNvSpPr txBox="1">
              <a:spLocks noChangeArrowheads="1"/>
            </p:cNvSpPr>
            <p:nvPr/>
          </p:nvSpPr>
          <p:spPr bwMode="auto">
            <a:xfrm>
              <a:off x="513" y="153"/>
              <a:ext cx="3071" cy="7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r>
                <a:rPr altLang="en-US" b="1" lang="zh-CN" spc="300" sz="2500">
                  <a:ea charset="-122" panose="020b0503020204020204" pitchFamily="34" typeface="微软雅黑"/>
                </a:rPr>
                <a:t>项目成员</a:t>
              </a:r>
            </a:p>
          </p:txBody>
        </p:sp>
      </p:grpSp>
      <p:grpSp>
        <p:nvGrpSpPr>
          <p:cNvPr id="19" name="Group 22"/>
          <p:cNvGrpSpPr/>
          <p:nvPr/>
        </p:nvGrpSpPr>
        <p:grpSpPr>
          <a:xfrm>
            <a:off x="2209577" y="5064125"/>
            <a:ext cx="8362950" cy="597535"/>
            <a:chOff x="45" y="23"/>
            <a:chExt cx="13169" cy="941"/>
          </a:xfrm>
        </p:grpSpPr>
        <p:sp>
          <p:nvSpPr>
            <p:cNvPr id="20" name="AutoShape 23"/>
            <p:cNvSpPr>
              <a:spLocks noChangeArrowheads="1"/>
            </p:cNvSpPr>
            <p:nvPr/>
          </p:nvSpPr>
          <p:spPr bwMode="auto">
            <a:xfrm>
              <a:off x="45" y="325"/>
              <a:ext cx="454" cy="454"/>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cap="flat" cmpd="sng" w="19050">
              <a:solidFill>
                <a:srgbClr val="0C1F34"/>
              </a:solidFill>
              <a:round/>
            </a:ln>
            <a:effectLst/>
            <a:extLs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1" name="Text Box 25"/>
            <p:cNvSpPr txBox="1">
              <a:spLocks noChangeArrowheads="1"/>
            </p:cNvSpPr>
            <p:nvPr/>
          </p:nvSpPr>
          <p:spPr bwMode="auto">
            <a:xfrm>
              <a:off x="3802" y="23"/>
              <a:ext cx="9412" cy="81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endParaRPr altLang="en-US" lang="zh-CN" sz="1400">
                <a:solidFill>
                  <a:schemeClr val="tx1">
                    <a:lumMod val="85000"/>
                    <a:lumOff val="15000"/>
                  </a:schemeClr>
                </a:solidFill>
                <a:ea charset="-122" panose="020b0503020204020204" pitchFamily="34" typeface="微软雅黑"/>
              </a:endParaRPr>
            </a:p>
            <a:p>
              <a:r>
                <a:rPr altLang="en-US" lang="zh-CN" sz="1400">
                  <a:solidFill>
                    <a:schemeClr val="tx1">
                      <a:lumMod val="85000"/>
                      <a:lumOff val="15000"/>
                    </a:schemeClr>
                  </a:solidFill>
                  <a:ea charset="-122" panose="020b0503020204020204" pitchFamily="34" typeface="微软雅黑"/>
                </a:rPr>
                <a:t>让团队自己执行必要的决策， 委任式领导。</a:t>
              </a:r>
            </a:p>
          </p:txBody>
        </p:sp>
        <p:sp>
          <p:nvSpPr>
            <p:cNvPr id="22" name="Text Box 26"/>
            <p:cNvSpPr txBox="1">
              <a:spLocks noChangeArrowheads="1"/>
            </p:cNvSpPr>
            <p:nvPr/>
          </p:nvSpPr>
          <p:spPr bwMode="auto">
            <a:xfrm>
              <a:off x="533" y="213"/>
              <a:ext cx="3071" cy="7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r>
                <a:rPr altLang="en-US" b="1" lang="zh-CN" spc="300" sz="2500">
                  <a:solidFill>
                    <a:srgbClr val="0070C0"/>
                  </a:solidFill>
                  <a:ea charset="-122" panose="020b0503020204020204" pitchFamily="34" typeface="微软雅黑"/>
                </a:rPr>
                <a:t>项目领导</a:t>
              </a:r>
            </a:p>
          </p:txBody>
        </p:sp>
      </p:grpSp>
      <p:pic>
        <p:nvPicPr>
          <p:cNvPr id="23" name="图片 22"/>
          <p:cNvPicPr>
            <a:picLocks noChangeAspect="1"/>
          </p:cNvPicPr>
          <p:nvPr/>
        </p:nvPicPr>
        <p:blipFill>
          <a:blip r:embed="rId3"/>
          <a:stretch>
            <a:fillRect/>
          </a:stretch>
        </p:blipFill>
        <p:spPr>
          <a:xfrm>
            <a:off x="10010618" y="1709840"/>
            <a:ext cx="1114286" cy="819048"/>
          </a:xfrm>
          <a:prstGeom prst="rect">
            <a:avLst/>
          </a:prstGeom>
          <a:ln>
            <a:noFill/>
          </a:ln>
          <a:effectLst>
            <a:outerShdw algn="tl" blurRad="292100" dir="2700000" dist="139700" rotWithShape="0">
              <a:srgbClr val="333333">
                <a:alpha val="65000"/>
              </a:srgbClr>
            </a:outerShdw>
          </a:effectLst>
        </p:spPr>
      </p:pic>
      <p:sp>
        <p:nvSpPr>
          <p:cNvPr id="24" name="矩形 23"/>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092527107"/>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1000" id="11"/>
                                        <p:tgtEl>
                                          <p:spTgt spid="6"/>
                                        </p:tgtEl>
                                      </p:cBhvr>
                                    </p:animEffect>
                                    <p:anim calcmode="lin" valueType="num">
                                      <p:cBhvr>
                                        <p:cTn dur="1000" fill="hold" id="12"/>
                                        <p:tgtEl>
                                          <p:spTgt spid="6"/>
                                        </p:tgtEl>
                                        <p:attrNameLst>
                                          <p:attrName>ppt_x</p:attrName>
                                        </p:attrNameLst>
                                      </p:cBhvr>
                                      <p:tavLst>
                                        <p:tav tm="0">
                                          <p:val>
                                            <p:strVal val="#ppt_x"/>
                                          </p:val>
                                        </p:tav>
                                        <p:tav tm="100000">
                                          <p:val>
                                            <p:strVal val="#ppt_x"/>
                                          </p:val>
                                        </p:tav>
                                      </p:tavLst>
                                    </p:anim>
                                    <p:anim calcmode="lin" valueType="num">
                                      <p:cBhvr>
                                        <p:cTn dur="1000" fill="hold" id="13"/>
                                        <p:tgtEl>
                                          <p:spTgt spid="6"/>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23"/>
                                        </p:tgtEl>
                                        <p:attrNameLst>
                                          <p:attrName>style.visibility</p:attrName>
                                        </p:attrNameLst>
                                      </p:cBhvr>
                                      <p:to>
                                        <p:strVal val="visible"/>
                                      </p:to>
                                    </p:set>
                                    <p:animEffect filter="fade" transition="in">
                                      <p:cBhvr>
                                        <p:cTn dur="1000" id="16"/>
                                        <p:tgtEl>
                                          <p:spTgt spid="23"/>
                                        </p:tgtEl>
                                      </p:cBhvr>
                                    </p:animEffect>
                                    <p:anim calcmode="lin" valueType="num">
                                      <p:cBhvr>
                                        <p:cTn dur="1000" fill="hold" id="17"/>
                                        <p:tgtEl>
                                          <p:spTgt spid="23"/>
                                        </p:tgtEl>
                                        <p:attrNameLst>
                                          <p:attrName>ppt_x</p:attrName>
                                        </p:attrNameLst>
                                      </p:cBhvr>
                                      <p:tavLst>
                                        <p:tav tm="0">
                                          <p:val>
                                            <p:strVal val="#ppt_x"/>
                                          </p:val>
                                        </p:tav>
                                        <p:tav tm="100000">
                                          <p:val>
                                            <p:strVal val="#ppt_x"/>
                                          </p:val>
                                        </p:tav>
                                      </p:tavLst>
                                    </p:anim>
                                    <p:anim calcmode="lin" valueType="num">
                                      <p:cBhvr>
                                        <p:cTn dur="1000" fill="hold" id="18"/>
                                        <p:tgtEl>
                                          <p:spTgt spid="23"/>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1">
                                  <p:stCondLst>
                                    <p:cond delay="0"/>
                                  </p:stCondLst>
                                  <p:childTnLst>
                                    <p:set>
                                      <p:cBhvr>
                                        <p:cTn dur="1" fill="hold" id="21">
                                          <p:stCondLst>
                                            <p:cond delay="0"/>
                                          </p:stCondLst>
                                        </p:cTn>
                                        <p:tgtEl>
                                          <p:spTgt spid="10"/>
                                        </p:tgtEl>
                                        <p:attrNameLst>
                                          <p:attrName>style.visibility</p:attrName>
                                        </p:attrNameLst>
                                      </p:cBhvr>
                                      <p:to>
                                        <p:strVal val="visible"/>
                                      </p:to>
                                    </p:set>
                                    <p:animEffect filter="wipe(up)" transition="in">
                                      <p:cBhvr>
                                        <p:cTn dur="500" id="22"/>
                                        <p:tgtEl>
                                          <p:spTgt spid="10"/>
                                        </p:tgtEl>
                                      </p:cBhvr>
                                    </p:animEffect>
                                  </p:childTnLst>
                                </p:cTn>
                              </p:par>
                            </p:childTnLst>
                          </p:cTn>
                        </p:par>
                        <p:par>
                          <p:cTn fill="hold" id="23" nodeType="afterGroup">
                            <p:stCondLst>
                              <p:cond delay="2000"/>
                            </p:stCondLst>
                            <p:childTnLst>
                              <p:par>
                                <p:cTn fill="hold" id="24" nodeType="afterEffect" presetClass="entr" presetID="22" presetSubtype="1">
                                  <p:stCondLst>
                                    <p:cond delay="0"/>
                                  </p:stCondLst>
                                  <p:childTnLst>
                                    <p:set>
                                      <p:cBhvr>
                                        <p:cTn dur="1" fill="hold" id="25">
                                          <p:stCondLst>
                                            <p:cond delay="0"/>
                                          </p:stCondLst>
                                        </p:cTn>
                                        <p:tgtEl>
                                          <p:spTgt spid="15"/>
                                        </p:tgtEl>
                                        <p:attrNameLst>
                                          <p:attrName>style.visibility</p:attrName>
                                        </p:attrNameLst>
                                      </p:cBhvr>
                                      <p:to>
                                        <p:strVal val="visible"/>
                                      </p:to>
                                    </p:set>
                                    <p:animEffect filter="wipe(up)" transition="in">
                                      <p:cBhvr>
                                        <p:cTn dur="500" id="26"/>
                                        <p:tgtEl>
                                          <p:spTgt spid="15"/>
                                        </p:tgtEl>
                                      </p:cBhvr>
                                    </p:animEffect>
                                  </p:childTnLst>
                                </p:cTn>
                              </p:par>
                            </p:childTnLst>
                          </p:cTn>
                        </p:par>
                        <p:par>
                          <p:cTn fill="hold" id="27" nodeType="afterGroup">
                            <p:stCondLst>
                              <p:cond delay="2500"/>
                            </p:stCondLst>
                            <p:childTnLst>
                              <p:par>
                                <p:cTn fill="hold" id="28" nodeType="afterEffect" presetClass="entr" presetID="22" presetSubtype="1">
                                  <p:stCondLst>
                                    <p:cond delay="0"/>
                                  </p:stCondLst>
                                  <p:childTnLst>
                                    <p:set>
                                      <p:cBhvr>
                                        <p:cTn dur="1" fill="hold" id="29">
                                          <p:stCondLst>
                                            <p:cond delay="0"/>
                                          </p:stCondLst>
                                        </p:cTn>
                                        <p:tgtEl>
                                          <p:spTgt spid="19"/>
                                        </p:tgtEl>
                                        <p:attrNameLst>
                                          <p:attrName>style.visibility</p:attrName>
                                        </p:attrNameLst>
                                      </p:cBhvr>
                                      <p:to>
                                        <p:strVal val="visible"/>
                                      </p:to>
                                    </p:set>
                                    <p:animEffect filter="wipe(up)" transition="in">
                                      <p:cBhvr>
                                        <p:cTn dur="500" id="30"/>
                                        <p:tgtEl>
                                          <p:spTgt spid="19"/>
                                        </p:tgtEl>
                                      </p:cBhvr>
                                    </p:animEffect>
                                  </p:childTnLst>
                                </p:cTn>
                              </p:par>
                            </p:childTnLst>
                          </p:cTn>
                        </p:par>
                        <p:par>
                          <p:cTn fill="hold" id="31" nodeType="afterGroup">
                            <p:stCondLst>
                              <p:cond delay="3000"/>
                            </p:stCondLst>
                            <p:childTnLst>
                              <p:par>
                                <p:cTn fill="hold" grpId="0" id="32" nodeType="afterEffect" presetClass="entr" presetID="22" presetSubtype="8">
                                  <p:stCondLst>
                                    <p:cond delay="0"/>
                                  </p:stCondLst>
                                  <p:childTnLst>
                                    <p:set>
                                      <p:cBhvr>
                                        <p:cTn dur="1" fill="hold" id="33">
                                          <p:stCondLst>
                                            <p:cond delay="0"/>
                                          </p:stCondLst>
                                        </p:cTn>
                                        <p:tgtEl>
                                          <p:spTgt spid="24"/>
                                        </p:tgtEl>
                                        <p:attrNameLst>
                                          <p:attrName>style.visibility</p:attrName>
                                        </p:attrNameLst>
                                      </p:cBhvr>
                                      <p:to>
                                        <p:strVal val="visible"/>
                                      </p:to>
                                    </p:set>
                                    <p:animEffect filter="wipe(left)" transition="in">
                                      <p:cBhvr>
                                        <p:cTn dur="500" id="34"/>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4717363" cy="630942"/>
            <a:chOff x="4039487" y="423523"/>
            <a:chExt cx="4717363"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团队定义</a:t>
              </a:r>
            </a:p>
          </p:txBody>
        </p:sp>
        <p:sp>
          <p:nvSpPr>
            <p:cNvPr id="3" name="矩形 2"/>
            <p:cNvSpPr/>
            <p:nvPr/>
          </p:nvSpPr>
          <p:spPr>
            <a:xfrm>
              <a:off x="6174092" y="679630"/>
              <a:ext cx="2610167"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TO DEFINE</a:t>
              </a:r>
            </a:p>
          </p:txBody>
        </p:sp>
      </p:grpSp>
      <p:grpSp>
        <p:nvGrpSpPr>
          <p:cNvPr id="24" name="Group 6"/>
          <p:cNvGrpSpPr/>
          <p:nvPr/>
        </p:nvGrpSpPr>
        <p:grpSpPr>
          <a:xfrm>
            <a:off x="550863" y="1574610"/>
            <a:ext cx="2772766" cy="1062038"/>
            <a:chExt cx="4365" cy="1672"/>
          </a:xfrm>
        </p:grpSpPr>
        <p:sp>
          <p:nvSpPr>
            <p:cNvPr id="25" name="Text Box 7"/>
            <p:cNvSpPr txBox="1">
              <a:spLocks noChangeArrowheads="1"/>
            </p:cNvSpPr>
            <p:nvPr/>
          </p:nvSpPr>
          <p:spPr bwMode="auto">
            <a:xfrm>
              <a:off x="187" y="0"/>
              <a:ext cx="3695" cy="1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pc="300" sz="3600">
                  <a:solidFill>
                    <a:srgbClr val="0070C0"/>
                  </a:solidFill>
                  <a:latin charset="0" panose="020b0806030902050204" pitchFamily="34" typeface="Impact"/>
                  <a:ea charset="-122" panose="020b0503020204020204" pitchFamily="34" typeface="微软雅黑"/>
                </a:rPr>
                <a:t>5.休整期</a:t>
              </a:r>
            </a:p>
          </p:txBody>
        </p:sp>
        <p:sp>
          <p:nvSpPr>
            <p:cNvPr id="26" name="Line 8"/>
            <p:cNvSpPr>
              <a:spLocks noChangeShapeType="1"/>
            </p:cNvSpPr>
            <p:nvPr/>
          </p:nvSpPr>
          <p:spPr bwMode="auto">
            <a:xfrm>
              <a:off x="0" y="1021"/>
              <a:ext cx="4196" cy="1"/>
            </a:xfrm>
            <a:prstGeom prst="line">
              <a:avLst/>
            </a:prstGeom>
            <a:noFill/>
            <a:ln cap="flat" cmpd="thinThick" w="57150">
              <a:solidFill>
                <a:srgbClr val="0C1F34"/>
              </a:solidFill>
              <a:round/>
            </a:ln>
            <a:extLst>
              <a:ext uri="{909E8E84-426E-40DD-AFC4-6F175D3DCCD1}">
                <a14:hiddenFill>
                  <a:noFill/>
                </a14:hiddenFill>
              </a:ext>
            </a:extLst>
          </p:spPr>
          <p:txBody>
            <a:bodyPr anchor="ctr"/>
            <a:lstStyle/>
            <a:p>
              <a:endParaRPr altLang="en-US" lang="zh-CN"/>
            </a:p>
          </p:txBody>
        </p:sp>
        <p:sp>
          <p:nvSpPr>
            <p:cNvPr id="27" name="Text Box 9"/>
            <p:cNvSpPr txBox="1">
              <a:spLocks noChangeArrowheads="1"/>
            </p:cNvSpPr>
            <p:nvPr/>
          </p:nvSpPr>
          <p:spPr bwMode="auto">
            <a:xfrm>
              <a:off x="102" y="1091"/>
              <a:ext cx="4263" cy="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zh-CN">
                  <a:latin charset="-122" panose="020b0503020204020204" pitchFamily="34" typeface="微软雅黑"/>
                  <a:ea charset="-122" panose="020b0503020204020204" pitchFamily="34" typeface="微软雅黑"/>
                </a:rPr>
                <a:t> 任务完成，团队解散。 </a:t>
              </a:r>
            </a:p>
          </p:txBody>
        </p:sp>
      </p:grpSp>
      <p:grpSp>
        <p:nvGrpSpPr>
          <p:cNvPr id="28" name="Group 10"/>
          <p:cNvGrpSpPr/>
          <p:nvPr/>
        </p:nvGrpSpPr>
        <p:grpSpPr>
          <a:xfrm>
            <a:off x="2198460" y="3508121"/>
            <a:ext cx="8373746" cy="476885"/>
            <a:chOff x="-25" y="153"/>
            <a:chExt cx="13186" cy="751"/>
          </a:xfrm>
        </p:grpSpPr>
        <p:sp>
          <p:nvSpPr>
            <p:cNvPr id="29" name="AutoShape 11"/>
            <p:cNvSpPr>
              <a:spLocks noChangeArrowheads="1"/>
            </p:cNvSpPr>
            <p:nvPr/>
          </p:nvSpPr>
          <p:spPr bwMode="auto">
            <a:xfrm>
              <a:off x="-25" y="286"/>
              <a:ext cx="454" cy="454"/>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cap="flat" cmpd="sng" w="19050">
              <a:solidFill>
                <a:srgbClr val="0C1F34"/>
              </a:solidFill>
              <a:round/>
            </a:ln>
          </p:spPr>
          <p:txBody>
            <a:bodyPr anchor="ctr"/>
            <a:lstStyle/>
            <a:p>
              <a:endParaRPr altLang="en-US" lang="zh-CN"/>
            </a:p>
          </p:txBody>
        </p:sp>
        <p:sp>
          <p:nvSpPr>
            <p:cNvPr id="30" name="Text Box 13"/>
            <p:cNvSpPr txBox="1">
              <a:spLocks noChangeArrowheads="1"/>
            </p:cNvSpPr>
            <p:nvPr/>
          </p:nvSpPr>
          <p:spPr bwMode="auto">
            <a:xfrm>
              <a:off x="3749" y="246"/>
              <a:ext cx="9412" cy="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sz="1400">
                  <a:solidFill>
                    <a:schemeClr val="tx1">
                      <a:lumMod val="85000"/>
                      <a:lumOff val="15000"/>
                    </a:schemeClr>
                  </a:solidFill>
                  <a:ea charset="-122" panose="020b0503020204020204" pitchFamily="34" typeface="微软雅黑"/>
                </a:rPr>
                <a:t>有些学者将第五阶段描述为“哀痛期”，反映了团队成员的一种失落感。</a:t>
              </a:r>
            </a:p>
          </p:txBody>
        </p:sp>
        <p:sp>
          <p:nvSpPr>
            <p:cNvPr id="31" name="Text Box 14"/>
            <p:cNvSpPr txBox="1">
              <a:spLocks noChangeArrowheads="1"/>
            </p:cNvSpPr>
            <p:nvPr/>
          </p:nvSpPr>
          <p:spPr bwMode="auto">
            <a:xfrm>
              <a:off x="473" y="153"/>
              <a:ext cx="3071" cy="7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zh-CN" spc="300" sz="2500">
                  <a:solidFill>
                    <a:srgbClr val="0070C0"/>
                  </a:solidFill>
                  <a:ea charset="-122" panose="020b0503020204020204" pitchFamily="34" typeface="微软雅黑"/>
                </a:rPr>
                <a:t>项目团队</a:t>
              </a:r>
            </a:p>
          </p:txBody>
        </p:sp>
      </p:grpSp>
      <p:grpSp>
        <p:nvGrpSpPr>
          <p:cNvPr id="32" name="Group 16"/>
          <p:cNvGrpSpPr/>
          <p:nvPr/>
        </p:nvGrpSpPr>
        <p:grpSpPr>
          <a:xfrm>
            <a:off x="2198461" y="4370070"/>
            <a:ext cx="8373426" cy="476885"/>
            <a:chOff x="0" y="153"/>
            <a:chExt cx="13188" cy="751"/>
          </a:xfrm>
        </p:grpSpPr>
        <p:sp>
          <p:nvSpPr>
            <p:cNvPr id="33" name="AutoShape 17"/>
            <p:cNvSpPr>
              <a:spLocks noChangeArrowheads="1"/>
            </p:cNvSpPr>
            <p:nvPr/>
          </p:nvSpPr>
          <p:spPr bwMode="auto">
            <a:xfrm>
              <a:off x="0" y="340"/>
              <a:ext cx="454" cy="454"/>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cap="flat" cmpd="sng" w="19050">
              <a:solidFill>
                <a:srgbClr val="0C1F34"/>
              </a:solidFill>
              <a:round/>
            </a:ln>
            <a:effectLst/>
            <a:extLs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34" name="Text Box 19"/>
            <p:cNvSpPr txBox="1">
              <a:spLocks noChangeArrowheads="1"/>
            </p:cNvSpPr>
            <p:nvPr/>
          </p:nvSpPr>
          <p:spPr bwMode="auto">
            <a:xfrm>
              <a:off x="3776" y="340"/>
              <a:ext cx="9412" cy="4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r>
                <a:rPr altLang="zh-CN" lang="zh-CN" sz="1400">
                  <a:solidFill>
                    <a:schemeClr val="tx1">
                      <a:lumMod val="85000"/>
                      <a:lumOff val="15000"/>
                    </a:schemeClr>
                  </a:solidFill>
                  <a:ea charset="-122" panose="020b0503020204020204" pitchFamily="34" typeface="微软雅黑"/>
                </a:rPr>
                <a:t>动机水平下降，关于团队未来的不确定性开始回升。</a:t>
              </a:r>
            </a:p>
          </p:txBody>
        </p:sp>
        <p:sp>
          <p:nvSpPr>
            <p:cNvPr id="35" name="Text Box 20"/>
            <p:cNvSpPr txBox="1">
              <a:spLocks noChangeArrowheads="1"/>
            </p:cNvSpPr>
            <p:nvPr/>
          </p:nvSpPr>
          <p:spPr bwMode="auto">
            <a:xfrm>
              <a:off x="513" y="153"/>
              <a:ext cx="3071" cy="7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r>
                <a:rPr altLang="en-US" b="1" lang="zh-CN" spc="300" sz="2500">
                  <a:ea charset="-122" panose="020b0503020204020204" pitchFamily="34" typeface="微软雅黑"/>
                </a:rPr>
                <a:t>项目成员</a:t>
              </a:r>
            </a:p>
          </p:txBody>
        </p:sp>
      </p:grpSp>
      <p:grpSp>
        <p:nvGrpSpPr>
          <p:cNvPr id="36" name="Group 22"/>
          <p:cNvGrpSpPr/>
          <p:nvPr/>
        </p:nvGrpSpPr>
        <p:grpSpPr>
          <a:xfrm>
            <a:off x="2209577" y="5184775"/>
            <a:ext cx="8362315" cy="476885"/>
            <a:chOff x="45" y="213"/>
            <a:chExt cx="13168" cy="751"/>
          </a:xfrm>
        </p:grpSpPr>
        <p:sp>
          <p:nvSpPr>
            <p:cNvPr id="37" name="AutoShape 23"/>
            <p:cNvSpPr>
              <a:spLocks noChangeArrowheads="1"/>
            </p:cNvSpPr>
            <p:nvPr/>
          </p:nvSpPr>
          <p:spPr bwMode="auto">
            <a:xfrm>
              <a:off x="45" y="325"/>
              <a:ext cx="454" cy="454"/>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cap="flat" cmpd="sng" w="19050">
              <a:solidFill>
                <a:srgbClr val="0C1F34"/>
              </a:solidFill>
              <a:round/>
            </a:ln>
            <a:effectLst/>
            <a:extLs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38" name="Text Box 25"/>
            <p:cNvSpPr txBox="1">
              <a:spLocks noChangeArrowheads="1"/>
            </p:cNvSpPr>
            <p:nvPr/>
          </p:nvSpPr>
          <p:spPr bwMode="auto">
            <a:xfrm>
              <a:off x="3801" y="364"/>
              <a:ext cx="9412" cy="4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r>
                <a:rPr altLang="zh-CN" lang="zh-CN" sz="1400">
                  <a:solidFill>
                    <a:schemeClr val="tx1">
                      <a:lumMod val="85000"/>
                      <a:lumOff val="15000"/>
                    </a:schemeClr>
                  </a:solidFill>
                  <a:ea charset="-122" panose="020b0503020204020204" pitchFamily="34" typeface="微软雅黑"/>
                </a:rPr>
                <a:t>为了形成新的发展阶段，有必要介绍关于新项目的好点子。 分离式领导。</a:t>
              </a:r>
            </a:p>
          </p:txBody>
        </p:sp>
        <p:sp>
          <p:nvSpPr>
            <p:cNvPr id="39" name="Text Box 26"/>
            <p:cNvSpPr txBox="1">
              <a:spLocks noChangeArrowheads="1"/>
            </p:cNvSpPr>
            <p:nvPr/>
          </p:nvSpPr>
          <p:spPr bwMode="auto">
            <a:xfrm>
              <a:off x="533" y="213"/>
              <a:ext cx="3071" cy="7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r>
                <a:rPr altLang="en-US" b="1" lang="zh-CN" spc="300" sz="2500">
                  <a:solidFill>
                    <a:srgbClr val="0070C0"/>
                  </a:solidFill>
                  <a:ea charset="-122" panose="020b0503020204020204" pitchFamily="34" typeface="微软雅黑"/>
                </a:rPr>
                <a:t>项目领导</a:t>
              </a:r>
            </a:p>
          </p:txBody>
        </p:sp>
      </p:grpSp>
      <p:pic>
        <p:nvPicPr>
          <p:cNvPr id="21" name="图片 20"/>
          <p:cNvPicPr>
            <a:picLocks noChangeAspect="1"/>
          </p:cNvPicPr>
          <p:nvPr/>
        </p:nvPicPr>
        <p:blipFill>
          <a:blip r:embed="rId3"/>
          <a:stretch>
            <a:fillRect/>
          </a:stretch>
        </p:blipFill>
        <p:spPr>
          <a:xfrm>
            <a:off x="10010618" y="1709840"/>
            <a:ext cx="1114286" cy="819048"/>
          </a:xfrm>
          <a:prstGeom prst="rect">
            <a:avLst/>
          </a:prstGeom>
          <a:ln>
            <a:noFill/>
          </a:ln>
          <a:effectLst>
            <a:outerShdw algn="tl" blurRad="292100" dir="2700000" dist="139700" rotWithShape="0">
              <a:srgbClr val="333333">
                <a:alpha val="65000"/>
              </a:srgbClr>
            </a:outerShdw>
          </a:effectLst>
        </p:spPr>
      </p:pic>
      <p:sp>
        <p:nvSpPr>
          <p:cNvPr id="22" name="矩形 21"/>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846493995"/>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4"/>
                                        </p:tgtEl>
                                        <p:attrNameLst>
                                          <p:attrName>style.visibility</p:attrName>
                                        </p:attrNameLst>
                                      </p:cBhvr>
                                      <p:to>
                                        <p:strVal val="visible"/>
                                      </p:to>
                                    </p:set>
                                    <p:animEffect filter="fade" transition="in">
                                      <p:cBhvr>
                                        <p:cTn dur="1000" id="11"/>
                                        <p:tgtEl>
                                          <p:spTgt spid="24"/>
                                        </p:tgtEl>
                                      </p:cBhvr>
                                    </p:animEffect>
                                    <p:anim calcmode="lin" valueType="num">
                                      <p:cBhvr>
                                        <p:cTn dur="1000" fill="hold" id="12"/>
                                        <p:tgtEl>
                                          <p:spTgt spid="24"/>
                                        </p:tgtEl>
                                        <p:attrNameLst>
                                          <p:attrName>ppt_x</p:attrName>
                                        </p:attrNameLst>
                                      </p:cBhvr>
                                      <p:tavLst>
                                        <p:tav tm="0">
                                          <p:val>
                                            <p:strVal val="#ppt_x"/>
                                          </p:val>
                                        </p:tav>
                                        <p:tav tm="100000">
                                          <p:val>
                                            <p:strVal val="#ppt_x"/>
                                          </p:val>
                                        </p:tav>
                                      </p:tavLst>
                                    </p:anim>
                                    <p:anim calcmode="lin" valueType="num">
                                      <p:cBhvr>
                                        <p:cTn dur="1000" fill="hold" id="13"/>
                                        <p:tgtEl>
                                          <p:spTgt spid="24"/>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21"/>
                                        </p:tgtEl>
                                        <p:attrNameLst>
                                          <p:attrName>style.visibility</p:attrName>
                                        </p:attrNameLst>
                                      </p:cBhvr>
                                      <p:to>
                                        <p:strVal val="visible"/>
                                      </p:to>
                                    </p:set>
                                    <p:animEffect filter="fade" transition="in">
                                      <p:cBhvr>
                                        <p:cTn dur="1000" id="16"/>
                                        <p:tgtEl>
                                          <p:spTgt spid="21"/>
                                        </p:tgtEl>
                                      </p:cBhvr>
                                    </p:animEffect>
                                    <p:anim calcmode="lin" valueType="num">
                                      <p:cBhvr>
                                        <p:cTn dur="1000" fill="hold" id="17"/>
                                        <p:tgtEl>
                                          <p:spTgt spid="21"/>
                                        </p:tgtEl>
                                        <p:attrNameLst>
                                          <p:attrName>ppt_x</p:attrName>
                                        </p:attrNameLst>
                                      </p:cBhvr>
                                      <p:tavLst>
                                        <p:tav tm="0">
                                          <p:val>
                                            <p:strVal val="#ppt_x"/>
                                          </p:val>
                                        </p:tav>
                                        <p:tav tm="100000">
                                          <p:val>
                                            <p:strVal val="#ppt_x"/>
                                          </p:val>
                                        </p:tav>
                                      </p:tavLst>
                                    </p:anim>
                                    <p:anim calcmode="lin" valueType="num">
                                      <p:cBhvr>
                                        <p:cTn dur="1000" fill="hold" id="18"/>
                                        <p:tgtEl>
                                          <p:spTgt spid="21"/>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1">
                                  <p:stCondLst>
                                    <p:cond delay="0"/>
                                  </p:stCondLst>
                                  <p:childTnLst>
                                    <p:set>
                                      <p:cBhvr>
                                        <p:cTn dur="1" fill="hold" id="21">
                                          <p:stCondLst>
                                            <p:cond delay="0"/>
                                          </p:stCondLst>
                                        </p:cTn>
                                        <p:tgtEl>
                                          <p:spTgt spid="28"/>
                                        </p:tgtEl>
                                        <p:attrNameLst>
                                          <p:attrName>style.visibility</p:attrName>
                                        </p:attrNameLst>
                                      </p:cBhvr>
                                      <p:to>
                                        <p:strVal val="visible"/>
                                      </p:to>
                                    </p:set>
                                    <p:animEffect filter="wipe(up)" transition="in">
                                      <p:cBhvr>
                                        <p:cTn dur="500" id="22"/>
                                        <p:tgtEl>
                                          <p:spTgt spid="28"/>
                                        </p:tgtEl>
                                      </p:cBhvr>
                                    </p:animEffect>
                                  </p:childTnLst>
                                </p:cTn>
                              </p:par>
                            </p:childTnLst>
                          </p:cTn>
                        </p:par>
                        <p:par>
                          <p:cTn fill="hold" id="23" nodeType="afterGroup">
                            <p:stCondLst>
                              <p:cond delay="2000"/>
                            </p:stCondLst>
                            <p:childTnLst>
                              <p:par>
                                <p:cTn fill="hold" id="24" nodeType="afterEffect" presetClass="entr" presetID="22" presetSubtype="1">
                                  <p:stCondLst>
                                    <p:cond delay="0"/>
                                  </p:stCondLst>
                                  <p:childTnLst>
                                    <p:set>
                                      <p:cBhvr>
                                        <p:cTn dur="1" fill="hold" id="25">
                                          <p:stCondLst>
                                            <p:cond delay="0"/>
                                          </p:stCondLst>
                                        </p:cTn>
                                        <p:tgtEl>
                                          <p:spTgt spid="32"/>
                                        </p:tgtEl>
                                        <p:attrNameLst>
                                          <p:attrName>style.visibility</p:attrName>
                                        </p:attrNameLst>
                                      </p:cBhvr>
                                      <p:to>
                                        <p:strVal val="visible"/>
                                      </p:to>
                                    </p:set>
                                    <p:animEffect filter="wipe(up)" transition="in">
                                      <p:cBhvr>
                                        <p:cTn dur="500" id="26"/>
                                        <p:tgtEl>
                                          <p:spTgt spid="32"/>
                                        </p:tgtEl>
                                      </p:cBhvr>
                                    </p:animEffect>
                                  </p:childTnLst>
                                </p:cTn>
                              </p:par>
                            </p:childTnLst>
                          </p:cTn>
                        </p:par>
                        <p:par>
                          <p:cTn fill="hold" id="27" nodeType="afterGroup">
                            <p:stCondLst>
                              <p:cond delay="2500"/>
                            </p:stCondLst>
                            <p:childTnLst>
                              <p:par>
                                <p:cTn fill="hold" id="28" nodeType="afterEffect" presetClass="entr" presetID="22" presetSubtype="1">
                                  <p:stCondLst>
                                    <p:cond delay="0"/>
                                  </p:stCondLst>
                                  <p:childTnLst>
                                    <p:set>
                                      <p:cBhvr>
                                        <p:cTn dur="1" fill="hold" id="29">
                                          <p:stCondLst>
                                            <p:cond delay="0"/>
                                          </p:stCondLst>
                                        </p:cTn>
                                        <p:tgtEl>
                                          <p:spTgt spid="36"/>
                                        </p:tgtEl>
                                        <p:attrNameLst>
                                          <p:attrName>style.visibility</p:attrName>
                                        </p:attrNameLst>
                                      </p:cBhvr>
                                      <p:to>
                                        <p:strVal val="visible"/>
                                      </p:to>
                                    </p:set>
                                    <p:animEffect filter="wipe(up)" transition="in">
                                      <p:cBhvr>
                                        <p:cTn dur="500" id="30"/>
                                        <p:tgtEl>
                                          <p:spTgt spid="36"/>
                                        </p:tgtEl>
                                      </p:cBhvr>
                                    </p:animEffect>
                                  </p:childTnLst>
                                </p:cTn>
                              </p:par>
                            </p:childTnLst>
                          </p:cTn>
                        </p:par>
                        <p:par>
                          <p:cTn fill="hold" id="31" nodeType="afterGroup">
                            <p:stCondLst>
                              <p:cond delay="3000"/>
                            </p:stCondLst>
                            <p:childTnLst>
                              <p:par>
                                <p:cTn fill="hold" grpId="0" id="32" nodeType="afterEffect" presetClass="entr" presetID="22" presetSubtype="8">
                                  <p:stCondLst>
                                    <p:cond delay="0"/>
                                  </p:stCondLst>
                                  <p:childTnLst>
                                    <p:set>
                                      <p:cBhvr>
                                        <p:cTn dur="1" fill="hold" id="33">
                                          <p:stCondLst>
                                            <p:cond delay="0"/>
                                          </p:stCondLst>
                                        </p:cTn>
                                        <p:tgtEl>
                                          <p:spTgt spid="22"/>
                                        </p:tgtEl>
                                        <p:attrNameLst>
                                          <p:attrName>style.visibility</p:attrName>
                                        </p:attrNameLst>
                                      </p:cBhvr>
                                      <p:to>
                                        <p:strVal val="visible"/>
                                      </p:to>
                                    </p:set>
                                    <p:animEffect filter="wipe(left)" transition="in">
                                      <p:cBhvr>
                                        <p:cTn dur="500" id="34"/>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0" y="37"/>
            <a:ext cx="12192000" cy="6847039"/>
          </a:xfrm>
          <a:prstGeom prst="rect">
            <a:avLst/>
          </a:prstGeom>
        </p:spPr>
      </p:pic>
      <p:sp>
        <p:nvSpPr>
          <p:cNvPr id="50" name="Oval 7"/>
          <p:cNvSpPr/>
          <p:nvPr/>
        </p:nvSpPr>
        <p:spPr>
          <a:xfrm rot="372845">
            <a:off x="4533675" y="2338003"/>
            <a:ext cx="1436353" cy="1436353"/>
          </a:xfrm>
          <a:prstGeom prst="ellipse">
            <a:avLst/>
          </a:prstGeom>
          <a:solidFill>
            <a:srgbClr val="0070C0"/>
          </a:solidFill>
          <a:ln>
            <a:noFill/>
          </a:ln>
          <a:effectLst>
            <a:outerShdw algn="t" blurRad="114300" dir="4320000" dist="165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2" name="TextBox 27"/>
          <p:cNvSpPr txBox="1"/>
          <p:nvPr/>
        </p:nvSpPr>
        <p:spPr>
          <a:xfrm>
            <a:off x="4745321" y="2691143"/>
            <a:ext cx="1013060" cy="777240"/>
          </a:xfrm>
          <a:prstGeom prst="rect">
            <a:avLst/>
          </a:prstGeom>
          <a:noFill/>
        </p:spPr>
        <p:txBody>
          <a:bodyPr numCol="1" rtlCol="0" spcCol="457200" wrap="square">
            <a:spAutoFit/>
          </a:bodyPr>
          <a:lstStyle/>
          <a:p>
            <a:pPr algn="ctr"/>
            <a:r>
              <a:rPr lang="en-US" sz="4500">
                <a:solidFill>
                  <a:schemeClr val="bg1"/>
                </a:solidFill>
                <a:latin charset="0" panose="020b0806030902050204" pitchFamily="34" typeface="Impact"/>
                <a:ea charset="0" typeface="Montserrat Light"/>
                <a:cs charset="0" typeface="Montserrat Light"/>
              </a:rPr>
              <a:t>0 2</a:t>
            </a:r>
          </a:p>
        </p:txBody>
      </p:sp>
      <p:grpSp>
        <p:nvGrpSpPr>
          <p:cNvPr id="54" name="组合 53"/>
          <p:cNvGrpSpPr/>
          <p:nvPr/>
        </p:nvGrpSpPr>
        <p:grpSpPr>
          <a:xfrm>
            <a:off x="6328712" y="2544904"/>
            <a:ext cx="3092831" cy="1161026"/>
            <a:chOff x="572233" y="823059"/>
            <a:chExt cx="5518276" cy="1161026"/>
          </a:xfrm>
        </p:grpSpPr>
        <p:sp>
          <p:nvSpPr>
            <p:cNvPr id="55" name="TextBox 3"/>
            <p:cNvSpPr>
              <a:spLocks noChangeArrowheads="1"/>
            </p:cNvSpPr>
            <p:nvPr/>
          </p:nvSpPr>
          <p:spPr bwMode="auto">
            <a:xfrm>
              <a:off x="661373" y="1460865"/>
              <a:ext cx="542913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defRPr/>
              </a:pPr>
              <a:r>
                <a:rPr altLang="zh-CN" lang="en-US" spc="300" sz="1400">
                  <a:solidFill>
                    <a:schemeClr val="bg1">
                      <a:lumMod val="50000"/>
                    </a:schemeClr>
                  </a:solidFill>
                  <a:latin charset="-122" panose="020b0503020204020204" pitchFamily="34" typeface="微软雅黑"/>
                  <a:ea charset="-122" panose="020b0503020204020204" pitchFamily="34" typeface="微软雅黑"/>
                </a:rPr>
                <a:t>TEAM INCENTIVES</a:t>
              </a:r>
            </a:p>
          </p:txBody>
        </p:sp>
        <p:sp>
          <p:nvSpPr>
            <p:cNvPr id="56" name="TextBox 4"/>
            <p:cNvSpPr>
              <a:spLocks noChangeArrowheads="1"/>
            </p:cNvSpPr>
            <p:nvPr/>
          </p:nvSpPr>
          <p:spPr bwMode="auto">
            <a:xfrm>
              <a:off x="572233" y="823059"/>
              <a:ext cx="500948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pc="300" sz="4000">
                  <a:latin charset="-122" panose="020b0503020204020204" pitchFamily="34" typeface="微软雅黑"/>
                  <a:ea charset="-122" panose="020b0503020204020204" pitchFamily="34" typeface="微软雅黑"/>
                  <a:sym charset="0" typeface="Broadway BT"/>
                </a:rPr>
                <a:t>团队激励</a:t>
              </a:r>
            </a:p>
          </p:txBody>
        </p:sp>
      </p:grpSp>
    </p:spTree>
    <p:extLst>
      <p:ext uri="{BB962C8B-B14F-4D97-AF65-F5344CB8AC3E}">
        <p14:creationId val="2712238722"/>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0"/>
                                        </p:tgtEl>
                                        <p:attrNameLst>
                                          <p:attrName>style.visibility</p:attrName>
                                        </p:attrNameLst>
                                      </p:cBhvr>
                                      <p:to>
                                        <p:strVal val="visible"/>
                                      </p:to>
                                    </p:set>
                                    <p:anim calcmode="lin" valueType="num">
                                      <p:cBhvr>
                                        <p:cTn dur="250" fill="hold" id="7"/>
                                        <p:tgtEl>
                                          <p:spTgt spid="50"/>
                                        </p:tgtEl>
                                        <p:attrNameLst>
                                          <p:attrName>ppt_w</p:attrName>
                                        </p:attrNameLst>
                                      </p:cBhvr>
                                      <p:tavLst>
                                        <p:tav tm="0">
                                          <p:val>
                                            <p:fltVal val="0"/>
                                          </p:val>
                                        </p:tav>
                                        <p:tav tm="100000">
                                          <p:val>
                                            <p:strVal val="#ppt_w"/>
                                          </p:val>
                                        </p:tav>
                                      </p:tavLst>
                                    </p:anim>
                                    <p:anim calcmode="lin" valueType="num">
                                      <p:cBhvr>
                                        <p:cTn dur="250" fill="hold" id="8"/>
                                        <p:tgtEl>
                                          <p:spTgt spid="50"/>
                                        </p:tgtEl>
                                        <p:attrNameLst>
                                          <p:attrName>ppt_h</p:attrName>
                                        </p:attrNameLst>
                                      </p:cBhvr>
                                      <p:tavLst>
                                        <p:tav tm="0">
                                          <p:val>
                                            <p:fltVal val="0"/>
                                          </p:val>
                                        </p:tav>
                                        <p:tav tm="100000">
                                          <p:val>
                                            <p:strVal val="#ppt_h"/>
                                          </p:val>
                                        </p:tav>
                                      </p:tavLst>
                                    </p:anim>
                                    <p:animEffect filter="fade" transition="in">
                                      <p:cBhvr>
                                        <p:cTn dur="250" id="9"/>
                                        <p:tgtEl>
                                          <p:spTgt spid="50"/>
                                        </p:tgtEl>
                                      </p:cBhvr>
                                    </p:animEffect>
                                  </p:childTnLst>
                                </p:cTn>
                              </p:par>
                            </p:childTnLst>
                          </p:cTn>
                        </p:par>
                        <p:par>
                          <p:cTn fill="hold" id="10" nodeType="afterGroup">
                            <p:stCondLst>
                              <p:cond delay="250"/>
                            </p:stCondLst>
                            <p:childTnLst>
                              <p:par>
                                <p:cTn fill="hold" grpId="0" id="11" nodeType="afterEffect" presetClass="entr" presetID="53" presetSubtype="0">
                                  <p:stCondLst>
                                    <p:cond delay="0"/>
                                  </p:stCondLst>
                                  <p:childTnLst>
                                    <p:set>
                                      <p:cBhvr>
                                        <p:cTn dur="1" fill="hold" id="12">
                                          <p:stCondLst>
                                            <p:cond delay="0"/>
                                          </p:stCondLst>
                                        </p:cTn>
                                        <p:tgtEl>
                                          <p:spTgt spid="52"/>
                                        </p:tgtEl>
                                        <p:attrNameLst>
                                          <p:attrName>style.visibility</p:attrName>
                                        </p:attrNameLst>
                                      </p:cBhvr>
                                      <p:to>
                                        <p:strVal val="visible"/>
                                      </p:to>
                                    </p:set>
                                    <p:anim calcmode="lin" valueType="num">
                                      <p:cBhvr>
                                        <p:cTn dur="250" fill="hold" id="13"/>
                                        <p:tgtEl>
                                          <p:spTgt spid="52"/>
                                        </p:tgtEl>
                                        <p:attrNameLst>
                                          <p:attrName>ppt_w</p:attrName>
                                        </p:attrNameLst>
                                      </p:cBhvr>
                                      <p:tavLst>
                                        <p:tav tm="0">
                                          <p:val>
                                            <p:fltVal val="0"/>
                                          </p:val>
                                        </p:tav>
                                        <p:tav tm="100000">
                                          <p:val>
                                            <p:strVal val="#ppt_w"/>
                                          </p:val>
                                        </p:tav>
                                      </p:tavLst>
                                    </p:anim>
                                    <p:anim calcmode="lin" valueType="num">
                                      <p:cBhvr>
                                        <p:cTn dur="250" fill="hold" id="14"/>
                                        <p:tgtEl>
                                          <p:spTgt spid="52"/>
                                        </p:tgtEl>
                                        <p:attrNameLst>
                                          <p:attrName>ppt_h</p:attrName>
                                        </p:attrNameLst>
                                      </p:cBhvr>
                                      <p:tavLst>
                                        <p:tav tm="0">
                                          <p:val>
                                            <p:fltVal val="0"/>
                                          </p:val>
                                        </p:tav>
                                        <p:tav tm="100000">
                                          <p:val>
                                            <p:strVal val="#ppt_h"/>
                                          </p:val>
                                        </p:tav>
                                      </p:tavLst>
                                    </p:anim>
                                    <p:animEffect filter="fade" transition="in">
                                      <p:cBhvr>
                                        <p:cTn dur="250" id="15"/>
                                        <p:tgtEl>
                                          <p:spTgt spid="52"/>
                                        </p:tgtEl>
                                      </p:cBhvr>
                                    </p:animEffect>
                                  </p:childTnLst>
                                </p:cTn>
                              </p:par>
                            </p:childTnLst>
                          </p:cTn>
                        </p:par>
                        <p:par>
                          <p:cTn fill="hold" id="16" nodeType="afterGroup">
                            <p:stCondLst>
                              <p:cond delay="500"/>
                            </p:stCondLst>
                            <p:childTnLst>
                              <p:par>
                                <p:cTn fill="hold" id="17" nodeType="afterEffect" presetClass="entr" presetID="2" presetSubtype="8">
                                  <p:stCondLst>
                                    <p:cond delay="0"/>
                                  </p:stCondLst>
                                  <p:childTnLst>
                                    <p:set>
                                      <p:cBhvr>
                                        <p:cTn dur="1" fill="hold" id="18">
                                          <p:stCondLst>
                                            <p:cond delay="0"/>
                                          </p:stCondLst>
                                        </p:cTn>
                                        <p:tgtEl>
                                          <p:spTgt spid="54"/>
                                        </p:tgtEl>
                                        <p:attrNameLst>
                                          <p:attrName>style.visibility</p:attrName>
                                        </p:attrNameLst>
                                      </p:cBhvr>
                                      <p:to>
                                        <p:strVal val="visible"/>
                                      </p:to>
                                    </p:set>
                                    <p:anim calcmode="lin" valueType="num">
                                      <p:cBhvr additive="base">
                                        <p:cTn dur="250" fill="hold" id="19"/>
                                        <p:tgtEl>
                                          <p:spTgt spid="54"/>
                                        </p:tgtEl>
                                        <p:attrNameLst>
                                          <p:attrName>ppt_x</p:attrName>
                                        </p:attrNameLst>
                                      </p:cBhvr>
                                      <p:tavLst>
                                        <p:tav tm="0">
                                          <p:val>
                                            <p:strVal val="0-#ppt_w/2"/>
                                          </p:val>
                                        </p:tav>
                                        <p:tav tm="100000">
                                          <p:val>
                                            <p:strVal val="#ppt_x"/>
                                          </p:val>
                                        </p:tav>
                                      </p:tavLst>
                                    </p:anim>
                                    <p:anim calcmode="lin" valueType="num">
                                      <p:cBhvr additive="base">
                                        <p:cTn dur="250" fill="hold" id="20"/>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4896900" cy="1179437"/>
            <a:chOff x="4039487" y="423523"/>
            <a:chExt cx="4896900" cy="1179437"/>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团队激励</a:t>
              </a:r>
            </a:p>
          </p:txBody>
        </p:sp>
        <p:sp>
          <p:nvSpPr>
            <p:cNvPr id="3" name="矩形 2"/>
            <p:cNvSpPr/>
            <p:nvPr/>
          </p:nvSpPr>
          <p:spPr>
            <a:xfrm>
              <a:off x="6174093" y="679630"/>
              <a:ext cx="2789555"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INCENTIVES</a:t>
              </a:r>
            </a:p>
          </p:txBody>
        </p:sp>
      </p:grpSp>
      <p:sp>
        <p:nvSpPr>
          <p:cNvPr id="6" name="矩形 5"/>
          <p:cNvSpPr/>
          <p:nvPr/>
        </p:nvSpPr>
        <p:spPr>
          <a:xfrm>
            <a:off x="4278309" y="1757856"/>
            <a:ext cx="2465705" cy="624840"/>
          </a:xfrm>
          <a:prstGeom prst="rect">
            <a:avLst/>
          </a:prstGeom>
        </p:spPr>
        <p:txBody>
          <a:bodyPr wrap="none">
            <a:spAutoFit/>
          </a:bodyPr>
          <a:lstStyle/>
          <a:p>
            <a:pPr algn="ctr"/>
            <a:r>
              <a:rPr altLang="en-US" b="1" lang="zh-CN" spc="600" sz="3500">
                <a:solidFill>
                  <a:srgbClr val="0070C0"/>
                </a:solidFill>
                <a:latin charset="0" typeface="Broadway BT"/>
                <a:ea charset="-122" panose="020b0503020204020204" pitchFamily="34" typeface="微软雅黑"/>
                <a:sym charset="0" typeface="Broadway BT"/>
              </a:rPr>
              <a:t> 激励概述</a:t>
            </a:r>
          </a:p>
        </p:txBody>
      </p:sp>
      <p:sp>
        <p:nvSpPr>
          <p:cNvPr id="7" name="Text Box 10"/>
          <p:cNvSpPr txBox="1">
            <a:spLocks noChangeArrowheads="1"/>
          </p:cNvSpPr>
          <p:nvPr/>
        </p:nvSpPr>
        <p:spPr bwMode="auto">
          <a:xfrm>
            <a:off x="4862286" y="3460070"/>
            <a:ext cx="6023428"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r>
              <a:rPr altLang="en-US" lang="zh-CN" spc="600" sz="1600">
                <a:solidFill>
                  <a:schemeClr val="tx1">
                    <a:lumMod val="85000"/>
                    <a:lumOff val="15000"/>
                  </a:schemeClr>
                </a:solidFill>
                <a:ea charset="-122" panose="020b0503020204020204" pitchFamily="34" typeface="微软雅黑"/>
              </a:rPr>
              <a:t>    影响工作的心理因素包括激励、影响、权力、和效率。在项目管理中，项目经理应当了解项目成员的需求和职业生涯设想，对其进行有效地激励和表扬，让大家心情舒畅的工作，才能取得好的效果，激励机制在团队建设中十分重要。</a:t>
            </a:r>
          </a:p>
        </p:txBody>
      </p:sp>
      <p:pic>
        <p:nvPicPr>
          <p:cNvPr id="8" name="图片 7"/>
          <p:cNvPicPr>
            <a:picLocks noChangeAspect="1"/>
          </p:cNvPicPr>
          <p:nvPr/>
        </p:nvPicPr>
        <p:blipFill>
          <a:blip r:embed="rId3">
            <a:extLst>
              <a:ext uri="{28A0092B-C50C-407E-A947-70E740481C1C}">
                <a14:useLocalDpi val="0"/>
              </a:ext>
            </a:extLst>
          </a:blip>
          <a:stretch>
            <a:fillRect/>
          </a:stretch>
        </p:blipFill>
        <p:spPr>
          <a:xfrm>
            <a:off x="921656" y="2210654"/>
            <a:ext cx="3344614" cy="3344614"/>
          </a:xfrm>
          <a:prstGeom prst="rect">
            <a:avLst/>
          </a:prstGeom>
        </p:spPr>
      </p:pic>
      <p:sp>
        <p:nvSpPr>
          <p:cNvPr id="9" name="矩形 8"/>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268904027"/>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10"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500" id="17"/>
                                        <p:tgtEl>
                                          <p:spTgt spid="6"/>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7">
                                            <p:txEl>
                                              <p:pRg end="0" st="0"/>
                                            </p:txEl>
                                          </p:spTgt>
                                        </p:tgtEl>
                                        <p:attrNameLst>
                                          <p:attrName>style.visibility</p:attrName>
                                        </p:attrNameLst>
                                      </p:cBhvr>
                                      <p:to>
                                        <p:strVal val="visible"/>
                                      </p:to>
                                    </p:set>
                                    <p:animEffect filter="fade" transition="in">
                                      <p:cBhvr>
                                        <p:cTn dur="1000" id="21"/>
                                        <p:tgtEl>
                                          <p:spTgt spid="7">
                                            <p:txEl>
                                              <p:pRg end="0" st="0"/>
                                            </p:txEl>
                                          </p:spTgt>
                                        </p:tgtEl>
                                      </p:cBhvr>
                                    </p:animEffect>
                                    <p:anim calcmode="lin" valueType="num">
                                      <p:cBhvr>
                                        <p:cTn dur="1000" fill="hold" id="22"/>
                                        <p:tgtEl>
                                          <p:spTgt spid="7">
                                            <p:txEl>
                                              <p:pRg end="0" st="0"/>
                                            </p:txEl>
                                          </p:spTgt>
                                        </p:tgtEl>
                                        <p:attrNameLst>
                                          <p:attrName>ppt_x</p:attrName>
                                        </p:attrNameLst>
                                      </p:cBhvr>
                                      <p:tavLst>
                                        <p:tav tm="0">
                                          <p:val>
                                            <p:strVal val="#ppt_x"/>
                                          </p:val>
                                        </p:tav>
                                        <p:tav tm="100000">
                                          <p:val>
                                            <p:strVal val="#ppt_x"/>
                                          </p:val>
                                        </p:tav>
                                      </p:tavLst>
                                    </p:anim>
                                    <p:anim calcmode="lin" valueType="num">
                                      <p:cBhvr>
                                        <p:cTn dur="1000" fill="hold" id="23"/>
                                        <p:tgtEl>
                                          <p:spTgt spid="7">
                                            <p:txEl>
                                              <p:pRg end="0" st="0"/>
                                            </p:txEl>
                                          </p:spTgt>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22" presetSubtype="8">
                                  <p:stCondLst>
                                    <p:cond delay="0"/>
                                  </p:stCondLst>
                                  <p:childTnLst>
                                    <p:set>
                                      <p:cBhvr>
                                        <p:cTn dur="1" fill="hold" id="26">
                                          <p:stCondLst>
                                            <p:cond delay="0"/>
                                          </p:stCondLst>
                                        </p:cTn>
                                        <p:tgtEl>
                                          <p:spTgt spid="9"/>
                                        </p:tgtEl>
                                        <p:attrNameLst>
                                          <p:attrName>style.visibility</p:attrName>
                                        </p:attrNameLst>
                                      </p:cBhvr>
                                      <p:to>
                                        <p:strVal val="visible"/>
                                      </p:to>
                                    </p:set>
                                    <p:animEffect filter="wipe(left)" transition="in">
                                      <p:cBhvr>
                                        <p:cTn dur="500" id="2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4896900" cy="1179437"/>
            <a:chOff x="4039487" y="423523"/>
            <a:chExt cx="4896900" cy="1179437"/>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团队激励</a:t>
              </a:r>
            </a:p>
          </p:txBody>
        </p:sp>
        <p:sp>
          <p:nvSpPr>
            <p:cNvPr id="3" name="矩形 2"/>
            <p:cNvSpPr/>
            <p:nvPr/>
          </p:nvSpPr>
          <p:spPr>
            <a:xfrm>
              <a:off x="6174093" y="679630"/>
              <a:ext cx="2789555"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INCENTIVES</a:t>
              </a:r>
            </a:p>
          </p:txBody>
        </p:sp>
      </p:grpSp>
      <p:grpSp>
        <p:nvGrpSpPr>
          <p:cNvPr id="6" name="Group 7"/>
          <p:cNvGrpSpPr/>
          <p:nvPr/>
        </p:nvGrpSpPr>
        <p:grpSpPr>
          <a:xfrm>
            <a:off x="985839" y="1896381"/>
            <a:ext cx="6256347" cy="1674809"/>
            <a:chExt cx="9851" cy="2639"/>
          </a:xfrm>
        </p:grpSpPr>
        <p:sp>
          <p:nvSpPr>
            <p:cNvPr id="7" name="Text Box 9"/>
            <p:cNvSpPr txBox="1">
              <a:spLocks noChangeArrowheads="1"/>
            </p:cNvSpPr>
            <p:nvPr/>
          </p:nvSpPr>
          <p:spPr bwMode="auto">
            <a:xfrm>
              <a:off x="0" y="599"/>
              <a:ext cx="2598" cy="8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800">
                  <a:solidFill>
                    <a:srgbClr val="0070C0"/>
                  </a:solidFill>
                  <a:ea charset="-122" panose="020b0503020204020204" pitchFamily="34" typeface="微软雅黑"/>
                </a:rPr>
                <a:t>目标激励</a:t>
              </a:r>
            </a:p>
          </p:txBody>
        </p:sp>
        <p:sp>
          <p:nvSpPr>
            <p:cNvPr id="8" name="Text Box 10"/>
            <p:cNvSpPr txBox="1">
              <a:spLocks noChangeArrowheads="1"/>
            </p:cNvSpPr>
            <p:nvPr/>
          </p:nvSpPr>
          <p:spPr bwMode="auto">
            <a:xfrm>
              <a:off x="3364" y="0"/>
              <a:ext cx="5261" cy="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p>
          </p:txBody>
        </p:sp>
        <p:sp>
          <p:nvSpPr>
            <p:cNvPr id="9" name="Text Box 11"/>
            <p:cNvSpPr txBox="1">
              <a:spLocks noChangeArrowheads="1"/>
            </p:cNvSpPr>
            <p:nvPr/>
          </p:nvSpPr>
          <p:spPr bwMode="auto">
            <a:xfrm>
              <a:off x="2827" y="528"/>
              <a:ext cx="7024" cy="16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10000"/>
                </a:lnSpc>
                <a:buSzTx/>
                <a:buFont charset="0" panose="020b0604020202020204" pitchFamily="34" typeface="Arial"/>
                <a:buChar char="•"/>
              </a:pPr>
              <a:r>
                <a:rPr altLang="en-US" lang="zh-CN" sz="1400">
                  <a:ea charset="-122" panose="020b0503020204020204" pitchFamily="34" typeface="微软雅黑"/>
                </a:rPr>
                <a:t>以统一的目标引导员工同舟共济 </a:t>
              </a:r>
            </a:p>
            <a:p>
              <a:pPr eaLnBrk="1" hangingPunct="1">
                <a:lnSpc>
                  <a:spcPct val="110000"/>
                </a:lnSpc>
                <a:buSzTx/>
                <a:buFont charset="0" panose="020b0604020202020204" pitchFamily="34" typeface="Arial"/>
                <a:buChar char="•"/>
              </a:pPr>
              <a:r>
                <a:rPr altLang="en-US" lang="zh-CN" sz="1400">
                  <a:ea charset="-122" panose="020b0503020204020204" pitchFamily="34" typeface="微软雅黑"/>
                </a:rPr>
                <a:t>把公司目标分懈到个人 </a:t>
              </a:r>
            </a:p>
            <a:p>
              <a:pPr eaLnBrk="1" hangingPunct="1">
                <a:lnSpc>
                  <a:spcPct val="110000"/>
                </a:lnSpc>
                <a:buSzTx/>
                <a:buFont charset="0" panose="020b0604020202020204" pitchFamily="34" typeface="Arial"/>
                <a:buChar char="•"/>
              </a:pPr>
              <a:r>
                <a:rPr altLang="en-US" lang="zh-CN" sz="1400">
                  <a:ea charset="-122" panose="020b0503020204020204" pitchFamily="34" typeface="微软雅黑"/>
                </a:rPr>
                <a:t>让激励成效显著 ——目标可视化</a:t>
              </a:r>
            </a:p>
            <a:p>
              <a:pPr eaLnBrk="1" hangingPunct="1">
                <a:lnSpc>
                  <a:spcPct val="110000"/>
                </a:lnSpc>
                <a:buSzTx/>
                <a:buFont charset="0" panose="020b0604020202020204" pitchFamily="34" typeface="Arial"/>
                <a:buChar char="•"/>
              </a:pPr>
              <a:r>
                <a:rPr altLang="en-US" lang="zh-CN" sz="1400">
                  <a:ea charset="-122" panose="020b0503020204020204" pitchFamily="34" typeface="微软雅黑"/>
                </a:rPr>
                <a:t>天天看到“梦想板” 完美目标</a:t>
              </a:r>
            </a:p>
          </p:txBody>
        </p:sp>
        <p:sp>
          <p:nvSpPr>
            <p:cNvPr id="10" name="Text Box 13"/>
            <p:cNvSpPr txBox="1">
              <a:spLocks noChangeArrowheads="1"/>
            </p:cNvSpPr>
            <p:nvPr/>
          </p:nvSpPr>
          <p:spPr bwMode="auto">
            <a:xfrm>
              <a:off x="113" y="1621"/>
              <a:ext cx="2380" cy="10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a:ea charset="-122" panose="020b0503020204020204" pitchFamily="34" typeface="微软雅黑"/>
                </a:rPr>
                <a:t>让员工每天都有奔头</a:t>
              </a:r>
            </a:p>
          </p:txBody>
        </p:sp>
      </p:grpSp>
      <p:grpSp>
        <p:nvGrpSpPr>
          <p:cNvPr id="12" name="Group 16"/>
          <p:cNvGrpSpPr/>
          <p:nvPr/>
        </p:nvGrpSpPr>
        <p:grpSpPr>
          <a:xfrm>
            <a:off x="969964" y="3974645"/>
            <a:ext cx="6188075" cy="1670050"/>
            <a:chExt cx="9746" cy="2629"/>
          </a:xfrm>
        </p:grpSpPr>
        <p:sp>
          <p:nvSpPr>
            <p:cNvPr id="13" name="Text Box 18"/>
            <p:cNvSpPr txBox="1">
              <a:spLocks noChangeArrowheads="1"/>
            </p:cNvSpPr>
            <p:nvPr/>
          </p:nvSpPr>
          <p:spPr bwMode="auto">
            <a:xfrm>
              <a:off x="0" y="599"/>
              <a:ext cx="2598" cy="81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en-US" b="1" lang="zh-CN" sz="2800">
                  <a:ea charset="-122" panose="020b0503020204020204" pitchFamily="34" typeface="微软雅黑"/>
                </a:rPr>
                <a:t>发展激励</a:t>
              </a:r>
            </a:p>
          </p:txBody>
        </p:sp>
        <p:sp>
          <p:nvSpPr>
            <p:cNvPr id="14" name="Text Box 19"/>
            <p:cNvSpPr txBox="1">
              <a:spLocks noChangeArrowheads="1"/>
            </p:cNvSpPr>
            <p:nvPr/>
          </p:nvSpPr>
          <p:spPr bwMode="auto">
            <a:xfrm>
              <a:off x="3364" y="0"/>
              <a:ext cx="5261" cy="57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p>
          </p:txBody>
        </p:sp>
        <p:sp>
          <p:nvSpPr>
            <p:cNvPr id="15" name="Text Box 20"/>
            <p:cNvSpPr txBox="1">
              <a:spLocks noChangeArrowheads="1"/>
            </p:cNvSpPr>
            <p:nvPr/>
          </p:nvSpPr>
          <p:spPr bwMode="auto">
            <a:xfrm>
              <a:off x="2722" y="869"/>
              <a:ext cx="7024" cy="125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indent="-285750">
                <a:lnSpc>
                  <a:spcPct val="110000"/>
                </a:lnSpc>
                <a:buSzTx/>
                <a:buFont charset="0" panose="020b0604020202020204" pitchFamily="34" typeface="Arial"/>
                <a:buChar char="•"/>
              </a:pPr>
              <a:r>
                <a:rPr altLang="zh-CN" lang="zh-CN" sz="1400">
                  <a:ea charset="-122" panose="020b0503020204020204" pitchFamily="34" typeface="微软雅黑"/>
                </a:rPr>
                <a:t>全力打通所有的晋升渠道  </a:t>
              </a:r>
            </a:p>
            <a:p>
              <a:pPr indent="-285750">
                <a:lnSpc>
                  <a:spcPct val="110000"/>
                </a:lnSpc>
                <a:buSzTx/>
                <a:buFont charset="0" panose="020b0604020202020204" pitchFamily="34" typeface="Arial"/>
                <a:buChar char="•"/>
              </a:pPr>
              <a:r>
                <a:rPr altLang="zh-CN" lang="zh-CN" sz="1400">
                  <a:ea charset="-122" panose="020b0503020204020204" pitchFamily="34" typeface="微软雅黑"/>
                </a:rPr>
                <a:t>把事情做在前面者获得晋升 </a:t>
              </a:r>
            </a:p>
            <a:p>
              <a:pPr indent="-285750">
                <a:lnSpc>
                  <a:spcPct val="110000"/>
                </a:lnSpc>
                <a:buSzTx/>
                <a:buFont charset="0" panose="020b0604020202020204" pitchFamily="34" typeface="Arial"/>
                <a:buChar char="•"/>
              </a:pPr>
              <a:r>
                <a:rPr altLang="zh-CN" lang="zh-CN" sz="1400">
                  <a:ea charset="-122" panose="020b0503020204020204" pitchFamily="34" typeface="微软雅黑"/>
                </a:rPr>
                <a:t>别“捧杀”好“士兵”</a:t>
              </a:r>
            </a:p>
          </p:txBody>
        </p:sp>
        <p:sp>
          <p:nvSpPr>
            <p:cNvPr id="16" name="Text Box 22"/>
            <p:cNvSpPr txBox="1">
              <a:spLocks noChangeArrowheads="1"/>
            </p:cNvSpPr>
            <p:nvPr/>
          </p:nvSpPr>
          <p:spPr bwMode="auto">
            <a:xfrm>
              <a:off x="113" y="1621"/>
              <a:ext cx="2380" cy="100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a:ea charset="-122" panose="020b0503020204020204" pitchFamily="34" typeface="微软雅黑"/>
                </a:rPr>
                <a:t>满足人的事业心</a:t>
              </a:r>
            </a:p>
          </p:txBody>
        </p:sp>
      </p:grpSp>
      <p:grpSp>
        <p:nvGrpSpPr>
          <p:cNvPr id="17" name="Group 23"/>
          <p:cNvGrpSpPr/>
          <p:nvPr/>
        </p:nvGrpSpPr>
        <p:grpSpPr>
          <a:xfrm>
            <a:off x="6897915" y="1880051"/>
            <a:ext cx="6172202" cy="1670050"/>
            <a:chExt cx="9721" cy="2629"/>
          </a:xfrm>
        </p:grpSpPr>
        <p:sp>
          <p:nvSpPr>
            <p:cNvPr id="18" name="Text Box 25"/>
            <p:cNvSpPr txBox="1">
              <a:spLocks noChangeArrowheads="1"/>
            </p:cNvSpPr>
            <p:nvPr/>
          </p:nvSpPr>
          <p:spPr bwMode="auto">
            <a:xfrm>
              <a:off x="0" y="599"/>
              <a:ext cx="2598" cy="81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en-US" b="1" lang="zh-CN" sz="2800">
                  <a:ea charset="-122" panose="020b0503020204020204" pitchFamily="34" typeface="微软雅黑"/>
                </a:rPr>
                <a:t>奖励激励</a:t>
              </a:r>
            </a:p>
          </p:txBody>
        </p:sp>
        <p:sp>
          <p:nvSpPr>
            <p:cNvPr id="19" name="Text Box 26"/>
            <p:cNvSpPr txBox="1">
              <a:spLocks noChangeArrowheads="1"/>
            </p:cNvSpPr>
            <p:nvPr/>
          </p:nvSpPr>
          <p:spPr bwMode="auto">
            <a:xfrm>
              <a:off x="3364" y="0"/>
              <a:ext cx="5261" cy="57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p>
          </p:txBody>
        </p:sp>
        <p:sp>
          <p:nvSpPr>
            <p:cNvPr id="20" name="Text Box 27"/>
            <p:cNvSpPr txBox="1">
              <a:spLocks noChangeArrowheads="1"/>
            </p:cNvSpPr>
            <p:nvPr/>
          </p:nvSpPr>
          <p:spPr bwMode="auto">
            <a:xfrm>
              <a:off x="2697" y="599"/>
              <a:ext cx="7024" cy="16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indent="-285750">
                <a:lnSpc>
                  <a:spcPct val="110000"/>
                </a:lnSpc>
                <a:buSzTx/>
                <a:buFont charset="0" panose="020b0604020202020204" pitchFamily="34" typeface="Arial"/>
                <a:buChar char="•"/>
              </a:pPr>
              <a:r>
                <a:rPr altLang="zh-CN" lang="zh-CN" sz="1400">
                  <a:ea charset="-122" panose="020b0503020204020204" pitchFamily="34" typeface="微软雅黑"/>
                </a:rPr>
                <a:t>把握好奖惩时机</a:t>
              </a:r>
            </a:p>
            <a:p>
              <a:pPr indent="-285750">
                <a:lnSpc>
                  <a:spcPct val="110000"/>
                </a:lnSpc>
                <a:buSzTx/>
                <a:buFont charset="0" panose="020b0604020202020204" pitchFamily="34" typeface="Arial"/>
                <a:buChar char="•"/>
              </a:pPr>
              <a:r>
                <a:rPr altLang="zh-CN" lang="zh-CN" sz="1400">
                  <a:ea charset="-122" panose="020b0503020204020204" pitchFamily="34" typeface="微软雅黑"/>
                </a:rPr>
                <a:t>该出手时就出手 奖励推陈出新</a:t>
              </a:r>
            </a:p>
            <a:p>
              <a:pPr indent="-285750">
                <a:lnSpc>
                  <a:spcPct val="110000"/>
                </a:lnSpc>
                <a:buSzTx/>
                <a:buFont charset="0" panose="020b0604020202020204" pitchFamily="34" typeface="Arial"/>
                <a:buChar char="•"/>
              </a:pPr>
              <a:r>
                <a:rPr altLang="zh-CN" lang="zh-CN" sz="1400">
                  <a:ea charset="-122" panose="020b0503020204020204" pitchFamily="34" typeface="微软雅黑"/>
                </a:rPr>
                <a:t>运用合理的不公平让员工有压力 </a:t>
              </a:r>
            </a:p>
            <a:p>
              <a:pPr indent="-285750">
                <a:lnSpc>
                  <a:spcPct val="110000"/>
                </a:lnSpc>
                <a:buSzTx/>
                <a:buFont charset="0" panose="020b0604020202020204" pitchFamily="34" typeface="Arial"/>
                <a:buChar char="•"/>
              </a:pPr>
              <a:r>
                <a:rPr altLang="zh-CN" lang="zh-CN" sz="1400">
                  <a:ea charset="-122" panose="020b0503020204020204" pitchFamily="34" typeface="微软雅黑"/>
                </a:rPr>
                <a:t>奖励不当，反受其乱 </a:t>
              </a:r>
            </a:p>
          </p:txBody>
        </p:sp>
        <p:sp>
          <p:nvSpPr>
            <p:cNvPr id="21" name="Text Box 29"/>
            <p:cNvSpPr txBox="1">
              <a:spLocks noChangeArrowheads="1"/>
            </p:cNvSpPr>
            <p:nvPr/>
          </p:nvSpPr>
          <p:spPr bwMode="auto">
            <a:xfrm>
              <a:off x="113" y="1621"/>
              <a:ext cx="2380" cy="100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a:ea charset="-122" panose="020b0503020204020204" pitchFamily="34" typeface="微软雅黑"/>
                </a:rPr>
                <a:t>搭建合适的薪酬模式</a:t>
              </a:r>
            </a:p>
          </p:txBody>
        </p:sp>
      </p:grpSp>
      <p:grpSp>
        <p:nvGrpSpPr>
          <p:cNvPr id="22" name="Group 30"/>
          <p:cNvGrpSpPr/>
          <p:nvPr/>
        </p:nvGrpSpPr>
        <p:grpSpPr>
          <a:xfrm>
            <a:off x="6882040" y="4031340"/>
            <a:ext cx="6188075" cy="1952146"/>
            <a:chExt cx="9746" cy="3076"/>
          </a:xfrm>
        </p:grpSpPr>
        <p:sp>
          <p:nvSpPr>
            <p:cNvPr id="23" name="Text Box 32"/>
            <p:cNvSpPr txBox="1">
              <a:spLocks noChangeArrowheads="1"/>
            </p:cNvSpPr>
            <p:nvPr/>
          </p:nvSpPr>
          <p:spPr bwMode="auto">
            <a:xfrm>
              <a:off x="0" y="599"/>
              <a:ext cx="2598" cy="81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en-US" b="1" lang="zh-CN" sz="2800">
                  <a:solidFill>
                    <a:srgbClr val="0070C0"/>
                  </a:solidFill>
                  <a:ea charset="-122" panose="020b0503020204020204" pitchFamily="34" typeface="微软雅黑"/>
                </a:rPr>
                <a:t>参与激励</a:t>
              </a:r>
            </a:p>
          </p:txBody>
        </p:sp>
        <p:sp>
          <p:nvSpPr>
            <p:cNvPr id="24" name="Text Box 33"/>
            <p:cNvSpPr txBox="1">
              <a:spLocks noChangeArrowheads="1"/>
            </p:cNvSpPr>
            <p:nvPr/>
          </p:nvSpPr>
          <p:spPr bwMode="auto">
            <a:xfrm>
              <a:off x="3364" y="0"/>
              <a:ext cx="5261" cy="57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p>
          </p:txBody>
        </p:sp>
        <p:sp>
          <p:nvSpPr>
            <p:cNvPr id="25" name="Text Box 34"/>
            <p:cNvSpPr txBox="1">
              <a:spLocks noChangeArrowheads="1"/>
            </p:cNvSpPr>
            <p:nvPr/>
          </p:nvSpPr>
          <p:spPr bwMode="auto">
            <a:xfrm>
              <a:off x="2722" y="803"/>
              <a:ext cx="7024" cy="1623"/>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indent="-285750">
                <a:lnSpc>
                  <a:spcPct val="110000"/>
                </a:lnSpc>
                <a:buSzTx/>
                <a:buFont charset="0" panose="020b0604020202020204" pitchFamily="34" typeface="Arial"/>
                <a:buChar char="•"/>
              </a:pPr>
              <a:r>
                <a:rPr altLang="zh-CN" lang="zh-CN" sz="1400">
                  <a:ea charset="-122" panose="020b0503020204020204" pitchFamily="34" typeface="微软雅黑"/>
                </a:rPr>
                <a:t>让员工参与决策 </a:t>
              </a:r>
            </a:p>
            <a:p>
              <a:pPr indent="-285750">
                <a:lnSpc>
                  <a:spcPct val="110000"/>
                </a:lnSpc>
                <a:buSzTx/>
                <a:buFont charset="0" panose="020b0604020202020204" pitchFamily="34" typeface="Arial"/>
                <a:buChar char="•"/>
              </a:pPr>
              <a:r>
                <a:rPr altLang="zh-CN" lang="zh-CN" sz="1400">
                  <a:ea charset="-122" panose="020b0503020204020204" pitchFamily="34" typeface="微软雅黑"/>
                </a:rPr>
                <a:t>以人名命名某项事物 </a:t>
              </a:r>
            </a:p>
            <a:p>
              <a:pPr indent="-285750">
                <a:lnSpc>
                  <a:spcPct val="110000"/>
                </a:lnSpc>
                <a:buSzTx/>
                <a:buFont charset="0" panose="020b0604020202020204" pitchFamily="34" typeface="Arial"/>
                <a:buChar char="•"/>
              </a:pPr>
              <a:r>
                <a:rPr altLang="zh-CN" lang="zh-CN" sz="1400">
                  <a:ea charset="-122" panose="020b0503020204020204" pitchFamily="34" typeface="微软雅黑"/>
                </a:rPr>
                <a:t>征询意见，倾听对方的心声 </a:t>
              </a:r>
            </a:p>
            <a:p>
              <a:pPr indent="-285750">
                <a:lnSpc>
                  <a:spcPct val="110000"/>
                </a:lnSpc>
                <a:buSzTx/>
                <a:buFont charset="0" panose="020b0604020202020204" pitchFamily="34" typeface="Arial"/>
                <a:buChar char="•"/>
              </a:pPr>
              <a:r>
                <a:rPr altLang="zh-CN" lang="zh-CN" sz="1400">
                  <a:ea charset="-122" panose="020b0503020204020204" pitchFamily="34" typeface="微软雅黑"/>
                </a:rPr>
                <a:t>让激情像“病毒”一样传染</a:t>
              </a:r>
            </a:p>
          </p:txBody>
        </p:sp>
        <p:sp>
          <p:nvSpPr>
            <p:cNvPr id="26" name="Text Box 36"/>
            <p:cNvSpPr txBox="1">
              <a:spLocks noChangeArrowheads="1"/>
            </p:cNvSpPr>
            <p:nvPr/>
          </p:nvSpPr>
          <p:spPr bwMode="auto">
            <a:xfrm>
              <a:off x="113" y="1621"/>
              <a:ext cx="2380" cy="1441"/>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a:ea charset="-122" panose="020b0503020204020204" pitchFamily="34" typeface="微软雅黑"/>
                </a:rPr>
                <a:t>在员工充分参与中实现自我满足</a:t>
              </a:r>
            </a:p>
          </p:txBody>
        </p:sp>
      </p:grpSp>
      <p:sp>
        <p:nvSpPr>
          <p:cNvPr id="27" name="矩形 26"/>
          <p:cNvSpPr/>
          <p:nvPr/>
        </p:nvSpPr>
        <p:spPr>
          <a:xfrm>
            <a:off x="882253" y="1415102"/>
            <a:ext cx="2422842" cy="548640"/>
          </a:xfrm>
          <a:prstGeom prst="rect">
            <a:avLst/>
          </a:prstGeom>
        </p:spPr>
        <p:txBody>
          <a:bodyPr wrap="none">
            <a:spAutoFit/>
          </a:bodyPr>
          <a:lstStyle/>
          <a:p>
            <a:pPr>
              <a:buFont charset="0" panose="020b0604020202020204" pitchFamily="34" typeface="Arial"/>
            </a:pPr>
            <a:r>
              <a:rPr altLang="en-US" b="1" lang="zh-CN" spc="300" sz="3000">
                <a:latin charset="0" panose="020b0604020202020204" pitchFamily="34" typeface="Arial"/>
                <a:ea charset="-122" panose="020b0503020204020204" pitchFamily="34" typeface="微软雅黑"/>
                <a:sym charset="0" typeface="Broadway BT"/>
              </a:rPr>
              <a:t> 激励的方法</a:t>
            </a:r>
          </a:p>
        </p:txBody>
      </p:sp>
      <p:sp>
        <p:nvSpPr>
          <p:cNvPr id="28" name="矩形 27"/>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91341315"/>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27"/>
                                        </p:tgtEl>
                                        <p:attrNameLst>
                                          <p:attrName>style.visibility</p:attrName>
                                        </p:attrNameLst>
                                      </p:cBhvr>
                                      <p:to>
                                        <p:strVal val="visible"/>
                                      </p:to>
                                    </p:set>
                                    <p:animEffect filter="fade" transition="in">
                                      <p:cBhvr>
                                        <p:cTn dur="1000" id="11"/>
                                        <p:tgtEl>
                                          <p:spTgt spid="27"/>
                                        </p:tgtEl>
                                      </p:cBhvr>
                                    </p:animEffect>
                                    <p:anim calcmode="lin" valueType="num">
                                      <p:cBhvr>
                                        <p:cTn dur="1000" fill="hold" id="12"/>
                                        <p:tgtEl>
                                          <p:spTgt spid="27"/>
                                        </p:tgtEl>
                                        <p:attrNameLst>
                                          <p:attrName>ppt_x</p:attrName>
                                        </p:attrNameLst>
                                      </p:cBhvr>
                                      <p:tavLst>
                                        <p:tav tm="0">
                                          <p:val>
                                            <p:strVal val="#ppt_x"/>
                                          </p:val>
                                        </p:tav>
                                        <p:tav tm="100000">
                                          <p:val>
                                            <p:strVal val="#ppt_x"/>
                                          </p:val>
                                        </p:tav>
                                      </p:tavLst>
                                    </p:anim>
                                    <p:anim calcmode="lin" valueType="num">
                                      <p:cBhvr>
                                        <p:cTn dur="1000" fill="hold" id="13"/>
                                        <p:tgtEl>
                                          <p:spTgt spid="2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500" id="17"/>
                                        <p:tgtEl>
                                          <p:spTgt spid="6"/>
                                        </p:tgtEl>
                                      </p:cBhvr>
                                    </p:animEffect>
                                  </p:childTnLst>
                                </p:cTn>
                              </p:par>
                            </p:childTnLst>
                          </p:cTn>
                        </p:par>
                        <p:par>
                          <p:cTn fill="hold" id="18" nodeType="afterGroup">
                            <p:stCondLst>
                              <p:cond delay="2000"/>
                            </p:stCondLst>
                            <p:childTnLst>
                              <p:par>
                                <p:cTn fill="hold" id="19" nodeType="afterEffect" presetClass="entr" presetID="10"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10" presetSubtype="0">
                                  <p:stCondLst>
                                    <p:cond delay="0"/>
                                  </p:stCondLst>
                                  <p:childTnLst>
                                    <p:set>
                                      <p:cBhvr>
                                        <p:cTn dur="1" fill="hold" id="24">
                                          <p:stCondLst>
                                            <p:cond delay="0"/>
                                          </p:stCondLst>
                                        </p:cTn>
                                        <p:tgtEl>
                                          <p:spTgt spid="17"/>
                                        </p:tgtEl>
                                        <p:attrNameLst>
                                          <p:attrName>style.visibility</p:attrName>
                                        </p:attrNameLst>
                                      </p:cBhvr>
                                      <p:to>
                                        <p:strVal val="visible"/>
                                      </p:to>
                                    </p:set>
                                    <p:animEffect filter="fade" transition="in">
                                      <p:cBhvr>
                                        <p:cTn dur="500" id="25"/>
                                        <p:tgtEl>
                                          <p:spTgt spid="17"/>
                                        </p:tgtEl>
                                      </p:cBhvr>
                                    </p:animEffect>
                                  </p:childTnLst>
                                </p:cTn>
                              </p:par>
                            </p:childTnLst>
                          </p:cTn>
                        </p:par>
                        <p:par>
                          <p:cTn fill="hold" id="26" nodeType="afterGroup">
                            <p:stCondLst>
                              <p:cond delay="3000"/>
                            </p:stCondLst>
                            <p:childTnLst>
                              <p:par>
                                <p:cTn fill="hold" id="27" nodeType="afterEffect" presetClass="entr" presetID="10" presetSubtype="0">
                                  <p:stCondLst>
                                    <p:cond delay="0"/>
                                  </p:stCondLst>
                                  <p:childTnLst>
                                    <p:set>
                                      <p:cBhvr>
                                        <p:cTn dur="1" fill="hold" id="28">
                                          <p:stCondLst>
                                            <p:cond delay="0"/>
                                          </p:stCondLst>
                                        </p:cTn>
                                        <p:tgtEl>
                                          <p:spTgt spid="22"/>
                                        </p:tgtEl>
                                        <p:attrNameLst>
                                          <p:attrName>style.visibility</p:attrName>
                                        </p:attrNameLst>
                                      </p:cBhvr>
                                      <p:to>
                                        <p:strVal val="visible"/>
                                      </p:to>
                                    </p:set>
                                    <p:animEffect filter="fade" transition="in">
                                      <p:cBhvr>
                                        <p:cTn dur="500" id="29"/>
                                        <p:tgtEl>
                                          <p:spTgt spid="22"/>
                                        </p:tgtEl>
                                      </p:cBhvr>
                                    </p:animEffect>
                                  </p:childTnLst>
                                </p:cTn>
                              </p:par>
                            </p:childTnLst>
                          </p:cTn>
                        </p:par>
                        <p:par>
                          <p:cTn fill="hold" id="30" nodeType="afterGroup">
                            <p:stCondLst>
                              <p:cond delay="3500"/>
                            </p:stCondLst>
                            <p:childTnLst>
                              <p:par>
                                <p:cTn fill="hold" grpId="0" id="31" nodeType="afterEffect" presetClass="entr" presetID="22" presetSubtype="8">
                                  <p:stCondLst>
                                    <p:cond delay="0"/>
                                  </p:stCondLst>
                                  <p:childTnLst>
                                    <p:set>
                                      <p:cBhvr>
                                        <p:cTn dur="1" fill="hold" id="32">
                                          <p:stCondLst>
                                            <p:cond delay="0"/>
                                          </p:stCondLst>
                                        </p:cTn>
                                        <p:tgtEl>
                                          <p:spTgt spid="28"/>
                                        </p:tgtEl>
                                        <p:attrNameLst>
                                          <p:attrName>style.visibility</p:attrName>
                                        </p:attrNameLst>
                                      </p:cBhvr>
                                      <p:to>
                                        <p:strVal val="visible"/>
                                      </p:to>
                                    </p:set>
                                    <p:animEffect filter="wipe(left)" transition="in">
                                      <p:cBhvr>
                                        <p:cTn dur="500" id="33"/>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0" y="-18669"/>
            <a:ext cx="12192000" cy="6876287"/>
          </a:xfrm>
          <a:prstGeom prst="rect">
            <a:avLst/>
          </a:prstGeom>
        </p:spPr>
      </p:pic>
      <p:sp>
        <p:nvSpPr>
          <p:cNvPr id="50" name="Oval 7"/>
          <p:cNvSpPr/>
          <p:nvPr/>
        </p:nvSpPr>
        <p:spPr>
          <a:xfrm rot="372845">
            <a:off x="4533675" y="2338003"/>
            <a:ext cx="1436353" cy="1436353"/>
          </a:xfrm>
          <a:prstGeom prst="ellipse">
            <a:avLst/>
          </a:prstGeom>
          <a:solidFill>
            <a:srgbClr val="0070C0"/>
          </a:solidFill>
          <a:ln>
            <a:noFill/>
          </a:ln>
          <a:effectLst>
            <a:outerShdw algn="t" blurRad="114300" dir="4320000" dist="165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2" name="TextBox 27"/>
          <p:cNvSpPr txBox="1"/>
          <p:nvPr/>
        </p:nvSpPr>
        <p:spPr>
          <a:xfrm>
            <a:off x="4745321" y="2691143"/>
            <a:ext cx="1013060" cy="777240"/>
          </a:xfrm>
          <a:prstGeom prst="rect">
            <a:avLst/>
          </a:prstGeom>
          <a:noFill/>
        </p:spPr>
        <p:txBody>
          <a:bodyPr numCol="1" rtlCol="0" spcCol="457200" wrap="square">
            <a:spAutoFit/>
          </a:bodyPr>
          <a:lstStyle/>
          <a:p>
            <a:pPr algn="ctr"/>
            <a:r>
              <a:rPr lang="en-US" sz="4500">
                <a:solidFill>
                  <a:schemeClr val="bg1"/>
                </a:solidFill>
                <a:latin charset="0" panose="020b0806030902050204" pitchFamily="34" typeface="Impact"/>
                <a:ea charset="0" typeface="Montserrat Light"/>
                <a:cs charset="0" typeface="Montserrat Light"/>
              </a:rPr>
              <a:t>0 3</a:t>
            </a:r>
          </a:p>
        </p:txBody>
      </p:sp>
      <p:grpSp>
        <p:nvGrpSpPr>
          <p:cNvPr id="54" name="组合 53"/>
          <p:cNvGrpSpPr/>
          <p:nvPr/>
        </p:nvGrpSpPr>
        <p:grpSpPr>
          <a:xfrm>
            <a:off x="6328712" y="2544904"/>
            <a:ext cx="3092831" cy="945583"/>
            <a:chOff x="572233" y="823059"/>
            <a:chExt cx="5518276" cy="945583"/>
          </a:xfrm>
        </p:grpSpPr>
        <p:sp>
          <p:nvSpPr>
            <p:cNvPr id="55" name="TextBox 3"/>
            <p:cNvSpPr>
              <a:spLocks noChangeArrowheads="1"/>
            </p:cNvSpPr>
            <p:nvPr/>
          </p:nvSpPr>
          <p:spPr bwMode="auto">
            <a:xfrm>
              <a:off x="661373" y="1460865"/>
              <a:ext cx="542913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defRPr/>
              </a:pPr>
              <a:r>
                <a:rPr altLang="zh-CN" lang="en-US" spc="300" sz="1400">
                  <a:solidFill>
                    <a:schemeClr val="bg1">
                      <a:lumMod val="50000"/>
                    </a:schemeClr>
                  </a:solidFill>
                  <a:latin charset="-122" panose="020b0503020204020204" pitchFamily="34" typeface="微软雅黑"/>
                  <a:ea charset="-122" panose="020b0503020204020204" pitchFamily="34" typeface="微软雅黑"/>
                </a:rPr>
                <a:t>TEAM CONFLICT</a:t>
              </a:r>
            </a:p>
          </p:txBody>
        </p:sp>
        <p:sp>
          <p:nvSpPr>
            <p:cNvPr id="56" name="TextBox 4"/>
            <p:cNvSpPr>
              <a:spLocks noChangeArrowheads="1"/>
            </p:cNvSpPr>
            <p:nvPr/>
          </p:nvSpPr>
          <p:spPr bwMode="auto">
            <a:xfrm>
              <a:off x="572233" y="823059"/>
              <a:ext cx="500948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pc="300" sz="4000">
                  <a:latin charset="-122" panose="020b0503020204020204" pitchFamily="34" typeface="微软雅黑"/>
                  <a:ea charset="-122" panose="020b0503020204020204" pitchFamily="34" typeface="微软雅黑"/>
                  <a:sym charset="0" typeface="Broadway BT"/>
                </a:rPr>
                <a:t>团队沟通</a:t>
              </a:r>
            </a:p>
          </p:txBody>
        </p:sp>
      </p:grpSp>
    </p:spTree>
    <p:extLst>
      <p:ext uri="{BB962C8B-B14F-4D97-AF65-F5344CB8AC3E}">
        <p14:creationId val="3413786491"/>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250" fill="hold" id="7"/>
                                        <p:tgtEl>
                                          <p:spTgt spid="54"/>
                                        </p:tgtEl>
                                        <p:attrNameLst>
                                          <p:attrName>ppt_x</p:attrName>
                                        </p:attrNameLst>
                                      </p:cBhvr>
                                      <p:tavLst>
                                        <p:tav tm="0">
                                          <p:val>
                                            <p:strVal val="0-#ppt_w/2"/>
                                          </p:val>
                                        </p:tav>
                                        <p:tav tm="100000">
                                          <p:val>
                                            <p:strVal val="#ppt_x"/>
                                          </p:val>
                                        </p:tav>
                                      </p:tavLst>
                                    </p:anim>
                                    <p:anim calcmode="lin" valueType="num">
                                      <p:cBhvr additive="base">
                                        <p:cTn dur="250" fill="hold" id="8"/>
                                        <p:tgtEl>
                                          <p:spTgt spid="5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50"/>
                            </p:stCondLst>
                            <p:childTnLst>
                              <p:par>
                                <p:cTn fill="hold" grpId="0" id="10" nodeType="afterEffect" presetClass="entr" presetID="53" presetSubtype="0">
                                  <p:stCondLst>
                                    <p:cond delay="0"/>
                                  </p:stCondLst>
                                  <p:childTnLst>
                                    <p:set>
                                      <p:cBhvr>
                                        <p:cTn dur="1" fill="hold" id="11">
                                          <p:stCondLst>
                                            <p:cond delay="0"/>
                                          </p:stCondLst>
                                        </p:cTn>
                                        <p:tgtEl>
                                          <p:spTgt spid="50"/>
                                        </p:tgtEl>
                                        <p:attrNameLst>
                                          <p:attrName>style.visibility</p:attrName>
                                        </p:attrNameLst>
                                      </p:cBhvr>
                                      <p:to>
                                        <p:strVal val="visible"/>
                                      </p:to>
                                    </p:set>
                                    <p:anim calcmode="lin" valueType="num">
                                      <p:cBhvr>
                                        <p:cTn dur="250" fill="hold" id="12"/>
                                        <p:tgtEl>
                                          <p:spTgt spid="50"/>
                                        </p:tgtEl>
                                        <p:attrNameLst>
                                          <p:attrName>ppt_w</p:attrName>
                                        </p:attrNameLst>
                                      </p:cBhvr>
                                      <p:tavLst>
                                        <p:tav tm="0">
                                          <p:val>
                                            <p:fltVal val="0"/>
                                          </p:val>
                                        </p:tav>
                                        <p:tav tm="100000">
                                          <p:val>
                                            <p:strVal val="#ppt_w"/>
                                          </p:val>
                                        </p:tav>
                                      </p:tavLst>
                                    </p:anim>
                                    <p:anim calcmode="lin" valueType="num">
                                      <p:cBhvr>
                                        <p:cTn dur="250" fill="hold" id="13"/>
                                        <p:tgtEl>
                                          <p:spTgt spid="50"/>
                                        </p:tgtEl>
                                        <p:attrNameLst>
                                          <p:attrName>ppt_h</p:attrName>
                                        </p:attrNameLst>
                                      </p:cBhvr>
                                      <p:tavLst>
                                        <p:tav tm="0">
                                          <p:val>
                                            <p:fltVal val="0"/>
                                          </p:val>
                                        </p:tav>
                                        <p:tav tm="100000">
                                          <p:val>
                                            <p:strVal val="#ppt_h"/>
                                          </p:val>
                                        </p:tav>
                                      </p:tavLst>
                                    </p:anim>
                                    <p:animEffect filter="fade" transition="in">
                                      <p:cBhvr>
                                        <p:cTn dur="250" id="14"/>
                                        <p:tgtEl>
                                          <p:spTgt spid="50"/>
                                        </p:tgtEl>
                                      </p:cBhvr>
                                    </p:animEffect>
                                  </p:childTnLst>
                                </p:cTn>
                              </p:par>
                            </p:childTnLst>
                          </p:cTn>
                        </p:par>
                        <p:par>
                          <p:cTn fill="hold" id="15" nodeType="afterGroup">
                            <p:stCondLst>
                              <p:cond delay="500"/>
                            </p:stCondLst>
                            <p:childTnLst>
                              <p:par>
                                <p:cTn fill="hold" grpId="0" id="16" nodeType="afterEffect" presetClass="entr" presetID="53" presetSubtype="0">
                                  <p:stCondLst>
                                    <p:cond delay="0"/>
                                  </p:stCondLst>
                                  <p:childTnLst>
                                    <p:set>
                                      <p:cBhvr>
                                        <p:cTn dur="1" fill="hold" id="17">
                                          <p:stCondLst>
                                            <p:cond delay="0"/>
                                          </p:stCondLst>
                                        </p:cTn>
                                        <p:tgtEl>
                                          <p:spTgt spid="52"/>
                                        </p:tgtEl>
                                        <p:attrNameLst>
                                          <p:attrName>style.visibility</p:attrName>
                                        </p:attrNameLst>
                                      </p:cBhvr>
                                      <p:to>
                                        <p:strVal val="visible"/>
                                      </p:to>
                                    </p:set>
                                    <p:anim calcmode="lin" valueType="num">
                                      <p:cBhvr>
                                        <p:cTn dur="250" fill="hold" id="18"/>
                                        <p:tgtEl>
                                          <p:spTgt spid="52"/>
                                        </p:tgtEl>
                                        <p:attrNameLst>
                                          <p:attrName>ppt_w</p:attrName>
                                        </p:attrNameLst>
                                      </p:cBhvr>
                                      <p:tavLst>
                                        <p:tav tm="0">
                                          <p:val>
                                            <p:fltVal val="0"/>
                                          </p:val>
                                        </p:tav>
                                        <p:tav tm="100000">
                                          <p:val>
                                            <p:strVal val="#ppt_w"/>
                                          </p:val>
                                        </p:tav>
                                      </p:tavLst>
                                    </p:anim>
                                    <p:anim calcmode="lin" valueType="num">
                                      <p:cBhvr>
                                        <p:cTn dur="250" fill="hold" id="19"/>
                                        <p:tgtEl>
                                          <p:spTgt spid="52"/>
                                        </p:tgtEl>
                                        <p:attrNameLst>
                                          <p:attrName>ppt_h</p:attrName>
                                        </p:attrNameLst>
                                      </p:cBhvr>
                                      <p:tavLst>
                                        <p:tav tm="0">
                                          <p:val>
                                            <p:fltVal val="0"/>
                                          </p:val>
                                        </p:tav>
                                        <p:tav tm="100000">
                                          <p:val>
                                            <p:strVal val="#ppt_h"/>
                                          </p:val>
                                        </p:tav>
                                      </p:tavLst>
                                    </p:anim>
                                    <p:animEffect filter="fade" transition="in">
                                      <p:cBhvr>
                                        <p:cTn dur="250" id="20"/>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4627595" cy="630942"/>
            <a:chOff x="4039487" y="423523"/>
            <a:chExt cx="4627595"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团队沟通</a:t>
              </a:r>
            </a:p>
          </p:txBody>
        </p:sp>
        <p:sp>
          <p:nvSpPr>
            <p:cNvPr id="3" name="矩形 2"/>
            <p:cNvSpPr/>
            <p:nvPr/>
          </p:nvSpPr>
          <p:spPr>
            <a:xfrm>
              <a:off x="6174092" y="679630"/>
              <a:ext cx="2500630"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CONFLICT</a:t>
              </a:r>
            </a:p>
          </p:txBody>
        </p:sp>
      </p:grpSp>
      <p:sp>
        <p:nvSpPr>
          <p:cNvPr id="6" name="矩形 5"/>
          <p:cNvSpPr/>
          <p:nvPr/>
        </p:nvSpPr>
        <p:spPr>
          <a:xfrm>
            <a:off x="5160816" y="2445551"/>
            <a:ext cx="2519680" cy="701040"/>
          </a:xfrm>
          <a:prstGeom prst="rect">
            <a:avLst/>
          </a:prstGeom>
        </p:spPr>
        <p:txBody>
          <a:bodyPr wrap="none">
            <a:spAutoFit/>
          </a:bodyPr>
          <a:lstStyle/>
          <a:p>
            <a:pPr>
              <a:buFont charset="0" panose="020b0604020202020204" pitchFamily="34" typeface="Arial"/>
            </a:pPr>
            <a:r>
              <a:rPr altLang="en-US" b="1" lang="zh-CN" spc="600" sz="4000">
                <a:solidFill>
                  <a:srgbClr val="0070C0"/>
                </a:solidFill>
                <a:latin charset="0" panose="020b0604020202020204" pitchFamily="34" typeface="Arial"/>
                <a:ea charset="-122" panose="020b0503020204020204" pitchFamily="34" typeface="微软雅黑"/>
                <a:sym charset="0" typeface="Broadway BT"/>
              </a:rPr>
              <a:t>沟通概述</a:t>
            </a:r>
          </a:p>
        </p:txBody>
      </p:sp>
      <p:sp>
        <p:nvSpPr>
          <p:cNvPr id="7" name="Text Box 10"/>
          <p:cNvSpPr txBox="1">
            <a:spLocks noChangeArrowheads="1"/>
          </p:cNvSpPr>
          <p:nvPr/>
        </p:nvSpPr>
        <p:spPr bwMode="auto">
          <a:xfrm>
            <a:off x="5162324" y="3746755"/>
            <a:ext cx="5970696"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r>
              <a:rPr altLang="en-US" lang="zh-CN" spc="600" sz="1600">
                <a:solidFill>
                  <a:schemeClr val="tx1">
                    <a:lumMod val="75000"/>
                    <a:lumOff val="25000"/>
                  </a:schemeClr>
                </a:solidFill>
                <a:ea charset="-122" panose="020b0503020204020204" pitchFamily="34" typeface="微软雅黑"/>
              </a:rPr>
              <a:t>在团队中能否进行有效的沟通，关系到一个单位的决策的质量，也关系到能否调动全体员工的工作积极性，关乎单位内部的和谐发展。那么，如何才能进行有效的沟通呢？</a:t>
            </a:r>
          </a:p>
        </p:txBody>
      </p:sp>
      <p:pic>
        <p:nvPicPr>
          <p:cNvPr id="8" name="图片 7"/>
          <p:cNvPicPr>
            <a:picLocks noChangeAspect="1"/>
          </p:cNvPicPr>
          <p:nvPr/>
        </p:nvPicPr>
        <p:blipFill>
          <a:blip r:embed="rId3">
            <a:extLst>
              <a:ext uri="{28A0092B-C50C-407E-A947-70E740481C1C}">
                <a14:useLocalDpi val="0"/>
              </a:ext>
            </a:extLst>
          </a:blip>
          <a:stretch>
            <a:fillRect/>
          </a:stretch>
        </p:blipFill>
        <p:spPr>
          <a:xfrm>
            <a:off x="1143887" y="1966579"/>
            <a:ext cx="2895600" cy="3860800"/>
          </a:xfrm>
          <a:prstGeom prst="rect">
            <a:avLst/>
          </a:prstGeom>
        </p:spPr>
      </p:pic>
      <p:sp>
        <p:nvSpPr>
          <p:cNvPr id="9" name="矩形 8"/>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920013540"/>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 presetSubtype="12">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6"/>
                                        </p:tgtEl>
                                        <p:attrNameLst>
                                          <p:attrName>style.visibility</p:attrName>
                                        </p:attrNameLst>
                                      </p:cBhvr>
                                      <p:to>
                                        <p:strVal val="visible"/>
                                      </p:to>
                                    </p:set>
                                    <p:animEffect filter="fade" transition="in">
                                      <p:cBhvr>
                                        <p:cTn dur="500" id="16"/>
                                        <p:tgtEl>
                                          <p:spTgt spid="6"/>
                                        </p:tgtEl>
                                      </p:cBhvr>
                                    </p:animEffect>
                                  </p:childTnLst>
                                </p:cTn>
                              </p:par>
                            </p:childTnLst>
                          </p:cTn>
                        </p:par>
                        <p:par>
                          <p:cTn fill="hold" id="17" nodeType="afterGroup">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500" id="20"/>
                                        <p:tgtEl>
                                          <p:spTgt spid="7"/>
                                        </p:tgtEl>
                                      </p:cBhvr>
                                    </p:animEffect>
                                  </p:childTnLst>
                                </p:cTn>
                              </p:par>
                            </p:childTnLst>
                          </p:cTn>
                        </p:par>
                        <p:par>
                          <p:cTn fill="hold" id="21" nodeType="afterGroup">
                            <p:stCondLst>
                              <p:cond delay="2000"/>
                            </p:stCondLst>
                            <p:childTnLst>
                              <p:par>
                                <p:cTn fill="hold" grpId="0" id="22" nodeType="afterEffect" presetClass="entr" presetID="22" presetSubtype="8">
                                  <p:stCondLst>
                                    <p:cond delay="0"/>
                                  </p:stCondLst>
                                  <p:childTnLst>
                                    <p:set>
                                      <p:cBhvr>
                                        <p:cTn dur="1" fill="hold" id="23">
                                          <p:stCondLst>
                                            <p:cond delay="0"/>
                                          </p:stCondLst>
                                        </p:cTn>
                                        <p:tgtEl>
                                          <p:spTgt spid="9"/>
                                        </p:tgtEl>
                                        <p:attrNameLst>
                                          <p:attrName>style.visibility</p:attrName>
                                        </p:attrNameLst>
                                      </p:cBhvr>
                                      <p:to>
                                        <p:strVal val="visible"/>
                                      </p:to>
                                    </p:set>
                                    <p:animEffect filter="wipe(left)" transition="in">
                                      <p:cBhvr>
                                        <p:cTn dur="500" id="2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4627595" cy="630942"/>
            <a:chOff x="4039487" y="423523"/>
            <a:chExt cx="4627595"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团队沟通</a:t>
              </a:r>
            </a:p>
          </p:txBody>
        </p:sp>
        <p:sp>
          <p:nvSpPr>
            <p:cNvPr id="3" name="矩形 2"/>
            <p:cNvSpPr/>
            <p:nvPr/>
          </p:nvSpPr>
          <p:spPr>
            <a:xfrm>
              <a:off x="6174092" y="679630"/>
              <a:ext cx="2500630"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CONFLICT</a:t>
              </a:r>
            </a:p>
          </p:txBody>
        </p:sp>
      </p:grpSp>
      <p:sp>
        <p:nvSpPr>
          <p:cNvPr id="6" name="矩形 5"/>
          <p:cNvSpPr/>
          <p:nvPr/>
        </p:nvSpPr>
        <p:spPr>
          <a:xfrm>
            <a:off x="5147520" y="2031008"/>
            <a:ext cx="2913380" cy="701040"/>
          </a:xfrm>
          <a:prstGeom prst="rect">
            <a:avLst/>
          </a:prstGeom>
        </p:spPr>
        <p:txBody>
          <a:bodyPr wrap="none">
            <a:spAutoFit/>
          </a:bodyPr>
          <a:lstStyle/>
          <a:p>
            <a:pPr algn="ctr">
              <a:buFont charset="0" panose="020b0604020202020204" pitchFamily="34" typeface="Arial"/>
            </a:pPr>
            <a:r>
              <a:rPr altLang="en-US" b="1" lang="zh-CN" spc="300" sz="4000">
                <a:solidFill>
                  <a:srgbClr val="0070C0"/>
                </a:solidFill>
                <a:latin charset="0" panose="020b0604020202020204" pitchFamily="34" typeface="Arial"/>
                <a:ea charset="-122" panose="020b0503020204020204" pitchFamily="34" typeface="微软雅黑"/>
                <a:sym charset="0" typeface="Broadway BT"/>
              </a:rPr>
              <a:t>沟通的功效</a:t>
            </a:r>
          </a:p>
        </p:txBody>
      </p:sp>
      <p:sp>
        <p:nvSpPr>
          <p:cNvPr id="7" name="Text Box 10"/>
          <p:cNvSpPr txBox="1">
            <a:spLocks noChangeArrowheads="1"/>
          </p:cNvSpPr>
          <p:nvPr/>
        </p:nvSpPr>
        <p:spPr bwMode="auto">
          <a:xfrm>
            <a:off x="5176837" y="3307228"/>
            <a:ext cx="5734392" cy="1798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a:r>
              <a:rPr altLang="en-US" lang="zh-CN" spc="600" sz="1600">
                <a:solidFill>
                  <a:schemeClr val="tx1">
                    <a:lumMod val="75000"/>
                    <a:lumOff val="25000"/>
                  </a:schemeClr>
                </a:solidFill>
                <a:ea charset="-122" panose="020b0503020204020204" pitchFamily="34" typeface="微软雅黑"/>
              </a:rPr>
              <a:t>    沟通是创造和提升团队精神和企业文化，完成共同愿景的主要途径和工具</a:t>
            </a:r>
          </a:p>
          <a:p>
            <a:pPr algn="just"/>
            <a:r>
              <a:rPr altLang="en-US" lang="zh-CN" spc="600" sz="1600">
                <a:solidFill>
                  <a:schemeClr val="tx1">
                    <a:lumMod val="75000"/>
                    <a:lumOff val="25000"/>
                  </a:schemeClr>
                </a:solidFill>
                <a:ea charset="-122" panose="020b0503020204020204" pitchFamily="34" typeface="微软雅黑"/>
              </a:rPr>
              <a:t>    </a:t>
            </a:r>
          </a:p>
          <a:p>
            <a:pPr algn="just"/>
            <a:r>
              <a:rPr altLang="en-US" lang="zh-CN" spc="600" sz="1600">
                <a:solidFill>
                  <a:schemeClr val="tx1">
                    <a:lumMod val="75000"/>
                    <a:lumOff val="25000"/>
                  </a:schemeClr>
                </a:solidFill>
                <a:ea charset="-122" panose="020b0503020204020204" pitchFamily="34" typeface="微软雅黑"/>
              </a:rPr>
              <a:t>    沟通是管理的核心和灵魂。没有沟通，就没有管理上的创新，就没有良好的人际关系，沟通是维持团队良好的状态，保证团队正常运行的关键过程与行为。</a:t>
            </a:r>
          </a:p>
        </p:txBody>
      </p:sp>
      <p:pic>
        <p:nvPicPr>
          <p:cNvPr id="8" name="图片 7"/>
          <p:cNvPicPr>
            <a:picLocks noChangeAspect="1"/>
          </p:cNvPicPr>
          <p:nvPr/>
        </p:nvPicPr>
        <p:blipFill>
          <a:blip r:embed="rId3">
            <a:extLst>
              <a:ext uri="{28A0092B-C50C-407E-A947-70E740481C1C}">
                <a14:useLocalDpi val="0"/>
              </a:ext>
            </a:extLst>
          </a:blip>
          <a:srcRect t="6135"/>
          <a:stretch>
            <a:fillRect/>
          </a:stretch>
        </p:blipFill>
        <p:spPr>
          <a:xfrm>
            <a:off x="1097216" y="2133600"/>
            <a:ext cx="3305128" cy="2902422"/>
          </a:xfrm>
          <a:prstGeom prst="rect">
            <a:avLst/>
          </a:prstGeom>
        </p:spPr>
      </p:pic>
      <p:sp>
        <p:nvSpPr>
          <p:cNvPr id="9" name="矩形 8"/>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430626062"/>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500" id="19"/>
                                        <p:tgtEl>
                                          <p:spTgt spid="7"/>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9"/>
                                        </p:tgtEl>
                                        <p:attrNameLst>
                                          <p:attrName>style.visibility</p:attrName>
                                        </p:attrNameLst>
                                      </p:cBhvr>
                                      <p:to>
                                        <p:strVal val="visible"/>
                                      </p:to>
                                    </p:set>
                                    <p:animEffect filter="wipe(left)" transition="in">
                                      <p:cBhvr>
                                        <p:cTn dur="500" id="23"/>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Oval 9"/>
          <p:cNvSpPr/>
          <p:nvPr/>
        </p:nvSpPr>
        <p:spPr>
          <a:xfrm rot="372845">
            <a:off x="3766367" y="2003501"/>
            <a:ext cx="875772" cy="875772"/>
          </a:xfrm>
          <a:prstGeom prst="ellipse">
            <a:avLst/>
          </a:prstGeom>
          <a:solidFill>
            <a:srgbClr val="0070C0"/>
          </a:solidFill>
          <a:ln>
            <a:noFill/>
          </a:ln>
          <a:effectLst>
            <a:outerShdw algn="t" blurRad="139700" dir="4500000" dist="1143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Oval 14"/>
          <p:cNvSpPr/>
          <p:nvPr/>
        </p:nvSpPr>
        <p:spPr>
          <a:xfrm rot="372845">
            <a:off x="5504606" y="3459742"/>
            <a:ext cx="416386" cy="416386"/>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Oval 15"/>
          <p:cNvSpPr/>
          <p:nvPr/>
        </p:nvSpPr>
        <p:spPr>
          <a:xfrm rot="372845">
            <a:off x="9089092" y="2208627"/>
            <a:ext cx="1291537" cy="1291537"/>
          </a:xfrm>
          <a:prstGeom prst="ellipse">
            <a:avLst/>
          </a:prstGeom>
          <a:solidFill>
            <a:srgbClr val="0070C0"/>
          </a:solidFill>
          <a:ln>
            <a:noFill/>
          </a:ln>
          <a:effectLst>
            <a:outerShdw algn="t" blurRad="101600" dir="6780000" dist="469900" rotWithShape="0" sx="90000" sy="9000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Oval 7"/>
          <p:cNvSpPr/>
          <p:nvPr/>
        </p:nvSpPr>
        <p:spPr>
          <a:xfrm rot="372845">
            <a:off x="2739060" y="3985771"/>
            <a:ext cx="1436353" cy="1436353"/>
          </a:xfrm>
          <a:prstGeom prst="ellipse">
            <a:avLst/>
          </a:prstGeom>
          <a:solidFill>
            <a:srgbClr val="0070C0"/>
          </a:solidFill>
          <a:ln>
            <a:noFill/>
          </a:ln>
          <a:effectLst>
            <a:outerShdw algn="t" blurRad="114300" dir="4320000" dist="165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 name="Oval 18"/>
          <p:cNvSpPr/>
          <p:nvPr/>
        </p:nvSpPr>
        <p:spPr>
          <a:xfrm rot="372845">
            <a:off x="1637007" y="2636561"/>
            <a:ext cx="1968716" cy="1968714"/>
          </a:xfrm>
          <a:prstGeom prst="ellipse">
            <a:avLst/>
          </a:prstGeom>
          <a:noFill/>
          <a:ln w="25400">
            <a:solidFill>
              <a:schemeClr val="tx2">
                <a:lumMod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Oval 11"/>
          <p:cNvSpPr/>
          <p:nvPr/>
        </p:nvSpPr>
        <p:spPr>
          <a:xfrm rot="372845">
            <a:off x="5418447" y="1815536"/>
            <a:ext cx="805435" cy="805435"/>
          </a:xfrm>
          <a:prstGeom prst="ellipse">
            <a:avLst/>
          </a:prstGeom>
          <a:solidFill>
            <a:srgbClr val="0070C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Oval 19"/>
          <p:cNvSpPr/>
          <p:nvPr/>
        </p:nvSpPr>
        <p:spPr>
          <a:xfrm rot="372845">
            <a:off x="5722118" y="3699113"/>
            <a:ext cx="1760838" cy="1760838"/>
          </a:xfrm>
          <a:prstGeom prst="ellipse">
            <a:avLst/>
          </a:prstGeom>
          <a:noFill/>
          <a:ln w="25400">
            <a:solidFill>
              <a:srgbClr val="0C1F3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Oval 5"/>
          <p:cNvSpPr/>
          <p:nvPr/>
        </p:nvSpPr>
        <p:spPr>
          <a:xfrm rot="372845">
            <a:off x="6915050" y="4632391"/>
            <a:ext cx="1051581" cy="1051581"/>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 name="Oval 6"/>
          <p:cNvSpPr/>
          <p:nvPr/>
        </p:nvSpPr>
        <p:spPr>
          <a:xfrm rot="372845">
            <a:off x="5930624" y="3907619"/>
            <a:ext cx="1343827" cy="1343827"/>
          </a:xfrm>
          <a:prstGeom prst="ellipse">
            <a:avLst/>
          </a:prstGeom>
          <a:solidFill>
            <a:srgbClr val="FEFEFE">
              <a:alpha val="80000"/>
            </a:srgb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 name="Freeform 22"/>
          <p:cNvSpPr/>
          <p:nvPr/>
        </p:nvSpPr>
        <p:spPr>
          <a:xfrm>
            <a:off x="9501410" y="2649214"/>
            <a:ext cx="549230" cy="346882"/>
          </a:xfrm>
          <a:custGeom>
            <a:gdLst>
              <a:gd fmla="*/ 0 w 1010093" name="connsiteX0"/>
              <a:gd fmla="*/ 308344 h 637953" name="connsiteY0"/>
              <a:gd fmla="*/ 287079 w 1010093" name="connsiteX1"/>
              <a:gd fmla="*/ 637953 h 637953" name="connsiteY1"/>
              <a:gd fmla="*/ 1010093 w 1010093" name="connsiteX2"/>
              <a:gd fmla="*/ 0 h 637953" name="connsiteY2"/>
            </a:gdLst>
            <a:cxnLst>
              <a:cxn ang="0">
                <a:pos x="connsiteX0" y="connsiteY0"/>
              </a:cxn>
              <a:cxn ang="0">
                <a:pos x="connsiteX1" y="connsiteY1"/>
              </a:cxn>
              <a:cxn ang="0">
                <a:pos x="connsiteX2" y="connsiteY2"/>
              </a:cxn>
            </a:cxnLst>
            <a:rect b="b" l="l" r="r" t="t"/>
            <a:pathLst>
              <a:path h="637953" w="1010093">
                <a:moveTo>
                  <a:pt x="0" y="308344"/>
                </a:moveTo>
                <a:lnTo>
                  <a:pt x="287079" y="637953"/>
                </a:lnTo>
                <a:lnTo>
                  <a:pt x="1010093" y="0"/>
                </a:lnTo>
              </a:path>
            </a:pathLst>
          </a:custGeom>
          <a:noFill/>
          <a:ln w="152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25" name="TextBox 23"/>
          <p:cNvSpPr txBox="1"/>
          <p:nvPr/>
        </p:nvSpPr>
        <p:spPr>
          <a:xfrm>
            <a:off x="7585883" y="3379125"/>
            <a:ext cx="1854773" cy="1463040"/>
          </a:xfrm>
          <a:prstGeom prst="rect">
            <a:avLst/>
          </a:prstGeom>
          <a:noFill/>
        </p:spPr>
        <p:txBody>
          <a:bodyPr numCol="1" rtlCol="0" spcCol="457200" wrap="square">
            <a:spAutoFit/>
          </a:bodyPr>
          <a:lstStyle/>
          <a:p>
            <a:pPr algn="ctr"/>
            <a:r>
              <a:rPr altLang="en-US" b="1" lang="zh-CN" spc="300" sz="3000">
                <a:solidFill>
                  <a:srgbClr val="0070C0"/>
                </a:solidFill>
                <a:latin charset="-122" panose="020b0503020204020204" pitchFamily="34" typeface="微软雅黑"/>
                <a:ea charset="-122" panose="020b0503020204020204" pitchFamily="34" typeface="微软雅黑"/>
              </a:rPr>
              <a:t>提升团队执行力</a:t>
            </a:r>
          </a:p>
        </p:txBody>
      </p:sp>
      <p:sp>
        <p:nvSpPr>
          <p:cNvPr id="26" name="TextBox 27"/>
          <p:cNvSpPr txBox="1"/>
          <p:nvPr/>
        </p:nvSpPr>
        <p:spPr>
          <a:xfrm>
            <a:off x="3044590" y="4382448"/>
            <a:ext cx="793534" cy="548640"/>
          </a:xfrm>
          <a:prstGeom prst="rect">
            <a:avLst/>
          </a:prstGeom>
          <a:noFill/>
        </p:spPr>
        <p:txBody>
          <a:bodyPr numCol="1" rtlCol="0" spcCol="457200" wrap="square">
            <a:spAutoFit/>
          </a:bodyPr>
          <a:lstStyle/>
          <a:p>
            <a:pPr algn="ctr"/>
            <a:r>
              <a:rPr lang="en-US" spc="300" sz="3000">
                <a:solidFill>
                  <a:schemeClr val="bg1"/>
                </a:solidFill>
                <a:latin charset="0" panose="020b0806030902050204" pitchFamily="34" typeface="Impact"/>
                <a:ea charset="0" typeface="Montserrat Light"/>
                <a:cs charset="0" typeface="Montserrat Light"/>
              </a:rPr>
              <a:t>01</a:t>
            </a:r>
          </a:p>
        </p:txBody>
      </p:sp>
      <p:sp>
        <p:nvSpPr>
          <p:cNvPr id="27" name="TextBox 28"/>
          <p:cNvSpPr txBox="1"/>
          <p:nvPr/>
        </p:nvSpPr>
        <p:spPr>
          <a:xfrm>
            <a:off x="3801358" y="2115200"/>
            <a:ext cx="793534" cy="548640"/>
          </a:xfrm>
          <a:prstGeom prst="rect">
            <a:avLst/>
          </a:prstGeom>
          <a:noFill/>
        </p:spPr>
        <p:txBody>
          <a:bodyPr numCol="1" rtlCol="0" spcCol="457200" wrap="square">
            <a:spAutoFit/>
          </a:bodyPr>
          <a:lstStyle/>
          <a:p>
            <a:pPr algn="ctr"/>
            <a:r>
              <a:rPr lang="en-US" spc="300" sz="3000">
                <a:solidFill>
                  <a:schemeClr val="bg1"/>
                </a:solidFill>
                <a:latin charset="0" panose="020b0806030902050204" pitchFamily="34" typeface="Impact"/>
                <a:ea charset="0" typeface="Montserrat Light"/>
                <a:cs charset="0" typeface="Montserrat Light"/>
              </a:rPr>
              <a:t>02</a:t>
            </a:r>
          </a:p>
        </p:txBody>
      </p:sp>
      <p:sp>
        <p:nvSpPr>
          <p:cNvPr id="28" name="Rectangle 29"/>
          <p:cNvSpPr/>
          <p:nvPr/>
        </p:nvSpPr>
        <p:spPr>
          <a:xfrm>
            <a:off x="4372973" y="2938666"/>
            <a:ext cx="767080" cy="701040"/>
          </a:xfrm>
          <a:prstGeom prst="rect">
            <a:avLst/>
          </a:prstGeom>
        </p:spPr>
        <p:txBody>
          <a:bodyPr anchor="ctr" wrap="none">
            <a:spAutoFit/>
          </a:bodyPr>
          <a:lstStyle/>
          <a:p>
            <a:pPr algn="ctr"/>
            <a:r>
              <a:rPr altLang="en-US" lang="zh-CN" spc="300" sz="2000">
                <a:latin charset="-122" panose="020b0503020204020204" pitchFamily="34" typeface="微软雅黑"/>
                <a:ea charset="-122" panose="020b0503020204020204" pitchFamily="34" typeface="微软雅黑"/>
              </a:rPr>
              <a:t>团队</a:t>
            </a:r>
          </a:p>
          <a:p>
            <a:pPr algn="ctr"/>
            <a:r>
              <a:rPr altLang="en-US" lang="zh-CN" spc="300" sz="2000">
                <a:latin charset="-122" panose="020b0503020204020204" pitchFamily="34" typeface="微软雅黑"/>
                <a:ea charset="-122" panose="020b0503020204020204" pitchFamily="34" typeface="微软雅黑"/>
              </a:rPr>
              <a:t>激励</a:t>
            </a:r>
          </a:p>
        </p:txBody>
      </p:sp>
      <p:sp>
        <p:nvSpPr>
          <p:cNvPr id="29" name="Rectangle 30"/>
          <p:cNvSpPr/>
          <p:nvPr/>
        </p:nvSpPr>
        <p:spPr>
          <a:xfrm>
            <a:off x="5603398" y="2677043"/>
            <a:ext cx="1503680" cy="441960"/>
          </a:xfrm>
          <a:prstGeom prst="rect">
            <a:avLst/>
          </a:prstGeom>
        </p:spPr>
        <p:txBody>
          <a:bodyPr anchor="ctr" wrap="none">
            <a:spAutoFit/>
          </a:bodyPr>
          <a:lstStyle/>
          <a:p>
            <a:pPr algn="ctr"/>
            <a:r>
              <a:rPr altLang="en-US" lang="zh-CN" spc="300" sz="2300">
                <a:latin charset="-122" panose="020b0503020204020204" pitchFamily="34" typeface="微软雅黑"/>
                <a:ea charset="-122" panose="020b0503020204020204" pitchFamily="34" typeface="微软雅黑"/>
              </a:rPr>
              <a:t>团队沟通</a:t>
            </a:r>
          </a:p>
        </p:txBody>
      </p:sp>
      <p:sp>
        <p:nvSpPr>
          <p:cNvPr id="30" name="TextBox 31"/>
          <p:cNvSpPr txBox="1"/>
          <p:nvPr/>
        </p:nvSpPr>
        <p:spPr>
          <a:xfrm>
            <a:off x="5431306" y="1894648"/>
            <a:ext cx="793534" cy="548640"/>
          </a:xfrm>
          <a:prstGeom prst="rect">
            <a:avLst/>
          </a:prstGeom>
          <a:noFill/>
        </p:spPr>
        <p:txBody>
          <a:bodyPr numCol="1" rtlCol="0" spcCol="457200" wrap="square">
            <a:spAutoFit/>
          </a:bodyPr>
          <a:lstStyle/>
          <a:p>
            <a:pPr algn="ctr"/>
            <a:r>
              <a:rPr lang="en-US" spc="300" sz="3000">
                <a:solidFill>
                  <a:schemeClr val="bg1"/>
                </a:solidFill>
                <a:latin charset="0" panose="020b0806030902050204" pitchFamily="34" typeface="Impact"/>
                <a:ea charset="0" typeface="Montserrat Light"/>
                <a:cs charset="0" typeface="Montserrat Light"/>
              </a:rPr>
              <a:t>03</a:t>
            </a:r>
          </a:p>
        </p:txBody>
      </p:sp>
      <p:sp>
        <p:nvSpPr>
          <p:cNvPr id="31" name="TextBox 32"/>
          <p:cNvSpPr txBox="1"/>
          <p:nvPr/>
        </p:nvSpPr>
        <p:spPr>
          <a:xfrm>
            <a:off x="6147987" y="4153975"/>
            <a:ext cx="1098779" cy="853440"/>
          </a:xfrm>
          <a:prstGeom prst="rect">
            <a:avLst/>
          </a:prstGeom>
          <a:noFill/>
        </p:spPr>
        <p:txBody>
          <a:bodyPr numCol="1" rtlCol="0" spcCol="457200" wrap="square">
            <a:spAutoFit/>
          </a:bodyPr>
          <a:lstStyle/>
          <a:p>
            <a:pPr algn="ctr"/>
            <a:r>
              <a:rPr altLang="en-US" b="1" lang="zh-CN" spc="300" sz="2500">
                <a:latin charset="-122" panose="020b0503020204020204" pitchFamily="34" typeface="微软雅黑"/>
                <a:ea charset="-122" panose="020b0503020204020204" pitchFamily="34" typeface="微软雅黑"/>
              </a:rPr>
              <a:t>团队</a:t>
            </a:r>
          </a:p>
          <a:p>
            <a:pPr algn="ctr"/>
            <a:r>
              <a:rPr altLang="en-US" b="1" lang="zh-CN" spc="300" sz="2500">
                <a:latin charset="-122" panose="020b0503020204020204" pitchFamily="34" typeface="微软雅黑"/>
                <a:ea charset="-122" panose="020b0503020204020204" pitchFamily="34" typeface="微软雅黑"/>
              </a:rPr>
              <a:t>冲突</a:t>
            </a:r>
          </a:p>
        </p:txBody>
      </p:sp>
      <p:sp>
        <p:nvSpPr>
          <p:cNvPr id="32" name="TextBox 33"/>
          <p:cNvSpPr txBox="1"/>
          <p:nvPr/>
        </p:nvSpPr>
        <p:spPr>
          <a:xfrm>
            <a:off x="7054163" y="4878382"/>
            <a:ext cx="793534" cy="548640"/>
          </a:xfrm>
          <a:prstGeom prst="rect">
            <a:avLst/>
          </a:prstGeom>
          <a:noFill/>
        </p:spPr>
        <p:txBody>
          <a:bodyPr numCol="1" rtlCol="0" spcCol="457200" wrap="square">
            <a:spAutoFit/>
          </a:bodyPr>
          <a:lstStyle/>
          <a:p>
            <a:pPr algn="ctr"/>
            <a:r>
              <a:rPr lang="en-US" sz="3000">
                <a:latin charset="0" panose="020b0806030902050204" pitchFamily="34" typeface="Impact"/>
                <a:ea charset="0" typeface="Montserrat Light"/>
                <a:cs charset="0" typeface="Montserrat Light"/>
              </a:rPr>
              <a:t>04</a:t>
            </a:r>
          </a:p>
        </p:txBody>
      </p:sp>
      <p:sp>
        <p:nvSpPr>
          <p:cNvPr id="33" name="Oval 34"/>
          <p:cNvSpPr/>
          <p:nvPr/>
        </p:nvSpPr>
        <p:spPr>
          <a:xfrm rot="372845">
            <a:off x="7822565" y="2064729"/>
            <a:ext cx="268014" cy="268014"/>
          </a:xfrm>
          <a:prstGeom prst="ellipse">
            <a:avLst/>
          </a:prstGeom>
          <a:solidFill>
            <a:srgbClr val="0C1F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4" name="Oval 36"/>
          <p:cNvSpPr/>
          <p:nvPr/>
        </p:nvSpPr>
        <p:spPr>
          <a:xfrm rot="372845">
            <a:off x="2094394" y="4719470"/>
            <a:ext cx="246072" cy="246072"/>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35" name="组合 34"/>
          <p:cNvGrpSpPr/>
          <p:nvPr/>
        </p:nvGrpSpPr>
        <p:grpSpPr>
          <a:xfrm>
            <a:off x="1637699" y="3243144"/>
            <a:ext cx="5061493" cy="715795"/>
            <a:chOff x="457707" y="1241135"/>
            <a:chExt cx="5061493" cy="715795"/>
          </a:xfrm>
        </p:grpSpPr>
        <p:sp>
          <p:nvSpPr>
            <p:cNvPr id="36" name="TextBox 3"/>
            <p:cNvSpPr>
              <a:spLocks noChangeArrowheads="1"/>
            </p:cNvSpPr>
            <p:nvPr/>
          </p:nvSpPr>
          <p:spPr bwMode="auto">
            <a:xfrm>
              <a:off x="598858" y="1726098"/>
              <a:ext cx="4920342"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defRPr/>
              </a:pPr>
              <a:r>
                <a:rPr altLang="zh-CN" lang="en-US" spc="300" sz="900">
                  <a:latin charset="-122" panose="020b0503020204020204" pitchFamily="34" typeface="微软雅黑"/>
                  <a:ea charset="-122" panose="020b0503020204020204" pitchFamily="34" typeface="微软雅黑"/>
                </a:rPr>
                <a:t>KNOW THE TEAM</a:t>
              </a:r>
            </a:p>
          </p:txBody>
        </p:sp>
        <p:sp>
          <p:nvSpPr>
            <p:cNvPr id="37" name="TextBox 4"/>
            <p:cNvSpPr>
              <a:spLocks noChangeArrowheads="1"/>
            </p:cNvSpPr>
            <p:nvPr/>
          </p:nvSpPr>
          <p:spPr bwMode="auto">
            <a:xfrm>
              <a:off x="457707" y="1241135"/>
              <a:ext cx="304800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pc="300" sz="3000">
                  <a:latin charset="-122" panose="020b0503020204020204" pitchFamily="34" typeface="微软雅黑"/>
                  <a:ea charset="-122" panose="020b0503020204020204" pitchFamily="34" typeface="微软雅黑"/>
                  <a:sym charset="0" typeface="Broadway BT"/>
                </a:rPr>
                <a:t>认识团队</a:t>
              </a:r>
            </a:p>
          </p:txBody>
        </p:sp>
      </p:grpSp>
      <p:sp>
        <p:nvSpPr>
          <p:cNvPr id="38" name="TextBox 33"/>
          <p:cNvSpPr txBox="1"/>
          <p:nvPr/>
        </p:nvSpPr>
        <p:spPr>
          <a:xfrm>
            <a:off x="8091160" y="2854395"/>
            <a:ext cx="793534" cy="548640"/>
          </a:xfrm>
          <a:prstGeom prst="rect">
            <a:avLst/>
          </a:prstGeom>
          <a:noFill/>
        </p:spPr>
        <p:txBody>
          <a:bodyPr numCol="1" rtlCol="0" spcCol="457200" wrap="square">
            <a:spAutoFit/>
          </a:bodyPr>
          <a:lstStyle/>
          <a:p>
            <a:pPr algn="ctr"/>
            <a:r>
              <a:rPr lang="en-US" sz="3000">
                <a:latin charset="0" panose="020b0806030902050204" pitchFamily="34" typeface="Impact"/>
                <a:ea charset="0" typeface="Montserrat Light"/>
                <a:cs charset="0" typeface="Montserrat Light"/>
              </a:rPr>
              <a:t>05</a:t>
            </a:r>
          </a:p>
        </p:txBody>
      </p:sp>
      <p:grpSp>
        <p:nvGrpSpPr>
          <p:cNvPr id="2" name="组合 1"/>
          <p:cNvGrpSpPr/>
          <p:nvPr/>
        </p:nvGrpSpPr>
        <p:grpSpPr>
          <a:xfrm>
            <a:off x="4422222" y="417076"/>
            <a:ext cx="3935638" cy="630942"/>
            <a:chOff x="4422222" y="417076"/>
            <a:chExt cx="3935638" cy="630942"/>
          </a:xfrm>
        </p:grpSpPr>
        <p:sp>
          <p:nvSpPr>
            <p:cNvPr id="40" name="矩形 24"/>
            <p:cNvSpPr>
              <a:spLocks noChangeArrowheads="1"/>
            </p:cNvSpPr>
            <p:nvPr/>
          </p:nvSpPr>
          <p:spPr bwMode="auto">
            <a:xfrm>
              <a:off x="4428619" y="417076"/>
              <a:ext cx="1310005"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latin charset="0" typeface="Broadway BT"/>
                  <a:ea charset="-122" panose="020b0503020204020204" pitchFamily="34" typeface="微软雅黑"/>
                  <a:sym charset="0" typeface="Broadway BT"/>
                </a:rPr>
                <a:t>目 录</a:t>
              </a:r>
            </a:p>
          </p:txBody>
        </p:sp>
        <p:sp>
          <p:nvSpPr>
            <p:cNvPr id="41" name="矩形 40"/>
            <p:cNvSpPr/>
            <p:nvPr/>
          </p:nvSpPr>
          <p:spPr>
            <a:xfrm>
              <a:off x="5706494" y="672551"/>
              <a:ext cx="2610167"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TO DEFINE</a:t>
              </a:r>
            </a:p>
          </p:txBody>
        </p:sp>
      </p:grpSp>
      <p:sp>
        <p:nvSpPr>
          <p:cNvPr id="3" name="矩形 2"/>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36345320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35"/>
                                        </p:tgtEl>
                                        <p:attrNameLst>
                                          <p:attrName>style.visibility</p:attrName>
                                        </p:attrNameLst>
                                      </p:cBhvr>
                                      <p:to>
                                        <p:strVal val="visible"/>
                                      </p:to>
                                    </p:set>
                                    <p:anim calcmode="lin" valueType="num">
                                      <p:cBhvr additive="base">
                                        <p:cTn dur="250" fill="hold" id="11"/>
                                        <p:tgtEl>
                                          <p:spTgt spid="35"/>
                                        </p:tgtEl>
                                        <p:attrNameLst>
                                          <p:attrName>ppt_x</p:attrName>
                                        </p:attrNameLst>
                                      </p:cBhvr>
                                      <p:tavLst>
                                        <p:tav tm="0">
                                          <p:val>
                                            <p:strVal val="0-#ppt_w/2"/>
                                          </p:val>
                                        </p:tav>
                                        <p:tav tm="100000">
                                          <p:val>
                                            <p:strVal val="#ppt_x"/>
                                          </p:val>
                                        </p:tav>
                                      </p:tavLst>
                                    </p:anim>
                                    <p:anim calcmode="lin" valueType="num">
                                      <p:cBhvr additive="base">
                                        <p:cTn dur="250" fill="hold" id="12"/>
                                        <p:tgtEl>
                                          <p:spTgt spid="3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750"/>
                            </p:stCondLst>
                            <p:childTnLst>
                              <p:par>
                                <p:cTn fill="hold" grpId="0" id="14" nodeType="afterEffect" presetClass="entr" presetID="53" presetSubtype="0">
                                  <p:stCondLst>
                                    <p:cond delay="0"/>
                                  </p:stCondLst>
                                  <p:childTnLst>
                                    <p:set>
                                      <p:cBhvr>
                                        <p:cTn dur="1" fill="hold" id="15">
                                          <p:stCondLst>
                                            <p:cond delay="0"/>
                                          </p:stCondLst>
                                        </p:cTn>
                                        <p:tgtEl>
                                          <p:spTgt spid="18"/>
                                        </p:tgtEl>
                                        <p:attrNameLst>
                                          <p:attrName>style.visibility</p:attrName>
                                        </p:attrNameLst>
                                      </p:cBhvr>
                                      <p:to>
                                        <p:strVal val="visible"/>
                                      </p:to>
                                    </p:set>
                                    <p:anim calcmode="lin" valueType="num">
                                      <p:cBhvr>
                                        <p:cTn dur="250" fill="hold" id="16"/>
                                        <p:tgtEl>
                                          <p:spTgt spid="18"/>
                                        </p:tgtEl>
                                        <p:attrNameLst>
                                          <p:attrName>ppt_w</p:attrName>
                                        </p:attrNameLst>
                                      </p:cBhvr>
                                      <p:tavLst>
                                        <p:tav tm="0">
                                          <p:val>
                                            <p:fltVal val="0"/>
                                          </p:val>
                                        </p:tav>
                                        <p:tav tm="100000">
                                          <p:val>
                                            <p:strVal val="#ppt_w"/>
                                          </p:val>
                                        </p:tav>
                                      </p:tavLst>
                                    </p:anim>
                                    <p:anim calcmode="lin" valueType="num">
                                      <p:cBhvr>
                                        <p:cTn dur="250" fill="hold" id="17"/>
                                        <p:tgtEl>
                                          <p:spTgt spid="18"/>
                                        </p:tgtEl>
                                        <p:attrNameLst>
                                          <p:attrName>ppt_h</p:attrName>
                                        </p:attrNameLst>
                                      </p:cBhvr>
                                      <p:tavLst>
                                        <p:tav tm="0">
                                          <p:val>
                                            <p:fltVal val="0"/>
                                          </p:val>
                                        </p:tav>
                                        <p:tav tm="100000">
                                          <p:val>
                                            <p:strVal val="#ppt_h"/>
                                          </p:val>
                                        </p:tav>
                                      </p:tavLst>
                                    </p:anim>
                                    <p:animEffect filter="fade" transition="in">
                                      <p:cBhvr>
                                        <p:cTn dur="250" id="18"/>
                                        <p:tgtEl>
                                          <p:spTgt spid="18"/>
                                        </p:tgtEl>
                                      </p:cBhvr>
                                    </p:animEffect>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p:cTn dur="250" fill="hold" id="22"/>
                                        <p:tgtEl>
                                          <p:spTgt spid="26"/>
                                        </p:tgtEl>
                                        <p:attrNameLst>
                                          <p:attrName>ppt_w</p:attrName>
                                        </p:attrNameLst>
                                      </p:cBhvr>
                                      <p:tavLst>
                                        <p:tav tm="0">
                                          <p:val>
                                            <p:fltVal val="0"/>
                                          </p:val>
                                        </p:tav>
                                        <p:tav tm="100000">
                                          <p:val>
                                            <p:strVal val="#ppt_w"/>
                                          </p:val>
                                        </p:tav>
                                      </p:tavLst>
                                    </p:anim>
                                    <p:anim calcmode="lin" valueType="num">
                                      <p:cBhvr>
                                        <p:cTn dur="250" fill="hold" id="23"/>
                                        <p:tgtEl>
                                          <p:spTgt spid="26"/>
                                        </p:tgtEl>
                                        <p:attrNameLst>
                                          <p:attrName>ppt_h</p:attrName>
                                        </p:attrNameLst>
                                      </p:cBhvr>
                                      <p:tavLst>
                                        <p:tav tm="0">
                                          <p:val>
                                            <p:fltVal val="0"/>
                                          </p:val>
                                        </p:tav>
                                        <p:tav tm="100000">
                                          <p:val>
                                            <p:strVal val="#ppt_h"/>
                                          </p:val>
                                        </p:tav>
                                      </p:tavLst>
                                    </p:anim>
                                    <p:animEffect filter="fade" transition="in">
                                      <p:cBhvr>
                                        <p:cTn dur="250" id="24"/>
                                        <p:tgtEl>
                                          <p:spTgt spid="26"/>
                                        </p:tgtEl>
                                      </p:cBhvr>
                                    </p:animEffect>
                                  </p:childTnLst>
                                </p:cTn>
                              </p:par>
                            </p:childTnLst>
                          </p:cTn>
                        </p:par>
                        <p:par>
                          <p:cTn fill="hold" id="25" nodeType="afterGroup">
                            <p:stCondLst>
                              <p:cond delay="1250"/>
                            </p:stCondLst>
                            <p:childTnLst>
                              <p:par>
                                <p:cTn fill="hold" grpId="0" id="26" nodeType="afterEffect" presetClass="entr" presetID="53" presetSubtype="0">
                                  <p:stCondLst>
                                    <p:cond delay="0"/>
                                  </p:stCondLst>
                                  <p:childTnLst>
                                    <p:set>
                                      <p:cBhvr>
                                        <p:cTn dur="1" fill="hold" id="27">
                                          <p:stCondLst>
                                            <p:cond delay="0"/>
                                          </p:stCondLst>
                                        </p:cTn>
                                        <p:tgtEl>
                                          <p:spTgt spid="19"/>
                                        </p:tgtEl>
                                        <p:attrNameLst>
                                          <p:attrName>style.visibility</p:attrName>
                                        </p:attrNameLst>
                                      </p:cBhvr>
                                      <p:to>
                                        <p:strVal val="visible"/>
                                      </p:to>
                                    </p:set>
                                    <p:anim calcmode="lin" valueType="num">
                                      <p:cBhvr>
                                        <p:cTn dur="250" fill="hold" id="28"/>
                                        <p:tgtEl>
                                          <p:spTgt spid="19"/>
                                        </p:tgtEl>
                                        <p:attrNameLst>
                                          <p:attrName>ppt_w</p:attrName>
                                        </p:attrNameLst>
                                      </p:cBhvr>
                                      <p:tavLst>
                                        <p:tav tm="0">
                                          <p:val>
                                            <p:fltVal val="0"/>
                                          </p:val>
                                        </p:tav>
                                        <p:tav tm="100000">
                                          <p:val>
                                            <p:strVal val="#ppt_w"/>
                                          </p:val>
                                        </p:tav>
                                      </p:tavLst>
                                    </p:anim>
                                    <p:anim calcmode="lin" valueType="num">
                                      <p:cBhvr>
                                        <p:cTn dur="250" fill="hold" id="29"/>
                                        <p:tgtEl>
                                          <p:spTgt spid="19"/>
                                        </p:tgtEl>
                                        <p:attrNameLst>
                                          <p:attrName>ppt_h</p:attrName>
                                        </p:attrNameLst>
                                      </p:cBhvr>
                                      <p:tavLst>
                                        <p:tav tm="0">
                                          <p:val>
                                            <p:fltVal val="0"/>
                                          </p:val>
                                        </p:tav>
                                        <p:tav tm="100000">
                                          <p:val>
                                            <p:strVal val="#ppt_h"/>
                                          </p:val>
                                        </p:tav>
                                      </p:tavLst>
                                    </p:anim>
                                    <p:animEffect filter="fade" transition="in">
                                      <p:cBhvr>
                                        <p:cTn dur="250" id="30"/>
                                        <p:tgtEl>
                                          <p:spTgt spid="19"/>
                                        </p:tgtEl>
                                      </p:cBhvr>
                                    </p:animEffect>
                                  </p:childTnLst>
                                </p:cTn>
                              </p:par>
                            </p:childTnLst>
                          </p:cTn>
                        </p:par>
                        <p:par>
                          <p:cTn fill="hold" id="31" nodeType="afterGroup">
                            <p:stCondLst>
                              <p:cond delay="1500"/>
                            </p:stCondLst>
                            <p:childTnLst>
                              <p:par>
                                <p:cTn fill="hold" grpId="0" id="32" nodeType="afterEffect" presetClass="entr" presetID="53" presetSubtype="0">
                                  <p:stCondLst>
                                    <p:cond delay="0"/>
                                  </p:stCondLst>
                                  <p:childTnLst>
                                    <p:set>
                                      <p:cBhvr>
                                        <p:cTn dur="1" fill="hold" id="33">
                                          <p:stCondLst>
                                            <p:cond delay="0"/>
                                          </p:stCondLst>
                                        </p:cTn>
                                        <p:tgtEl>
                                          <p:spTgt spid="34"/>
                                        </p:tgtEl>
                                        <p:attrNameLst>
                                          <p:attrName>style.visibility</p:attrName>
                                        </p:attrNameLst>
                                      </p:cBhvr>
                                      <p:to>
                                        <p:strVal val="visible"/>
                                      </p:to>
                                    </p:set>
                                    <p:anim calcmode="lin" valueType="num">
                                      <p:cBhvr>
                                        <p:cTn dur="250" fill="hold" id="34"/>
                                        <p:tgtEl>
                                          <p:spTgt spid="34"/>
                                        </p:tgtEl>
                                        <p:attrNameLst>
                                          <p:attrName>ppt_w</p:attrName>
                                        </p:attrNameLst>
                                      </p:cBhvr>
                                      <p:tavLst>
                                        <p:tav tm="0">
                                          <p:val>
                                            <p:fltVal val="0"/>
                                          </p:val>
                                        </p:tav>
                                        <p:tav tm="100000">
                                          <p:val>
                                            <p:strVal val="#ppt_w"/>
                                          </p:val>
                                        </p:tav>
                                      </p:tavLst>
                                    </p:anim>
                                    <p:anim calcmode="lin" valueType="num">
                                      <p:cBhvr>
                                        <p:cTn dur="250" fill="hold" id="35"/>
                                        <p:tgtEl>
                                          <p:spTgt spid="34"/>
                                        </p:tgtEl>
                                        <p:attrNameLst>
                                          <p:attrName>ppt_h</p:attrName>
                                        </p:attrNameLst>
                                      </p:cBhvr>
                                      <p:tavLst>
                                        <p:tav tm="0">
                                          <p:val>
                                            <p:fltVal val="0"/>
                                          </p:val>
                                        </p:tav>
                                        <p:tav tm="100000">
                                          <p:val>
                                            <p:strVal val="#ppt_h"/>
                                          </p:val>
                                        </p:tav>
                                      </p:tavLst>
                                    </p:anim>
                                    <p:animEffect filter="fade" transition="in">
                                      <p:cBhvr>
                                        <p:cTn dur="250" id="36"/>
                                        <p:tgtEl>
                                          <p:spTgt spid="34"/>
                                        </p:tgtEl>
                                      </p:cBhvr>
                                    </p:animEffect>
                                  </p:childTnLst>
                                </p:cTn>
                              </p:par>
                            </p:childTnLst>
                          </p:cTn>
                        </p:par>
                        <p:par>
                          <p:cTn fill="hold" id="37" nodeType="afterGroup">
                            <p:stCondLst>
                              <p:cond delay="1750"/>
                            </p:stCondLst>
                            <p:childTnLst>
                              <p:par>
                                <p:cTn fill="hold" grpId="0" id="38" nodeType="afterEffect" presetClass="entr" presetID="53" presetSubtype="0">
                                  <p:stCondLst>
                                    <p:cond delay="0"/>
                                  </p:stCondLst>
                                  <p:childTnLst>
                                    <p:set>
                                      <p:cBhvr>
                                        <p:cTn dur="1" fill="hold" id="39">
                                          <p:stCondLst>
                                            <p:cond delay="0"/>
                                          </p:stCondLst>
                                        </p:cTn>
                                        <p:tgtEl>
                                          <p:spTgt spid="11"/>
                                        </p:tgtEl>
                                        <p:attrNameLst>
                                          <p:attrName>style.visibility</p:attrName>
                                        </p:attrNameLst>
                                      </p:cBhvr>
                                      <p:to>
                                        <p:strVal val="visible"/>
                                      </p:to>
                                    </p:set>
                                    <p:anim calcmode="lin" valueType="num">
                                      <p:cBhvr>
                                        <p:cTn dur="250" fill="hold" id="40"/>
                                        <p:tgtEl>
                                          <p:spTgt spid="11"/>
                                        </p:tgtEl>
                                        <p:attrNameLst>
                                          <p:attrName>ppt_w</p:attrName>
                                        </p:attrNameLst>
                                      </p:cBhvr>
                                      <p:tavLst>
                                        <p:tav tm="0">
                                          <p:val>
                                            <p:fltVal val="0"/>
                                          </p:val>
                                        </p:tav>
                                        <p:tav tm="100000">
                                          <p:val>
                                            <p:strVal val="#ppt_w"/>
                                          </p:val>
                                        </p:tav>
                                      </p:tavLst>
                                    </p:anim>
                                    <p:anim calcmode="lin" valueType="num">
                                      <p:cBhvr>
                                        <p:cTn dur="250" fill="hold" id="41"/>
                                        <p:tgtEl>
                                          <p:spTgt spid="11"/>
                                        </p:tgtEl>
                                        <p:attrNameLst>
                                          <p:attrName>ppt_h</p:attrName>
                                        </p:attrNameLst>
                                      </p:cBhvr>
                                      <p:tavLst>
                                        <p:tav tm="0">
                                          <p:val>
                                            <p:fltVal val="0"/>
                                          </p:val>
                                        </p:tav>
                                        <p:tav tm="100000">
                                          <p:val>
                                            <p:strVal val="#ppt_h"/>
                                          </p:val>
                                        </p:tav>
                                      </p:tavLst>
                                    </p:anim>
                                    <p:animEffect filter="fade" transition="in">
                                      <p:cBhvr>
                                        <p:cTn dur="250" id="42"/>
                                        <p:tgtEl>
                                          <p:spTgt spid="11"/>
                                        </p:tgtEl>
                                      </p:cBhvr>
                                    </p:animEffect>
                                  </p:childTnLst>
                                </p:cTn>
                              </p:par>
                            </p:childTnLst>
                          </p:cTn>
                        </p:par>
                        <p:par>
                          <p:cTn fill="hold" id="43" nodeType="afterGroup">
                            <p:stCondLst>
                              <p:cond delay="2000"/>
                            </p:stCondLst>
                            <p:childTnLst>
                              <p:par>
                                <p:cTn fill="hold" grpId="0" id="44" nodeType="afterEffect" presetClass="entr" presetID="53" presetSubtype="0">
                                  <p:stCondLst>
                                    <p:cond delay="0"/>
                                  </p:stCondLst>
                                  <p:childTnLst>
                                    <p:set>
                                      <p:cBhvr>
                                        <p:cTn dur="1" fill="hold" id="45">
                                          <p:stCondLst>
                                            <p:cond delay="0"/>
                                          </p:stCondLst>
                                        </p:cTn>
                                        <p:tgtEl>
                                          <p:spTgt spid="27"/>
                                        </p:tgtEl>
                                        <p:attrNameLst>
                                          <p:attrName>style.visibility</p:attrName>
                                        </p:attrNameLst>
                                      </p:cBhvr>
                                      <p:to>
                                        <p:strVal val="visible"/>
                                      </p:to>
                                    </p:set>
                                    <p:anim calcmode="lin" valueType="num">
                                      <p:cBhvr>
                                        <p:cTn dur="250" fill="hold" id="46"/>
                                        <p:tgtEl>
                                          <p:spTgt spid="27"/>
                                        </p:tgtEl>
                                        <p:attrNameLst>
                                          <p:attrName>ppt_w</p:attrName>
                                        </p:attrNameLst>
                                      </p:cBhvr>
                                      <p:tavLst>
                                        <p:tav tm="0">
                                          <p:val>
                                            <p:fltVal val="0"/>
                                          </p:val>
                                        </p:tav>
                                        <p:tav tm="100000">
                                          <p:val>
                                            <p:strVal val="#ppt_w"/>
                                          </p:val>
                                        </p:tav>
                                      </p:tavLst>
                                    </p:anim>
                                    <p:anim calcmode="lin" valueType="num">
                                      <p:cBhvr>
                                        <p:cTn dur="250" fill="hold" id="47"/>
                                        <p:tgtEl>
                                          <p:spTgt spid="27"/>
                                        </p:tgtEl>
                                        <p:attrNameLst>
                                          <p:attrName>ppt_h</p:attrName>
                                        </p:attrNameLst>
                                      </p:cBhvr>
                                      <p:tavLst>
                                        <p:tav tm="0">
                                          <p:val>
                                            <p:fltVal val="0"/>
                                          </p:val>
                                        </p:tav>
                                        <p:tav tm="100000">
                                          <p:val>
                                            <p:strVal val="#ppt_h"/>
                                          </p:val>
                                        </p:tav>
                                      </p:tavLst>
                                    </p:anim>
                                    <p:animEffect filter="fade" transition="in">
                                      <p:cBhvr>
                                        <p:cTn dur="250" id="48"/>
                                        <p:tgtEl>
                                          <p:spTgt spid="27"/>
                                        </p:tgtEl>
                                      </p:cBhvr>
                                    </p:animEffect>
                                  </p:childTnLst>
                                </p:cTn>
                              </p:par>
                            </p:childTnLst>
                          </p:cTn>
                        </p:par>
                        <p:par>
                          <p:cTn fill="hold" id="49" nodeType="afterGroup">
                            <p:stCondLst>
                              <p:cond delay="2250"/>
                            </p:stCondLst>
                            <p:childTnLst>
                              <p:par>
                                <p:cTn fill="hold" grpId="0" id="50" nodeType="afterEffect" presetClass="entr" presetID="53" presetSubtype="0">
                                  <p:stCondLst>
                                    <p:cond delay="0"/>
                                  </p:stCondLst>
                                  <p:childTnLst>
                                    <p:set>
                                      <p:cBhvr>
                                        <p:cTn dur="1" fill="hold" id="51">
                                          <p:stCondLst>
                                            <p:cond delay="0"/>
                                          </p:stCondLst>
                                        </p:cTn>
                                        <p:tgtEl>
                                          <p:spTgt spid="28"/>
                                        </p:tgtEl>
                                        <p:attrNameLst>
                                          <p:attrName>style.visibility</p:attrName>
                                        </p:attrNameLst>
                                      </p:cBhvr>
                                      <p:to>
                                        <p:strVal val="visible"/>
                                      </p:to>
                                    </p:set>
                                    <p:anim calcmode="lin" valueType="num">
                                      <p:cBhvr>
                                        <p:cTn dur="250" fill="hold" id="52"/>
                                        <p:tgtEl>
                                          <p:spTgt spid="28"/>
                                        </p:tgtEl>
                                        <p:attrNameLst>
                                          <p:attrName>ppt_w</p:attrName>
                                        </p:attrNameLst>
                                      </p:cBhvr>
                                      <p:tavLst>
                                        <p:tav tm="0">
                                          <p:val>
                                            <p:fltVal val="0"/>
                                          </p:val>
                                        </p:tav>
                                        <p:tav tm="100000">
                                          <p:val>
                                            <p:strVal val="#ppt_w"/>
                                          </p:val>
                                        </p:tav>
                                      </p:tavLst>
                                    </p:anim>
                                    <p:anim calcmode="lin" valueType="num">
                                      <p:cBhvr>
                                        <p:cTn dur="250" fill="hold" id="53"/>
                                        <p:tgtEl>
                                          <p:spTgt spid="28"/>
                                        </p:tgtEl>
                                        <p:attrNameLst>
                                          <p:attrName>ppt_h</p:attrName>
                                        </p:attrNameLst>
                                      </p:cBhvr>
                                      <p:tavLst>
                                        <p:tav tm="0">
                                          <p:val>
                                            <p:fltVal val="0"/>
                                          </p:val>
                                        </p:tav>
                                        <p:tav tm="100000">
                                          <p:val>
                                            <p:strVal val="#ppt_h"/>
                                          </p:val>
                                        </p:tav>
                                      </p:tavLst>
                                    </p:anim>
                                    <p:animEffect filter="fade" transition="in">
                                      <p:cBhvr>
                                        <p:cTn dur="250" id="54"/>
                                        <p:tgtEl>
                                          <p:spTgt spid="28"/>
                                        </p:tgtEl>
                                      </p:cBhvr>
                                    </p:animEffect>
                                  </p:childTnLst>
                                </p:cTn>
                              </p:par>
                            </p:childTnLst>
                          </p:cTn>
                        </p:par>
                        <p:par>
                          <p:cTn fill="hold" id="55" nodeType="afterGroup">
                            <p:stCondLst>
                              <p:cond delay="2500"/>
                            </p:stCondLst>
                            <p:childTnLst>
                              <p:par>
                                <p:cTn fill="hold" grpId="0" id="56" nodeType="afterEffect" presetClass="entr" presetID="53" presetSubtype="0">
                                  <p:stCondLst>
                                    <p:cond delay="0"/>
                                  </p:stCondLst>
                                  <p:childTnLst>
                                    <p:set>
                                      <p:cBhvr>
                                        <p:cTn dur="1" fill="hold" id="57">
                                          <p:stCondLst>
                                            <p:cond delay="0"/>
                                          </p:stCondLst>
                                        </p:cTn>
                                        <p:tgtEl>
                                          <p:spTgt spid="15"/>
                                        </p:tgtEl>
                                        <p:attrNameLst>
                                          <p:attrName>style.visibility</p:attrName>
                                        </p:attrNameLst>
                                      </p:cBhvr>
                                      <p:to>
                                        <p:strVal val="visible"/>
                                      </p:to>
                                    </p:set>
                                    <p:anim calcmode="lin" valueType="num">
                                      <p:cBhvr>
                                        <p:cTn dur="250" fill="hold" id="58"/>
                                        <p:tgtEl>
                                          <p:spTgt spid="15"/>
                                        </p:tgtEl>
                                        <p:attrNameLst>
                                          <p:attrName>ppt_w</p:attrName>
                                        </p:attrNameLst>
                                      </p:cBhvr>
                                      <p:tavLst>
                                        <p:tav tm="0">
                                          <p:val>
                                            <p:fltVal val="0"/>
                                          </p:val>
                                        </p:tav>
                                        <p:tav tm="100000">
                                          <p:val>
                                            <p:strVal val="#ppt_w"/>
                                          </p:val>
                                        </p:tav>
                                      </p:tavLst>
                                    </p:anim>
                                    <p:anim calcmode="lin" valueType="num">
                                      <p:cBhvr>
                                        <p:cTn dur="250" fill="hold" id="59"/>
                                        <p:tgtEl>
                                          <p:spTgt spid="15"/>
                                        </p:tgtEl>
                                        <p:attrNameLst>
                                          <p:attrName>ppt_h</p:attrName>
                                        </p:attrNameLst>
                                      </p:cBhvr>
                                      <p:tavLst>
                                        <p:tav tm="0">
                                          <p:val>
                                            <p:fltVal val="0"/>
                                          </p:val>
                                        </p:tav>
                                        <p:tav tm="100000">
                                          <p:val>
                                            <p:strVal val="#ppt_h"/>
                                          </p:val>
                                        </p:tav>
                                      </p:tavLst>
                                    </p:anim>
                                    <p:animEffect filter="fade" transition="in">
                                      <p:cBhvr>
                                        <p:cTn dur="250" id="60"/>
                                        <p:tgtEl>
                                          <p:spTgt spid="15"/>
                                        </p:tgtEl>
                                      </p:cBhvr>
                                    </p:animEffect>
                                  </p:childTnLst>
                                </p:cTn>
                              </p:par>
                            </p:childTnLst>
                          </p:cTn>
                        </p:par>
                        <p:par>
                          <p:cTn fill="hold" id="61" nodeType="afterGroup">
                            <p:stCondLst>
                              <p:cond delay="2750"/>
                            </p:stCondLst>
                            <p:childTnLst>
                              <p:par>
                                <p:cTn fill="hold" grpId="0" id="62" nodeType="afterEffect" presetClass="entr" presetID="10" presetSubtype="0">
                                  <p:stCondLst>
                                    <p:cond delay="0"/>
                                  </p:stCondLst>
                                  <p:childTnLst>
                                    <p:set>
                                      <p:cBhvr>
                                        <p:cTn dur="1" fill="hold" id="63">
                                          <p:stCondLst>
                                            <p:cond delay="0"/>
                                          </p:stCondLst>
                                        </p:cTn>
                                        <p:tgtEl>
                                          <p:spTgt spid="20"/>
                                        </p:tgtEl>
                                        <p:attrNameLst>
                                          <p:attrName>style.visibility</p:attrName>
                                        </p:attrNameLst>
                                      </p:cBhvr>
                                      <p:to>
                                        <p:strVal val="visible"/>
                                      </p:to>
                                    </p:set>
                                    <p:animEffect filter="fade" transition="in">
                                      <p:cBhvr>
                                        <p:cTn dur="250" id="64"/>
                                        <p:tgtEl>
                                          <p:spTgt spid="20"/>
                                        </p:tgtEl>
                                      </p:cBhvr>
                                    </p:animEffect>
                                  </p:childTnLst>
                                </p:cTn>
                              </p:par>
                            </p:childTnLst>
                          </p:cTn>
                        </p:par>
                        <p:par>
                          <p:cTn fill="hold" id="65" nodeType="afterGroup">
                            <p:stCondLst>
                              <p:cond delay="3000"/>
                            </p:stCondLst>
                            <p:childTnLst>
                              <p:par>
                                <p:cTn fill="hold" grpId="0" id="66" nodeType="afterEffect" presetClass="entr" presetID="10" presetSubtype="0">
                                  <p:stCondLst>
                                    <p:cond delay="0"/>
                                  </p:stCondLst>
                                  <p:childTnLst>
                                    <p:set>
                                      <p:cBhvr>
                                        <p:cTn dur="1" fill="hold" id="67">
                                          <p:stCondLst>
                                            <p:cond delay="0"/>
                                          </p:stCondLst>
                                        </p:cTn>
                                        <p:tgtEl>
                                          <p:spTgt spid="30"/>
                                        </p:tgtEl>
                                        <p:attrNameLst>
                                          <p:attrName>style.visibility</p:attrName>
                                        </p:attrNameLst>
                                      </p:cBhvr>
                                      <p:to>
                                        <p:strVal val="visible"/>
                                      </p:to>
                                    </p:set>
                                    <p:animEffect filter="fade" transition="in">
                                      <p:cBhvr>
                                        <p:cTn dur="250" id="68"/>
                                        <p:tgtEl>
                                          <p:spTgt spid="30"/>
                                        </p:tgtEl>
                                      </p:cBhvr>
                                    </p:animEffect>
                                  </p:childTnLst>
                                </p:cTn>
                              </p:par>
                            </p:childTnLst>
                          </p:cTn>
                        </p:par>
                        <p:par>
                          <p:cTn fill="hold" id="69" nodeType="afterGroup">
                            <p:stCondLst>
                              <p:cond delay="3250"/>
                            </p:stCondLst>
                            <p:childTnLst>
                              <p:par>
                                <p:cTn fill="hold" grpId="0" id="70" nodeType="afterEffect" presetClass="entr" presetID="10" presetSubtype="0">
                                  <p:stCondLst>
                                    <p:cond delay="0"/>
                                  </p:stCondLst>
                                  <p:childTnLst>
                                    <p:set>
                                      <p:cBhvr>
                                        <p:cTn dur="1" fill="hold" id="71">
                                          <p:stCondLst>
                                            <p:cond delay="0"/>
                                          </p:stCondLst>
                                        </p:cTn>
                                        <p:tgtEl>
                                          <p:spTgt spid="29"/>
                                        </p:tgtEl>
                                        <p:attrNameLst>
                                          <p:attrName>style.visibility</p:attrName>
                                        </p:attrNameLst>
                                      </p:cBhvr>
                                      <p:to>
                                        <p:strVal val="visible"/>
                                      </p:to>
                                    </p:set>
                                    <p:animEffect filter="fade" transition="in">
                                      <p:cBhvr>
                                        <p:cTn dur="250" id="72"/>
                                        <p:tgtEl>
                                          <p:spTgt spid="29"/>
                                        </p:tgtEl>
                                      </p:cBhvr>
                                    </p:animEffect>
                                  </p:childTnLst>
                                </p:cTn>
                              </p:par>
                            </p:childTnLst>
                          </p:cTn>
                        </p:par>
                        <p:par>
                          <p:cTn fill="hold" id="73" nodeType="afterGroup">
                            <p:stCondLst>
                              <p:cond delay="3500"/>
                            </p:stCondLst>
                            <p:childTnLst>
                              <p:par>
                                <p:cTn fill="hold" grpId="0" id="74" nodeType="afterEffect" presetClass="entr" presetID="12" presetSubtype="8">
                                  <p:stCondLst>
                                    <p:cond delay="0"/>
                                  </p:stCondLst>
                                  <p:childTnLst>
                                    <p:set>
                                      <p:cBhvr>
                                        <p:cTn dur="1" fill="hold" id="75">
                                          <p:stCondLst>
                                            <p:cond delay="0"/>
                                          </p:stCondLst>
                                        </p:cTn>
                                        <p:tgtEl>
                                          <p:spTgt spid="21"/>
                                        </p:tgtEl>
                                        <p:attrNameLst>
                                          <p:attrName>style.visibility</p:attrName>
                                        </p:attrNameLst>
                                      </p:cBhvr>
                                      <p:to>
                                        <p:strVal val="visible"/>
                                      </p:to>
                                    </p:set>
                                    <p:anim calcmode="lin" valueType="num">
                                      <p:cBhvr additive="base">
                                        <p:cTn dur="250" id="76"/>
                                        <p:tgtEl>
                                          <p:spTgt spid="21"/>
                                        </p:tgtEl>
                                        <p:attrNameLst>
                                          <p:attrName>ppt_x</p:attrName>
                                        </p:attrNameLst>
                                      </p:cBhvr>
                                      <p:tavLst>
                                        <p:tav tm="0">
                                          <p:val>
                                            <p:strVal val="#ppt_x-#ppt_w*1.125000"/>
                                          </p:val>
                                        </p:tav>
                                        <p:tav tm="100000">
                                          <p:val>
                                            <p:strVal val="#ppt_x"/>
                                          </p:val>
                                        </p:tav>
                                      </p:tavLst>
                                    </p:anim>
                                    <p:animEffect filter="wipe(right)" transition="in">
                                      <p:cBhvr>
                                        <p:cTn dur="250" id="77"/>
                                        <p:tgtEl>
                                          <p:spTgt spid="21"/>
                                        </p:tgtEl>
                                      </p:cBhvr>
                                    </p:animEffect>
                                  </p:childTnLst>
                                </p:cTn>
                              </p:par>
                            </p:childTnLst>
                          </p:cTn>
                        </p:par>
                        <p:par>
                          <p:cTn fill="hold" id="78" nodeType="afterGroup">
                            <p:stCondLst>
                              <p:cond delay="3750"/>
                            </p:stCondLst>
                            <p:childTnLst>
                              <p:par>
                                <p:cTn fill="hold" grpId="0" id="79" nodeType="afterEffect" presetClass="entr" presetID="12" presetSubtype="8">
                                  <p:stCondLst>
                                    <p:cond delay="0"/>
                                  </p:stCondLst>
                                  <p:childTnLst>
                                    <p:set>
                                      <p:cBhvr>
                                        <p:cTn dur="1" fill="hold" id="80">
                                          <p:stCondLst>
                                            <p:cond delay="0"/>
                                          </p:stCondLst>
                                        </p:cTn>
                                        <p:tgtEl>
                                          <p:spTgt spid="23"/>
                                        </p:tgtEl>
                                        <p:attrNameLst>
                                          <p:attrName>style.visibility</p:attrName>
                                        </p:attrNameLst>
                                      </p:cBhvr>
                                      <p:to>
                                        <p:strVal val="visible"/>
                                      </p:to>
                                    </p:set>
                                    <p:anim calcmode="lin" valueType="num">
                                      <p:cBhvr additive="base">
                                        <p:cTn dur="250" id="81"/>
                                        <p:tgtEl>
                                          <p:spTgt spid="23"/>
                                        </p:tgtEl>
                                        <p:attrNameLst>
                                          <p:attrName>ppt_x</p:attrName>
                                        </p:attrNameLst>
                                      </p:cBhvr>
                                      <p:tavLst>
                                        <p:tav tm="0">
                                          <p:val>
                                            <p:strVal val="#ppt_x-#ppt_w*1.125000"/>
                                          </p:val>
                                        </p:tav>
                                        <p:tav tm="100000">
                                          <p:val>
                                            <p:strVal val="#ppt_x"/>
                                          </p:val>
                                        </p:tav>
                                      </p:tavLst>
                                    </p:anim>
                                    <p:animEffect filter="wipe(right)" transition="in">
                                      <p:cBhvr>
                                        <p:cTn dur="250" id="82"/>
                                        <p:tgtEl>
                                          <p:spTgt spid="23"/>
                                        </p:tgtEl>
                                      </p:cBhvr>
                                    </p:animEffect>
                                  </p:childTnLst>
                                </p:cTn>
                              </p:par>
                            </p:childTnLst>
                          </p:cTn>
                        </p:par>
                        <p:par>
                          <p:cTn fill="hold" id="83" nodeType="afterGroup">
                            <p:stCondLst>
                              <p:cond delay="4000"/>
                            </p:stCondLst>
                            <p:childTnLst>
                              <p:par>
                                <p:cTn fill="hold" grpId="0" id="84" nodeType="afterEffect" presetClass="entr" presetID="12" presetSubtype="8">
                                  <p:stCondLst>
                                    <p:cond delay="0"/>
                                  </p:stCondLst>
                                  <p:childTnLst>
                                    <p:set>
                                      <p:cBhvr>
                                        <p:cTn dur="1" fill="hold" id="85">
                                          <p:stCondLst>
                                            <p:cond delay="0"/>
                                          </p:stCondLst>
                                        </p:cTn>
                                        <p:tgtEl>
                                          <p:spTgt spid="31"/>
                                        </p:tgtEl>
                                        <p:attrNameLst>
                                          <p:attrName>style.visibility</p:attrName>
                                        </p:attrNameLst>
                                      </p:cBhvr>
                                      <p:to>
                                        <p:strVal val="visible"/>
                                      </p:to>
                                    </p:set>
                                    <p:anim calcmode="lin" valueType="num">
                                      <p:cBhvr additive="base">
                                        <p:cTn dur="250" id="86"/>
                                        <p:tgtEl>
                                          <p:spTgt spid="31"/>
                                        </p:tgtEl>
                                        <p:attrNameLst>
                                          <p:attrName>ppt_x</p:attrName>
                                        </p:attrNameLst>
                                      </p:cBhvr>
                                      <p:tavLst>
                                        <p:tav tm="0">
                                          <p:val>
                                            <p:strVal val="#ppt_x-#ppt_w*1.125000"/>
                                          </p:val>
                                        </p:tav>
                                        <p:tav tm="100000">
                                          <p:val>
                                            <p:strVal val="#ppt_x"/>
                                          </p:val>
                                        </p:tav>
                                      </p:tavLst>
                                    </p:anim>
                                    <p:animEffect filter="wipe(right)" transition="in">
                                      <p:cBhvr>
                                        <p:cTn dur="250" id="87"/>
                                        <p:tgtEl>
                                          <p:spTgt spid="31"/>
                                        </p:tgtEl>
                                      </p:cBhvr>
                                    </p:animEffect>
                                  </p:childTnLst>
                                </p:cTn>
                              </p:par>
                            </p:childTnLst>
                          </p:cTn>
                        </p:par>
                        <p:par>
                          <p:cTn fill="hold" id="88" nodeType="afterGroup">
                            <p:stCondLst>
                              <p:cond delay="4250"/>
                            </p:stCondLst>
                            <p:childTnLst>
                              <p:par>
                                <p:cTn fill="hold" grpId="0" id="89" nodeType="afterEffect" presetClass="entr" presetID="12" presetSubtype="8">
                                  <p:stCondLst>
                                    <p:cond delay="0"/>
                                  </p:stCondLst>
                                  <p:childTnLst>
                                    <p:set>
                                      <p:cBhvr>
                                        <p:cTn dur="1" fill="hold" id="90">
                                          <p:stCondLst>
                                            <p:cond delay="0"/>
                                          </p:stCondLst>
                                        </p:cTn>
                                        <p:tgtEl>
                                          <p:spTgt spid="22"/>
                                        </p:tgtEl>
                                        <p:attrNameLst>
                                          <p:attrName>style.visibility</p:attrName>
                                        </p:attrNameLst>
                                      </p:cBhvr>
                                      <p:to>
                                        <p:strVal val="visible"/>
                                      </p:to>
                                    </p:set>
                                    <p:anim calcmode="lin" valueType="num">
                                      <p:cBhvr additive="base">
                                        <p:cTn dur="250" id="91"/>
                                        <p:tgtEl>
                                          <p:spTgt spid="22"/>
                                        </p:tgtEl>
                                        <p:attrNameLst>
                                          <p:attrName>ppt_x</p:attrName>
                                        </p:attrNameLst>
                                      </p:cBhvr>
                                      <p:tavLst>
                                        <p:tav tm="0">
                                          <p:val>
                                            <p:strVal val="#ppt_x-#ppt_w*1.125000"/>
                                          </p:val>
                                        </p:tav>
                                        <p:tav tm="100000">
                                          <p:val>
                                            <p:strVal val="#ppt_x"/>
                                          </p:val>
                                        </p:tav>
                                      </p:tavLst>
                                    </p:anim>
                                    <p:animEffect filter="wipe(right)" transition="in">
                                      <p:cBhvr>
                                        <p:cTn dur="250" id="92"/>
                                        <p:tgtEl>
                                          <p:spTgt spid="22"/>
                                        </p:tgtEl>
                                      </p:cBhvr>
                                    </p:animEffect>
                                  </p:childTnLst>
                                </p:cTn>
                              </p:par>
                            </p:childTnLst>
                          </p:cTn>
                        </p:par>
                        <p:par>
                          <p:cTn fill="hold" id="93" nodeType="afterGroup">
                            <p:stCondLst>
                              <p:cond delay="4500"/>
                            </p:stCondLst>
                            <p:childTnLst>
                              <p:par>
                                <p:cTn fill="hold" grpId="0" id="94" nodeType="afterEffect" presetClass="entr" presetID="12" presetSubtype="8">
                                  <p:stCondLst>
                                    <p:cond delay="0"/>
                                  </p:stCondLst>
                                  <p:childTnLst>
                                    <p:set>
                                      <p:cBhvr>
                                        <p:cTn dur="1" fill="hold" id="95">
                                          <p:stCondLst>
                                            <p:cond delay="0"/>
                                          </p:stCondLst>
                                        </p:cTn>
                                        <p:tgtEl>
                                          <p:spTgt spid="32"/>
                                        </p:tgtEl>
                                        <p:attrNameLst>
                                          <p:attrName>style.visibility</p:attrName>
                                        </p:attrNameLst>
                                      </p:cBhvr>
                                      <p:to>
                                        <p:strVal val="visible"/>
                                      </p:to>
                                    </p:set>
                                    <p:anim calcmode="lin" valueType="num">
                                      <p:cBhvr additive="base">
                                        <p:cTn dur="250" id="96"/>
                                        <p:tgtEl>
                                          <p:spTgt spid="32"/>
                                        </p:tgtEl>
                                        <p:attrNameLst>
                                          <p:attrName>ppt_x</p:attrName>
                                        </p:attrNameLst>
                                      </p:cBhvr>
                                      <p:tavLst>
                                        <p:tav tm="0">
                                          <p:val>
                                            <p:strVal val="#ppt_x-#ppt_w*1.125000"/>
                                          </p:val>
                                        </p:tav>
                                        <p:tav tm="100000">
                                          <p:val>
                                            <p:strVal val="#ppt_x"/>
                                          </p:val>
                                        </p:tav>
                                      </p:tavLst>
                                    </p:anim>
                                    <p:animEffect filter="wipe(right)" transition="in">
                                      <p:cBhvr>
                                        <p:cTn dur="250" id="97"/>
                                        <p:tgtEl>
                                          <p:spTgt spid="32"/>
                                        </p:tgtEl>
                                      </p:cBhvr>
                                    </p:animEffect>
                                  </p:childTnLst>
                                </p:cTn>
                              </p:par>
                            </p:childTnLst>
                          </p:cTn>
                        </p:par>
                        <p:par>
                          <p:cTn fill="hold" id="98" nodeType="afterGroup">
                            <p:stCondLst>
                              <p:cond delay="4750"/>
                            </p:stCondLst>
                            <p:childTnLst>
                              <p:par>
                                <p:cTn fill="hold" grpId="0" id="99" nodeType="afterEffect" presetClass="entr" presetID="10" presetSubtype="0">
                                  <p:stCondLst>
                                    <p:cond delay="0"/>
                                  </p:stCondLst>
                                  <p:childTnLst>
                                    <p:set>
                                      <p:cBhvr>
                                        <p:cTn dur="1" fill="hold" id="100">
                                          <p:stCondLst>
                                            <p:cond delay="0"/>
                                          </p:stCondLst>
                                        </p:cTn>
                                        <p:tgtEl>
                                          <p:spTgt spid="33"/>
                                        </p:tgtEl>
                                        <p:attrNameLst>
                                          <p:attrName>style.visibility</p:attrName>
                                        </p:attrNameLst>
                                      </p:cBhvr>
                                      <p:to>
                                        <p:strVal val="visible"/>
                                      </p:to>
                                    </p:set>
                                    <p:animEffect filter="fade" transition="in">
                                      <p:cBhvr>
                                        <p:cTn dur="250" id="101"/>
                                        <p:tgtEl>
                                          <p:spTgt spid="33"/>
                                        </p:tgtEl>
                                      </p:cBhvr>
                                    </p:animEffect>
                                  </p:childTnLst>
                                </p:cTn>
                              </p:par>
                            </p:childTnLst>
                          </p:cTn>
                        </p:par>
                        <p:par>
                          <p:cTn fill="hold" id="102" nodeType="afterGroup">
                            <p:stCondLst>
                              <p:cond delay="5000"/>
                            </p:stCondLst>
                            <p:childTnLst>
                              <p:par>
                                <p:cTn fill="hold" grpId="0" id="103" nodeType="afterEffect" presetClass="entr" presetID="10" presetSubtype="0">
                                  <p:stCondLst>
                                    <p:cond delay="0"/>
                                  </p:stCondLst>
                                  <p:childTnLst>
                                    <p:set>
                                      <p:cBhvr>
                                        <p:cTn dur="1" fill="hold" id="104">
                                          <p:stCondLst>
                                            <p:cond delay="0"/>
                                          </p:stCondLst>
                                        </p:cTn>
                                        <p:tgtEl>
                                          <p:spTgt spid="25"/>
                                        </p:tgtEl>
                                        <p:attrNameLst>
                                          <p:attrName>style.visibility</p:attrName>
                                        </p:attrNameLst>
                                      </p:cBhvr>
                                      <p:to>
                                        <p:strVal val="visible"/>
                                      </p:to>
                                    </p:set>
                                    <p:animEffect filter="fade" transition="in">
                                      <p:cBhvr>
                                        <p:cTn dur="250" id="105"/>
                                        <p:tgtEl>
                                          <p:spTgt spid="25"/>
                                        </p:tgtEl>
                                      </p:cBhvr>
                                    </p:animEffect>
                                  </p:childTnLst>
                                </p:cTn>
                              </p:par>
                            </p:childTnLst>
                          </p:cTn>
                        </p:par>
                        <p:par>
                          <p:cTn fill="hold" id="106" nodeType="afterGroup">
                            <p:stCondLst>
                              <p:cond delay="5250"/>
                            </p:stCondLst>
                            <p:childTnLst>
                              <p:par>
                                <p:cTn fill="hold" grpId="0" id="107" nodeType="afterEffect" presetClass="entr" presetID="53" presetSubtype="0">
                                  <p:stCondLst>
                                    <p:cond delay="0"/>
                                  </p:stCondLst>
                                  <p:childTnLst>
                                    <p:set>
                                      <p:cBhvr>
                                        <p:cTn dur="1" fill="hold" id="108">
                                          <p:stCondLst>
                                            <p:cond delay="0"/>
                                          </p:stCondLst>
                                        </p:cTn>
                                        <p:tgtEl>
                                          <p:spTgt spid="24"/>
                                        </p:tgtEl>
                                        <p:attrNameLst>
                                          <p:attrName>style.visibility</p:attrName>
                                        </p:attrNameLst>
                                      </p:cBhvr>
                                      <p:to>
                                        <p:strVal val="visible"/>
                                      </p:to>
                                    </p:set>
                                    <p:anim calcmode="lin" valueType="num">
                                      <p:cBhvr>
                                        <p:cTn dur="250" fill="hold" id="109"/>
                                        <p:tgtEl>
                                          <p:spTgt spid="24"/>
                                        </p:tgtEl>
                                        <p:attrNameLst>
                                          <p:attrName>ppt_w</p:attrName>
                                        </p:attrNameLst>
                                      </p:cBhvr>
                                      <p:tavLst>
                                        <p:tav tm="0">
                                          <p:val>
                                            <p:fltVal val="0"/>
                                          </p:val>
                                        </p:tav>
                                        <p:tav tm="100000">
                                          <p:val>
                                            <p:strVal val="#ppt_w"/>
                                          </p:val>
                                        </p:tav>
                                      </p:tavLst>
                                    </p:anim>
                                    <p:anim calcmode="lin" valueType="num">
                                      <p:cBhvr>
                                        <p:cTn dur="250" fill="hold" id="110"/>
                                        <p:tgtEl>
                                          <p:spTgt spid="24"/>
                                        </p:tgtEl>
                                        <p:attrNameLst>
                                          <p:attrName>ppt_h</p:attrName>
                                        </p:attrNameLst>
                                      </p:cBhvr>
                                      <p:tavLst>
                                        <p:tav tm="0">
                                          <p:val>
                                            <p:fltVal val="0"/>
                                          </p:val>
                                        </p:tav>
                                        <p:tav tm="100000">
                                          <p:val>
                                            <p:strVal val="#ppt_h"/>
                                          </p:val>
                                        </p:tav>
                                      </p:tavLst>
                                    </p:anim>
                                    <p:animEffect filter="fade" transition="in">
                                      <p:cBhvr>
                                        <p:cTn dur="250" id="111"/>
                                        <p:tgtEl>
                                          <p:spTgt spid="24"/>
                                        </p:tgtEl>
                                      </p:cBhvr>
                                    </p:animEffect>
                                  </p:childTnLst>
                                </p:cTn>
                              </p:par>
                            </p:childTnLst>
                          </p:cTn>
                        </p:par>
                        <p:par>
                          <p:cTn fill="hold" id="112" nodeType="afterGroup">
                            <p:stCondLst>
                              <p:cond delay="5500"/>
                            </p:stCondLst>
                            <p:childTnLst>
                              <p:par>
                                <p:cTn fill="hold" grpId="0" id="113" nodeType="afterEffect" presetClass="entr" presetID="53" presetSubtype="0">
                                  <p:stCondLst>
                                    <p:cond delay="0"/>
                                  </p:stCondLst>
                                  <p:childTnLst>
                                    <p:set>
                                      <p:cBhvr>
                                        <p:cTn dur="1" fill="hold" id="114">
                                          <p:stCondLst>
                                            <p:cond delay="0"/>
                                          </p:stCondLst>
                                        </p:cTn>
                                        <p:tgtEl>
                                          <p:spTgt spid="17"/>
                                        </p:tgtEl>
                                        <p:attrNameLst>
                                          <p:attrName>style.visibility</p:attrName>
                                        </p:attrNameLst>
                                      </p:cBhvr>
                                      <p:to>
                                        <p:strVal val="visible"/>
                                      </p:to>
                                    </p:set>
                                    <p:anim calcmode="lin" valueType="num">
                                      <p:cBhvr>
                                        <p:cTn dur="250" fill="hold" id="115"/>
                                        <p:tgtEl>
                                          <p:spTgt spid="17"/>
                                        </p:tgtEl>
                                        <p:attrNameLst>
                                          <p:attrName>ppt_w</p:attrName>
                                        </p:attrNameLst>
                                      </p:cBhvr>
                                      <p:tavLst>
                                        <p:tav tm="0">
                                          <p:val>
                                            <p:fltVal val="0"/>
                                          </p:val>
                                        </p:tav>
                                        <p:tav tm="100000">
                                          <p:val>
                                            <p:strVal val="#ppt_w"/>
                                          </p:val>
                                        </p:tav>
                                      </p:tavLst>
                                    </p:anim>
                                    <p:anim calcmode="lin" valueType="num">
                                      <p:cBhvr>
                                        <p:cTn dur="250" fill="hold" id="116"/>
                                        <p:tgtEl>
                                          <p:spTgt spid="17"/>
                                        </p:tgtEl>
                                        <p:attrNameLst>
                                          <p:attrName>ppt_h</p:attrName>
                                        </p:attrNameLst>
                                      </p:cBhvr>
                                      <p:tavLst>
                                        <p:tav tm="0">
                                          <p:val>
                                            <p:fltVal val="0"/>
                                          </p:val>
                                        </p:tav>
                                        <p:tav tm="100000">
                                          <p:val>
                                            <p:strVal val="#ppt_h"/>
                                          </p:val>
                                        </p:tav>
                                      </p:tavLst>
                                    </p:anim>
                                    <p:animEffect filter="fade" transition="in">
                                      <p:cBhvr>
                                        <p:cTn dur="250" id="117"/>
                                        <p:tgtEl>
                                          <p:spTgt spid="17"/>
                                        </p:tgtEl>
                                      </p:cBhvr>
                                    </p:animEffect>
                                  </p:childTnLst>
                                </p:cTn>
                              </p:par>
                            </p:childTnLst>
                          </p:cTn>
                        </p:par>
                        <p:par>
                          <p:cTn fill="hold" id="118" nodeType="afterGroup">
                            <p:stCondLst>
                              <p:cond delay="5750"/>
                            </p:stCondLst>
                            <p:childTnLst>
                              <p:par>
                                <p:cTn fill="hold" grpId="0" id="119" nodeType="afterEffect" presetClass="entr" presetID="12" presetSubtype="8">
                                  <p:stCondLst>
                                    <p:cond delay="0"/>
                                  </p:stCondLst>
                                  <p:childTnLst>
                                    <p:set>
                                      <p:cBhvr>
                                        <p:cTn dur="1" fill="hold" id="120">
                                          <p:stCondLst>
                                            <p:cond delay="0"/>
                                          </p:stCondLst>
                                        </p:cTn>
                                        <p:tgtEl>
                                          <p:spTgt spid="38"/>
                                        </p:tgtEl>
                                        <p:attrNameLst>
                                          <p:attrName>style.visibility</p:attrName>
                                        </p:attrNameLst>
                                      </p:cBhvr>
                                      <p:to>
                                        <p:strVal val="visible"/>
                                      </p:to>
                                    </p:set>
                                    <p:anim calcmode="lin" valueType="num">
                                      <p:cBhvr additive="base">
                                        <p:cTn dur="250" id="121"/>
                                        <p:tgtEl>
                                          <p:spTgt spid="38"/>
                                        </p:tgtEl>
                                        <p:attrNameLst>
                                          <p:attrName>ppt_x</p:attrName>
                                        </p:attrNameLst>
                                      </p:cBhvr>
                                      <p:tavLst>
                                        <p:tav tm="0">
                                          <p:val>
                                            <p:strVal val="#ppt_x-#ppt_w*1.125000"/>
                                          </p:val>
                                        </p:tav>
                                        <p:tav tm="100000">
                                          <p:val>
                                            <p:strVal val="#ppt_x"/>
                                          </p:val>
                                        </p:tav>
                                      </p:tavLst>
                                    </p:anim>
                                    <p:animEffect filter="wipe(right)" transition="in">
                                      <p:cBhvr>
                                        <p:cTn dur="250" id="122"/>
                                        <p:tgtEl>
                                          <p:spTgt spid="38"/>
                                        </p:tgtEl>
                                      </p:cBhvr>
                                    </p:animEffect>
                                  </p:childTnLst>
                                </p:cTn>
                              </p:par>
                            </p:childTnLst>
                          </p:cTn>
                        </p:par>
                        <p:par>
                          <p:cTn fill="hold" id="123" nodeType="afterGroup">
                            <p:stCondLst>
                              <p:cond delay="6000"/>
                            </p:stCondLst>
                            <p:childTnLst>
                              <p:par>
                                <p:cTn fill="hold" grpId="0" id="124" nodeType="afterEffect" presetClass="entr" presetID="22" presetSubtype="8">
                                  <p:stCondLst>
                                    <p:cond delay="0"/>
                                  </p:stCondLst>
                                  <p:childTnLst>
                                    <p:set>
                                      <p:cBhvr>
                                        <p:cTn dur="1" fill="hold" id="125">
                                          <p:stCondLst>
                                            <p:cond delay="0"/>
                                          </p:stCondLst>
                                        </p:cTn>
                                        <p:tgtEl>
                                          <p:spTgt spid="3"/>
                                        </p:tgtEl>
                                        <p:attrNameLst>
                                          <p:attrName>style.visibility</p:attrName>
                                        </p:attrNameLst>
                                      </p:cBhvr>
                                      <p:to>
                                        <p:strVal val="visible"/>
                                      </p:to>
                                    </p:set>
                                    <p:animEffect filter="wipe(left)" transition="in">
                                      <p:cBhvr>
                                        <p:cTn dur="500" id="126"/>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5"/>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8"/>
      <p:bldP grpId="0" spid="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4627595" cy="630942"/>
            <a:chOff x="4039487" y="423523"/>
            <a:chExt cx="4627595"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团队沟通</a:t>
              </a:r>
            </a:p>
          </p:txBody>
        </p:sp>
        <p:sp>
          <p:nvSpPr>
            <p:cNvPr id="3" name="矩形 2"/>
            <p:cNvSpPr/>
            <p:nvPr/>
          </p:nvSpPr>
          <p:spPr>
            <a:xfrm>
              <a:off x="6174092" y="679630"/>
              <a:ext cx="2500630"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CONFLICT</a:t>
              </a:r>
            </a:p>
          </p:txBody>
        </p:sp>
      </p:grpSp>
      <p:sp>
        <p:nvSpPr>
          <p:cNvPr id="6" name="矩形 5"/>
          <p:cNvSpPr/>
          <p:nvPr/>
        </p:nvSpPr>
        <p:spPr>
          <a:xfrm>
            <a:off x="7448392" y="3154079"/>
            <a:ext cx="3103880" cy="1310640"/>
          </a:xfrm>
          <a:prstGeom prst="rect">
            <a:avLst/>
          </a:prstGeom>
        </p:spPr>
        <p:txBody>
          <a:bodyPr wrap="none">
            <a:spAutoFit/>
          </a:bodyPr>
          <a:lstStyle/>
          <a:p>
            <a:pPr algn="ctr">
              <a:buFont charset="0" panose="020b0604020202020204" pitchFamily="34" typeface="Arial"/>
            </a:pPr>
            <a:r>
              <a:rPr altLang="en-US" b="1" lang="zh-CN" spc="600" sz="4000">
                <a:solidFill>
                  <a:srgbClr val="0C1F34"/>
                </a:solidFill>
                <a:latin charset="0" panose="020b0604020202020204" pitchFamily="34" typeface="Arial"/>
                <a:ea charset="-122" panose="020b0503020204020204" pitchFamily="34" typeface="微软雅黑"/>
                <a:sym charset="0" typeface="Broadway BT"/>
              </a:rPr>
              <a:t>沟通的</a:t>
            </a:r>
          </a:p>
          <a:p>
            <a:pPr algn="ctr">
              <a:buFont charset="0" panose="020b0604020202020204" pitchFamily="34" typeface="Arial"/>
            </a:pPr>
            <a:r>
              <a:rPr altLang="en-US" b="1" lang="zh-CN" spc="600" sz="4000">
                <a:solidFill>
                  <a:srgbClr val="0C1F34"/>
                </a:solidFill>
                <a:latin charset="0" panose="020b0604020202020204" pitchFamily="34" typeface="Arial"/>
                <a:ea charset="-122" panose="020b0503020204020204" pitchFamily="34" typeface="微软雅黑"/>
                <a:sym charset="0" typeface="Broadway BT"/>
              </a:rPr>
              <a:t>方法与技巧</a:t>
            </a:r>
          </a:p>
        </p:txBody>
      </p:sp>
      <p:sp>
        <p:nvSpPr>
          <p:cNvPr id="7" name="33 Rectángulo redondeado"/>
          <p:cNvSpPr/>
          <p:nvPr/>
        </p:nvSpPr>
        <p:spPr bwMode="auto">
          <a:xfrm>
            <a:off x="2619095" y="1448103"/>
            <a:ext cx="3306808" cy="170715"/>
          </a:xfrm>
          <a:prstGeom prst="roundRect">
            <a:avLst>
              <a:gd fmla="val 48180" name="adj"/>
            </a:avLst>
          </a:prstGeom>
          <a:solidFill>
            <a:srgbClr val="353535">
              <a:alpha val="74902"/>
            </a:srgbClr>
          </a:solidFill>
          <a:ln>
            <a:noFill/>
          </a:ln>
          <a:effectLst>
            <a:outerShdw algn="tr" blurRad="38100" dir="8100000" dist="38100" rotWithShape="0">
              <a:prstClr val="black">
                <a:alpha val="70000"/>
              </a:prstClr>
            </a:outerShdw>
          </a:effectLst>
          <a:extLst/>
        </p:spPr>
        <p:txBody>
          <a:bodyPr anchor="ctr" bIns="0" lIns="0" rIns="0" rtlCol="0" tIns="0"/>
          <a:lstStyle/>
          <a:p>
            <a:pPr algn="ctr"/>
            <a:endParaRPr lang="es-SV" sz="900"/>
          </a:p>
        </p:txBody>
      </p:sp>
      <p:sp>
        <p:nvSpPr>
          <p:cNvPr id="8" name="34 Rectángulo redondeado"/>
          <p:cNvSpPr/>
          <p:nvPr/>
        </p:nvSpPr>
        <p:spPr bwMode="auto">
          <a:xfrm>
            <a:off x="2619093" y="2128649"/>
            <a:ext cx="3171811" cy="170715"/>
          </a:xfrm>
          <a:prstGeom prst="roundRect">
            <a:avLst>
              <a:gd fmla="val 48180" name="adj"/>
            </a:avLst>
          </a:prstGeom>
          <a:solidFill>
            <a:srgbClr val="353535">
              <a:alpha val="74902"/>
            </a:srgbClr>
          </a:solidFill>
          <a:ln>
            <a:noFill/>
          </a:ln>
          <a:effectLst>
            <a:outerShdw algn="tr" blurRad="38100" dir="8100000" dist="38100" rotWithShape="0">
              <a:prstClr val="black">
                <a:alpha val="70000"/>
              </a:prstClr>
            </a:outerShdw>
          </a:effectLst>
          <a:extLst/>
        </p:spPr>
        <p:txBody>
          <a:bodyPr anchor="ctr" bIns="0" lIns="0" rIns="0" rtlCol="0" tIns="0"/>
          <a:lstStyle/>
          <a:p>
            <a:pPr algn="ctr"/>
            <a:endParaRPr lang="es-SV" sz="900"/>
          </a:p>
        </p:txBody>
      </p:sp>
      <p:sp>
        <p:nvSpPr>
          <p:cNvPr id="9" name="35 Rectángulo redondeado"/>
          <p:cNvSpPr/>
          <p:nvPr/>
        </p:nvSpPr>
        <p:spPr bwMode="auto">
          <a:xfrm>
            <a:off x="2619093" y="2809194"/>
            <a:ext cx="3171811" cy="170715"/>
          </a:xfrm>
          <a:prstGeom prst="roundRect">
            <a:avLst>
              <a:gd fmla="val 48180" name="adj"/>
            </a:avLst>
          </a:prstGeom>
          <a:solidFill>
            <a:srgbClr val="353535">
              <a:alpha val="74902"/>
            </a:srgbClr>
          </a:solidFill>
          <a:ln>
            <a:noFill/>
          </a:ln>
          <a:effectLst>
            <a:outerShdw algn="tr" blurRad="38100" dir="8100000" dist="38100" rotWithShape="0">
              <a:prstClr val="black">
                <a:alpha val="70000"/>
              </a:prstClr>
            </a:outerShdw>
          </a:effectLst>
          <a:extLst/>
        </p:spPr>
        <p:txBody>
          <a:bodyPr anchor="ctr" bIns="0" lIns="0" rIns="0" rtlCol="0" tIns="0"/>
          <a:lstStyle/>
          <a:p>
            <a:pPr algn="ctr"/>
            <a:endParaRPr lang="es-SV" sz="900"/>
          </a:p>
        </p:txBody>
      </p:sp>
      <p:sp>
        <p:nvSpPr>
          <p:cNvPr id="10" name="36 Rectángulo redondeado"/>
          <p:cNvSpPr/>
          <p:nvPr/>
        </p:nvSpPr>
        <p:spPr bwMode="auto">
          <a:xfrm>
            <a:off x="2619093" y="4170284"/>
            <a:ext cx="3171811" cy="170715"/>
          </a:xfrm>
          <a:prstGeom prst="roundRect">
            <a:avLst>
              <a:gd fmla="val 48180" name="adj"/>
            </a:avLst>
          </a:prstGeom>
          <a:solidFill>
            <a:srgbClr val="353535">
              <a:alpha val="74902"/>
            </a:srgbClr>
          </a:solidFill>
          <a:ln>
            <a:noFill/>
          </a:ln>
          <a:effectLst>
            <a:outerShdw algn="tr" blurRad="38100" dir="8100000" dist="38100" rotWithShape="0">
              <a:prstClr val="black">
                <a:alpha val="70000"/>
              </a:prstClr>
            </a:outerShdw>
          </a:effectLst>
          <a:extLst/>
        </p:spPr>
        <p:txBody>
          <a:bodyPr anchor="ctr" bIns="0" lIns="0" rIns="0" rtlCol="0" tIns="0"/>
          <a:lstStyle/>
          <a:p>
            <a:pPr algn="ctr"/>
            <a:endParaRPr lang="es-SV" sz="900"/>
          </a:p>
        </p:txBody>
      </p:sp>
      <p:sp>
        <p:nvSpPr>
          <p:cNvPr id="12" name="37 Rectángulo redondeado"/>
          <p:cNvSpPr/>
          <p:nvPr/>
        </p:nvSpPr>
        <p:spPr bwMode="auto">
          <a:xfrm>
            <a:off x="2619093" y="3489737"/>
            <a:ext cx="3171811" cy="170715"/>
          </a:xfrm>
          <a:prstGeom prst="roundRect">
            <a:avLst>
              <a:gd fmla="val 48180" name="adj"/>
            </a:avLst>
          </a:prstGeom>
          <a:solidFill>
            <a:srgbClr val="353535">
              <a:alpha val="74902"/>
            </a:srgbClr>
          </a:solidFill>
          <a:ln>
            <a:noFill/>
          </a:ln>
          <a:effectLst>
            <a:outerShdw algn="tr" blurRad="38100" dir="8100000" dist="38100" rotWithShape="0">
              <a:prstClr val="black">
                <a:alpha val="70000"/>
              </a:prstClr>
            </a:outerShdw>
          </a:effectLst>
          <a:extLst/>
        </p:spPr>
        <p:txBody>
          <a:bodyPr anchor="ctr" bIns="0" lIns="0" rIns="0" rtlCol="0" tIns="0"/>
          <a:lstStyle/>
          <a:p>
            <a:pPr algn="ctr"/>
            <a:endParaRPr lang="es-SV" sz="900"/>
          </a:p>
        </p:txBody>
      </p:sp>
      <p:sp>
        <p:nvSpPr>
          <p:cNvPr id="13" name="38 Rectángulo redondeado"/>
          <p:cNvSpPr/>
          <p:nvPr/>
        </p:nvSpPr>
        <p:spPr bwMode="auto">
          <a:xfrm>
            <a:off x="2619093" y="4850828"/>
            <a:ext cx="3171811" cy="170715"/>
          </a:xfrm>
          <a:prstGeom prst="roundRect">
            <a:avLst>
              <a:gd fmla="val 48180" name="adj"/>
            </a:avLst>
          </a:prstGeom>
          <a:solidFill>
            <a:srgbClr val="353535">
              <a:alpha val="74902"/>
            </a:srgbClr>
          </a:solidFill>
          <a:ln>
            <a:noFill/>
          </a:ln>
          <a:effectLst>
            <a:outerShdw algn="tr" blurRad="38100" dir="8100000" dist="38100" rotWithShape="0">
              <a:prstClr val="black">
                <a:alpha val="70000"/>
              </a:prstClr>
            </a:outerShdw>
          </a:effectLst>
          <a:extLst/>
        </p:spPr>
        <p:txBody>
          <a:bodyPr anchor="ctr" bIns="0" lIns="0" rIns="0" rtlCol="0" tIns="0"/>
          <a:lstStyle/>
          <a:p>
            <a:pPr algn="ctr"/>
            <a:endParaRPr lang="es-SV" sz="900"/>
          </a:p>
        </p:txBody>
      </p:sp>
      <p:sp>
        <p:nvSpPr>
          <p:cNvPr id="14" name="39 Rectángulo redondeado"/>
          <p:cNvSpPr/>
          <p:nvPr/>
        </p:nvSpPr>
        <p:spPr bwMode="auto">
          <a:xfrm>
            <a:off x="2619093" y="5531373"/>
            <a:ext cx="3171811" cy="170715"/>
          </a:xfrm>
          <a:prstGeom prst="roundRect">
            <a:avLst>
              <a:gd fmla="val 48180" name="adj"/>
            </a:avLst>
          </a:prstGeom>
          <a:solidFill>
            <a:srgbClr val="353535">
              <a:alpha val="74902"/>
            </a:srgbClr>
          </a:solidFill>
          <a:ln>
            <a:noFill/>
          </a:ln>
          <a:effectLst>
            <a:outerShdw algn="tr" blurRad="38100" dir="8100000" dist="38100" rotWithShape="0">
              <a:prstClr val="black">
                <a:alpha val="70000"/>
              </a:prstClr>
            </a:outerShdw>
          </a:effectLst>
          <a:extLst/>
        </p:spPr>
        <p:txBody>
          <a:bodyPr anchor="ctr" bIns="0" lIns="0" rIns="0" rtlCol="0" tIns="0"/>
          <a:lstStyle/>
          <a:p>
            <a:pPr algn="ctr"/>
            <a:endParaRPr lang="es-SV" sz="900"/>
          </a:p>
        </p:txBody>
      </p:sp>
      <p:sp>
        <p:nvSpPr>
          <p:cNvPr id="15" name="40 Rectángulo redondeado"/>
          <p:cNvSpPr/>
          <p:nvPr/>
        </p:nvSpPr>
        <p:spPr bwMode="auto">
          <a:xfrm>
            <a:off x="2619095" y="6211916"/>
            <a:ext cx="3306808" cy="170716"/>
          </a:xfrm>
          <a:prstGeom prst="roundRect">
            <a:avLst>
              <a:gd fmla="val 48180" name="adj"/>
            </a:avLst>
          </a:prstGeom>
          <a:solidFill>
            <a:srgbClr val="353535">
              <a:alpha val="74902"/>
            </a:srgbClr>
          </a:solidFill>
          <a:ln>
            <a:noFill/>
          </a:ln>
          <a:effectLst>
            <a:outerShdw algn="tr" blurRad="38100" dir="8100000" dist="38100" rotWithShape="0">
              <a:prstClr val="black">
                <a:alpha val="70000"/>
              </a:prstClr>
            </a:outerShdw>
          </a:effectLst>
          <a:extLst/>
        </p:spPr>
        <p:txBody>
          <a:bodyPr anchor="ctr" bIns="0" lIns="0" rIns="0" rtlCol="0" tIns="0"/>
          <a:lstStyle/>
          <a:p>
            <a:pPr algn="ctr"/>
            <a:endParaRPr lang="es-SV" sz="900"/>
          </a:p>
        </p:txBody>
      </p:sp>
      <p:grpSp>
        <p:nvGrpSpPr>
          <p:cNvPr id="16" name="41 Grupo"/>
          <p:cNvGrpSpPr>
            <a:grpSpLocks noChangeAspect="1"/>
          </p:cNvGrpSpPr>
          <p:nvPr/>
        </p:nvGrpSpPr>
        <p:grpSpPr>
          <a:xfrm>
            <a:off x="2238866" y="5531373"/>
            <a:ext cx="851328" cy="851259"/>
            <a:chOff x="14127161" y="2693328"/>
            <a:chExt cx="3173557" cy="3173306"/>
          </a:xfrm>
        </p:grpSpPr>
        <p:sp>
          <p:nvSpPr>
            <p:cNvPr id="17" name="42 Elipse"/>
            <p:cNvSpPr>
              <a:spLocks noChangeAspect="1"/>
            </p:cNvSpPr>
            <p:nvPr/>
          </p:nvSpPr>
          <p:spPr>
            <a:xfrm>
              <a:off x="14127161" y="2693328"/>
              <a:ext cx="3173557" cy="3173306"/>
            </a:xfrm>
            <a:prstGeom prst="ellipse">
              <a:avLst/>
            </a:prstGeom>
            <a:solidFill>
              <a:schemeClr val="accent4"/>
            </a:solidFill>
            <a:ln cap="rnd" cmpd="sng" w="3175">
              <a:noFill/>
              <a:bevel/>
            </a:ln>
            <a:effectLst>
              <a:outerShdw algn="ctr" blurRad="63500" rotWithShape="0" sx="102000" sy="102000">
                <a:prstClr val="black">
                  <a:alpha val="40000"/>
                </a:prstClr>
              </a:outerShdw>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91364" rIns="91364" rtlCol="0" tIns="45684"/>
            <a:lstStyle/>
            <a:p>
              <a:pPr algn="ctr"/>
              <a:endParaRPr lang="es-MX" sz="2700">
                <a:solidFill>
                  <a:schemeClr val="tx1">
                    <a:lumMod val="85000"/>
                    <a:lumOff val="15000"/>
                  </a:schemeClr>
                </a:solidFill>
                <a:latin charset="0" panose="020b0806030902050204" pitchFamily="34" typeface="Impact"/>
                <a:ea charset="0" panose="020b0906030804020204" pitchFamily="34" typeface="Open Sans Extrabold"/>
                <a:cs charset="0" panose="020b0906030804020204" pitchFamily="34" typeface="Open Sans Extrabold"/>
              </a:endParaRPr>
            </a:p>
          </p:txBody>
        </p:sp>
        <p:sp>
          <p:nvSpPr>
            <p:cNvPr id="18" name="43 Elipse"/>
            <p:cNvSpPr/>
            <p:nvPr/>
          </p:nvSpPr>
          <p:spPr>
            <a:xfrm>
              <a:off x="14433690" y="2999833"/>
              <a:ext cx="2560497" cy="2560296"/>
            </a:xfrm>
            <a:prstGeom prst="ellipse">
              <a:avLst/>
            </a:prstGeom>
            <a:solidFill>
              <a:schemeClr val="bg1"/>
            </a:solidFill>
            <a:ln w="19050">
              <a:noFill/>
            </a:ln>
            <a:effectLst>
              <a:outerShdw algn="tr" blurRad="469900" dir="7800000" dist="203200" rotWithShape="0" sx="102000" sy="102000">
                <a:prstClr val="black">
                  <a:alpha val="60000"/>
                </a:prstClr>
              </a:outerShdw>
            </a:effectLst>
            <a:scene3d>
              <a:camera prst="orthographicFront">
                <a:rot lat="0" lon="0" rev="0"/>
              </a:camera>
              <a:lightRig dir="t" rig="soft">
                <a:rot lat="0" lon="0" rev="21594000"/>
              </a:lightRig>
            </a:scene3d>
            <a:sp3d extrusionH="69850">
              <a:bevelT h="95250" w="38100"/>
              <a:bevelB h="0" w="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0" rIns="0" rtlCol="0" tIns="45684"/>
            <a:lstStyle/>
            <a:p>
              <a:pPr algn="ctr"/>
              <a:r>
                <a:rPr b="1" lang="es-MX" sz="2700">
                  <a:solidFill>
                    <a:schemeClr val="tx1">
                      <a:lumMod val="85000"/>
                      <a:lumOff val="15000"/>
                    </a:schemeClr>
                  </a:solidFill>
                  <a:latin charset="0" panose="020b0806030902050204" pitchFamily="34" typeface="Impact"/>
                  <a:ea charset="0" panose="020b0906030804020204" pitchFamily="34" typeface="Open Sans Extrabold"/>
                  <a:cs charset="0" panose="020b0906030804020204" pitchFamily="34" typeface="Open Sans Extrabold"/>
                </a:rPr>
                <a:t>01</a:t>
              </a:r>
            </a:p>
          </p:txBody>
        </p:sp>
      </p:grpSp>
      <p:grpSp>
        <p:nvGrpSpPr>
          <p:cNvPr id="19" name="44 Grupo"/>
          <p:cNvGrpSpPr>
            <a:grpSpLocks noChangeAspect="1"/>
          </p:cNvGrpSpPr>
          <p:nvPr/>
        </p:nvGrpSpPr>
        <p:grpSpPr>
          <a:xfrm>
            <a:off x="5314522" y="4850829"/>
            <a:ext cx="851328" cy="851259"/>
            <a:chOff x="14127161" y="2693328"/>
            <a:chExt cx="3173557" cy="3173306"/>
          </a:xfrm>
        </p:grpSpPr>
        <p:sp>
          <p:nvSpPr>
            <p:cNvPr id="20" name="45 Elipse"/>
            <p:cNvSpPr>
              <a:spLocks noChangeAspect="1"/>
            </p:cNvSpPr>
            <p:nvPr/>
          </p:nvSpPr>
          <p:spPr>
            <a:xfrm>
              <a:off x="14127161" y="2693328"/>
              <a:ext cx="3173557" cy="3173306"/>
            </a:xfrm>
            <a:prstGeom prst="ellipse">
              <a:avLst/>
            </a:prstGeom>
            <a:solidFill>
              <a:srgbClr val="0C1F34"/>
            </a:solidFill>
            <a:ln cap="rnd" cmpd="sng" w="3175">
              <a:noFill/>
              <a:bevel/>
            </a:ln>
            <a:effectLst>
              <a:outerShdw algn="ctr" blurRad="63500" rotWithShape="0" sx="102000" sy="102000">
                <a:prstClr val="black">
                  <a:alpha val="40000"/>
                </a:prstClr>
              </a:outerShdw>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91364" rIns="91364" rtlCol="0" tIns="45684"/>
            <a:lstStyle/>
            <a:p>
              <a:pPr algn="ctr"/>
              <a:endParaRPr lang="es-MX" sz="2700">
                <a:solidFill>
                  <a:schemeClr val="tx1">
                    <a:lumMod val="85000"/>
                    <a:lumOff val="15000"/>
                  </a:schemeClr>
                </a:solidFill>
                <a:latin charset="0" panose="020b0806030902050204" pitchFamily="34" typeface="Impact"/>
                <a:ea charset="0" panose="020b0906030804020204" pitchFamily="34" typeface="Open Sans Extrabold"/>
                <a:cs charset="0" panose="020b0906030804020204" pitchFamily="34" typeface="Open Sans Extrabold"/>
              </a:endParaRPr>
            </a:p>
          </p:txBody>
        </p:sp>
        <p:sp>
          <p:nvSpPr>
            <p:cNvPr id="21" name="46 Elipse"/>
            <p:cNvSpPr/>
            <p:nvPr/>
          </p:nvSpPr>
          <p:spPr>
            <a:xfrm>
              <a:off x="14433690" y="2999833"/>
              <a:ext cx="2560497" cy="2560296"/>
            </a:xfrm>
            <a:prstGeom prst="ellipse">
              <a:avLst/>
            </a:prstGeom>
            <a:solidFill>
              <a:schemeClr val="bg1"/>
            </a:solidFill>
            <a:ln w="19050">
              <a:noFill/>
            </a:ln>
            <a:effectLst>
              <a:outerShdw algn="tr" blurRad="469900" dir="7800000" dist="203200" rotWithShape="0" sx="102000" sy="102000">
                <a:prstClr val="black">
                  <a:alpha val="60000"/>
                </a:prstClr>
              </a:outerShdw>
            </a:effectLst>
            <a:scene3d>
              <a:camera prst="orthographicFront">
                <a:rot lat="0" lon="0" rev="0"/>
              </a:camera>
              <a:lightRig dir="t" rig="soft">
                <a:rot lat="0" lon="0" rev="21594000"/>
              </a:lightRig>
            </a:scene3d>
            <a:sp3d extrusionH="69850">
              <a:bevelT h="95250" w="38100"/>
              <a:bevelB h="0" w="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0" rIns="0" rtlCol="0" tIns="45684"/>
            <a:lstStyle/>
            <a:p>
              <a:pPr algn="ctr"/>
              <a:r>
                <a:rPr b="1" lang="es-MX" sz="2700">
                  <a:solidFill>
                    <a:srgbClr val="0070C0"/>
                  </a:solidFill>
                  <a:latin charset="0" panose="020b0806030902050204" pitchFamily="34" typeface="Impact"/>
                  <a:ea charset="0" panose="020b0906030804020204" pitchFamily="34" typeface="Open Sans Extrabold"/>
                  <a:cs charset="0" panose="020b0906030804020204" pitchFamily="34" typeface="Open Sans Extrabold"/>
                </a:rPr>
                <a:t>02</a:t>
              </a:r>
            </a:p>
          </p:txBody>
        </p:sp>
      </p:grpSp>
      <p:grpSp>
        <p:nvGrpSpPr>
          <p:cNvPr id="22" name="47 Grupo"/>
          <p:cNvGrpSpPr>
            <a:grpSpLocks noChangeAspect="1"/>
          </p:cNvGrpSpPr>
          <p:nvPr/>
        </p:nvGrpSpPr>
        <p:grpSpPr>
          <a:xfrm>
            <a:off x="2248621" y="4170284"/>
            <a:ext cx="851328" cy="851259"/>
            <a:chOff x="14127161" y="2693328"/>
            <a:chExt cx="3173557" cy="3173306"/>
          </a:xfrm>
        </p:grpSpPr>
        <p:sp>
          <p:nvSpPr>
            <p:cNvPr id="23" name="48 Elipse"/>
            <p:cNvSpPr>
              <a:spLocks noChangeAspect="1"/>
            </p:cNvSpPr>
            <p:nvPr/>
          </p:nvSpPr>
          <p:spPr>
            <a:xfrm>
              <a:off x="14127161" y="2693328"/>
              <a:ext cx="3173557" cy="3173306"/>
            </a:xfrm>
            <a:prstGeom prst="ellipse">
              <a:avLst/>
            </a:prstGeom>
            <a:solidFill>
              <a:schemeClr val="accent2"/>
            </a:solidFill>
            <a:ln cap="rnd" cmpd="sng" w="3175">
              <a:noFill/>
              <a:bevel/>
            </a:ln>
            <a:effectLst>
              <a:outerShdw algn="ctr" blurRad="63500" rotWithShape="0" sx="102000" sy="102000">
                <a:prstClr val="black">
                  <a:alpha val="40000"/>
                </a:prstClr>
              </a:outerShdw>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91364" rIns="91364" rtlCol="0" tIns="45684"/>
            <a:lstStyle/>
            <a:p>
              <a:pPr algn="ctr"/>
              <a:endParaRPr lang="es-MX" sz="2700">
                <a:solidFill>
                  <a:schemeClr val="tx1">
                    <a:lumMod val="85000"/>
                    <a:lumOff val="15000"/>
                  </a:schemeClr>
                </a:solidFill>
                <a:latin charset="0" panose="020b0806030902050204" pitchFamily="34" typeface="Impact"/>
                <a:ea charset="0" panose="020b0906030804020204" pitchFamily="34" typeface="Open Sans Extrabold"/>
                <a:cs charset="0" panose="020b0906030804020204" pitchFamily="34" typeface="Open Sans Extrabold"/>
              </a:endParaRPr>
            </a:p>
          </p:txBody>
        </p:sp>
        <p:sp>
          <p:nvSpPr>
            <p:cNvPr id="24" name="49 Elipse"/>
            <p:cNvSpPr/>
            <p:nvPr/>
          </p:nvSpPr>
          <p:spPr>
            <a:xfrm>
              <a:off x="14433690" y="2999833"/>
              <a:ext cx="2560497" cy="2560296"/>
            </a:xfrm>
            <a:prstGeom prst="ellipse">
              <a:avLst/>
            </a:prstGeom>
            <a:solidFill>
              <a:schemeClr val="bg1"/>
            </a:solidFill>
            <a:ln w="19050">
              <a:noFill/>
            </a:ln>
            <a:effectLst>
              <a:outerShdw algn="tr" blurRad="469900" dir="7800000" dist="203200" rotWithShape="0" sx="102000" sy="102000">
                <a:prstClr val="black">
                  <a:alpha val="60000"/>
                </a:prstClr>
              </a:outerShdw>
            </a:effectLst>
            <a:scene3d>
              <a:camera prst="orthographicFront">
                <a:rot lat="0" lon="0" rev="0"/>
              </a:camera>
              <a:lightRig dir="t" rig="soft">
                <a:rot lat="0" lon="0" rev="21594000"/>
              </a:lightRig>
            </a:scene3d>
            <a:sp3d extrusionH="69850">
              <a:bevelT h="95250" w="38100"/>
              <a:bevelB h="0" w="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0" rIns="0" rtlCol="0" tIns="45684"/>
            <a:lstStyle/>
            <a:p>
              <a:pPr algn="ctr"/>
              <a:r>
                <a:rPr b="1" lang="es-MX" sz="2700">
                  <a:solidFill>
                    <a:srgbClr val="0070C0"/>
                  </a:solidFill>
                  <a:latin charset="0" panose="020b0806030902050204" pitchFamily="34" typeface="Impact"/>
                  <a:ea charset="0" panose="020b0906030804020204" pitchFamily="34" typeface="Open Sans Extrabold"/>
                  <a:cs charset="0" panose="020b0906030804020204" pitchFamily="34" typeface="Open Sans Extrabold"/>
                </a:rPr>
                <a:t>03</a:t>
              </a:r>
            </a:p>
          </p:txBody>
        </p:sp>
      </p:grpSp>
      <p:grpSp>
        <p:nvGrpSpPr>
          <p:cNvPr id="25" name="50 Grupo"/>
          <p:cNvGrpSpPr>
            <a:grpSpLocks noChangeAspect="1"/>
          </p:cNvGrpSpPr>
          <p:nvPr/>
        </p:nvGrpSpPr>
        <p:grpSpPr>
          <a:xfrm>
            <a:off x="5314522" y="3489739"/>
            <a:ext cx="851328" cy="851259"/>
            <a:chOff x="14127161" y="2693328"/>
            <a:chExt cx="3173557" cy="3173306"/>
          </a:xfrm>
        </p:grpSpPr>
        <p:sp>
          <p:nvSpPr>
            <p:cNvPr id="26" name="51 Elipse"/>
            <p:cNvSpPr>
              <a:spLocks noChangeAspect="1"/>
            </p:cNvSpPr>
            <p:nvPr/>
          </p:nvSpPr>
          <p:spPr>
            <a:xfrm>
              <a:off x="14127161" y="2693328"/>
              <a:ext cx="3173557" cy="3173306"/>
            </a:xfrm>
            <a:prstGeom prst="ellipse">
              <a:avLst/>
            </a:prstGeom>
            <a:solidFill>
              <a:srgbClr val="0C1F34"/>
            </a:solidFill>
            <a:ln cap="rnd" cmpd="sng" w="3175">
              <a:noFill/>
              <a:bevel/>
            </a:ln>
            <a:effectLst>
              <a:outerShdw algn="ctr" blurRad="63500" rotWithShape="0" sx="102000" sy="102000">
                <a:prstClr val="black">
                  <a:alpha val="40000"/>
                </a:prstClr>
              </a:outerShdw>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91364" rIns="91364" rtlCol="0" tIns="45684"/>
            <a:lstStyle/>
            <a:p>
              <a:pPr algn="ctr"/>
              <a:endParaRPr lang="es-MX" sz="2700">
                <a:solidFill>
                  <a:schemeClr val="tx1">
                    <a:lumMod val="85000"/>
                    <a:lumOff val="15000"/>
                  </a:schemeClr>
                </a:solidFill>
                <a:latin charset="0" panose="020b0806030902050204" pitchFamily="34" typeface="Impact"/>
                <a:ea charset="0" panose="020b0906030804020204" pitchFamily="34" typeface="Open Sans Extrabold"/>
                <a:cs charset="0" panose="020b0906030804020204" pitchFamily="34" typeface="Open Sans Extrabold"/>
              </a:endParaRPr>
            </a:p>
          </p:txBody>
        </p:sp>
        <p:sp>
          <p:nvSpPr>
            <p:cNvPr id="27" name="52 Elipse"/>
            <p:cNvSpPr/>
            <p:nvPr/>
          </p:nvSpPr>
          <p:spPr>
            <a:xfrm>
              <a:off x="14433690" y="2999833"/>
              <a:ext cx="2560497" cy="2560296"/>
            </a:xfrm>
            <a:prstGeom prst="ellipse">
              <a:avLst/>
            </a:prstGeom>
            <a:solidFill>
              <a:schemeClr val="bg1"/>
            </a:solidFill>
            <a:ln w="19050">
              <a:noFill/>
            </a:ln>
            <a:effectLst>
              <a:outerShdw algn="tr" blurRad="469900" dir="7800000" dist="203200" rotWithShape="0" sx="102000" sy="102000">
                <a:prstClr val="black">
                  <a:alpha val="60000"/>
                </a:prstClr>
              </a:outerShdw>
            </a:effectLst>
            <a:scene3d>
              <a:camera prst="orthographicFront">
                <a:rot lat="0" lon="0" rev="0"/>
              </a:camera>
              <a:lightRig dir="t" rig="soft">
                <a:rot lat="0" lon="0" rev="21594000"/>
              </a:lightRig>
            </a:scene3d>
            <a:sp3d extrusionH="69850">
              <a:bevelT h="95250" w="38100"/>
              <a:bevelB h="0" w="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0" rIns="0" rtlCol="0" tIns="45684"/>
            <a:lstStyle/>
            <a:p>
              <a:pPr algn="ctr"/>
              <a:r>
                <a:rPr b="1" lang="es-MX" sz="2700">
                  <a:solidFill>
                    <a:schemeClr val="tx1">
                      <a:lumMod val="85000"/>
                      <a:lumOff val="15000"/>
                    </a:schemeClr>
                  </a:solidFill>
                  <a:latin charset="0" panose="020b0806030902050204" pitchFamily="34" typeface="Impact"/>
                  <a:ea charset="0" panose="020b0906030804020204" pitchFamily="34" typeface="Open Sans Extrabold"/>
                  <a:cs charset="0" panose="020b0906030804020204" pitchFamily="34" typeface="Open Sans Extrabold"/>
                </a:rPr>
                <a:t>04</a:t>
              </a:r>
            </a:p>
          </p:txBody>
        </p:sp>
      </p:grpSp>
      <p:grpSp>
        <p:nvGrpSpPr>
          <p:cNvPr id="28" name="53 Grupo"/>
          <p:cNvGrpSpPr>
            <a:grpSpLocks noChangeAspect="1"/>
          </p:cNvGrpSpPr>
          <p:nvPr/>
        </p:nvGrpSpPr>
        <p:grpSpPr>
          <a:xfrm>
            <a:off x="2235923" y="2809194"/>
            <a:ext cx="851328" cy="851259"/>
            <a:chOff x="14127161" y="2693328"/>
            <a:chExt cx="3173557" cy="3173306"/>
          </a:xfrm>
        </p:grpSpPr>
        <p:sp>
          <p:nvSpPr>
            <p:cNvPr id="29" name="54 Elipse"/>
            <p:cNvSpPr>
              <a:spLocks noChangeAspect="1"/>
            </p:cNvSpPr>
            <p:nvPr/>
          </p:nvSpPr>
          <p:spPr>
            <a:xfrm>
              <a:off x="14127161" y="2693328"/>
              <a:ext cx="3173557" cy="3173306"/>
            </a:xfrm>
            <a:prstGeom prst="ellipse">
              <a:avLst/>
            </a:prstGeom>
            <a:solidFill>
              <a:srgbClr val="0C1F34"/>
            </a:solidFill>
            <a:ln cap="rnd" cmpd="sng" w="3175">
              <a:noFill/>
              <a:bevel/>
            </a:ln>
            <a:effectLst>
              <a:outerShdw algn="ctr" blurRad="63500" rotWithShape="0" sx="102000" sy="102000">
                <a:prstClr val="black">
                  <a:alpha val="40000"/>
                </a:prstClr>
              </a:outerShdw>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91364" rIns="91364" rtlCol="0" tIns="45684"/>
            <a:lstStyle/>
            <a:p>
              <a:pPr algn="ctr"/>
              <a:endParaRPr lang="es-MX" sz="2700">
                <a:solidFill>
                  <a:schemeClr val="tx1">
                    <a:lumMod val="85000"/>
                    <a:lumOff val="15000"/>
                  </a:schemeClr>
                </a:solidFill>
                <a:latin charset="0" panose="020b0806030902050204" pitchFamily="34" typeface="Impact"/>
                <a:ea charset="0" panose="020b0906030804020204" pitchFamily="34" typeface="Open Sans Extrabold"/>
                <a:cs charset="0" panose="020b0906030804020204" pitchFamily="34" typeface="Open Sans Extrabold"/>
              </a:endParaRPr>
            </a:p>
          </p:txBody>
        </p:sp>
        <p:sp>
          <p:nvSpPr>
            <p:cNvPr id="30" name="55 Elipse"/>
            <p:cNvSpPr/>
            <p:nvPr/>
          </p:nvSpPr>
          <p:spPr>
            <a:xfrm>
              <a:off x="14433690" y="2999833"/>
              <a:ext cx="2560497" cy="2560296"/>
            </a:xfrm>
            <a:prstGeom prst="ellipse">
              <a:avLst/>
            </a:prstGeom>
            <a:solidFill>
              <a:schemeClr val="bg1"/>
            </a:solidFill>
            <a:ln w="19050">
              <a:noFill/>
            </a:ln>
            <a:effectLst>
              <a:outerShdw algn="tr" blurRad="469900" dir="7800000" dist="203200" rotWithShape="0" sx="102000" sy="102000">
                <a:prstClr val="black">
                  <a:alpha val="60000"/>
                </a:prstClr>
              </a:outerShdw>
            </a:effectLst>
            <a:scene3d>
              <a:camera prst="orthographicFront">
                <a:rot lat="0" lon="0" rev="0"/>
              </a:camera>
              <a:lightRig dir="t" rig="soft">
                <a:rot lat="0" lon="0" rev="21594000"/>
              </a:lightRig>
            </a:scene3d>
            <a:sp3d extrusionH="69850">
              <a:bevelT h="95250" w="38100"/>
              <a:bevelB h="0" w="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0" rIns="0" rtlCol="0" tIns="45684"/>
            <a:lstStyle/>
            <a:p>
              <a:pPr algn="ctr"/>
              <a:r>
                <a:rPr b="1" lang="es-MX" sz="2700">
                  <a:solidFill>
                    <a:schemeClr val="tx1">
                      <a:lumMod val="85000"/>
                      <a:lumOff val="15000"/>
                    </a:schemeClr>
                  </a:solidFill>
                  <a:latin charset="0" panose="020b0806030902050204" pitchFamily="34" typeface="Impact"/>
                  <a:ea charset="0" panose="020b0906030804020204" pitchFamily="34" typeface="Open Sans Extrabold"/>
                  <a:cs charset="0" panose="020b0906030804020204" pitchFamily="34" typeface="Open Sans Extrabold"/>
                </a:rPr>
                <a:t>05</a:t>
              </a:r>
            </a:p>
          </p:txBody>
        </p:sp>
      </p:grpSp>
      <p:grpSp>
        <p:nvGrpSpPr>
          <p:cNvPr id="31" name="56 Grupo"/>
          <p:cNvGrpSpPr>
            <a:grpSpLocks noChangeAspect="1"/>
          </p:cNvGrpSpPr>
          <p:nvPr/>
        </p:nvGrpSpPr>
        <p:grpSpPr>
          <a:xfrm>
            <a:off x="5322077" y="2128649"/>
            <a:ext cx="851328" cy="851259"/>
            <a:chOff x="14127161" y="2693328"/>
            <a:chExt cx="3173557" cy="3173306"/>
          </a:xfrm>
        </p:grpSpPr>
        <p:sp>
          <p:nvSpPr>
            <p:cNvPr id="32" name="57 Elipse"/>
            <p:cNvSpPr>
              <a:spLocks noChangeAspect="1"/>
            </p:cNvSpPr>
            <p:nvPr/>
          </p:nvSpPr>
          <p:spPr>
            <a:xfrm>
              <a:off x="14127161" y="2693328"/>
              <a:ext cx="3173557" cy="3173306"/>
            </a:xfrm>
            <a:prstGeom prst="ellipse">
              <a:avLst/>
            </a:prstGeom>
            <a:solidFill>
              <a:schemeClr val="accent2"/>
            </a:solidFill>
            <a:ln cap="rnd" cmpd="sng" w="3175">
              <a:noFill/>
              <a:bevel/>
            </a:ln>
            <a:effectLst>
              <a:outerShdw algn="ctr" blurRad="63500" rotWithShape="0" sx="102000" sy="102000">
                <a:prstClr val="black">
                  <a:alpha val="40000"/>
                </a:prstClr>
              </a:outerShdw>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91364" rIns="91364" rtlCol="0" tIns="45684"/>
            <a:lstStyle/>
            <a:p>
              <a:pPr algn="ctr"/>
              <a:endParaRPr lang="es-MX" sz="2700">
                <a:solidFill>
                  <a:schemeClr val="tx1">
                    <a:lumMod val="85000"/>
                    <a:lumOff val="15000"/>
                  </a:schemeClr>
                </a:solidFill>
                <a:latin charset="0" panose="020b0806030902050204" pitchFamily="34" typeface="Impact"/>
                <a:ea charset="0" panose="020b0906030804020204" pitchFamily="34" typeface="Open Sans Extrabold"/>
                <a:cs charset="0" panose="020b0906030804020204" pitchFamily="34" typeface="Open Sans Extrabold"/>
              </a:endParaRPr>
            </a:p>
          </p:txBody>
        </p:sp>
        <p:sp>
          <p:nvSpPr>
            <p:cNvPr id="33" name="58 Elipse"/>
            <p:cNvSpPr/>
            <p:nvPr/>
          </p:nvSpPr>
          <p:spPr>
            <a:xfrm>
              <a:off x="14433690" y="2999833"/>
              <a:ext cx="2560497" cy="2560296"/>
            </a:xfrm>
            <a:prstGeom prst="ellipse">
              <a:avLst/>
            </a:prstGeom>
            <a:solidFill>
              <a:schemeClr val="bg1"/>
            </a:solidFill>
            <a:ln w="19050">
              <a:noFill/>
            </a:ln>
            <a:effectLst>
              <a:outerShdw algn="tr" blurRad="469900" dir="7800000" dist="203200" rotWithShape="0" sx="102000" sy="102000">
                <a:prstClr val="black">
                  <a:alpha val="60000"/>
                </a:prstClr>
              </a:outerShdw>
            </a:effectLst>
            <a:scene3d>
              <a:camera prst="orthographicFront">
                <a:rot lat="0" lon="0" rev="0"/>
              </a:camera>
              <a:lightRig dir="t" rig="soft">
                <a:rot lat="0" lon="0" rev="21594000"/>
              </a:lightRig>
            </a:scene3d>
            <a:sp3d extrusionH="69850">
              <a:bevelT h="95250" w="38100"/>
              <a:bevelB h="0" w="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0" rIns="0" rtlCol="0" tIns="45684"/>
            <a:lstStyle/>
            <a:p>
              <a:pPr algn="ctr"/>
              <a:r>
                <a:rPr b="1" lang="es-MX" sz="2700">
                  <a:solidFill>
                    <a:srgbClr val="0070C0"/>
                  </a:solidFill>
                  <a:latin charset="0" panose="020b0806030902050204" pitchFamily="34" typeface="Impact"/>
                  <a:ea charset="0" panose="020b0906030804020204" pitchFamily="34" typeface="Open Sans Extrabold"/>
                  <a:cs charset="0" panose="020b0906030804020204" pitchFamily="34" typeface="Open Sans Extrabold"/>
                </a:rPr>
                <a:t>06</a:t>
              </a:r>
            </a:p>
          </p:txBody>
        </p:sp>
      </p:grpSp>
      <p:grpSp>
        <p:nvGrpSpPr>
          <p:cNvPr id="34" name="59 Grupo"/>
          <p:cNvGrpSpPr>
            <a:grpSpLocks noChangeAspect="1"/>
          </p:cNvGrpSpPr>
          <p:nvPr/>
        </p:nvGrpSpPr>
        <p:grpSpPr>
          <a:xfrm>
            <a:off x="2235923" y="1448104"/>
            <a:ext cx="851328" cy="851259"/>
            <a:chOff x="14127161" y="2693328"/>
            <a:chExt cx="3173557" cy="3173306"/>
          </a:xfrm>
        </p:grpSpPr>
        <p:sp>
          <p:nvSpPr>
            <p:cNvPr id="35" name="60 Elipse"/>
            <p:cNvSpPr>
              <a:spLocks noChangeAspect="1"/>
            </p:cNvSpPr>
            <p:nvPr/>
          </p:nvSpPr>
          <p:spPr>
            <a:xfrm>
              <a:off x="14127161" y="2693328"/>
              <a:ext cx="3173557" cy="3173306"/>
            </a:xfrm>
            <a:prstGeom prst="ellipse">
              <a:avLst/>
            </a:prstGeom>
            <a:solidFill>
              <a:schemeClr val="accent4"/>
            </a:solidFill>
            <a:ln cap="rnd" cmpd="sng" w="3175">
              <a:noFill/>
              <a:bevel/>
            </a:ln>
            <a:effectLst>
              <a:outerShdw algn="ctr" blurRad="63500" rotWithShape="0" sx="102000" sy="102000">
                <a:prstClr val="black">
                  <a:alpha val="40000"/>
                </a:prstClr>
              </a:outerShdw>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91364" rIns="91364" rtlCol="0" tIns="45684"/>
            <a:lstStyle/>
            <a:p>
              <a:pPr algn="ctr"/>
              <a:endParaRPr lang="es-MX" sz="2700">
                <a:solidFill>
                  <a:schemeClr val="tx1">
                    <a:lumMod val="85000"/>
                    <a:lumOff val="15000"/>
                  </a:schemeClr>
                </a:solidFill>
                <a:latin charset="0" panose="020b0806030902050204" pitchFamily="34" typeface="Impact"/>
                <a:ea charset="0" panose="020b0906030804020204" pitchFamily="34" typeface="Open Sans Extrabold"/>
                <a:cs charset="0" panose="020b0906030804020204" pitchFamily="34" typeface="Open Sans Extrabold"/>
              </a:endParaRPr>
            </a:p>
          </p:txBody>
        </p:sp>
        <p:sp>
          <p:nvSpPr>
            <p:cNvPr id="36" name="61 Elipse"/>
            <p:cNvSpPr/>
            <p:nvPr/>
          </p:nvSpPr>
          <p:spPr>
            <a:xfrm>
              <a:off x="14433690" y="2999833"/>
              <a:ext cx="2560497" cy="2560296"/>
            </a:xfrm>
            <a:prstGeom prst="ellipse">
              <a:avLst/>
            </a:prstGeom>
            <a:solidFill>
              <a:schemeClr val="bg1"/>
            </a:solidFill>
            <a:ln w="19050">
              <a:noFill/>
            </a:ln>
            <a:effectLst>
              <a:outerShdw algn="tr" blurRad="469900" dir="7800000" dist="203200" rotWithShape="0" sx="102000" sy="102000">
                <a:prstClr val="black">
                  <a:alpha val="60000"/>
                </a:prstClr>
              </a:outerShdw>
            </a:effectLst>
            <a:scene3d>
              <a:camera prst="orthographicFront">
                <a:rot lat="0" lon="0" rev="0"/>
              </a:camera>
              <a:lightRig dir="t" rig="soft">
                <a:rot lat="0" lon="0" rev="21594000"/>
              </a:lightRig>
            </a:scene3d>
            <a:sp3d extrusionH="69850">
              <a:bevelT h="95250" w="38100"/>
              <a:bevelB h="0" w="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0" rIns="0" rtlCol="0" tIns="45684"/>
            <a:lstStyle/>
            <a:p>
              <a:pPr algn="ctr"/>
              <a:r>
                <a:rPr b="1" lang="es-MX" sz="2700">
                  <a:solidFill>
                    <a:srgbClr val="0070C0"/>
                  </a:solidFill>
                  <a:latin charset="0" panose="020b0806030902050204" pitchFamily="34" typeface="Impact"/>
                  <a:ea charset="0" panose="020b0906030804020204" pitchFamily="34" typeface="Open Sans Extrabold"/>
                  <a:cs charset="0" panose="020b0906030804020204" pitchFamily="34" typeface="Open Sans Extrabold"/>
                </a:rPr>
                <a:t>07</a:t>
              </a:r>
            </a:p>
          </p:txBody>
        </p:sp>
      </p:grpSp>
      <p:grpSp>
        <p:nvGrpSpPr>
          <p:cNvPr id="37" name="Group 4"/>
          <p:cNvGrpSpPr>
            <a:grpSpLocks noChangeAspect="1"/>
          </p:cNvGrpSpPr>
          <p:nvPr/>
        </p:nvGrpSpPr>
        <p:grpSpPr>
          <a:xfrm>
            <a:off x="3207921" y="4473986"/>
            <a:ext cx="167705" cy="243852"/>
            <a:chOff x="14052" y="2464"/>
            <a:chExt cx="1099" cy="1598"/>
          </a:xfrm>
          <a:solidFill>
            <a:schemeClr val="tx2">
              <a:lumMod val="90000"/>
              <a:lumOff val="10000"/>
            </a:schemeClr>
          </a:solidFill>
        </p:grpSpPr>
        <p:sp>
          <p:nvSpPr>
            <p:cNvPr id="38" name="Freeform 6"/>
            <p:cNvSpPr>
              <a:spLocks noEditPoints="1"/>
            </p:cNvSpPr>
            <p:nvPr/>
          </p:nvSpPr>
          <p:spPr bwMode="auto">
            <a:xfrm>
              <a:off x="14052" y="2464"/>
              <a:ext cx="1099" cy="1598"/>
            </a:xfrm>
            <a:custGeom>
              <a:gdLst>
                <a:gd fmla="*/ 934 w 2198" name="T0"/>
                <a:gd fmla="*/ 2932 h 3195" name="T1"/>
                <a:gd fmla="*/ 1014 w 2198" name="T2"/>
                <a:gd fmla="*/ 2988 h 3195" name="T3"/>
                <a:gd fmla="*/ 1127 w 2198" name="T4"/>
                <a:gd fmla="*/ 2995 h 3195" name="T5"/>
                <a:gd fmla="*/ 1215 w 2198" name="T6"/>
                <a:gd fmla="*/ 2979 h 3195" name="T7"/>
                <a:gd fmla="*/ 1278 w 2198" name="T8"/>
                <a:gd fmla="*/ 2915 h 3195" name="T9"/>
                <a:gd fmla="*/ 1420 w 2198" name="T10"/>
                <a:gd fmla="*/ 2506 h 3195" name="T11"/>
                <a:gd fmla="*/ 816 w 2198" name="T12"/>
                <a:gd fmla="*/ 2631 h 3195" name="T13"/>
                <a:gd fmla="*/ 862 w 2198" name="T14"/>
                <a:gd fmla="*/ 2775 h 3195" name="T15"/>
                <a:gd fmla="*/ 1394 w 2198" name="T16"/>
                <a:gd fmla="*/ 2594 h 3195" name="T17"/>
                <a:gd fmla="*/ 734 w 2198" name="T18"/>
                <a:gd fmla="*/ 2362 h 3195" name="T19"/>
                <a:gd fmla="*/ 1469 w 2198" name="T20"/>
                <a:gd fmla="*/ 2350 h 3195" name="T21"/>
                <a:gd fmla="*/ 1026 w 2198" name="T22"/>
                <a:gd fmla="*/ 203 h 3195" name="T23"/>
                <a:gd fmla="*/ 749 w 2198" name="T24"/>
                <a:gd fmla="*/ 271 h 3195" name="T25"/>
                <a:gd fmla="*/ 514 w 2198" name="T26"/>
                <a:gd fmla="*/ 417 h 3195" name="T27"/>
                <a:gd fmla="*/ 335 w 2198" name="T28"/>
                <a:gd fmla="*/ 625 h 3195" name="T29"/>
                <a:gd fmla="*/ 226 w 2198" name="T30"/>
                <a:gd fmla="*/ 882 h 3195" name="T31"/>
                <a:gd fmla="*/ 202 w 2198" name="T32"/>
                <a:gd fmla="*/ 1150 h 3195" name="T33"/>
                <a:gd fmla="*/ 261 w 2198" name="T34"/>
                <a:gd fmla="*/ 1368 h 3195" name="T35"/>
                <a:gd fmla="*/ 369 w 2198" name="T36"/>
                <a:gd fmla="*/ 1600 h 3195" name="T37"/>
                <a:gd fmla="*/ 524 w 2198" name="T38"/>
                <a:gd fmla="*/ 1882 h 3195" name="T39"/>
                <a:gd fmla="*/ 1619 w 2198" name="T40"/>
                <a:gd fmla="*/ 1989 h 3195" name="T41"/>
                <a:gd fmla="*/ 1798 w 2198" name="T42"/>
                <a:gd fmla="*/ 1658 h 3195" name="T43"/>
                <a:gd fmla="*/ 1915 w 2198" name="T44"/>
                <a:gd fmla="*/ 1425 h 3195" name="T45"/>
                <a:gd fmla="*/ 1987 w 2198" name="T46"/>
                <a:gd fmla="*/ 1202 h 3195" name="T47"/>
                <a:gd fmla="*/ 1986 w 2198" name="T48"/>
                <a:gd fmla="*/ 953 h 3195" name="T49"/>
                <a:gd fmla="*/ 1898 w 2198" name="T50"/>
                <a:gd fmla="*/ 685 h 3195" name="T51"/>
                <a:gd fmla="*/ 1735 w 2198" name="T52"/>
                <a:gd fmla="*/ 464 h 3195" name="T53"/>
                <a:gd fmla="*/ 1512 w 2198" name="T54"/>
                <a:gd fmla="*/ 300 h 3195" name="T55"/>
                <a:gd fmla="*/ 1245 w 2198" name="T56"/>
                <a:gd fmla="*/ 211 h 3195" name="T57"/>
                <a:gd fmla="*/ 1181 w 2198" name="T58"/>
                <a:gd fmla="*/ 3 h 3195" name="T59"/>
                <a:gd fmla="*/ 1491 w 2198" name="T60"/>
                <a:gd fmla="*/ 72 h 3195" name="T61"/>
                <a:gd fmla="*/ 1761 w 2198" name="T62"/>
                <a:gd fmla="*/ 221 h 3195" name="T63"/>
                <a:gd fmla="*/ 1977 w 2198" name="T64"/>
                <a:gd fmla="*/ 437 h 3195" name="T65"/>
                <a:gd fmla="*/ 2126 w 2198" name="T66"/>
                <a:gd fmla="*/ 707 h 3195" name="T67"/>
                <a:gd fmla="*/ 2195 w 2198" name="T68"/>
                <a:gd fmla="*/ 1016 h 3195" name="T69"/>
                <a:gd fmla="*/ 2170 w 2198" name="T70"/>
                <a:gd fmla="*/ 1300 h 3195" name="T71"/>
                <a:gd fmla="*/ 2066 w 2198" name="T72"/>
                <a:gd fmla="*/ 1574 h 3195" name="T73"/>
                <a:gd fmla="*/ 1923 w 2198" name="T74"/>
                <a:gd fmla="*/ 1846 h 3195" name="T75"/>
                <a:gd fmla="*/ 1779 w 2198" name="T76"/>
                <a:gd fmla="*/ 2112 h 3195" name="T77"/>
                <a:gd fmla="*/ 1673 w 2198" name="T78"/>
                <a:gd fmla="*/ 2370 h 3195" name="T79"/>
                <a:gd fmla="*/ 1597 w 2198" name="T80"/>
                <a:gd fmla="*/ 2611 h 3195" name="T81"/>
                <a:gd fmla="*/ 1536 w 2198" name="T82"/>
                <a:gd fmla="*/ 2815 h 3195" name="T83"/>
                <a:gd fmla="*/ 1472 w 2198" name="T84"/>
                <a:gd fmla="*/ 2977 h 3195" name="T85"/>
                <a:gd fmla="*/ 1390 w 2198" name="T86"/>
                <a:gd fmla="*/ 3096 h 3195" name="T87"/>
                <a:gd fmla="*/ 1271 w 2198" name="T88"/>
                <a:gd fmla="*/ 3170 h 3195" name="T89"/>
                <a:gd fmla="*/ 1099 w 2198" name="T90"/>
                <a:gd fmla="*/ 3195 h 3195" name="T91"/>
                <a:gd fmla="*/ 924 w 2198" name="T92"/>
                <a:gd fmla="*/ 3168 h 3195" name="T93"/>
                <a:gd fmla="*/ 803 w 2198" name="T94"/>
                <a:gd fmla="*/ 3088 h 3195" name="T95"/>
                <a:gd fmla="*/ 719 w 2198" name="T96"/>
                <a:gd fmla="*/ 2958 h 3195" name="T97"/>
                <a:gd fmla="*/ 653 w 2198" name="T98"/>
                <a:gd fmla="*/ 2782 h 3195" name="T99"/>
                <a:gd fmla="*/ 588 w 2198" name="T100"/>
                <a:gd fmla="*/ 2562 h 3195" name="T101"/>
                <a:gd fmla="*/ 503 w 2198" name="T102"/>
                <a:gd fmla="*/ 2302 h 3195" name="T103"/>
                <a:gd fmla="*/ 377 w 2198" name="T104"/>
                <a:gd fmla="*/ 2030 h 3195" name="T105"/>
                <a:gd fmla="*/ 221 w 2198" name="T106"/>
                <a:gd fmla="*/ 1746 h 3195" name="T107"/>
                <a:gd fmla="*/ 81 w 2198" name="T108"/>
                <a:gd fmla="*/ 1457 h 3195" name="T109"/>
                <a:gd fmla="*/ 4 w 2198" name="T110"/>
                <a:gd fmla="*/ 1169 h 3195" name="T111"/>
                <a:gd fmla="*/ 27 w 2198" name="T112"/>
                <a:gd fmla="*/ 858 h 3195" name="T113"/>
                <a:gd fmla="*/ 137 w 2198" name="T114"/>
                <a:gd fmla="*/ 566 h 3195" name="T115"/>
                <a:gd fmla="*/ 322 w 2198" name="T116"/>
                <a:gd fmla="*/ 322 h 3195" name="T117"/>
                <a:gd fmla="*/ 567 w 2198" name="T118"/>
                <a:gd fmla="*/ 137 h 3195" name="T119"/>
                <a:gd fmla="*/ 858 w 2198" name="T120"/>
                <a:gd fmla="*/ 27 h 319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95" w="2198">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anchor="t" anchorCtr="0" bIns="22858" compatLnSpc="1" lIns="45715" numCol="1" rIns="45715" tIns="22858" vert="horz" wrap="square">
              <a:prstTxWarp prst="textNoShape">
                <a:avLst/>
              </a:prstTxWarp>
            </a:bodyPr>
            <a:lstStyle/>
            <a:p>
              <a:endParaRPr lang="es-ES" sz="900"/>
            </a:p>
          </p:txBody>
        </p:sp>
        <p:sp>
          <p:nvSpPr>
            <p:cNvPr id="39" name="Freeform 7"/>
            <p:cNvSpPr/>
            <p:nvPr/>
          </p:nvSpPr>
          <p:spPr bwMode="auto">
            <a:xfrm>
              <a:off x="14302" y="2714"/>
              <a:ext cx="324" cy="324"/>
            </a:xfrm>
            <a:custGeom>
              <a:gdLst>
                <a:gd fmla="*/ 599 w 649" name="T0"/>
                <a:gd fmla="*/ 0 h 649" name="T1"/>
                <a:gd fmla="*/ 615 w 649" name="T2"/>
                <a:gd fmla="*/ 2 h 649" name="T3"/>
                <a:gd fmla="*/ 628 w 649" name="T4"/>
                <a:gd fmla="*/ 10 h 649" name="T5"/>
                <a:gd fmla="*/ 639 w 649" name="T6"/>
                <a:gd fmla="*/ 21 h 649" name="T7"/>
                <a:gd fmla="*/ 646 w 649" name="T8"/>
                <a:gd fmla="*/ 34 h 649" name="T9"/>
                <a:gd fmla="*/ 649 w 649" name="T10"/>
                <a:gd fmla="*/ 49 h 649" name="T11"/>
                <a:gd fmla="*/ 646 w 649" name="T12"/>
                <a:gd fmla="*/ 66 h 649" name="T13"/>
                <a:gd fmla="*/ 639 w 649" name="T14"/>
                <a:gd fmla="*/ 80 h 649" name="T15"/>
                <a:gd fmla="*/ 628 w 649" name="T16"/>
                <a:gd fmla="*/ 90 h 649" name="T17"/>
                <a:gd fmla="*/ 615 w 649" name="T18"/>
                <a:gd fmla="*/ 97 h 649" name="T19"/>
                <a:gd fmla="*/ 599 w 649" name="T20"/>
                <a:gd fmla="*/ 100 h 649" name="T21"/>
                <a:gd fmla="*/ 544 w 649" name="T22"/>
                <a:gd fmla="*/ 104 h 649" name="T23"/>
                <a:gd fmla="*/ 492 w 649" name="T24"/>
                <a:gd fmla="*/ 112 h 649" name="T25"/>
                <a:gd fmla="*/ 441 w 649" name="T26"/>
                <a:gd fmla="*/ 126 h 649" name="T27"/>
                <a:gd fmla="*/ 393 w 649" name="T28"/>
                <a:gd fmla="*/ 144 h 649" name="T29"/>
                <a:gd fmla="*/ 347 w 649" name="T30"/>
                <a:gd fmla="*/ 168 h 649" name="T31"/>
                <a:gd fmla="*/ 304 w 649" name="T32"/>
                <a:gd fmla="*/ 196 h 649" name="T33"/>
                <a:gd fmla="*/ 264 w 649" name="T34"/>
                <a:gd fmla="*/ 229 h 649" name="T35"/>
                <a:gd fmla="*/ 229 w 649" name="T36"/>
                <a:gd fmla="*/ 265 h 649" name="T37"/>
                <a:gd fmla="*/ 196 w 649" name="T38"/>
                <a:gd fmla="*/ 305 h 649" name="T39"/>
                <a:gd fmla="*/ 168 w 649" name="T40"/>
                <a:gd fmla="*/ 348 h 649" name="T41"/>
                <a:gd fmla="*/ 144 w 649" name="T42"/>
                <a:gd fmla="*/ 394 h 649" name="T43"/>
                <a:gd fmla="*/ 125 w 649" name="T44"/>
                <a:gd fmla="*/ 442 h 649" name="T45"/>
                <a:gd fmla="*/ 111 w 649" name="T46"/>
                <a:gd fmla="*/ 493 h 649" name="T47"/>
                <a:gd fmla="*/ 103 w 649" name="T48"/>
                <a:gd fmla="*/ 545 h 649" name="T49"/>
                <a:gd fmla="*/ 100 w 649" name="T50"/>
                <a:gd fmla="*/ 600 h 649" name="T51"/>
                <a:gd fmla="*/ 97 w 649" name="T52"/>
                <a:gd fmla="*/ 615 h 649" name="T53"/>
                <a:gd fmla="*/ 90 w 649" name="T54"/>
                <a:gd fmla="*/ 628 h 649" name="T55"/>
                <a:gd fmla="*/ 79 w 649" name="T56"/>
                <a:gd fmla="*/ 640 h 649" name="T57"/>
                <a:gd fmla="*/ 65 w 649" name="T58"/>
                <a:gd fmla="*/ 647 h 649" name="T59"/>
                <a:gd fmla="*/ 50 w 649" name="T60"/>
                <a:gd fmla="*/ 649 h 649" name="T61"/>
                <a:gd fmla="*/ 33 w 649" name="T62"/>
                <a:gd fmla="*/ 647 h 649" name="T63"/>
                <a:gd fmla="*/ 20 w 649" name="T64"/>
                <a:gd fmla="*/ 640 h 649" name="T65"/>
                <a:gd fmla="*/ 9 w 649" name="T66"/>
                <a:gd fmla="*/ 628 h 649" name="T67"/>
                <a:gd fmla="*/ 2 w 649" name="T68"/>
                <a:gd fmla="*/ 615 h 649" name="T69"/>
                <a:gd fmla="*/ 0 w 649" name="T70"/>
                <a:gd fmla="*/ 600 h 649" name="T71"/>
                <a:gd fmla="*/ 3 w 649" name="T72"/>
                <a:gd fmla="*/ 539 h 649" name="T73"/>
                <a:gd fmla="*/ 12 w 649" name="T74"/>
                <a:gd fmla="*/ 478 h 649" name="T75"/>
                <a:gd fmla="*/ 26 w 649" name="T76"/>
                <a:gd fmla="*/ 421 h 649" name="T77"/>
                <a:gd fmla="*/ 47 w 649" name="T78"/>
                <a:gd fmla="*/ 366 h 649" name="T79"/>
                <a:gd fmla="*/ 72 w 649" name="T80"/>
                <a:gd fmla="*/ 314 h 649" name="T81"/>
                <a:gd fmla="*/ 102 w 649" name="T82"/>
                <a:gd fmla="*/ 265 h 649" name="T83"/>
                <a:gd fmla="*/ 137 w 649" name="T84"/>
                <a:gd fmla="*/ 218 h 649" name="T85"/>
                <a:gd fmla="*/ 175 w 649" name="T86"/>
                <a:gd fmla="*/ 176 h 649" name="T87"/>
                <a:gd fmla="*/ 218 w 649" name="T88"/>
                <a:gd fmla="*/ 137 h 649" name="T89"/>
                <a:gd fmla="*/ 264 w 649" name="T90"/>
                <a:gd fmla="*/ 103 h 649" name="T91"/>
                <a:gd fmla="*/ 313 w 649" name="T92"/>
                <a:gd fmla="*/ 73 h 649" name="T93"/>
                <a:gd fmla="*/ 365 w 649" name="T94"/>
                <a:gd fmla="*/ 47 h 649" name="T95"/>
                <a:gd fmla="*/ 421 w 649" name="T96"/>
                <a:gd fmla="*/ 27 h 649" name="T97"/>
                <a:gd fmla="*/ 479 w 649" name="T98"/>
                <a:gd fmla="*/ 13 h 649" name="T99"/>
                <a:gd fmla="*/ 538 w 649" name="T100"/>
                <a:gd fmla="*/ 3 h 649" name="T101"/>
                <a:gd fmla="*/ 599 w 649" name="T102"/>
                <a:gd fmla="*/ 0 h 64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49" w="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anchor="t" anchorCtr="0" bIns="22858" compatLnSpc="1" lIns="45715" numCol="1" rIns="45715" tIns="22858" vert="horz" wrap="square">
              <a:prstTxWarp prst="textNoShape">
                <a:avLst/>
              </a:prstTxWarp>
            </a:bodyPr>
            <a:lstStyle/>
            <a:p>
              <a:endParaRPr lang="es-ES" sz="900"/>
            </a:p>
          </p:txBody>
        </p:sp>
      </p:grpSp>
      <p:sp>
        <p:nvSpPr>
          <p:cNvPr id="40" name="Freeform 12"/>
          <p:cNvSpPr>
            <a:spLocks noChangeAspect="1" noEditPoints="1"/>
          </p:cNvSpPr>
          <p:nvPr/>
        </p:nvSpPr>
        <p:spPr bwMode="auto">
          <a:xfrm>
            <a:off x="5004461" y="5154530"/>
            <a:ext cx="246446" cy="243853"/>
          </a:xfrm>
          <a:custGeom>
            <a:gdLst>
              <a:gd fmla="*/ 1210 w 3228" name="T0"/>
              <a:gd fmla="*/ 2995 h 3195" name="T1"/>
              <a:gd fmla="*/ 1118 w 3228" name="T2"/>
              <a:gd fmla="*/ 2762 h 3195" name="T3"/>
              <a:gd fmla="*/ 822 w 3228" name="T4"/>
              <a:gd fmla="*/ 1897 h 3195" name="T5"/>
              <a:gd fmla="*/ 2035 w 3228" name="T6"/>
              <a:gd fmla="*/ 1697 h 3195" name="T7"/>
              <a:gd fmla="*/ 2490 w 3228" name="T8"/>
              <a:gd fmla="*/ 1561 h 3195" name="T9"/>
              <a:gd fmla="*/ 2490 w 3228" name="T10"/>
              <a:gd fmla="*/ 1235 h 3195" name="T11"/>
              <a:gd fmla="*/ 2035 w 3228" name="T12"/>
              <a:gd fmla="*/ 1099 h 3195" name="T13"/>
              <a:gd fmla="*/ 234 w 3228" name="T14"/>
              <a:gd fmla="*/ 1235 h 3195" name="T15"/>
              <a:gd fmla="*/ 234 w 3228" name="T16"/>
              <a:gd fmla="*/ 1561 h 3195" name="T17"/>
              <a:gd fmla="*/ 1111 w 3228" name="T18"/>
              <a:gd fmla="*/ 1697 h 3195" name="T19"/>
              <a:gd fmla="*/ 1011 w 3228" name="T20"/>
              <a:gd fmla="*/ 1347 h 3195" name="T21"/>
              <a:gd fmla="*/ 1859 w 3228" name="T22"/>
              <a:gd fmla="*/ 897 h 3195" name="T23"/>
              <a:gd fmla="*/ 1334 w 3228" name="T24"/>
              <a:gd fmla="*/ 1099 h 3195" name="T25"/>
              <a:gd fmla="*/ 1142 w 3228" name="T26"/>
              <a:gd fmla="*/ 1235 h 3195" name="T27"/>
              <a:gd fmla="*/ 1142 w 3228" name="T28"/>
              <a:gd fmla="*/ 1561 h 3195" name="T29"/>
              <a:gd fmla="*/ 1311 w 3228" name="T30"/>
              <a:gd fmla="*/ 1698 h 3195" name="T31"/>
              <a:gd fmla="*/ 1800 w 3228" name="T32"/>
              <a:gd fmla="*/ 1856 h 3195" name="T33"/>
              <a:gd fmla="*/ 1823 w 3228" name="T34"/>
              <a:gd fmla="*/ 1194 h 3195" name="T35"/>
              <a:gd fmla="*/ 2376 w 3228" name="T36"/>
              <a:gd fmla="*/ 251 h 3195" name="T37"/>
              <a:gd fmla="*/ 2141 w 3228" name="T38"/>
              <a:gd fmla="*/ 616 h 3195" name="T39"/>
              <a:gd fmla="*/ 2449 w 3228" name="T40"/>
              <a:gd fmla="*/ 923 h 3195" name="T41"/>
              <a:gd fmla="*/ 2689 w 3228" name="T42"/>
              <a:gd fmla="*/ 1190 h 3195" name="T43"/>
              <a:gd fmla="*/ 2689 w 3228" name="T44"/>
              <a:gd fmla="*/ 1606 h 3195" name="T45"/>
              <a:gd fmla="*/ 2449 w 3228" name="T46"/>
              <a:gd fmla="*/ 1872 h 3195" name="T47"/>
              <a:gd fmla="*/ 2141 w 3228" name="T48"/>
              <a:gd fmla="*/ 2180 h 3195" name="T49"/>
              <a:gd fmla="*/ 2376 w 3228" name="T50"/>
              <a:gd fmla="*/ 2545 h 3195" name="T51"/>
              <a:gd fmla="*/ 2674 w 3228" name="T52"/>
              <a:gd fmla="*/ 2541 h 3195" name="T53"/>
              <a:gd fmla="*/ 2916 w 3228" name="T54"/>
              <a:gd fmla="*/ 2148 h 3195" name="T55"/>
              <a:gd fmla="*/ 3025 w 3228" name="T56"/>
              <a:gd fmla="*/ 1491 h 3195" name="T57"/>
              <a:gd fmla="*/ 2958 w 3228" name="T58"/>
              <a:gd fmla="*/ 794 h 3195" name="T59"/>
              <a:gd fmla="*/ 2745 w 3228" name="T60"/>
              <a:gd fmla="*/ 322 h 3195" name="T61"/>
              <a:gd fmla="*/ 2573 w 3228" name="T62"/>
              <a:gd fmla="*/ 3 h 3195" name="T63"/>
              <a:gd fmla="*/ 2912 w 3228" name="T64"/>
              <a:gd fmla="*/ 208 h 3195" name="T65"/>
              <a:gd fmla="*/ 3129 w 3228" name="T66"/>
              <a:gd fmla="*/ 659 h 3195" name="T67"/>
              <a:gd fmla="*/ 3224 w 3228" name="T68"/>
              <a:gd fmla="*/ 1244 h 3195" name="T69"/>
              <a:gd fmla="*/ 3193 w 3228" name="T70"/>
              <a:gd fmla="*/ 1855 h 3195" name="T71"/>
              <a:gd fmla="*/ 3035 w 3228" name="T72"/>
              <a:gd fmla="*/ 2386 h 3195" name="T73"/>
              <a:gd fmla="*/ 2757 w 3228" name="T74"/>
              <a:gd fmla="*/ 2728 h 3195" name="T75"/>
              <a:gd fmla="*/ 2375 w 3228" name="T76"/>
              <a:gd fmla="*/ 2771 h 3195" name="T77"/>
              <a:gd fmla="*/ 2067 w 3228" name="T78"/>
              <a:gd fmla="*/ 2491 h 3195" name="T79"/>
              <a:gd fmla="*/ 1773 w 3228" name="T80"/>
              <a:gd fmla="*/ 2088 h 3195" name="T81"/>
              <a:gd fmla="*/ 1382 w 3228" name="T82"/>
              <a:gd fmla="*/ 1906 h 3195" name="T83"/>
              <a:gd fmla="*/ 1343 w 3228" name="T84"/>
              <a:gd fmla="*/ 1926 h 3195" name="T85"/>
              <a:gd fmla="*/ 1311 w 3228" name="T86"/>
              <a:gd fmla="*/ 2696 h 3195" name="T87"/>
              <a:gd fmla="*/ 1394 w 3228" name="T88"/>
              <a:gd fmla="*/ 2825 h 3195" name="T89"/>
              <a:gd fmla="*/ 1373 w 3228" name="T90"/>
              <a:gd fmla="*/ 3114 h 3195" name="T91"/>
              <a:gd fmla="*/ 774 w 3228" name="T92"/>
              <a:gd fmla="*/ 3192 h 3195" name="T93"/>
              <a:gd fmla="*/ 608 w 3228" name="T94"/>
              <a:gd fmla="*/ 3028 h 3195" name="T95"/>
              <a:gd fmla="*/ 506 w 3228" name="T96"/>
              <a:gd fmla="*/ 1925 h 3195" name="T97"/>
              <a:gd fmla="*/ 198 w 3228" name="T98"/>
              <a:gd fmla="*/ 1830 h 3195" name="T99"/>
              <a:gd fmla="*/ 9 w 3228" name="T100"/>
              <a:gd fmla="*/ 1506 h 3195" name="T101"/>
              <a:gd fmla="*/ 77 w 3228" name="T102"/>
              <a:gd fmla="*/ 1101 h 3195" name="T103"/>
              <a:gd fmla="*/ 359 w 3228" name="T104"/>
              <a:gd fmla="*/ 902 h 3195" name="T105"/>
              <a:gd fmla="*/ 1673 w 3228" name="T106"/>
              <a:gd fmla="*/ 788 h 3195" name="T107"/>
              <a:gd fmla="*/ 2034 w 3228" name="T108"/>
              <a:gd fmla="*/ 356 h 3195" name="T109"/>
              <a:gd fmla="*/ 2286 w 3228" name="T110"/>
              <a:gd fmla="*/ 68 h 319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195" w="3227">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tx2">
              <a:lumMod val="90000"/>
              <a:lumOff val="10000"/>
            </a:schemeClr>
          </a:solidFill>
          <a:ln w="0">
            <a:noFill/>
            <a:prstDash val="solid"/>
            <a:round/>
          </a:ln>
        </p:spPr>
        <p:txBody>
          <a:bodyPr anchor="t" anchorCtr="0" bIns="22858" compatLnSpc="1" lIns="45715" numCol="1" rIns="45715" tIns="22858" vert="horz" wrap="square">
            <a:prstTxWarp prst="textNoShape">
              <a:avLst/>
            </a:prstTxWarp>
          </a:bodyPr>
          <a:lstStyle/>
          <a:p>
            <a:pPr algn="r"/>
            <a:endParaRPr lang="es-ES" sz="900"/>
          </a:p>
        </p:txBody>
      </p:sp>
      <p:grpSp>
        <p:nvGrpSpPr>
          <p:cNvPr id="41" name="Group 15"/>
          <p:cNvGrpSpPr>
            <a:grpSpLocks noChangeAspect="1"/>
          </p:cNvGrpSpPr>
          <p:nvPr/>
        </p:nvGrpSpPr>
        <p:grpSpPr>
          <a:xfrm>
            <a:off x="3168549" y="5835075"/>
            <a:ext cx="246446" cy="243853"/>
            <a:chOff x="12172" y="2923"/>
            <a:chExt cx="1615" cy="1598"/>
          </a:xfrm>
          <a:solidFill>
            <a:schemeClr val="tx2">
              <a:lumMod val="90000"/>
              <a:lumOff val="10000"/>
            </a:schemeClr>
          </a:solidFill>
        </p:grpSpPr>
        <p:sp>
          <p:nvSpPr>
            <p:cNvPr id="42" name="Freeform 17"/>
            <p:cNvSpPr>
              <a:spLocks noEditPoints="1"/>
            </p:cNvSpPr>
            <p:nvPr/>
          </p:nvSpPr>
          <p:spPr bwMode="auto">
            <a:xfrm>
              <a:off x="12172" y="2923"/>
              <a:ext cx="1615" cy="1598"/>
            </a:xfrm>
            <a:custGeom>
              <a:gdLst>
                <a:gd fmla="*/ 214 w 3228" name="T0"/>
                <a:gd fmla="*/ 2737 h 3195" name="T1"/>
                <a:gd fmla="*/ 177 w 3228" name="T2"/>
                <a:gd fmla="*/ 2843 h 3195" name="T3"/>
                <a:gd fmla="*/ 220 w 3228" name="T4"/>
                <a:gd fmla="*/ 2956 h 3195" name="T5"/>
                <a:gd fmla="*/ 324 w 3228" name="T6"/>
                <a:gd fmla="*/ 3016 h 3195" name="T7"/>
                <a:gd fmla="*/ 440 w 3228" name="T8"/>
                <a:gd fmla="*/ 2998 h 3195" name="T9"/>
                <a:gd fmla="*/ 1241 w 3228" name="T10"/>
                <a:gd fmla="*/ 2116 h 3195" name="T11"/>
                <a:gd fmla="*/ 1046 w 3228" name="T12"/>
                <a:gd fmla="*/ 1910 h 3195" name="T13"/>
                <a:gd fmla="*/ 1786 w 3228" name="T14"/>
                <a:gd fmla="*/ 226 h 3195" name="T15"/>
                <a:gd fmla="*/ 1508 w 3228" name="T16"/>
                <a:gd fmla="*/ 336 h 3195" name="T17"/>
                <a:gd fmla="*/ 1278 w 3228" name="T18"/>
                <a:gd fmla="*/ 519 h 3195" name="T19"/>
                <a:gd fmla="*/ 1111 w 3228" name="T20"/>
                <a:gd fmla="*/ 759 h 3195" name="T21"/>
                <a:gd fmla="*/ 1021 w 3228" name="T22"/>
                <a:gd fmla="*/ 1044 h 3195" name="T23"/>
                <a:gd fmla="*/ 1021 w 3228" name="T24"/>
                <a:gd fmla="*/ 1353 h 3195" name="T25"/>
                <a:gd fmla="*/ 1111 w 3228" name="T26"/>
                <a:gd fmla="*/ 1637 h 3195" name="T27"/>
                <a:gd fmla="*/ 1278 w 3228" name="T28"/>
                <a:gd fmla="*/ 1878 h 3195" name="T29"/>
                <a:gd fmla="*/ 1508 w 3228" name="T30"/>
                <a:gd fmla="*/ 2061 h 3195" name="T31"/>
                <a:gd fmla="*/ 1786 w 3228" name="T32"/>
                <a:gd fmla="*/ 2170 h 3195" name="T33"/>
                <a:gd fmla="*/ 2097 w 3228" name="T34"/>
                <a:gd fmla="*/ 2194 h 3195" name="T35"/>
                <a:gd fmla="*/ 2393 w 3228" name="T36"/>
                <a:gd fmla="*/ 2125 h 3195" name="T37"/>
                <a:gd fmla="*/ 2649 w 3228" name="T38"/>
                <a:gd fmla="*/ 1977 h 3195" name="T39"/>
                <a:gd fmla="*/ 2849 w 3228" name="T40"/>
                <a:gd fmla="*/ 1764 h 3195" name="T41"/>
                <a:gd fmla="*/ 2980 w 3228" name="T42"/>
                <a:gd fmla="*/ 1499 h 3195" name="T43"/>
                <a:gd fmla="*/ 3026 w 3228" name="T44"/>
                <a:gd fmla="*/ 1198 h 3195" name="T45"/>
                <a:gd fmla="*/ 2980 w 3228" name="T46"/>
                <a:gd fmla="*/ 897 h 3195" name="T47"/>
                <a:gd fmla="*/ 2849 w 3228" name="T48"/>
                <a:gd fmla="*/ 632 h 3195" name="T49"/>
                <a:gd fmla="*/ 2649 w 3228" name="T50"/>
                <a:gd fmla="*/ 419 h 3195" name="T51"/>
                <a:gd fmla="*/ 2393 w 3228" name="T52"/>
                <a:gd fmla="*/ 271 h 3195" name="T53"/>
                <a:gd fmla="*/ 2097 w 3228" name="T54"/>
                <a:gd fmla="*/ 203 h 3195" name="T55"/>
                <a:gd fmla="*/ 2104 w 3228" name="T56"/>
                <a:gd fmla="*/ 3 h 3195" name="T57"/>
                <a:gd fmla="*/ 2432 w 3228" name="T58"/>
                <a:gd fmla="*/ 72 h 3195" name="T59"/>
                <a:gd fmla="*/ 2720 w 3228" name="T60"/>
                <a:gd fmla="*/ 222 h 3195" name="T61"/>
                <a:gd fmla="*/ 2955 w 3228" name="T62"/>
                <a:gd fmla="*/ 440 h 3195" name="T63"/>
                <a:gd fmla="*/ 3125 w 3228" name="T64"/>
                <a:gd fmla="*/ 713 h 3195" name="T65"/>
                <a:gd fmla="*/ 3217 w 3228" name="T66"/>
                <a:gd fmla="*/ 1028 h 3195" name="T67"/>
                <a:gd fmla="*/ 3217 w 3228" name="T68"/>
                <a:gd fmla="*/ 1367 h 3195" name="T69"/>
                <a:gd fmla="*/ 3125 w 3228" name="T70"/>
                <a:gd fmla="*/ 1683 h 3195" name="T71"/>
                <a:gd fmla="*/ 2955 w 3228" name="T72"/>
                <a:gd fmla="*/ 1957 h 3195" name="T73"/>
                <a:gd fmla="*/ 2720 w 3228" name="T74"/>
                <a:gd fmla="*/ 2174 h 3195" name="T75"/>
                <a:gd fmla="*/ 2432 w 3228" name="T76"/>
                <a:gd fmla="*/ 2324 h 3195" name="T77"/>
                <a:gd fmla="*/ 2104 w 3228" name="T78"/>
                <a:gd fmla="*/ 2393 h 3195" name="T79"/>
                <a:gd fmla="*/ 1762 w 3228" name="T80"/>
                <a:gd fmla="*/ 2369 h 3195" name="T81"/>
                <a:gd fmla="*/ 1452 w 3228" name="T82"/>
                <a:gd fmla="*/ 2256 h 3195" name="T83"/>
                <a:gd fmla="*/ 549 w 3228" name="T84"/>
                <a:gd fmla="*/ 3139 h 3195" name="T85"/>
                <a:gd fmla="*/ 398 w 3228" name="T86"/>
                <a:gd fmla="*/ 3193 h 3195" name="T87"/>
                <a:gd fmla="*/ 218 w 3228" name="T88"/>
                <a:gd fmla="*/ 3168 h 3195" name="T89"/>
                <a:gd fmla="*/ 74 w 3228" name="T90"/>
                <a:gd fmla="*/ 3059 h 3195" name="T91"/>
                <a:gd fmla="*/ 3 w 3228" name="T92"/>
                <a:gd fmla="*/ 2891 h 3195" name="T93"/>
                <a:gd fmla="*/ 22 w 3228" name="T94"/>
                <a:gd fmla="*/ 2723 h 3195" name="T95"/>
                <a:gd fmla="*/ 107 w 3228" name="T96"/>
                <a:gd fmla="*/ 2592 h 3195" name="T97"/>
                <a:gd fmla="*/ 881 w 3228" name="T98"/>
                <a:gd fmla="*/ 1609 h 3195" name="T99"/>
                <a:gd fmla="*/ 810 w 3228" name="T100"/>
                <a:gd fmla="*/ 1284 h 3195" name="T101"/>
                <a:gd fmla="*/ 834 w 3228" name="T102"/>
                <a:gd fmla="*/ 947 h 3195" name="T103"/>
                <a:gd fmla="*/ 946 w 3228" name="T104"/>
                <a:gd fmla="*/ 640 h 3195" name="T105"/>
                <a:gd fmla="*/ 1134 w 3228" name="T106"/>
                <a:gd fmla="*/ 380 h 3195" name="T107"/>
                <a:gd fmla="*/ 1384 w 3228" name="T108"/>
                <a:gd fmla="*/ 177 h 3195" name="T109"/>
                <a:gd fmla="*/ 1683 w 3228" name="T110"/>
                <a:gd fmla="*/ 46 h 3195" name="T111"/>
                <a:gd fmla="*/ 2018 w 3228" name="T112"/>
                <a:gd fmla="*/ 0 h 319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195" w="3227">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anchor="t" anchorCtr="0" bIns="22858" compatLnSpc="1" lIns="45715" numCol="1" rIns="45715" tIns="22858" vert="horz" wrap="square">
              <a:prstTxWarp prst="textNoShape">
                <a:avLst/>
              </a:prstTxWarp>
            </a:bodyPr>
            <a:lstStyle/>
            <a:p>
              <a:endParaRPr lang="es-ES" sz="900"/>
            </a:p>
          </p:txBody>
        </p:sp>
        <p:sp>
          <p:nvSpPr>
            <p:cNvPr id="43" name="Freeform 18"/>
            <p:cNvSpPr/>
            <p:nvPr/>
          </p:nvSpPr>
          <p:spPr bwMode="auto">
            <a:xfrm>
              <a:off x="12828" y="3173"/>
              <a:ext cx="378" cy="374"/>
            </a:xfrm>
            <a:custGeom>
              <a:gdLst>
                <a:gd fmla="*/ 707 w 757" name="T0"/>
                <a:gd fmla="*/ 0 h 749" name="T1"/>
                <a:gd fmla="*/ 723 w 757" name="T2"/>
                <a:gd fmla="*/ 2 h 749" name="T3"/>
                <a:gd fmla="*/ 736 w 757" name="T4"/>
                <a:gd fmla="*/ 10 h 749" name="T5"/>
                <a:gd fmla="*/ 747 w 757" name="T6"/>
                <a:gd fmla="*/ 21 h 749" name="T7"/>
                <a:gd fmla="*/ 755 w 757" name="T8"/>
                <a:gd fmla="*/ 34 h 749" name="T9"/>
                <a:gd fmla="*/ 757 w 757" name="T10"/>
                <a:gd fmla="*/ 49 h 749" name="T11"/>
                <a:gd fmla="*/ 755 w 757" name="T12"/>
                <a:gd fmla="*/ 66 h 749" name="T13"/>
                <a:gd fmla="*/ 747 w 757" name="T14"/>
                <a:gd fmla="*/ 79 h 749" name="T15"/>
                <a:gd fmla="*/ 736 w 757" name="T16"/>
                <a:gd fmla="*/ 90 h 749" name="T17"/>
                <a:gd fmla="*/ 723 w 757" name="T18"/>
                <a:gd fmla="*/ 97 h 749" name="T19"/>
                <a:gd fmla="*/ 707 w 757" name="T20"/>
                <a:gd fmla="*/ 100 h 749" name="T21"/>
                <a:gd fmla="*/ 645 w 757" name="T22"/>
                <a:gd fmla="*/ 104 h 749" name="T23"/>
                <a:gd fmla="*/ 584 w 757" name="T24"/>
                <a:gd fmla="*/ 112 h 749" name="T25"/>
                <a:gd fmla="*/ 527 w 757" name="T26"/>
                <a:gd fmla="*/ 127 h 749" name="T27"/>
                <a:gd fmla="*/ 471 w 757" name="T28"/>
                <a:gd fmla="*/ 147 h 749" name="T29"/>
                <a:gd fmla="*/ 418 w 757" name="T30"/>
                <a:gd fmla="*/ 172 h 749" name="T31"/>
                <a:gd fmla="*/ 369 w 757" name="T32"/>
                <a:gd fmla="*/ 203 h 749" name="T33"/>
                <a:gd fmla="*/ 321 w 757" name="T34"/>
                <a:gd fmla="*/ 236 h 749" name="T35"/>
                <a:gd fmla="*/ 279 w 757" name="T36"/>
                <a:gd fmla="*/ 275 h 749" name="T37"/>
                <a:gd fmla="*/ 240 w 757" name="T38"/>
                <a:gd fmla="*/ 318 h 749" name="T39"/>
                <a:gd fmla="*/ 205 w 757" name="T40"/>
                <a:gd fmla="*/ 364 h 749" name="T41"/>
                <a:gd fmla="*/ 175 w 757" name="T42"/>
                <a:gd fmla="*/ 414 h 749" name="T43"/>
                <a:gd fmla="*/ 149 w 757" name="T44"/>
                <a:gd fmla="*/ 466 h 749" name="T45"/>
                <a:gd fmla="*/ 128 w 757" name="T46"/>
                <a:gd fmla="*/ 521 h 749" name="T47"/>
                <a:gd fmla="*/ 114 w 757" name="T48"/>
                <a:gd fmla="*/ 578 h 749" name="T49"/>
                <a:gd fmla="*/ 105 w 757" name="T50"/>
                <a:gd fmla="*/ 638 h 749" name="T51"/>
                <a:gd fmla="*/ 101 w 757" name="T52"/>
                <a:gd fmla="*/ 699 h 749" name="T53"/>
                <a:gd fmla="*/ 98 w 757" name="T54"/>
                <a:gd fmla="*/ 715 h 749" name="T55"/>
                <a:gd fmla="*/ 91 w 757" name="T56"/>
                <a:gd fmla="*/ 729 h 749" name="T57"/>
                <a:gd fmla="*/ 81 w 757" name="T58"/>
                <a:gd fmla="*/ 740 h 749" name="T59"/>
                <a:gd fmla="*/ 67 w 757" name="T60"/>
                <a:gd fmla="*/ 746 h 749" name="T61"/>
                <a:gd fmla="*/ 51 w 757" name="T62"/>
                <a:gd fmla="*/ 749 h 749" name="T63"/>
                <a:gd fmla="*/ 35 w 757" name="T64"/>
                <a:gd fmla="*/ 746 h 749" name="T65"/>
                <a:gd fmla="*/ 21 w 757" name="T66"/>
                <a:gd fmla="*/ 740 h 749" name="T67"/>
                <a:gd fmla="*/ 10 w 757" name="T68"/>
                <a:gd fmla="*/ 729 h 749" name="T69"/>
                <a:gd fmla="*/ 2 w 757" name="T70"/>
                <a:gd fmla="*/ 715 h 749" name="T71"/>
                <a:gd fmla="*/ 0 w 757" name="T72"/>
                <a:gd fmla="*/ 699 h 749" name="T73"/>
                <a:gd fmla="*/ 3 w 757" name="T74"/>
                <a:gd fmla="*/ 632 h 749" name="T75"/>
                <a:gd fmla="*/ 13 w 757" name="T76"/>
                <a:gd fmla="*/ 566 h 749" name="T77"/>
                <a:gd fmla="*/ 28 w 757" name="T78"/>
                <a:gd fmla="*/ 503 h 749" name="T79"/>
                <a:gd fmla="*/ 50 w 757" name="T80"/>
                <a:gd fmla="*/ 442 h 749" name="T81"/>
                <a:gd fmla="*/ 77 w 757" name="T82"/>
                <a:gd fmla="*/ 383 h 749" name="T83"/>
                <a:gd fmla="*/ 108 w 757" name="T84"/>
                <a:gd fmla="*/ 328 h 749" name="T85"/>
                <a:gd fmla="*/ 144 w 757" name="T86"/>
                <a:gd fmla="*/ 276 h 749" name="T87"/>
                <a:gd fmla="*/ 185 w 757" name="T88"/>
                <a:gd fmla="*/ 228 h 749" name="T89"/>
                <a:gd fmla="*/ 230 w 757" name="T90"/>
                <a:gd fmla="*/ 183 h 749" name="T91"/>
                <a:gd fmla="*/ 279 w 757" name="T92"/>
                <a:gd fmla="*/ 142 h 749" name="T93"/>
                <a:gd fmla="*/ 332 w 757" name="T94"/>
                <a:gd fmla="*/ 107 h 749" name="T95"/>
                <a:gd fmla="*/ 388 w 757" name="T96"/>
                <a:gd fmla="*/ 75 h 749" name="T97"/>
                <a:gd fmla="*/ 447 w 757" name="T98"/>
                <a:gd fmla="*/ 49 h 749" name="T99"/>
                <a:gd fmla="*/ 508 w 757" name="T100"/>
                <a:gd fmla="*/ 28 h 749" name="T101"/>
                <a:gd fmla="*/ 573 w 757" name="T102"/>
                <a:gd fmla="*/ 13 h 749" name="T103"/>
                <a:gd fmla="*/ 639 w 757" name="T104"/>
                <a:gd fmla="*/ 3 h 749" name="T105"/>
                <a:gd fmla="*/ 707 w 757" name="T106"/>
                <a:gd fmla="*/ 0 h 7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49" w="757">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anchor="t" anchorCtr="0" bIns="22858" compatLnSpc="1" lIns="45715" numCol="1" rIns="45715" tIns="22858" vert="horz" wrap="square">
              <a:prstTxWarp prst="textNoShape">
                <a:avLst/>
              </a:prstTxWarp>
            </a:bodyPr>
            <a:lstStyle/>
            <a:p>
              <a:endParaRPr lang="es-ES" sz="900"/>
            </a:p>
          </p:txBody>
        </p:sp>
      </p:grpSp>
      <p:grpSp>
        <p:nvGrpSpPr>
          <p:cNvPr id="44" name="Group 21"/>
          <p:cNvGrpSpPr>
            <a:grpSpLocks noChangeAspect="1"/>
          </p:cNvGrpSpPr>
          <p:nvPr/>
        </p:nvGrpSpPr>
        <p:grpSpPr>
          <a:xfrm>
            <a:off x="3168624" y="3136855"/>
            <a:ext cx="246294" cy="195936"/>
            <a:chOff x="12486" y="4334"/>
            <a:chExt cx="1614" cy="1284"/>
          </a:xfrm>
          <a:solidFill>
            <a:schemeClr val="tx2">
              <a:lumMod val="90000"/>
              <a:lumOff val="10000"/>
            </a:schemeClr>
          </a:solidFill>
        </p:grpSpPr>
        <p:sp>
          <p:nvSpPr>
            <p:cNvPr id="45" name="Freeform 23"/>
            <p:cNvSpPr>
              <a:spLocks noEditPoints="1"/>
            </p:cNvSpPr>
            <p:nvPr/>
          </p:nvSpPr>
          <p:spPr bwMode="auto">
            <a:xfrm>
              <a:off x="13596" y="4729"/>
              <a:ext cx="302" cy="396"/>
            </a:xfrm>
            <a:custGeom>
              <a:gdLst>
                <a:gd fmla="*/ 150 w 907" name="T0"/>
                <a:gd fmla="*/ 149 h 1187" name="T1"/>
                <a:gd fmla="*/ 150 w 907" name="T2"/>
                <a:gd fmla="*/ 1038 h 1187" name="T3"/>
                <a:gd fmla="*/ 757 w 907" name="T4"/>
                <a:gd fmla="*/ 1038 h 1187" name="T5"/>
                <a:gd fmla="*/ 757 w 907" name="T6"/>
                <a:gd fmla="*/ 816 h 1187" name="T7"/>
                <a:gd fmla="*/ 302 w 907" name="T8"/>
                <a:gd fmla="*/ 149 h 1187" name="T9"/>
                <a:gd fmla="*/ 150 w 907" name="T10"/>
                <a:gd fmla="*/ 149 h 1187" name="T11"/>
                <a:gd fmla="*/ 150 w 907" name="T12"/>
                <a:gd fmla="*/ 0 h 1187" name="T13"/>
                <a:gd fmla="*/ 302 w 907" name="T14"/>
                <a:gd fmla="*/ 0 h 1187" name="T15"/>
                <a:gd fmla="*/ 332 w 907" name="T16"/>
                <a:gd fmla="*/ 3 h 1187" name="T17"/>
                <a:gd fmla="*/ 360 w 907" name="T18"/>
                <a:gd fmla="*/ 12 h 1187" name="T19"/>
                <a:gd fmla="*/ 386 w 907" name="T20"/>
                <a:gd fmla="*/ 27 h 1187" name="T21"/>
                <a:gd fmla="*/ 409 w 907" name="T22"/>
                <a:gd fmla="*/ 44 h 1187" name="T23"/>
                <a:gd fmla="*/ 429 w 907" name="T24"/>
                <a:gd fmla="*/ 67 h 1187" name="T25"/>
                <a:gd fmla="*/ 882 w 907" name="T26"/>
                <a:gd fmla="*/ 734 h 1187" name="T27"/>
                <a:gd fmla="*/ 895 w 907" name="T28"/>
                <a:gd fmla="*/ 759 h 1187" name="T29"/>
                <a:gd fmla="*/ 904 w 907" name="T30"/>
                <a:gd fmla="*/ 787 h 1187" name="T31"/>
                <a:gd fmla="*/ 907 w 907" name="T32"/>
                <a:gd fmla="*/ 816 h 1187" name="T33"/>
                <a:gd fmla="*/ 907 w 907" name="T34"/>
                <a:gd fmla="*/ 1038 h 1187" name="T35"/>
                <a:gd fmla="*/ 903 w 907" name="T36"/>
                <a:gd fmla="*/ 1073 h 1187" name="T37"/>
                <a:gd fmla="*/ 892 w 907" name="T38"/>
                <a:gd fmla="*/ 1103 h 1187" name="T39"/>
                <a:gd fmla="*/ 874 w 907" name="T40"/>
                <a:gd fmla="*/ 1131 h 1187" name="T41"/>
                <a:gd fmla="*/ 850 w 907" name="T42"/>
                <a:gd fmla="*/ 1155 h 1187" name="T43"/>
                <a:gd fmla="*/ 822 w 907" name="T44"/>
                <a:gd fmla="*/ 1172 h 1187" name="T45"/>
                <a:gd fmla="*/ 791 w 907" name="T46"/>
                <a:gd fmla="*/ 1182 h 1187" name="T47"/>
                <a:gd fmla="*/ 757 w 907" name="T48"/>
                <a:gd fmla="*/ 1187 h 1187" name="T49"/>
                <a:gd fmla="*/ 150 w 907" name="T50"/>
                <a:gd fmla="*/ 1187 h 1187" name="T51"/>
                <a:gd fmla="*/ 116 w 907" name="T52"/>
                <a:gd fmla="*/ 1182 h 1187" name="T53"/>
                <a:gd fmla="*/ 85 w 907" name="T54"/>
                <a:gd fmla="*/ 1172 h 1187" name="T55"/>
                <a:gd fmla="*/ 56 w 907" name="T56"/>
                <a:gd fmla="*/ 1155 h 1187" name="T57"/>
                <a:gd fmla="*/ 32 w 907" name="T58"/>
                <a:gd fmla="*/ 1131 h 1187" name="T59"/>
                <a:gd fmla="*/ 15 w 907" name="T60"/>
                <a:gd fmla="*/ 1103 h 1187" name="T61"/>
                <a:gd fmla="*/ 4 w 907" name="T62"/>
                <a:gd fmla="*/ 1073 h 1187" name="T63"/>
                <a:gd fmla="*/ 0 w 907" name="T64"/>
                <a:gd fmla="*/ 1038 h 1187" name="T65"/>
                <a:gd fmla="*/ 0 w 907" name="T66"/>
                <a:gd fmla="*/ 149 h 1187" name="T67"/>
                <a:gd fmla="*/ 4 w 907" name="T68"/>
                <a:gd fmla="*/ 116 h 1187" name="T69"/>
                <a:gd fmla="*/ 15 w 907" name="T70"/>
                <a:gd fmla="*/ 83 h 1187" name="T71"/>
                <a:gd fmla="*/ 32 w 907" name="T72"/>
                <a:gd fmla="*/ 56 h 1187" name="T73"/>
                <a:gd fmla="*/ 56 w 907" name="T74"/>
                <a:gd fmla="*/ 34 h 1187" name="T75"/>
                <a:gd fmla="*/ 85 w 907" name="T76"/>
                <a:gd fmla="*/ 16 h 1187" name="T77"/>
                <a:gd fmla="*/ 116 w 907" name="T78"/>
                <a:gd fmla="*/ 5 h 1187" name="T79"/>
                <a:gd fmla="*/ 150 w 907" name="T80"/>
                <a:gd fmla="*/ 0 h 118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187" w="906">
                  <a:moveTo>
                    <a:pt x="150" y="149"/>
                  </a:moveTo>
                  <a:lnTo>
                    <a:pt x="150" y="1038"/>
                  </a:lnTo>
                  <a:lnTo>
                    <a:pt x="757" y="1038"/>
                  </a:lnTo>
                  <a:lnTo>
                    <a:pt x="757" y="816"/>
                  </a:lnTo>
                  <a:lnTo>
                    <a:pt x="302" y="149"/>
                  </a:lnTo>
                  <a:lnTo>
                    <a:pt x="150" y="149"/>
                  </a:lnTo>
                  <a:close/>
                  <a:moveTo>
                    <a:pt x="150" y="0"/>
                  </a:moveTo>
                  <a:lnTo>
                    <a:pt x="302" y="0"/>
                  </a:lnTo>
                  <a:lnTo>
                    <a:pt x="332" y="3"/>
                  </a:lnTo>
                  <a:lnTo>
                    <a:pt x="360" y="12"/>
                  </a:lnTo>
                  <a:lnTo>
                    <a:pt x="386" y="27"/>
                  </a:lnTo>
                  <a:lnTo>
                    <a:pt x="409" y="44"/>
                  </a:lnTo>
                  <a:lnTo>
                    <a:pt x="429" y="67"/>
                  </a:lnTo>
                  <a:lnTo>
                    <a:pt x="882" y="734"/>
                  </a:lnTo>
                  <a:lnTo>
                    <a:pt x="895" y="759"/>
                  </a:lnTo>
                  <a:lnTo>
                    <a:pt x="904" y="787"/>
                  </a:lnTo>
                  <a:lnTo>
                    <a:pt x="907" y="816"/>
                  </a:lnTo>
                  <a:lnTo>
                    <a:pt x="907" y="1038"/>
                  </a:lnTo>
                  <a:lnTo>
                    <a:pt x="903" y="1073"/>
                  </a:lnTo>
                  <a:lnTo>
                    <a:pt x="892" y="1103"/>
                  </a:lnTo>
                  <a:lnTo>
                    <a:pt x="874" y="1131"/>
                  </a:lnTo>
                  <a:lnTo>
                    <a:pt x="850" y="1155"/>
                  </a:lnTo>
                  <a:lnTo>
                    <a:pt x="822" y="1172"/>
                  </a:lnTo>
                  <a:lnTo>
                    <a:pt x="791" y="1182"/>
                  </a:lnTo>
                  <a:lnTo>
                    <a:pt x="757" y="1187"/>
                  </a:lnTo>
                  <a:lnTo>
                    <a:pt x="150" y="1187"/>
                  </a:lnTo>
                  <a:lnTo>
                    <a:pt x="116" y="1182"/>
                  </a:lnTo>
                  <a:lnTo>
                    <a:pt x="85" y="1172"/>
                  </a:lnTo>
                  <a:lnTo>
                    <a:pt x="56" y="1155"/>
                  </a:lnTo>
                  <a:lnTo>
                    <a:pt x="32" y="1131"/>
                  </a:lnTo>
                  <a:lnTo>
                    <a:pt x="15" y="1103"/>
                  </a:lnTo>
                  <a:lnTo>
                    <a:pt x="4" y="1073"/>
                  </a:lnTo>
                  <a:lnTo>
                    <a:pt x="0" y="1038"/>
                  </a:lnTo>
                  <a:lnTo>
                    <a:pt x="0" y="149"/>
                  </a:lnTo>
                  <a:lnTo>
                    <a:pt x="4" y="116"/>
                  </a:lnTo>
                  <a:lnTo>
                    <a:pt x="15" y="83"/>
                  </a:lnTo>
                  <a:lnTo>
                    <a:pt x="32" y="56"/>
                  </a:lnTo>
                  <a:lnTo>
                    <a:pt x="56" y="34"/>
                  </a:lnTo>
                  <a:lnTo>
                    <a:pt x="85" y="16"/>
                  </a:lnTo>
                  <a:lnTo>
                    <a:pt x="116" y="5"/>
                  </a:lnTo>
                  <a:lnTo>
                    <a:pt x="150" y="0"/>
                  </a:lnTo>
                  <a:close/>
                </a:path>
              </a:pathLst>
            </a:custGeom>
            <a:grpFill/>
            <a:ln w="0">
              <a:noFill/>
              <a:prstDash val="solid"/>
              <a:round/>
            </a:ln>
          </p:spPr>
          <p:txBody>
            <a:bodyPr anchor="t" anchorCtr="0" bIns="22858" compatLnSpc="1" lIns="45715" numCol="1" rIns="45715" tIns="22858" vert="horz" wrap="square">
              <a:prstTxWarp prst="textNoShape">
                <a:avLst/>
              </a:prstTxWarp>
            </a:bodyPr>
            <a:lstStyle/>
            <a:p>
              <a:endParaRPr lang="es-ES" sz="900"/>
            </a:p>
          </p:txBody>
        </p:sp>
        <p:sp>
          <p:nvSpPr>
            <p:cNvPr id="46" name="Freeform 24"/>
            <p:cNvSpPr>
              <a:spLocks noEditPoints="1"/>
            </p:cNvSpPr>
            <p:nvPr/>
          </p:nvSpPr>
          <p:spPr bwMode="auto">
            <a:xfrm>
              <a:off x="12486" y="4334"/>
              <a:ext cx="1614" cy="1284"/>
            </a:xfrm>
            <a:custGeom>
              <a:gdLst>
                <a:gd fmla="*/ 3417 w 4841" name="T0"/>
                <a:gd fmla="*/ 3052 h 3853" name="T1"/>
                <a:gd fmla="*/ 3333 w 4841" name="T2"/>
                <a:gd fmla="*/ 3308 h 3853" name="T3"/>
                <a:gd fmla="*/ 3493 w 4841" name="T4"/>
                <a:gd fmla="*/ 3523 h 3853" name="T5"/>
                <a:gd fmla="*/ 3770 w 4841" name="T6"/>
                <a:gd fmla="*/ 3523 h 3853" name="T7"/>
                <a:gd fmla="*/ 3929 w 4841" name="T8"/>
                <a:gd fmla="*/ 3308 h 3853" name="T9"/>
                <a:gd fmla="*/ 3844 w 4841" name="T10"/>
                <a:gd fmla="*/ 3052 h 3853" name="T11"/>
                <a:gd fmla="*/ 1664 w 4841" name="T12"/>
                <a:gd fmla="*/ 2964 h 3853" name="T13"/>
                <a:gd fmla="*/ 1420 w 4841" name="T14"/>
                <a:gd fmla="*/ 3085 h 3853" name="T15"/>
                <a:gd fmla="*/ 1377 w 4841" name="T16"/>
                <a:gd fmla="*/ 3354 h 3853" name="T17"/>
                <a:gd fmla="*/ 1569 w 4841" name="T18"/>
                <a:gd fmla="*/ 3542 h 3853" name="T19"/>
                <a:gd fmla="*/ 1843 w 4841" name="T20"/>
                <a:gd fmla="*/ 3500 h 3853" name="T21"/>
                <a:gd fmla="*/ 1967 w 4841" name="T22"/>
                <a:gd fmla="*/ 3260 h 3853" name="T23"/>
                <a:gd fmla="*/ 1843 w 4841" name="T24"/>
                <a:gd fmla="*/ 3021 h 3853" name="T25"/>
                <a:gd fmla="*/ 3177 w 4841" name="T26"/>
                <a:gd fmla="*/ 2075 h 3853" name="T27"/>
                <a:gd fmla="*/ 3044 w 4841" name="T28"/>
                <a:gd fmla="*/ 2389 h 3853" name="T29"/>
                <a:gd fmla="*/ 2722 w 4841" name="T30"/>
                <a:gd fmla="*/ 2520 h 3853" name="T31"/>
                <a:gd fmla="*/ 814 w 4841" name="T32"/>
                <a:gd fmla="*/ 3079 h 3853" name="T33"/>
                <a:gd fmla="*/ 1134 w 4841" name="T34"/>
                <a:gd fmla="*/ 2980 h 3853" name="T35"/>
                <a:gd fmla="*/ 1447 w 4841" name="T36"/>
                <a:gd fmla="*/ 2707 h 3853" name="T37"/>
                <a:gd fmla="*/ 1882 w 4841" name="T38"/>
                <a:gd fmla="*/ 2707 h 3853" name="T39"/>
                <a:gd fmla="*/ 2195 w 4841" name="T40"/>
                <a:gd fmla="*/ 2980 h 3853" name="T41"/>
                <a:gd fmla="*/ 3138 w 4841" name="T42"/>
                <a:gd fmla="*/ 2920 h 3853" name="T43"/>
                <a:gd fmla="*/ 3482 w 4841" name="T44"/>
                <a:gd fmla="*/ 2685 h 3853" name="T45"/>
                <a:gd fmla="*/ 3914 w 4841" name="T46"/>
                <a:gd fmla="*/ 2736 h 3853" name="T47"/>
                <a:gd fmla="*/ 4191 w 4841" name="T48"/>
                <a:gd fmla="*/ 3044 h 3853" name="T49"/>
                <a:gd fmla="*/ 4506 w 4841" name="T50"/>
                <a:gd fmla="*/ 3057 h 3853" name="T51"/>
                <a:gd fmla="*/ 4528 w 4841" name="T52"/>
                <a:gd fmla="*/ 2019 h 3853" name="T53"/>
                <a:gd fmla="*/ 3811 w 4841" name="T54"/>
                <a:gd fmla="*/ 1041 h 3853" name="T55"/>
                <a:gd fmla="*/ 359 w 4841" name="T56"/>
                <a:gd fmla="*/ 330 h 3853" name="T57"/>
                <a:gd fmla="*/ 307 w 4841" name="T58"/>
                <a:gd fmla="*/ 2109 h 3853" name="T59"/>
                <a:gd fmla="*/ 453 w 4841" name="T60"/>
                <a:gd fmla="*/ 2223 h 3853" name="T61"/>
                <a:gd fmla="*/ 2859 w 4841" name="T62"/>
                <a:gd fmla="*/ 2140 h 3853" name="T63"/>
                <a:gd fmla="*/ 2841 w 4841" name="T64"/>
                <a:gd fmla="*/ 352 h 3853" name="T65"/>
                <a:gd fmla="*/ 453 w 4841" name="T66"/>
                <a:gd fmla="*/ 0 h 3853" name="T67"/>
                <a:gd fmla="*/ 3001 w 4841" name="T68"/>
                <a:gd fmla="*/ 94 h 3853" name="T69"/>
                <a:gd fmla="*/ 3174 w 4841" name="T70"/>
                <a:gd fmla="*/ 384 h 3853" name="T71"/>
                <a:gd fmla="*/ 3947 w 4841" name="T72"/>
                <a:gd fmla="*/ 771 h 3853" name="T73"/>
                <a:gd fmla="*/ 4765 w 4841" name="T74"/>
                <a:gd fmla="*/ 1829 h 3853" name="T75"/>
                <a:gd fmla="*/ 4841 w 4841" name="T76"/>
                <a:gd fmla="*/ 2964 h 3853" name="T77"/>
                <a:gd fmla="*/ 4708 w 4841" name="T78"/>
                <a:gd fmla="*/ 3278 h 3853" name="T79"/>
                <a:gd fmla="*/ 4387 w 4841" name="T80"/>
                <a:gd fmla="*/ 3408 h 3853" name="T81"/>
                <a:gd fmla="*/ 4030 w 4841" name="T82"/>
                <a:gd fmla="*/ 3704 h 3853" name="T83"/>
                <a:gd fmla="*/ 3631 w 4841" name="T84"/>
                <a:gd fmla="*/ 3853 h 3853" name="T85"/>
                <a:gd fmla="*/ 3232 w 4841" name="T86"/>
                <a:gd fmla="*/ 3704 h 3853" name="T87"/>
                <a:gd fmla="*/ 2248 w 4841" name="T88"/>
                <a:gd fmla="*/ 3408 h 3853" name="T89"/>
                <a:gd fmla="*/ 2007 w 4841" name="T90"/>
                <a:gd fmla="*/ 3748 h 3853" name="T91"/>
                <a:gd fmla="*/ 1588 w 4841" name="T92"/>
                <a:gd fmla="*/ 3848 h 3853" name="T93"/>
                <a:gd fmla="*/ 1214 w 4841" name="T94"/>
                <a:gd fmla="*/ 3654 h 3853" name="T95"/>
                <a:gd fmla="*/ 846 w 4841" name="T96"/>
                <a:gd fmla="*/ 3405 h 3853" name="T97"/>
                <a:gd fmla="*/ 548 w 4841" name="T98"/>
                <a:gd fmla="*/ 3235 h 3853" name="T99"/>
                <a:gd fmla="*/ 453 w 4841" name="T100"/>
                <a:gd fmla="*/ 2520 h 3853" name="T101"/>
                <a:gd fmla="*/ 133 w 4841" name="T102"/>
                <a:gd fmla="*/ 2389 h 3853" name="T103"/>
                <a:gd fmla="*/ 0 w 4841" name="T104"/>
                <a:gd fmla="*/ 2075 h 3853" name="T105"/>
                <a:gd fmla="*/ 95 w 4841" name="T106"/>
                <a:gd fmla="*/ 174 h 3853" name="T107"/>
                <a:gd fmla="*/ 392 w 4841" name="T108"/>
                <a:gd fmla="*/ 5 h 385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53" w="4841">
                  <a:moveTo>
                    <a:pt x="3631" y="2964"/>
                  </a:moveTo>
                  <a:lnTo>
                    <a:pt x="3582" y="2968"/>
                  </a:lnTo>
                  <a:lnTo>
                    <a:pt x="3536" y="2979"/>
                  </a:lnTo>
                  <a:lnTo>
                    <a:pt x="3493" y="2998"/>
                  </a:lnTo>
                  <a:lnTo>
                    <a:pt x="3452" y="3021"/>
                  </a:lnTo>
                  <a:lnTo>
                    <a:pt x="3417" y="3052"/>
                  </a:lnTo>
                  <a:lnTo>
                    <a:pt x="3387" y="3085"/>
                  </a:lnTo>
                  <a:lnTo>
                    <a:pt x="3363" y="3125"/>
                  </a:lnTo>
                  <a:lnTo>
                    <a:pt x="3344" y="3167"/>
                  </a:lnTo>
                  <a:lnTo>
                    <a:pt x="3333" y="3212"/>
                  </a:lnTo>
                  <a:lnTo>
                    <a:pt x="3329" y="3260"/>
                  </a:lnTo>
                  <a:lnTo>
                    <a:pt x="3333" y="3308"/>
                  </a:lnTo>
                  <a:lnTo>
                    <a:pt x="3344" y="3354"/>
                  </a:lnTo>
                  <a:lnTo>
                    <a:pt x="3363" y="3396"/>
                  </a:lnTo>
                  <a:lnTo>
                    <a:pt x="3387" y="3435"/>
                  </a:lnTo>
                  <a:lnTo>
                    <a:pt x="3417" y="3470"/>
                  </a:lnTo>
                  <a:lnTo>
                    <a:pt x="3452" y="3500"/>
                  </a:lnTo>
                  <a:lnTo>
                    <a:pt x="3493" y="3523"/>
                  </a:lnTo>
                  <a:lnTo>
                    <a:pt x="3536" y="3542"/>
                  </a:lnTo>
                  <a:lnTo>
                    <a:pt x="3582" y="3552"/>
                  </a:lnTo>
                  <a:lnTo>
                    <a:pt x="3631" y="3556"/>
                  </a:lnTo>
                  <a:lnTo>
                    <a:pt x="3680" y="3552"/>
                  </a:lnTo>
                  <a:lnTo>
                    <a:pt x="3726" y="3542"/>
                  </a:lnTo>
                  <a:lnTo>
                    <a:pt x="3770" y="3523"/>
                  </a:lnTo>
                  <a:lnTo>
                    <a:pt x="3810" y="3500"/>
                  </a:lnTo>
                  <a:lnTo>
                    <a:pt x="3844" y="3470"/>
                  </a:lnTo>
                  <a:lnTo>
                    <a:pt x="3875" y="3435"/>
                  </a:lnTo>
                  <a:lnTo>
                    <a:pt x="3899" y="3396"/>
                  </a:lnTo>
                  <a:lnTo>
                    <a:pt x="3919" y="3354"/>
                  </a:lnTo>
                  <a:lnTo>
                    <a:pt x="3929" y="3308"/>
                  </a:lnTo>
                  <a:lnTo>
                    <a:pt x="3934" y="3260"/>
                  </a:lnTo>
                  <a:lnTo>
                    <a:pt x="3929" y="3212"/>
                  </a:lnTo>
                  <a:lnTo>
                    <a:pt x="3919" y="3167"/>
                  </a:lnTo>
                  <a:lnTo>
                    <a:pt x="3899" y="3125"/>
                  </a:lnTo>
                  <a:lnTo>
                    <a:pt x="3875" y="3085"/>
                  </a:lnTo>
                  <a:lnTo>
                    <a:pt x="3844" y="3052"/>
                  </a:lnTo>
                  <a:lnTo>
                    <a:pt x="3810" y="3021"/>
                  </a:lnTo>
                  <a:lnTo>
                    <a:pt x="3770" y="2998"/>
                  </a:lnTo>
                  <a:lnTo>
                    <a:pt x="3726" y="2979"/>
                  </a:lnTo>
                  <a:lnTo>
                    <a:pt x="3680" y="2968"/>
                  </a:lnTo>
                  <a:lnTo>
                    <a:pt x="3631" y="2964"/>
                  </a:lnTo>
                  <a:close/>
                  <a:moveTo>
                    <a:pt x="1664" y="2964"/>
                  </a:moveTo>
                  <a:lnTo>
                    <a:pt x="1615" y="2968"/>
                  </a:lnTo>
                  <a:lnTo>
                    <a:pt x="1569" y="2979"/>
                  </a:lnTo>
                  <a:lnTo>
                    <a:pt x="1526" y="2998"/>
                  </a:lnTo>
                  <a:lnTo>
                    <a:pt x="1486" y="3021"/>
                  </a:lnTo>
                  <a:lnTo>
                    <a:pt x="1450" y="3052"/>
                  </a:lnTo>
                  <a:lnTo>
                    <a:pt x="1420" y="3085"/>
                  </a:lnTo>
                  <a:lnTo>
                    <a:pt x="1395" y="3125"/>
                  </a:lnTo>
                  <a:lnTo>
                    <a:pt x="1377" y="3167"/>
                  </a:lnTo>
                  <a:lnTo>
                    <a:pt x="1365" y="3212"/>
                  </a:lnTo>
                  <a:lnTo>
                    <a:pt x="1362" y="3260"/>
                  </a:lnTo>
                  <a:lnTo>
                    <a:pt x="1365" y="3308"/>
                  </a:lnTo>
                  <a:lnTo>
                    <a:pt x="1377" y="3354"/>
                  </a:lnTo>
                  <a:lnTo>
                    <a:pt x="1395" y="3396"/>
                  </a:lnTo>
                  <a:lnTo>
                    <a:pt x="1420" y="3435"/>
                  </a:lnTo>
                  <a:lnTo>
                    <a:pt x="1450" y="3470"/>
                  </a:lnTo>
                  <a:lnTo>
                    <a:pt x="1486" y="3500"/>
                  </a:lnTo>
                  <a:lnTo>
                    <a:pt x="1526" y="3523"/>
                  </a:lnTo>
                  <a:lnTo>
                    <a:pt x="1569" y="3542"/>
                  </a:lnTo>
                  <a:lnTo>
                    <a:pt x="1615" y="3552"/>
                  </a:lnTo>
                  <a:lnTo>
                    <a:pt x="1664" y="3556"/>
                  </a:lnTo>
                  <a:lnTo>
                    <a:pt x="1714" y="3552"/>
                  </a:lnTo>
                  <a:lnTo>
                    <a:pt x="1760" y="3542"/>
                  </a:lnTo>
                  <a:lnTo>
                    <a:pt x="1803" y="3523"/>
                  </a:lnTo>
                  <a:lnTo>
                    <a:pt x="1843" y="3500"/>
                  </a:lnTo>
                  <a:lnTo>
                    <a:pt x="1879" y="3470"/>
                  </a:lnTo>
                  <a:lnTo>
                    <a:pt x="1909" y="3435"/>
                  </a:lnTo>
                  <a:lnTo>
                    <a:pt x="1934" y="3396"/>
                  </a:lnTo>
                  <a:lnTo>
                    <a:pt x="1952" y="3354"/>
                  </a:lnTo>
                  <a:lnTo>
                    <a:pt x="1964" y="3308"/>
                  </a:lnTo>
                  <a:lnTo>
                    <a:pt x="1967" y="3260"/>
                  </a:lnTo>
                  <a:lnTo>
                    <a:pt x="1964" y="3212"/>
                  </a:lnTo>
                  <a:lnTo>
                    <a:pt x="1952" y="3167"/>
                  </a:lnTo>
                  <a:lnTo>
                    <a:pt x="1934" y="3125"/>
                  </a:lnTo>
                  <a:lnTo>
                    <a:pt x="1909" y="3085"/>
                  </a:lnTo>
                  <a:lnTo>
                    <a:pt x="1879" y="3052"/>
                  </a:lnTo>
                  <a:lnTo>
                    <a:pt x="1843" y="3021"/>
                  </a:lnTo>
                  <a:lnTo>
                    <a:pt x="1803" y="2998"/>
                  </a:lnTo>
                  <a:lnTo>
                    <a:pt x="1760" y="2979"/>
                  </a:lnTo>
                  <a:lnTo>
                    <a:pt x="1714" y="2968"/>
                  </a:lnTo>
                  <a:lnTo>
                    <a:pt x="1664" y="2964"/>
                  </a:lnTo>
                  <a:close/>
                  <a:moveTo>
                    <a:pt x="3177" y="1038"/>
                  </a:moveTo>
                  <a:lnTo>
                    <a:pt x="3177" y="2075"/>
                  </a:lnTo>
                  <a:lnTo>
                    <a:pt x="3174" y="2135"/>
                  </a:lnTo>
                  <a:lnTo>
                    <a:pt x="3162" y="2194"/>
                  </a:lnTo>
                  <a:lnTo>
                    <a:pt x="3141" y="2248"/>
                  </a:lnTo>
                  <a:lnTo>
                    <a:pt x="3116" y="2299"/>
                  </a:lnTo>
                  <a:lnTo>
                    <a:pt x="3083" y="2347"/>
                  </a:lnTo>
                  <a:lnTo>
                    <a:pt x="3044" y="2389"/>
                  </a:lnTo>
                  <a:lnTo>
                    <a:pt x="3001" y="2427"/>
                  </a:lnTo>
                  <a:lnTo>
                    <a:pt x="2952" y="2459"/>
                  </a:lnTo>
                  <a:lnTo>
                    <a:pt x="2900" y="2485"/>
                  </a:lnTo>
                  <a:lnTo>
                    <a:pt x="2843" y="2504"/>
                  </a:lnTo>
                  <a:lnTo>
                    <a:pt x="2785" y="2516"/>
                  </a:lnTo>
                  <a:lnTo>
                    <a:pt x="2722" y="2520"/>
                  </a:lnTo>
                  <a:lnTo>
                    <a:pt x="757" y="2520"/>
                  </a:lnTo>
                  <a:lnTo>
                    <a:pt x="757" y="2964"/>
                  </a:lnTo>
                  <a:lnTo>
                    <a:pt x="760" y="2998"/>
                  </a:lnTo>
                  <a:lnTo>
                    <a:pt x="772" y="3030"/>
                  </a:lnTo>
                  <a:lnTo>
                    <a:pt x="790" y="3057"/>
                  </a:lnTo>
                  <a:lnTo>
                    <a:pt x="814" y="3079"/>
                  </a:lnTo>
                  <a:lnTo>
                    <a:pt x="842" y="3097"/>
                  </a:lnTo>
                  <a:lnTo>
                    <a:pt x="873" y="3109"/>
                  </a:lnTo>
                  <a:lnTo>
                    <a:pt x="907" y="3113"/>
                  </a:lnTo>
                  <a:lnTo>
                    <a:pt x="1080" y="3113"/>
                  </a:lnTo>
                  <a:lnTo>
                    <a:pt x="1103" y="3044"/>
                  </a:lnTo>
                  <a:lnTo>
                    <a:pt x="1134" y="2980"/>
                  </a:lnTo>
                  <a:lnTo>
                    <a:pt x="1171" y="2920"/>
                  </a:lnTo>
                  <a:lnTo>
                    <a:pt x="1214" y="2866"/>
                  </a:lnTo>
                  <a:lnTo>
                    <a:pt x="1265" y="2817"/>
                  </a:lnTo>
                  <a:lnTo>
                    <a:pt x="1320" y="2773"/>
                  </a:lnTo>
                  <a:lnTo>
                    <a:pt x="1381" y="2736"/>
                  </a:lnTo>
                  <a:lnTo>
                    <a:pt x="1447" y="2707"/>
                  </a:lnTo>
                  <a:lnTo>
                    <a:pt x="1517" y="2685"/>
                  </a:lnTo>
                  <a:lnTo>
                    <a:pt x="1588" y="2672"/>
                  </a:lnTo>
                  <a:lnTo>
                    <a:pt x="1664" y="2668"/>
                  </a:lnTo>
                  <a:lnTo>
                    <a:pt x="1740" y="2672"/>
                  </a:lnTo>
                  <a:lnTo>
                    <a:pt x="1812" y="2685"/>
                  </a:lnTo>
                  <a:lnTo>
                    <a:pt x="1882" y="2707"/>
                  </a:lnTo>
                  <a:lnTo>
                    <a:pt x="1947" y="2736"/>
                  </a:lnTo>
                  <a:lnTo>
                    <a:pt x="2009" y="2773"/>
                  </a:lnTo>
                  <a:lnTo>
                    <a:pt x="2064" y="2817"/>
                  </a:lnTo>
                  <a:lnTo>
                    <a:pt x="2114" y="2866"/>
                  </a:lnTo>
                  <a:lnTo>
                    <a:pt x="2158" y="2920"/>
                  </a:lnTo>
                  <a:lnTo>
                    <a:pt x="2195" y="2980"/>
                  </a:lnTo>
                  <a:lnTo>
                    <a:pt x="2226" y="3044"/>
                  </a:lnTo>
                  <a:lnTo>
                    <a:pt x="2248" y="3113"/>
                  </a:lnTo>
                  <a:lnTo>
                    <a:pt x="3047" y="3113"/>
                  </a:lnTo>
                  <a:lnTo>
                    <a:pt x="3069" y="3044"/>
                  </a:lnTo>
                  <a:lnTo>
                    <a:pt x="3099" y="2980"/>
                  </a:lnTo>
                  <a:lnTo>
                    <a:pt x="3138" y="2920"/>
                  </a:lnTo>
                  <a:lnTo>
                    <a:pt x="3181" y="2866"/>
                  </a:lnTo>
                  <a:lnTo>
                    <a:pt x="3232" y="2817"/>
                  </a:lnTo>
                  <a:lnTo>
                    <a:pt x="3287" y="2773"/>
                  </a:lnTo>
                  <a:lnTo>
                    <a:pt x="3348" y="2736"/>
                  </a:lnTo>
                  <a:lnTo>
                    <a:pt x="3414" y="2707"/>
                  </a:lnTo>
                  <a:lnTo>
                    <a:pt x="3482" y="2685"/>
                  </a:lnTo>
                  <a:lnTo>
                    <a:pt x="3555" y="2672"/>
                  </a:lnTo>
                  <a:lnTo>
                    <a:pt x="3631" y="2668"/>
                  </a:lnTo>
                  <a:lnTo>
                    <a:pt x="3707" y="2672"/>
                  </a:lnTo>
                  <a:lnTo>
                    <a:pt x="3779" y="2685"/>
                  </a:lnTo>
                  <a:lnTo>
                    <a:pt x="3849" y="2707"/>
                  </a:lnTo>
                  <a:lnTo>
                    <a:pt x="3914" y="2736"/>
                  </a:lnTo>
                  <a:lnTo>
                    <a:pt x="3974" y="2773"/>
                  </a:lnTo>
                  <a:lnTo>
                    <a:pt x="4030" y="2817"/>
                  </a:lnTo>
                  <a:lnTo>
                    <a:pt x="4081" y="2866"/>
                  </a:lnTo>
                  <a:lnTo>
                    <a:pt x="4124" y="2920"/>
                  </a:lnTo>
                  <a:lnTo>
                    <a:pt x="4162" y="2980"/>
                  </a:lnTo>
                  <a:lnTo>
                    <a:pt x="4191" y="3044"/>
                  </a:lnTo>
                  <a:lnTo>
                    <a:pt x="4214" y="3113"/>
                  </a:lnTo>
                  <a:lnTo>
                    <a:pt x="4387" y="3113"/>
                  </a:lnTo>
                  <a:lnTo>
                    <a:pt x="4422" y="3109"/>
                  </a:lnTo>
                  <a:lnTo>
                    <a:pt x="4454" y="3097"/>
                  </a:lnTo>
                  <a:lnTo>
                    <a:pt x="4482" y="3079"/>
                  </a:lnTo>
                  <a:lnTo>
                    <a:pt x="4506" y="3057"/>
                  </a:lnTo>
                  <a:lnTo>
                    <a:pt x="4524" y="3030"/>
                  </a:lnTo>
                  <a:lnTo>
                    <a:pt x="4534" y="2998"/>
                  </a:lnTo>
                  <a:lnTo>
                    <a:pt x="4539" y="2964"/>
                  </a:lnTo>
                  <a:lnTo>
                    <a:pt x="4539" y="2075"/>
                  </a:lnTo>
                  <a:lnTo>
                    <a:pt x="4536" y="2046"/>
                  </a:lnTo>
                  <a:lnTo>
                    <a:pt x="4528" y="2019"/>
                  </a:lnTo>
                  <a:lnTo>
                    <a:pt x="4513" y="1994"/>
                  </a:lnTo>
                  <a:lnTo>
                    <a:pt x="3908" y="1104"/>
                  </a:lnTo>
                  <a:lnTo>
                    <a:pt x="3889" y="1082"/>
                  </a:lnTo>
                  <a:lnTo>
                    <a:pt x="3867" y="1063"/>
                  </a:lnTo>
                  <a:lnTo>
                    <a:pt x="3840" y="1050"/>
                  </a:lnTo>
                  <a:lnTo>
                    <a:pt x="3811" y="1041"/>
                  </a:lnTo>
                  <a:lnTo>
                    <a:pt x="3782" y="1038"/>
                  </a:lnTo>
                  <a:lnTo>
                    <a:pt x="3177" y="1038"/>
                  </a:lnTo>
                  <a:close/>
                  <a:moveTo>
                    <a:pt x="453" y="298"/>
                  </a:moveTo>
                  <a:lnTo>
                    <a:pt x="419" y="301"/>
                  </a:lnTo>
                  <a:lnTo>
                    <a:pt x="387" y="313"/>
                  </a:lnTo>
                  <a:lnTo>
                    <a:pt x="359" y="330"/>
                  </a:lnTo>
                  <a:lnTo>
                    <a:pt x="335" y="352"/>
                  </a:lnTo>
                  <a:lnTo>
                    <a:pt x="319" y="380"/>
                  </a:lnTo>
                  <a:lnTo>
                    <a:pt x="307" y="411"/>
                  </a:lnTo>
                  <a:lnTo>
                    <a:pt x="302" y="446"/>
                  </a:lnTo>
                  <a:lnTo>
                    <a:pt x="302" y="2075"/>
                  </a:lnTo>
                  <a:lnTo>
                    <a:pt x="307" y="2109"/>
                  </a:lnTo>
                  <a:lnTo>
                    <a:pt x="319" y="2140"/>
                  </a:lnTo>
                  <a:lnTo>
                    <a:pt x="335" y="2167"/>
                  </a:lnTo>
                  <a:lnTo>
                    <a:pt x="359" y="2191"/>
                  </a:lnTo>
                  <a:lnTo>
                    <a:pt x="387" y="2208"/>
                  </a:lnTo>
                  <a:lnTo>
                    <a:pt x="419" y="2220"/>
                  </a:lnTo>
                  <a:lnTo>
                    <a:pt x="453" y="2223"/>
                  </a:lnTo>
                  <a:lnTo>
                    <a:pt x="2722" y="2223"/>
                  </a:lnTo>
                  <a:lnTo>
                    <a:pt x="2758" y="2220"/>
                  </a:lnTo>
                  <a:lnTo>
                    <a:pt x="2789" y="2208"/>
                  </a:lnTo>
                  <a:lnTo>
                    <a:pt x="2818" y="2191"/>
                  </a:lnTo>
                  <a:lnTo>
                    <a:pt x="2841" y="2167"/>
                  </a:lnTo>
                  <a:lnTo>
                    <a:pt x="2859" y="2140"/>
                  </a:lnTo>
                  <a:lnTo>
                    <a:pt x="2870" y="2109"/>
                  </a:lnTo>
                  <a:lnTo>
                    <a:pt x="2874" y="2075"/>
                  </a:lnTo>
                  <a:lnTo>
                    <a:pt x="2874" y="446"/>
                  </a:lnTo>
                  <a:lnTo>
                    <a:pt x="2870" y="411"/>
                  </a:lnTo>
                  <a:lnTo>
                    <a:pt x="2859" y="380"/>
                  </a:lnTo>
                  <a:lnTo>
                    <a:pt x="2841" y="352"/>
                  </a:lnTo>
                  <a:lnTo>
                    <a:pt x="2818" y="330"/>
                  </a:lnTo>
                  <a:lnTo>
                    <a:pt x="2789" y="313"/>
                  </a:lnTo>
                  <a:lnTo>
                    <a:pt x="2758" y="301"/>
                  </a:lnTo>
                  <a:lnTo>
                    <a:pt x="2722" y="298"/>
                  </a:lnTo>
                  <a:lnTo>
                    <a:pt x="453" y="298"/>
                  </a:lnTo>
                  <a:close/>
                  <a:moveTo>
                    <a:pt x="453" y="0"/>
                  </a:moveTo>
                  <a:lnTo>
                    <a:pt x="2722" y="0"/>
                  </a:lnTo>
                  <a:lnTo>
                    <a:pt x="2785" y="5"/>
                  </a:lnTo>
                  <a:lnTo>
                    <a:pt x="2843" y="17"/>
                  </a:lnTo>
                  <a:lnTo>
                    <a:pt x="2900" y="35"/>
                  </a:lnTo>
                  <a:lnTo>
                    <a:pt x="2952" y="62"/>
                  </a:lnTo>
                  <a:lnTo>
                    <a:pt x="3001" y="94"/>
                  </a:lnTo>
                  <a:lnTo>
                    <a:pt x="3044" y="132"/>
                  </a:lnTo>
                  <a:lnTo>
                    <a:pt x="3083" y="174"/>
                  </a:lnTo>
                  <a:lnTo>
                    <a:pt x="3116" y="221"/>
                  </a:lnTo>
                  <a:lnTo>
                    <a:pt x="3141" y="272"/>
                  </a:lnTo>
                  <a:lnTo>
                    <a:pt x="3162" y="327"/>
                  </a:lnTo>
                  <a:lnTo>
                    <a:pt x="3174" y="384"/>
                  </a:lnTo>
                  <a:lnTo>
                    <a:pt x="3177" y="446"/>
                  </a:lnTo>
                  <a:lnTo>
                    <a:pt x="3177" y="742"/>
                  </a:lnTo>
                  <a:lnTo>
                    <a:pt x="3782" y="742"/>
                  </a:lnTo>
                  <a:lnTo>
                    <a:pt x="3838" y="745"/>
                  </a:lnTo>
                  <a:lnTo>
                    <a:pt x="3893" y="755"/>
                  </a:lnTo>
                  <a:lnTo>
                    <a:pt x="3947" y="771"/>
                  </a:lnTo>
                  <a:lnTo>
                    <a:pt x="3996" y="794"/>
                  </a:lnTo>
                  <a:lnTo>
                    <a:pt x="4044" y="822"/>
                  </a:lnTo>
                  <a:lnTo>
                    <a:pt x="4087" y="857"/>
                  </a:lnTo>
                  <a:lnTo>
                    <a:pt x="4126" y="895"/>
                  </a:lnTo>
                  <a:lnTo>
                    <a:pt x="4160" y="940"/>
                  </a:lnTo>
                  <a:lnTo>
                    <a:pt x="4765" y="1829"/>
                  </a:lnTo>
                  <a:lnTo>
                    <a:pt x="4792" y="1874"/>
                  </a:lnTo>
                  <a:lnTo>
                    <a:pt x="4814" y="1922"/>
                  </a:lnTo>
                  <a:lnTo>
                    <a:pt x="4829" y="1972"/>
                  </a:lnTo>
                  <a:lnTo>
                    <a:pt x="4838" y="2023"/>
                  </a:lnTo>
                  <a:lnTo>
                    <a:pt x="4841" y="2075"/>
                  </a:lnTo>
                  <a:lnTo>
                    <a:pt x="4841" y="2964"/>
                  </a:lnTo>
                  <a:lnTo>
                    <a:pt x="4838" y="3024"/>
                  </a:lnTo>
                  <a:lnTo>
                    <a:pt x="4826" y="3082"/>
                  </a:lnTo>
                  <a:lnTo>
                    <a:pt x="4805" y="3136"/>
                  </a:lnTo>
                  <a:lnTo>
                    <a:pt x="4780" y="3189"/>
                  </a:lnTo>
                  <a:lnTo>
                    <a:pt x="4747" y="3235"/>
                  </a:lnTo>
                  <a:lnTo>
                    <a:pt x="4708" y="3278"/>
                  </a:lnTo>
                  <a:lnTo>
                    <a:pt x="4665" y="3316"/>
                  </a:lnTo>
                  <a:lnTo>
                    <a:pt x="4616" y="3348"/>
                  </a:lnTo>
                  <a:lnTo>
                    <a:pt x="4564" y="3373"/>
                  </a:lnTo>
                  <a:lnTo>
                    <a:pt x="4507" y="3392"/>
                  </a:lnTo>
                  <a:lnTo>
                    <a:pt x="4449" y="3405"/>
                  </a:lnTo>
                  <a:lnTo>
                    <a:pt x="4387" y="3408"/>
                  </a:lnTo>
                  <a:lnTo>
                    <a:pt x="4214" y="3408"/>
                  </a:lnTo>
                  <a:lnTo>
                    <a:pt x="4191" y="3476"/>
                  </a:lnTo>
                  <a:lnTo>
                    <a:pt x="4162" y="3540"/>
                  </a:lnTo>
                  <a:lnTo>
                    <a:pt x="4124" y="3600"/>
                  </a:lnTo>
                  <a:lnTo>
                    <a:pt x="4080" y="3654"/>
                  </a:lnTo>
                  <a:lnTo>
                    <a:pt x="4030" y="3704"/>
                  </a:lnTo>
                  <a:lnTo>
                    <a:pt x="3974" y="3748"/>
                  </a:lnTo>
                  <a:lnTo>
                    <a:pt x="3913" y="3784"/>
                  </a:lnTo>
                  <a:lnTo>
                    <a:pt x="3847" y="3813"/>
                  </a:lnTo>
                  <a:lnTo>
                    <a:pt x="3779" y="3835"/>
                  </a:lnTo>
                  <a:lnTo>
                    <a:pt x="3706" y="3848"/>
                  </a:lnTo>
                  <a:lnTo>
                    <a:pt x="3631" y="3853"/>
                  </a:lnTo>
                  <a:lnTo>
                    <a:pt x="3555" y="3848"/>
                  </a:lnTo>
                  <a:lnTo>
                    <a:pt x="3482" y="3835"/>
                  </a:lnTo>
                  <a:lnTo>
                    <a:pt x="3414" y="3813"/>
                  </a:lnTo>
                  <a:lnTo>
                    <a:pt x="3348" y="3784"/>
                  </a:lnTo>
                  <a:lnTo>
                    <a:pt x="3287" y="3748"/>
                  </a:lnTo>
                  <a:lnTo>
                    <a:pt x="3232" y="3704"/>
                  </a:lnTo>
                  <a:lnTo>
                    <a:pt x="3181" y="3654"/>
                  </a:lnTo>
                  <a:lnTo>
                    <a:pt x="3138" y="3600"/>
                  </a:lnTo>
                  <a:lnTo>
                    <a:pt x="3099" y="3540"/>
                  </a:lnTo>
                  <a:lnTo>
                    <a:pt x="3069" y="3476"/>
                  </a:lnTo>
                  <a:lnTo>
                    <a:pt x="3047" y="3408"/>
                  </a:lnTo>
                  <a:lnTo>
                    <a:pt x="2248" y="3408"/>
                  </a:lnTo>
                  <a:lnTo>
                    <a:pt x="2226" y="3476"/>
                  </a:lnTo>
                  <a:lnTo>
                    <a:pt x="2195" y="3540"/>
                  </a:lnTo>
                  <a:lnTo>
                    <a:pt x="2158" y="3600"/>
                  </a:lnTo>
                  <a:lnTo>
                    <a:pt x="2113" y="3654"/>
                  </a:lnTo>
                  <a:lnTo>
                    <a:pt x="2064" y="3704"/>
                  </a:lnTo>
                  <a:lnTo>
                    <a:pt x="2007" y="3748"/>
                  </a:lnTo>
                  <a:lnTo>
                    <a:pt x="1946" y="3784"/>
                  </a:lnTo>
                  <a:lnTo>
                    <a:pt x="1882" y="3813"/>
                  </a:lnTo>
                  <a:lnTo>
                    <a:pt x="1812" y="3835"/>
                  </a:lnTo>
                  <a:lnTo>
                    <a:pt x="1740" y="3848"/>
                  </a:lnTo>
                  <a:lnTo>
                    <a:pt x="1664" y="3853"/>
                  </a:lnTo>
                  <a:lnTo>
                    <a:pt x="1588" y="3848"/>
                  </a:lnTo>
                  <a:lnTo>
                    <a:pt x="1517" y="3835"/>
                  </a:lnTo>
                  <a:lnTo>
                    <a:pt x="1447" y="3813"/>
                  </a:lnTo>
                  <a:lnTo>
                    <a:pt x="1381" y="3784"/>
                  </a:lnTo>
                  <a:lnTo>
                    <a:pt x="1320" y="3748"/>
                  </a:lnTo>
                  <a:lnTo>
                    <a:pt x="1265" y="3704"/>
                  </a:lnTo>
                  <a:lnTo>
                    <a:pt x="1214" y="3654"/>
                  </a:lnTo>
                  <a:lnTo>
                    <a:pt x="1171" y="3600"/>
                  </a:lnTo>
                  <a:lnTo>
                    <a:pt x="1134" y="3540"/>
                  </a:lnTo>
                  <a:lnTo>
                    <a:pt x="1103" y="3476"/>
                  </a:lnTo>
                  <a:lnTo>
                    <a:pt x="1080" y="3408"/>
                  </a:lnTo>
                  <a:lnTo>
                    <a:pt x="907" y="3408"/>
                  </a:lnTo>
                  <a:lnTo>
                    <a:pt x="846" y="3405"/>
                  </a:lnTo>
                  <a:lnTo>
                    <a:pt x="787" y="3392"/>
                  </a:lnTo>
                  <a:lnTo>
                    <a:pt x="732" y="3373"/>
                  </a:lnTo>
                  <a:lnTo>
                    <a:pt x="679" y="3348"/>
                  </a:lnTo>
                  <a:lnTo>
                    <a:pt x="630" y="3316"/>
                  </a:lnTo>
                  <a:lnTo>
                    <a:pt x="587" y="3278"/>
                  </a:lnTo>
                  <a:lnTo>
                    <a:pt x="548" y="3235"/>
                  </a:lnTo>
                  <a:lnTo>
                    <a:pt x="516" y="3189"/>
                  </a:lnTo>
                  <a:lnTo>
                    <a:pt x="489" y="3136"/>
                  </a:lnTo>
                  <a:lnTo>
                    <a:pt x="469" y="3082"/>
                  </a:lnTo>
                  <a:lnTo>
                    <a:pt x="457" y="3024"/>
                  </a:lnTo>
                  <a:lnTo>
                    <a:pt x="453" y="2964"/>
                  </a:lnTo>
                  <a:lnTo>
                    <a:pt x="453" y="2520"/>
                  </a:lnTo>
                  <a:lnTo>
                    <a:pt x="392" y="2516"/>
                  </a:lnTo>
                  <a:lnTo>
                    <a:pt x="334" y="2504"/>
                  </a:lnTo>
                  <a:lnTo>
                    <a:pt x="277" y="2485"/>
                  </a:lnTo>
                  <a:lnTo>
                    <a:pt x="225" y="2459"/>
                  </a:lnTo>
                  <a:lnTo>
                    <a:pt x="177" y="2427"/>
                  </a:lnTo>
                  <a:lnTo>
                    <a:pt x="133" y="2389"/>
                  </a:lnTo>
                  <a:lnTo>
                    <a:pt x="95" y="2347"/>
                  </a:lnTo>
                  <a:lnTo>
                    <a:pt x="63" y="2299"/>
                  </a:lnTo>
                  <a:lnTo>
                    <a:pt x="36" y="2248"/>
                  </a:lnTo>
                  <a:lnTo>
                    <a:pt x="16" y="2194"/>
                  </a:lnTo>
                  <a:lnTo>
                    <a:pt x="4" y="2135"/>
                  </a:lnTo>
                  <a:lnTo>
                    <a:pt x="0" y="2075"/>
                  </a:lnTo>
                  <a:lnTo>
                    <a:pt x="0" y="446"/>
                  </a:lnTo>
                  <a:lnTo>
                    <a:pt x="4" y="384"/>
                  </a:lnTo>
                  <a:lnTo>
                    <a:pt x="16" y="327"/>
                  </a:lnTo>
                  <a:lnTo>
                    <a:pt x="36" y="272"/>
                  </a:lnTo>
                  <a:lnTo>
                    <a:pt x="63" y="221"/>
                  </a:lnTo>
                  <a:lnTo>
                    <a:pt x="95" y="174"/>
                  </a:lnTo>
                  <a:lnTo>
                    <a:pt x="133" y="132"/>
                  </a:lnTo>
                  <a:lnTo>
                    <a:pt x="177" y="94"/>
                  </a:lnTo>
                  <a:lnTo>
                    <a:pt x="225" y="62"/>
                  </a:lnTo>
                  <a:lnTo>
                    <a:pt x="277" y="35"/>
                  </a:lnTo>
                  <a:lnTo>
                    <a:pt x="334" y="17"/>
                  </a:lnTo>
                  <a:lnTo>
                    <a:pt x="392" y="5"/>
                  </a:lnTo>
                  <a:lnTo>
                    <a:pt x="453" y="0"/>
                  </a:lnTo>
                  <a:close/>
                </a:path>
              </a:pathLst>
            </a:custGeom>
            <a:grpFill/>
            <a:ln w="0">
              <a:noFill/>
              <a:prstDash val="solid"/>
              <a:round/>
            </a:ln>
          </p:spPr>
          <p:txBody>
            <a:bodyPr anchor="t" anchorCtr="0" bIns="22858" compatLnSpc="1" lIns="45715" numCol="1" rIns="45715" tIns="22858" vert="horz" wrap="square">
              <a:prstTxWarp prst="textNoShape">
                <a:avLst/>
              </a:prstTxWarp>
            </a:bodyPr>
            <a:lstStyle/>
            <a:p>
              <a:endParaRPr lang="es-ES" sz="900"/>
            </a:p>
          </p:txBody>
        </p:sp>
      </p:grpSp>
      <p:grpSp>
        <p:nvGrpSpPr>
          <p:cNvPr id="47" name="Group 27"/>
          <p:cNvGrpSpPr>
            <a:grpSpLocks noChangeAspect="1"/>
          </p:cNvGrpSpPr>
          <p:nvPr/>
        </p:nvGrpSpPr>
        <p:grpSpPr>
          <a:xfrm>
            <a:off x="5004538" y="3793440"/>
            <a:ext cx="246295" cy="243853"/>
            <a:chOff x="12867" y="5760"/>
            <a:chExt cx="1614" cy="1598"/>
          </a:xfrm>
          <a:solidFill>
            <a:schemeClr val="tx2">
              <a:lumMod val="90000"/>
              <a:lumOff val="10000"/>
            </a:schemeClr>
          </a:solidFill>
        </p:grpSpPr>
        <p:sp>
          <p:nvSpPr>
            <p:cNvPr id="48" name="Freeform 29"/>
            <p:cNvSpPr>
              <a:spLocks noEditPoints="1"/>
            </p:cNvSpPr>
            <p:nvPr/>
          </p:nvSpPr>
          <p:spPr bwMode="auto">
            <a:xfrm>
              <a:off x="12867" y="5760"/>
              <a:ext cx="1614" cy="1598"/>
            </a:xfrm>
            <a:custGeom>
              <a:gdLst>
                <a:gd fmla="*/ 1358 w 3226" name="T0"/>
                <a:gd fmla="*/ 609 h 3195" name="T1"/>
                <a:gd fmla="*/ 1146 w 3226" name="T2"/>
                <a:gd fmla="*/ 711 h 3195" name="T3"/>
                <a:gd fmla="*/ 974 w 3226" name="T4"/>
                <a:gd fmla="*/ 686 h 3195" name="T5"/>
                <a:gd fmla="*/ 725 w 3226" name="T6"/>
                <a:gd fmla="*/ 1048 h 3195" name="T7"/>
                <a:gd fmla="*/ 662 w 3226" name="T8"/>
                <a:gd fmla="*/ 1270 h 3195" name="T9"/>
                <a:gd fmla="*/ 540 w 3226" name="T10"/>
                <a:gd fmla="*/ 1393 h 3195" name="T11"/>
                <a:gd fmla="*/ 567 w 3226" name="T12"/>
                <a:gd fmla="*/ 1815 h 3195" name="T13"/>
                <a:gd fmla="*/ 683 w 3226" name="T14"/>
                <a:gd fmla="*/ 1979 h 3195" name="T15"/>
                <a:gd fmla="*/ 719 w 3226" name="T16"/>
                <a:gd fmla="*/ 2176 h 3195" name="T17"/>
                <a:gd fmla="*/ 1001 w 3226" name="T18"/>
                <a:gd fmla="*/ 2494 h 3195" name="T19"/>
                <a:gd fmla="*/ 1174 w 3226" name="T20"/>
                <a:gd fmla="*/ 2495 h 3195" name="T21"/>
                <a:gd fmla="*/ 1378 w 3226" name="T22"/>
                <a:gd fmla="*/ 2609 h 3195" name="T23"/>
                <a:gd fmla="*/ 1813 w 3226" name="T24"/>
                <a:gd fmla="*/ 2690 h 3195" name="T25"/>
                <a:gd fmla="*/ 1916 w 3226" name="T26"/>
                <a:gd fmla="*/ 2552 h 3195" name="T27"/>
                <a:gd fmla="*/ 2140 w 3226" name="T28"/>
                <a:gd fmla="*/ 2475 h 3195" name="T29"/>
                <a:gd fmla="*/ 2708 w 3226" name="T30"/>
                <a:gd fmla="*/ 2490 h 3195" name="T31"/>
                <a:gd fmla="*/ 2502 w 3226" name="T32"/>
                <a:gd fmla="*/ 2089 h 3195" name="T33"/>
                <a:gd fmla="*/ 2592 w 3226" name="T34"/>
                <a:gd fmla="*/ 1872 h 3195" name="T35"/>
                <a:gd fmla="*/ 3024 w 3226" name="T36"/>
                <a:gd fmla="*/ 1733 h 3195" name="T37"/>
                <a:gd fmla="*/ 2612 w 3226" name="T38"/>
                <a:gd fmla="*/ 1345 h 3195" name="T39"/>
                <a:gd fmla="*/ 2509 w 3226" name="T40"/>
                <a:gd fmla="*/ 1135 h 3195" name="T41"/>
                <a:gd fmla="*/ 2534 w 3226" name="T42"/>
                <a:gd fmla="*/ 965 h 3195" name="T43"/>
                <a:gd fmla="*/ 2170 w 3226" name="T44"/>
                <a:gd fmla="*/ 718 h 3195" name="T45"/>
                <a:gd fmla="*/ 1944 w 3226" name="T46"/>
                <a:gd fmla="*/ 656 h 3195" name="T47"/>
                <a:gd fmla="*/ 1820 w 3226" name="T48"/>
                <a:gd fmla="*/ 535 h 3195" name="T49"/>
                <a:gd fmla="*/ 1812 w 3226" name="T50"/>
                <a:gd fmla="*/ 9 h 3195" name="T51"/>
                <a:gd fmla="*/ 1940 w 3226" name="T52"/>
                <a:gd fmla="*/ 131 h 3195" name="T53"/>
                <a:gd fmla="*/ 2428 w 3226" name="T54"/>
                <a:gd fmla="*/ 332 h 3195" name="T55"/>
                <a:gd fmla="*/ 2605 w 3226" name="T56"/>
                <a:gd fmla="*/ 335 h 3195" name="T57"/>
                <a:gd fmla="*/ 2900 w 3226" name="T58"/>
                <a:gd fmla="*/ 641 h 3195" name="T59"/>
                <a:gd fmla="*/ 2876 w 3226" name="T60"/>
                <a:gd fmla="*/ 816 h 3195" name="T61"/>
                <a:gd fmla="*/ 3122 w 3226" name="T62"/>
                <a:gd fmla="*/ 1287 h 3195" name="T63"/>
                <a:gd fmla="*/ 3224 w 3226" name="T64"/>
                <a:gd fmla="*/ 1431 h 3195" name="T65"/>
                <a:gd fmla="*/ 3190 w 3226" name="T66"/>
                <a:gd fmla="*/ 1848 h 3195" name="T67"/>
                <a:gd fmla="*/ 2755 w 3226" name="T68"/>
                <a:gd fmla="*/ 1990 h 3195" name="T69"/>
                <a:gd fmla="*/ 2908 w 3226" name="T70"/>
                <a:gd fmla="*/ 2465 h 3195" name="T71"/>
                <a:gd fmla="*/ 2851 w 3226" name="T72"/>
                <a:gd fmla="*/ 2632 h 3195" name="T73"/>
                <a:gd fmla="*/ 2514 w 3226" name="T74"/>
                <a:gd fmla="*/ 2882 h 3195" name="T75"/>
                <a:gd fmla="*/ 2077 w 3226" name="T76"/>
                <a:gd fmla="*/ 2703 h 3195" name="T77"/>
                <a:gd fmla="*/ 1890 w 3226" name="T78"/>
                <a:gd fmla="*/ 3139 h 3195" name="T79"/>
                <a:gd fmla="*/ 1476 w 3226" name="T80"/>
                <a:gd fmla="*/ 3195 h 3195" name="T81"/>
                <a:gd fmla="*/ 1317 w 3226" name="T82"/>
                <a:gd fmla="*/ 3118 h 3195" name="T83"/>
                <a:gd fmla="*/ 1087 w 3226" name="T84"/>
                <a:gd fmla="*/ 2675 h 3195" name="T85"/>
                <a:gd fmla="*/ 682 w 3226" name="T86"/>
                <a:gd fmla="*/ 2880 h 3195" name="T87"/>
                <a:gd fmla="*/ 355 w 3226" name="T88"/>
                <a:gd fmla="*/ 2607 h 3195" name="T89"/>
                <a:gd fmla="*/ 324 w 3226" name="T90"/>
                <a:gd fmla="*/ 2436 h 3195" name="T91"/>
                <a:gd fmla="*/ 162 w 3226" name="T92"/>
                <a:gd fmla="*/ 1929 h 3195" name="T93"/>
                <a:gd fmla="*/ 22 w 3226" name="T94"/>
                <a:gd fmla="*/ 1822 h 3195" name="T95"/>
                <a:gd fmla="*/ 9 w 3226" name="T96"/>
                <a:gd fmla="*/ 1401 h 3195" name="T97"/>
                <a:gd fmla="*/ 132 w 3226" name="T98"/>
                <a:gd fmla="*/ 1275 h 3195" name="T99"/>
                <a:gd fmla="*/ 335 w 3226" name="T100"/>
                <a:gd fmla="*/ 788 h 3195" name="T101"/>
                <a:gd fmla="*/ 339 w 3226" name="T102"/>
                <a:gd fmla="*/ 614 h 3195" name="T103"/>
                <a:gd fmla="*/ 651 w 3226" name="T104"/>
                <a:gd fmla="*/ 323 h 3195" name="T105"/>
                <a:gd fmla="*/ 824 w 3226" name="T106"/>
                <a:gd fmla="*/ 346 h 3195" name="T107"/>
                <a:gd fmla="*/ 1300 w 3226" name="T108"/>
                <a:gd fmla="*/ 102 h 3195" name="T109"/>
                <a:gd fmla="*/ 1445 w 3226" name="T110"/>
                <a:gd fmla="*/ 2 h 319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195" w="3226">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anchor="t" anchorCtr="0" bIns="22858" compatLnSpc="1" lIns="45715" numCol="1" rIns="45715" tIns="22858" vert="horz" wrap="square">
              <a:prstTxWarp prst="textNoShape">
                <a:avLst/>
              </a:prstTxWarp>
            </a:bodyPr>
            <a:lstStyle/>
            <a:p>
              <a:endParaRPr lang="es-ES" sz="900"/>
            </a:p>
          </p:txBody>
        </p:sp>
        <p:sp>
          <p:nvSpPr>
            <p:cNvPr id="49" name="Freeform 30"/>
            <p:cNvSpPr>
              <a:spLocks noEditPoints="1"/>
            </p:cNvSpPr>
            <p:nvPr/>
          </p:nvSpPr>
          <p:spPr bwMode="auto">
            <a:xfrm>
              <a:off x="13321" y="6209"/>
              <a:ext cx="706" cy="699"/>
            </a:xfrm>
            <a:custGeom>
              <a:gdLst>
                <a:gd fmla="*/ 582 w 1412" name="T0"/>
                <a:gd fmla="*/ 100 h 1398" name="T1"/>
                <a:gd fmla="*/ 412 w 1412" name="T2"/>
                <a:gd fmla="*/ 161 h 1398" name="T3"/>
                <a:gd fmla="*/ 270 w 1412" name="T4"/>
                <a:gd fmla="*/ 266 h 1398" name="T5"/>
                <a:gd fmla="*/ 163 w 1412" name="T6"/>
                <a:gd fmla="*/ 407 h 1398" name="T7"/>
                <a:gd fmla="*/ 101 w 1412" name="T8"/>
                <a:gd fmla="*/ 576 h 1398" name="T9"/>
                <a:gd fmla="*/ 92 w 1412" name="T10"/>
                <a:gd fmla="*/ 762 h 1398" name="T11"/>
                <a:gd fmla="*/ 138 w 1412" name="T12"/>
                <a:gd fmla="*/ 936 h 1398" name="T13"/>
                <a:gd fmla="*/ 229 w 1412" name="T14"/>
                <a:gd fmla="*/ 1087 h 1398" name="T15"/>
                <a:gd fmla="*/ 361 w 1412" name="T16"/>
                <a:gd fmla="*/ 1206 h 1398" name="T17"/>
                <a:gd fmla="*/ 523 w 1412" name="T18"/>
                <a:gd fmla="*/ 1282 h 1398" name="T19"/>
                <a:gd fmla="*/ 707 w 1412" name="T20"/>
                <a:gd fmla="*/ 1310 h 1398" name="T21"/>
                <a:gd fmla="*/ 890 w 1412" name="T22"/>
                <a:gd fmla="*/ 1282 h 1398" name="T23"/>
                <a:gd fmla="*/ 1051 w 1412" name="T24"/>
                <a:gd fmla="*/ 1206 h 1398" name="T25"/>
                <a:gd fmla="*/ 1183 w 1412" name="T26"/>
                <a:gd fmla="*/ 1087 h 1398" name="T27"/>
                <a:gd fmla="*/ 1275 w 1412" name="T28"/>
                <a:gd fmla="*/ 936 h 1398" name="T29"/>
                <a:gd fmla="*/ 1320 w 1412" name="T30"/>
                <a:gd fmla="*/ 762 h 1398" name="T31"/>
                <a:gd fmla="*/ 1311 w 1412" name="T32"/>
                <a:gd fmla="*/ 576 h 1398" name="T33"/>
                <a:gd fmla="*/ 1249 w 1412" name="T34"/>
                <a:gd fmla="*/ 407 h 1398" name="T35"/>
                <a:gd fmla="*/ 1143 w 1412" name="T36"/>
                <a:gd fmla="*/ 266 h 1398" name="T37"/>
                <a:gd fmla="*/ 1001 w 1412" name="T38"/>
                <a:gd fmla="*/ 161 h 1398" name="T39"/>
                <a:gd fmla="*/ 830 w 1412" name="T40"/>
                <a:gd fmla="*/ 100 h 1398" name="T41"/>
                <a:gd fmla="*/ 707 w 1412" name="T42"/>
                <a:gd fmla="*/ 0 h 1398" name="T43"/>
                <a:gd fmla="*/ 905 w 1412" name="T44"/>
                <a:gd fmla="*/ 27 h 1398" name="T45"/>
                <a:gd fmla="*/ 1081 w 1412" name="T46"/>
                <a:gd fmla="*/ 106 h 1398" name="T47"/>
                <a:gd fmla="*/ 1227 w 1412" name="T48"/>
                <a:gd fmla="*/ 227 h 1398" name="T49"/>
                <a:gd fmla="*/ 1336 w 1412" name="T50"/>
                <a:gd fmla="*/ 383 h 1398" name="T51"/>
                <a:gd fmla="*/ 1399 w 1412" name="T52"/>
                <a:gd fmla="*/ 565 h 1398" name="T53"/>
                <a:gd fmla="*/ 1409 w 1412" name="T54"/>
                <a:gd fmla="*/ 766 h 1398" name="T55"/>
                <a:gd fmla="*/ 1363 w 1412" name="T56"/>
                <a:gd fmla="*/ 956 h 1398" name="T57"/>
                <a:gd fmla="*/ 1268 w 1412" name="T58"/>
                <a:gd fmla="*/ 1121 h 1398" name="T59"/>
                <a:gd fmla="*/ 1134 w 1412" name="T60"/>
                <a:gd fmla="*/ 1255 h 1398" name="T61"/>
                <a:gd fmla="*/ 966 w 1412" name="T62"/>
                <a:gd fmla="*/ 1349 h 1398" name="T63"/>
                <a:gd fmla="*/ 775 w 1412" name="T64"/>
                <a:gd fmla="*/ 1395 h 1398" name="T65"/>
                <a:gd fmla="*/ 573 w 1412" name="T66"/>
                <a:gd fmla="*/ 1384 h 1398" name="T67"/>
                <a:gd fmla="*/ 388 w 1412" name="T68"/>
                <a:gd fmla="*/ 1322 h 1398" name="T69"/>
                <a:gd fmla="*/ 230 w 1412" name="T70"/>
                <a:gd fmla="*/ 1215 h 1398" name="T71"/>
                <a:gd fmla="*/ 108 w 1412" name="T72"/>
                <a:gd fmla="*/ 1069 h 1398" name="T73"/>
                <a:gd fmla="*/ 28 w 1412" name="T74"/>
                <a:gd fmla="*/ 895 h 1398" name="T75"/>
                <a:gd fmla="*/ 0 w 1412" name="T76"/>
                <a:gd fmla="*/ 699 h 1398" name="T77"/>
                <a:gd fmla="*/ 28 w 1412" name="T78"/>
                <a:gd fmla="*/ 502 h 1398" name="T79"/>
                <a:gd fmla="*/ 108 w 1412" name="T80"/>
                <a:gd fmla="*/ 328 h 1398" name="T81"/>
                <a:gd fmla="*/ 230 w 1412" name="T82"/>
                <a:gd fmla="*/ 183 h 1398" name="T83"/>
                <a:gd fmla="*/ 388 w 1412" name="T84"/>
                <a:gd fmla="*/ 74 h 1398" name="T85"/>
                <a:gd fmla="*/ 573 w 1412" name="T86"/>
                <a:gd fmla="*/ 12 h 139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398" w="1412">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anchor="t" anchorCtr="0" bIns="22858" compatLnSpc="1" lIns="45715" numCol="1" rIns="45715" tIns="22858" vert="horz" wrap="square">
              <a:prstTxWarp prst="textNoShape">
                <a:avLst/>
              </a:prstTxWarp>
            </a:bodyPr>
            <a:lstStyle/>
            <a:p>
              <a:endParaRPr lang="es-ES" sz="900"/>
            </a:p>
          </p:txBody>
        </p:sp>
        <p:sp>
          <p:nvSpPr>
            <p:cNvPr id="50" name="Freeform 31"/>
            <p:cNvSpPr>
              <a:spLocks noEditPoints="1"/>
            </p:cNvSpPr>
            <p:nvPr/>
          </p:nvSpPr>
          <p:spPr bwMode="auto">
            <a:xfrm>
              <a:off x="13473" y="6359"/>
              <a:ext cx="403" cy="400"/>
            </a:xfrm>
            <a:custGeom>
              <a:gdLst>
                <a:gd fmla="*/ 361 w 806" name="T0"/>
                <a:gd fmla="*/ 103 h 800" name="T1"/>
                <a:gd fmla="*/ 285 w 806" name="T2"/>
                <a:gd fmla="*/ 123 h 800" name="T3"/>
                <a:gd fmla="*/ 217 w 806" name="T4"/>
                <a:gd fmla="*/ 162 h 800" name="T5"/>
                <a:gd fmla="*/ 162 w 806" name="T6"/>
                <a:gd fmla="*/ 216 h 800" name="T7"/>
                <a:gd fmla="*/ 123 w 806" name="T8"/>
                <a:gd fmla="*/ 283 h 800" name="T9"/>
                <a:gd fmla="*/ 103 w 806" name="T10"/>
                <a:gd fmla="*/ 359 h 800" name="T11"/>
                <a:gd fmla="*/ 103 w 806" name="T12"/>
                <a:gd fmla="*/ 440 h 800" name="T13"/>
                <a:gd fmla="*/ 123 w 806" name="T14"/>
                <a:gd fmla="*/ 517 h 800" name="T15"/>
                <a:gd fmla="*/ 162 w 806" name="T16"/>
                <a:gd fmla="*/ 583 h 800" name="T17"/>
                <a:gd fmla="*/ 217 w 806" name="T18"/>
                <a:gd fmla="*/ 637 h 800" name="T19"/>
                <a:gd fmla="*/ 285 w 806" name="T20"/>
                <a:gd fmla="*/ 676 h 800" name="T21"/>
                <a:gd fmla="*/ 361 w 806" name="T22"/>
                <a:gd fmla="*/ 696 h 800" name="T23"/>
                <a:gd fmla="*/ 443 w 806" name="T24"/>
                <a:gd fmla="*/ 696 h 800" name="T25"/>
                <a:gd fmla="*/ 520 w 806" name="T26"/>
                <a:gd fmla="*/ 676 h 800" name="T27"/>
                <a:gd fmla="*/ 587 w 806" name="T28"/>
                <a:gd fmla="*/ 637 h 800" name="T29"/>
                <a:gd fmla="*/ 642 w 806" name="T30"/>
                <a:gd fmla="*/ 583 h 800" name="T31"/>
                <a:gd fmla="*/ 681 w 806" name="T32"/>
                <a:gd fmla="*/ 517 h 800" name="T33"/>
                <a:gd fmla="*/ 702 w 806" name="T34"/>
                <a:gd fmla="*/ 440 h 800" name="T35"/>
                <a:gd fmla="*/ 702 w 806" name="T36"/>
                <a:gd fmla="*/ 359 h 800" name="T37"/>
                <a:gd fmla="*/ 681 w 806" name="T38"/>
                <a:gd fmla="*/ 283 h 800" name="T39"/>
                <a:gd fmla="*/ 642 w 806" name="T40"/>
                <a:gd fmla="*/ 216 h 800" name="T41"/>
                <a:gd fmla="*/ 587 w 806" name="T42"/>
                <a:gd fmla="*/ 162 h 800" name="T43"/>
                <a:gd fmla="*/ 520 w 806" name="T44"/>
                <a:gd fmla="*/ 123 h 800" name="T45"/>
                <a:gd fmla="*/ 443 w 806" name="T46"/>
                <a:gd fmla="*/ 103 h 800" name="T47"/>
                <a:gd fmla="*/ 403 w 806" name="T48"/>
                <a:gd fmla="*/ 0 h 800" name="T49"/>
                <a:gd fmla="*/ 502 w 806" name="T50"/>
                <a:gd fmla="*/ 12 h 800" name="T51"/>
                <a:gd fmla="*/ 591 w 806" name="T52"/>
                <a:gd fmla="*/ 47 h 800" name="T53"/>
                <a:gd fmla="*/ 670 w 806" name="T54"/>
                <a:gd fmla="*/ 101 h 800" name="T55"/>
                <a:gd fmla="*/ 734 w 806" name="T56"/>
                <a:gd fmla="*/ 171 h 800" name="T57"/>
                <a:gd fmla="*/ 778 w 806" name="T58"/>
                <a:gd fmla="*/ 255 h 800" name="T59"/>
                <a:gd fmla="*/ 803 w 806" name="T60"/>
                <a:gd fmla="*/ 349 h 800" name="T61"/>
                <a:gd fmla="*/ 803 w 806" name="T62"/>
                <a:gd fmla="*/ 450 h 800" name="T63"/>
                <a:gd fmla="*/ 778 w 806" name="T64"/>
                <a:gd fmla="*/ 544 h 800" name="T65"/>
                <a:gd fmla="*/ 734 w 806" name="T66"/>
                <a:gd fmla="*/ 628 h 800" name="T67"/>
                <a:gd fmla="*/ 670 w 806" name="T68"/>
                <a:gd fmla="*/ 698 h 800" name="T69"/>
                <a:gd fmla="*/ 591 w 806" name="T70"/>
                <a:gd fmla="*/ 753 h 800" name="T71"/>
                <a:gd fmla="*/ 502 w 806" name="T72"/>
                <a:gd fmla="*/ 787 h 800" name="T73"/>
                <a:gd fmla="*/ 403 w 806" name="T74"/>
                <a:gd fmla="*/ 800 h 800" name="T75"/>
                <a:gd fmla="*/ 303 w 806" name="T76"/>
                <a:gd fmla="*/ 787 h 800" name="T77"/>
                <a:gd fmla="*/ 213 w 806" name="T78"/>
                <a:gd fmla="*/ 753 h 800" name="T79"/>
                <a:gd fmla="*/ 135 w 806" name="T80"/>
                <a:gd fmla="*/ 698 h 800" name="T81"/>
                <a:gd fmla="*/ 72 w 806" name="T82"/>
                <a:gd fmla="*/ 628 h 800" name="T83"/>
                <a:gd fmla="*/ 26 w 806" name="T84"/>
                <a:gd fmla="*/ 544 h 800" name="T85"/>
                <a:gd fmla="*/ 3 w 806" name="T86"/>
                <a:gd fmla="*/ 450 h 800" name="T87"/>
                <a:gd fmla="*/ 3 w 806" name="T88"/>
                <a:gd fmla="*/ 349 h 800" name="T89"/>
                <a:gd fmla="*/ 26 w 806" name="T90"/>
                <a:gd fmla="*/ 255 h 800" name="T91"/>
                <a:gd fmla="*/ 72 w 806" name="T92"/>
                <a:gd fmla="*/ 171 h 800" name="T93"/>
                <a:gd fmla="*/ 135 w 806" name="T94"/>
                <a:gd fmla="*/ 101 h 800" name="T95"/>
                <a:gd fmla="*/ 213 w 806" name="T96"/>
                <a:gd fmla="*/ 47 h 800" name="T97"/>
                <a:gd fmla="*/ 303 w 806" name="T98"/>
                <a:gd fmla="*/ 12 h 800" name="T99"/>
                <a:gd fmla="*/ 403 w 806" name="T100"/>
                <a:gd fmla="*/ 0 h 80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800" w="805">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anchor="t" anchorCtr="0" bIns="22858" compatLnSpc="1" lIns="45715" numCol="1" rIns="45715" tIns="22858" vert="horz" wrap="square">
              <a:prstTxWarp prst="textNoShape">
                <a:avLst/>
              </a:prstTxWarp>
            </a:bodyPr>
            <a:lstStyle/>
            <a:p>
              <a:endParaRPr lang="es-ES" sz="900"/>
            </a:p>
          </p:txBody>
        </p:sp>
      </p:grpSp>
      <p:sp>
        <p:nvSpPr>
          <p:cNvPr id="51" name="Freeform 6"/>
          <p:cNvSpPr>
            <a:spLocks noChangeAspect="1" noEditPoints="1"/>
          </p:cNvSpPr>
          <p:nvPr/>
        </p:nvSpPr>
        <p:spPr bwMode="auto">
          <a:xfrm>
            <a:off x="5012456" y="2442622"/>
            <a:ext cx="230456" cy="223313"/>
          </a:xfrm>
          <a:custGeom>
            <a:gdLst>
              <a:gd fmla="*/ 1848 w 4838" name="T0"/>
              <a:gd fmla="*/ 1519 h 4688" name="T1"/>
              <a:gd fmla="*/ 1745 w 4838" name="T2"/>
              <a:gd fmla="*/ 1619 h 4688" name="T3"/>
              <a:gd fmla="*/ 1608 w 4838" name="T4"/>
              <a:gd fmla="*/ 1668 h 4688" name="T5"/>
              <a:gd fmla="*/ 1303 w 4838" name="T6"/>
              <a:gd fmla="*/ 2812 h 4688" name="T7"/>
              <a:gd fmla="*/ 1361 w 4838" name="T8"/>
              <a:gd fmla="*/ 2934 h 4688" name="T9"/>
              <a:gd fmla="*/ 1367 w 4838" name="T10"/>
              <a:gd fmla="*/ 3069 h 4688" name="T11"/>
              <a:gd fmla="*/ 2290 w 4838" name="T12"/>
              <a:gd fmla="*/ 3738 h 4688" name="T13"/>
              <a:gd fmla="*/ 2418 w 4838" name="T14"/>
              <a:gd fmla="*/ 3714 h 4688" name="T15"/>
              <a:gd fmla="*/ 2548 w 4838" name="T16"/>
              <a:gd fmla="*/ 3738 h 4688" name="T17"/>
              <a:gd fmla="*/ 3471 w 4838" name="T18"/>
              <a:gd fmla="*/ 3069 h 4688" name="T19"/>
              <a:gd fmla="*/ 3477 w 4838" name="T20"/>
              <a:gd fmla="*/ 2934 h 4688" name="T21"/>
              <a:gd fmla="*/ 3537 w 4838" name="T22"/>
              <a:gd fmla="*/ 2812 h 4688" name="T23"/>
              <a:gd fmla="*/ 3230 w 4838" name="T24"/>
              <a:gd fmla="*/ 1668 h 4688" name="T25"/>
              <a:gd fmla="*/ 3093 w 4838" name="T26"/>
              <a:gd fmla="*/ 1619 h 4688" name="T27"/>
              <a:gd fmla="*/ 2990 w 4838" name="T28"/>
              <a:gd fmla="*/ 1519 h 4688" name="T29"/>
              <a:gd fmla="*/ 2420 w 4838" name="T30"/>
              <a:gd fmla="*/ 0 h 4688" name="T31"/>
              <a:gd fmla="*/ 2564 w 4838" name="T32"/>
              <a:gd fmla="*/ 31 h 4688" name="T33"/>
              <a:gd fmla="*/ 2680 w 4838" name="T34"/>
              <a:gd fmla="*/ 115 h 4688" name="T35"/>
              <a:gd fmla="*/ 3282 w 4838" name="T36"/>
              <a:gd fmla="*/ 1333 h 4688" name="T37"/>
              <a:gd fmla="*/ 4634 w 4838" name="T38"/>
              <a:gd fmla="*/ 1546 h 4688" name="T39"/>
              <a:gd fmla="*/ 4747 w 4838" name="T40"/>
              <a:gd fmla="*/ 1628 h 4688" name="T41"/>
              <a:gd fmla="*/ 4820 w 4838" name="T42"/>
              <a:gd fmla="*/ 1748 h 4688" name="T43"/>
              <a:gd fmla="*/ 4837 w 4838" name="T44"/>
              <a:gd fmla="*/ 1887 h 4688" name="T45"/>
              <a:gd fmla="*/ 4796 w 4838" name="T46"/>
              <a:gd fmla="*/ 2018 h 4688" name="T47"/>
              <a:gd fmla="*/ 3817 w 4838" name="T48"/>
              <a:gd fmla="*/ 3014 h 4688" name="T49"/>
              <a:gd fmla="*/ 4032 w 4838" name="T50"/>
              <a:gd fmla="*/ 4389 h 4688" name="T51"/>
              <a:gd fmla="*/ 3986 w 4838" name="T52"/>
              <a:gd fmla="*/ 4521 h 4688" name="T53"/>
              <a:gd fmla="*/ 3887 w 4838" name="T54"/>
              <a:gd fmla="*/ 4625 h 4688" name="T55"/>
              <a:gd fmla="*/ 3739 w 4838" name="T56"/>
              <a:gd fmla="*/ 4685 h 4688" name="T57"/>
              <a:gd fmla="*/ 3599 w 4838" name="T58"/>
              <a:gd fmla="*/ 4677 h 4688" name="T59"/>
              <a:gd fmla="*/ 2420 w 4838" name="T60"/>
              <a:gd fmla="*/ 4055 h 4688" name="T61"/>
              <a:gd fmla="*/ 1239 w 4838" name="T62"/>
              <a:gd fmla="*/ 4677 h 4688" name="T63"/>
              <a:gd fmla="*/ 1099 w 4838" name="T64"/>
              <a:gd fmla="*/ 4685 h 4688" name="T65"/>
              <a:gd fmla="*/ 952 w 4838" name="T66"/>
              <a:gd fmla="*/ 4625 h 4688" name="T67"/>
              <a:gd fmla="*/ 852 w 4838" name="T68"/>
              <a:gd fmla="*/ 4521 h 4688" name="T69"/>
              <a:gd fmla="*/ 806 w 4838" name="T70"/>
              <a:gd fmla="*/ 4389 h 4688" name="T71"/>
              <a:gd fmla="*/ 1022 w 4838" name="T72"/>
              <a:gd fmla="*/ 3014 h 4688" name="T73"/>
              <a:gd fmla="*/ 42 w 4838" name="T74"/>
              <a:gd fmla="*/ 2018 h 4688" name="T75"/>
              <a:gd fmla="*/ 1 w 4838" name="T76"/>
              <a:gd fmla="*/ 1887 h 4688" name="T77"/>
              <a:gd fmla="*/ 18 w 4838" name="T78"/>
              <a:gd fmla="*/ 1748 h 4688" name="T79"/>
              <a:gd fmla="*/ 91 w 4838" name="T80"/>
              <a:gd fmla="*/ 1628 h 4688" name="T81"/>
              <a:gd fmla="*/ 204 w 4838" name="T82"/>
              <a:gd fmla="*/ 1546 h 4688" name="T83"/>
              <a:gd fmla="*/ 1556 w 4838" name="T84"/>
              <a:gd fmla="*/ 1333 h 4688" name="T85"/>
              <a:gd fmla="*/ 2158 w 4838" name="T86"/>
              <a:gd fmla="*/ 115 h 4688" name="T87"/>
              <a:gd fmla="*/ 2275 w 4838" name="T88"/>
              <a:gd fmla="*/ 31 h 4688" name="T89"/>
              <a:gd fmla="*/ 2420 w 4838" name="T90"/>
              <a:gd fmla="*/ 0 h 468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688" w="4838">
                <a:moveTo>
                  <a:pt x="2420" y="341"/>
                </a:moveTo>
                <a:lnTo>
                  <a:pt x="1872" y="1477"/>
                </a:lnTo>
                <a:lnTo>
                  <a:pt x="1848" y="1519"/>
                </a:lnTo>
                <a:lnTo>
                  <a:pt x="1818" y="1556"/>
                </a:lnTo>
                <a:lnTo>
                  <a:pt x="1784" y="1591"/>
                </a:lnTo>
                <a:lnTo>
                  <a:pt x="1745" y="1619"/>
                </a:lnTo>
                <a:lnTo>
                  <a:pt x="1702" y="1641"/>
                </a:lnTo>
                <a:lnTo>
                  <a:pt x="1656" y="1658"/>
                </a:lnTo>
                <a:lnTo>
                  <a:pt x="1608" y="1668"/>
                </a:lnTo>
                <a:lnTo>
                  <a:pt x="350" y="1856"/>
                </a:lnTo>
                <a:lnTo>
                  <a:pt x="1272" y="2777"/>
                </a:lnTo>
                <a:lnTo>
                  <a:pt x="1303" y="2812"/>
                </a:lnTo>
                <a:lnTo>
                  <a:pt x="1328" y="2850"/>
                </a:lnTo>
                <a:lnTo>
                  <a:pt x="1348" y="2891"/>
                </a:lnTo>
                <a:lnTo>
                  <a:pt x="1361" y="2934"/>
                </a:lnTo>
                <a:lnTo>
                  <a:pt x="1368" y="2978"/>
                </a:lnTo>
                <a:lnTo>
                  <a:pt x="1371" y="3025"/>
                </a:lnTo>
                <a:lnTo>
                  <a:pt x="1367" y="3069"/>
                </a:lnTo>
                <a:lnTo>
                  <a:pt x="1153" y="4348"/>
                </a:lnTo>
                <a:lnTo>
                  <a:pt x="2250" y="3757"/>
                </a:lnTo>
                <a:lnTo>
                  <a:pt x="2290" y="3738"/>
                </a:lnTo>
                <a:lnTo>
                  <a:pt x="2332" y="3724"/>
                </a:lnTo>
                <a:lnTo>
                  <a:pt x="2375" y="3717"/>
                </a:lnTo>
                <a:lnTo>
                  <a:pt x="2418" y="3714"/>
                </a:lnTo>
                <a:lnTo>
                  <a:pt x="2463" y="3717"/>
                </a:lnTo>
                <a:lnTo>
                  <a:pt x="2506" y="3724"/>
                </a:lnTo>
                <a:lnTo>
                  <a:pt x="2548" y="3738"/>
                </a:lnTo>
                <a:lnTo>
                  <a:pt x="2588" y="3757"/>
                </a:lnTo>
                <a:lnTo>
                  <a:pt x="3686" y="4348"/>
                </a:lnTo>
                <a:lnTo>
                  <a:pt x="3471" y="3069"/>
                </a:lnTo>
                <a:lnTo>
                  <a:pt x="3467" y="3025"/>
                </a:lnTo>
                <a:lnTo>
                  <a:pt x="3470" y="2978"/>
                </a:lnTo>
                <a:lnTo>
                  <a:pt x="3477" y="2934"/>
                </a:lnTo>
                <a:lnTo>
                  <a:pt x="3490" y="2891"/>
                </a:lnTo>
                <a:lnTo>
                  <a:pt x="3511" y="2850"/>
                </a:lnTo>
                <a:lnTo>
                  <a:pt x="3537" y="2812"/>
                </a:lnTo>
                <a:lnTo>
                  <a:pt x="3566" y="2777"/>
                </a:lnTo>
                <a:lnTo>
                  <a:pt x="4488" y="1856"/>
                </a:lnTo>
                <a:lnTo>
                  <a:pt x="3230" y="1668"/>
                </a:lnTo>
                <a:lnTo>
                  <a:pt x="3182" y="1658"/>
                </a:lnTo>
                <a:lnTo>
                  <a:pt x="3136" y="1641"/>
                </a:lnTo>
                <a:lnTo>
                  <a:pt x="3093" y="1619"/>
                </a:lnTo>
                <a:lnTo>
                  <a:pt x="3054" y="1591"/>
                </a:lnTo>
                <a:lnTo>
                  <a:pt x="3020" y="1558"/>
                </a:lnTo>
                <a:lnTo>
                  <a:pt x="2990" y="1519"/>
                </a:lnTo>
                <a:lnTo>
                  <a:pt x="2966" y="1477"/>
                </a:lnTo>
                <a:lnTo>
                  <a:pt x="2420" y="341"/>
                </a:lnTo>
                <a:close/>
                <a:moveTo>
                  <a:pt x="2420" y="0"/>
                </a:moveTo>
                <a:lnTo>
                  <a:pt x="2469" y="5"/>
                </a:lnTo>
                <a:lnTo>
                  <a:pt x="2518" y="15"/>
                </a:lnTo>
                <a:lnTo>
                  <a:pt x="2564" y="31"/>
                </a:lnTo>
                <a:lnTo>
                  <a:pt x="2606" y="54"/>
                </a:lnTo>
                <a:lnTo>
                  <a:pt x="2646" y="82"/>
                </a:lnTo>
                <a:lnTo>
                  <a:pt x="2680" y="115"/>
                </a:lnTo>
                <a:lnTo>
                  <a:pt x="2710" y="154"/>
                </a:lnTo>
                <a:lnTo>
                  <a:pt x="2735" y="197"/>
                </a:lnTo>
                <a:lnTo>
                  <a:pt x="3282" y="1333"/>
                </a:lnTo>
                <a:lnTo>
                  <a:pt x="4542" y="1519"/>
                </a:lnTo>
                <a:lnTo>
                  <a:pt x="4589" y="1530"/>
                </a:lnTo>
                <a:lnTo>
                  <a:pt x="4634" y="1546"/>
                </a:lnTo>
                <a:lnTo>
                  <a:pt x="4676" y="1568"/>
                </a:lnTo>
                <a:lnTo>
                  <a:pt x="4713" y="1595"/>
                </a:lnTo>
                <a:lnTo>
                  <a:pt x="4747" y="1628"/>
                </a:lnTo>
                <a:lnTo>
                  <a:pt x="4777" y="1664"/>
                </a:lnTo>
                <a:lnTo>
                  <a:pt x="4801" y="1704"/>
                </a:lnTo>
                <a:lnTo>
                  <a:pt x="4820" y="1748"/>
                </a:lnTo>
                <a:lnTo>
                  <a:pt x="4832" y="1795"/>
                </a:lnTo>
                <a:lnTo>
                  <a:pt x="4838" y="1841"/>
                </a:lnTo>
                <a:lnTo>
                  <a:pt x="4837" y="1887"/>
                </a:lnTo>
                <a:lnTo>
                  <a:pt x="4829" y="1932"/>
                </a:lnTo>
                <a:lnTo>
                  <a:pt x="4816" y="1976"/>
                </a:lnTo>
                <a:lnTo>
                  <a:pt x="4796" y="2018"/>
                </a:lnTo>
                <a:lnTo>
                  <a:pt x="4771" y="2058"/>
                </a:lnTo>
                <a:lnTo>
                  <a:pt x="4738" y="2094"/>
                </a:lnTo>
                <a:lnTo>
                  <a:pt x="3817" y="3014"/>
                </a:lnTo>
                <a:lnTo>
                  <a:pt x="4031" y="4292"/>
                </a:lnTo>
                <a:lnTo>
                  <a:pt x="4035" y="4341"/>
                </a:lnTo>
                <a:lnTo>
                  <a:pt x="4032" y="4389"/>
                </a:lnTo>
                <a:lnTo>
                  <a:pt x="4024" y="4435"/>
                </a:lnTo>
                <a:lnTo>
                  <a:pt x="4007" y="4479"/>
                </a:lnTo>
                <a:lnTo>
                  <a:pt x="3986" y="4521"/>
                </a:lnTo>
                <a:lnTo>
                  <a:pt x="3958" y="4560"/>
                </a:lnTo>
                <a:lnTo>
                  <a:pt x="3925" y="4594"/>
                </a:lnTo>
                <a:lnTo>
                  <a:pt x="3887" y="4625"/>
                </a:lnTo>
                <a:lnTo>
                  <a:pt x="3840" y="4652"/>
                </a:lnTo>
                <a:lnTo>
                  <a:pt x="3790" y="4673"/>
                </a:lnTo>
                <a:lnTo>
                  <a:pt x="3739" y="4685"/>
                </a:lnTo>
                <a:lnTo>
                  <a:pt x="3686" y="4688"/>
                </a:lnTo>
                <a:lnTo>
                  <a:pt x="3642" y="4685"/>
                </a:lnTo>
                <a:lnTo>
                  <a:pt x="3599" y="4677"/>
                </a:lnTo>
                <a:lnTo>
                  <a:pt x="3557" y="4664"/>
                </a:lnTo>
                <a:lnTo>
                  <a:pt x="3517" y="4645"/>
                </a:lnTo>
                <a:lnTo>
                  <a:pt x="2420" y="4055"/>
                </a:lnTo>
                <a:lnTo>
                  <a:pt x="1321" y="4645"/>
                </a:lnTo>
                <a:lnTo>
                  <a:pt x="1281" y="4664"/>
                </a:lnTo>
                <a:lnTo>
                  <a:pt x="1239" y="4677"/>
                </a:lnTo>
                <a:lnTo>
                  <a:pt x="1196" y="4685"/>
                </a:lnTo>
                <a:lnTo>
                  <a:pt x="1153" y="4688"/>
                </a:lnTo>
                <a:lnTo>
                  <a:pt x="1099" y="4685"/>
                </a:lnTo>
                <a:lnTo>
                  <a:pt x="1048" y="4673"/>
                </a:lnTo>
                <a:lnTo>
                  <a:pt x="998" y="4652"/>
                </a:lnTo>
                <a:lnTo>
                  <a:pt x="952" y="4625"/>
                </a:lnTo>
                <a:lnTo>
                  <a:pt x="913" y="4594"/>
                </a:lnTo>
                <a:lnTo>
                  <a:pt x="880" y="4560"/>
                </a:lnTo>
                <a:lnTo>
                  <a:pt x="852" y="4521"/>
                </a:lnTo>
                <a:lnTo>
                  <a:pt x="831" y="4479"/>
                </a:lnTo>
                <a:lnTo>
                  <a:pt x="815" y="4435"/>
                </a:lnTo>
                <a:lnTo>
                  <a:pt x="806" y="4389"/>
                </a:lnTo>
                <a:lnTo>
                  <a:pt x="803" y="4341"/>
                </a:lnTo>
                <a:lnTo>
                  <a:pt x="807" y="4292"/>
                </a:lnTo>
                <a:lnTo>
                  <a:pt x="1022" y="3014"/>
                </a:lnTo>
                <a:lnTo>
                  <a:pt x="98" y="2094"/>
                </a:lnTo>
                <a:lnTo>
                  <a:pt x="67" y="2058"/>
                </a:lnTo>
                <a:lnTo>
                  <a:pt x="42" y="2018"/>
                </a:lnTo>
                <a:lnTo>
                  <a:pt x="22" y="1976"/>
                </a:lnTo>
                <a:lnTo>
                  <a:pt x="9" y="1933"/>
                </a:lnTo>
                <a:lnTo>
                  <a:pt x="1" y="1887"/>
                </a:lnTo>
                <a:lnTo>
                  <a:pt x="0" y="1841"/>
                </a:lnTo>
                <a:lnTo>
                  <a:pt x="6" y="1795"/>
                </a:lnTo>
                <a:lnTo>
                  <a:pt x="18" y="1748"/>
                </a:lnTo>
                <a:lnTo>
                  <a:pt x="37" y="1704"/>
                </a:lnTo>
                <a:lnTo>
                  <a:pt x="61" y="1664"/>
                </a:lnTo>
                <a:lnTo>
                  <a:pt x="91" y="1628"/>
                </a:lnTo>
                <a:lnTo>
                  <a:pt x="125" y="1595"/>
                </a:lnTo>
                <a:lnTo>
                  <a:pt x="162" y="1568"/>
                </a:lnTo>
                <a:lnTo>
                  <a:pt x="204" y="1546"/>
                </a:lnTo>
                <a:lnTo>
                  <a:pt x="249" y="1530"/>
                </a:lnTo>
                <a:lnTo>
                  <a:pt x="296" y="1519"/>
                </a:lnTo>
                <a:lnTo>
                  <a:pt x="1556" y="1333"/>
                </a:lnTo>
                <a:lnTo>
                  <a:pt x="2103" y="197"/>
                </a:lnTo>
                <a:lnTo>
                  <a:pt x="2128" y="154"/>
                </a:lnTo>
                <a:lnTo>
                  <a:pt x="2158" y="115"/>
                </a:lnTo>
                <a:lnTo>
                  <a:pt x="2192" y="82"/>
                </a:lnTo>
                <a:lnTo>
                  <a:pt x="2232" y="54"/>
                </a:lnTo>
                <a:lnTo>
                  <a:pt x="2275" y="31"/>
                </a:lnTo>
                <a:lnTo>
                  <a:pt x="2320" y="15"/>
                </a:lnTo>
                <a:lnTo>
                  <a:pt x="2369" y="5"/>
                </a:lnTo>
                <a:lnTo>
                  <a:pt x="2420" y="0"/>
                </a:lnTo>
                <a:close/>
              </a:path>
            </a:pathLst>
          </a:custGeom>
          <a:solidFill>
            <a:schemeClr val="tx2">
              <a:lumMod val="90000"/>
              <a:lumOff val="10000"/>
            </a:schemeClr>
          </a:solidFill>
          <a:ln w="0">
            <a:noFill/>
            <a:prstDash val="solid"/>
            <a:round/>
          </a:ln>
        </p:spPr>
        <p:txBody>
          <a:bodyPr anchor="t" anchorCtr="0" bIns="22858" compatLnSpc="1" lIns="45715" numCol="1" rIns="45715" tIns="22858" vert="horz" wrap="square">
            <a:prstTxWarp prst="textNoShape">
              <a:avLst/>
            </a:prstTxWarp>
          </a:bodyPr>
          <a:lstStyle/>
          <a:p>
            <a:endParaRPr lang="es-SV" sz="900"/>
          </a:p>
        </p:txBody>
      </p:sp>
      <p:sp>
        <p:nvSpPr>
          <p:cNvPr id="52" name="Textbox 1"/>
          <p:cNvSpPr/>
          <p:nvPr/>
        </p:nvSpPr>
        <p:spPr>
          <a:xfrm>
            <a:off x="3423355" y="5786974"/>
            <a:ext cx="1980950" cy="379926"/>
          </a:xfrm>
          <a:prstGeom prst="rect">
            <a:avLst/>
          </a:prstGeom>
        </p:spPr>
        <p:txBody>
          <a:bodyPr bIns="60423" lIns="120846" rIns="120846" tIns="60423" wrap="square">
            <a:spAutoFit/>
          </a:bodyPr>
          <a:lstStyle/>
          <a:p>
            <a:r>
              <a:rPr altLang="en-US" b="1" kern="1000" lang="zh-CN" sz="1700">
                <a:latin charset="-122" panose="020b0503020204020204" pitchFamily="34" typeface="微软雅黑"/>
                <a:ea charset="-122" panose="020b0503020204020204" pitchFamily="34" typeface="微软雅黑"/>
                <a:cs charset="0" panose="020b0604020202020204" typeface="Open Sans Condensed"/>
              </a:rPr>
              <a:t>讲故事</a:t>
            </a:r>
          </a:p>
        </p:txBody>
      </p:sp>
      <p:sp>
        <p:nvSpPr>
          <p:cNvPr id="53" name="Textbox 1"/>
          <p:cNvSpPr/>
          <p:nvPr/>
        </p:nvSpPr>
        <p:spPr>
          <a:xfrm>
            <a:off x="3013207" y="5106432"/>
            <a:ext cx="1935786" cy="379926"/>
          </a:xfrm>
          <a:prstGeom prst="rect">
            <a:avLst/>
          </a:prstGeom>
        </p:spPr>
        <p:txBody>
          <a:bodyPr bIns="60423" lIns="120846" rIns="120846" tIns="60423" wrap="square">
            <a:spAutoFit/>
          </a:bodyPr>
          <a:lstStyle/>
          <a:p>
            <a:pPr algn="r"/>
            <a:r>
              <a:rPr altLang="en-US" b="1" kern="1000" lang="zh-CN" sz="1700">
                <a:latin charset="-122" panose="020b0503020204020204" pitchFamily="34" typeface="微软雅黑"/>
                <a:ea charset="-122" panose="020b0503020204020204" pitchFamily="34" typeface="微软雅黑"/>
                <a:cs charset="0" panose="020b0604020202020204" typeface="Open Sans Condensed"/>
              </a:rPr>
              <a:t>聊天</a:t>
            </a:r>
          </a:p>
        </p:txBody>
      </p:sp>
      <p:sp>
        <p:nvSpPr>
          <p:cNvPr id="54" name="Textbox 1"/>
          <p:cNvSpPr/>
          <p:nvPr/>
        </p:nvSpPr>
        <p:spPr>
          <a:xfrm>
            <a:off x="3423354" y="4425885"/>
            <a:ext cx="2289795" cy="379926"/>
          </a:xfrm>
          <a:prstGeom prst="rect">
            <a:avLst/>
          </a:prstGeom>
        </p:spPr>
        <p:txBody>
          <a:bodyPr bIns="60423" lIns="120846" rIns="120846" tIns="60423" wrap="square">
            <a:spAutoFit/>
          </a:bodyPr>
          <a:lstStyle/>
          <a:p>
            <a:r>
              <a:rPr altLang="en-US" b="1" kern="1000" lang="zh-CN" sz="1700">
                <a:latin charset="-122" panose="020b0503020204020204" pitchFamily="34" typeface="微软雅黑"/>
                <a:ea charset="-122" panose="020b0503020204020204" pitchFamily="34" typeface="微软雅黑"/>
                <a:cs charset="0" panose="020b0604020202020204" typeface="Open Sans Condensed"/>
              </a:rPr>
              <a:t>帮员工制定发展计划</a:t>
            </a:r>
          </a:p>
        </p:txBody>
      </p:sp>
      <p:sp>
        <p:nvSpPr>
          <p:cNvPr id="55" name="Textbox 1"/>
          <p:cNvSpPr/>
          <p:nvPr/>
        </p:nvSpPr>
        <p:spPr>
          <a:xfrm>
            <a:off x="2848383" y="3745340"/>
            <a:ext cx="2100610" cy="379926"/>
          </a:xfrm>
          <a:prstGeom prst="rect">
            <a:avLst/>
          </a:prstGeom>
        </p:spPr>
        <p:txBody>
          <a:bodyPr bIns="60423" lIns="120846" rIns="120846" tIns="60423" wrap="square">
            <a:spAutoFit/>
          </a:bodyPr>
          <a:lstStyle/>
          <a:p>
            <a:pPr algn="r"/>
            <a:r>
              <a:rPr altLang="en-US" b="1" kern="1000" lang="zh-CN" sz="1700">
                <a:latin charset="-122" panose="020b0503020204020204" pitchFamily="34" typeface="微软雅黑"/>
                <a:ea charset="-122" panose="020b0503020204020204" pitchFamily="34" typeface="微软雅黑"/>
                <a:cs charset="0" panose="020b0604020202020204" typeface="Open Sans Condensed"/>
              </a:rPr>
              <a:t>鼓励越级报告</a:t>
            </a:r>
          </a:p>
        </p:txBody>
      </p:sp>
      <p:sp>
        <p:nvSpPr>
          <p:cNvPr id="56" name="Textbox 1"/>
          <p:cNvSpPr/>
          <p:nvPr/>
        </p:nvSpPr>
        <p:spPr>
          <a:xfrm>
            <a:off x="3423355" y="3064796"/>
            <a:ext cx="2100610" cy="379926"/>
          </a:xfrm>
          <a:prstGeom prst="rect">
            <a:avLst/>
          </a:prstGeom>
        </p:spPr>
        <p:txBody>
          <a:bodyPr bIns="60423" lIns="120846" rIns="120846" tIns="60423" wrap="square">
            <a:spAutoFit/>
          </a:bodyPr>
          <a:lstStyle/>
          <a:p>
            <a:r>
              <a:rPr altLang="en-US" b="1" kern="1000" lang="zh-CN" sz="1700">
                <a:latin charset="-122" panose="020b0503020204020204" pitchFamily="34" typeface="微软雅黑"/>
                <a:ea charset="-122" panose="020b0503020204020204" pitchFamily="34" typeface="微软雅黑"/>
                <a:cs charset="0" panose="020b0604020202020204" typeface="Open Sans Condensed"/>
              </a:rPr>
              <a:t>动员员工参与决策</a:t>
            </a:r>
          </a:p>
        </p:txBody>
      </p:sp>
      <p:sp>
        <p:nvSpPr>
          <p:cNvPr id="57" name="Textbox 1"/>
          <p:cNvSpPr/>
          <p:nvPr/>
        </p:nvSpPr>
        <p:spPr>
          <a:xfrm>
            <a:off x="2848383" y="2384251"/>
            <a:ext cx="2100610" cy="379926"/>
          </a:xfrm>
          <a:prstGeom prst="rect">
            <a:avLst/>
          </a:prstGeom>
        </p:spPr>
        <p:txBody>
          <a:bodyPr bIns="60423" lIns="120846" rIns="120846" tIns="60423" wrap="square">
            <a:spAutoFit/>
          </a:bodyPr>
          <a:lstStyle/>
          <a:p>
            <a:pPr algn="r"/>
            <a:r>
              <a:rPr altLang="en-US" b="1" kern="1000" lang="zh-CN" sz="1700">
                <a:latin charset="-122" panose="020b0503020204020204" pitchFamily="34" typeface="微软雅黑"/>
                <a:ea charset="-122" panose="020b0503020204020204" pitchFamily="34" typeface="微软雅黑"/>
                <a:cs charset="0" panose="020b0604020202020204" typeface="Open Sans Condensed"/>
              </a:rPr>
              <a:t>培养自豪感</a:t>
            </a:r>
          </a:p>
        </p:txBody>
      </p:sp>
      <p:grpSp>
        <p:nvGrpSpPr>
          <p:cNvPr id="58" name="Group 24"/>
          <p:cNvGrpSpPr>
            <a:grpSpLocks noChangeAspect="1"/>
          </p:cNvGrpSpPr>
          <p:nvPr/>
        </p:nvGrpSpPr>
        <p:grpSpPr>
          <a:xfrm>
            <a:off x="3176657" y="1759830"/>
            <a:ext cx="230231" cy="227806"/>
            <a:chOff x="9124" y="-1661"/>
            <a:chExt cx="1615" cy="1598"/>
          </a:xfrm>
          <a:solidFill>
            <a:schemeClr val="tx2">
              <a:lumMod val="90000"/>
              <a:lumOff val="10000"/>
            </a:schemeClr>
          </a:solidFill>
        </p:grpSpPr>
        <p:sp>
          <p:nvSpPr>
            <p:cNvPr id="59" name="Freeform 26"/>
            <p:cNvSpPr>
              <a:spLocks noEditPoints="1"/>
            </p:cNvSpPr>
            <p:nvPr/>
          </p:nvSpPr>
          <p:spPr bwMode="auto">
            <a:xfrm>
              <a:off x="9124" y="-1661"/>
              <a:ext cx="1615" cy="1598"/>
            </a:xfrm>
            <a:custGeom>
              <a:gdLst>
                <a:gd fmla="*/ 2018 w 3228" name="T0"/>
                <a:gd fmla="*/ 225 h 3195" name="T1"/>
                <a:gd fmla="*/ 1776 w 3228" name="T2"/>
                <a:gd fmla="*/ 331 h 3195" name="T3"/>
                <a:gd fmla="*/ 1585 w 3228" name="T4"/>
                <a:gd fmla="*/ 506 h 3195" name="T5"/>
                <a:gd fmla="*/ 1458 w 3228" name="T6"/>
                <a:gd fmla="*/ 733 h 3195" name="T7"/>
                <a:gd fmla="*/ 1412 w 3228" name="T8"/>
                <a:gd fmla="*/ 999 h 3195" name="T9"/>
                <a:gd fmla="*/ 1453 w 3228" name="T10"/>
                <a:gd fmla="*/ 1240 h 3195" name="T11"/>
                <a:gd fmla="*/ 1378 w 3228" name="T12"/>
                <a:gd fmla="*/ 1548 h 3195" name="T13"/>
                <a:gd fmla="*/ 487 w 3228" name="T14"/>
                <a:gd fmla="*/ 2996 h 3195" name="T15"/>
                <a:gd fmla="*/ 711 w 3228" name="T16"/>
                <a:gd fmla="*/ 2805 h 3195" name="T17"/>
                <a:gd fmla="*/ 1009 w 3228" name="T18"/>
                <a:gd fmla="*/ 2596 h 3195" name="T19"/>
                <a:gd fmla="*/ 1048 w 3228" name="T20"/>
                <a:gd fmla="*/ 2478 h 3195" name="T21"/>
                <a:gd fmla="*/ 1147 w 3228" name="T22"/>
                <a:gd fmla="*/ 2406 h 3195" name="T23"/>
                <a:gd fmla="*/ 1412 w 3228" name="T24"/>
                <a:gd fmla="*/ 2162 h 3195" name="T25"/>
                <a:gd fmla="*/ 1452 w 3228" name="T26"/>
                <a:gd fmla="*/ 2046 h 3195" name="T27"/>
                <a:gd fmla="*/ 1813 w 3228" name="T28"/>
                <a:gd fmla="*/ 1684 h 3195" name="T29"/>
                <a:gd fmla="*/ 2035 w 3228" name="T30"/>
                <a:gd fmla="*/ 1775 h 3195" name="T31"/>
                <a:gd fmla="*/ 2290 w 3228" name="T32"/>
                <a:gd fmla="*/ 1794 h 3195" name="T33"/>
                <a:gd fmla="*/ 2550 w 3228" name="T34"/>
                <a:gd fmla="*/ 1728 h 3195" name="T35"/>
                <a:gd fmla="*/ 2767 w 3228" name="T36"/>
                <a:gd fmla="*/ 1585 h 3195" name="T37"/>
                <a:gd fmla="*/ 2928 w 3228" name="T38"/>
                <a:gd fmla="*/ 1383 h 3195" name="T39"/>
                <a:gd fmla="*/ 3016 w 3228" name="T40"/>
                <a:gd fmla="*/ 1135 h 3195" name="T41"/>
                <a:gd fmla="*/ 3016 w 3228" name="T42"/>
                <a:gd fmla="*/ 862 h 3195" name="T43"/>
                <a:gd fmla="*/ 2928 w 3228" name="T44"/>
                <a:gd fmla="*/ 614 h 3195" name="T45"/>
                <a:gd fmla="*/ 2767 w 3228" name="T46"/>
                <a:gd fmla="*/ 412 h 3195" name="T47"/>
                <a:gd fmla="*/ 2550 w 3228" name="T48"/>
                <a:gd fmla="*/ 269 h 3195" name="T49"/>
                <a:gd fmla="*/ 2290 w 3228" name="T50"/>
                <a:gd fmla="*/ 202 h 3195" name="T51"/>
                <a:gd fmla="*/ 2376 w 3228" name="T52"/>
                <a:gd fmla="*/ 12 h 3195" name="T53"/>
                <a:gd fmla="*/ 2663 w 3228" name="T54"/>
                <a:gd fmla="*/ 101 h 3195" name="T55"/>
                <a:gd fmla="*/ 2907 w 3228" name="T56"/>
                <a:gd fmla="*/ 267 h 3195" name="T57"/>
                <a:gd fmla="*/ 3091 w 3228" name="T58"/>
                <a:gd fmla="*/ 494 h 3195" name="T59"/>
                <a:gd fmla="*/ 3202 w 3228" name="T60"/>
                <a:gd fmla="*/ 769 h 3195" name="T61"/>
                <a:gd fmla="*/ 3225 w 3228" name="T62"/>
                <a:gd fmla="*/ 1076 h 3195" name="T63"/>
                <a:gd fmla="*/ 3156 w 3228" name="T64"/>
                <a:gd fmla="*/ 1369 h 3195" name="T65"/>
                <a:gd fmla="*/ 3007 w 3228" name="T66"/>
                <a:gd fmla="*/ 1623 h 3195" name="T67"/>
                <a:gd fmla="*/ 2792 w 3228" name="T68"/>
                <a:gd fmla="*/ 1821 h 3195" name="T69"/>
                <a:gd fmla="*/ 2525 w 3228" name="T70"/>
                <a:gd fmla="*/ 1951 h 3195" name="T71"/>
                <a:gd fmla="*/ 2219 w 3228" name="T72"/>
                <a:gd fmla="*/ 1997 h 3195" name="T73"/>
                <a:gd fmla="*/ 1923 w 3228" name="T74"/>
                <a:gd fmla="*/ 1951 h 3195" name="T75"/>
                <a:gd fmla="*/ 1612 w 3228" name="T76"/>
                <a:gd fmla="*/ 2433 h 3195" name="T77"/>
                <a:gd fmla="*/ 1542 w 3228" name="T78"/>
                <a:gd fmla="*/ 2549 h 3195" name="T79"/>
                <a:gd fmla="*/ 1412 w 3228" name="T80"/>
                <a:gd fmla="*/ 2596 h 3195" name="T81"/>
                <a:gd fmla="*/ 1201 w 3228" name="T82"/>
                <a:gd fmla="*/ 2858 h 3195" name="T83"/>
                <a:gd fmla="*/ 1129 w 3228" name="T84"/>
                <a:gd fmla="*/ 2956 h 3195" name="T85"/>
                <a:gd fmla="*/ 1009 w 3228" name="T86"/>
                <a:gd fmla="*/ 2995 h 3195" name="T87"/>
                <a:gd fmla="*/ 592 w 3228" name="T88"/>
                <a:gd fmla="*/ 3169 h 3195" name="T89"/>
                <a:gd fmla="*/ 505 w 3228" name="T90"/>
                <a:gd fmla="*/ 3195 h 3195" name="T91"/>
                <a:gd fmla="*/ 101 w 3228" name="T92"/>
                <a:gd fmla="*/ 3167 h 3195" name="T93"/>
                <a:gd fmla="*/ 13 w 3228" name="T94"/>
                <a:gd fmla="*/ 3064 h 3195" name="T95"/>
                <a:gd fmla="*/ 2 w 3228" name="T96"/>
                <a:gd fmla="*/ 2671 h 3195" name="T97"/>
                <a:gd fmla="*/ 40 w 3228" name="T98"/>
                <a:gd fmla="*/ 2591 h 3195" name="T99"/>
                <a:gd fmla="*/ 1238 w 3228" name="T100"/>
                <a:gd fmla="*/ 1221 h 3195" name="T101"/>
                <a:gd fmla="*/ 1214 w 3228" name="T102"/>
                <a:gd fmla="*/ 920 h 3195" name="T103"/>
                <a:gd fmla="*/ 1284 w 3228" name="T104"/>
                <a:gd fmla="*/ 627 h 3195" name="T105"/>
                <a:gd fmla="*/ 1433 w 3228" name="T106"/>
                <a:gd fmla="*/ 374 h 3195" name="T107"/>
                <a:gd fmla="*/ 1648 w 3228" name="T108"/>
                <a:gd fmla="*/ 176 h 3195" name="T109"/>
                <a:gd fmla="*/ 1915 w 3228" name="T110"/>
                <a:gd fmla="*/ 46 h 3195" name="T111"/>
                <a:gd fmla="*/ 2219 w 3228" name="T112"/>
                <a:gd fmla="*/ 0 h 319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195" w="3227">
                  <a:moveTo>
                    <a:pt x="2219" y="199"/>
                  </a:moveTo>
                  <a:lnTo>
                    <a:pt x="2150" y="202"/>
                  </a:lnTo>
                  <a:lnTo>
                    <a:pt x="2082" y="211"/>
                  </a:lnTo>
                  <a:lnTo>
                    <a:pt x="2018" y="225"/>
                  </a:lnTo>
                  <a:lnTo>
                    <a:pt x="1952" y="244"/>
                  </a:lnTo>
                  <a:lnTo>
                    <a:pt x="1890" y="269"/>
                  </a:lnTo>
                  <a:lnTo>
                    <a:pt x="1831" y="298"/>
                  </a:lnTo>
                  <a:lnTo>
                    <a:pt x="1776" y="331"/>
                  </a:lnTo>
                  <a:lnTo>
                    <a:pt x="1722" y="370"/>
                  </a:lnTo>
                  <a:lnTo>
                    <a:pt x="1673" y="412"/>
                  </a:lnTo>
                  <a:lnTo>
                    <a:pt x="1627" y="457"/>
                  </a:lnTo>
                  <a:lnTo>
                    <a:pt x="1585" y="506"/>
                  </a:lnTo>
                  <a:lnTo>
                    <a:pt x="1547" y="559"/>
                  </a:lnTo>
                  <a:lnTo>
                    <a:pt x="1513" y="614"/>
                  </a:lnTo>
                  <a:lnTo>
                    <a:pt x="1483" y="672"/>
                  </a:lnTo>
                  <a:lnTo>
                    <a:pt x="1458" y="733"/>
                  </a:lnTo>
                  <a:lnTo>
                    <a:pt x="1439" y="797"/>
                  </a:lnTo>
                  <a:lnTo>
                    <a:pt x="1425" y="862"/>
                  </a:lnTo>
                  <a:lnTo>
                    <a:pt x="1416" y="929"/>
                  </a:lnTo>
                  <a:lnTo>
                    <a:pt x="1412" y="999"/>
                  </a:lnTo>
                  <a:lnTo>
                    <a:pt x="1416" y="1061"/>
                  </a:lnTo>
                  <a:lnTo>
                    <a:pt x="1423" y="1122"/>
                  </a:lnTo>
                  <a:lnTo>
                    <a:pt x="1435" y="1182"/>
                  </a:lnTo>
                  <a:lnTo>
                    <a:pt x="1453" y="1240"/>
                  </a:lnTo>
                  <a:lnTo>
                    <a:pt x="1473" y="1296"/>
                  </a:lnTo>
                  <a:lnTo>
                    <a:pt x="1498" y="1349"/>
                  </a:lnTo>
                  <a:lnTo>
                    <a:pt x="1527" y="1401"/>
                  </a:lnTo>
                  <a:lnTo>
                    <a:pt x="1378" y="1548"/>
                  </a:lnTo>
                  <a:lnTo>
                    <a:pt x="1378" y="1548"/>
                  </a:lnTo>
                  <a:lnTo>
                    <a:pt x="202" y="2710"/>
                  </a:lnTo>
                  <a:lnTo>
                    <a:pt x="202" y="2995"/>
                  </a:lnTo>
                  <a:lnTo>
                    <a:pt x="487" y="2996"/>
                  </a:lnTo>
                  <a:lnTo>
                    <a:pt x="630" y="2854"/>
                  </a:lnTo>
                  <a:lnTo>
                    <a:pt x="654" y="2834"/>
                  </a:lnTo>
                  <a:lnTo>
                    <a:pt x="681" y="2818"/>
                  </a:lnTo>
                  <a:lnTo>
                    <a:pt x="711" y="2805"/>
                  </a:lnTo>
                  <a:lnTo>
                    <a:pt x="741" y="2798"/>
                  </a:lnTo>
                  <a:lnTo>
                    <a:pt x="773" y="2795"/>
                  </a:lnTo>
                  <a:lnTo>
                    <a:pt x="1009" y="2795"/>
                  </a:lnTo>
                  <a:lnTo>
                    <a:pt x="1009" y="2596"/>
                  </a:lnTo>
                  <a:lnTo>
                    <a:pt x="1012" y="2563"/>
                  </a:lnTo>
                  <a:lnTo>
                    <a:pt x="1019" y="2533"/>
                  </a:lnTo>
                  <a:lnTo>
                    <a:pt x="1032" y="2504"/>
                  </a:lnTo>
                  <a:lnTo>
                    <a:pt x="1048" y="2478"/>
                  </a:lnTo>
                  <a:lnTo>
                    <a:pt x="1069" y="2455"/>
                  </a:lnTo>
                  <a:lnTo>
                    <a:pt x="1092" y="2435"/>
                  </a:lnTo>
                  <a:lnTo>
                    <a:pt x="1118" y="2418"/>
                  </a:lnTo>
                  <a:lnTo>
                    <a:pt x="1147" y="2406"/>
                  </a:lnTo>
                  <a:lnTo>
                    <a:pt x="1178" y="2399"/>
                  </a:lnTo>
                  <a:lnTo>
                    <a:pt x="1211" y="2396"/>
                  </a:lnTo>
                  <a:lnTo>
                    <a:pt x="1412" y="2396"/>
                  </a:lnTo>
                  <a:lnTo>
                    <a:pt x="1412" y="2162"/>
                  </a:lnTo>
                  <a:lnTo>
                    <a:pt x="1416" y="2130"/>
                  </a:lnTo>
                  <a:lnTo>
                    <a:pt x="1423" y="2101"/>
                  </a:lnTo>
                  <a:lnTo>
                    <a:pt x="1435" y="2072"/>
                  </a:lnTo>
                  <a:lnTo>
                    <a:pt x="1452" y="2046"/>
                  </a:lnTo>
                  <a:lnTo>
                    <a:pt x="1472" y="2021"/>
                  </a:lnTo>
                  <a:lnTo>
                    <a:pt x="1664" y="1831"/>
                  </a:lnTo>
                  <a:lnTo>
                    <a:pt x="1778" y="1719"/>
                  </a:lnTo>
                  <a:lnTo>
                    <a:pt x="1813" y="1684"/>
                  </a:lnTo>
                  <a:lnTo>
                    <a:pt x="1864" y="1713"/>
                  </a:lnTo>
                  <a:lnTo>
                    <a:pt x="1919" y="1737"/>
                  </a:lnTo>
                  <a:lnTo>
                    <a:pt x="1976" y="1758"/>
                  </a:lnTo>
                  <a:lnTo>
                    <a:pt x="2035" y="1775"/>
                  </a:lnTo>
                  <a:lnTo>
                    <a:pt x="2095" y="1787"/>
                  </a:lnTo>
                  <a:lnTo>
                    <a:pt x="2156" y="1794"/>
                  </a:lnTo>
                  <a:lnTo>
                    <a:pt x="2219" y="1797"/>
                  </a:lnTo>
                  <a:lnTo>
                    <a:pt x="2290" y="1794"/>
                  </a:lnTo>
                  <a:lnTo>
                    <a:pt x="2358" y="1785"/>
                  </a:lnTo>
                  <a:lnTo>
                    <a:pt x="2424" y="1771"/>
                  </a:lnTo>
                  <a:lnTo>
                    <a:pt x="2488" y="1752"/>
                  </a:lnTo>
                  <a:lnTo>
                    <a:pt x="2550" y="1728"/>
                  </a:lnTo>
                  <a:lnTo>
                    <a:pt x="2608" y="1698"/>
                  </a:lnTo>
                  <a:lnTo>
                    <a:pt x="2664" y="1665"/>
                  </a:lnTo>
                  <a:lnTo>
                    <a:pt x="2718" y="1627"/>
                  </a:lnTo>
                  <a:lnTo>
                    <a:pt x="2767" y="1585"/>
                  </a:lnTo>
                  <a:lnTo>
                    <a:pt x="2814" y="1540"/>
                  </a:lnTo>
                  <a:lnTo>
                    <a:pt x="2856" y="1491"/>
                  </a:lnTo>
                  <a:lnTo>
                    <a:pt x="2894" y="1438"/>
                  </a:lnTo>
                  <a:lnTo>
                    <a:pt x="2928" y="1383"/>
                  </a:lnTo>
                  <a:lnTo>
                    <a:pt x="2957" y="1325"/>
                  </a:lnTo>
                  <a:lnTo>
                    <a:pt x="2982" y="1263"/>
                  </a:lnTo>
                  <a:lnTo>
                    <a:pt x="3001" y="1200"/>
                  </a:lnTo>
                  <a:lnTo>
                    <a:pt x="3016" y="1135"/>
                  </a:lnTo>
                  <a:lnTo>
                    <a:pt x="3024" y="1067"/>
                  </a:lnTo>
                  <a:lnTo>
                    <a:pt x="3027" y="999"/>
                  </a:lnTo>
                  <a:lnTo>
                    <a:pt x="3024" y="929"/>
                  </a:lnTo>
                  <a:lnTo>
                    <a:pt x="3016" y="862"/>
                  </a:lnTo>
                  <a:lnTo>
                    <a:pt x="3001" y="797"/>
                  </a:lnTo>
                  <a:lnTo>
                    <a:pt x="2982" y="733"/>
                  </a:lnTo>
                  <a:lnTo>
                    <a:pt x="2957" y="672"/>
                  </a:lnTo>
                  <a:lnTo>
                    <a:pt x="2928" y="614"/>
                  </a:lnTo>
                  <a:lnTo>
                    <a:pt x="2894" y="559"/>
                  </a:lnTo>
                  <a:lnTo>
                    <a:pt x="2856" y="506"/>
                  </a:lnTo>
                  <a:lnTo>
                    <a:pt x="2814" y="457"/>
                  </a:lnTo>
                  <a:lnTo>
                    <a:pt x="2767" y="412"/>
                  </a:lnTo>
                  <a:lnTo>
                    <a:pt x="2718" y="370"/>
                  </a:lnTo>
                  <a:lnTo>
                    <a:pt x="2664" y="331"/>
                  </a:lnTo>
                  <a:lnTo>
                    <a:pt x="2608" y="298"/>
                  </a:lnTo>
                  <a:lnTo>
                    <a:pt x="2550" y="269"/>
                  </a:lnTo>
                  <a:lnTo>
                    <a:pt x="2488" y="244"/>
                  </a:lnTo>
                  <a:lnTo>
                    <a:pt x="2424" y="225"/>
                  </a:lnTo>
                  <a:lnTo>
                    <a:pt x="2358" y="211"/>
                  </a:lnTo>
                  <a:lnTo>
                    <a:pt x="2290" y="202"/>
                  </a:lnTo>
                  <a:lnTo>
                    <a:pt x="2219" y="199"/>
                  </a:lnTo>
                  <a:close/>
                  <a:moveTo>
                    <a:pt x="2219" y="0"/>
                  </a:moveTo>
                  <a:lnTo>
                    <a:pt x="2299" y="3"/>
                  </a:lnTo>
                  <a:lnTo>
                    <a:pt x="2376" y="12"/>
                  </a:lnTo>
                  <a:lnTo>
                    <a:pt x="2452" y="27"/>
                  </a:lnTo>
                  <a:lnTo>
                    <a:pt x="2525" y="46"/>
                  </a:lnTo>
                  <a:lnTo>
                    <a:pt x="2595" y="72"/>
                  </a:lnTo>
                  <a:lnTo>
                    <a:pt x="2663" y="101"/>
                  </a:lnTo>
                  <a:lnTo>
                    <a:pt x="2729" y="136"/>
                  </a:lnTo>
                  <a:lnTo>
                    <a:pt x="2792" y="176"/>
                  </a:lnTo>
                  <a:lnTo>
                    <a:pt x="2851" y="220"/>
                  </a:lnTo>
                  <a:lnTo>
                    <a:pt x="2907" y="267"/>
                  </a:lnTo>
                  <a:lnTo>
                    <a:pt x="2959" y="319"/>
                  </a:lnTo>
                  <a:lnTo>
                    <a:pt x="3007" y="374"/>
                  </a:lnTo>
                  <a:lnTo>
                    <a:pt x="3051" y="433"/>
                  </a:lnTo>
                  <a:lnTo>
                    <a:pt x="3091" y="494"/>
                  </a:lnTo>
                  <a:lnTo>
                    <a:pt x="3126" y="560"/>
                  </a:lnTo>
                  <a:lnTo>
                    <a:pt x="3156" y="627"/>
                  </a:lnTo>
                  <a:lnTo>
                    <a:pt x="3182" y="698"/>
                  </a:lnTo>
                  <a:lnTo>
                    <a:pt x="3202" y="769"/>
                  </a:lnTo>
                  <a:lnTo>
                    <a:pt x="3217" y="844"/>
                  </a:lnTo>
                  <a:lnTo>
                    <a:pt x="3225" y="920"/>
                  </a:lnTo>
                  <a:lnTo>
                    <a:pt x="3228" y="999"/>
                  </a:lnTo>
                  <a:lnTo>
                    <a:pt x="3225" y="1076"/>
                  </a:lnTo>
                  <a:lnTo>
                    <a:pt x="3217" y="1153"/>
                  </a:lnTo>
                  <a:lnTo>
                    <a:pt x="3202" y="1228"/>
                  </a:lnTo>
                  <a:lnTo>
                    <a:pt x="3182" y="1300"/>
                  </a:lnTo>
                  <a:lnTo>
                    <a:pt x="3156" y="1369"/>
                  </a:lnTo>
                  <a:lnTo>
                    <a:pt x="3126" y="1438"/>
                  </a:lnTo>
                  <a:lnTo>
                    <a:pt x="3091" y="1502"/>
                  </a:lnTo>
                  <a:lnTo>
                    <a:pt x="3051" y="1565"/>
                  </a:lnTo>
                  <a:lnTo>
                    <a:pt x="3007" y="1623"/>
                  </a:lnTo>
                  <a:lnTo>
                    <a:pt x="2959" y="1678"/>
                  </a:lnTo>
                  <a:lnTo>
                    <a:pt x="2907" y="1730"/>
                  </a:lnTo>
                  <a:lnTo>
                    <a:pt x="2851" y="1778"/>
                  </a:lnTo>
                  <a:lnTo>
                    <a:pt x="2792" y="1821"/>
                  </a:lnTo>
                  <a:lnTo>
                    <a:pt x="2729" y="1861"/>
                  </a:lnTo>
                  <a:lnTo>
                    <a:pt x="2663" y="1895"/>
                  </a:lnTo>
                  <a:lnTo>
                    <a:pt x="2595" y="1926"/>
                  </a:lnTo>
                  <a:lnTo>
                    <a:pt x="2525" y="1951"/>
                  </a:lnTo>
                  <a:lnTo>
                    <a:pt x="2452" y="1971"/>
                  </a:lnTo>
                  <a:lnTo>
                    <a:pt x="2376" y="1985"/>
                  </a:lnTo>
                  <a:lnTo>
                    <a:pt x="2299" y="1994"/>
                  </a:lnTo>
                  <a:lnTo>
                    <a:pt x="2219" y="1997"/>
                  </a:lnTo>
                  <a:lnTo>
                    <a:pt x="2143" y="1993"/>
                  </a:lnTo>
                  <a:lnTo>
                    <a:pt x="2068" y="1984"/>
                  </a:lnTo>
                  <a:lnTo>
                    <a:pt x="1994" y="1970"/>
                  </a:lnTo>
                  <a:lnTo>
                    <a:pt x="1923" y="1951"/>
                  </a:lnTo>
                  <a:lnTo>
                    <a:pt x="1854" y="1926"/>
                  </a:lnTo>
                  <a:lnTo>
                    <a:pt x="1615" y="2162"/>
                  </a:lnTo>
                  <a:lnTo>
                    <a:pt x="1615" y="2396"/>
                  </a:lnTo>
                  <a:lnTo>
                    <a:pt x="1612" y="2433"/>
                  </a:lnTo>
                  <a:lnTo>
                    <a:pt x="1602" y="2466"/>
                  </a:lnTo>
                  <a:lnTo>
                    <a:pt x="1587" y="2497"/>
                  </a:lnTo>
                  <a:lnTo>
                    <a:pt x="1567" y="2524"/>
                  </a:lnTo>
                  <a:lnTo>
                    <a:pt x="1542" y="2549"/>
                  </a:lnTo>
                  <a:lnTo>
                    <a:pt x="1515" y="2568"/>
                  </a:lnTo>
                  <a:lnTo>
                    <a:pt x="1484" y="2584"/>
                  </a:lnTo>
                  <a:lnTo>
                    <a:pt x="1450" y="2593"/>
                  </a:lnTo>
                  <a:lnTo>
                    <a:pt x="1412" y="2596"/>
                  </a:lnTo>
                  <a:lnTo>
                    <a:pt x="1211" y="2596"/>
                  </a:lnTo>
                  <a:lnTo>
                    <a:pt x="1211" y="2795"/>
                  </a:lnTo>
                  <a:lnTo>
                    <a:pt x="1208" y="2828"/>
                  </a:lnTo>
                  <a:lnTo>
                    <a:pt x="1201" y="2858"/>
                  </a:lnTo>
                  <a:lnTo>
                    <a:pt x="1189" y="2887"/>
                  </a:lnTo>
                  <a:lnTo>
                    <a:pt x="1172" y="2914"/>
                  </a:lnTo>
                  <a:lnTo>
                    <a:pt x="1152" y="2937"/>
                  </a:lnTo>
                  <a:lnTo>
                    <a:pt x="1129" y="2956"/>
                  </a:lnTo>
                  <a:lnTo>
                    <a:pt x="1102" y="2973"/>
                  </a:lnTo>
                  <a:lnTo>
                    <a:pt x="1073" y="2985"/>
                  </a:lnTo>
                  <a:lnTo>
                    <a:pt x="1042" y="2993"/>
                  </a:lnTo>
                  <a:lnTo>
                    <a:pt x="1009" y="2995"/>
                  </a:lnTo>
                  <a:lnTo>
                    <a:pt x="773" y="2995"/>
                  </a:lnTo>
                  <a:lnTo>
                    <a:pt x="628" y="3139"/>
                  </a:lnTo>
                  <a:lnTo>
                    <a:pt x="611" y="3156"/>
                  </a:lnTo>
                  <a:lnTo>
                    <a:pt x="592" y="3169"/>
                  </a:lnTo>
                  <a:lnTo>
                    <a:pt x="574" y="3180"/>
                  </a:lnTo>
                  <a:lnTo>
                    <a:pt x="553" y="3188"/>
                  </a:lnTo>
                  <a:lnTo>
                    <a:pt x="530" y="3193"/>
                  </a:lnTo>
                  <a:lnTo>
                    <a:pt x="505" y="3195"/>
                  </a:lnTo>
                  <a:lnTo>
                    <a:pt x="202" y="3195"/>
                  </a:lnTo>
                  <a:lnTo>
                    <a:pt x="167" y="3192"/>
                  </a:lnTo>
                  <a:lnTo>
                    <a:pt x="133" y="3182"/>
                  </a:lnTo>
                  <a:lnTo>
                    <a:pt x="101" y="3167"/>
                  </a:lnTo>
                  <a:lnTo>
                    <a:pt x="73" y="3147"/>
                  </a:lnTo>
                  <a:lnTo>
                    <a:pt x="48" y="3123"/>
                  </a:lnTo>
                  <a:lnTo>
                    <a:pt x="29" y="3094"/>
                  </a:lnTo>
                  <a:lnTo>
                    <a:pt x="13" y="3064"/>
                  </a:lnTo>
                  <a:lnTo>
                    <a:pt x="3" y="3030"/>
                  </a:lnTo>
                  <a:lnTo>
                    <a:pt x="0" y="2995"/>
                  </a:lnTo>
                  <a:lnTo>
                    <a:pt x="0" y="2696"/>
                  </a:lnTo>
                  <a:lnTo>
                    <a:pt x="2" y="2671"/>
                  </a:lnTo>
                  <a:lnTo>
                    <a:pt x="7" y="2648"/>
                  </a:lnTo>
                  <a:lnTo>
                    <a:pt x="15" y="2628"/>
                  </a:lnTo>
                  <a:lnTo>
                    <a:pt x="27" y="2609"/>
                  </a:lnTo>
                  <a:lnTo>
                    <a:pt x="40" y="2591"/>
                  </a:lnTo>
                  <a:lnTo>
                    <a:pt x="57" y="2573"/>
                  </a:lnTo>
                  <a:lnTo>
                    <a:pt x="1282" y="1360"/>
                  </a:lnTo>
                  <a:lnTo>
                    <a:pt x="1259" y="1292"/>
                  </a:lnTo>
                  <a:lnTo>
                    <a:pt x="1238" y="1221"/>
                  </a:lnTo>
                  <a:lnTo>
                    <a:pt x="1224" y="1149"/>
                  </a:lnTo>
                  <a:lnTo>
                    <a:pt x="1214" y="1074"/>
                  </a:lnTo>
                  <a:lnTo>
                    <a:pt x="1211" y="999"/>
                  </a:lnTo>
                  <a:lnTo>
                    <a:pt x="1214" y="920"/>
                  </a:lnTo>
                  <a:lnTo>
                    <a:pt x="1223" y="844"/>
                  </a:lnTo>
                  <a:lnTo>
                    <a:pt x="1238" y="769"/>
                  </a:lnTo>
                  <a:lnTo>
                    <a:pt x="1258" y="698"/>
                  </a:lnTo>
                  <a:lnTo>
                    <a:pt x="1284" y="627"/>
                  </a:lnTo>
                  <a:lnTo>
                    <a:pt x="1313" y="560"/>
                  </a:lnTo>
                  <a:lnTo>
                    <a:pt x="1349" y="494"/>
                  </a:lnTo>
                  <a:lnTo>
                    <a:pt x="1389" y="433"/>
                  </a:lnTo>
                  <a:lnTo>
                    <a:pt x="1433" y="374"/>
                  </a:lnTo>
                  <a:lnTo>
                    <a:pt x="1481" y="319"/>
                  </a:lnTo>
                  <a:lnTo>
                    <a:pt x="1533" y="267"/>
                  </a:lnTo>
                  <a:lnTo>
                    <a:pt x="1589" y="220"/>
                  </a:lnTo>
                  <a:lnTo>
                    <a:pt x="1648" y="176"/>
                  </a:lnTo>
                  <a:lnTo>
                    <a:pt x="1711" y="136"/>
                  </a:lnTo>
                  <a:lnTo>
                    <a:pt x="1776" y="101"/>
                  </a:lnTo>
                  <a:lnTo>
                    <a:pt x="1845" y="72"/>
                  </a:lnTo>
                  <a:lnTo>
                    <a:pt x="1915" y="46"/>
                  </a:lnTo>
                  <a:lnTo>
                    <a:pt x="1988" y="27"/>
                  </a:lnTo>
                  <a:lnTo>
                    <a:pt x="2064" y="12"/>
                  </a:lnTo>
                  <a:lnTo>
                    <a:pt x="2141" y="3"/>
                  </a:lnTo>
                  <a:lnTo>
                    <a:pt x="2219" y="0"/>
                  </a:lnTo>
                  <a:close/>
                </a:path>
              </a:pathLst>
            </a:custGeom>
            <a:grpFill/>
            <a:ln w="0">
              <a:noFill/>
              <a:prstDash val="solid"/>
              <a:round/>
            </a:ln>
          </p:spPr>
          <p:txBody>
            <a:bodyPr anchor="t" anchorCtr="0" bIns="22858" compatLnSpc="1" lIns="45715" numCol="1" rIns="45715" tIns="22858" vert="horz" wrap="square">
              <a:prstTxWarp prst="textNoShape">
                <a:avLst/>
              </a:prstTxWarp>
            </a:bodyPr>
            <a:lstStyle/>
            <a:p>
              <a:pPr algn="r"/>
              <a:endParaRPr lang="es-SV" sz="900"/>
            </a:p>
          </p:txBody>
        </p:sp>
        <p:sp>
          <p:nvSpPr>
            <p:cNvPr id="60" name="Freeform 27"/>
            <p:cNvSpPr>
              <a:spLocks noEditPoints="1"/>
            </p:cNvSpPr>
            <p:nvPr/>
          </p:nvSpPr>
          <p:spPr bwMode="auto">
            <a:xfrm>
              <a:off x="10134" y="-1461"/>
              <a:ext cx="403" cy="399"/>
            </a:xfrm>
            <a:custGeom>
              <a:gdLst>
                <a:gd fmla="*/ 282 w 807" name="T0"/>
                <a:gd fmla="*/ 116 h 799" name="T1"/>
                <a:gd fmla="*/ 214 w 807" name="T2"/>
                <a:gd fmla="*/ 159 h 799" name="T3"/>
                <a:gd fmla="*/ 159 w 807" name="T4"/>
                <a:gd fmla="*/ 214 h 799" name="T5"/>
                <a:gd fmla="*/ 117 w 807" name="T6"/>
                <a:gd fmla="*/ 282 h 799" name="T7"/>
                <a:gd fmla="*/ 156 w 807" name="T8"/>
                <a:gd fmla="*/ 392 h 799" name="T9"/>
                <a:gd fmla="*/ 278 w 807" name="T10"/>
                <a:gd fmla="*/ 525 h 799" name="T11"/>
                <a:gd fmla="*/ 413 w 807" name="T12"/>
                <a:gd fmla="*/ 646 h 799" name="T13"/>
                <a:gd fmla="*/ 524 w 807" name="T14"/>
                <a:gd fmla="*/ 685 h 799" name="T15"/>
                <a:gd fmla="*/ 592 w 807" name="T16"/>
                <a:gd fmla="*/ 643 h 799" name="T17"/>
                <a:gd fmla="*/ 647 w 807" name="T18"/>
                <a:gd fmla="*/ 588 h 799" name="T19"/>
                <a:gd fmla="*/ 689 w 807" name="T20"/>
                <a:gd fmla="*/ 520 h 799" name="T21"/>
                <a:gd fmla="*/ 651 w 807" name="T22"/>
                <a:gd fmla="*/ 409 h 799" name="T23"/>
                <a:gd fmla="*/ 529 w 807" name="T24"/>
                <a:gd fmla="*/ 275 h 799" name="T25"/>
                <a:gd fmla="*/ 394 w 807" name="T26"/>
                <a:gd fmla="*/ 155 h 799" name="T27"/>
                <a:gd fmla="*/ 327 w 807" name="T28"/>
                <a:gd fmla="*/ 0 h 799" name="T29"/>
                <a:gd fmla="*/ 363 w 807" name="T30"/>
                <a:gd fmla="*/ 10 h 799" name="T31"/>
                <a:gd fmla="*/ 457 w 807" name="T32"/>
                <a:gd fmla="*/ 77 h 799" name="T33"/>
                <a:gd fmla="*/ 601 w 807" name="T34"/>
                <a:gd fmla="*/ 205 h 799" name="T35"/>
                <a:gd fmla="*/ 731 w 807" name="T36"/>
                <a:gd fmla="*/ 348 h 799" name="T37"/>
                <a:gd fmla="*/ 799 w 807" name="T38"/>
                <a:gd fmla="*/ 441 h 799" name="T39"/>
                <a:gd fmla="*/ 807 w 807" name="T40"/>
                <a:gd fmla="*/ 480 h 799" name="T41"/>
                <a:gd fmla="*/ 802 w 807" name="T42"/>
                <a:gd fmla="*/ 512 h 799" name="T43"/>
                <a:gd fmla="*/ 762 w 807" name="T44"/>
                <a:gd fmla="*/ 598 h 799" name="T45"/>
                <a:gd fmla="*/ 709 w 807" name="T46"/>
                <a:gd fmla="*/ 670 h 799" name="T47"/>
                <a:gd fmla="*/ 642 w 807" name="T48"/>
                <a:gd fmla="*/ 731 h 799" name="T49"/>
                <a:gd fmla="*/ 561 w 807" name="T50"/>
                <a:gd fmla="*/ 776 h 799" name="T51"/>
                <a:gd fmla="*/ 493 w 807" name="T52"/>
                <a:gd fmla="*/ 799 h 799" name="T53"/>
                <a:gd fmla="*/ 448 w 807" name="T54"/>
                <a:gd fmla="*/ 793 h 799" name="T55"/>
                <a:gd fmla="*/ 350 w 807" name="T56"/>
                <a:gd fmla="*/ 723 h 799" name="T57"/>
                <a:gd fmla="*/ 207 w 807" name="T58"/>
                <a:gd fmla="*/ 596 h 799" name="T59"/>
                <a:gd fmla="*/ 78 w 807" name="T60"/>
                <a:gd fmla="*/ 453 h 799" name="T61"/>
                <a:gd fmla="*/ 8 w 807" name="T62"/>
                <a:gd fmla="*/ 359 h 799" name="T63"/>
                <a:gd fmla="*/ 0 w 807" name="T64"/>
                <a:gd fmla="*/ 321 h 799" name="T65"/>
                <a:gd fmla="*/ 5 w 807" name="T66"/>
                <a:gd fmla="*/ 288 h 799" name="T67"/>
                <a:gd fmla="*/ 46 w 807" name="T68"/>
                <a:gd fmla="*/ 203 h 799" name="T69"/>
                <a:gd fmla="*/ 98 w 807" name="T70"/>
                <a:gd fmla="*/ 130 h 799" name="T71"/>
                <a:gd fmla="*/ 165 w 807" name="T72"/>
                <a:gd fmla="*/ 70 h 799" name="T73"/>
                <a:gd fmla="*/ 246 w 807" name="T74"/>
                <a:gd fmla="*/ 24 h 799" name="T75"/>
                <a:gd fmla="*/ 309 w 807" name="T76"/>
                <a:gd fmla="*/ 1 h 79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99" w="806">
                  <a:moveTo>
                    <a:pt x="321" y="99"/>
                  </a:moveTo>
                  <a:lnTo>
                    <a:pt x="282" y="116"/>
                  </a:lnTo>
                  <a:lnTo>
                    <a:pt x="247" y="135"/>
                  </a:lnTo>
                  <a:lnTo>
                    <a:pt x="214" y="159"/>
                  </a:lnTo>
                  <a:lnTo>
                    <a:pt x="185" y="184"/>
                  </a:lnTo>
                  <a:lnTo>
                    <a:pt x="159" y="214"/>
                  </a:lnTo>
                  <a:lnTo>
                    <a:pt x="136" y="245"/>
                  </a:lnTo>
                  <a:lnTo>
                    <a:pt x="117" y="282"/>
                  </a:lnTo>
                  <a:lnTo>
                    <a:pt x="101" y="321"/>
                  </a:lnTo>
                  <a:lnTo>
                    <a:pt x="156" y="392"/>
                  </a:lnTo>
                  <a:lnTo>
                    <a:pt x="215" y="460"/>
                  </a:lnTo>
                  <a:lnTo>
                    <a:pt x="278" y="525"/>
                  </a:lnTo>
                  <a:lnTo>
                    <a:pt x="344" y="587"/>
                  </a:lnTo>
                  <a:lnTo>
                    <a:pt x="413" y="646"/>
                  </a:lnTo>
                  <a:lnTo>
                    <a:pt x="486" y="701"/>
                  </a:lnTo>
                  <a:lnTo>
                    <a:pt x="524" y="685"/>
                  </a:lnTo>
                  <a:lnTo>
                    <a:pt x="560" y="665"/>
                  </a:lnTo>
                  <a:lnTo>
                    <a:pt x="592" y="643"/>
                  </a:lnTo>
                  <a:lnTo>
                    <a:pt x="621" y="617"/>
                  </a:lnTo>
                  <a:lnTo>
                    <a:pt x="647" y="588"/>
                  </a:lnTo>
                  <a:lnTo>
                    <a:pt x="670" y="556"/>
                  </a:lnTo>
                  <a:lnTo>
                    <a:pt x="689" y="520"/>
                  </a:lnTo>
                  <a:lnTo>
                    <a:pt x="706" y="480"/>
                  </a:lnTo>
                  <a:lnTo>
                    <a:pt x="651" y="409"/>
                  </a:lnTo>
                  <a:lnTo>
                    <a:pt x="592" y="340"/>
                  </a:lnTo>
                  <a:lnTo>
                    <a:pt x="529" y="275"/>
                  </a:lnTo>
                  <a:lnTo>
                    <a:pt x="463" y="213"/>
                  </a:lnTo>
                  <a:lnTo>
                    <a:pt x="394" y="155"/>
                  </a:lnTo>
                  <a:lnTo>
                    <a:pt x="321" y="99"/>
                  </a:lnTo>
                  <a:close/>
                  <a:moveTo>
                    <a:pt x="327" y="0"/>
                  </a:moveTo>
                  <a:lnTo>
                    <a:pt x="346" y="3"/>
                  </a:lnTo>
                  <a:lnTo>
                    <a:pt x="363" y="10"/>
                  </a:lnTo>
                  <a:lnTo>
                    <a:pt x="380" y="19"/>
                  </a:lnTo>
                  <a:lnTo>
                    <a:pt x="457" y="77"/>
                  </a:lnTo>
                  <a:lnTo>
                    <a:pt x="530" y="139"/>
                  </a:lnTo>
                  <a:lnTo>
                    <a:pt x="601" y="205"/>
                  </a:lnTo>
                  <a:lnTo>
                    <a:pt x="668" y="274"/>
                  </a:lnTo>
                  <a:lnTo>
                    <a:pt x="731" y="348"/>
                  </a:lnTo>
                  <a:lnTo>
                    <a:pt x="789" y="423"/>
                  </a:lnTo>
                  <a:lnTo>
                    <a:pt x="799" y="441"/>
                  </a:lnTo>
                  <a:lnTo>
                    <a:pt x="805" y="460"/>
                  </a:lnTo>
                  <a:lnTo>
                    <a:pt x="807" y="480"/>
                  </a:lnTo>
                  <a:lnTo>
                    <a:pt x="806" y="496"/>
                  </a:lnTo>
                  <a:lnTo>
                    <a:pt x="802" y="512"/>
                  </a:lnTo>
                  <a:lnTo>
                    <a:pt x="783" y="556"/>
                  </a:lnTo>
                  <a:lnTo>
                    <a:pt x="762" y="598"/>
                  </a:lnTo>
                  <a:lnTo>
                    <a:pt x="737" y="636"/>
                  </a:lnTo>
                  <a:lnTo>
                    <a:pt x="709" y="670"/>
                  </a:lnTo>
                  <a:lnTo>
                    <a:pt x="677" y="702"/>
                  </a:lnTo>
                  <a:lnTo>
                    <a:pt x="642" y="731"/>
                  </a:lnTo>
                  <a:lnTo>
                    <a:pt x="603" y="755"/>
                  </a:lnTo>
                  <a:lnTo>
                    <a:pt x="561" y="776"/>
                  </a:lnTo>
                  <a:lnTo>
                    <a:pt x="516" y="794"/>
                  </a:lnTo>
                  <a:lnTo>
                    <a:pt x="493" y="799"/>
                  </a:lnTo>
                  <a:lnTo>
                    <a:pt x="470" y="799"/>
                  </a:lnTo>
                  <a:lnTo>
                    <a:pt x="448" y="793"/>
                  </a:lnTo>
                  <a:lnTo>
                    <a:pt x="427" y="782"/>
                  </a:lnTo>
                  <a:lnTo>
                    <a:pt x="350" y="723"/>
                  </a:lnTo>
                  <a:lnTo>
                    <a:pt x="277" y="661"/>
                  </a:lnTo>
                  <a:lnTo>
                    <a:pt x="207" y="596"/>
                  </a:lnTo>
                  <a:lnTo>
                    <a:pt x="139" y="526"/>
                  </a:lnTo>
                  <a:lnTo>
                    <a:pt x="78" y="453"/>
                  </a:lnTo>
                  <a:lnTo>
                    <a:pt x="19" y="376"/>
                  </a:lnTo>
                  <a:lnTo>
                    <a:pt x="8" y="359"/>
                  </a:lnTo>
                  <a:lnTo>
                    <a:pt x="2" y="340"/>
                  </a:lnTo>
                  <a:lnTo>
                    <a:pt x="0" y="321"/>
                  </a:lnTo>
                  <a:lnTo>
                    <a:pt x="1" y="305"/>
                  </a:lnTo>
                  <a:lnTo>
                    <a:pt x="5" y="288"/>
                  </a:lnTo>
                  <a:lnTo>
                    <a:pt x="24" y="243"/>
                  </a:lnTo>
                  <a:lnTo>
                    <a:pt x="46" y="203"/>
                  </a:lnTo>
                  <a:lnTo>
                    <a:pt x="70" y="165"/>
                  </a:lnTo>
                  <a:lnTo>
                    <a:pt x="98" y="130"/>
                  </a:lnTo>
                  <a:lnTo>
                    <a:pt x="130" y="98"/>
                  </a:lnTo>
                  <a:lnTo>
                    <a:pt x="165" y="70"/>
                  </a:lnTo>
                  <a:lnTo>
                    <a:pt x="203" y="45"/>
                  </a:lnTo>
                  <a:lnTo>
                    <a:pt x="246" y="24"/>
                  </a:lnTo>
                  <a:lnTo>
                    <a:pt x="290" y="6"/>
                  </a:lnTo>
                  <a:lnTo>
                    <a:pt x="309" y="1"/>
                  </a:lnTo>
                  <a:lnTo>
                    <a:pt x="327" y="0"/>
                  </a:lnTo>
                  <a:close/>
                </a:path>
              </a:pathLst>
            </a:custGeom>
            <a:grpFill/>
            <a:ln w="0">
              <a:noFill/>
              <a:prstDash val="solid"/>
              <a:round/>
            </a:ln>
          </p:spPr>
          <p:txBody>
            <a:bodyPr anchor="t" anchorCtr="0" bIns="22858" compatLnSpc="1" lIns="45715" numCol="1" rIns="45715" tIns="22858" vert="horz" wrap="square">
              <a:prstTxWarp prst="textNoShape">
                <a:avLst/>
              </a:prstTxWarp>
            </a:bodyPr>
            <a:lstStyle/>
            <a:p>
              <a:pPr algn="r"/>
              <a:endParaRPr lang="es-SV" sz="900"/>
            </a:p>
          </p:txBody>
        </p:sp>
      </p:grpSp>
      <p:sp>
        <p:nvSpPr>
          <p:cNvPr id="61" name="Textbox 1"/>
          <p:cNvSpPr/>
          <p:nvPr/>
        </p:nvSpPr>
        <p:spPr>
          <a:xfrm>
            <a:off x="3423355" y="1703706"/>
            <a:ext cx="2100610" cy="379926"/>
          </a:xfrm>
          <a:prstGeom prst="rect">
            <a:avLst/>
          </a:prstGeom>
        </p:spPr>
        <p:txBody>
          <a:bodyPr bIns="60423" lIns="120846" rIns="120846" tIns="60423" wrap="square">
            <a:spAutoFit/>
          </a:bodyPr>
          <a:lstStyle/>
          <a:p>
            <a:r>
              <a:rPr altLang="en-US" b="1" kern="1000" lang="zh-CN" sz="1700">
                <a:latin charset="-122" panose="020b0503020204020204" pitchFamily="34" typeface="微软雅黑"/>
                <a:ea charset="-122" panose="020b0503020204020204" pitchFamily="34" typeface="微软雅黑"/>
                <a:cs charset="0" panose="020b0604020202020204" typeface="Open Sans Condensed"/>
              </a:rPr>
              <a:t>口头表扬</a:t>
            </a:r>
          </a:p>
        </p:txBody>
      </p:sp>
    </p:spTree>
    <p:extLst>
      <p:ext uri="{BB962C8B-B14F-4D97-AF65-F5344CB8AC3E}">
        <p14:creationId val="1466383346"/>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decel="100000" fill="hold" id="9" nodeType="afterEffect" presetClass="entr" presetID="2" presetSubtype="4">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ppt_x"/>
                                          </p:val>
                                        </p:tav>
                                        <p:tav tm="100000">
                                          <p:val>
                                            <p:strVal val="#ppt_x"/>
                                          </p:val>
                                        </p:tav>
                                      </p:tavLst>
                                    </p:anim>
                                    <p:anim calcmode="lin" valueType="num">
                                      <p:cBhvr additive="base">
                                        <p:cTn dur="500" fill="hold" id="12"/>
                                        <p:tgtEl>
                                          <p:spTgt spid="16"/>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4">
                                  <p:stCondLst>
                                    <p:cond delay="20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500" fill="hold" id="15"/>
                                        <p:tgtEl>
                                          <p:spTgt spid="19"/>
                                        </p:tgtEl>
                                        <p:attrNameLst>
                                          <p:attrName>ppt_x</p:attrName>
                                        </p:attrNameLst>
                                      </p:cBhvr>
                                      <p:tavLst>
                                        <p:tav tm="0">
                                          <p:val>
                                            <p:strVal val="#ppt_x"/>
                                          </p:val>
                                        </p:tav>
                                        <p:tav tm="100000">
                                          <p:val>
                                            <p:strVal val="#ppt_x"/>
                                          </p:val>
                                        </p:tav>
                                      </p:tavLst>
                                    </p:anim>
                                    <p:anim calcmode="lin" valueType="num">
                                      <p:cBhvr additive="base">
                                        <p:cTn dur="500" fill="hold" id="16"/>
                                        <p:tgtEl>
                                          <p:spTgt spid="19"/>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4">
                                  <p:stCondLst>
                                    <p:cond delay="400"/>
                                  </p:stCondLst>
                                  <p:childTnLst>
                                    <p:set>
                                      <p:cBhvr>
                                        <p:cTn dur="1" fill="hold" id="18">
                                          <p:stCondLst>
                                            <p:cond delay="0"/>
                                          </p:stCondLst>
                                        </p:cTn>
                                        <p:tgtEl>
                                          <p:spTgt spid="22"/>
                                        </p:tgtEl>
                                        <p:attrNameLst>
                                          <p:attrName>style.visibility</p:attrName>
                                        </p:attrNameLst>
                                      </p:cBhvr>
                                      <p:to>
                                        <p:strVal val="visible"/>
                                      </p:to>
                                    </p:set>
                                    <p:anim calcmode="lin" valueType="num">
                                      <p:cBhvr additive="base">
                                        <p:cTn dur="500" fill="hold" id="19"/>
                                        <p:tgtEl>
                                          <p:spTgt spid="22"/>
                                        </p:tgtEl>
                                        <p:attrNameLst>
                                          <p:attrName>ppt_x</p:attrName>
                                        </p:attrNameLst>
                                      </p:cBhvr>
                                      <p:tavLst>
                                        <p:tav tm="0">
                                          <p:val>
                                            <p:strVal val="#ppt_x"/>
                                          </p:val>
                                        </p:tav>
                                        <p:tav tm="100000">
                                          <p:val>
                                            <p:strVal val="#ppt_x"/>
                                          </p:val>
                                        </p:tav>
                                      </p:tavLst>
                                    </p:anim>
                                    <p:anim calcmode="lin" valueType="num">
                                      <p:cBhvr additive="base">
                                        <p:cTn dur="500" fill="hold" id="20"/>
                                        <p:tgtEl>
                                          <p:spTgt spid="22"/>
                                        </p:tgtEl>
                                        <p:attrNameLst>
                                          <p:attrName>ppt_y</p:attrName>
                                        </p:attrNameLst>
                                      </p:cBhvr>
                                      <p:tavLst>
                                        <p:tav tm="0">
                                          <p:val>
                                            <p:strVal val="1+#ppt_h/2"/>
                                          </p:val>
                                        </p:tav>
                                        <p:tav tm="100000">
                                          <p:val>
                                            <p:strVal val="#ppt_y"/>
                                          </p:val>
                                        </p:tav>
                                      </p:tavLst>
                                    </p:anim>
                                  </p:childTnLst>
                                </p:cTn>
                              </p:par>
                              <p:par>
                                <p:cTn decel="100000" fill="hold" id="21" nodeType="withEffect" presetClass="entr" presetID="2" presetSubtype="4">
                                  <p:stCondLst>
                                    <p:cond delay="600"/>
                                  </p:stCondLst>
                                  <p:childTnLst>
                                    <p:set>
                                      <p:cBhvr>
                                        <p:cTn dur="1" fill="hold" id="22">
                                          <p:stCondLst>
                                            <p:cond delay="0"/>
                                          </p:stCondLst>
                                        </p:cTn>
                                        <p:tgtEl>
                                          <p:spTgt spid="25"/>
                                        </p:tgtEl>
                                        <p:attrNameLst>
                                          <p:attrName>style.visibility</p:attrName>
                                        </p:attrNameLst>
                                      </p:cBhvr>
                                      <p:to>
                                        <p:strVal val="visible"/>
                                      </p:to>
                                    </p:set>
                                    <p:anim calcmode="lin" valueType="num">
                                      <p:cBhvr additive="base">
                                        <p:cTn dur="500" fill="hold" id="23"/>
                                        <p:tgtEl>
                                          <p:spTgt spid="25"/>
                                        </p:tgtEl>
                                        <p:attrNameLst>
                                          <p:attrName>ppt_x</p:attrName>
                                        </p:attrNameLst>
                                      </p:cBhvr>
                                      <p:tavLst>
                                        <p:tav tm="0">
                                          <p:val>
                                            <p:strVal val="#ppt_x"/>
                                          </p:val>
                                        </p:tav>
                                        <p:tav tm="100000">
                                          <p:val>
                                            <p:strVal val="#ppt_x"/>
                                          </p:val>
                                        </p:tav>
                                      </p:tavLst>
                                    </p:anim>
                                    <p:anim calcmode="lin" valueType="num">
                                      <p:cBhvr additive="base">
                                        <p:cTn dur="500" fill="hold" id="24"/>
                                        <p:tgtEl>
                                          <p:spTgt spid="25"/>
                                        </p:tgtEl>
                                        <p:attrNameLst>
                                          <p:attrName>ppt_y</p:attrName>
                                        </p:attrNameLst>
                                      </p:cBhvr>
                                      <p:tavLst>
                                        <p:tav tm="0">
                                          <p:val>
                                            <p:strVal val="1+#ppt_h/2"/>
                                          </p:val>
                                        </p:tav>
                                        <p:tav tm="100000">
                                          <p:val>
                                            <p:strVal val="#ppt_y"/>
                                          </p:val>
                                        </p:tav>
                                      </p:tavLst>
                                    </p:anim>
                                  </p:childTnLst>
                                </p:cTn>
                              </p:par>
                              <p:par>
                                <p:cTn decel="100000" fill="hold" id="25" nodeType="withEffect" presetClass="entr" presetID="2" presetSubtype="4">
                                  <p:stCondLst>
                                    <p:cond delay="800"/>
                                  </p:stCondLst>
                                  <p:childTnLst>
                                    <p:set>
                                      <p:cBhvr>
                                        <p:cTn dur="1" fill="hold" id="26">
                                          <p:stCondLst>
                                            <p:cond delay="0"/>
                                          </p:stCondLst>
                                        </p:cTn>
                                        <p:tgtEl>
                                          <p:spTgt spid="28"/>
                                        </p:tgtEl>
                                        <p:attrNameLst>
                                          <p:attrName>style.visibility</p:attrName>
                                        </p:attrNameLst>
                                      </p:cBhvr>
                                      <p:to>
                                        <p:strVal val="visible"/>
                                      </p:to>
                                    </p:set>
                                    <p:anim calcmode="lin" valueType="num">
                                      <p:cBhvr additive="base">
                                        <p:cTn dur="500" fill="hold" id="27"/>
                                        <p:tgtEl>
                                          <p:spTgt spid="28"/>
                                        </p:tgtEl>
                                        <p:attrNameLst>
                                          <p:attrName>ppt_x</p:attrName>
                                        </p:attrNameLst>
                                      </p:cBhvr>
                                      <p:tavLst>
                                        <p:tav tm="0">
                                          <p:val>
                                            <p:strVal val="#ppt_x"/>
                                          </p:val>
                                        </p:tav>
                                        <p:tav tm="100000">
                                          <p:val>
                                            <p:strVal val="#ppt_x"/>
                                          </p:val>
                                        </p:tav>
                                      </p:tavLst>
                                    </p:anim>
                                    <p:anim calcmode="lin" valueType="num">
                                      <p:cBhvr additive="base">
                                        <p:cTn dur="500" fill="hold" id="28"/>
                                        <p:tgtEl>
                                          <p:spTgt spid="28"/>
                                        </p:tgtEl>
                                        <p:attrNameLst>
                                          <p:attrName>ppt_y</p:attrName>
                                        </p:attrNameLst>
                                      </p:cBhvr>
                                      <p:tavLst>
                                        <p:tav tm="0">
                                          <p:val>
                                            <p:strVal val="1+#ppt_h/2"/>
                                          </p:val>
                                        </p:tav>
                                        <p:tav tm="100000">
                                          <p:val>
                                            <p:strVal val="#ppt_y"/>
                                          </p:val>
                                        </p:tav>
                                      </p:tavLst>
                                    </p:anim>
                                  </p:childTnLst>
                                </p:cTn>
                              </p:par>
                              <p:par>
                                <p:cTn decel="100000" fill="hold" id="29" nodeType="withEffect" presetClass="entr" presetID="2" presetSubtype="4">
                                  <p:stCondLst>
                                    <p:cond delay="1000"/>
                                  </p:stCondLst>
                                  <p:childTnLst>
                                    <p:set>
                                      <p:cBhvr>
                                        <p:cTn dur="1" fill="hold" id="30">
                                          <p:stCondLst>
                                            <p:cond delay="0"/>
                                          </p:stCondLst>
                                        </p:cTn>
                                        <p:tgtEl>
                                          <p:spTgt spid="31"/>
                                        </p:tgtEl>
                                        <p:attrNameLst>
                                          <p:attrName>style.visibility</p:attrName>
                                        </p:attrNameLst>
                                      </p:cBhvr>
                                      <p:to>
                                        <p:strVal val="visible"/>
                                      </p:to>
                                    </p:set>
                                    <p:anim calcmode="lin" valueType="num">
                                      <p:cBhvr additive="base">
                                        <p:cTn dur="500" fill="hold" id="31"/>
                                        <p:tgtEl>
                                          <p:spTgt spid="31"/>
                                        </p:tgtEl>
                                        <p:attrNameLst>
                                          <p:attrName>ppt_x</p:attrName>
                                        </p:attrNameLst>
                                      </p:cBhvr>
                                      <p:tavLst>
                                        <p:tav tm="0">
                                          <p:val>
                                            <p:strVal val="#ppt_x"/>
                                          </p:val>
                                        </p:tav>
                                        <p:tav tm="100000">
                                          <p:val>
                                            <p:strVal val="#ppt_x"/>
                                          </p:val>
                                        </p:tav>
                                      </p:tavLst>
                                    </p:anim>
                                    <p:anim calcmode="lin" valueType="num">
                                      <p:cBhvr additive="base">
                                        <p:cTn dur="500" fill="hold" id="32"/>
                                        <p:tgtEl>
                                          <p:spTgt spid="31"/>
                                        </p:tgtEl>
                                        <p:attrNameLst>
                                          <p:attrName>ppt_y</p:attrName>
                                        </p:attrNameLst>
                                      </p:cBhvr>
                                      <p:tavLst>
                                        <p:tav tm="0">
                                          <p:val>
                                            <p:strVal val="1+#ppt_h/2"/>
                                          </p:val>
                                        </p:tav>
                                        <p:tav tm="100000">
                                          <p:val>
                                            <p:strVal val="#ppt_y"/>
                                          </p:val>
                                        </p:tav>
                                      </p:tavLst>
                                    </p:anim>
                                  </p:childTnLst>
                                </p:cTn>
                              </p:par>
                              <p:par>
                                <p:cTn decel="100000" fill="hold" id="33" nodeType="withEffect" presetClass="entr" presetID="2" presetSubtype="4">
                                  <p:stCondLst>
                                    <p:cond delay="1200"/>
                                  </p:stCondLst>
                                  <p:childTnLst>
                                    <p:set>
                                      <p:cBhvr>
                                        <p:cTn dur="1" fill="hold" id="34">
                                          <p:stCondLst>
                                            <p:cond delay="0"/>
                                          </p:stCondLst>
                                        </p:cTn>
                                        <p:tgtEl>
                                          <p:spTgt spid="34"/>
                                        </p:tgtEl>
                                        <p:attrNameLst>
                                          <p:attrName>style.visibility</p:attrName>
                                        </p:attrNameLst>
                                      </p:cBhvr>
                                      <p:to>
                                        <p:strVal val="visible"/>
                                      </p:to>
                                    </p:set>
                                    <p:anim calcmode="lin" valueType="num">
                                      <p:cBhvr additive="base">
                                        <p:cTn dur="500" fill="hold" id="35"/>
                                        <p:tgtEl>
                                          <p:spTgt spid="34"/>
                                        </p:tgtEl>
                                        <p:attrNameLst>
                                          <p:attrName>ppt_x</p:attrName>
                                        </p:attrNameLst>
                                      </p:cBhvr>
                                      <p:tavLst>
                                        <p:tav tm="0">
                                          <p:val>
                                            <p:strVal val="#ppt_x"/>
                                          </p:val>
                                        </p:tav>
                                        <p:tav tm="100000">
                                          <p:val>
                                            <p:strVal val="#ppt_x"/>
                                          </p:val>
                                        </p:tav>
                                      </p:tavLst>
                                    </p:anim>
                                    <p:anim calcmode="lin" valueType="num">
                                      <p:cBhvr additive="base">
                                        <p:cTn dur="500" fill="hold" id="36"/>
                                        <p:tgtEl>
                                          <p:spTgt spid="34"/>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2200"/>
                            </p:stCondLst>
                            <p:childTnLst>
                              <p:par>
                                <p:cTn fill="hold" grpId="0" id="38" nodeType="afterEffect" presetClass="entr" presetID="22" presetSubtype="2">
                                  <p:stCondLst>
                                    <p:cond delay="0"/>
                                  </p:stCondLst>
                                  <p:childTnLst>
                                    <p:set>
                                      <p:cBhvr>
                                        <p:cTn dur="1" fill="hold" id="39">
                                          <p:stCondLst>
                                            <p:cond delay="0"/>
                                          </p:stCondLst>
                                        </p:cTn>
                                        <p:tgtEl>
                                          <p:spTgt spid="15"/>
                                        </p:tgtEl>
                                        <p:attrNameLst>
                                          <p:attrName>style.visibility</p:attrName>
                                        </p:attrNameLst>
                                      </p:cBhvr>
                                      <p:to>
                                        <p:strVal val="visible"/>
                                      </p:to>
                                    </p:set>
                                    <p:animEffect filter="wipe(right)" transition="in">
                                      <p:cBhvr>
                                        <p:cTn dur="500" id="40"/>
                                        <p:tgtEl>
                                          <p:spTgt spid="15"/>
                                        </p:tgtEl>
                                      </p:cBhvr>
                                    </p:animEffect>
                                  </p:childTnLst>
                                </p:cTn>
                              </p:par>
                            </p:childTnLst>
                          </p:cTn>
                        </p:par>
                        <p:par>
                          <p:cTn fill="hold" id="41" nodeType="afterGroup">
                            <p:stCondLst>
                              <p:cond delay="2700"/>
                            </p:stCondLst>
                            <p:childTnLst>
                              <p:par>
                                <p:cTn fill="hold" id="42" nodeType="afterEffect" presetClass="entr" presetID="10" presetSubtype="0">
                                  <p:stCondLst>
                                    <p:cond delay="0"/>
                                  </p:stCondLst>
                                  <p:childTnLst>
                                    <p:set>
                                      <p:cBhvr>
                                        <p:cTn dur="1" fill="hold" id="43">
                                          <p:stCondLst>
                                            <p:cond delay="0"/>
                                          </p:stCondLst>
                                        </p:cTn>
                                        <p:tgtEl>
                                          <p:spTgt spid="41"/>
                                        </p:tgtEl>
                                        <p:attrNameLst>
                                          <p:attrName>style.visibility</p:attrName>
                                        </p:attrNameLst>
                                      </p:cBhvr>
                                      <p:to>
                                        <p:strVal val="visible"/>
                                      </p:to>
                                    </p:set>
                                    <p:animEffect filter="fade" transition="in">
                                      <p:cBhvr>
                                        <p:cTn dur="500" id="44"/>
                                        <p:tgtEl>
                                          <p:spTgt spid="41"/>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52"/>
                                        </p:tgtEl>
                                        <p:attrNameLst>
                                          <p:attrName>style.visibility</p:attrName>
                                        </p:attrNameLst>
                                      </p:cBhvr>
                                      <p:to>
                                        <p:strVal val="visible"/>
                                      </p:to>
                                    </p:set>
                                    <p:animEffect filter="fade" transition="in">
                                      <p:cBhvr>
                                        <p:cTn dur="500" id="47"/>
                                        <p:tgtEl>
                                          <p:spTgt spid="52"/>
                                        </p:tgtEl>
                                      </p:cBhvr>
                                    </p:animEffect>
                                  </p:childTnLst>
                                </p:cTn>
                              </p:par>
                            </p:childTnLst>
                          </p:cTn>
                        </p:par>
                        <p:par>
                          <p:cTn fill="hold" id="48" nodeType="afterGroup">
                            <p:stCondLst>
                              <p:cond delay="3200"/>
                            </p:stCondLst>
                            <p:childTnLst>
                              <p:par>
                                <p:cTn fill="hold" grpId="0" id="49" nodeType="afterEffect" presetClass="entr" presetID="22" presetSubtype="8">
                                  <p:stCondLst>
                                    <p:cond delay="0"/>
                                  </p:stCondLst>
                                  <p:childTnLst>
                                    <p:set>
                                      <p:cBhvr>
                                        <p:cTn dur="1" fill="hold" id="50">
                                          <p:stCondLst>
                                            <p:cond delay="0"/>
                                          </p:stCondLst>
                                        </p:cTn>
                                        <p:tgtEl>
                                          <p:spTgt spid="14"/>
                                        </p:tgtEl>
                                        <p:attrNameLst>
                                          <p:attrName>style.visibility</p:attrName>
                                        </p:attrNameLst>
                                      </p:cBhvr>
                                      <p:to>
                                        <p:strVal val="visible"/>
                                      </p:to>
                                    </p:set>
                                    <p:animEffect filter="wipe(left)" transition="in">
                                      <p:cBhvr>
                                        <p:cTn dur="500" id="51"/>
                                        <p:tgtEl>
                                          <p:spTgt spid="14"/>
                                        </p:tgtEl>
                                      </p:cBhvr>
                                    </p:animEffect>
                                  </p:childTnLst>
                                </p:cTn>
                              </p:par>
                            </p:childTnLst>
                          </p:cTn>
                        </p:par>
                        <p:par>
                          <p:cTn fill="hold" id="52" nodeType="afterGroup">
                            <p:stCondLst>
                              <p:cond delay="3700"/>
                            </p:stCondLst>
                            <p:childTnLst>
                              <p:par>
                                <p:cTn fill="hold" grpId="0" id="53" nodeType="afterEffect" presetClass="entr" presetID="10" presetSubtype="0">
                                  <p:stCondLst>
                                    <p:cond delay="0"/>
                                  </p:stCondLst>
                                  <p:childTnLst>
                                    <p:set>
                                      <p:cBhvr>
                                        <p:cTn dur="1" fill="hold" id="54">
                                          <p:stCondLst>
                                            <p:cond delay="0"/>
                                          </p:stCondLst>
                                        </p:cTn>
                                        <p:tgtEl>
                                          <p:spTgt spid="40"/>
                                        </p:tgtEl>
                                        <p:attrNameLst>
                                          <p:attrName>style.visibility</p:attrName>
                                        </p:attrNameLst>
                                      </p:cBhvr>
                                      <p:to>
                                        <p:strVal val="visible"/>
                                      </p:to>
                                    </p:set>
                                    <p:animEffect filter="fade" transition="in">
                                      <p:cBhvr>
                                        <p:cTn dur="500" id="55"/>
                                        <p:tgtEl>
                                          <p:spTgt spid="40"/>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53"/>
                                        </p:tgtEl>
                                        <p:attrNameLst>
                                          <p:attrName>style.visibility</p:attrName>
                                        </p:attrNameLst>
                                      </p:cBhvr>
                                      <p:to>
                                        <p:strVal val="visible"/>
                                      </p:to>
                                    </p:set>
                                    <p:animEffect filter="fade" transition="in">
                                      <p:cBhvr>
                                        <p:cTn dur="500" id="58"/>
                                        <p:tgtEl>
                                          <p:spTgt spid="53"/>
                                        </p:tgtEl>
                                      </p:cBhvr>
                                    </p:animEffect>
                                  </p:childTnLst>
                                </p:cTn>
                              </p:par>
                            </p:childTnLst>
                          </p:cTn>
                        </p:par>
                        <p:par>
                          <p:cTn fill="hold" id="59" nodeType="afterGroup">
                            <p:stCondLst>
                              <p:cond delay="4200"/>
                            </p:stCondLst>
                            <p:childTnLst>
                              <p:par>
                                <p:cTn fill="hold" grpId="0" id="60" nodeType="afterEffect" presetClass="entr" presetID="22" presetSubtype="2">
                                  <p:stCondLst>
                                    <p:cond delay="0"/>
                                  </p:stCondLst>
                                  <p:childTnLst>
                                    <p:set>
                                      <p:cBhvr>
                                        <p:cTn dur="1" fill="hold" id="61">
                                          <p:stCondLst>
                                            <p:cond delay="0"/>
                                          </p:stCondLst>
                                        </p:cTn>
                                        <p:tgtEl>
                                          <p:spTgt spid="13"/>
                                        </p:tgtEl>
                                        <p:attrNameLst>
                                          <p:attrName>style.visibility</p:attrName>
                                        </p:attrNameLst>
                                      </p:cBhvr>
                                      <p:to>
                                        <p:strVal val="visible"/>
                                      </p:to>
                                    </p:set>
                                    <p:animEffect filter="wipe(right)" transition="in">
                                      <p:cBhvr>
                                        <p:cTn dur="500" id="62"/>
                                        <p:tgtEl>
                                          <p:spTgt spid="13"/>
                                        </p:tgtEl>
                                      </p:cBhvr>
                                    </p:animEffect>
                                  </p:childTnLst>
                                </p:cTn>
                              </p:par>
                            </p:childTnLst>
                          </p:cTn>
                        </p:par>
                        <p:par>
                          <p:cTn fill="hold" id="63" nodeType="afterGroup">
                            <p:stCondLst>
                              <p:cond delay="4700"/>
                            </p:stCondLst>
                            <p:childTnLst>
                              <p:par>
                                <p:cTn fill="hold" id="64" nodeType="afterEffect" presetClass="entr" presetID="10" presetSubtype="0">
                                  <p:stCondLst>
                                    <p:cond delay="0"/>
                                  </p:stCondLst>
                                  <p:childTnLst>
                                    <p:set>
                                      <p:cBhvr>
                                        <p:cTn dur="1" fill="hold" id="65">
                                          <p:stCondLst>
                                            <p:cond delay="0"/>
                                          </p:stCondLst>
                                        </p:cTn>
                                        <p:tgtEl>
                                          <p:spTgt spid="37"/>
                                        </p:tgtEl>
                                        <p:attrNameLst>
                                          <p:attrName>style.visibility</p:attrName>
                                        </p:attrNameLst>
                                      </p:cBhvr>
                                      <p:to>
                                        <p:strVal val="visible"/>
                                      </p:to>
                                    </p:set>
                                    <p:animEffect filter="fade" transition="in">
                                      <p:cBhvr>
                                        <p:cTn dur="500" id="66"/>
                                        <p:tgtEl>
                                          <p:spTgt spid="37"/>
                                        </p:tgtEl>
                                      </p:cBhvr>
                                    </p:animEffect>
                                  </p:childTnLst>
                                </p:cTn>
                              </p:par>
                              <p:par>
                                <p:cTn fill="hold" grpId="0" id="67" nodeType="withEffect" presetClass="entr" presetID="10" presetSubtype="0">
                                  <p:stCondLst>
                                    <p:cond delay="0"/>
                                  </p:stCondLst>
                                  <p:childTnLst>
                                    <p:set>
                                      <p:cBhvr>
                                        <p:cTn dur="1" fill="hold" id="68">
                                          <p:stCondLst>
                                            <p:cond delay="0"/>
                                          </p:stCondLst>
                                        </p:cTn>
                                        <p:tgtEl>
                                          <p:spTgt spid="54"/>
                                        </p:tgtEl>
                                        <p:attrNameLst>
                                          <p:attrName>style.visibility</p:attrName>
                                        </p:attrNameLst>
                                      </p:cBhvr>
                                      <p:to>
                                        <p:strVal val="visible"/>
                                      </p:to>
                                    </p:set>
                                    <p:animEffect filter="fade" transition="in">
                                      <p:cBhvr>
                                        <p:cTn dur="500" id="69"/>
                                        <p:tgtEl>
                                          <p:spTgt spid="54"/>
                                        </p:tgtEl>
                                      </p:cBhvr>
                                    </p:animEffect>
                                  </p:childTnLst>
                                </p:cTn>
                              </p:par>
                            </p:childTnLst>
                          </p:cTn>
                        </p:par>
                        <p:par>
                          <p:cTn fill="hold" id="70" nodeType="afterGroup">
                            <p:stCondLst>
                              <p:cond delay="5200"/>
                            </p:stCondLst>
                            <p:childTnLst>
                              <p:par>
                                <p:cTn fill="hold" grpId="0" id="71" nodeType="afterEffect" presetClass="entr" presetID="22" presetSubtype="8">
                                  <p:stCondLst>
                                    <p:cond delay="0"/>
                                  </p:stCondLst>
                                  <p:childTnLst>
                                    <p:set>
                                      <p:cBhvr>
                                        <p:cTn dur="1" fill="hold" id="72">
                                          <p:stCondLst>
                                            <p:cond delay="0"/>
                                          </p:stCondLst>
                                        </p:cTn>
                                        <p:tgtEl>
                                          <p:spTgt spid="10"/>
                                        </p:tgtEl>
                                        <p:attrNameLst>
                                          <p:attrName>style.visibility</p:attrName>
                                        </p:attrNameLst>
                                      </p:cBhvr>
                                      <p:to>
                                        <p:strVal val="visible"/>
                                      </p:to>
                                    </p:set>
                                    <p:animEffect filter="wipe(left)" transition="in">
                                      <p:cBhvr>
                                        <p:cTn dur="500" id="73"/>
                                        <p:tgtEl>
                                          <p:spTgt spid="10"/>
                                        </p:tgtEl>
                                      </p:cBhvr>
                                    </p:animEffect>
                                  </p:childTnLst>
                                </p:cTn>
                              </p:par>
                            </p:childTnLst>
                          </p:cTn>
                        </p:par>
                        <p:par>
                          <p:cTn fill="hold" id="74" nodeType="afterGroup">
                            <p:stCondLst>
                              <p:cond delay="5700"/>
                            </p:stCondLst>
                            <p:childTnLst>
                              <p:par>
                                <p:cTn fill="hold" id="75" nodeType="afterEffect" presetClass="entr" presetID="10" presetSubtype="0">
                                  <p:stCondLst>
                                    <p:cond delay="0"/>
                                  </p:stCondLst>
                                  <p:childTnLst>
                                    <p:set>
                                      <p:cBhvr>
                                        <p:cTn dur="1" fill="hold" id="76">
                                          <p:stCondLst>
                                            <p:cond delay="0"/>
                                          </p:stCondLst>
                                        </p:cTn>
                                        <p:tgtEl>
                                          <p:spTgt spid="47"/>
                                        </p:tgtEl>
                                        <p:attrNameLst>
                                          <p:attrName>style.visibility</p:attrName>
                                        </p:attrNameLst>
                                      </p:cBhvr>
                                      <p:to>
                                        <p:strVal val="visible"/>
                                      </p:to>
                                    </p:set>
                                    <p:animEffect filter="fade" transition="in">
                                      <p:cBhvr>
                                        <p:cTn dur="500" id="77"/>
                                        <p:tgtEl>
                                          <p:spTgt spid="47"/>
                                        </p:tgtEl>
                                      </p:cBhvr>
                                    </p:animEffect>
                                  </p:childTnLst>
                                </p:cTn>
                              </p:par>
                              <p:par>
                                <p:cTn fill="hold" grpId="0" id="78" nodeType="withEffect" presetClass="entr" presetID="10" presetSubtype="0">
                                  <p:stCondLst>
                                    <p:cond delay="0"/>
                                  </p:stCondLst>
                                  <p:childTnLst>
                                    <p:set>
                                      <p:cBhvr>
                                        <p:cTn dur="1" fill="hold" id="79">
                                          <p:stCondLst>
                                            <p:cond delay="0"/>
                                          </p:stCondLst>
                                        </p:cTn>
                                        <p:tgtEl>
                                          <p:spTgt spid="55"/>
                                        </p:tgtEl>
                                        <p:attrNameLst>
                                          <p:attrName>style.visibility</p:attrName>
                                        </p:attrNameLst>
                                      </p:cBhvr>
                                      <p:to>
                                        <p:strVal val="visible"/>
                                      </p:to>
                                    </p:set>
                                    <p:animEffect filter="fade" transition="in">
                                      <p:cBhvr>
                                        <p:cTn dur="500" id="80"/>
                                        <p:tgtEl>
                                          <p:spTgt spid="55"/>
                                        </p:tgtEl>
                                      </p:cBhvr>
                                    </p:animEffect>
                                  </p:childTnLst>
                                </p:cTn>
                              </p:par>
                            </p:childTnLst>
                          </p:cTn>
                        </p:par>
                        <p:par>
                          <p:cTn fill="hold" id="81" nodeType="afterGroup">
                            <p:stCondLst>
                              <p:cond delay="6200"/>
                            </p:stCondLst>
                            <p:childTnLst>
                              <p:par>
                                <p:cTn fill="hold" grpId="0" id="82" nodeType="afterEffect" presetClass="entr" presetID="22" presetSubtype="2">
                                  <p:stCondLst>
                                    <p:cond delay="0"/>
                                  </p:stCondLst>
                                  <p:childTnLst>
                                    <p:set>
                                      <p:cBhvr>
                                        <p:cTn dur="1" fill="hold" id="83">
                                          <p:stCondLst>
                                            <p:cond delay="0"/>
                                          </p:stCondLst>
                                        </p:cTn>
                                        <p:tgtEl>
                                          <p:spTgt spid="12"/>
                                        </p:tgtEl>
                                        <p:attrNameLst>
                                          <p:attrName>style.visibility</p:attrName>
                                        </p:attrNameLst>
                                      </p:cBhvr>
                                      <p:to>
                                        <p:strVal val="visible"/>
                                      </p:to>
                                    </p:set>
                                    <p:animEffect filter="wipe(right)" transition="in">
                                      <p:cBhvr>
                                        <p:cTn dur="500" id="84"/>
                                        <p:tgtEl>
                                          <p:spTgt spid="12"/>
                                        </p:tgtEl>
                                      </p:cBhvr>
                                    </p:animEffect>
                                  </p:childTnLst>
                                </p:cTn>
                              </p:par>
                            </p:childTnLst>
                          </p:cTn>
                        </p:par>
                        <p:par>
                          <p:cTn fill="hold" id="85" nodeType="afterGroup">
                            <p:stCondLst>
                              <p:cond delay="6700"/>
                            </p:stCondLst>
                            <p:childTnLst>
                              <p:par>
                                <p:cTn fill="hold" id="86" nodeType="afterEffect" presetClass="entr" presetID="10" presetSubtype="0">
                                  <p:stCondLst>
                                    <p:cond delay="0"/>
                                  </p:stCondLst>
                                  <p:childTnLst>
                                    <p:set>
                                      <p:cBhvr>
                                        <p:cTn dur="1" fill="hold" id="87">
                                          <p:stCondLst>
                                            <p:cond delay="0"/>
                                          </p:stCondLst>
                                        </p:cTn>
                                        <p:tgtEl>
                                          <p:spTgt spid="44"/>
                                        </p:tgtEl>
                                        <p:attrNameLst>
                                          <p:attrName>style.visibility</p:attrName>
                                        </p:attrNameLst>
                                      </p:cBhvr>
                                      <p:to>
                                        <p:strVal val="visible"/>
                                      </p:to>
                                    </p:set>
                                    <p:animEffect filter="fade" transition="in">
                                      <p:cBhvr>
                                        <p:cTn dur="500" id="88"/>
                                        <p:tgtEl>
                                          <p:spTgt spid="44"/>
                                        </p:tgtEl>
                                      </p:cBhvr>
                                    </p:animEffect>
                                  </p:childTnLst>
                                </p:cTn>
                              </p:par>
                              <p:par>
                                <p:cTn fill="hold" grpId="0" id="89" nodeType="withEffect" presetClass="entr" presetID="10" presetSubtype="0">
                                  <p:stCondLst>
                                    <p:cond delay="0"/>
                                  </p:stCondLst>
                                  <p:childTnLst>
                                    <p:set>
                                      <p:cBhvr>
                                        <p:cTn dur="1" fill="hold" id="90">
                                          <p:stCondLst>
                                            <p:cond delay="0"/>
                                          </p:stCondLst>
                                        </p:cTn>
                                        <p:tgtEl>
                                          <p:spTgt spid="56"/>
                                        </p:tgtEl>
                                        <p:attrNameLst>
                                          <p:attrName>style.visibility</p:attrName>
                                        </p:attrNameLst>
                                      </p:cBhvr>
                                      <p:to>
                                        <p:strVal val="visible"/>
                                      </p:to>
                                    </p:set>
                                    <p:animEffect filter="fade" transition="in">
                                      <p:cBhvr>
                                        <p:cTn dur="500" id="91"/>
                                        <p:tgtEl>
                                          <p:spTgt spid="56"/>
                                        </p:tgtEl>
                                      </p:cBhvr>
                                    </p:animEffect>
                                  </p:childTnLst>
                                </p:cTn>
                              </p:par>
                            </p:childTnLst>
                          </p:cTn>
                        </p:par>
                        <p:par>
                          <p:cTn fill="hold" id="92" nodeType="afterGroup">
                            <p:stCondLst>
                              <p:cond delay="7200"/>
                            </p:stCondLst>
                            <p:childTnLst>
                              <p:par>
                                <p:cTn fill="hold" grpId="0" id="93" nodeType="afterEffect" presetClass="entr" presetID="22" presetSubtype="8">
                                  <p:stCondLst>
                                    <p:cond delay="0"/>
                                  </p:stCondLst>
                                  <p:childTnLst>
                                    <p:set>
                                      <p:cBhvr>
                                        <p:cTn dur="1" fill="hold" id="94">
                                          <p:stCondLst>
                                            <p:cond delay="0"/>
                                          </p:stCondLst>
                                        </p:cTn>
                                        <p:tgtEl>
                                          <p:spTgt spid="9"/>
                                        </p:tgtEl>
                                        <p:attrNameLst>
                                          <p:attrName>style.visibility</p:attrName>
                                        </p:attrNameLst>
                                      </p:cBhvr>
                                      <p:to>
                                        <p:strVal val="visible"/>
                                      </p:to>
                                    </p:set>
                                    <p:animEffect filter="wipe(left)" transition="in">
                                      <p:cBhvr>
                                        <p:cTn dur="500" id="95"/>
                                        <p:tgtEl>
                                          <p:spTgt spid="9"/>
                                        </p:tgtEl>
                                      </p:cBhvr>
                                    </p:animEffect>
                                  </p:childTnLst>
                                </p:cTn>
                              </p:par>
                            </p:childTnLst>
                          </p:cTn>
                        </p:par>
                        <p:par>
                          <p:cTn fill="hold" id="96" nodeType="afterGroup">
                            <p:stCondLst>
                              <p:cond delay="7700"/>
                            </p:stCondLst>
                            <p:childTnLst>
                              <p:par>
                                <p:cTn fill="hold" grpId="0" id="97" nodeType="afterEffect" presetClass="entr" presetID="10" presetSubtype="0">
                                  <p:stCondLst>
                                    <p:cond delay="0"/>
                                  </p:stCondLst>
                                  <p:childTnLst>
                                    <p:set>
                                      <p:cBhvr>
                                        <p:cTn dur="1" fill="hold" id="98">
                                          <p:stCondLst>
                                            <p:cond delay="0"/>
                                          </p:stCondLst>
                                        </p:cTn>
                                        <p:tgtEl>
                                          <p:spTgt spid="51"/>
                                        </p:tgtEl>
                                        <p:attrNameLst>
                                          <p:attrName>style.visibility</p:attrName>
                                        </p:attrNameLst>
                                      </p:cBhvr>
                                      <p:to>
                                        <p:strVal val="visible"/>
                                      </p:to>
                                    </p:set>
                                    <p:animEffect filter="fade" transition="in">
                                      <p:cBhvr>
                                        <p:cTn dur="500" id="99"/>
                                        <p:tgtEl>
                                          <p:spTgt spid="51"/>
                                        </p:tgtEl>
                                      </p:cBhvr>
                                    </p:animEffect>
                                  </p:childTnLst>
                                </p:cTn>
                              </p:par>
                              <p:par>
                                <p:cTn fill="hold" grpId="0" id="100" nodeType="withEffect" presetClass="entr" presetID="10" presetSubtype="0">
                                  <p:stCondLst>
                                    <p:cond delay="0"/>
                                  </p:stCondLst>
                                  <p:childTnLst>
                                    <p:set>
                                      <p:cBhvr>
                                        <p:cTn dur="1" fill="hold" id="101">
                                          <p:stCondLst>
                                            <p:cond delay="0"/>
                                          </p:stCondLst>
                                        </p:cTn>
                                        <p:tgtEl>
                                          <p:spTgt spid="57"/>
                                        </p:tgtEl>
                                        <p:attrNameLst>
                                          <p:attrName>style.visibility</p:attrName>
                                        </p:attrNameLst>
                                      </p:cBhvr>
                                      <p:to>
                                        <p:strVal val="visible"/>
                                      </p:to>
                                    </p:set>
                                    <p:animEffect filter="fade" transition="in">
                                      <p:cBhvr>
                                        <p:cTn dur="500" id="102"/>
                                        <p:tgtEl>
                                          <p:spTgt spid="57"/>
                                        </p:tgtEl>
                                      </p:cBhvr>
                                    </p:animEffect>
                                  </p:childTnLst>
                                </p:cTn>
                              </p:par>
                            </p:childTnLst>
                          </p:cTn>
                        </p:par>
                        <p:par>
                          <p:cTn fill="hold" id="103" nodeType="afterGroup">
                            <p:stCondLst>
                              <p:cond delay="8200"/>
                            </p:stCondLst>
                            <p:childTnLst>
                              <p:par>
                                <p:cTn fill="hold" grpId="0" id="104" nodeType="afterEffect" presetClass="entr" presetID="22" presetSubtype="2">
                                  <p:stCondLst>
                                    <p:cond delay="0"/>
                                  </p:stCondLst>
                                  <p:childTnLst>
                                    <p:set>
                                      <p:cBhvr>
                                        <p:cTn dur="1" fill="hold" id="105">
                                          <p:stCondLst>
                                            <p:cond delay="0"/>
                                          </p:stCondLst>
                                        </p:cTn>
                                        <p:tgtEl>
                                          <p:spTgt spid="8"/>
                                        </p:tgtEl>
                                        <p:attrNameLst>
                                          <p:attrName>style.visibility</p:attrName>
                                        </p:attrNameLst>
                                      </p:cBhvr>
                                      <p:to>
                                        <p:strVal val="visible"/>
                                      </p:to>
                                    </p:set>
                                    <p:animEffect filter="wipe(right)" transition="in">
                                      <p:cBhvr>
                                        <p:cTn dur="500" id="106"/>
                                        <p:tgtEl>
                                          <p:spTgt spid="8"/>
                                        </p:tgtEl>
                                      </p:cBhvr>
                                    </p:animEffect>
                                  </p:childTnLst>
                                </p:cTn>
                              </p:par>
                            </p:childTnLst>
                          </p:cTn>
                        </p:par>
                        <p:par>
                          <p:cTn fill="hold" id="107" nodeType="afterGroup">
                            <p:stCondLst>
                              <p:cond delay="8700"/>
                            </p:stCondLst>
                            <p:childTnLst>
                              <p:par>
                                <p:cTn fill="hold" id="108" nodeType="afterEffect" presetClass="entr" presetID="10" presetSubtype="0">
                                  <p:stCondLst>
                                    <p:cond delay="0"/>
                                  </p:stCondLst>
                                  <p:childTnLst>
                                    <p:set>
                                      <p:cBhvr>
                                        <p:cTn dur="1" fill="hold" id="109">
                                          <p:stCondLst>
                                            <p:cond delay="0"/>
                                          </p:stCondLst>
                                        </p:cTn>
                                        <p:tgtEl>
                                          <p:spTgt spid="58"/>
                                        </p:tgtEl>
                                        <p:attrNameLst>
                                          <p:attrName>style.visibility</p:attrName>
                                        </p:attrNameLst>
                                      </p:cBhvr>
                                      <p:to>
                                        <p:strVal val="visible"/>
                                      </p:to>
                                    </p:set>
                                    <p:animEffect filter="fade" transition="in">
                                      <p:cBhvr>
                                        <p:cTn dur="500" id="110"/>
                                        <p:tgtEl>
                                          <p:spTgt spid="58"/>
                                        </p:tgtEl>
                                      </p:cBhvr>
                                    </p:animEffect>
                                  </p:childTnLst>
                                </p:cTn>
                              </p:par>
                              <p:par>
                                <p:cTn fill="hold" grpId="0" id="111" nodeType="withEffect" presetClass="entr" presetID="10" presetSubtype="0">
                                  <p:stCondLst>
                                    <p:cond delay="0"/>
                                  </p:stCondLst>
                                  <p:childTnLst>
                                    <p:set>
                                      <p:cBhvr>
                                        <p:cTn dur="1" fill="hold" id="112">
                                          <p:stCondLst>
                                            <p:cond delay="0"/>
                                          </p:stCondLst>
                                        </p:cTn>
                                        <p:tgtEl>
                                          <p:spTgt spid="61"/>
                                        </p:tgtEl>
                                        <p:attrNameLst>
                                          <p:attrName>style.visibility</p:attrName>
                                        </p:attrNameLst>
                                      </p:cBhvr>
                                      <p:to>
                                        <p:strVal val="visible"/>
                                      </p:to>
                                    </p:set>
                                    <p:animEffect filter="fade" transition="in">
                                      <p:cBhvr>
                                        <p:cTn dur="500" id="113"/>
                                        <p:tgtEl>
                                          <p:spTgt spid="61"/>
                                        </p:tgtEl>
                                      </p:cBhvr>
                                    </p:animEffect>
                                  </p:childTnLst>
                                </p:cTn>
                              </p:par>
                            </p:childTnLst>
                          </p:cTn>
                        </p:par>
                        <p:par>
                          <p:cTn fill="hold" id="114" nodeType="afterGroup">
                            <p:stCondLst>
                              <p:cond delay="9200"/>
                            </p:stCondLst>
                            <p:childTnLst>
                              <p:par>
                                <p:cTn fill="hold" grpId="0" id="115" nodeType="afterEffect" presetClass="entr" presetID="22" presetSubtype="8">
                                  <p:stCondLst>
                                    <p:cond delay="0"/>
                                  </p:stCondLst>
                                  <p:childTnLst>
                                    <p:set>
                                      <p:cBhvr>
                                        <p:cTn dur="1" fill="hold" id="116">
                                          <p:stCondLst>
                                            <p:cond delay="0"/>
                                          </p:stCondLst>
                                        </p:cTn>
                                        <p:tgtEl>
                                          <p:spTgt spid="7"/>
                                        </p:tgtEl>
                                        <p:attrNameLst>
                                          <p:attrName>style.visibility</p:attrName>
                                        </p:attrNameLst>
                                      </p:cBhvr>
                                      <p:to>
                                        <p:strVal val="visible"/>
                                      </p:to>
                                    </p:set>
                                    <p:animEffect filter="wipe(left)" transition="in">
                                      <p:cBhvr>
                                        <p:cTn dur="500" id="117"/>
                                        <p:tgtEl>
                                          <p:spTgt spid="7"/>
                                        </p:tgtEl>
                                      </p:cBhvr>
                                    </p:animEffect>
                                  </p:childTnLst>
                                </p:cTn>
                              </p:par>
                            </p:childTnLst>
                          </p:cTn>
                        </p:par>
                        <p:par>
                          <p:cTn fill="hold" id="118" nodeType="afterGroup">
                            <p:stCondLst>
                              <p:cond delay="9700"/>
                            </p:stCondLst>
                            <p:childTnLst>
                              <p:par>
                                <p:cTn fill="hold" grpId="0" id="119" nodeType="afterEffect" presetClass="entr" presetID="10" presetSubtype="0">
                                  <p:stCondLst>
                                    <p:cond delay="0"/>
                                  </p:stCondLst>
                                  <p:childTnLst>
                                    <p:set>
                                      <p:cBhvr>
                                        <p:cTn dur="1" fill="hold" id="120">
                                          <p:stCondLst>
                                            <p:cond delay="0"/>
                                          </p:stCondLst>
                                        </p:cTn>
                                        <p:tgtEl>
                                          <p:spTgt spid="6"/>
                                        </p:tgtEl>
                                        <p:attrNameLst>
                                          <p:attrName>style.visibility</p:attrName>
                                        </p:attrNameLst>
                                      </p:cBhvr>
                                      <p:to>
                                        <p:strVal val="visible"/>
                                      </p:to>
                                    </p:set>
                                    <p:animEffect filter="fade" transition="in">
                                      <p:cBhvr>
                                        <p:cTn dur="500" id="121"/>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2"/>
      <p:bldP grpId="0" spid="13"/>
      <p:bldP grpId="0" spid="14"/>
      <p:bldP grpId="0" spid="15"/>
      <p:bldP grpId="0" spid="40"/>
      <p:bldP grpId="0" spid="51"/>
      <p:bldP grpId="0" spid="52"/>
      <p:bldP grpId="0" spid="53"/>
      <p:bldP grpId="0" spid="54"/>
      <p:bldP grpId="0" spid="55"/>
      <p:bldP grpId="0" spid="56"/>
      <p:bldP grpId="0" spid="57"/>
      <p:bldP grpId="0" spid="6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17785" y="-72582"/>
            <a:ext cx="12227570" cy="6930582"/>
          </a:xfrm>
          <a:prstGeom prst="rect">
            <a:avLst/>
          </a:prstGeom>
        </p:spPr>
      </p:pic>
      <p:sp>
        <p:nvSpPr>
          <p:cNvPr id="50" name="Oval 7"/>
          <p:cNvSpPr/>
          <p:nvPr/>
        </p:nvSpPr>
        <p:spPr>
          <a:xfrm rot="372845">
            <a:off x="4533675" y="2338003"/>
            <a:ext cx="1436353" cy="1436353"/>
          </a:xfrm>
          <a:prstGeom prst="ellipse">
            <a:avLst/>
          </a:prstGeom>
          <a:gradFill>
            <a:gsLst>
              <a:gs pos="0">
                <a:schemeClr val="bg2">
                  <a:lumMod val="40000"/>
                  <a:lumOff val="60000"/>
                </a:schemeClr>
              </a:gs>
              <a:gs pos="77000">
                <a:srgbClr val="FEFEFE"/>
              </a:gs>
            </a:gsLst>
            <a:lin ang="3600000" scaled="0"/>
          </a:gradFill>
          <a:ln>
            <a:noFill/>
          </a:ln>
          <a:effectLst>
            <a:outerShdw algn="t" blurRad="114300" dir="4320000" dist="165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2" name="TextBox 27"/>
          <p:cNvSpPr txBox="1"/>
          <p:nvPr/>
        </p:nvSpPr>
        <p:spPr>
          <a:xfrm>
            <a:off x="4745321" y="2691143"/>
            <a:ext cx="1013060" cy="777240"/>
          </a:xfrm>
          <a:prstGeom prst="rect">
            <a:avLst/>
          </a:prstGeom>
          <a:noFill/>
        </p:spPr>
        <p:txBody>
          <a:bodyPr numCol="1" rtlCol="0" spcCol="457200" wrap="square">
            <a:spAutoFit/>
          </a:bodyPr>
          <a:lstStyle/>
          <a:p>
            <a:pPr algn="ctr"/>
            <a:r>
              <a:rPr lang="en-US" sz="4500">
                <a:latin charset="0" panose="020b0806030902050204" pitchFamily="34" typeface="Impact"/>
                <a:ea charset="0" typeface="Montserrat Light"/>
                <a:cs charset="0" typeface="Montserrat Light"/>
              </a:rPr>
              <a:t>0 4</a:t>
            </a:r>
          </a:p>
        </p:txBody>
      </p:sp>
      <p:grpSp>
        <p:nvGrpSpPr>
          <p:cNvPr id="54" name="组合 53"/>
          <p:cNvGrpSpPr/>
          <p:nvPr/>
        </p:nvGrpSpPr>
        <p:grpSpPr>
          <a:xfrm>
            <a:off x="6328712" y="2544904"/>
            <a:ext cx="3092831" cy="945583"/>
            <a:chOff x="572233" y="823059"/>
            <a:chExt cx="5518276" cy="945583"/>
          </a:xfrm>
        </p:grpSpPr>
        <p:sp>
          <p:nvSpPr>
            <p:cNvPr id="55" name="TextBox 3"/>
            <p:cNvSpPr>
              <a:spLocks noChangeArrowheads="1"/>
            </p:cNvSpPr>
            <p:nvPr/>
          </p:nvSpPr>
          <p:spPr bwMode="auto">
            <a:xfrm>
              <a:off x="661373" y="1460865"/>
              <a:ext cx="542913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defRPr/>
              </a:pPr>
              <a:r>
                <a:rPr altLang="zh-CN" lang="en-US" spc="300" sz="1400">
                  <a:latin charset="-122" panose="020b0503020204020204" pitchFamily="34" typeface="微软雅黑"/>
                  <a:ea charset="-122" panose="020b0503020204020204" pitchFamily="34" typeface="微软雅黑"/>
                </a:rPr>
                <a:t>TEAM COMMUNICATION</a:t>
              </a:r>
            </a:p>
          </p:txBody>
        </p:sp>
        <p:sp>
          <p:nvSpPr>
            <p:cNvPr id="56" name="TextBox 4"/>
            <p:cNvSpPr>
              <a:spLocks noChangeArrowheads="1"/>
            </p:cNvSpPr>
            <p:nvPr/>
          </p:nvSpPr>
          <p:spPr bwMode="auto">
            <a:xfrm>
              <a:off x="572233" y="823059"/>
              <a:ext cx="500948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pc="300" sz="4000">
                  <a:latin charset="-122" panose="02000000000000000000" pitchFamily="2" typeface="方正品尚黑简体"/>
                  <a:ea charset="-122" panose="02000000000000000000" pitchFamily="2" typeface="方正品尚黑简体"/>
                  <a:sym charset="0" typeface="Broadway BT"/>
                </a:rPr>
                <a:t>团队冲突</a:t>
              </a:r>
            </a:p>
          </p:txBody>
        </p:sp>
      </p:grpSp>
    </p:spTree>
    <p:extLst>
      <p:ext uri="{BB962C8B-B14F-4D97-AF65-F5344CB8AC3E}">
        <p14:creationId val="4005104969"/>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250" fill="hold" id="7"/>
                                        <p:tgtEl>
                                          <p:spTgt spid="54"/>
                                        </p:tgtEl>
                                        <p:attrNameLst>
                                          <p:attrName>ppt_x</p:attrName>
                                        </p:attrNameLst>
                                      </p:cBhvr>
                                      <p:tavLst>
                                        <p:tav tm="0">
                                          <p:val>
                                            <p:strVal val="0-#ppt_w/2"/>
                                          </p:val>
                                        </p:tav>
                                        <p:tav tm="100000">
                                          <p:val>
                                            <p:strVal val="#ppt_x"/>
                                          </p:val>
                                        </p:tav>
                                      </p:tavLst>
                                    </p:anim>
                                    <p:anim calcmode="lin" valueType="num">
                                      <p:cBhvr additive="base">
                                        <p:cTn dur="250" fill="hold" id="8"/>
                                        <p:tgtEl>
                                          <p:spTgt spid="5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50"/>
                            </p:stCondLst>
                            <p:childTnLst>
                              <p:par>
                                <p:cTn fill="hold" grpId="0" id="10" nodeType="afterEffect" presetClass="entr" presetID="53" presetSubtype="0">
                                  <p:stCondLst>
                                    <p:cond delay="0"/>
                                  </p:stCondLst>
                                  <p:childTnLst>
                                    <p:set>
                                      <p:cBhvr>
                                        <p:cTn dur="1" fill="hold" id="11">
                                          <p:stCondLst>
                                            <p:cond delay="0"/>
                                          </p:stCondLst>
                                        </p:cTn>
                                        <p:tgtEl>
                                          <p:spTgt spid="50"/>
                                        </p:tgtEl>
                                        <p:attrNameLst>
                                          <p:attrName>style.visibility</p:attrName>
                                        </p:attrNameLst>
                                      </p:cBhvr>
                                      <p:to>
                                        <p:strVal val="visible"/>
                                      </p:to>
                                    </p:set>
                                    <p:anim calcmode="lin" valueType="num">
                                      <p:cBhvr>
                                        <p:cTn dur="250" fill="hold" id="12"/>
                                        <p:tgtEl>
                                          <p:spTgt spid="50"/>
                                        </p:tgtEl>
                                        <p:attrNameLst>
                                          <p:attrName>ppt_w</p:attrName>
                                        </p:attrNameLst>
                                      </p:cBhvr>
                                      <p:tavLst>
                                        <p:tav tm="0">
                                          <p:val>
                                            <p:fltVal val="0"/>
                                          </p:val>
                                        </p:tav>
                                        <p:tav tm="100000">
                                          <p:val>
                                            <p:strVal val="#ppt_w"/>
                                          </p:val>
                                        </p:tav>
                                      </p:tavLst>
                                    </p:anim>
                                    <p:anim calcmode="lin" valueType="num">
                                      <p:cBhvr>
                                        <p:cTn dur="250" fill="hold" id="13"/>
                                        <p:tgtEl>
                                          <p:spTgt spid="50"/>
                                        </p:tgtEl>
                                        <p:attrNameLst>
                                          <p:attrName>ppt_h</p:attrName>
                                        </p:attrNameLst>
                                      </p:cBhvr>
                                      <p:tavLst>
                                        <p:tav tm="0">
                                          <p:val>
                                            <p:fltVal val="0"/>
                                          </p:val>
                                        </p:tav>
                                        <p:tav tm="100000">
                                          <p:val>
                                            <p:strVal val="#ppt_h"/>
                                          </p:val>
                                        </p:tav>
                                      </p:tavLst>
                                    </p:anim>
                                    <p:animEffect filter="fade" transition="in">
                                      <p:cBhvr>
                                        <p:cTn dur="250" id="14"/>
                                        <p:tgtEl>
                                          <p:spTgt spid="50"/>
                                        </p:tgtEl>
                                      </p:cBhvr>
                                    </p:animEffect>
                                  </p:childTnLst>
                                </p:cTn>
                              </p:par>
                            </p:childTnLst>
                          </p:cTn>
                        </p:par>
                        <p:par>
                          <p:cTn fill="hold" id="15" nodeType="afterGroup">
                            <p:stCondLst>
                              <p:cond delay="500"/>
                            </p:stCondLst>
                            <p:childTnLst>
                              <p:par>
                                <p:cTn fill="hold" grpId="0" id="16" nodeType="afterEffect" presetClass="entr" presetID="53" presetSubtype="0">
                                  <p:stCondLst>
                                    <p:cond delay="0"/>
                                  </p:stCondLst>
                                  <p:childTnLst>
                                    <p:set>
                                      <p:cBhvr>
                                        <p:cTn dur="1" fill="hold" id="17">
                                          <p:stCondLst>
                                            <p:cond delay="0"/>
                                          </p:stCondLst>
                                        </p:cTn>
                                        <p:tgtEl>
                                          <p:spTgt spid="52"/>
                                        </p:tgtEl>
                                        <p:attrNameLst>
                                          <p:attrName>style.visibility</p:attrName>
                                        </p:attrNameLst>
                                      </p:cBhvr>
                                      <p:to>
                                        <p:strVal val="visible"/>
                                      </p:to>
                                    </p:set>
                                    <p:anim calcmode="lin" valueType="num">
                                      <p:cBhvr>
                                        <p:cTn dur="250" fill="hold" id="18"/>
                                        <p:tgtEl>
                                          <p:spTgt spid="52"/>
                                        </p:tgtEl>
                                        <p:attrNameLst>
                                          <p:attrName>ppt_w</p:attrName>
                                        </p:attrNameLst>
                                      </p:cBhvr>
                                      <p:tavLst>
                                        <p:tav tm="0">
                                          <p:val>
                                            <p:fltVal val="0"/>
                                          </p:val>
                                        </p:tav>
                                        <p:tav tm="100000">
                                          <p:val>
                                            <p:strVal val="#ppt_w"/>
                                          </p:val>
                                        </p:tav>
                                      </p:tavLst>
                                    </p:anim>
                                    <p:anim calcmode="lin" valueType="num">
                                      <p:cBhvr>
                                        <p:cTn dur="250" fill="hold" id="19"/>
                                        <p:tgtEl>
                                          <p:spTgt spid="52"/>
                                        </p:tgtEl>
                                        <p:attrNameLst>
                                          <p:attrName>ppt_h</p:attrName>
                                        </p:attrNameLst>
                                      </p:cBhvr>
                                      <p:tavLst>
                                        <p:tav tm="0">
                                          <p:val>
                                            <p:fltVal val="0"/>
                                          </p:val>
                                        </p:tav>
                                        <p:tav tm="100000">
                                          <p:val>
                                            <p:strVal val="#ppt_h"/>
                                          </p:val>
                                        </p:tav>
                                      </p:tavLst>
                                    </p:anim>
                                    <p:animEffect filter="fade" transition="in">
                                      <p:cBhvr>
                                        <p:cTn dur="250" id="20"/>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5679165" cy="630942"/>
            <a:chOff x="4039487" y="423523"/>
            <a:chExt cx="5679165"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团队冲突</a:t>
              </a:r>
            </a:p>
          </p:txBody>
        </p:sp>
        <p:sp>
          <p:nvSpPr>
            <p:cNvPr id="3" name="矩形 2"/>
            <p:cNvSpPr/>
            <p:nvPr/>
          </p:nvSpPr>
          <p:spPr>
            <a:xfrm>
              <a:off x="6174092" y="679630"/>
              <a:ext cx="3670618"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COMMUNICATION</a:t>
              </a:r>
            </a:p>
          </p:txBody>
        </p:sp>
      </p:grpSp>
      <p:sp>
        <p:nvSpPr>
          <p:cNvPr id="6" name="矩形 5"/>
          <p:cNvSpPr/>
          <p:nvPr/>
        </p:nvSpPr>
        <p:spPr>
          <a:xfrm>
            <a:off x="4366259" y="1642553"/>
            <a:ext cx="3459480" cy="701040"/>
          </a:xfrm>
          <a:prstGeom prst="rect">
            <a:avLst/>
          </a:prstGeom>
        </p:spPr>
        <p:txBody>
          <a:bodyPr wrap="none">
            <a:spAutoFit/>
          </a:bodyPr>
          <a:lstStyle/>
          <a:p>
            <a:pPr algn="ctr">
              <a:buFont charset="0" panose="020b0604020202020204" pitchFamily="34" typeface="Arial"/>
            </a:pPr>
            <a:r>
              <a:rPr altLang="en-US" b="1" lang="zh-CN" spc="300" sz="4000">
                <a:latin charset="0" panose="020b0604020202020204" pitchFamily="34" typeface="Arial"/>
                <a:ea charset="-122" panose="020b0503020204020204" pitchFamily="34" typeface="微软雅黑"/>
                <a:sym charset="0" typeface="Broadway BT"/>
              </a:rPr>
              <a:t>团队冲突概述</a:t>
            </a:r>
          </a:p>
        </p:txBody>
      </p:sp>
      <p:grpSp>
        <p:nvGrpSpPr>
          <p:cNvPr id="7" name="Group 7"/>
          <p:cNvGrpSpPr/>
          <p:nvPr/>
        </p:nvGrpSpPr>
        <p:grpSpPr>
          <a:xfrm>
            <a:off x="1127919" y="2505421"/>
            <a:ext cx="9429378" cy="1515763"/>
            <a:chOff x="15" y="0"/>
            <a:chExt cx="14849" cy="2388"/>
          </a:xfrm>
        </p:grpSpPr>
        <p:cxnSp>
          <p:nvCxnSpPr>
            <p:cNvPr id="8" name="AutoShape 8"/>
            <p:cNvCxnSpPr>
              <a:cxnSpLocks noChangeShapeType="1"/>
            </p:cNvCxnSpPr>
            <p:nvPr/>
          </p:nvCxnSpPr>
          <p:spPr bwMode="auto">
            <a:xfrm flipH="1">
              <a:off x="3856" y="151"/>
              <a:ext cx="0" cy="1815"/>
            </a:xfrm>
            <a:prstGeom prst="straightConnector1">
              <a:avLst/>
            </a:prstGeom>
            <a:noFill/>
            <a:ln w="38100">
              <a:solidFill>
                <a:srgbClr val="0C1F34"/>
              </a:solidFill>
              <a:round/>
            </a:ln>
            <a:extLst>
              <a:ext uri="{909E8E84-426E-40DD-AFC4-6F175D3DCCD1}">
                <a14:hiddenFill>
                  <a:noFill/>
                </a14:hiddenFill>
              </a:ext>
            </a:extLst>
          </p:spPr>
        </p:cxnSp>
        <p:sp>
          <p:nvSpPr>
            <p:cNvPr id="9" name="Text Box 9"/>
            <p:cNvSpPr txBox="1">
              <a:spLocks noChangeArrowheads="1"/>
            </p:cNvSpPr>
            <p:nvPr/>
          </p:nvSpPr>
          <p:spPr bwMode="auto">
            <a:xfrm>
              <a:off x="15" y="710"/>
              <a:ext cx="3773" cy="8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800">
                  <a:solidFill>
                    <a:srgbClr val="0070C0"/>
                  </a:solidFill>
                  <a:ea charset="-122" panose="020b0503020204020204" pitchFamily="34" typeface="微软雅黑"/>
                </a:rPr>
                <a:t>什么是冲突？</a:t>
              </a:r>
            </a:p>
          </p:txBody>
        </p:sp>
        <p:sp>
          <p:nvSpPr>
            <p:cNvPr id="10" name="Text Box 10"/>
            <p:cNvSpPr txBox="1">
              <a:spLocks noChangeArrowheads="1"/>
            </p:cNvSpPr>
            <p:nvPr/>
          </p:nvSpPr>
          <p:spPr bwMode="auto">
            <a:xfrm>
              <a:off x="4718" y="0"/>
              <a:ext cx="5261" cy="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p>
          </p:txBody>
        </p:sp>
        <p:sp>
          <p:nvSpPr>
            <p:cNvPr id="12" name="Text Box 11"/>
            <p:cNvSpPr txBox="1">
              <a:spLocks noChangeArrowheads="1"/>
            </p:cNvSpPr>
            <p:nvPr/>
          </p:nvSpPr>
          <p:spPr bwMode="auto">
            <a:xfrm>
              <a:off x="4071" y="497"/>
              <a:ext cx="10793" cy="12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buSzTx/>
                <a:buFont charset="2" panose="05000000000000000000" pitchFamily="2" typeface="Wingdings"/>
                <a:buNone/>
              </a:pPr>
              <a:r>
                <a:rPr altLang="zh-CN" lang="zh-CN" sz="1600">
                  <a:solidFill>
                    <a:schemeClr val="tx1">
                      <a:lumMod val="75000"/>
                      <a:lumOff val="25000"/>
                    </a:schemeClr>
                  </a:solidFill>
                  <a:ea charset="-122" panose="020b0503020204020204" pitchFamily="34" typeface="微软雅黑"/>
                </a:rPr>
                <a:t>指的是两个或两个以上的团队在目标、利益、认识等方面互不相容或互相排斥，从而产生心理或行为上的矛盾，导致抵触、争执或攻击事件。</a:t>
              </a:r>
            </a:p>
          </p:txBody>
        </p:sp>
      </p:grpSp>
      <p:grpSp>
        <p:nvGrpSpPr>
          <p:cNvPr id="13" name="Group 12"/>
          <p:cNvGrpSpPr/>
          <p:nvPr/>
        </p:nvGrpSpPr>
        <p:grpSpPr>
          <a:xfrm>
            <a:off x="1128234" y="4666008"/>
            <a:ext cx="9554477" cy="1151633"/>
            <a:chOff x="-97" y="0"/>
            <a:chExt cx="15046" cy="1815"/>
          </a:xfrm>
        </p:grpSpPr>
        <p:sp>
          <p:nvSpPr>
            <p:cNvPr id="14" name="Text Box 13"/>
            <p:cNvSpPr txBox="1">
              <a:spLocks noChangeArrowheads="1"/>
            </p:cNvSpPr>
            <p:nvPr/>
          </p:nvSpPr>
          <p:spPr bwMode="auto">
            <a:xfrm>
              <a:off x="3761" y="67"/>
              <a:ext cx="11188" cy="1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pPr>
              <a:r>
                <a:rPr altLang="en-US" lang="zh-CN" sz="1600">
                  <a:solidFill>
                    <a:schemeClr val="tx1">
                      <a:lumMod val="75000"/>
                      <a:lumOff val="25000"/>
                    </a:schemeClr>
                  </a:solidFill>
                  <a:ea charset="-122" panose="020b0503020204020204" pitchFamily="34" typeface="微软雅黑"/>
                </a:rPr>
                <a:t>过于融洽、和谐、安宁和合作的组织容易对变革表现出静止、冷漠和迟钝，使组织缺乏生机和活力，因此冲突并不是完全有害的，适当的冲突反而有利于组织的健康发展。</a:t>
              </a:r>
            </a:p>
          </p:txBody>
        </p:sp>
        <p:sp>
          <p:nvSpPr>
            <p:cNvPr id="15" name="Text Box 14"/>
            <p:cNvSpPr txBox="1">
              <a:spLocks noChangeArrowheads="1"/>
            </p:cNvSpPr>
            <p:nvPr/>
          </p:nvSpPr>
          <p:spPr bwMode="auto">
            <a:xfrm>
              <a:off x="-97" y="67"/>
              <a:ext cx="3174" cy="1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800">
                  <a:solidFill>
                    <a:srgbClr val="0070C0"/>
                  </a:solidFill>
                  <a:ea charset="-122" panose="020b0503020204020204" pitchFamily="34" typeface="微软雅黑"/>
                </a:rPr>
                <a:t>冲突完全有害吗？</a:t>
              </a:r>
            </a:p>
          </p:txBody>
        </p:sp>
        <p:cxnSp>
          <p:nvCxnSpPr>
            <p:cNvPr id="16" name="AutoShape 15"/>
            <p:cNvCxnSpPr>
              <a:cxnSpLocks noChangeShapeType="1"/>
            </p:cNvCxnSpPr>
            <p:nvPr/>
          </p:nvCxnSpPr>
          <p:spPr bwMode="auto">
            <a:xfrm flipH="1">
              <a:off x="3604" y="0"/>
              <a:ext cx="0" cy="1815"/>
            </a:xfrm>
            <a:prstGeom prst="straightConnector1">
              <a:avLst/>
            </a:prstGeom>
            <a:noFill/>
            <a:ln w="38100">
              <a:solidFill>
                <a:srgbClr val="0C1F34"/>
              </a:solidFill>
              <a:round/>
            </a:ln>
            <a:effectLst/>
            <a:extLst>
              <a:ext uri="{909E8E84-426E-40DD-AFC4-6F175D3DCCD1}">
                <a14:hiddenFill>
                  <a:noFill/>
                </a14:hiddenFill>
              </a:ext>
              <a:ext uri="{AF507438-7753-43E0-B8FC-AC1667EBCBE1}">
                <a14:hiddenEffects>
                  <a:effectLst>
                    <a:outerShdw algn="ctr" dir="2700000" dist="35921" rotWithShape="0">
                      <a:srgbClr val="808080"/>
                    </a:outerShdw>
                  </a:effectLst>
                </a14:hiddenEffects>
              </a:ext>
            </a:extLst>
          </p:spPr>
        </p:cxnSp>
      </p:grpSp>
      <p:sp>
        <p:nvSpPr>
          <p:cNvPr id="18" name="矩形 17"/>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920676439"/>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7"/>
                                        </p:tgtEl>
                                        <p:attrNameLst>
                                          <p:attrName>style.visibility</p:attrName>
                                        </p:attrNameLst>
                                      </p:cBhvr>
                                      <p:to>
                                        <p:strVal val="visible"/>
                                      </p:to>
                                    </p:set>
                                    <p:animEffect filter="wipe(left)" transition="in">
                                      <p:cBhvr>
                                        <p:cTn dur="500" id="15"/>
                                        <p:tgtEl>
                                          <p:spTgt spid="7"/>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3"/>
                                        </p:tgtEl>
                                        <p:attrNameLst>
                                          <p:attrName>style.visibility</p:attrName>
                                        </p:attrNameLst>
                                      </p:cBhvr>
                                      <p:to>
                                        <p:strVal val="visible"/>
                                      </p:to>
                                    </p:set>
                                    <p:animEffect filter="wipe(left)" transition="in">
                                      <p:cBhvr>
                                        <p:cTn dur="500" id="19"/>
                                        <p:tgtEl>
                                          <p:spTgt spid="13"/>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18"/>
                                        </p:tgtEl>
                                        <p:attrNameLst>
                                          <p:attrName>style.visibility</p:attrName>
                                        </p:attrNameLst>
                                      </p:cBhvr>
                                      <p:to>
                                        <p:strVal val="visible"/>
                                      </p:to>
                                    </p:set>
                                    <p:animEffect filter="wipe(left)" transition="in">
                                      <p:cBhvr>
                                        <p:cTn dur="500" id="2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5679165" cy="630942"/>
            <a:chOff x="4039487" y="423523"/>
            <a:chExt cx="5679165"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团队冲突</a:t>
              </a:r>
            </a:p>
          </p:txBody>
        </p:sp>
        <p:sp>
          <p:nvSpPr>
            <p:cNvPr id="3" name="矩形 2"/>
            <p:cNvSpPr/>
            <p:nvPr/>
          </p:nvSpPr>
          <p:spPr>
            <a:xfrm>
              <a:off x="6174092" y="679630"/>
              <a:ext cx="3670618"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COMMUNICATION</a:t>
              </a:r>
            </a:p>
          </p:txBody>
        </p:sp>
      </p:grpSp>
      <p:sp>
        <p:nvSpPr>
          <p:cNvPr id="6" name="燕尾形 5"/>
          <p:cNvSpPr/>
          <p:nvPr/>
        </p:nvSpPr>
        <p:spPr>
          <a:xfrm rot="5400000">
            <a:off x="1893351" y="2941327"/>
            <a:ext cx="359946" cy="575914"/>
          </a:xfrm>
          <a:prstGeom prst="chevron">
            <a:avLst/>
          </a:prstGeom>
          <a:solidFill>
            <a:srgbClr val="0C1F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44CEB9"/>
              </a:solidFill>
            </a:endParaRPr>
          </a:p>
        </p:txBody>
      </p:sp>
      <p:cxnSp>
        <p:nvCxnSpPr>
          <p:cNvPr id="7" name="直接连接符 6"/>
          <p:cNvCxnSpPr/>
          <p:nvPr/>
        </p:nvCxnSpPr>
        <p:spPr>
          <a:xfrm>
            <a:off x="2073324" y="3517241"/>
            <a:ext cx="3635457"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10235" y="2421391"/>
            <a:ext cx="1300414" cy="426536"/>
          </a:xfrm>
          <a:prstGeom prst="rect">
            <a:avLst/>
          </a:prstGeom>
        </p:spPr>
        <p:txBody>
          <a:bodyPr bIns="45704" lIns="91407" rIns="91407" tIns="45704" wrap="none">
            <a:spAutoFit/>
          </a:bodyPr>
          <a:lstStyle/>
          <a:p>
            <a:r>
              <a:rPr altLang="en-US" b="1" lang="zh-CN" sz="2199">
                <a:solidFill>
                  <a:srgbClr val="0070C0"/>
                </a:solidFill>
                <a:latin charset="-122" panose="020b0503020204020204" pitchFamily="34" typeface="微软雅黑"/>
                <a:ea charset="-122" panose="020b0503020204020204" pitchFamily="34" typeface="微软雅黑"/>
              </a:rPr>
              <a:t>资源竞争</a:t>
            </a:r>
          </a:p>
        </p:txBody>
      </p:sp>
      <p:sp>
        <p:nvSpPr>
          <p:cNvPr id="9" name="矩形 47"/>
          <p:cNvSpPr>
            <a:spLocks noChangeArrowheads="1"/>
          </p:cNvSpPr>
          <p:nvPr/>
        </p:nvSpPr>
        <p:spPr bwMode="auto">
          <a:xfrm>
            <a:off x="2397275" y="2836021"/>
            <a:ext cx="3311506" cy="603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bg1">
                    <a:lumMod val="65000"/>
                  </a:schemeClr>
                </a:solidFill>
                <a:sym charset="-122" panose="020b0503020204020204" pitchFamily="34" typeface="微软雅黑"/>
              </a:rPr>
              <a:t>在此录入上述图表的综合描述说明，在此录入上述图表的综合描述说明。</a:t>
            </a:r>
          </a:p>
        </p:txBody>
      </p:sp>
      <p:sp>
        <p:nvSpPr>
          <p:cNvPr id="10" name="燕尾形 9"/>
          <p:cNvSpPr/>
          <p:nvPr/>
        </p:nvSpPr>
        <p:spPr>
          <a:xfrm rot="5400000">
            <a:off x="1893351" y="4309123"/>
            <a:ext cx="359946" cy="575914"/>
          </a:xfrm>
          <a:prstGeom prst="chevron">
            <a:avLst/>
          </a:prstGeom>
          <a:solidFill>
            <a:srgbClr val="0C1F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44CEB9"/>
              </a:solidFill>
            </a:endParaRPr>
          </a:p>
        </p:txBody>
      </p:sp>
      <p:cxnSp>
        <p:nvCxnSpPr>
          <p:cNvPr id="12" name="直接连接符 11"/>
          <p:cNvCxnSpPr/>
          <p:nvPr/>
        </p:nvCxnSpPr>
        <p:spPr>
          <a:xfrm>
            <a:off x="2073324" y="4885037"/>
            <a:ext cx="3635457"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410234" y="3789187"/>
            <a:ext cx="1579814" cy="426536"/>
          </a:xfrm>
          <a:prstGeom prst="rect">
            <a:avLst/>
          </a:prstGeom>
        </p:spPr>
        <p:txBody>
          <a:bodyPr bIns="45704" lIns="91407" rIns="91407" tIns="45704" wrap="none">
            <a:spAutoFit/>
          </a:bodyPr>
          <a:lstStyle/>
          <a:p>
            <a:r>
              <a:rPr altLang="en-US" b="1" lang="zh-CN" sz="2199">
                <a:solidFill>
                  <a:srgbClr val="0070C0"/>
                </a:solidFill>
                <a:latin charset="-122" panose="020b0503020204020204" pitchFamily="34" typeface="微软雅黑"/>
                <a:ea charset="-122" panose="020b0503020204020204" pitchFamily="34" typeface="微软雅黑"/>
              </a:rPr>
              <a:t>相互依赖性</a:t>
            </a:r>
          </a:p>
        </p:txBody>
      </p:sp>
      <p:sp>
        <p:nvSpPr>
          <p:cNvPr id="14" name="矩形 47"/>
          <p:cNvSpPr>
            <a:spLocks noChangeArrowheads="1"/>
          </p:cNvSpPr>
          <p:nvPr/>
        </p:nvSpPr>
        <p:spPr bwMode="auto">
          <a:xfrm>
            <a:off x="2397275" y="4203817"/>
            <a:ext cx="3311506" cy="603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bg1">
                    <a:lumMod val="65000"/>
                  </a:schemeClr>
                </a:solidFill>
                <a:sym charset="-122" panose="020b0503020204020204" pitchFamily="34" typeface="微软雅黑"/>
              </a:rPr>
              <a:t>在此录入上述图表的综合描述说明，在此录入上述图表的综合描述说明。</a:t>
            </a:r>
          </a:p>
        </p:txBody>
      </p:sp>
      <p:sp>
        <p:nvSpPr>
          <p:cNvPr id="15" name="燕尾形 14"/>
          <p:cNvSpPr/>
          <p:nvPr/>
        </p:nvSpPr>
        <p:spPr>
          <a:xfrm rot="5400000">
            <a:off x="1893351" y="5748908"/>
            <a:ext cx="359946" cy="575914"/>
          </a:xfrm>
          <a:prstGeom prst="chevron">
            <a:avLst/>
          </a:prstGeom>
          <a:solidFill>
            <a:srgbClr val="0C1F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44CEB9"/>
              </a:solidFill>
            </a:endParaRPr>
          </a:p>
        </p:txBody>
      </p:sp>
      <p:cxnSp>
        <p:nvCxnSpPr>
          <p:cNvPr id="16" name="直接连接符 15"/>
          <p:cNvCxnSpPr/>
          <p:nvPr/>
        </p:nvCxnSpPr>
        <p:spPr>
          <a:xfrm>
            <a:off x="2073324" y="6324822"/>
            <a:ext cx="3635457"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10234" y="5228972"/>
            <a:ext cx="1300414" cy="426536"/>
          </a:xfrm>
          <a:prstGeom prst="rect">
            <a:avLst/>
          </a:prstGeom>
        </p:spPr>
        <p:txBody>
          <a:bodyPr bIns="45704" lIns="91407" rIns="91407" tIns="45704" wrap="none">
            <a:spAutoFit/>
          </a:bodyPr>
          <a:lstStyle/>
          <a:p>
            <a:r>
              <a:rPr altLang="en-US" b="1" lang="zh-CN" sz="2199">
                <a:solidFill>
                  <a:srgbClr val="0070C0"/>
                </a:solidFill>
                <a:latin charset="-122" panose="020b0503020204020204" pitchFamily="34" typeface="微软雅黑"/>
                <a:ea charset="-122" panose="020b0503020204020204" pitchFamily="34" typeface="微软雅黑"/>
              </a:rPr>
              <a:t>地位斗争</a:t>
            </a:r>
          </a:p>
        </p:txBody>
      </p:sp>
      <p:sp>
        <p:nvSpPr>
          <p:cNvPr id="18" name="矩形 47"/>
          <p:cNvSpPr>
            <a:spLocks noChangeArrowheads="1"/>
          </p:cNvSpPr>
          <p:nvPr/>
        </p:nvSpPr>
        <p:spPr bwMode="auto">
          <a:xfrm>
            <a:off x="2397275" y="5643602"/>
            <a:ext cx="3311506" cy="603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bg1">
                    <a:lumMod val="65000"/>
                  </a:schemeClr>
                </a:solidFill>
                <a:sym charset="-122" panose="020b0503020204020204" pitchFamily="34" typeface="微软雅黑"/>
              </a:rPr>
              <a:t>在此录入上述图表的综合描述说明，在此录入上述图表的综合描述说明。</a:t>
            </a:r>
          </a:p>
        </p:txBody>
      </p:sp>
      <p:sp>
        <p:nvSpPr>
          <p:cNvPr id="19" name="燕尾形 18"/>
          <p:cNvSpPr/>
          <p:nvPr/>
        </p:nvSpPr>
        <p:spPr>
          <a:xfrm rot="5400000">
            <a:off x="6608647" y="2941327"/>
            <a:ext cx="359946" cy="575914"/>
          </a:xfrm>
          <a:prstGeom prst="chevron">
            <a:avLst/>
          </a:prstGeom>
          <a:solidFill>
            <a:srgbClr val="0C1F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44CEB9"/>
              </a:solidFill>
            </a:endParaRPr>
          </a:p>
        </p:txBody>
      </p:sp>
      <p:cxnSp>
        <p:nvCxnSpPr>
          <p:cNvPr id="20" name="直接连接符 19"/>
          <p:cNvCxnSpPr/>
          <p:nvPr/>
        </p:nvCxnSpPr>
        <p:spPr>
          <a:xfrm>
            <a:off x="6788620" y="3517241"/>
            <a:ext cx="3635457"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7125531" y="2421391"/>
            <a:ext cx="1300414" cy="426536"/>
          </a:xfrm>
          <a:prstGeom prst="rect">
            <a:avLst/>
          </a:prstGeom>
        </p:spPr>
        <p:txBody>
          <a:bodyPr bIns="45704" lIns="91407" rIns="91407" tIns="45704" wrap="none">
            <a:spAutoFit/>
          </a:bodyPr>
          <a:lstStyle/>
          <a:p>
            <a:r>
              <a:rPr altLang="en-US" b="1" lang="zh-CN" sz="2199">
                <a:solidFill>
                  <a:srgbClr val="0070C0"/>
                </a:solidFill>
                <a:latin charset="-122" panose="020b0503020204020204" pitchFamily="34" typeface="微软雅黑"/>
                <a:ea charset="-122" panose="020b0503020204020204" pitchFamily="34" typeface="微软雅黑"/>
              </a:rPr>
              <a:t>目标冲突</a:t>
            </a:r>
          </a:p>
        </p:txBody>
      </p:sp>
      <p:sp>
        <p:nvSpPr>
          <p:cNvPr id="22" name="矩形 47"/>
          <p:cNvSpPr>
            <a:spLocks noChangeArrowheads="1"/>
          </p:cNvSpPr>
          <p:nvPr/>
        </p:nvSpPr>
        <p:spPr bwMode="auto">
          <a:xfrm>
            <a:off x="7112571" y="2836021"/>
            <a:ext cx="3311506" cy="603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bg1">
                    <a:lumMod val="65000"/>
                  </a:schemeClr>
                </a:solidFill>
                <a:sym charset="-122" panose="020b0503020204020204" pitchFamily="34" typeface="微软雅黑"/>
              </a:rPr>
              <a:t>在此录入上述图表的综合描述说明，在此录入上述图表的综合描述说明。</a:t>
            </a:r>
          </a:p>
        </p:txBody>
      </p:sp>
      <p:sp>
        <p:nvSpPr>
          <p:cNvPr id="23" name="燕尾形 22"/>
          <p:cNvSpPr/>
          <p:nvPr/>
        </p:nvSpPr>
        <p:spPr>
          <a:xfrm rot="5400000">
            <a:off x="6608647" y="4309123"/>
            <a:ext cx="359946" cy="575914"/>
          </a:xfrm>
          <a:prstGeom prst="chevron">
            <a:avLst/>
          </a:prstGeom>
          <a:solidFill>
            <a:srgbClr val="0C1F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44CEB9"/>
              </a:solidFill>
            </a:endParaRPr>
          </a:p>
        </p:txBody>
      </p:sp>
      <p:cxnSp>
        <p:nvCxnSpPr>
          <p:cNvPr id="24" name="直接连接符 23"/>
          <p:cNvCxnSpPr/>
          <p:nvPr/>
        </p:nvCxnSpPr>
        <p:spPr>
          <a:xfrm>
            <a:off x="6788620" y="4885037"/>
            <a:ext cx="3635457"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7125531" y="3789187"/>
            <a:ext cx="1300414" cy="426536"/>
          </a:xfrm>
          <a:prstGeom prst="rect">
            <a:avLst/>
          </a:prstGeom>
        </p:spPr>
        <p:txBody>
          <a:bodyPr bIns="45704" lIns="91407" rIns="91407" tIns="45704" wrap="none">
            <a:spAutoFit/>
          </a:bodyPr>
          <a:lstStyle/>
          <a:p>
            <a:r>
              <a:rPr altLang="en-US" b="1" lang="zh-CN" sz="2199">
                <a:solidFill>
                  <a:srgbClr val="0070C0"/>
                </a:solidFill>
                <a:latin charset="-122" panose="020b0503020204020204" pitchFamily="34" typeface="微软雅黑"/>
                <a:ea charset="-122" panose="020b0503020204020204" pitchFamily="34" typeface="微软雅黑"/>
              </a:rPr>
              <a:t>责任模糊</a:t>
            </a:r>
          </a:p>
        </p:txBody>
      </p:sp>
      <p:sp>
        <p:nvSpPr>
          <p:cNvPr id="26" name="矩形 47"/>
          <p:cNvSpPr>
            <a:spLocks noChangeArrowheads="1"/>
          </p:cNvSpPr>
          <p:nvPr/>
        </p:nvSpPr>
        <p:spPr bwMode="auto">
          <a:xfrm>
            <a:off x="7112571" y="4203817"/>
            <a:ext cx="3311506" cy="603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bg1">
                    <a:lumMod val="65000"/>
                  </a:schemeClr>
                </a:solidFill>
                <a:sym charset="-122" panose="020b0503020204020204" pitchFamily="34" typeface="微软雅黑"/>
              </a:rPr>
              <a:t>在此录入上述图表的综合描述说明，在此录入上述图表的综合描述说明。</a:t>
            </a:r>
          </a:p>
        </p:txBody>
      </p:sp>
      <p:sp>
        <p:nvSpPr>
          <p:cNvPr id="27" name="燕尾形 26"/>
          <p:cNvSpPr/>
          <p:nvPr/>
        </p:nvSpPr>
        <p:spPr>
          <a:xfrm rot="5400000">
            <a:off x="6608647" y="5748908"/>
            <a:ext cx="359946" cy="575914"/>
          </a:xfrm>
          <a:prstGeom prst="chevron">
            <a:avLst/>
          </a:prstGeom>
          <a:solidFill>
            <a:srgbClr val="0C1F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44CEB9"/>
              </a:solidFill>
            </a:endParaRPr>
          </a:p>
        </p:txBody>
      </p:sp>
      <p:cxnSp>
        <p:nvCxnSpPr>
          <p:cNvPr id="28" name="直接连接符 27"/>
          <p:cNvCxnSpPr/>
          <p:nvPr/>
        </p:nvCxnSpPr>
        <p:spPr>
          <a:xfrm>
            <a:off x="6788620" y="6324822"/>
            <a:ext cx="3635457"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7125531" y="5228972"/>
            <a:ext cx="1300414" cy="426536"/>
          </a:xfrm>
          <a:prstGeom prst="rect">
            <a:avLst/>
          </a:prstGeom>
        </p:spPr>
        <p:txBody>
          <a:bodyPr bIns="45704" lIns="91407" rIns="91407" tIns="45704" wrap="none">
            <a:spAutoFit/>
          </a:bodyPr>
          <a:lstStyle/>
          <a:p>
            <a:r>
              <a:rPr altLang="en-US" b="1" lang="zh-CN" sz="2199">
                <a:solidFill>
                  <a:srgbClr val="0070C0"/>
                </a:solidFill>
                <a:latin charset="-122" panose="020b0503020204020204" pitchFamily="34" typeface="微软雅黑"/>
                <a:ea charset="-122" panose="020b0503020204020204" pitchFamily="34" typeface="微软雅黑"/>
              </a:rPr>
              <a:t>沟通不畅</a:t>
            </a:r>
          </a:p>
        </p:txBody>
      </p:sp>
      <p:sp>
        <p:nvSpPr>
          <p:cNvPr id="30" name="矩形 47"/>
          <p:cNvSpPr>
            <a:spLocks noChangeArrowheads="1"/>
          </p:cNvSpPr>
          <p:nvPr/>
        </p:nvSpPr>
        <p:spPr bwMode="auto">
          <a:xfrm>
            <a:off x="7112571" y="5643602"/>
            <a:ext cx="3311506" cy="603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bg1">
                    <a:lumMod val="65000"/>
                  </a:schemeClr>
                </a:solidFill>
                <a:sym charset="-122" panose="020b0503020204020204" pitchFamily="34" typeface="微软雅黑"/>
              </a:rPr>
              <a:t>在此录入上述图表的综合描述说明，在此录入上述图表的综合描述说明。</a:t>
            </a:r>
          </a:p>
        </p:txBody>
      </p:sp>
      <p:sp>
        <p:nvSpPr>
          <p:cNvPr id="31" name="Text Box 7"/>
          <p:cNvSpPr txBox="1">
            <a:spLocks noChangeArrowheads="1"/>
          </p:cNvSpPr>
          <p:nvPr/>
        </p:nvSpPr>
        <p:spPr bwMode="auto">
          <a:xfrm>
            <a:off x="4256518" y="1600334"/>
            <a:ext cx="382905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pc="300" sz="2800">
                <a:ea charset="-122" panose="020b0503020204020204" pitchFamily="34" typeface="微软雅黑"/>
              </a:rPr>
              <a:t>冲突是如何产生的？</a:t>
            </a:r>
          </a:p>
        </p:txBody>
      </p:sp>
    </p:spTree>
    <p:extLst>
      <p:ext uri="{BB962C8B-B14F-4D97-AF65-F5344CB8AC3E}">
        <p14:creationId val="3501707241"/>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31"/>
                                        </p:tgtEl>
                                        <p:attrNameLst>
                                          <p:attrName>style.visibility</p:attrName>
                                        </p:attrNameLst>
                                      </p:cBhvr>
                                      <p:to>
                                        <p:strVal val="visible"/>
                                      </p:to>
                                    </p:set>
                                    <p:animEffect filter="wipe(down)" transition="in">
                                      <p:cBhvr>
                                        <p:cTn dur="500" id="11"/>
                                        <p:tgtEl>
                                          <p:spTgt spid="31"/>
                                        </p:tgtEl>
                                      </p:cBhvr>
                                    </p:animEffect>
                                  </p:childTnLst>
                                </p:cTn>
                              </p:par>
                            </p:childTnLst>
                          </p:cTn>
                        </p:par>
                        <p:par>
                          <p:cTn fill="hold" id="12" nodeType="afterGroup">
                            <p:stCondLst>
                              <p:cond delay="1000"/>
                            </p:stCondLst>
                            <p:childTnLst>
                              <p:par>
                                <p:cTn fill="hold" grpId="0" id="13" nodeType="afterEffect" presetClass="entr" presetID="47"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1000" id="15"/>
                                        <p:tgtEl>
                                          <p:spTgt spid="6"/>
                                        </p:tgtEl>
                                      </p:cBhvr>
                                    </p:animEffect>
                                    <p:anim calcmode="lin" valueType="num">
                                      <p:cBhvr>
                                        <p:cTn dur="1000" fill="hold" id="16"/>
                                        <p:tgtEl>
                                          <p:spTgt spid="6"/>
                                        </p:tgtEl>
                                        <p:attrNameLst>
                                          <p:attrName>ppt_x</p:attrName>
                                        </p:attrNameLst>
                                      </p:cBhvr>
                                      <p:tavLst>
                                        <p:tav tm="0">
                                          <p:val>
                                            <p:strVal val="#ppt_x"/>
                                          </p:val>
                                        </p:tav>
                                        <p:tav tm="100000">
                                          <p:val>
                                            <p:strVal val="#ppt_x"/>
                                          </p:val>
                                        </p:tav>
                                      </p:tavLst>
                                    </p:anim>
                                    <p:anim calcmode="lin" valueType="num">
                                      <p:cBhvr>
                                        <p:cTn dur="1000" fill="hold" id="17"/>
                                        <p:tgtEl>
                                          <p:spTgt spid="6"/>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8">
                                  <p:stCondLst>
                                    <p:cond delay="0"/>
                                  </p:stCondLst>
                                  <p:childTnLst>
                                    <p:set>
                                      <p:cBhvr>
                                        <p:cTn dur="1" fill="hold" id="20">
                                          <p:stCondLst>
                                            <p:cond delay="0"/>
                                          </p:stCondLst>
                                        </p:cTn>
                                        <p:tgtEl>
                                          <p:spTgt spid="7"/>
                                        </p:tgtEl>
                                        <p:attrNameLst>
                                          <p:attrName>style.visibility</p:attrName>
                                        </p:attrNameLst>
                                      </p:cBhvr>
                                      <p:to>
                                        <p:strVal val="visible"/>
                                      </p:to>
                                    </p:set>
                                    <p:animEffect filter="wipe(left)" transition="in">
                                      <p:cBhvr>
                                        <p:cTn dur="500" id="21"/>
                                        <p:tgtEl>
                                          <p:spTgt spid="7"/>
                                        </p:tgtEl>
                                      </p:cBhvr>
                                    </p:animEffect>
                                  </p:childTnLst>
                                </p:cTn>
                              </p:par>
                            </p:childTnLst>
                          </p:cTn>
                        </p:par>
                        <p:par>
                          <p:cTn fill="hold" id="22" nodeType="afterGroup">
                            <p:stCondLst>
                              <p:cond delay="2500"/>
                            </p:stCondLst>
                            <p:childTnLst>
                              <p:par>
                                <p:cTn fill="hold" grpId="0" id="23" nodeType="afterEffect" presetClass="entr" presetID="22" presetSubtype="8">
                                  <p:stCondLst>
                                    <p:cond delay="0"/>
                                  </p:stCondLst>
                                  <p:childTnLst>
                                    <p:set>
                                      <p:cBhvr>
                                        <p:cTn dur="1" fill="hold" id="24">
                                          <p:stCondLst>
                                            <p:cond delay="0"/>
                                          </p:stCondLst>
                                        </p:cTn>
                                        <p:tgtEl>
                                          <p:spTgt spid="8"/>
                                        </p:tgtEl>
                                        <p:attrNameLst>
                                          <p:attrName>style.visibility</p:attrName>
                                        </p:attrNameLst>
                                      </p:cBhvr>
                                      <p:to>
                                        <p:strVal val="visible"/>
                                      </p:to>
                                    </p:set>
                                    <p:animEffect filter="wipe(left)" transition="in">
                                      <p:cBhvr>
                                        <p:cTn dur="500" id="25"/>
                                        <p:tgtEl>
                                          <p:spTgt spid="8"/>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9"/>
                                        </p:tgtEl>
                                        <p:attrNameLst>
                                          <p:attrName>style.visibility</p:attrName>
                                        </p:attrNameLst>
                                      </p:cBhvr>
                                      <p:to>
                                        <p:strVal val="visible"/>
                                      </p:to>
                                    </p:set>
                                    <p:animEffect filter="wipe(left)" transition="in">
                                      <p:cBhvr>
                                        <p:cTn dur="500" id="28"/>
                                        <p:tgtEl>
                                          <p:spTgt spid="9"/>
                                        </p:tgtEl>
                                      </p:cBhvr>
                                    </p:animEffect>
                                  </p:childTnLst>
                                </p:cTn>
                              </p:par>
                            </p:childTnLst>
                          </p:cTn>
                        </p:par>
                        <p:par>
                          <p:cTn fill="hold" id="29" nodeType="afterGroup">
                            <p:stCondLst>
                              <p:cond delay="3000"/>
                            </p:stCondLst>
                            <p:childTnLst>
                              <p:par>
                                <p:cTn fill="hold" grpId="0" id="30" nodeType="afterEffect" presetClass="entr" presetID="47" presetSubtype="0">
                                  <p:stCondLst>
                                    <p:cond delay="0"/>
                                  </p:stCondLst>
                                  <p:childTnLst>
                                    <p:set>
                                      <p:cBhvr>
                                        <p:cTn dur="1" fill="hold" id="31">
                                          <p:stCondLst>
                                            <p:cond delay="0"/>
                                          </p:stCondLst>
                                        </p:cTn>
                                        <p:tgtEl>
                                          <p:spTgt spid="10"/>
                                        </p:tgtEl>
                                        <p:attrNameLst>
                                          <p:attrName>style.visibility</p:attrName>
                                        </p:attrNameLst>
                                      </p:cBhvr>
                                      <p:to>
                                        <p:strVal val="visible"/>
                                      </p:to>
                                    </p:set>
                                    <p:animEffect filter="fade" transition="in">
                                      <p:cBhvr>
                                        <p:cTn dur="1000" id="32"/>
                                        <p:tgtEl>
                                          <p:spTgt spid="10"/>
                                        </p:tgtEl>
                                      </p:cBhvr>
                                    </p:animEffect>
                                    <p:anim calcmode="lin" valueType="num">
                                      <p:cBhvr>
                                        <p:cTn dur="1000" fill="hold" id="33"/>
                                        <p:tgtEl>
                                          <p:spTgt spid="10"/>
                                        </p:tgtEl>
                                        <p:attrNameLst>
                                          <p:attrName>ppt_x</p:attrName>
                                        </p:attrNameLst>
                                      </p:cBhvr>
                                      <p:tavLst>
                                        <p:tav tm="0">
                                          <p:val>
                                            <p:strVal val="#ppt_x"/>
                                          </p:val>
                                        </p:tav>
                                        <p:tav tm="100000">
                                          <p:val>
                                            <p:strVal val="#ppt_x"/>
                                          </p:val>
                                        </p:tav>
                                      </p:tavLst>
                                    </p:anim>
                                    <p:anim calcmode="lin" valueType="num">
                                      <p:cBhvr>
                                        <p:cTn dur="1000" fill="hold" id="34"/>
                                        <p:tgtEl>
                                          <p:spTgt spid="10"/>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4000"/>
                            </p:stCondLst>
                            <p:childTnLst>
                              <p:par>
                                <p:cTn fill="hold" id="36" nodeType="afterEffect" presetClass="entr" presetID="22" presetSubtype="8">
                                  <p:stCondLst>
                                    <p:cond delay="0"/>
                                  </p:stCondLst>
                                  <p:childTnLst>
                                    <p:set>
                                      <p:cBhvr>
                                        <p:cTn dur="1" fill="hold" id="37">
                                          <p:stCondLst>
                                            <p:cond delay="0"/>
                                          </p:stCondLst>
                                        </p:cTn>
                                        <p:tgtEl>
                                          <p:spTgt spid="12"/>
                                        </p:tgtEl>
                                        <p:attrNameLst>
                                          <p:attrName>style.visibility</p:attrName>
                                        </p:attrNameLst>
                                      </p:cBhvr>
                                      <p:to>
                                        <p:strVal val="visible"/>
                                      </p:to>
                                    </p:set>
                                    <p:animEffect filter="wipe(left)" transition="in">
                                      <p:cBhvr>
                                        <p:cTn dur="500" id="38"/>
                                        <p:tgtEl>
                                          <p:spTgt spid="12"/>
                                        </p:tgtEl>
                                      </p:cBhvr>
                                    </p:animEffect>
                                  </p:childTnLst>
                                </p:cTn>
                              </p:par>
                            </p:childTnLst>
                          </p:cTn>
                        </p:par>
                        <p:par>
                          <p:cTn fill="hold" id="39" nodeType="afterGroup">
                            <p:stCondLst>
                              <p:cond delay="4500"/>
                            </p:stCondLst>
                            <p:childTnLst>
                              <p:par>
                                <p:cTn fill="hold" grpId="0" id="40" nodeType="afterEffect" presetClass="entr" presetID="22" presetSubtype="8">
                                  <p:stCondLst>
                                    <p:cond delay="0"/>
                                  </p:stCondLst>
                                  <p:childTnLst>
                                    <p:set>
                                      <p:cBhvr>
                                        <p:cTn dur="1" fill="hold" id="41">
                                          <p:stCondLst>
                                            <p:cond delay="0"/>
                                          </p:stCondLst>
                                        </p:cTn>
                                        <p:tgtEl>
                                          <p:spTgt spid="13"/>
                                        </p:tgtEl>
                                        <p:attrNameLst>
                                          <p:attrName>style.visibility</p:attrName>
                                        </p:attrNameLst>
                                      </p:cBhvr>
                                      <p:to>
                                        <p:strVal val="visible"/>
                                      </p:to>
                                    </p:set>
                                    <p:animEffect filter="wipe(left)" transition="in">
                                      <p:cBhvr>
                                        <p:cTn dur="500" id="42"/>
                                        <p:tgtEl>
                                          <p:spTgt spid="13"/>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14"/>
                                        </p:tgtEl>
                                        <p:attrNameLst>
                                          <p:attrName>style.visibility</p:attrName>
                                        </p:attrNameLst>
                                      </p:cBhvr>
                                      <p:to>
                                        <p:strVal val="visible"/>
                                      </p:to>
                                    </p:set>
                                    <p:animEffect filter="wipe(left)" transition="in">
                                      <p:cBhvr>
                                        <p:cTn dur="500" id="45"/>
                                        <p:tgtEl>
                                          <p:spTgt spid="14"/>
                                        </p:tgtEl>
                                      </p:cBhvr>
                                    </p:animEffect>
                                  </p:childTnLst>
                                </p:cTn>
                              </p:par>
                            </p:childTnLst>
                          </p:cTn>
                        </p:par>
                        <p:par>
                          <p:cTn fill="hold" id="46" nodeType="afterGroup">
                            <p:stCondLst>
                              <p:cond delay="5000"/>
                            </p:stCondLst>
                            <p:childTnLst>
                              <p:par>
                                <p:cTn fill="hold" grpId="0" id="47" nodeType="afterEffect" presetClass="entr" presetID="47" presetSubtype="0">
                                  <p:stCondLst>
                                    <p:cond delay="0"/>
                                  </p:stCondLst>
                                  <p:childTnLst>
                                    <p:set>
                                      <p:cBhvr>
                                        <p:cTn dur="1" fill="hold" id="48">
                                          <p:stCondLst>
                                            <p:cond delay="0"/>
                                          </p:stCondLst>
                                        </p:cTn>
                                        <p:tgtEl>
                                          <p:spTgt spid="15"/>
                                        </p:tgtEl>
                                        <p:attrNameLst>
                                          <p:attrName>style.visibility</p:attrName>
                                        </p:attrNameLst>
                                      </p:cBhvr>
                                      <p:to>
                                        <p:strVal val="visible"/>
                                      </p:to>
                                    </p:set>
                                    <p:animEffect filter="fade" transition="in">
                                      <p:cBhvr>
                                        <p:cTn dur="1000" id="49"/>
                                        <p:tgtEl>
                                          <p:spTgt spid="15"/>
                                        </p:tgtEl>
                                      </p:cBhvr>
                                    </p:animEffect>
                                    <p:anim calcmode="lin" valueType="num">
                                      <p:cBhvr>
                                        <p:cTn dur="1000" fill="hold" id="50"/>
                                        <p:tgtEl>
                                          <p:spTgt spid="15"/>
                                        </p:tgtEl>
                                        <p:attrNameLst>
                                          <p:attrName>ppt_x</p:attrName>
                                        </p:attrNameLst>
                                      </p:cBhvr>
                                      <p:tavLst>
                                        <p:tav tm="0">
                                          <p:val>
                                            <p:strVal val="#ppt_x"/>
                                          </p:val>
                                        </p:tav>
                                        <p:tav tm="100000">
                                          <p:val>
                                            <p:strVal val="#ppt_x"/>
                                          </p:val>
                                        </p:tav>
                                      </p:tavLst>
                                    </p:anim>
                                    <p:anim calcmode="lin" valueType="num">
                                      <p:cBhvr>
                                        <p:cTn dur="1000" fill="hold" id="51"/>
                                        <p:tgtEl>
                                          <p:spTgt spid="15"/>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6000"/>
                            </p:stCondLst>
                            <p:childTnLst>
                              <p:par>
                                <p:cTn fill="hold" id="53" nodeType="afterEffect" presetClass="entr" presetID="22" presetSubtype="8">
                                  <p:stCondLst>
                                    <p:cond delay="0"/>
                                  </p:stCondLst>
                                  <p:childTnLst>
                                    <p:set>
                                      <p:cBhvr>
                                        <p:cTn dur="1" fill="hold" id="54">
                                          <p:stCondLst>
                                            <p:cond delay="0"/>
                                          </p:stCondLst>
                                        </p:cTn>
                                        <p:tgtEl>
                                          <p:spTgt spid="16"/>
                                        </p:tgtEl>
                                        <p:attrNameLst>
                                          <p:attrName>style.visibility</p:attrName>
                                        </p:attrNameLst>
                                      </p:cBhvr>
                                      <p:to>
                                        <p:strVal val="visible"/>
                                      </p:to>
                                    </p:set>
                                    <p:animEffect filter="wipe(left)" transition="in">
                                      <p:cBhvr>
                                        <p:cTn dur="500" id="55"/>
                                        <p:tgtEl>
                                          <p:spTgt spid="16"/>
                                        </p:tgtEl>
                                      </p:cBhvr>
                                    </p:animEffect>
                                  </p:childTnLst>
                                </p:cTn>
                              </p:par>
                            </p:childTnLst>
                          </p:cTn>
                        </p:par>
                        <p:par>
                          <p:cTn fill="hold" id="56" nodeType="afterGroup">
                            <p:stCondLst>
                              <p:cond delay="6500"/>
                            </p:stCondLst>
                            <p:childTnLst>
                              <p:par>
                                <p:cTn fill="hold" grpId="0" id="57" nodeType="afterEffect" presetClass="entr" presetID="22" presetSubtype="8">
                                  <p:stCondLst>
                                    <p:cond delay="0"/>
                                  </p:stCondLst>
                                  <p:childTnLst>
                                    <p:set>
                                      <p:cBhvr>
                                        <p:cTn dur="1" fill="hold" id="58">
                                          <p:stCondLst>
                                            <p:cond delay="0"/>
                                          </p:stCondLst>
                                        </p:cTn>
                                        <p:tgtEl>
                                          <p:spTgt spid="17"/>
                                        </p:tgtEl>
                                        <p:attrNameLst>
                                          <p:attrName>style.visibility</p:attrName>
                                        </p:attrNameLst>
                                      </p:cBhvr>
                                      <p:to>
                                        <p:strVal val="visible"/>
                                      </p:to>
                                    </p:set>
                                    <p:animEffect filter="wipe(left)" transition="in">
                                      <p:cBhvr>
                                        <p:cTn dur="500" id="59"/>
                                        <p:tgtEl>
                                          <p:spTgt spid="17"/>
                                        </p:tgtEl>
                                      </p:cBhvr>
                                    </p:animEffect>
                                  </p:childTnLst>
                                </p:cTn>
                              </p:par>
                              <p:par>
                                <p:cTn fill="hold" grpId="0" id="60" nodeType="withEffect" presetClass="entr" presetID="22" presetSubtype="8">
                                  <p:stCondLst>
                                    <p:cond delay="0"/>
                                  </p:stCondLst>
                                  <p:childTnLst>
                                    <p:set>
                                      <p:cBhvr>
                                        <p:cTn dur="1" fill="hold" id="61">
                                          <p:stCondLst>
                                            <p:cond delay="0"/>
                                          </p:stCondLst>
                                        </p:cTn>
                                        <p:tgtEl>
                                          <p:spTgt spid="18"/>
                                        </p:tgtEl>
                                        <p:attrNameLst>
                                          <p:attrName>style.visibility</p:attrName>
                                        </p:attrNameLst>
                                      </p:cBhvr>
                                      <p:to>
                                        <p:strVal val="visible"/>
                                      </p:to>
                                    </p:set>
                                    <p:animEffect filter="wipe(left)" transition="in">
                                      <p:cBhvr>
                                        <p:cTn dur="500" id="62"/>
                                        <p:tgtEl>
                                          <p:spTgt spid="18"/>
                                        </p:tgtEl>
                                      </p:cBhvr>
                                    </p:animEffect>
                                  </p:childTnLst>
                                </p:cTn>
                              </p:par>
                            </p:childTnLst>
                          </p:cTn>
                        </p:par>
                        <p:par>
                          <p:cTn fill="hold" id="63" nodeType="afterGroup">
                            <p:stCondLst>
                              <p:cond delay="7000"/>
                            </p:stCondLst>
                            <p:childTnLst>
                              <p:par>
                                <p:cTn fill="hold" grpId="0" id="64" nodeType="afterEffect" presetClass="entr" presetID="47" presetSubtype="0">
                                  <p:stCondLst>
                                    <p:cond delay="0"/>
                                  </p:stCondLst>
                                  <p:childTnLst>
                                    <p:set>
                                      <p:cBhvr>
                                        <p:cTn dur="1" fill="hold" id="65">
                                          <p:stCondLst>
                                            <p:cond delay="0"/>
                                          </p:stCondLst>
                                        </p:cTn>
                                        <p:tgtEl>
                                          <p:spTgt spid="19"/>
                                        </p:tgtEl>
                                        <p:attrNameLst>
                                          <p:attrName>style.visibility</p:attrName>
                                        </p:attrNameLst>
                                      </p:cBhvr>
                                      <p:to>
                                        <p:strVal val="visible"/>
                                      </p:to>
                                    </p:set>
                                    <p:animEffect filter="fade" transition="in">
                                      <p:cBhvr>
                                        <p:cTn dur="1000" id="66"/>
                                        <p:tgtEl>
                                          <p:spTgt spid="19"/>
                                        </p:tgtEl>
                                      </p:cBhvr>
                                    </p:animEffect>
                                    <p:anim calcmode="lin" valueType="num">
                                      <p:cBhvr>
                                        <p:cTn dur="1000" fill="hold" id="67"/>
                                        <p:tgtEl>
                                          <p:spTgt spid="19"/>
                                        </p:tgtEl>
                                        <p:attrNameLst>
                                          <p:attrName>ppt_x</p:attrName>
                                        </p:attrNameLst>
                                      </p:cBhvr>
                                      <p:tavLst>
                                        <p:tav tm="0">
                                          <p:val>
                                            <p:strVal val="#ppt_x"/>
                                          </p:val>
                                        </p:tav>
                                        <p:tav tm="100000">
                                          <p:val>
                                            <p:strVal val="#ppt_x"/>
                                          </p:val>
                                        </p:tav>
                                      </p:tavLst>
                                    </p:anim>
                                    <p:anim calcmode="lin" valueType="num">
                                      <p:cBhvr>
                                        <p:cTn dur="1000" fill="hold" id="68"/>
                                        <p:tgtEl>
                                          <p:spTgt spid="19"/>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8000"/>
                            </p:stCondLst>
                            <p:childTnLst>
                              <p:par>
                                <p:cTn fill="hold" id="70" nodeType="afterEffect" presetClass="entr" presetID="22" presetSubtype="8">
                                  <p:stCondLst>
                                    <p:cond delay="0"/>
                                  </p:stCondLst>
                                  <p:childTnLst>
                                    <p:set>
                                      <p:cBhvr>
                                        <p:cTn dur="1" fill="hold" id="71">
                                          <p:stCondLst>
                                            <p:cond delay="0"/>
                                          </p:stCondLst>
                                        </p:cTn>
                                        <p:tgtEl>
                                          <p:spTgt spid="20"/>
                                        </p:tgtEl>
                                        <p:attrNameLst>
                                          <p:attrName>style.visibility</p:attrName>
                                        </p:attrNameLst>
                                      </p:cBhvr>
                                      <p:to>
                                        <p:strVal val="visible"/>
                                      </p:to>
                                    </p:set>
                                    <p:animEffect filter="wipe(left)" transition="in">
                                      <p:cBhvr>
                                        <p:cTn dur="500" id="72"/>
                                        <p:tgtEl>
                                          <p:spTgt spid="20"/>
                                        </p:tgtEl>
                                      </p:cBhvr>
                                    </p:animEffect>
                                  </p:childTnLst>
                                </p:cTn>
                              </p:par>
                            </p:childTnLst>
                          </p:cTn>
                        </p:par>
                        <p:par>
                          <p:cTn fill="hold" id="73" nodeType="afterGroup">
                            <p:stCondLst>
                              <p:cond delay="8500"/>
                            </p:stCondLst>
                            <p:childTnLst>
                              <p:par>
                                <p:cTn fill="hold" grpId="0" id="74" nodeType="afterEffect" presetClass="entr" presetID="22" presetSubtype="8">
                                  <p:stCondLst>
                                    <p:cond delay="0"/>
                                  </p:stCondLst>
                                  <p:childTnLst>
                                    <p:set>
                                      <p:cBhvr>
                                        <p:cTn dur="1" fill="hold" id="75">
                                          <p:stCondLst>
                                            <p:cond delay="0"/>
                                          </p:stCondLst>
                                        </p:cTn>
                                        <p:tgtEl>
                                          <p:spTgt spid="21"/>
                                        </p:tgtEl>
                                        <p:attrNameLst>
                                          <p:attrName>style.visibility</p:attrName>
                                        </p:attrNameLst>
                                      </p:cBhvr>
                                      <p:to>
                                        <p:strVal val="visible"/>
                                      </p:to>
                                    </p:set>
                                    <p:animEffect filter="wipe(left)" transition="in">
                                      <p:cBhvr>
                                        <p:cTn dur="500" id="76"/>
                                        <p:tgtEl>
                                          <p:spTgt spid="21"/>
                                        </p:tgtEl>
                                      </p:cBhvr>
                                    </p:animEffect>
                                  </p:childTnLst>
                                </p:cTn>
                              </p:par>
                              <p:par>
                                <p:cTn fill="hold" grpId="0" id="77" nodeType="withEffect" presetClass="entr" presetID="22" presetSubtype="8">
                                  <p:stCondLst>
                                    <p:cond delay="0"/>
                                  </p:stCondLst>
                                  <p:childTnLst>
                                    <p:set>
                                      <p:cBhvr>
                                        <p:cTn dur="1" fill="hold" id="78">
                                          <p:stCondLst>
                                            <p:cond delay="0"/>
                                          </p:stCondLst>
                                        </p:cTn>
                                        <p:tgtEl>
                                          <p:spTgt spid="22"/>
                                        </p:tgtEl>
                                        <p:attrNameLst>
                                          <p:attrName>style.visibility</p:attrName>
                                        </p:attrNameLst>
                                      </p:cBhvr>
                                      <p:to>
                                        <p:strVal val="visible"/>
                                      </p:to>
                                    </p:set>
                                    <p:animEffect filter="wipe(left)" transition="in">
                                      <p:cBhvr>
                                        <p:cTn dur="500" id="79"/>
                                        <p:tgtEl>
                                          <p:spTgt spid="22"/>
                                        </p:tgtEl>
                                      </p:cBhvr>
                                    </p:animEffect>
                                  </p:childTnLst>
                                </p:cTn>
                              </p:par>
                            </p:childTnLst>
                          </p:cTn>
                        </p:par>
                        <p:par>
                          <p:cTn fill="hold" id="80" nodeType="afterGroup">
                            <p:stCondLst>
                              <p:cond delay="9000"/>
                            </p:stCondLst>
                            <p:childTnLst>
                              <p:par>
                                <p:cTn fill="hold" grpId="0" id="81" nodeType="afterEffect" presetClass="entr" presetID="47" presetSubtype="0">
                                  <p:stCondLst>
                                    <p:cond delay="0"/>
                                  </p:stCondLst>
                                  <p:childTnLst>
                                    <p:set>
                                      <p:cBhvr>
                                        <p:cTn dur="1" fill="hold" id="82">
                                          <p:stCondLst>
                                            <p:cond delay="0"/>
                                          </p:stCondLst>
                                        </p:cTn>
                                        <p:tgtEl>
                                          <p:spTgt spid="23"/>
                                        </p:tgtEl>
                                        <p:attrNameLst>
                                          <p:attrName>style.visibility</p:attrName>
                                        </p:attrNameLst>
                                      </p:cBhvr>
                                      <p:to>
                                        <p:strVal val="visible"/>
                                      </p:to>
                                    </p:set>
                                    <p:animEffect filter="fade" transition="in">
                                      <p:cBhvr>
                                        <p:cTn dur="1000" id="83"/>
                                        <p:tgtEl>
                                          <p:spTgt spid="23"/>
                                        </p:tgtEl>
                                      </p:cBhvr>
                                    </p:animEffect>
                                    <p:anim calcmode="lin" valueType="num">
                                      <p:cBhvr>
                                        <p:cTn dur="1000" fill="hold" id="84"/>
                                        <p:tgtEl>
                                          <p:spTgt spid="23"/>
                                        </p:tgtEl>
                                        <p:attrNameLst>
                                          <p:attrName>ppt_x</p:attrName>
                                        </p:attrNameLst>
                                      </p:cBhvr>
                                      <p:tavLst>
                                        <p:tav tm="0">
                                          <p:val>
                                            <p:strVal val="#ppt_x"/>
                                          </p:val>
                                        </p:tav>
                                        <p:tav tm="100000">
                                          <p:val>
                                            <p:strVal val="#ppt_x"/>
                                          </p:val>
                                        </p:tav>
                                      </p:tavLst>
                                    </p:anim>
                                    <p:anim calcmode="lin" valueType="num">
                                      <p:cBhvr>
                                        <p:cTn dur="1000" fill="hold" id="85"/>
                                        <p:tgtEl>
                                          <p:spTgt spid="23"/>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10000"/>
                            </p:stCondLst>
                            <p:childTnLst>
                              <p:par>
                                <p:cTn fill="hold" id="87" nodeType="afterEffect" presetClass="entr" presetID="22" presetSubtype="8">
                                  <p:stCondLst>
                                    <p:cond delay="0"/>
                                  </p:stCondLst>
                                  <p:childTnLst>
                                    <p:set>
                                      <p:cBhvr>
                                        <p:cTn dur="1" fill="hold" id="88">
                                          <p:stCondLst>
                                            <p:cond delay="0"/>
                                          </p:stCondLst>
                                        </p:cTn>
                                        <p:tgtEl>
                                          <p:spTgt spid="24"/>
                                        </p:tgtEl>
                                        <p:attrNameLst>
                                          <p:attrName>style.visibility</p:attrName>
                                        </p:attrNameLst>
                                      </p:cBhvr>
                                      <p:to>
                                        <p:strVal val="visible"/>
                                      </p:to>
                                    </p:set>
                                    <p:animEffect filter="wipe(left)" transition="in">
                                      <p:cBhvr>
                                        <p:cTn dur="500" id="89"/>
                                        <p:tgtEl>
                                          <p:spTgt spid="24"/>
                                        </p:tgtEl>
                                      </p:cBhvr>
                                    </p:animEffect>
                                  </p:childTnLst>
                                </p:cTn>
                              </p:par>
                            </p:childTnLst>
                          </p:cTn>
                        </p:par>
                        <p:par>
                          <p:cTn fill="hold" id="90" nodeType="afterGroup">
                            <p:stCondLst>
                              <p:cond delay="10500"/>
                            </p:stCondLst>
                            <p:childTnLst>
                              <p:par>
                                <p:cTn fill="hold" grpId="0" id="91" nodeType="afterEffect" presetClass="entr" presetID="22" presetSubtype="8">
                                  <p:stCondLst>
                                    <p:cond delay="0"/>
                                  </p:stCondLst>
                                  <p:childTnLst>
                                    <p:set>
                                      <p:cBhvr>
                                        <p:cTn dur="1" fill="hold" id="92">
                                          <p:stCondLst>
                                            <p:cond delay="0"/>
                                          </p:stCondLst>
                                        </p:cTn>
                                        <p:tgtEl>
                                          <p:spTgt spid="25"/>
                                        </p:tgtEl>
                                        <p:attrNameLst>
                                          <p:attrName>style.visibility</p:attrName>
                                        </p:attrNameLst>
                                      </p:cBhvr>
                                      <p:to>
                                        <p:strVal val="visible"/>
                                      </p:to>
                                    </p:set>
                                    <p:animEffect filter="wipe(left)" transition="in">
                                      <p:cBhvr>
                                        <p:cTn dur="500" id="93"/>
                                        <p:tgtEl>
                                          <p:spTgt spid="25"/>
                                        </p:tgtEl>
                                      </p:cBhvr>
                                    </p:animEffect>
                                  </p:childTnLst>
                                </p:cTn>
                              </p:par>
                              <p:par>
                                <p:cTn fill="hold" grpId="0" id="94" nodeType="withEffect" presetClass="entr" presetID="22" presetSubtype="8">
                                  <p:stCondLst>
                                    <p:cond delay="0"/>
                                  </p:stCondLst>
                                  <p:childTnLst>
                                    <p:set>
                                      <p:cBhvr>
                                        <p:cTn dur="1" fill="hold" id="95">
                                          <p:stCondLst>
                                            <p:cond delay="0"/>
                                          </p:stCondLst>
                                        </p:cTn>
                                        <p:tgtEl>
                                          <p:spTgt spid="26"/>
                                        </p:tgtEl>
                                        <p:attrNameLst>
                                          <p:attrName>style.visibility</p:attrName>
                                        </p:attrNameLst>
                                      </p:cBhvr>
                                      <p:to>
                                        <p:strVal val="visible"/>
                                      </p:to>
                                    </p:set>
                                    <p:animEffect filter="wipe(left)" transition="in">
                                      <p:cBhvr>
                                        <p:cTn dur="500" id="96"/>
                                        <p:tgtEl>
                                          <p:spTgt spid="26"/>
                                        </p:tgtEl>
                                      </p:cBhvr>
                                    </p:animEffect>
                                  </p:childTnLst>
                                </p:cTn>
                              </p:par>
                            </p:childTnLst>
                          </p:cTn>
                        </p:par>
                        <p:par>
                          <p:cTn fill="hold" id="97" nodeType="afterGroup">
                            <p:stCondLst>
                              <p:cond delay="11000"/>
                            </p:stCondLst>
                            <p:childTnLst>
                              <p:par>
                                <p:cTn fill="hold" grpId="0" id="98" nodeType="afterEffect" presetClass="entr" presetID="47" presetSubtype="0">
                                  <p:stCondLst>
                                    <p:cond delay="0"/>
                                  </p:stCondLst>
                                  <p:childTnLst>
                                    <p:set>
                                      <p:cBhvr>
                                        <p:cTn dur="1" fill="hold" id="99">
                                          <p:stCondLst>
                                            <p:cond delay="0"/>
                                          </p:stCondLst>
                                        </p:cTn>
                                        <p:tgtEl>
                                          <p:spTgt spid="27"/>
                                        </p:tgtEl>
                                        <p:attrNameLst>
                                          <p:attrName>style.visibility</p:attrName>
                                        </p:attrNameLst>
                                      </p:cBhvr>
                                      <p:to>
                                        <p:strVal val="visible"/>
                                      </p:to>
                                    </p:set>
                                    <p:animEffect filter="fade" transition="in">
                                      <p:cBhvr>
                                        <p:cTn dur="1000" id="100"/>
                                        <p:tgtEl>
                                          <p:spTgt spid="27"/>
                                        </p:tgtEl>
                                      </p:cBhvr>
                                    </p:animEffect>
                                    <p:anim calcmode="lin" valueType="num">
                                      <p:cBhvr>
                                        <p:cTn dur="1000" fill="hold" id="101"/>
                                        <p:tgtEl>
                                          <p:spTgt spid="27"/>
                                        </p:tgtEl>
                                        <p:attrNameLst>
                                          <p:attrName>ppt_x</p:attrName>
                                        </p:attrNameLst>
                                      </p:cBhvr>
                                      <p:tavLst>
                                        <p:tav tm="0">
                                          <p:val>
                                            <p:strVal val="#ppt_x"/>
                                          </p:val>
                                        </p:tav>
                                        <p:tav tm="100000">
                                          <p:val>
                                            <p:strVal val="#ppt_x"/>
                                          </p:val>
                                        </p:tav>
                                      </p:tavLst>
                                    </p:anim>
                                    <p:anim calcmode="lin" valueType="num">
                                      <p:cBhvr>
                                        <p:cTn dur="1000" fill="hold" id="102"/>
                                        <p:tgtEl>
                                          <p:spTgt spid="27"/>
                                        </p:tgtEl>
                                        <p:attrNameLst>
                                          <p:attrName>ppt_y</p:attrName>
                                        </p:attrNameLst>
                                      </p:cBhvr>
                                      <p:tavLst>
                                        <p:tav tm="0">
                                          <p:val>
                                            <p:strVal val="#ppt_y-.1"/>
                                          </p:val>
                                        </p:tav>
                                        <p:tav tm="100000">
                                          <p:val>
                                            <p:strVal val="#ppt_y"/>
                                          </p:val>
                                        </p:tav>
                                      </p:tavLst>
                                    </p:anim>
                                  </p:childTnLst>
                                </p:cTn>
                              </p:par>
                            </p:childTnLst>
                          </p:cTn>
                        </p:par>
                        <p:par>
                          <p:cTn fill="hold" id="103" nodeType="afterGroup">
                            <p:stCondLst>
                              <p:cond delay="12000"/>
                            </p:stCondLst>
                            <p:childTnLst>
                              <p:par>
                                <p:cTn fill="hold" id="104" nodeType="afterEffect" presetClass="entr" presetID="22" presetSubtype="8">
                                  <p:stCondLst>
                                    <p:cond delay="0"/>
                                  </p:stCondLst>
                                  <p:childTnLst>
                                    <p:set>
                                      <p:cBhvr>
                                        <p:cTn dur="1" fill="hold" id="105">
                                          <p:stCondLst>
                                            <p:cond delay="0"/>
                                          </p:stCondLst>
                                        </p:cTn>
                                        <p:tgtEl>
                                          <p:spTgt spid="28"/>
                                        </p:tgtEl>
                                        <p:attrNameLst>
                                          <p:attrName>style.visibility</p:attrName>
                                        </p:attrNameLst>
                                      </p:cBhvr>
                                      <p:to>
                                        <p:strVal val="visible"/>
                                      </p:to>
                                    </p:set>
                                    <p:animEffect filter="wipe(left)" transition="in">
                                      <p:cBhvr>
                                        <p:cTn dur="500" id="106"/>
                                        <p:tgtEl>
                                          <p:spTgt spid="28"/>
                                        </p:tgtEl>
                                      </p:cBhvr>
                                    </p:animEffect>
                                  </p:childTnLst>
                                </p:cTn>
                              </p:par>
                            </p:childTnLst>
                          </p:cTn>
                        </p:par>
                        <p:par>
                          <p:cTn fill="hold" id="107" nodeType="afterGroup">
                            <p:stCondLst>
                              <p:cond delay="12500"/>
                            </p:stCondLst>
                            <p:childTnLst>
                              <p:par>
                                <p:cTn fill="hold" grpId="0" id="108" nodeType="afterEffect" presetClass="entr" presetID="22" presetSubtype="8">
                                  <p:stCondLst>
                                    <p:cond delay="0"/>
                                  </p:stCondLst>
                                  <p:childTnLst>
                                    <p:set>
                                      <p:cBhvr>
                                        <p:cTn dur="1" fill="hold" id="109">
                                          <p:stCondLst>
                                            <p:cond delay="0"/>
                                          </p:stCondLst>
                                        </p:cTn>
                                        <p:tgtEl>
                                          <p:spTgt spid="29"/>
                                        </p:tgtEl>
                                        <p:attrNameLst>
                                          <p:attrName>style.visibility</p:attrName>
                                        </p:attrNameLst>
                                      </p:cBhvr>
                                      <p:to>
                                        <p:strVal val="visible"/>
                                      </p:to>
                                    </p:set>
                                    <p:animEffect filter="wipe(left)" transition="in">
                                      <p:cBhvr>
                                        <p:cTn dur="500" id="110"/>
                                        <p:tgtEl>
                                          <p:spTgt spid="29"/>
                                        </p:tgtEl>
                                      </p:cBhvr>
                                    </p:animEffect>
                                  </p:childTnLst>
                                </p:cTn>
                              </p:par>
                              <p:par>
                                <p:cTn fill="hold" grpId="0" id="111" nodeType="withEffect" presetClass="entr" presetID="22" presetSubtype="8">
                                  <p:stCondLst>
                                    <p:cond delay="0"/>
                                  </p:stCondLst>
                                  <p:childTnLst>
                                    <p:set>
                                      <p:cBhvr>
                                        <p:cTn dur="1" fill="hold" id="112">
                                          <p:stCondLst>
                                            <p:cond delay="0"/>
                                          </p:stCondLst>
                                        </p:cTn>
                                        <p:tgtEl>
                                          <p:spTgt spid="30"/>
                                        </p:tgtEl>
                                        <p:attrNameLst>
                                          <p:attrName>style.visibility</p:attrName>
                                        </p:attrNameLst>
                                      </p:cBhvr>
                                      <p:to>
                                        <p:strVal val="visible"/>
                                      </p:to>
                                    </p:set>
                                    <p:animEffect filter="wipe(left)" transition="in">
                                      <p:cBhvr>
                                        <p:cTn dur="500" id="113"/>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9"/>
      <p:bldP grpId="0" spid="10"/>
      <p:bldP grpId="0" spid="13"/>
      <p:bldP grpId="0" spid="14"/>
      <p:bldP grpId="0" spid="15"/>
      <p:bldP grpId="0" spid="17"/>
      <p:bldP grpId="0" spid="18"/>
      <p:bldP grpId="0" spid="19"/>
      <p:bldP grpId="0" spid="21"/>
      <p:bldP grpId="0" spid="22"/>
      <p:bldP grpId="0" spid="23"/>
      <p:bldP grpId="0" spid="25"/>
      <p:bldP grpId="0" spid="26"/>
      <p:bldP grpId="0" spid="27"/>
      <p:bldP grpId="0" spid="29"/>
      <p:bldP grpId="0" spid="30"/>
      <p:bldP grpId="0" spid="3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5679165" cy="630942"/>
            <a:chOff x="4039487" y="423523"/>
            <a:chExt cx="5679165"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latin charset="0" typeface="Broadway BT"/>
                  <a:ea charset="-122" panose="020b0503020204020204" pitchFamily="34" typeface="微软雅黑"/>
                  <a:sym charset="0" typeface="Broadway BT"/>
                </a:rPr>
                <a:t>团队冲突</a:t>
              </a:r>
            </a:p>
          </p:txBody>
        </p:sp>
        <p:sp>
          <p:nvSpPr>
            <p:cNvPr id="3" name="矩形 2"/>
            <p:cNvSpPr/>
            <p:nvPr/>
          </p:nvSpPr>
          <p:spPr>
            <a:xfrm>
              <a:off x="6174092" y="679630"/>
              <a:ext cx="3670618"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COMMUNICATION</a:t>
              </a:r>
            </a:p>
          </p:txBody>
        </p:sp>
      </p:grpSp>
      <p:sp>
        <p:nvSpPr>
          <p:cNvPr id="6" name="矩形 5"/>
          <p:cNvSpPr/>
          <p:nvPr/>
        </p:nvSpPr>
        <p:spPr>
          <a:xfrm>
            <a:off x="624115" y="1558526"/>
            <a:ext cx="2651442" cy="548640"/>
          </a:xfrm>
          <a:prstGeom prst="rect">
            <a:avLst/>
          </a:prstGeom>
        </p:spPr>
        <p:txBody>
          <a:bodyPr wrap="none">
            <a:spAutoFit/>
          </a:bodyPr>
          <a:lstStyle/>
          <a:p>
            <a:r>
              <a:rPr altLang="en-US" b="1" lang="zh-CN" spc="600" sz="3000">
                <a:latin charset="0" typeface="Broadway BT"/>
                <a:ea charset="-122" panose="020b0503020204020204" pitchFamily="34" typeface="微软雅黑"/>
                <a:sym charset="0" typeface="Broadway BT"/>
              </a:rPr>
              <a:t> 冲突的应对</a:t>
            </a:r>
          </a:p>
        </p:txBody>
      </p:sp>
      <p:pic>
        <p:nvPicPr>
          <p:cNvPr descr="www_tuweimei_comComp_9724114_NBYEVSpL1rHWhxE8DjpMvhn7FjH8BdBP.jpg" id="7" name="图片 3"/>
          <p:cNvPicPr>
            <a:picLocks noChangeArrowheads="1" noChangeAspect="1" noGrp="1"/>
          </p:cNvPicPr>
          <p:nvPr/>
        </p:nvPicPr>
        <p:blipFill>
          <a:blip r:embed="rId3">
            <a:extLst>
              <a:ext uri="{28A0092B-C50C-407E-A947-70E740481C1C}">
                <a14:useLocalDpi val="0"/>
              </a:ext>
            </a:extLst>
          </a:blip>
          <a:stretch>
            <a:fillRect/>
          </a:stretch>
        </p:blipFill>
        <p:spPr bwMode="auto">
          <a:xfrm>
            <a:off x="624115" y="2704764"/>
            <a:ext cx="4057650" cy="304482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8" name="Text Box 8"/>
          <p:cNvSpPr txBox="1">
            <a:spLocks noChangeArrowheads="1"/>
          </p:cNvSpPr>
          <p:nvPr/>
        </p:nvSpPr>
        <p:spPr bwMode="auto">
          <a:xfrm>
            <a:off x="6489189" y="2112524"/>
            <a:ext cx="313111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pc="600" sz="3600">
                <a:solidFill>
                  <a:srgbClr val="0070C0"/>
                </a:solidFill>
                <a:ea charset="-122" panose="020b0503020204020204" pitchFamily="34" typeface="微软雅黑"/>
              </a:rPr>
              <a:t>交涉与谈判</a:t>
            </a:r>
          </a:p>
        </p:txBody>
      </p:sp>
      <p:sp>
        <p:nvSpPr>
          <p:cNvPr id="9" name="Text Box 9"/>
          <p:cNvSpPr txBox="1">
            <a:spLocks noChangeArrowheads="1"/>
          </p:cNvSpPr>
          <p:nvPr/>
        </p:nvSpPr>
        <p:spPr bwMode="auto">
          <a:xfrm>
            <a:off x="4872038" y="3319236"/>
            <a:ext cx="6365421" cy="1798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lnSpc>
                <a:spcPct val="140000"/>
              </a:lnSpc>
            </a:pPr>
            <a:r>
              <a:rPr altLang="en-US" lang="zh-CN" sz="1600">
                <a:solidFill>
                  <a:schemeClr val="tx1">
                    <a:lumMod val="85000"/>
                    <a:lumOff val="15000"/>
                  </a:schemeClr>
                </a:solidFill>
                <a:ea charset="-122" panose="020b0503020204020204" pitchFamily="34" typeface="微软雅黑"/>
              </a:rPr>
              <a:t>      交涉与谈判是解决问题的较好方法，这是因为：通过交涉，双方都能了解、体谅对方的问题，交涉也是宣泄各自情感的良好渠道。</a:t>
            </a:r>
          </a:p>
          <a:p>
            <a:pPr algn="just" eaLnBrk="1" hangingPunct="1">
              <a:lnSpc>
                <a:spcPct val="140000"/>
              </a:lnSpc>
            </a:pPr>
            <a:r>
              <a:rPr altLang="en-US" lang="zh-CN" sz="1600">
                <a:solidFill>
                  <a:schemeClr val="tx1">
                    <a:lumMod val="85000"/>
                    <a:lumOff val="15000"/>
                  </a:schemeClr>
                </a:solidFill>
                <a:ea charset="-122" panose="020b0503020204020204" pitchFamily="34" typeface="微软雅黑"/>
              </a:rPr>
              <a:t>      具体来讲，要将冲突双方召集到一起，让他们把分歧讲出来，辨明是非，找出分歧的原因，提出办法，最终选择一个双方都能接受的解决方案。</a:t>
            </a:r>
          </a:p>
        </p:txBody>
      </p:sp>
      <p:sp>
        <p:nvSpPr>
          <p:cNvPr id="10" name="矩形 9"/>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951385519"/>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1000" id="15"/>
                                        <p:tgtEl>
                                          <p:spTgt spid="7"/>
                                        </p:tgtEl>
                                      </p:cBhvr>
                                    </p:animEffect>
                                    <p:anim calcmode="lin" valueType="num">
                                      <p:cBhvr>
                                        <p:cTn dur="1000" fill="hold" id="16"/>
                                        <p:tgtEl>
                                          <p:spTgt spid="7"/>
                                        </p:tgtEl>
                                        <p:attrNameLst>
                                          <p:attrName>ppt_x</p:attrName>
                                        </p:attrNameLst>
                                      </p:cBhvr>
                                      <p:tavLst>
                                        <p:tav tm="0">
                                          <p:val>
                                            <p:strVal val="#ppt_x"/>
                                          </p:val>
                                        </p:tav>
                                        <p:tav tm="100000">
                                          <p:val>
                                            <p:strVal val="#ppt_x"/>
                                          </p:val>
                                        </p:tav>
                                      </p:tavLst>
                                    </p:anim>
                                    <p:anim calcmode="lin" valueType="num">
                                      <p:cBhvr>
                                        <p:cTn dur="1000" fill="hold" id="17"/>
                                        <p:tgtEl>
                                          <p:spTgt spid="7"/>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16" presetSubtype="21">
                                  <p:stCondLst>
                                    <p:cond delay="0"/>
                                  </p:stCondLst>
                                  <p:childTnLst>
                                    <p:set>
                                      <p:cBhvr>
                                        <p:cTn dur="1" fill="hold" id="20">
                                          <p:stCondLst>
                                            <p:cond delay="0"/>
                                          </p:stCondLst>
                                        </p:cTn>
                                        <p:tgtEl>
                                          <p:spTgt spid="8"/>
                                        </p:tgtEl>
                                        <p:attrNameLst>
                                          <p:attrName>style.visibility</p:attrName>
                                        </p:attrNameLst>
                                      </p:cBhvr>
                                      <p:to>
                                        <p:strVal val="visible"/>
                                      </p:to>
                                    </p:set>
                                    <p:animEffect filter="barn(inVertical)" transition="in">
                                      <p:cBhvr>
                                        <p:cTn dur="500" id="21"/>
                                        <p:tgtEl>
                                          <p:spTgt spid="8"/>
                                        </p:tgtEl>
                                      </p:cBhvr>
                                    </p:animEffect>
                                  </p:childTnLst>
                                </p:cTn>
                              </p:par>
                            </p:childTnLst>
                          </p:cTn>
                        </p:par>
                        <p:par>
                          <p:cTn fill="hold" id="22" nodeType="afterGroup">
                            <p:stCondLst>
                              <p:cond delay="2500"/>
                            </p:stCondLst>
                            <p:childTnLst>
                              <p:par>
                                <p:cTn fill="hold" grpId="0" id="23" nodeType="afterEffect" presetClass="entr" presetID="22" presetSubtype="1">
                                  <p:stCondLst>
                                    <p:cond delay="0"/>
                                  </p:stCondLst>
                                  <p:childTnLst>
                                    <p:set>
                                      <p:cBhvr>
                                        <p:cTn dur="1" fill="hold" id="24">
                                          <p:stCondLst>
                                            <p:cond delay="0"/>
                                          </p:stCondLst>
                                        </p:cTn>
                                        <p:tgtEl>
                                          <p:spTgt spid="9"/>
                                        </p:tgtEl>
                                        <p:attrNameLst>
                                          <p:attrName>style.visibility</p:attrName>
                                        </p:attrNameLst>
                                      </p:cBhvr>
                                      <p:to>
                                        <p:strVal val="visible"/>
                                      </p:to>
                                    </p:set>
                                    <p:animEffect filter="wipe(up)" transition="in">
                                      <p:cBhvr>
                                        <p:cTn dur="500" id="25"/>
                                        <p:tgtEl>
                                          <p:spTgt spid="9"/>
                                        </p:tgtEl>
                                      </p:cBhvr>
                                    </p:animEffect>
                                  </p:childTnLst>
                                </p:cTn>
                              </p:par>
                            </p:childTnLst>
                          </p:cTn>
                        </p:par>
                        <p:par>
                          <p:cTn fill="hold" id="26" nodeType="afterGroup">
                            <p:stCondLst>
                              <p:cond delay="3000"/>
                            </p:stCondLst>
                            <p:childTnLst>
                              <p:par>
                                <p:cTn fill="hold" grpId="0" id="27" nodeType="afterEffect" presetClass="entr" presetID="22" presetSubtype="8">
                                  <p:stCondLst>
                                    <p:cond delay="0"/>
                                  </p:stCondLst>
                                  <p:childTnLst>
                                    <p:set>
                                      <p:cBhvr>
                                        <p:cTn dur="1" fill="hold" id="28">
                                          <p:stCondLst>
                                            <p:cond delay="0"/>
                                          </p:stCondLst>
                                        </p:cTn>
                                        <p:tgtEl>
                                          <p:spTgt spid="10"/>
                                        </p:tgtEl>
                                        <p:attrNameLst>
                                          <p:attrName>style.visibility</p:attrName>
                                        </p:attrNameLst>
                                      </p:cBhvr>
                                      <p:to>
                                        <p:strVal val="visible"/>
                                      </p:to>
                                    </p:set>
                                    <p:animEffect filter="wipe(left)" transition="in">
                                      <p:cBhvr>
                                        <p:cTn dur="500" id="29"/>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9"/>
      <p:bldP grpId="0" spid="10"/>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5679165" cy="630942"/>
            <a:chOff x="4039487" y="423523"/>
            <a:chExt cx="5679165"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团队冲突</a:t>
              </a:r>
            </a:p>
          </p:txBody>
        </p:sp>
        <p:sp>
          <p:nvSpPr>
            <p:cNvPr id="3" name="矩形 2"/>
            <p:cNvSpPr/>
            <p:nvPr/>
          </p:nvSpPr>
          <p:spPr>
            <a:xfrm>
              <a:off x="6174092" y="679630"/>
              <a:ext cx="3670618"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COMMUNICATION</a:t>
              </a:r>
            </a:p>
          </p:txBody>
        </p:sp>
      </p:grpSp>
      <p:sp>
        <p:nvSpPr>
          <p:cNvPr id="6" name="Text Box 7"/>
          <p:cNvSpPr txBox="1">
            <a:spLocks noChangeArrowheads="1"/>
          </p:cNvSpPr>
          <p:nvPr/>
        </p:nvSpPr>
        <p:spPr bwMode="auto">
          <a:xfrm>
            <a:off x="1982901" y="2189391"/>
            <a:ext cx="264953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3600">
                <a:solidFill>
                  <a:srgbClr val="0070C0"/>
                </a:solidFill>
                <a:ea charset="-122" panose="020b0503020204020204" pitchFamily="34" typeface="微软雅黑"/>
              </a:rPr>
              <a:t>第三方仲裁</a:t>
            </a:r>
          </a:p>
        </p:txBody>
      </p:sp>
      <p:sp>
        <p:nvSpPr>
          <p:cNvPr id="7" name="Text Box 8"/>
          <p:cNvSpPr txBox="1">
            <a:spLocks noChangeArrowheads="1"/>
          </p:cNvSpPr>
          <p:nvPr/>
        </p:nvSpPr>
        <p:spPr bwMode="auto">
          <a:xfrm>
            <a:off x="965881" y="3464802"/>
            <a:ext cx="4683579" cy="14569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lnSpc>
                <a:spcPct val="140000"/>
              </a:lnSpc>
            </a:pPr>
            <a:r>
              <a:rPr altLang="en-US" lang="zh-CN" spc="300" sz="1600">
                <a:solidFill>
                  <a:schemeClr val="tx1">
                    <a:lumMod val="75000"/>
                    <a:lumOff val="25000"/>
                  </a:schemeClr>
                </a:solidFill>
                <a:ea charset="-122" panose="020b0503020204020204" pitchFamily="34" typeface="微软雅黑"/>
              </a:rPr>
              <a:t>      当团队之间通过交涉与谈判仍无法解决问题时，可以邀请局外的第三者或者较高阶层的主管调停处理，也可以建立联络小组促进冲突双方的交流。</a:t>
            </a:r>
          </a:p>
        </p:txBody>
      </p:sp>
      <p:sp>
        <p:nvSpPr>
          <p:cNvPr id="8" name="Text Box 7"/>
          <p:cNvSpPr txBox="1">
            <a:spLocks noChangeArrowheads="1"/>
          </p:cNvSpPr>
          <p:nvPr/>
        </p:nvSpPr>
        <p:spPr bwMode="auto">
          <a:xfrm>
            <a:off x="7492940" y="2172611"/>
            <a:ext cx="23764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3600">
                <a:solidFill>
                  <a:srgbClr val="0070C0"/>
                </a:solidFill>
                <a:ea charset="-122" panose="020b0503020204020204" pitchFamily="34" typeface="微软雅黑"/>
              </a:rPr>
              <a:t>强    制</a:t>
            </a:r>
          </a:p>
        </p:txBody>
      </p:sp>
      <p:sp>
        <p:nvSpPr>
          <p:cNvPr id="9" name="Text Box 8"/>
          <p:cNvSpPr txBox="1">
            <a:spLocks noChangeArrowheads="1"/>
          </p:cNvSpPr>
          <p:nvPr/>
        </p:nvSpPr>
        <p:spPr bwMode="auto">
          <a:xfrm>
            <a:off x="6272895" y="3435774"/>
            <a:ext cx="4816581" cy="1798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lnSpc>
                <a:spcPct val="140000"/>
              </a:lnSpc>
            </a:pPr>
            <a:r>
              <a:rPr altLang="en-US" lang="zh-CN" spc="300" sz="1600">
                <a:solidFill>
                  <a:schemeClr val="tx1">
                    <a:lumMod val="75000"/>
                    <a:lumOff val="25000"/>
                  </a:schemeClr>
                </a:solidFill>
                <a:ea charset="-122" panose="020b0503020204020204" pitchFamily="34" typeface="微软雅黑"/>
              </a:rPr>
              <a:t>      即借助或利用组织的力量，或是利用领导地位的权力，或是利用来自联合阵线的力量，强制解决冲突。这种解决冲突的方法往往只需要花费很少的时间就可以解决长期积累的矛盾。</a:t>
            </a:r>
          </a:p>
        </p:txBody>
      </p:sp>
      <p:sp>
        <p:nvSpPr>
          <p:cNvPr id="10" name="矩形 9"/>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689152840"/>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500" id="15"/>
                                        <p:tgtEl>
                                          <p:spTgt spid="7"/>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9"/>
                                        </p:tgtEl>
                                        <p:attrNameLst>
                                          <p:attrName>style.visibility</p:attrName>
                                        </p:attrNameLst>
                                      </p:cBhvr>
                                      <p:to>
                                        <p:strVal val="visible"/>
                                      </p:to>
                                    </p:set>
                                    <p:animEffect filter="fade" transition="in">
                                      <p:cBhvr>
                                        <p:cTn dur="500" id="23"/>
                                        <p:tgtEl>
                                          <p:spTgt spid="9"/>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10"/>
                                        </p:tgtEl>
                                        <p:attrNameLst>
                                          <p:attrName>style.visibility</p:attrName>
                                        </p:attrNameLst>
                                      </p:cBhvr>
                                      <p:to>
                                        <p:strVal val="visible"/>
                                      </p:to>
                                    </p:set>
                                    <p:animEffect filter="wipe(left)" transition="in">
                                      <p:cBhvr>
                                        <p:cTn dur="500" id="2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5679165" cy="630942"/>
            <a:chOff x="4039487" y="423523"/>
            <a:chExt cx="5679165"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团队冲突</a:t>
              </a:r>
            </a:p>
          </p:txBody>
        </p:sp>
        <p:sp>
          <p:nvSpPr>
            <p:cNvPr id="3" name="矩形 2"/>
            <p:cNvSpPr/>
            <p:nvPr/>
          </p:nvSpPr>
          <p:spPr>
            <a:xfrm>
              <a:off x="6174092" y="679630"/>
              <a:ext cx="3670618"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COMMUNICATION</a:t>
              </a:r>
            </a:p>
          </p:txBody>
        </p:sp>
      </p:grpSp>
      <p:sp>
        <p:nvSpPr>
          <p:cNvPr id="6" name="Text Box 7"/>
          <p:cNvSpPr txBox="1">
            <a:spLocks noChangeArrowheads="1"/>
          </p:cNvSpPr>
          <p:nvPr/>
        </p:nvSpPr>
        <p:spPr bwMode="auto">
          <a:xfrm>
            <a:off x="5282973" y="1953309"/>
            <a:ext cx="19431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3600">
                <a:solidFill>
                  <a:srgbClr val="0070C0"/>
                </a:solidFill>
                <a:ea charset="-122" panose="020b0503020204020204" pitchFamily="34" typeface="微软雅黑"/>
              </a:rPr>
              <a:t>回    避</a:t>
            </a:r>
          </a:p>
        </p:txBody>
      </p:sp>
      <p:sp>
        <p:nvSpPr>
          <p:cNvPr id="7" name="Text Box 8"/>
          <p:cNvSpPr txBox="1">
            <a:spLocks noChangeArrowheads="1"/>
          </p:cNvSpPr>
          <p:nvPr/>
        </p:nvSpPr>
        <p:spPr bwMode="auto">
          <a:xfrm>
            <a:off x="5282973" y="3256643"/>
            <a:ext cx="5418591" cy="1798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a:lnSpc>
                <a:spcPct val="140000"/>
              </a:lnSpc>
            </a:pPr>
            <a:r>
              <a:rPr altLang="en-US" lang="zh-CN" spc="300" sz="1600">
                <a:solidFill>
                  <a:schemeClr val="tx1">
                    <a:lumMod val="85000"/>
                    <a:lumOff val="15000"/>
                  </a:schemeClr>
                </a:solidFill>
                <a:ea charset="-122" panose="020b0503020204020204" pitchFamily="34" typeface="微软雅黑"/>
              </a:rPr>
              <a:t>     当团队之间的冲突对组织目标的实现影响不大而又难以解决时，组织管理者不妨采取回避的方法。通过冲突造成的不良后果，冲突双方能够意识到冲突只会造成“两败俱伤”，因此自觉由冲突转向合作。</a:t>
            </a:r>
          </a:p>
        </p:txBody>
      </p:sp>
      <p:pic>
        <p:nvPicPr>
          <p:cNvPr id="8" name="图片 7"/>
          <p:cNvPicPr>
            <a:picLocks noChangeAspect="1"/>
          </p:cNvPicPr>
          <p:nvPr/>
        </p:nvPicPr>
        <p:blipFill>
          <a:blip r:embed="rId3">
            <a:extLst>
              <a:ext uri="{28A0092B-C50C-407E-A947-70E740481C1C}">
                <a14:useLocalDpi val="0"/>
              </a:ext>
            </a:extLst>
          </a:blip>
          <a:stretch>
            <a:fillRect/>
          </a:stretch>
        </p:blipFill>
        <p:spPr>
          <a:xfrm>
            <a:off x="1050725" y="2464475"/>
            <a:ext cx="3810532" cy="2857899"/>
          </a:xfrm>
          <a:prstGeom prst="rect">
            <a:avLst/>
          </a:prstGeom>
        </p:spPr>
      </p:pic>
      <p:sp>
        <p:nvSpPr>
          <p:cNvPr id="9" name="矩形 8"/>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342749298"/>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10"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500" id="17"/>
                                        <p:tgtEl>
                                          <p:spTgt spid="6"/>
                                        </p:tgtEl>
                                      </p:cBhvr>
                                    </p:animEffect>
                                  </p:childTnLst>
                                </p:cTn>
                              </p:par>
                            </p:childTnLst>
                          </p:cTn>
                        </p:par>
                        <p:par>
                          <p:cTn fill="hold" id="18" nodeType="afterGroup">
                            <p:stCondLst>
                              <p:cond delay="2000"/>
                            </p:stCondLst>
                            <p:childTnLst>
                              <p:par>
                                <p:cTn fill="hold" grpId="0" id="19" nodeType="afterEffect" presetClass="entr" presetID="10"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500" id="21"/>
                                        <p:tgtEl>
                                          <p:spTgt spid="7"/>
                                        </p:tgtEl>
                                      </p:cBhvr>
                                    </p:animEffect>
                                  </p:childTnLst>
                                </p:cTn>
                              </p:par>
                            </p:childTnLst>
                          </p:cTn>
                        </p:par>
                        <p:par>
                          <p:cTn fill="hold" id="22" nodeType="afterGroup">
                            <p:stCondLst>
                              <p:cond delay="2500"/>
                            </p:stCondLst>
                            <p:childTnLst>
                              <p:par>
                                <p:cTn fill="hold" grpId="0" id="23" nodeType="afterEffect" presetClass="entr" presetID="22" presetSubtype="8">
                                  <p:stCondLst>
                                    <p:cond delay="0"/>
                                  </p:stCondLst>
                                  <p:childTnLst>
                                    <p:set>
                                      <p:cBhvr>
                                        <p:cTn dur="1" fill="hold" id="24">
                                          <p:stCondLst>
                                            <p:cond delay="0"/>
                                          </p:stCondLst>
                                        </p:cTn>
                                        <p:tgtEl>
                                          <p:spTgt spid="9"/>
                                        </p:tgtEl>
                                        <p:attrNameLst>
                                          <p:attrName>style.visibility</p:attrName>
                                        </p:attrNameLst>
                                      </p:cBhvr>
                                      <p:to>
                                        <p:strVal val="visible"/>
                                      </p:to>
                                    </p:set>
                                    <p:animEffect filter="wipe(left)" transition="in">
                                      <p:cBhvr>
                                        <p:cTn dur="500" id="2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1032" y="0"/>
            <a:ext cx="12189935" cy="6850744"/>
          </a:xfrm>
          <a:prstGeom prst="rect">
            <a:avLst/>
          </a:prstGeom>
        </p:spPr>
      </p:pic>
      <p:sp>
        <p:nvSpPr>
          <p:cNvPr id="50" name="Oval 7"/>
          <p:cNvSpPr/>
          <p:nvPr/>
        </p:nvSpPr>
        <p:spPr>
          <a:xfrm rot="372845">
            <a:off x="3648303" y="2352518"/>
            <a:ext cx="1436353" cy="1436353"/>
          </a:xfrm>
          <a:prstGeom prst="ellipse">
            <a:avLst/>
          </a:prstGeom>
          <a:solidFill>
            <a:srgbClr val="0070C0"/>
          </a:solidFill>
          <a:ln>
            <a:noFill/>
          </a:ln>
          <a:effectLst>
            <a:outerShdw algn="t" blurRad="114300" dir="4320000" dist="165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2" name="TextBox 27"/>
          <p:cNvSpPr txBox="1"/>
          <p:nvPr/>
        </p:nvSpPr>
        <p:spPr>
          <a:xfrm>
            <a:off x="3859949" y="2705658"/>
            <a:ext cx="1013060" cy="777240"/>
          </a:xfrm>
          <a:prstGeom prst="rect">
            <a:avLst/>
          </a:prstGeom>
          <a:noFill/>
        </p:spPr>
        <p:txBody>
          <a:bodyPr numCol="1" rtlCol="0" spcCol="457200" wrap="square">
            <a:spAutoFit/>
          </a:bodyPr>
          <a:lstStyle/>
          <a:p>
            <a:pPr algn="ctr"/>
            <a:r>
              <a:rPr lang="en-US" sz="4500">
                <a:solidFill>
                  <a:schemeClr val="bg1"/>
                </a:solidFill>
                <a:latin charset="0" panose="020b0806030902050204" pitchFamily="34" typeface="Impact"/>
                <a:ea charset="0" typeface="Montserrat Light"/>
                <a:cs charset="0" typeface="Montserrat Light"/>
              </a:rPr>
              <a:t>0 5</a:t>
            </a:r>
          </a:p>
        </p:txBody>
      </p:sp>
      <p:grpSp>
        <p:nvGrpSpPr>
          <p:cNvPr id="54" name="组合 53"/>
          <p:cNvGrpSpPr/>
          <p:nvPr/>
        </p:nvGrpSpPr>
        <p:grpSpPr>
          <a:xfrm>
            <a:off x="5443340" y="2559419"/>
            <a:ext cx="4034488" cy="945583"/>
            <a:chOff x="572233" y="823059"/>
            <a:chExt cx="7198395" cy="945583"/>
          </a:xfrm>
        </p:grpSpPr>
        <p:sp>
          <p:nvSpPr>
            <p:cNvPr id="55" name="TextBox 3"/>
            <p:cNvSpPr>
              <a:spLocks noChangeArrowheads="1"/>
            </p:cNvSpPr>
            <p:nvPr/>
          </p:nvSpPr>
          <p:spPr bwMode="auto">
            <a:xfrm>
              <a:off x="661374" y="1460865"/>
              <a:ext cx="7109256"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defRPr/>
              </a:pPr>
              <a:r>
                <a:rPr altLang="zh-CN" lang="en-US" spc="300" sz="1400">
                  <a:solidFill>
                    <a:schemeClr val="bg1"/>
                  </a:solidFill>
                  <a:latin charset="-122" panose="020b0503020204020204" pitchFamily="34" typeface="微软雅黑"/>
                  <a:ea charset="-122" panose="020b0503020204020204" pitchFamily="34" typeface="微软雅黑"/>
                </a:rPr>
                <a:t>TO IMPROVE EXECUTION TEAM</a:t>
              </a:r>
            </a:p>
          </p:txBody>
        </p:sp>
        <p:sp>
          <p:nvSpPr>
            <p:cNvPr id="56" name="TextBox 4"/>
            <p:cNvSpPr>
              <a:spLocks noChangeArrowheads="1"/>
            </p:cNvSpPr>
            <p:nvPr/>
          </p:nvSpPr>
          <p:spPr bwMode="auto">
            <a:xfrm>
              <a:off x="572235" y="823059"/>
              <a:ext cx="7198395"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pc="300" sz="4000">
                  <a:solidFill>
                    <a:schemeClr val="bg1"/>
                  </a:solidFill>
                  <a:latin charset="-122" panose="020b0503020204020204" pitchFamily="34" typeface="微软雅黑"/>
                  <a:ea charset="-122" panose="020b0503020204020204" pitchFamily="34" typeface="微软雅黑"/>
                  <a:sym charset="0" typeface="Broadway BT"/>
                </a:rPr>
                <a:t>提升团队执行力</a:t>
              </a:r>
            </a:p>
          </p:txBody>
        </p:sp>
      </p:grpSp>
    </p:spTree>
    <p:extLst>
      <p:ext uri="{BB962C8B-B14F-4D97-AF65-F5344CB8AC3E}">
        <p14:creationId val="262420699"/>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250" fill="hold" id="7"/>
                                        <p:tgtEl>
                                          <p:spTgt spid="54"/>
                                        </p:tgtEl>
                                        <p:attrNameLst>
                                          <p:attrName>ppt_x</p:attrName>
                                        </p:attrNameLst>
                                      </p:cBhvr>
                                      <p:tavLst>
                                        <p:tav tm="0">
                                          <p:val>
                                            <p:strVal val="0-#ppt_w/2"/>
                                          </p:val>
                                        </p:tav>
                                        <p:tav tm="100000">
                                          <p:val>
                                            <p:strVal val="#ppt_x"/>
                                          </p:val>
                                        </p:tav>
                                      </p:tavLst>
                                    </p:anim>
                                    <p:anim calcmode="lin" valueType="num">
                                      <p:cBhvr additive="base">
                                        <p:cTn dur="250" fill="hold" id="8"/>
                                        <p:tgtEl>
                                          <p:spTgt spid="5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50"/>
                            </p:stCondLst>
                            <p:childTnLst>
                              <p:par>
                                <p:cTn fill="hold" grpId="0" id="10" nodeType="afterEffect" presetClass="entr" presetID="53" presetSubtype="0">
                                  <p:stCondLst>
                                    <p:cond delay="0"/>
                                  </p:stCondLst>
                                  <p:childTnLst>
                                    <p:set>
                                      <p:cBhvr>
                                        <p:cTn dur="1" fill="hold" id="11">
                                          <p:stCondLst>
                                            <p:cond delay="0"/>
                                          </p:stCondLst>
                                        </p:cTn>
                                        <p:tgtEl>
                                          <p:spTgt spid="50"/>
                                        </p:tgtEl>
                                        <p:attrNameLst>
                                          <p:attrName>style.visibility</p:attrName>
                                        </p:attrNameLst>
                                      </p:cBhvr>
                                      <p:to>
                                        <p:strVal val="visible"/>
                                      </p:to>
                                    </p:set>
                                    <p:anim calcmode="lin" valueType="num">
                                      <p:cBhvr>
                                        <p:cTn dur="250" fill="hold" id="12"/>
                                        <p:tgtEl>
                                          <p:spTgt spid="50"/>
                                        </p:tgtEl>
                                        <p:attrNameLst>
                                          <p:attrName>ppt_w</p:attrName>
                                        </p:attrNameLst>
                                      </p:cBhvr>
                                      <p:tavLst>
                                        <p:tav tm="0">
                                          <p:val>
                                            <p:fltVal val="0"/>
                                          </p:val>
                                        </p:tav>
                                        <p:tav tm="100000">
                                          <p:val>
                                            <p:strVal val="#ppt_w"/>
                                          </p:val>
                                        </p:tav>
                                      </p:tavLst>
                                    </p:anim>
                                    <p:anim calcmode="lin" valueType="num">
                                      <p:cBhvr>
                                        <p:cTn dur="250" fill="hold" id="13"/>
                                        <p:tgtEl>
                                          <p:spTgt spid="50"/>
                                        </p:tgtEl>
                                        <p:attrNameLst>
                                          <p:attrName>ppt_h</p:attrName>
                                        </p:attrNameLst>
                                      </p:cBhvr>
                                      <p:tavLst>
                                        <p:tav tm="0">
                                          <p:val>
                                            <p:fltVal val="0"/>
                                          </p:val>
                                        </p:tav>
                                        <p:tav tm="100000">
                                          <p:val>
                                            <p:strVal val="#ppt_h"/>
                                          </p:val>
                                        </p:tav>
                                      </p:tavLst>
                                    </p:anim>
                                    <p:animEffect filter="fade" transition="in">
                                      <p:cBhvr>
                                        <p:cTn dur="250" id="14"/>
                                        <p:tgtEl>
                                          <p:spTgt spid="50"/>
                                        </p:tgtEl>
                                      </p:cBhvr>
                                    </p:animEffect>
                                  </p:childTnLst>
                                </p:cTn>
                              </p:par>
                            </p:childTnLst>
                          </p:cTn>
                        </p:par>
                        <p:par>
                          <p:cTn fill="hold" id="15" nodeType="afterGroup">
                            <p:stCondLst>
                              <p:cond delay="500"/>
                            </p:stCondLst>
                            <p:childTnLst>
                              <p:par>
                                <p:cTn fill="hold" grpId="0" id="16" nodeType="afterEffect" presetClass="entr" presetID="53" presetSubtype="0">
                                  <p:stCondLst>
                                    <p:cond delay="0"/>
                                  </p:stCondLst>
                                  <p:childTnLst>
                                    <p:set>
                                      <p:cBhvr>
                                        <p:cTn dur="1" fill="hold" id="17">
                                          <p:stCondLst>
                                            <p:cond delay="0"/>
                                          </p:stCondLst>
                                        </p:cTn>
                                        <p:tgtEl>
                                          <p:spTgt spid="52"/>
                                        </p:tgtEl>
                                        <p:attrNameLst>
                                          <p:attrName>style.visibility</p:attrName>
                                        </p:attrNameLst>
                                      </p:cBhvr>
                                      <p:to>
                                        <p:strVal val="visible"/>
                                      </p:to>
                                    </p:set>
                                    <p:anim calcmode="lin" valueType="num">
                                      <p:cBhvr>
                                        <p:cTn dur="250" fill="hold" id="18"/>
                                        <p:tgtEl>
                                          <p:spTgt spid="52"/>
                                        </p:tgtEl>
                                        <p:attrNameLst>
                                          <p:attrName>ppt_w</p:attrName>
                                        </p:attrNameLst>
                                      </p:cBhvr>
                                      <p:tavLst>
                                        <p:tav tm="0">
                                          <p:val>
                                            <p:fltVal val="0"/>
                                          </p:val>
                                        </p:tav>
                                        <p:tav tm="100000">
                                          <p:val>
                                            <p:strVal val="#ppt_w"/>
                                          </p:val>
                                        </p:tav>
                                      </p:tavLst>
                                    </p:anim>
                                    <p:anim calcmode="lin" valueType="num">
                                      <p:cBhvr>
                                        <p:cTn dur="250" fill="hold" id="19"/>
                                        <p:tgtEl>
                                          <p:spTgt spid="52"/>
                                        </p:tgtEl>
                                        <p:attrNameLst>
                                          <p:attrName>ppt_h</p:attrName>
                                        </p:attrNameLst>
                                      </p:cBhvr>
                                      <p:tavLst>
                                        <p:tav tm="0">
                                          <p:val>
                                            <p:fltVal val="0"/>
                                          </p:val>
                                        </p:tav>
                                        <p:tav tm="100000">
                                          <p:val>
                                            <p:strVal val="#ppt_h"/>
                                          </p:val>
                                        </p:tav>
                                      </p:tavLst>
                                    </p:anim>
                                    <p:animEffect filter="fade" transition="in">
                                      <p:cBhvr>
                                        <p:cTn dur="250" id="20"/>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2"/>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3533982" y="409392"/>
            <a:ext cx="5915181" cy="633238"/>
            <a:chOff x="3168744" y="406634"/>
            <a:chExt cx="5915181" cy="633238"/>
          </a:xfrm>
        </p:grpSpPr>
        <p:sp>
          <p:nvSpPr>
            <p:cNvPr id="5" name="矩形 24"/>
            <p:cNvSpPr>
              <a:spLocks noChangeArrowheads="1"/>
            </p:cNvSpPr>
            <p:nvPr/>
          </p:nvSpPr>
          <p:spPr bwMode="auto">
            <a:xfrm>
              <a:off x="3186132" y="406634"/>
              <a:ext cx="35610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提升团队执行力</a:t>
              </a:r>
            </a:p>
          </p:txBody>
        </p:sp>
        <p:sp>
          <p:nvSpPr>
            <p:cNvPr id="3" name="矩形 2"/>
            <p:cNvSpPr/>
            <p:nvPr/>
          </p:nvSpPr>
          <p:spPr>
            <a:xfrm>
              <a:off x="6606966" y="455097"/>
              <a:ext cx="2494280" cy="579120"/>
            </a:xfrm>
            <a:prstGeom prst="rect">
              <a:avLst/>
            </a:prstGeom>
          </p:spPr>
          <p:txBody>
            <a:bodyPr wrap="none">
              <a:spAutoFit/>
            </a:bodyPr>
            <a:lstStyle/>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TO IMPROVE </a:t>
              </a:r>
            </a:p>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EXECUTION TEAM</a:t>
              </a:r>
            </a:p>
          </p:txBody>
        </p:sp>
      </p:grpSp>
      <p:sp>
        <p:nvSpPr>
          <p:cNvPr id="13" name="Text Box 7"/>
          <p:cNvSpPr txBox="1">
            <a:spLocks noChangeArrowheads="1"/>
          </p:cNvSpPr>
          <p:nvPr/>
        </p:nvSpPr>
        <p:spPr bwMode="auto">
          <a:xfrm>
            <a:off x="5332186" y="2392590"/>
            <a:ext cx="460692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pc="300" sz="3600">
                <a:solidFill>
                  <a:srgbClr val="0070C0"/>
                </a:solidFill>
                <a:ea charset="-122" panose="020b0503020204020204" pitchFamily="34" typeface="微软雅黑"/>
              </a:rPr>
              <a:t>什么是团队执行力？</a:t>
            </a:r>
          </a:p>
        </p:txBody>
      </p:sp>
      <p:sp>
        <p:nvSpPr>
          <p:cNvPr id="14" name="Text Box 8"/>
          <p:cNvSpPr txBox="1">
            <a:spLocks noChangeArrowheads="1"/>
          </p:cNvSpPr>
          <p:nvPr/>
        </p:nvSpPr>
        <p:spPr bwMode="auto">
          <a:xfrm>
            <a:off x="4397150" y="3641953"/>
            <a:ext cx="650308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40000"/>
              </a:lnSpc>
            </a:pPr>
            <a:r>
              <a:rPr altLang="en-US" lang="zh-CN" spc="300" sz="2000">
                <a:solidFill>
                  <a:schemeClr val="tx1">
                    <a:lumMod val="85000"/>
                    <a:lumOff val="15000"/>
                  </a:schemeClr>
                </a:solidFill>
                <a:ea charset="-122" panose="020b0503020204020204" pitchFamily="34" typeface="微软雅黑"/>
              </a:rPr>
              <a:t>      所谓“执行力”就是一种通过准确理解组织意图、实施方案进而实现组织目标的能力，通俗地说，就是把事情做成功的能力。</a:t>
            </a:r>
          </a:p>
        </p:txBody>
      </p:sp>
      <p:pic>
        <p:nvPicPr>
          <p:cNvPr id="15" name="Picture 9"/>
          <p:cNvPicPr>
            <a:picLocks noChangeArrowheads="1" noChangeAspect="1"/>
          </p:cNvPicPr>
          <p:nvPr/>
        </p:nvPicPr>
        <p:blipFill>
          <a:blip r:embed="rId3">
            <a:extLst>
              <a:ext uri="{28A0092B-C50C-407E-A947-70E740481C1C}">
                <a14:useLocalDpi val="0"/>
              </a:ext>
            </a:extLst>
          </a:blip>
          <a:srcRect l="20037" r="25037"/>
          <a:stretch>
            <a:fillRect/>
          </a:stretch>
        </p:blipFill>
        <p:spPr bwMode="auto">
          <a:xfrm>
            <a:off x="1060657" y="2320926"/>
            <a:ext cx="2371725" cy="32385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8" name="矩形 7"/>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184160546"/>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5"/>
                                        </p:tgtEl>
                                        <p:attrNameLst>
                                          <p:attrName>style.visibility</p:attrName>
                                        </p:attrNameLst>
                                      </p:cBhvr>
                                      <p:to>
                                        <p:strVal val="visible"/>
                                      </p:to>
                                    </p:set>
                                    <p:animEffect filter="fade" transition="in">
                                      <p:cBhvr>
                                        <p:cTn dur="1000" id="11"/>
                                        <p:tgtEl>
                                          <p:spTgt spid="15"/>
                                        </p:tgtEl>
                                      </p:cBhvr>
                                    </p:animEffect>
                                    <p:anim calcmode="lin" valueType="num">
                                      <p:cBhvr>
                                        <p:cTn dur="1000" fill="hold" id="12"/>
                                        <p:tgtEl>
                                          <p:spTgt spid="15"/>
                                        </p:tgtEl>
                                        <p:attrNameLst>
                                          <p:attrName>ppt_x</p:attrName>
                                        </p:attrNameLst>
                                      </p:cBhvr>
                                      <p:tavLst>
                                        <p:tav tm="0">
                                          <p:val>
                                            <p:strVal val="#ppt_x"/>
                                          </p:val>
                                        </p:tav>
                                        <p:tav tm="100000">
                                          <p:val>
                                            <p:strVal val="#ppt_x"/>
                                          </p:val>
                                        </p:tav>
                                      </p:tavLst>
                                    </p:anim>
                                    <p:anim calcmode="lin" valueType="num">
                                      <p:cBhvr>
                                        <p:cTn dur="1000" fill="hold" id="13"/>
                                        <p:tgtEl>
                                          <p:spTgt spid="1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10" presetSubtype="0">
                                  <p:stCondLst>
                                    <p:cond delay="0"/>
                                  </p:stCondLst>
                                  <p:childTnLst>
                                    <p:set>
                                      <p:cBhvr>
                                        <p:cTn dur="1" fill="hold" id="16">
                                          <p:stCondLst>
                                            <p:cond delay="0"/>
                                          </p:stCondLst>
                                        </p:cTn>
                                        <p:tgtEl>
                                          <p:spTgt spid="13"/>
                                        </p:tgtEl>
                                        <p:attrNameLst>
                                          <p:attrName>style.visibility</p:attrName>
                                        </p:attrNameLst>
                                      </p:cBhvr>
                                      <p:to>
                                        <p:strVal val="visible"/>
                                      </p:to>
                                    </p:set>
                                    <p:animEffect filter="fade" transition="in">
                                      <p:cBhvr>
                                        <p:cTn dur="500" id="17"/>
                                        <p:tgtEl>
                                          <p:spTgt spid="13"/>
                                        </p:tgtEl>
                                      </p:cBhvr>
                                    </p:animEffect>
                                  </p:childTnLst>
                                </p:cTn>
                              </p:par>
                            </p:childTnLst>
                          </p:cTn>
                        </p:par>
                        <p:par>
                          <p:cTn fill="hold" id="18" nodeType="afterGroup">
                            <p:stCondLst>
                              <p:cond delay="2000"/>
                            </p:stCondLst>
                            <p:childTnLst>
                              <p:par>
                                <p:cTn fill="hold" grpId="0" id="19" nodeType="afterEffect" presetClass="entr" presetID="10" presetSubtype="0">
                                  <p:stCondLst>
                                    <p:cond delay="0"/>
                                  </p:stCondLst>
                                  <p:childTnLst>
                                    <p:set>
                                      <p:cBhvr>
                                        <p:cTn dur="1" fill="hold" id="20">
                                          <p:stCondLst>
                                            <p:cond delay="0"/>
                                          </p:stCondLst>
                                        </p:cTn>
                                        <p:tgtEl>
                                          <p:spTgt spid="14"/>
                                        </p:tgtEl>
                                        <p:attrNameLst>
                                          <p:attrName>style.visibility</p:attrName>
                                        </p:attrNameLst>
                                      </p:cBhvr>
                                      <p:to>
                                        <p:strVal val="visible"/>
                                      </p:to>
                                    </p:set>
                                    <p:animEffect filter="fade" transition="in">
                                      <p:cBhvr>
                                        <p:cTn dur="500" id="21"/>
                                        <p:tgtEl>
                                          <p:spTgt spid="14"/>
                                        </p:tgtEl>
                                      </p:cBhvr>
                                    </p:animEffect>
                                  </p:childTnLst>
                                </p:cTn>
                              </p:par>
                            </p:childTnLst>
                          </p:cTn>
                        </p:par>
                        <p:par>
                          <p:cTn fill="hold" id="22" nodeType="afterGroup">
                            <p:stCondLst>
                              <p:cond delay="2500"/>
                            </p:stCondLst>
                            <p:childTnLst>
                              <p:par>
                                <p:cTn fill="hold" grpId="0" id="23" nodeType="afterEffect" presetClass="entr" presetID="22" presetSubtype="8">
                                  <p:stCondLst>
                                    <p:cond delay="0"/>
                                  </p:stCondLst>
                                  <p:childTnLst>
                                    <p:set>
                                      <p:cBhvr>
                                        <p:cTn dur="1" fill="hold" id="24">
                                          <p:stCondLst>
                                            <p:cond delay="0"/>
                                          </p:stCondLst>
                                        </p:cTn>
                                        <p:tgtEl>
                                          <p:spTgt spid="8"/>
                                        </p:tgtEl>
                                        <p:attrNameLst>
                                          <p:attrName>style.visibility</p:attrName>
                                        </p:attrNameLst>
                                      </p:cBhvr>
                                      <p:to>
                                        <p:strVal val="visible"/>
                                      </p:to>
                                    </p:set>
                                    <p:animEffect filter="wipe(left)" transition="in">
                                      <p:cBhvr>
                                        <p:cTn dur="500" id="25"/>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8"/>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3533982" y="409392"/>
            <a:ext cx="5915181" cy="633238"/>
            <a:chOff x="3168744" y="406634"/>
            <a:chExt cx="5915181" cy="633238"/>
          </a:xfrm>
        </p:grpSpPr>
        <p:sp>
          <p:nvSpPr>
            <p:cNvPr id="5" name="矩形 24"/>
            <p:cNvSpPr>
              <a:spLocks noChangeArrowheads="1"/>
            </p:cNvSpPr>
            <p:nvPr/>
          </p:nvSpPr>
          <p:spPr bwMode="auto">
            <a:xfrm>
              <a:off x="3186132" y="406634"/>
              <a:ext cx="35610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提升团队执行力</a:t>
              </a:r>
            </a:p>
          </p:txBody>
        </p:sp>
        <p:sp>
          <p:nvSpPr>
            <p:cNvPr id="3" name="矩形 2"/>
            <p:cNvSpPr/>
            <p:nvPr/>
          </p:nvSpPr>
          <p:spPr>
            <a:xfrm>
              <a:off x="6606966" y="455097"/>
              <a:ext cx="2494280" cy="579120"/>
            </a:xfrm>
            <a:prstGeom prst="rect">
              <a:avLst/>
            </a:prstGeom>
          </p:spPr>
          <p:txBody>
            <a:bodyPr wrap="none">
              <a:spAutoFit/>
            </a:bodyPr>
            <a:lstStyle/>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TO IMPROVE </a:t>
              </a:r>
            </a:p>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EXECUTION TEAM</a:t>
              </a:r>
            </a:p>
          </p:txBody>
        </p:sp>
      </p:grpSp>
      <p:sp>
        <p:nvSpPr>
          <p:cNvPr id="6" name="Text Box 7"/>
          <p:cNvSpPr txBox="1">
            <a:spLocks noChangeArrowheads="1"/>
          </p:cNvSpPr>
          <p:nvPr/>
        </p:nvSpPr>
        <p:spPr bwMode="auto">
          <a:xfrm>
            <a:off x="5016702" y="1760084"/>
            <a:ext cx="345757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pc="300" sz="3200">
                <a:solidFill>
                  <a:srgbClr val="0070C0"/>
                </a:solidFill>
                <a:ea charset="-122" panose="020b0503020204020204" pitchFamily="34" typeface="微软雅黑"/>
              </a:rPr>
              <a:t>执行力不佳？</a:t>
            </a:r>
          </a:p>
        </p:txBody>
      </p:sp>
      <p:sp>
        <p:nvSpPr>
          <p:cNvPr id="7" name="矩形 6"/>
          <p:cNvSpPr/>
          <p:nvPr/>
        </p:nvSpPr>
        <p:spPr>
          <a:xfrm>
            <a:off x="5016702" y="2621518"/>
            <a:ext cx="6739869" cy="3017520"/>
          </a:xfrm>
          <a:prstGeom prst="rect">
            <a:avLst/>
          </a:prstGeom>
        </p:spPr>
        <p:txBody>
          <a:bodyPr wrap="square">
            <a:spAutoFit/>
          </a:bodyPr>
          <a:lstStyle/>
          <a:p>
            <a:pPr>
              <a:lnSpc>
                <a:spcPct val="150000"/>
              </a:lnSpc>
            </a:pPr>
            <a:r>
              <a:rPr altLang="en-US" lang="zh-CN" spc="300" sz="1600">
                <a:latin charset="-122" panose="020b0503020204020204" pitchFamily="34" typeface="微软雅黑"/>
                <a:ea charset="-122" panose="020b0503020204020204" pitchFamily="34" typeface="微软雅黑"/>
              </a:rPr>
              <a:t>管理者没有常抓不懈——虎头蛇尾；</a:t>
            </a:r>
          </a:p>
          <a:p>
            <a:pPr>
              <a:lnSpc>
                <a:spcPct val="150000"/>
              </a:lnSpc>
            </a:pPr>
            <a:r>
              <a:rPr altLang="en-US" lang="zh-CN" spc="300" sz="1600">
                <a:latin charset="-122" panose="020b0503020204020204" pitchFamily="34" typeface="微软雅黑"/>
                <a:ea charset="-122" panose="020b0503020204020204" pitchFamily="34" typeface="微软雅黑"/>
              </a:rPr>
              <a:t>管理者出台管理制度时不严谨——朝令夕改；</a:t>
            </a:r>
          </a:p>
          <a:p>
            <a:pPr>
              <a:lnSpc>
                <a:spcPct val="150000"/>
              </a:lnSpc>
            </a:pPr>
            <a:r>
              <a:rPr altLang="en-US" lang="zh-CN" spc="300" sz="1600">
                <a:latin charset="-122" panose="020b0503020204020204" pitchFamily="34" typeface="微软雅黑"/>
                <a:ea charset="-122" panose="020b0503020204020204" pitchFamily="34" typeface="微软雅黑"/>
              </a:rPr>
              <a:t>制度本身不合理——缺少针对性，可行性；</a:t>
            </a:r>
          </a:p>
          <a:p>
            <a:pPr>
              <a:lnSpc>
                <a:spcPct val="150000"/>
              </a:lnSpc>
            </a:pPr>
            <a:r>
              <a:rPr altLang="en-US" lang="zh-CN" spc="300" sz="1600">
                <a:latin charset="-122" panose="020b0503020204020204" pitchFamily="34" typeface="微软雅黑"/>
                <a:ea charset="-122" panose="020b0503020204020204" pitchFamily="34" typeface="微软雅黑"/>
              </a:rPr>
              <a:t>执行的过程过于繁琐——困于条款，不知变通；</a:t>
            </a:r>
          </a:p>
          <a:p>
            <a:pPr>
              <a:lnSpc>
                <a:spcPct val="150000"/>
              </a:lnSpc>
            </a:pPr>
            <a:r>
              <a:rPr altLang="en-US" lang="zh-CN" spc="300" sz="1600">
                <a:latin charset="-122" panose="020b0503020204020204" pitchFamily="34" typeface="微软雅黑"/>
                <a:ea charset="-122" panose="020b0503020204020204" pitchFamily="34" typeface="微软雅黑"/>
              </a:rPr>
              <a:t>缺少良好的方法——不会把工作分解汇总；</a:t>
            </a:r>
          </a:p>
          <a:p>
            <a:pPr>
              <a:lnSpc>
                <a:spcPct val="150000"/>
              </a:lnSpc>
            </a:pPr>
            <a:r>
              <a:rPr altLang="en-US" lang="zh-CN" spc="300" sz="1600">
                <a:latin charset="-122" panose="020b0503020204020204" pitchFamily="34" typeface="微软雅黑"/>
                <a:ea charset="-122" panose="020b0503020204020204" pitchFamily="34" typeface="微软雅黑"/>
              </a:rPr>
              <a:t>缺少科学的监督考核机制——没人监督，没有方法监督；</a:t>
            </a:r>
          </a:p>
          <a:p>
            <a:pPr>
              <a:lnSpc>
                <a:spcPct val="150000"/>
              </a:lnSpc>
            </a:pPr>
            <a:r>
              <a:rPr altLang="en-US" lang="zh-CN" spc="300" sz="1600">
                <a:latin charset="-122" panose="020b0503020204020204" pitchFamily="34" typeface="微软雅黑"/>
                <a:ea charset="-122" panose="020b0503020204020204" pitchFamily="34" typeface="微软雅黑"/>
              </a:rPr>
              <a:t>这有形式上的培训——忘了改造人的思想和心态；</a:t>
            </a:r>
          </a:p>
          <a:p>
            <a:pPr>
              <a:lnSpc>
                <a:spcPct val="150000"/>
              </a:lnSpc>
            </a:pPr>
            <a:r>
              <a:rPr altLang="en-US" lang="zh-CN" spc="300" sz="1600">
                <a:latin charset="-122" panose="020b0503020204020204" pitchFamily="34" typeface="微软雅黑"/>
                <a:ea charset="-122" panose="020b0503020204020204" pitchFamily="34" typeface="微软雅黑"/>
              </a:rPr>
              <a:t>缺少大家认同的企业文化——没有形成凝聚力。</a:t>
            </a:r>
          </a:p>
        </p:txBody>
      </p:sp>
      <p:pic>
        <p:nvPicPr>
          <p:cNvPr id="8" name="图片 7"/>
          <p:cNvPicPr>
            <a:picLocks noChangeAspect="1"/>
          </p:cNvPicPr>
          <p:nvPr/>
        </p:nvPicPr>
        <p:blipFill>
          <a:blip r:embed="rId3">
            <a:extLst>
              <a:ext uri="{28A0092B-C50C-407E-A947-70E740481C1C}">
                <a14:useLocalDpi val="0"/>
              </a:ext>
            </a:extLst>
          </a:blip>
          <a:srcRect b="4636"/>
          <a:stretch>
            <a:fillRect/>
          </a:stretch>
        </p:blipFill>
        <p:spPr>
          <a:xfrm>
            <a:off x="609644" y="2639972"/>
            <a:ext cx="3835400" cy="2743200"/>
          </a:xfrm>
          <a:prstGeom prst="rect">
            <a:avLst/>
          </a:prstGeom>
        </p:spPr>
      </p:pic>
      <p:sp>
        <p:nvSpPr>
          <p:cNvPr id="9" name="矩形 8"/>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259142961"/>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14" presetSubtype="10">
                                  <p:stCondLst>
                                    <p:cond delay="0"/>
                                  </p:stCondLst>
                                  <p:childTnLst>
                                    <p:set>
                                      <p:cBhvr>
                                        <p:cTn dur="1" fill="hold" id="10">
                                          <p:stCondLst>
                                            <p:cond delay="0"/>
                                          </p:stCondLst>
                                        </p:cTn>
                                        <p:tgtEl>
                                          <p:spTgt spid="8"/>
                                        </p:tgtEl>
                                        <p:attrNameLst>
                                          <p:attrName>style.visibility</p:attrName>
                                        </p:attrNameLst>
                                      </p:cBhvr>
                                      <p:to>
                                        <p:strVal val="visible"/>
                                      </p:to>
                                    </p:set>
                                    <p:animEffect filter="randombar(horizontal)"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16" presetSubtype="21">
                                  <p:stCondLst>
                                    <p:cond delay="0"/>
                                  </p:stCondLst>
                                  <p:childTnLst>
                                    <p:set>
                                      <p:cBhvr>
                                        <p:cTn dur="1" fill="hold" id="14">
                                          <p:stCondLst>
                                            <p:cond delay="0"/>
                                          </p:stCondLst>
                                        </p:cTn>
                                        <p:tgtEl>
                                          <p:spTgt spid="6">
                                            <p:txEl>
                                              <p:pRg end="0" st="0"/>
                                            </p:txEl>
                                          </p:spTgt>
                                        </p:tgtEl>
                                        <p:attrNameLst>
                                          <p:attrName>style.visibility</p:attrName>
                                        </p:attrNameLst>
                                      </p:cBhvr>
                                      <p:to>
                                        <p:strVal val="visible"/>
                                      </p:to>
                                    </p:set>
                                    <p:animEffect filter="barn(inVertical)" transition="in">
                                      <p:cBhvr>
                                        <p:cTn dur="500" id="15"/>
                                        <p:tgtEl>
                                          <p:spTgt spid="6">
                                            <p:txEl>
                                              <p:pRg end="0" st="0"/>
                                            </p:txEl>
                                          </p:spTgt>
                                        </p:tgtEl>
                                      </p:cBhvr>
                                    </p:animEffect>
                                  </p:childTnLst>
                                </p:cTn>
                              </p:par>
                            </p:childTnLst>
                          </p:cTn>
                        </p:par>
                        <p:par>
                          <p:cTn fill="hold" id="16" nodeType="afterGroup">
                            <p:stCondLst>
                              <p:cond delay="1500"/>
                            </p:stCondLst>
                            <p:childTnLst>
                              <p:par>
                                <p:cTn fill="hold" grpId="0" id="17" nodeType="afterEffect" presetClass="entr" presetID="22" presetSubtype="1">
                                  <p:stCondLst>
                                    <p:cond delay="0"/>
                                  </p:stCondLst>
                                  <p:childTnLst>
                                    <p:set>
                                      <p:cBhvr>
                                        <p:cTn dur="1" fill="hold" id="18">
                                          <p:stCondLst>
                                            <p:cond delay="0"/>
                                          </p:stCondLst>
                                        </p:cTn>
                                        <p:tgtEl>
                                          <p:spTgt spid="7"/>
                                        </p:tgtEl>
                                        <p:attrNameLst>
                                          <p:attrName>style.visibility</p:attrName>
                                        </p:attrNameLst>
                                      </p:cBhvr>
                                      <p:to>
                                        <p:strVal val="visible"/>
                                      </p:to>
                                    </p:set>
                                    <p:animEffect filter="wipe(up)" transition="in">
                                      <p:cBhvr>
                                        <p:cTn dur="500" id="19"/>
                                        <p:tgtEl>
                                          <p:spTgt spid="7"/>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9"/>
                                        </p:tgtEl>
                                        <p:attrNameLst>
                                          <p:attrName>style.visibility</p:attrName>
                                        </p:attrNameLst>
                                      </p:cBhvr>
                                      <p:to>
                                        <p:strVal val="visible"/>
                                      </p:to>
                                    </p:set>
                                    <p:animEffect filter="wipe(left)" transition="in">
                                      <p:cBhvr>
                                        <p:cTn dur="500" id="23"/>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14514"/>
            <a:ext cx="12192000" cy="6872514"/>
          </a:xfrm>
          <a:prstGeom prst="rect">
            <a:avLst/>
          </a:prstGeom>
        </p:spPr>
      </p:pic>
      <p:sp>
        <p:nvSpPr>
          <p:cNvPr id="50" name="Oval 7"/>
          <p:cNvSpPr/>
          <p:nvPr/>
        </p:nvSpPr>
        <p:spPr>
          <a:xfrm rot="372845">
            <a:off x="4301446" y="2352517"/>
            <a:ext cx="1436353" cy="1436353"/>
          </a:xfrm>
          <a:prstGeom prst="ellipse">
            <a:avLst/>
          </a:prstGeom>
          <a:solidFill>
            <a:srgbClr val="0070C0"/>
          </a:solidFill>
          <a:ln>
            <a:noFill/>
          </a:ln>
          <a:effectLst>
            <a:outerShdw algn="t" blurRad="114300" dir="4320000" dist="165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2" name="TextBox 27"/>
          <p:cNvSpPr txBox="1"/>
          <p:nvPr/>
        </p:nvSpPr>
        <p:spPr>
          <a:xfrm>
            <a:off x="4513092" y="2705657"/>
            <a:ext cx="1013060" cy="777240"/>
          </a:xfrm>
          <a:prstGeom prst="rect">
            <a:avLst/>
          </a:prstGeom>
          <a:noFill/>
        </p:spPr>
        <p:txBody>
          <a:bodyPr numCol="1" rtlCol="0" spcCol="457200" wrap="square">
            <a:spAutoFit/>
          </a:bodyPr>
          <a:lstStyle/>
          <a:p>
            <a:pPr algn="ctr"/>
            <a:r>
              <a:rPr lang="en-US" sz="4500">
                <a:solidFill>
                  <a:schemeClr val="bg1"/>
                </a:solidFill>
                <a:latin charset="0" panose="020b0806030902050204" pitchFamily="34" typeface="Impact"/>
                <a:ea charset="0" typeface="Montserrat Light"/>
                <a:cs charset="0" typeface="Montserrat Light"/>
              </a:rPr>
              <a:t>0 1</a:t>
            </a:r>
          </a:p>
        </p:txBody>
      </p:sp>
      <p:grpSp>
        <p:nvGrpSpPr>
          <p:cNvPr id="54" name="组合 53"/>
          <p:cNvGrpSpPr/>
          <p:nvPr/>
        </p:nvGrpSpPr>
        <p:grpSpPr>
          <a:xfrm>
            <a:off x="6096483" y="2559418"/>
            <a:ext cx="2807667" cy="945583"/>
            <a:chOff x="572233" y="823059"/>
            <a:chExt cx="5009482" cy="945583"/>
          </a:xfrm>
        </p:grpSpPr>
        <p:sp>
          <p:nvSpPr>
            <p:cNvPr id="55" name="TextBox 3"/>
            <p:cNvSpPr>
              <a:spLocks noChangeArrowheads="1"/>
            </p:cNvSpPr>
            <p:nvPr/>
          </p:nvSpPr>
          <p:spPr bwMode="auto">
            <a:xfrm>
              <a:off x="661375" y="1460865"/>
              <a:ext cx="492034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defRPr/>
              </a:pPr>
              <a:r>
                <a:rPr altLang="zh-CN" lang="en-US" spc="300" sz="1400">
                  <a:latin charset="-122" panose="020b0503020204020204" pitchFamily="34" typeface="微软雅黑"/>
                  <a:ea charset="-122" panose="020b0503020204020204" pitchFamily="34" typeface="微软雅黑"/>
                </a:rPr>
                <a:t>KNOW THE TEAM</a:t>
              </a:r>
            </a:p>
          </p:txBody>
        </p:sp>
        <p:sp>
          <p:nvSpPr>
            <p:cNvPr id="56" name="TextBox 4"/>
            <p:cNvSpPr>
              <a:spLocks noChangeArrowheads="1"/>
            </p:cNvSpPr>
            <p:nvPr/>
          </p:nvSpPr>
          <p:spPr bwMode="auto">
            <a:xfrm>
              <a:off x="572233" y="823059"/>
              <a:ext cx="500948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pc="600" sz="4000">
                  <a:latin charset="-122" panose="020b0503020204020204" pitchFamily="34" typeface="微软雅黑"/>
                  <a:ea charset="-122" panose="020b0503020204020204" pitchFamily="34" typeface="微软雅黑"/>
                  <a:sym charset="0" typeface="Broadway BT"/>
                </a:rPr>
                <a:t>认识团队</a:t>
              </a:r>
            </a:p>
          </p:txBody>
        </p:sp>
      </p:grpSp>
    </p:spTree>
    <p:extLst>
      <p:ext uri="{BB962C8B-B14F-4D97-AF65-F5344CB8AC3E}">
        <p14:creationId val="1625935441"/>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0"/>
                                        </p:tgtEl>
                                        <p:attrNameLst>
                                          <p:attrName>style.visibility</p:attrName>
                                        </p:attrNameLst>
                                      </p:cBhvr>
                                      <p:to>
                                        <p:strVal val="visible"/>
                                      </p:to>
                                    </p:set>
                                    <p:anim calcmode="lin" valueType="num">
                                      <p:cBhvr>
                                        <p:cTn dur="250" fill="hold" id="7"/>
                                        <p:tgtEl>
                                          <p:spTgt spid="50"/>
                                        </p:tgtEl>
                                        <p:attrNameLst>
                                          <p:attrName>ppt_w</p:attrName>
                                        </p:attrNameLst>
                                      </p:cBhvr>
                                      <p:tavLst>
                                        <p:tav tm="0">
                                          <p:val>
                                            <p:fltVal val="0"/>
                                          </p:val>
                                        </p:tav>
                                        <p:tav tm="100000">
                                          <p:val>
                                            <p:strVal val="#ppt_w"/>
                                          </p:val>
                                        </p:tav>
                                      </p:tavLst>
                                    </p:anim>
                                    <p:anim calcmode="lin" valueType="num">
                                      <p:cBhvr>
                                        <p:cTn dur="250" fill="hold" id="8"/>
                                        <p:tgtEl>
                                          <p:spTgt spid="50"/>
                                        </p:tgtEl>
                                        <p:attrNameLst>
                                          <p:attrName>ppt_h</p:attrName>
                                        </p:attrNameLst>
                                      </p:cBhvr>
                                      <p:tavLst>
                                        <p:tav tm="0">
                                          <p:val>
                                            <p:fltVal val="0"/>
                                          </p:val>
                                        </p:tav>
                                        <p:tav tm="100000">
                                          <p:val>
                                            <p:strVal val="#ppt_h"/>
                                          </p:val>
                                        </p:tav>
                                      </p:tavLst>
                                    </p:anim>
                                    <p:animEffect filter="fade" transition="in">
                                      <p:cBhvr>
                                        <p:cTn dur="250" id="9"/>
                                        <p:tgtEl>
                                          <p:spTgt spid="50"/>
                                        </p:tgtEl>
                                      </p:cBhvr>
                                    </p:animEffect>
                                  </p:childTnLst>
                                </p:cTn>
                              </p:par>
                            </p:childTnLst>
                          </p:cTn>
                        </p:par>
                        <p:par>
                          <p:cTn fill="hold" id="10" nodeType="afterGroup">
                            <p:stCondLst>
                              <p:cond delay="250"/>
                            </p:stCondLst>
                            <p:childTnLst>
                              <p:par>
                                <p:cTn fill="hold" grpId="0" id="11" nodeType="afterEffect" presetClass="entr" presetID="53" presetSubtype="0">
                                  <p:stCondLst>
                                    <p:cond delay="0"/>
                                  </p:stCondLst>
                                  <p:childTnLst>
                                    <p:set>
                                      <p:cBhvr>
                                        <p:cTn dur="1" fill="hold" id="12">
                                          <p:stCondLst>
                                            <p:cond delay="0"/>
                                          </p:stCondLst>
                                        </p:cTn>
                                        <p:tgtEl>
                                          <p:spTgt spid="52"/>
                                        </p:tgtEl>
                                        <p:attrNameLst>
                                          <p:attrName>style.visibility</p:attrName>
                                        </p:attrNameLst>
                                      </p:cBhvr>
                                      <p:to>
                                        <p:strVal val="visible"/>
                                      </p:to>
                                    </p:set>
                                    <p:anim calcmode="lin" valueType="num">
                                      <p:cBhvr>
                                        <p:cTn dur="250" fill="hold" id="13"/>
                                        <p:tgtEl>
                                          <p:spTgt spid="52"/>
                                        </p:tgtEl>
                                        <p:attrNameLst>
                                          <p:attrName>ppt_w</p:attrName>
                                        </p:attrNameLst>
                                      </p:cBhvr>
                                      <p:tavLst>
                                        <p:tav tm="0">
                                          <p:val>
                                            <p:fltVal val="0"/>
                                          </p:val>
                                        </p:tav>
                                        <p:tav tm="100000">
                                          <p:val>
                                            <p:strVal val="#ppt_w"/>
                                          </p:val>
                                        </p:tav>
                                      </p:tavLst>
                                    </p:anim>
                                    <p:anim calcmode="lin" valueType="num">
                                      <p:cBhvr>
                                        <p:cTn dur="250" fill="hold" id="14"/>
                                        <p:tgtEl>
                                          <p:spTgt spid="52"/>
                                        </p:tgtEl>
                                        <p:attrNameLst>
                                          <p:attrName>ppt_h</p:attrName>
                                        </p:attrNameLst>
                                      </p:cBhvr>
                                      <p:tavLst>
                                        <p:tav tm="0">
                                          <p:val>
                                            <p:fltVal val="0"/>
                                          </p:val>
                                        </p:tav>
                                        <p:tav tm="100000">
                                          <p:val>
                                            <p:strVal val="#ppt_h"/>
                                          </p:val>
                                        </p:tav>
                                      </p:tavLst>
                                    </p:anim>
                                    <p:animEffect filter="fade" transition="in">
                                      <p:cBhvr>
                                        <p:cTn dur="250" id="15"/>
                                        <p:tgtEl>
                                          <p:spTgt spid="52"/>
                                        </p:tgtEl>
                                      </p:cBhvr>
                                    </p:animEffect>
                                  </p:childTnLst>
                                </p:cTn>
                              </p:par>
                            </p:childTnLst>
                          </p:cTn>
                        </p:par>
                        <p:par>
                          <p:cTn fill="hold" id="16" nodeType="afterGroup">
                            <p:stCondLst>
                              <p:cond delay="500"/>
                            </p:stCondLst>
                            <p:childTnLst>
                              <p:par>
                                <p:cTn fill="hold" id="17" nodeType="afterEffect" presetClass="entr" presetID="2" presetSubtype="8">
                                  <p:stCondLst>
                                    <p:cond delay="0"/>
                                  </p:stCondLst>
                                  <p:childTnLst>
                                    <p:set>
                                      <p:cBhvr>
                                        <p:cTn dur="1" fill="hold" id="18">
                                          <p:stCondLst>
                                            <p:cond delay="0"/>
                                          </p:stCondLst>
                                        </p:cTn>
                                        <p:tgtEl>
                                          <p:spTgt spid="54"/>
                                        </p:tgtEl>
                                        <p:attrNameLst>
                                          <p:attrName>style.visibility</p:attrName>
                                        </p:attrNameLst>
                                      </p:cBhvr>
                                      <p:to>
                                        <p:strVal val="visible"/>
                                      </p:to>
                                    </p:set>
                                    <p:anim calcmode="lin" valueType="num">
                                      <p:cBhvr additive="base">
                                        <p:cTn dur="250" fill="hold" id="19"/>
                                        <p:tgtEl>
                                          <p:spTgt spid="54"/>
                                        </p:tgtEl>
                                        <p:attrNameLst>
                                          <p:attrName>ppt_x</p:attrName>
                                        </p:attrNameLst>
                                      </p:cBhvr>
                                      <p:tavLst>
                                        <p:tav tm="0">
                                          <p:val>
                                            <p:strVal val="0-#ppt_w/2"/>
                                          </p:val>
                                        </p:tav>
                                        <p:tav tm="100000">
                                          <p:val>
                                            <p:strVal val="#ppt_x"/>
                                          </p:val>
                                        </p:tav>
                                      </p:tavLst>
                                    </p:anim>
                                    <p:anim calcmode="lin" valueType="num">
                                      <p:cBhvr additive="base">
                                        <p:cTn dur="250" fill="hold" id="20"/>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2"/>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3533982" y="409392"/>
            <a:ext cx="5915181" cy="633238"/>
            <a:chOff x="3168744" y="406634"/>
            <a:chExt cx="5915181" cy="633238"/>
          </a:xfrm>
        </p:grpSpPr>
        <p:sp>
          <p:nvSpPr>
            <p:cNvPr id="5" name="矩形 24"/>
            <p:cNvSpPr>
              <a:spLocks noChangeArrowheads="1"/>
            </p:cNvSpPr>
            <p:nvPr/>
          </p:nvSpPr>
          <p:spPr bwMode="auto">
            <a:xfrm>
              <a:off x="3186132" y="406634"/>
              <a:ext cx="35610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提升团队执行力</a:t>
              </a:r>
            </a:p>
          </p:txBody>
        </p:sp>
        <p:sp>
          <p:nvSpPr>
            <p:cNvPr id="3" name="矩形 2"/>
            <p:cNvSpPr/>
            <p:nvPr/>
          </p:nvSpPr>
          <p:spPr>
            <a:xfrm>
              <a:off x="6606966" y="455097"/>
              <a:ext cx="2494280" cy="579120"/>
            </a:xfrm>
            <a:prstGeom prst="rect">
              <a:avLst/>
            </a:prstGeom>
          </p:spPr>
          <p:txBody>
            <a:bodyPr wrap="none">
              <a:spAutoFit/>
            </a:bodyPr>
            <a:lstStyle/>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TO IMPROVE </a:t>
              </a:r>
            </a:p>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EXECUTION TEAM</a:t>
              </a:r>
            </a:p>
          </p:txBody>
        </p:sp>
      </p:grpSp>
      <p:sp>
        <p:nvSpPr>
          <p:cNvPr id="6" name="矩形 5"/>
          <p:cNvSpPr/>
          <p:nvPr/>
        </p:nvSpPr>
        <p:spPr>
          <a:xfrm>
            <a:off x="3845344" y="1181449"/>
            <a:ext cx="4480243" cy="548640"/>
          </a:xfrm>
          <a:prstGeom prst="rect">
            <a:avLst/>
          </a:prstGeom>
        </p:spPr>
        <p:txBody>
          <a:bodyPr wrap="none">
            <a:spAutoFit/>
          </a:bodyPr>
          <a:lstStyle/>
          <a:p>
            <a:r>
              <a:rPr altLang="en-US" b="1" lang="zh-CN" spc="600" sz="3000">
                <a:latin charset="0" typeface="Broadway BT"/>
                <a:ea charset="-122" panose="020b0503020204020204" pitchFamily="34" typeface="微软雅黑"/>
                <a:sym charset="0" typeface="Broadway BT"/>
              </a:rPr>
              <a:t> 执行力构成核心要素</a:t>
            </a:r>
          </a:p>
        </p:txBody>
      </p:sp>
      <p:sp>
        <p:nvSpPr>
          <p:cNvPr id="7" name="椭圆 6"/>
          <p:cNvSpPr/>
          <p:nvPr/>
        </p:nvSpPr>
        <p:spPr>
          <a:xfrm>
            <a:off x="2759128" y="3251868"/>
            <a:ext cx="1759309" cy="175930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latin charset="-122" panose="020b0503020204020204" pitchFamily="34" typeface="微软雅黑"/>
              <a:ea charset="-122" panose="020b0503020204020204" pitchFamily="34" typeface="微软雅黑"/>
            </a:endParaRPr>
          </a:p>
        </p:txBody>
      </p:sp>
      <p:sp>
        <p:nvSpPr>
          <p:cNvPr id="8" name="椭圆 7"/>
          <p:cNvSpPr/>
          <p:nvPr/>
        </p:nvSpPr>
        <p:spPr>
          <a:xfrm>
            <a:off x="4358536" y="3251868"/>
            <a:ext cx="1759309" cy="17593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44CEB9"/>
              </a:solidFill>
              <a:latin charset="-122" panose="020b0503020204020204" pitchFamily="34" typeface="微软雅黑"/>
              <a:ea charset="-122" panose="020b0503020204020204" pitchFamily="34" typeface="微软雅黑"/>
            </a:endParaRPr>
          </a:p>
        </p:txBody>
      </p:sp>
      <p:sp>
        <p:nvSpPr>
          <p:cNvPr id="9" name="椭圆 8"/>
          <p:cNvSpPr/>
          <p:nvPr/>
        </p:nvSpPr>
        <p:spPr>
          <a:xfrm>
            <a:off x="5957944" y="3251868"/>
            <a:ext cx="1759309" cy="175930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latin charset="-122" panose="020b0503020204020204" pitchFamily="34" typeface="微软雅黑"/>
              <a:ea charset="-122" panose="020b0503020204020204" pitchFamily="34" typeface="微软雅黑"/>
            </a:endParaRPr>
          </a:p>
        </p:txBody>
      </p:sp>
      <p:sp>
        <p:nvSpPr>
          <p:cNvPr id="10" name="椭圆 9"/>
          <p:cNvSpPr/>
          <p:nvPr/>
        </p:nvSpPr>
        <p:spPr>
          <a:xfrm>
            <a:off x="7557353" y="3251868"/>
            <a:ext cx="1759309" cy="17593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latin charset="-122" panose="020b0503020204020204" pitchFamily="34" typeface="微软雅黑"/>
              <a:ea charset="-122" panose="020b0503020204020204" pitchFamily="34" typeface="微软雅黑"/>
            </a:endParaRPr>
          </a:p>
        </p:txBody>
      </p:sp>
      <p:sp>
        <p:nvSpPr>
          <p:cNvPr id="12" name="TextBox 6"/>
          <p:cNvSpPr txBox="1"/>
          <p:nvPr/>
        </p:nvSpPr>
        <p:spPr>
          <a:xfrm>
            <a:off x="2919031" y="3871825"/>
            <a:ext cx="1407713" cy="457200"/>
          </a:xfrm>
          <a:prstGeom prst="rect">
            <a:avLst/>
          </a:prstGeom>
          <a:noFill/>
        </p:spPr>
        <p:txBody>
          <a:bodyPr rtlCol="0" wrap="square">
            <a:spAutoFit/>
          </a:bodyPr>
          <a:lstStyle/>
          <a:p>
            <a:pPr algn="ctr"/>
            <a:r>
              <a:rPr altLang="zh-CN" b="1" lang="en-US" sz="2400">
                <a:solidFill>
                  <a:schemeClr val="tx1">
                    <a:lumMod val="75000"/>
                    <a:lumOff val="25000"/>
                  </a:schemeClr>
                </a:solidFill>
                <a:latin charset="-122" panose="020b0503020204020204" pitchFamily="34" typeface="微软雅黑"/>
                <a:ea charset="-122" panose="020b0503020204020204" pitchFamily="34" typeface="微软雅黑"/>
              </a:rPr>
              <a:t>A</a:t>
            </a:r>
          </a:p>
        </p:txBody>
      </p:sp>
      <p:sp>
        <p:nvSpPr>
          <p:cNvPr id="13" name="TextBox 7"/>
          <p:cNvSpPr txBox="1"/>
          <p:nvPr/>
        </p:nvSpPr>
        <p:spPr>
          <a:xfrm>
            <a:off x="4518439" y="3871825"/>
            <a:ext cx="1407713" cy="457200"/>
          </a:xfrm>
          <a:prstGeom prst="rect">
            <a:avLst/>
          </a:prstGeom>
          <a:noFill/>
        </p:spPr>
        <p:txBody>
          <a:bodyPr rtlCol="0" wrap="square">
            <a:spAutoFit/>
          </a:bodyPr>
          <a:lstStyle/>
          <a:p>
            <a:pPr algn="ctr"/>
            <a:r>
              <a:rPr altLang="zh-CN" b="1" lang="en-US" sz="2400">
                <a:solidFill>
                  <a:schemeClr val="bg1">
                    <a:lumMod val="95000"/>
                  </a:schemeClr>
                </a:solidFill>
                <a:latin charset="-122" panose="020b0503020204020204" pitchFamily="34" typeface="微软雅黑"/>
                <a:ea charset="-122" panose="020b0503020204020204" pitchFamily="34" typeface="微软雅黑"/>
              </a:rPr>
              <a:t>B</a:t>
            </a:r>
          </a:p>
        </p:txBody>
      </p:sp>
      <p:sp>
        <p:nvSpPr>
          <p:cNvPr id="14" name="TextBox 8"/>
          <p:cNvSpPr txBox="1"/>
          <p:nvPr/>
        </p:nvSpPr>
        <p:spPr>
          <a:xfrm>
            <a:off x="6117846" y="3871825"/>
            <a:ext cx="1407713" cy="457200"/>
          </a:xfrm>
          <a:prstGeom prst="rect">
            <a:avLst/>
          </a:prstGeom>
          <a:noFill/>
        </p:spPr>
        <p:txBody>
          <a:bodyPr rtlCol="0" wrap="square">
            <a:spAutoFit/>
          </a:bodyPr>
          <a:lstStyle/>
          <a:p>
            <a:pPr algn="ctr"/>
            <a:r>
              <a:rPr altLang="zh-CN" b="1" lang="en-US" sz="2400">
                <a:solidFill>
                  <a:schemeClr val="tx1">
                    <a:lumMod val="75000"/>
                    <a:lumOff val="25000"/>
                  </a:schemeClr>
                </a:solidFill>
                <a:latin charset="-122" panose="020b0503020204020204" pitchFamily="34" typeface="微软雅黑"/>
                <a:ea charset="-122" panose="020b0503020204020204" pitchFamily="34" typeface="微软雅黑"/>
              </a:rPr>
              <a:t>C</a:t>
            </a:r>
          </a:p>
        </p:txBody>
      </p:sp>
      <p:sp>
        <p:nvSpPr>
          <p:cNvPr id="15" name="TextBox 9"/>
          <p:cNvSpPr txBox="1"/>
          <p:nvPr/>
        </p:nvSpPr>
        <p:spPr>
          <a:xfrm>
            <a:off x="7717257" y="3871825"/>
            <a:ext cx="1407713" cy="457200"/>
          </a:xfrm>
          <a:prstGeom prst="rect">
            <a:avLst/>
          </a:prstGeom>
          <a:noFill/>
        </p:spPr>
        <p:txBody>
          <a:bodyPr rtlCol="0" wrap="square">
            <a:spAutoFit/>
          </a:bodyPr>
          <a:lstStyle/>
          <a:p>
            <a:pPr algn="ctr"/>
            <a:r>
              <a:rPr altLang="zh-CN" b="1" lang="en-US" sz="2400">
                <a:solidFill>
                  <a:schemeClr val="bg1">
                    <a:lumMod val="95000"/>
                  </a:schemeClr>
                </a:solidFill>
                <a:latin charset="-122" panose="020b0503020204020204" pitchFamily="34" typeface="微软雅黑"/>
                <a:ea charset="-122" panose="020b0503020204020204" pitchFamily="34" typeface="微软雅黑"/>
              </a:rPr>
              <a:t>D</a:t>
            </a:r>
          </a:p>
        </p:txBody>
      </p:sp>
      <p:sp>
        <p:nvSpPr>
          <p:cNvPr id="16" name="TextBox 10"/>
          <p:cNvSpPr txBox="1"/>
          <p:nvPr/>
        </p:nvSpPr>
        <p:spPr>
          <a:xfrm>
            <a:off x="826435" y="2499767"/>
            <a:ext cx="2592289" cy="731520"/>
          </a:xfrm>
          <a:prstGeom prst="rect">
            <a:avLst/>
          </a:prstGeom>
          <a:noFill/>
        </p:spPr>
        <p:txBody>
          <a:bodyPr bIns="0" lIns="0" rIns="0" rtlCol="0" tIns="0" wrap="square">
            <a:spAutoFit/>
          </a:bodyPr>
          <a:lstStyle/>
          <a:p>
            <a:pPr algn="just"/>
            <a:r>
              <a:rPr altLang="en-US" lang="zh-CN" spc="300" sz="1200">
                <a:latin charset="-122" panose="020b0503020204020204" pitchFamily="34" typeface="微软雅黑"/>
                <a:ea charset="-122" panose="020b0503020204020204" pitchFamily="34" typeface="微软雅黑"/>
              </a:rPr>
              <a:t>企业要帮助员工做好角色认知，正确的角色认知会激发员工无限的工作热情，会为企业带来强劲的执行力</a:t>
            </a:r>
          </a:p>
        </p:txBody>
      </p:sp>
      <p:sp>
        <p:nvSpPr>
          <p:cNvPr id="17" name="TextBox 11"/>
          <p:cNvSpPr txBox="1"/>
          <p:nvPr/>
        </p:nvSpPr>
        <p:spPr>
          <a:xfrm>
            <a:off x="826431" y="1934615"/>
            <a:ext cx="1852568" cy="243840"/>
          </a:xfrm>
          <a:prstGeom prst="rect">
            <a:avLst/>
          </a:prstGeom>
          <a:noFill/>
        </p:spPr>
        <p:txBody>
          <a:bodyPr bIns="0" lIns="0" rIns="0" rtlCol="0" tIns="0" wrap="square">
            <a:spAutoFit/>
          </a:bodyPr>
          <a:lstStyle/>
          <a:p>
            <a:r>
              <a:rPr altLang="en-US" b="1" lang="zh-CN" sz="1600">
                <a:latin charset="-122" panose="020b0503020204020204" pitchFamily="34" typeface="微软雅黑"/>
                <a:ea charset="-122" panose="020b0503020204020204" pitchFamily="34" typeface="微软雅黑"/>
              </a:rPr>
              <a:t>角色要素</a:t>
            </a:r>
          </a:p>
        </p:txBody>
      </p:sp>
      <p:cxnSp>
        <p:nvCxnSpPr>
          <p:cNvPr id="18" name="直接连接符 17"/>
          <p:cNvCxnSpPr/>
          <p:nvPr/>
        </p:nvCxnSpPr>
        <p:spPr>
          <a:xfrm flipH="1">
            <a:off x="3624250" y="2320417"/>
            <a:ext cx="0" cy="936720"/>
          </a:xfrm>
          <a:prstGeom prst="line">
            <a:avLst/>
          </a:prstGeom>
          <a:ln>
            <a:solidFill>
              <a:schemeClr val="bg1">
                <a:lumMod val="65000"/>
              </a:schemeClr>
            </a:solidFill>
            <a:prstDash val="lgDashDot"/>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26432" y="2320419"/>
            <a:ext cx="2797821" cy="1"/>
          </a:xfrm>
          <a:prstGeom prst="line">
            <a:avLst/>
          </a:prstGeom>
          <a:ln>
            <a:solidFill>
              <a:schemeClr val="bg1">
                <a:lumMod val="65000"/>
              </a:schemeClr>
            </a:solidFill>
            <a:prstDash val="lgDashDot"/>
            <a:headEnd type="oval"/>
            <a:tailEnd type="non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238191" y="2320419"/>
            <a:ext cx="4805264" cy="1"/>
          </a:xfrm>
          <a:prstGeom prst="line">
            <a:avLst/>
          </a:prstGeom>
          <a:ln>
            <a:solidFill>
              <a:schemeClr val="bg1">
                <a:lumMod val="65000"/>
              </a:schemeClr>
            </a:solidFill>
            <a:prstDash val="lgDashDot"/>
            <a:headEnd type="oval"/>
            <a:tailEnd type="none"/>
          </a:ln>
        </p:spPr>
        <p:style>
          <a:lnRef idx="1">
            <a:schemeClr val="accent1"/>
          </a:lnRef>
          <a:fillRef idx="0">
            <a:schemeClr val="accent1"/>
          </a:fillRef>
          <a:effectRef idx="0">
            <a:schemeClr val="accent1"/>
          </a:effectRef>
          <a:fontRef idx="minor">
            <a:schemeClr val="tx1"/>
          </a:fontRef>
        </p:style>
      </p:cxnSp>
      <p:sp>
        <p:nvSpPr>
          <p:cNvPr id="21" name="TextBox 21"/>
          <p:cNvSpPr txBox="1"/>
          <p:nvPr/>
        </p:nvSpPr>
        <p:spPr>
          <a:xfrm>
            <a:off x="5733279" y="2499769"/>
            <a:ext cx="4310180" cy="182880"/>
          </a:xfrm>
          <a:prstGeom prst="rect">
            <a:avLst/>
          </a:prstGeom>
          <a:noFill/>
        </p:spPr>
        <p:txBody>
          <a:bodyPr bIns="0" lIns="0" rIns="0" rtlCol="0" tIns="0" wrap="square">
            <a:spAutoFit/>
          </a:bodyPr>
          <a:lstStyle/>
          <a:p>
            <a:pPr algn="just"/>
            <a:r>
              <a:rPr altLang="en-US" b="1" lang="zh-CN" spc="300" sz="1200">
                <a:latin charset="-122" panose="020b0503020204020204" pitchFamily="34" typeface="微软雅黑"/>
                <a:ea charset="-122" panose="020b0503020204020204" pitchFamily="34" typeface="微软雅黑"/>
              </a:rPr>
              <a:t>态度  激情 信念</a:t>
            </a:r>
          </a:p>
        </p:txBody>
      </p:sp>
      <p:cxnSp>
        <p:nvCxnSpPr>
          <p:cNvPr id="22" name="直接连接符 21"/>
          <p:cNvCxnSpPr/>
          <p:nvPr/>
        </p:nvCxnSpPr>
        <p:spPr>
          <a:xfrm flipH="1">
            <a:off x="5238190" y="2320417"/>
            <a:ext cx="0" cy="936720"/>
          </a:xfrm>
          <a:prstGeom prst="line">
            <a:avLst/>
          </a:prstGeom>
          <a:ln>
            <a:solidFill>
              <a:schemeClr val="bg1">
                <a:lumMod val="65000"/>
              </a:schemeClr>
            </a:solidFill>
            <a:prstDash val="lgDashDot"/>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23" name="TextBox 30"/>
          <p:cNvSpPr txBox="1"/>
          <p:nvPr/>
        </p:nvSpPr>
        <p:spPr>
          <a:xfrm>
            <a:off x="5766249" y="1934615"/>
            <a:ext cx="1852568" cy="243840"/>
          </a:xfrm>
          <a:prstGeom prst="rect">
            <a:avLst/>
          </a:prstGeom>
          <a:noFill/>
        </p:spPr>
        <p:txBody>
          <a:bodyPr bIns="0" lIns="0" rIns="0" rtlCol="0" tIns="0" wrap="square">
            <a:spAutoFit/>
          </a:bodyPr>
          <a:lstStyle/>
          <a:p>
            <a:r>
              <a:rPr altLang="en-US" b="1" lang="zh-CN" sz="1600">
                <a:latin charset="-122" panose="020b0503020204020204" pitchFamily="34" typeface="微软雅黑"/>
                <a:ea charset="-122" panose="020b0503020204020204" pitchFamily="34" typeface="微软雅黑"/>
              </a:rPr>
              <a:t>心态要素</a:t>
            </a:r>
          </a:p>
        </p:txBody>
      </p:sp>
      <p:cxnSp>
        <p:nvCxnSpPr>
          <p:cNvPr id="24" name="直接连接符 23"/>
          <p:cNvCxnSpPr/>
          <p:nvPr/>
        </p:nvCxnSpPr>
        <p:spPr>
          <a:xfrm flipH="1">
            <a:off x="6893345" y="5011177"/>
            <a:ext cx="0" cy="936720"/>
          </a:xfrm>
          <a:prstGeom prst="line">
            <a:avLst/>
          </a:prstGeom>
          <a:ln>
            <a:solidFill>
              <a:schemeClr val="bg1">
                <a:lumMod val="65000"/>
              </a:schemeClr>
            </a:solidFill>
            <a:prstDash val="lgDashDot"/>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8507285" y="5011177"/>
            <a:ext cx="0" cy="936720"/>
          </a:xfrm>
          <a:prstGeom prst="line">
            <a:avLst/>
          </a:prstGeom>
          <a:ln>
            <a:solidFill>
              <a:schemeClr val="bg1">
                <a:lumMod val="65000"/>
              </a:schemeClr>
            </a:solidFill>
            <a:prstDash val="lgDashDot"/>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88081" y="5947899"/>
            <a:ext cx="4805264" cy="1"/>
          </a:xfrm>
          <a:prstGeom prst="line">
            <a:avLst/>
          </a:prstGeom>
          <a:ln>
            <a:solidFill>
              <a:schemeClr val="bg1">
                <a:lumMod val="65000"/>
              </a:schemeClr>
            </a:solidFill>
            <a:prstDash val="lgDashDot"/>
            <a:headEnd type="oval"/>
            <a:tailEnd type="none"/>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8507285" y="5947899"/>
            <a:ext cx="2797821" cy="1"/>
          </a:xfrm>
          <a:prstGeom prst="line">
            <a:avLst/>
          </a:prstGeom>
          <a:ln>
            <a:solidFill>
              <a:schemeClr val="bg1">
                <a:lumMod val="65000"/>
              </a:schemeClr>
            </a:solidFill>
            <a:prstDash val="lgDashDot"/>
            <a:headEnd type="oval"/>
            <a:tailEnd type="none"/>
          </a:ln>
        </p:spPr>
        <p:style>
          <a:lnRef idx="1">
            <a:schemeClr val="accent1"/>
          </a:lnRef>
          <a:fillRef idx="0">
            <a:schemeClr val="accent1"/>
          </a:fillRef>
          <a:effectRef idx="0">
            <a:schemeClr val="accent1"/>
          </a:effectRef>
          <a:fontRef idx="minor">
            <a:schemeClr val="tx1"/>
          </a:fontRef>
        </p:style>
      </p:cxnSp>
      <p:sp>
        <p:nvSpPr>
          <p:cNvPr id="28" name="TextBox 37"/>
          <p:cNvSpPr txBox="1"/>
          <p:nvPr/>
        </p:nvSpPr>
        <p:spPr>
          <a:xfrm>
            <a:off x="2083300" y="5525626"/>
            <a:ext cx="4310180" cy="365760"/>
          </a:xfrm>
          <a:prstGeom prst="rect">
            <a:avLst/>
          </a:prstGeom>
          <a:noFill/>
        </p:spPr>
        <p:txBody>
          <a:bodyPr bIns="0" lIns="0" rIns="0" rtlCol="0" tIns="0" wrap="square">
            <a:spAutoFit/>
          </a:bodyPr>
          <a:lstStyle/>
          <a:p>
            <a:pPr algn="just"/>
            <a:r>
              <a:rPr altLang="en-US" lang="zh-CN" spc="300" sz="1200">
                <a:latin charset="-122" panose="020b0503020204020204" pitchFamily="34" typeface="微软雅黑"/>
                <a:ea charset="-122" panose="020b0503020204020204" pitchFamily="34" typeface="微软雅黑"/>
              </a:rPr>
              <a:t>工欲善其事，必先利器。没有合适的工具	，空有一腔热血很难成就事业</a:t>
            </a:r>
          </a:p>
        </p:txBody>
      </p:sp>
      <p:sp>
        <p:nvSpPr>
          <p:cNvPr id="29" name="TextBox 38"/>
          <p:cNvSpPr txBox="1"/>
          <p:nvPr/>
        </p:nvSpPr>
        <p:spPr>
          <a:xfrm>
            <a:off x="2083297" y="6077160"/>
            <a:ext cx="1852568" cy="243840"/>
          </a:xfrm>
          <a:prstGeom prst="rect">
            <a:avLst/>
          </a:prstGeom>
          <a:noFill/>
        </p:spPr>
        <p:txBody>
          <a:bodyPr bIns="0" lIns="0" rIns="0" rtlCol="0" tIns="0" wrap="square">
            <a:spAutoFit/>
          </a:bodyPr>
          <a:lstStyle/>
          <a:p>
            <a:r>
              <a:rPr altLang="en-US" b="1" lang="zh-CN" sz="1600">
                <a:latin charset="-122" panose="020b0503020204020204" pitchFamily="34" typeface="微软雅黑"/>
                <a:ea charset="-122" panose="020b0503020204020204" pitchFamily="34" typeface="微软雅黑"/>
              </a:rPr>
              <a:t>工具要素</a:t>
            </a:r>
          </a:p>
        </p:txBody>
      </p:sp>
      <p:sp>
        <p:nvSpPr>
          <p:cNvPr id="30" name="TextBox 39"/>
          <p:cNvSpPr txBox="1"/>
          <p:nvPr/>
        </p:nvSpPr>
        <p:spPr>
          <a:xfrm>
            <a:off x="8690020" y="5340959"/>
            <a:ext cx="2592289" cy="365760"/>
          </a:xfrm>
          <a:prstGeom prst="rect">
            <a:avLst/>
          </a:prstGeom>
          <a:noFill/>
        </p:spPr>
        <p:txBody>
          <a:bodyPr bIns="0" lIns="0" rIns="0" rtlCol="0" tIns="0" wrap="square">
            <a:spAutoFit/>
          </a:bodyPr>
          <a:lstStyle/>
          <a:p>
            <a:pPr algn="just"/>
            <a:r>
              <a:rPr altLang="en-US" lang="zh-CN" spc="300" sz="1200">
                <a:latin charset="-122" panose="020b0503020204020204" pitchFamily="34" typeface="微软雅黑"/>
                <a:ea charset="-122" panose="020b0503020204020204" pitchFamily="34" typeface="微软雅黑"/>
              </a:rPr>
              <a:t>创建以流程为基础的结构域执行体系</a:t>
            </a:r>
          </a:p>
        </p:txBody>
      </p:sp>
      <p:sp>
        <p:nvSpPr>
          <p:cNvPr id="31" name="TextBox 40"/>
          <p:cNvSpPr txBox="1"/>
          <p:nvPr/>
        </p:nvSpPr>
        <p:spPr>
          <a:xfrm>
            <a:off x="8690017" y="6076846"/>
            <a:ext cx="1852568" cy="243840"/>
          </a:xfrm>
          <a:prstGeom prst="rect">
            <a:avLst/>
          </a:prstGeom>
          <a:noFill/>
        </p:spPr>
        <p:txBody>
          <a:bodyPr bIns="0" lIns="0" rIns="0" rtlCol="0" tIns="0" wrap="square">
            <a:spAutoFit/>
          </a:bodyPr>
          <a:lstStyle/>
          <a:p>
            <a:r>
              <a:rPr altLang="en-US" b="1" lang="zh-CN" sz="1600">
                <a:latin charset="-122" panose="020b0503020204020204" pitchFamily="34" typeface="微软雅黑"/>
                <a:ea charset="-122" panose="020b0503020204020204" pitchFamily="34" typeface="微软雅黑"/>
              </a:rPr>
              <a:t>流程要素</a:t>
            </a:r>
          </a:p>
        </p:txBody>
      </p:sp>
    </p:spTree>
    <p:extLst>
      <p:ext uri="{BB962C8B-B14F-4D97-AF65-F5344CB8AC3E}">
        <p14:creationId val="215892856"/>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childTnLst>
                                </p:cTn>
                              </p:par>
                            </p:childTnLst>
                          </p:cTn>
                        </p:par>
                        <p:par>
                          <p:cTn fill="hold" id="12" nodeType="afterGroup">
                            <p:stCondLst>
                              <p:cond delay="1000"/>
                            </p:stCondLst>
                            <p:childTnLst>
                              <p:par>
                                <p:cTn fill="hold" grpId="0" id="13" nodeType="afterEffect" presetClass="entr" presetID="2" presetSubtype="8">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0-#ppt_w/2"/>
                                          </p:val>
                                        </p:tav>
                                        <p:tav tm="100000">
                                          <p:val>
                                            <p:strVal val="#ppt_x"/>
                                          </p:val>
                                        </p:tav>
                                      </p:tavLst>
                                    </p:anim>
                                    <p:anim calcmode="lin" valueType="num">
                                      <p:cBhvr additive="base">
                                        <p:cTn dur="500" fill="hold" id="16"/>
                                        <p:tgtEl>
                                          <p:spTgt spid="10"/>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2" presetSubtype="8">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additive="base">
                                        <p:cTn dur="500" fill="hold" id="20"/>
                                        <p:tgtEl>
                                          <p:spTgt spid="9"/>
                                        </p:tgtEl>
                                        <p:attrNameLst>
                                          <p:attrName>ppt_x</p:attrName>
                                        </p:attrNameLst>
                                      </p:cBhvr>
                                      <p:tavLst>
                                        <p:tav tm="0">
                                          <p:val>
                                            <p:strVal val="0-#ppt_w/2"/>
                                          </p:val>
                                        </p:tav>
                                        <p:tav tm="100000">
                                          <p:val>
                                            <p:strVal val="#ppt_x"/>
                                          </p:val>
                                        </p:tav>
                                      </p:tavLst>
                                    </p:anim>
                                    <p:anim calcmode="lin" valueType="num">
                                      <p:cBhvr additive="base">
                                        <p:cTn dur="500" fill="hold" id="21"/>
                                        <p:tgtEl>
                                          <p:spTgt spid="9"/>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2" presetSubtype="8">
                                  <p:stCondLst>
                                    <p:cond delay="0"/>
                                  </p:stCondLst>
                                  <p:childTnLst>
                                    <p:set>
                                      <p:cBhvr>
                                        <p:cTn dur="1" fill="hold" id="24">
                                          <p:stCondLst>
                                            <p:cond delay="0"/>
                                          </p:stCondLst>
                                        </p:cTn>
                                        <p:tgtEl>
                                          <p:spTgt spid="8"/>
                                        </p:tgtEl>
                                        <p:attrNameLst>
                                          <p:attrName>style.visibility</p:attrName>
                                        </p:attrNameLst>
                                      </p:cBhvr>
                                      <p:to>
                                        <p:strVal val="visible"/>
                                      </p:to>
                                    </p:set>
                                    <p:anim calcmode="lin" valueType="num">
                                      <p:cBhvr additive="base">
                                        <p:cTn dur="500" fill="hold" id="25"/>
                                        <p:tgtEl>
                                          <p:spTgt spid="8"/>
                                        </p:tgtEl>
                                        <p:attrNameLst>
                                          <p:attrName>ppt_x</p:attrName>
                                        </p:attrNameLst>
                                      </p:cBhvr>
                                      <p:tavLst>
                                        <p:tav tm="0">
                                          <p:val>
                                            <p:strVal val="0-#ppt_w/2"/>
                                          </p:val>
                                        </p:tav>
                                        <p:tav tm="100000">
                                          <p:val>
                                            <p:strVal val="#ppt_x"/>
                                          </p:val>
                                        </p:tav>
                                      </p:tavLst>
                                    </p:anim>
                                    <p:anim calcmode="lin" valueType="num">
                                      <p:cBhvr additive="base">
                                        <p:cTn dur="500" fill="hold" id="26"/>
                                        <p:tgtEl>
                                          <p:spTgt spid="8"/>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2" presetSubtype="8">
                                  <p:stCondLst>
                                    <p:cond delay="0"/>
                                  </p:stCondLst>
                                  <p:childTnLst>
                                    <p:set>
                                      <p:cBhvr>
                                        <p:cTn dur="1" fill="hold" id="29">
                                          <p:stCondLst>
                                            <p:cond delay="0"/>
                                          </p:stCondLst>
                                        </p:cTn>
                                        <p:tgtEl>
                                          <p:spTgt spid="7"/>
                                        </p:tgtEl>
                                        <p:attrNameLst>
                                          <p:attrName>style.visibility</p:attrName>
                                        </p:attrNameLst>
                                      </p:cBhvr>
                                      <p:to>
                                        <p:strVal val="visible"/>
                                      </p:to>
                                    </p:set>
                                    <p:anim calcmode="lin" valueType="num">
                                      <p:cBhvr additive="base">
                                        <p:cTn dur="500" fill="hold" id="30"/>
                                        <p:tgtEl>
                                          <p:spTgt spid="7"/>
                                        </p:tgtEl>
                                        <p:attrNameLst>
                                          <p:attrName>ppt_x</p:attrName>
                                        </p:attrNameLst>
                                      </p:cBhvr>
                                      <p:tavLst>
                                        <p:tav tm="0">
                                          <p:val>
                                            <p:strVal val="0-#ppt_w/2"/>
                                          </p:val>
                                        </p:tav>
                                        <p:tav tm="100000">
                                          <p:val>
                                            <p:strVal val="#ppt_x"/>
                                          </p:val>
                                        </p:tav>
                                      </p:tavLst>
                                    </p:anim>
                                    <p:anim calcmode="lin" valueType="num">
                                      <p:cBhvr additive="base">
                                        <p:cTn dur="500" fill="hold" id="31"/>
                                        <p:tgtEl>
                                          <p:spTgt spid="7"/>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3000"/>
                            </p:stCondLst>
                            <p:childTnLst>
                              <p:par>
                                <p:cTn fill="hold" grpId="0" id="33" nodeType="afterEffect" presetClass="entr" presetID="2" presetSubtype="8">
                                  <p:stCondLst>
                                    <p:cond delay="0"/>
                                  </p:stCondLst>
                                  <p:childTnLst>
                                    <p:set>
                                      <p:cBhvr>
                                        <p:cTn dur="1" fill="hold" id="34">
                                          <p:stCondLst>
                                            <p:cond delay="0"/>
                                          </p:stCondLst>
                                        </p:cTn>
                                        <p:tgtEl>
                                          <p:spTgt spid="12"/>
                                        </p:tgtEl>
                                        <p:attrNameLst>
                                          <p:attrName>style.visibility</p:attrName>
                                        </p:attrNameLst>
                                      </p:cBhvr>
                                      <p:to>
                                        <p:strVal val="visible"/>
                                      </p:to>
                                    </p:set>
                                    <p:anim calcmode="lin" valueType="num">
                                      <p:cBhvr additive="base">
                                        <p:cTn dur="200" fill="hold" id="35"/>
                                        <p:tgtEl>
                                          <p:spTgt spid="12"/>
                                        </p:tgtEl>
                                        <p:attrNameLst>
                                          <p:attrName>ppt_x</p:attrName>
                                        </p:attrNameLst>
                                      </p:cBhvr>
                                      <p:tavLst>
                                        <p:tav tm="0">
                                          <p:val>
                                            <p:strVal val="0-#ppt_w/2"/>
                                          </p:val>
                                        </p:tav>
                                        <p:tav tm="100000">
                                          <p:val>
                                            <p:strVal val="#ppt_x"/>
                                          </p:val>
                                        </p:tav>
                                      </p:tavLst>
                                    </p:anim>
                                    <p:anim calcmode="lin" valueType="num">
                                      <p:cBhvr additive="base">
                                        <p:cTn dur="200" fill="hold" id="36"/>
                                        <p:tgtEl>
                                          <p:spTgt spid="12"/>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200"/>
                            </p:stCondLst>
                            <p:childTnLst>
                              <p:par>
                                <p:cTn fill="hold" grpId="0" id="38" nodeType="afterEffect" presetClass="entr" presetID="2" presetSubtype="8">
                                  <p:stCondLst>
                                    <p:cond delay="0"/>
                                  </p:stCondLst>
                                  <p:childTnLst>
                                    <p:set>
                                      <p:cBhvr>
                                        <p:cTn dur="1" fill="hold" id="39">
                                          <p:stCondLst>
                                            <p:cond delay="0"/>
                                          </p:stCondLst>
                                        </p:cTn>
                                        <p:tgtEl>
                                          <p:spTgt spid="13"/>
                                        </p:tgtEl>
                                        <p:attrNameLst>
                                          <p:attrName>style.visibility</p:attrName>
                                        </p:attrNameLst>
                                      </p:cBhvr>
                                      <p:to>
                                        <p:strVal val="visible"/>
                                      </p:to>
                                    </p:set>
                                    <p:anim calcmode="lin" valueType="num">
                                      <p:cBhvr additive="base">
                                        <p:cTn dur="200" fill="hold" id="40"/>
                                        <p:tgtEl>
                                          <p:spTgt spid="13"/>
                                        </p:tgtEl>
                                        <p:attrNameLst>
                                          <p:attrName>ppt_x</p:attrName>
                                        </p:attrNameLst>
                                      </p:cBhvr>
                                      <p:tavLst>
                                        <p:tav tm="0">
                                          <p:val>
                                            <p:strVal val="0-#ppt_w/2"/>
                                          </p:val>
                                        </p:tav>
                                        <p:tav tm="100000">
                                          <p:val>
                                            <p:strVal val="#ppt_x"/>
                                          </p:val>
                                        </p:tav>
                                      </p:tavLst>
                                    </p:anim>
                                    <p:anim calcmode="lin" valueType="num">
                                      <p:cBhvr additive="base">
                                        <p:cTn dur="200" fill="hold" id="41"/>
                                        <p:tgtEl>
                                          <p:spTgt spid="13"/>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400"/>
                            </p:stCondLst>
                            <p:childTnLst>
                              <p:par>
                                <p:cTn fill="hold" grpId="0" id="43" nodeType="afterEffect" presetClass="entr" presetID="2" presetSubtype="8">
                                  <p:stCondLst>
                                    <p:cond delay="0"/>
                                  </p:stCondLst>
                                  <p:childTnLst>
                                    <p:set>
                                      <p:cBhvr>
                                        <p:cTn dur="1" fill="hold" id="44">
                                          <p:stCondLst>
                                            <p:cond delay="0"/>
                                          </p:stCondLst>
                                        </p:cTn>
                                        <p:tgtEl>
                                          <p:spTgt spid="14"/>
                                        </p:tgtEl>
                                        <p:attrNameLst>
                                          <p:attrName>style.visibility</p:attrName>
                                        </p:attrNameLst>
                                      </p:cBhvr>
                                      <p:to>
                                        <p:strVal val="visible"/>
                                      </p:to>
                                    </p:set>
                                    <p:anim calcmode="lin" valueType="num">
                                      <p:cBhvr additive="base">
                                        <p:cTn dur="200" fill="hold" id="45"/>
                                        <p:tgtEl>
                                          <p:spTgt spid="14"/>
                                        </p:tgtEl>
                                        <p:attrNameLst>
                                          <p:attrName>ppt_x</p:attrName>
                                        </p:attrNameLst>
                                      </p:cBhvr>
                                      <p:tavLst>
                                        <p:tav tm="0">
                                          <p:val>
                                            <p:strVal val="0-#ppt_w/2"/>
                                          </p:val>
                                        </p:tav>
                                        <p:tav tm="100000">
                                          <p:val>
                                            <p:strVal val="#ppt_x"/>
                                          </p:val>
                                        </p:tav>
                                      </p:tavLst>
                                    </p:anim>
                                    <p:anim calcmode="lin" valueType="num">
                                      <p:cBhvr additive="base">
                                        <p:cTn dur="200" fill="hold" id="46"/>
                                        <p:tgtEl>
                                          <p:spTgt spid="14"/>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3600"/>
                            </p:stCondLst>
                            <p:childTnLst>
                              <p:par>
                                <p:cTn fill="hold" grpId="0" id="48" nodeType="afterEffect" presetClass="entr" presetID="2" presetSubtype="8">
                                  <p:stCondLst>
                                    <p:cond delay="0"/>
                                  </p:stCondLst>
                                  <p:childTnLst>
                                    <p:set>
                                      <p:cBhvr>
                                        <p:cTn dur="1" fill="hold" id="49">
                                          <p:stCondLst>
                                            <p:cond delay="0"/>
                                          </p:stCondLst>
                                        </p:cTn>
                                        <p:tgtEl>
                                          <p:spTgt spid="15"/>
                                        </p:tgtEl>
                                        <p:attrNameLst>
                                          <p:attrName>style.visibility</p:attrName>
                                        </p:attrNameLst>
                                      </p:cBhvr>
                                      <p:to>
                                        <p:strVal val="visible"/>
                                      </p:to>
                                    </p:set>
                                    <p:anim calcmode="lin" valueType="num">
                                      <p:cBhvr additive="base">
                                        <p:cTn dur="200" fill="hold" id="50"/>
                                        <p:tgtEl>
                                          <p:spTgt spid="15"/>
                                        </p:tgtEl>
                                        <p:attrNameLst>
                                          <p:attrName>ppt_x</p:attrName>
                                        </p:attrNameLst>
                                      </p:cBhvr>
                                      <p:tavLst>
                                        <p:tav tm="0">
                                          <p:val>
                                            <p:strVal val="0-#ppt_w/2"/>
                                          </p:val>
                                        </p:tav>
                                        <p:tav tm="100000">
                                          <p:val>
                                            <p:strVal val="#ppt_x"/>
                                          </p:val>
                                        </p:tav>
                                      </p:tavLst>
                                    </p:anim>
                                    <p:anim calcmode="lin" valueType="num">
                                      <p:cBhvr additive="base">
                                        <p:cTn dur="200" fill="hold" id="51"/>
                                        <p:tgtEl>
                                          <p:spTgt spid="15"/>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3800"/>
                            </p:stCondLst>
                            <p:childTnLst>
                              <p:par>
                                <p:cTn fill="hold" id="53" nodeType="afterEffect" presetClass="entr" presetID="22" presetSubtype="4">
                                  <p:stCondLst>
                                    <p:cond delay="0"/>
                                  </p:stCondLst>
                                  <p:childTnLst>
                                    <p:set>
                                      <p:cBhvr>
                                        <p:cTn dur="1" fill="hold" id="54">
                                          <p:stCondLst>
                                            <p:cond delay="0"/>
                                          </p:stCondLst>
                                        </p:cTn>
                                        <p:tgtEl>
                                          <p:spTgt spid="18"/>
                                        </p:tgtEl>
                                        <p:attrNameLst>
                                          <p:attrName>style.visibility</p:attrName>
                                        </p:attrNameLst>
                                      </p:cBhvr>
                                      <p:to>
                                        <p:strVal val="visible"/>
                                      </p:to>
                                    </p:set>
                                    <p:animEffect filter="wipe(down)" transition="in">
                                      <p:cBhvr>
                                        <p:cTn dur="500" id="55"/>
                                        <p:tgtEl>
                                          <p:spTgt spid="18"/>
                                        </p:tgtEl>
                                      </p:cBhvr>
                                    </p:animEffect>
                                  </p:childTnLst>
                                </p:cTn>
                              </p:par>
                            </p:childTnLst>
                          </p:cTn>
                        </p:par>
                        <p:par>
                          <p:cTn fill="hold" id="56" nodeType="afterGroup">
                            <p:stCondLst>
                              <p:cond delay="4300"/>
                            </p:stCondLst>
                            <p:childTnLst>
                              <p:par>
                                <p:cTn fill="hold" id="57" nodeType="afterEffect" presetClass="entr" presetID="22" presetSubtype="2">
                                  <p:stCondLst>
                                    <p:cond delay="0"/>
                                  </p:stCondLst>
                                  <p:childTnLst>
                                    <p:set>
                                      <p:cBhvr>
                                        <p:cTn dur="1" fill="hold" id="58">
                                          <p:stCondLst>
                                            <p:cond delay="0"/>
                                          </p:stCondLst>
                                        </p:cTn>
                                        <p:tgtEl>
                                          <p:spTgt spid="19"/>
                                        </p:tgtEl>
                                        <p:attrNameLst>
                                          <p:attrName>style.visibility</p:attrName>
                                        </p:attrNameLst>
                                      </p:cBhvr>
                                      <p:to>
                                        <p:strVal val="visible"/>
                                      </p:to>
                                    </p:set>
                                    <p:animEffect filter="wipe(right)" transition="in">
                                      <p:cBhvr>
                                        <p:cTn dur="500" id="59"/>
                                        <p:tgtEl>
                                          <p:spTgt spid="19"/>
                                        </p:tgtEl>
                                      </p:cBhvr>
                                    </p:animEffect>
                                  </p:childTnLst>
                                </p:cTn>
                              </p:par>
                            </p:childTnLst>
                          </p:cTn>
                        </p:par>
                        <p:par>
                          <p:cTn fill="hold" id="60" nodeType="afterGroup">
                            <p:stCondLst>
                              <p:cond delay="4800"/>
                            </p:stCondLst>
                            <p:childTnLst>
                              <p:par>
                                <p:cTn fill="hold" grpId="0" id="61" nodeType="afterEffect" presetClass="entr" presetID="22" presetSubtype="8">
                                  <p:stCondLst>
                                    <p:cond delay="0"/>
                                  </p:stCondLst>
                                  <p:childTnLst>
                                    <p:set>
                                      <p:cBhvr>
                                        <p:cTn dur="1" fill="hold" id="62">
                                          <p:stCondLst>
                                            <p:cond delay="0"/>
                                          </p:stCondLst>
                                        </p:cTn>
                                        <p:tgtEl>
                                          <p:spTgt spid="17"/>
                                        </p:tgtEl>
                                        <p:attrNameLst>
                                          <p:attrName>style.visibility</p:attrName>
                                        </p:attrNameLst>
                                      </p:cBhvr>
                                      <p:to>
                                        <p:strVal val="visible"/>
                                      </p:to>
                                    </p:set>
                                    <p:animEffect filter="wipe(left)" transition="in">
                                      <p:cBhvr>
                                        <p:cTn dur="300" id="63"/>
                                        <p:tgtEl>
                                          <p:spTgt spid="17"/>
                                        </p:tgtEl>
                                      </p:cBhvr>
                                    </p:animEffect>
                                  </p:childTnLst>
                                </p:cTn>
                              </p:par>
                            </p:childTnLst>
                          </p:cTn>
                        </p:par>
                        <p:par>
                          <p:cTn fill="hold" id="64" nodeType="afterGroup">
                            <p:stCondLst>
                              <p:cond delay="5100"/>
                            </p:stCondLst>
                            <p:childTnLst>
                              <p:par>
                                <p:cTn fill="hold" grpId="0" id="65" nodeType="afterEffect" presetClass="entr" presetID="22" presetSubtype="8">
                                  <p:stCondLst>
                                    <p:cond delay="0"/>
                                  </p:stCondLst>
                                  <p:childTnLst>
                                    <p:set>
                                      <p:cBhvr>
                                        <p:cTn dur="1" fill="hold" id="66">
                                          <p:stCondLst>
                                            <p:cond delay="0"/>
                                          </p:stCondLst>
                                        </p:cTn>
                                        <p:tgtEl>
                                          <p:spTgt spid="16"/>
                                        </p:tgtEl>
                                        <p:attrNameLst>
                                          <p:attrName>style.visibility</p:attrName>
                                        </p:attrNameLst>
                                      </p:cBhvr>
                                      <p:to>
                                        <p:strVal val="visible"/>
                                      </p:to>
                                    </p:set>
                                    <p:animEffect filter="wipe(left)" transition="in">
                                      <p:cBhvr>
                                        <p:cTn dur="300" id="67"/>
                                        <p:tgtEl>
                                          <p:spTgt spid="16"/>
                                        </p:tgtEl>
                                      </p:cBhvr>
                                    </p:animEffect>
                                  </p:childTnLst>
                                </p:cTn>
                              </p:par>
                            </p:childTnLst>
                          </p:cTn>
                        </p:par>
                        <p:par>
                          <p:cTn fill="hold" id="68" nodeType="afterGroup">
                            <p:stCondLst>
                              <p:cond delay="5400"/>
                            </p:stCondLst>
                            <p:childTnLst>
                              <p:par>
                                <p:cTn fill="hold" id="69" nodeType="afterEffect" presetClass="entr" presetID="22" presetSubtype="4">
                                  <p:stCondLst>
                                    <p:cond delay="0"/>
                                  </p:stCondLst>
                                  <p:childTnLst>
                                    <p:set>
                                      <p:cBhvr>
                                        <p:cTn dur="1" fill="hold" id="70">
                                          <p:stCondLst>
                                            <p:cond delay="0"/>
                                          </p:stCondLst>
                                        </p:cTn>
                                        <p:tgtEl>
                                          <p:spTgt spid="22"/>
                                        </p:tgtEl>
                                        <p:attrNameLst>
                                          <p:attrName>style.visibility</p:attrName>
                                        </p:attrNameLst>
                                      </p:cBhvr>
                                      <p:to>
                                        <p:strVal val="visible"/>
                                      </p:to>
                                    </p:set>
                                    <p:animEffect filter="wipe(down)" transition="in">
                                      <p:cBhvr>
                                        <p:cTn dur="500" id="71"/>
                                        <p:tgtEl>
                                          <p:spTgt spid="22"/>
                                        </p:tgtEl>
                                      </p:cBhvr>
                                    </p:animEffect>
                                  </p:childTnLst>
                                </p:cTn>
                              </p:par>
                            </p:childTnLst>
                          </p:cTn>
                        </p:par>
                        <p:par>
                          <p:cTn fill="hold" id="72" nodeType="afterGroup">
                            <p:stCondLst>
                              <p:cond delay="5900"/>
                            </p:stCondLst>
                            <p:childTnLst>
                              <p:par>
                                <p:cTn fill="hold" id="73" nodeType="afterEffect" presetClass="entr" presetID="22" presetSubtype="8">
                                  <p:stCondLst>
                                    <p:cond delay="0"/>
                                  </p:stCondLst>
                                  <p:childTnLst>
                                    <p:set>
                                      <p:cBhvr>
                                        <p:cTn dur="1" fill="hold" id="74">
                                          <p:stCondLst>
                                            <p:cond delay="0"/>
                                          </p:stCondLst>
                                        </p:cTn>
                                        <p:tgtEl>
                                          <p:spTgt spid="20"/>
                                        </p:tgtEl>
                                        <p:attrNameLst>
                                          <p:attrName>style.visibility</p:attrName>
                                        </p:attrNameLst>
                                      </p:cBhvr>
                                      <p:to>
                                        <p:strVal val="visible"/>
                                      </p:to>
                                    </p:set>
                                    <p:animEffect filter="wipe(left)" transition="in">
                                      <p:cBhvr>
                                        <p:cTn dur="500" id="75"/>
                                        <p:tgtEl>
                                          <p:spTgt spid="20"/>
                                        </p:tgtEl>
                                      </p:cBhvr>
                                    </p:animEffect>
                                  </p:childTnLst>
                                </p:cTn>
                              </p:par>
                            </p:childTnLst>
                          </p:cTn>
                        </p:par>
                        <p:par>
                          <p:cTn fill="hold" id="76" nodeType="afterGroup">
                            <p:stCondLst>
                              <p:cond delay="6400"/>
                            </p:stCondLst>
                            <p:childTnLst>
                              <p:par>
                                <p:cTn fill="hold" grpId="0" id="77" nodeType="afterEffect" presetClass="entr" presetID="22" presetSubtype="8">
                                  <p:stCondLst>
                                    <p:cond delay="0"/>
                                  </p:stCondLst>
                                  <p:childTnLst>
                                    <p:set>
                                      <p:cBhvr>
                                        <p:cTn dur="1" fill="hold" id="78">
                                          <p:stCondLst>
                                            <p:cond delay="0"/>
                                          </p:stCondLst>
                                        </p:cTn>
                                        <p:tgtEl>
                                          <p:spTgt spid="23"/>
                                        </p:tgtEl>
                                        <p:attrNameLst>
                                          <p:attrName>style.visibility</p:attrName>
                                        </p:attrNameLst>
                                      </p:cBhvr>
                                      <p:to>
                                        <p:strVal val="visible"/>
                                      </p:to>
                                    </p:set>
                                    <p:animEffect filter="wipe(left)" transition="in">
                                      <p:cBhvr>
                                        <p:cTn dur="300" id="79"/>
                                        <p:tgtEl>
                                          <p:spTgt spid="23"/>
                                        </p:tgtEl>
                                      </p:cBhvr>
                                    </p:animEffect>
                                  </p:childTnLst>
                                </p:cTn>
                              </p:par>
                            </p:childTnLst>
                          </p:cTn>
                        </p:par>
                        <p:par>
                          <p:cTn fill="hold" id="80" nodeType="afterGroup">
                            <p:stCondLst>
                              <p:cond delay="6700"/>
                            </p:stCondLst>
                            <p:childTnLst>
                              <p:par>
                                <p:cTn fill="hold" grpId="0" id="81" nodeType="afterEffect" presetClass="entr" presetID="22" presetSubtype="8">
                                  <p:stCondLst>
                                    <p:cond delay="0"/>
                                  </p:stCondLst>
                                  <p:childTnLst>
                                    <p:set>
                                      <p:cBhvr>
                                        <p:cTn dur="1" fill="hold" id="82">
                                          <p:stCondLst>
                                            <p:cond delay="0"/>
                                          </p:stCondLst>
                                        </p:cTn>
                                        <p:tgtEl>
                                          <p:spTgt spid="21"/>
                                        </p:tgtEl>
                                        <p:attrNameLst>
                                          <p:attrName>style.visibility</p:attrName>
                                        </p:attrNameLst>
                                      </p:cBhvr>
                                      <p:to>
                                        <p:strVal val="visible"/>
                                      </p:to>
                                    </p:set>
                                    <p:animEffect filter="wipe(left)" transition="in">
                                      <p:cBhvr>
                                        <p:cTn dur="300" id="83"/>
                                        <p:tgtEl>
                                          <p:spTgt spid="21"/>
                                        </p:tgtEl>
                                      </p:cBhvr>
                                    </p:animEffect>
                                  </p:childTnLst>
                                </p:cTn>
                              </p:par>
                            </p:childTnLst>
                          </p:cTn>
                        </p:par>
                        <p:par>
                          <p:cTn fill="hold" id="84" nodeType="afterGroup">
                            <p:stCondLst>
                              <p:cond delay="7000"/>
                            </p:stCondLst>
                            <p:childTnLst>
                              <p:par>
                                <p:cTn fill="hold" id="85" nodeType="afterEffect" presetClass="entr" presetID="22" presetSubtype="1">
                                  <p:stCondLst>
                                    <p:cond delay="0"/>
                                  </p:stCondLst>
                                  <p:childTnLst>
                                    <p:set>
                                      <p:cBhvr>
                                        <p:cTn dur="1" fill="hold" id="86">
                                          <p:stCondLst>
                                            <p:cond delay="0"/>
                                          </p:stCondLst>
                                        </p:cTn>
                                        <p:tgtEl>
                                          <p:spTgt spid="24"/>
                                        </p:tgtEl>
                                        <p:attrNameLst>
                                          <p:attrName>style.visibility</p:attrName>
                                        </p:attrNameLst>
                                      </p:cBhvr>
                                      <p:to>
                                        <p:strVal val="visible"/>
                                      </p:to>
                                    </p:set>
                                    <p:animEffect filter="wipe(up)" transition="in">
                                      <p:cBhvr>
                                        <p:cTn dur="500" id="87"/>
                                        <p:tgtEl>
                                          <p:spTgt spid="24"/>
                                        </p:tgtEl>
                                      </p:cBhvr>
                                    </p:animEffect>
                                  </p:childTnLst>
                                </p:cTn>
                              </p:par>
                            </p:childTnLst>
                          </p:cTn>
                        </p:par>
                        <p:par>
                          <p:cTn fill="hold" id="88" nodeType="afterGroup">
                            <p:stCondLst>
                              <p:cond delay="7500"/>
                            </p:stCondLst>
                            <p:childTnLst>
                              <p:par>
                                <p:cTn fill="hold" id="89" nodeType="afterEffect" presetClass="entr" presetID="22" presetSubtype="2">
                                  <p:stCondLst>
                                    <p:cond delay="0"/>
                                  </p:stCondLst>
                                  <p:childTnLst>
                                    <p:set>
                                      <p:cBhvr>
                                        <p:cTn dur="1" fill="hold" id="90">
                                          <p:stCondLst>
                                            <p:cond delay="0"/>
                                          </p:stCondLst>
                                        </p:cTn>
                                        <p:tgtEl>
                                          <p:spTgt spid="26"/>
                                        </p:tgtEl>
                                        <p:attrNameLst>
                                          <p:attrName>style.visibility</p:attrName>
                                        </p:attrNameLst>
                                      </p:cBhvr>
                                      <p:to>
                                        <p:strVal val="visible"/>
                                      </p:to>
                                    </p:set>
                                    <p:animEffect filter="wipe(right)" transition="in">
                                      <p:cBhvr>
                                        <p:cTn dur="500" id="91"/>
                                        <p:tgtEl>
                                          <p:spTgt spid="26"/>
                                        </p:tgtEl>
                                      </p:cBhvr>
                                    </p:animEffect>
                                  </p:childTnLst>
                                </p:cTn>
                              </p:par>
                            </p:childTnLst>
                          </p:cTn>
                        </p:par>
                        <p:par>
                          <p:cTn fill="hold" id="92" nodeType="afterGroup">
                            <p:stCondLst>
                              <p:cond delay="8000"/>
                            </p:stCondLst>
                            <p:childTnLst>
                              <p:par>
                                <p:cTn fill="hold" grpId="0" id="93" nodeType="afterEffect" presetClass="entr" presetID="22" presetSubtype="8">
                                  <p:stCondLst>
                                    <p:cond delay="0"/>
                                  </p:stCondLst>
                                  <p:childTnLst>
                                    <p:set>
                                      <p:cBhvr>
                                        <p:cTn dur="1" fill="hold" id="94">
                                          <p:stCondLst>
                                            <p:cond delay="0"/>
                                          </p:stCondLst>
                                        </p:cTn>
                                        <p:tgtEl>
                                          <p:spTgt spid="29"/>
                                        </p:tgtEl>
                                        <p:attrNameLst>
                                          <p:attrName>style.visibility</p:attrName>
                                        </p:attrNameLst>
                                      </p:cBhvr>
                                      <p:to>
                                        <p:strVal val="visible"/>
                                      </p:to>
                                    </p:set>
                                    <p:animEffect filter="wipe(left)" transition="in">
                                      <p:cBhvr>
                                        <p:cTn dur="300" id="95"/>
                                        <p:tgtEl>
                                          <p:spTgt spid="29"/>
                                        </p:tgtEl>
                                      </p:cBhvr>
                                    </p:animEffect>
                                  </p:childTnLst>
                                </p:cTn>
                              </p:par>
                            </p:childTnLst>
                          </p:cTn>
                        </p:par>
                        <p:par>
                          <p:cTn fill="hold" id="96" nodeType="afterGroup">
                            <p:stCondLst>
                              <p:cond delay="8300"/>
                            </p:stCondLst>
                            <p:childTnLst>
                              <p:par>
                                <p:cTn fill="hold" grpId="0" id="97" nodeType="afterEffect" presetClass="entr" presetID="22" presetSubtype="8">
                                  <p:stCondLst>
                                    <p:cond delay="0"/>
                                  </p:stCondLst>
                                  <p:childTnLst>
                                    <p:set>
                                      <p:cBhvr>
                                        <p:cTn dur="1" fill="hold" id="98">
                                          <p:stCondLst>
                                            <p:cond delay="0"/>
                                          </p:stCondLst>
                                        </p:cTn>
                                        <p:tgtEl>
                                          <p:spTgt spid="28"/>
                                        </p:tgtEl>
                                        <p:attrNameLst>
                                          <p:attrName>style.visibility</p:attrName>
                                        </p:attrNameLst>
                                      </p:cBhvr>
                                      <p:to>
                                        <p:strVal val="visible"/>
                                      </p:to>
                                    </p:set>
                                    <p:animEffect filter="wipe(left)" transition="in">
                                      <p:cBhvr>
                                        <p:cTn dur="300" id="99"/>
                                        <p:tgtEl>
                                          <p:spTgt spid="28"/>
                                        </p:tgtEl>
                                      </p:cBhvr>
                                    </p:animEffect>
                                  </p:childTnLst>
                                </p:cTn>
                              </p:par>
                            </p:childTnLst>
                          </p:cTn>
                        </p:par>
                        <p:par>
                          <p:cTn fill="hold" id="100" nodeType="afterGroup">
                            <p:stCondLst>
                              <p:cond delay="8600"/>
                            </p:stCondLst>
                            <p:childTnLst>
                              <p:par>
                                <p:cTn fill="hold" id="101" nodeType="afterEffect" presetClass="entr" presetID="22" presetSubtype="1">
                                  <p:stCondLst>
                                    <p:cond delay="0"/>
                                  </p:stCondLst>
                                  <p:childTnLst>
                                    <p:set>
                                      <p:cBhvr>
                                        <p:cTn dur="1" fill="hold" id="102">
                                          <p:stCondLst>
                                            <p:cond delay="0"/>
                                          </p:stCondLst>
                                        </p:cTn>
                                        <p:tgtEl>
                                          <p:spTgt spid="25"/>
                                        </p:tgtEl>
                                        <p:attrNameLst>
                                          <p:attrName>style.visibility</p:attrName>
                                        </p:attrNameLst>
                                      </p:cBhvr>
                                      <p:to>
                                        <p:strVal val="visible"/>
                                      </p:to>
                                    </p:set>
                                    <p:animEffect filter="wipe(up)" transition="in">
                                      <p:cBhvr>
                                        <p:cTn dur="500" id="103"/>
                                        <p:tgtEl>
                                          <p:spTgt spid="25"/>
                                        </p:tgtEl>
                                      </p:cBhvr>
                                    </p:animEffect>
                                  </p:childTnLst>
                                </p:cTn>
                              </p:par>
                            </p:childTnLst>
                          </p:cTn>
                        </p:par>
                        <p:par>
                          <p:cTn fill="hold" id="104" nodeType="afterGroup">
                            <p:stCondLst>
                              <p:cond delay="9100"/>
                            </p:stCondLst>
                            <p:childTnLst>
                              <p:par>
                                <p:cTn fill="hold" id="105" nodeType="afterEffect" presetClass="entr" presetID="22" presetSubtype="8">
                                  <p:stCondLst>
                                    <p:cond delay="0"/>
                                  </p:stCondLst>
                                  <p:childTnLst>
                                    <p:set>
                                      <p:cBhvr>
                                        <p:cTn dur="1" fill="hold" id="106">
                                          <p:stCondLst>
                                            <p:cond delay="0"/>
                                          </p:stCondLst>
                                        </p:cTn>
                                        <p:tgtEl>
                                          <p:spTgt spid="27"/>
                                        </p:tgtEl>
                                        <p:attrNameLst>
                                          <p:attrName>style.visibility</p:attrName>
                                        </p:attrNameLst>
                                      </p:cBhvr>
                                      <p:to>
                                        <p:strVal val="visible"/>
                                      </p:to>
                                    </p:set>
                                    <p:animEffect filter="wipe(left)" transition="in">
                                      <p:cBhvr>
                                        <p:cTn dur="500" id="107"/>
                                        <p:tgtEl>
                                          <p:spTgt spid="27"/>
                                        </p:tgtEl>
                                      </p:cBhvr>
                                    </p:animEffect>
                                  </p:childTnLst>
                                </p:cTn>
                              </p:par>
                            </p:childTnLst>
                          </p:cTn>
                        </p:par>
                        <p:par>
                          <p:cTn fill="hold" id="108" nodeType="afterGroup">
                            <p:stCondLst>
                              <p:cond delay="9600"/>
                            </p:stCondLst>
                            <p:childTnLst>
                              <p:par>
                                <p:cTn fill="hold" grpId="0" id="109" nodeType="afterEffect" presetClass="entr" presetID="22" presetSubtype="8">
                                  <p:stCondLst>
                                    <p:cond delay="0"/>
                                  </p:stCondLst>
                                  <p:childTnLst>
                                    <p:set>
                                      <p:cBhvr>
                                        <p:cTn dur="1" fill="hold" id="110">
                                          <p:stCondLst>
                                            <p:cond delay="0"/>
                                          </p:stCondLst>
                                        </p:cTn>
                                        <p:tgtEl>
                                          <p:spTgt spid="31"/>
                                        </p:tgtEl>
                                        <p:attrNameLst>
                                          <p:attrName>style.visibility</p:attrName>
                                        </p:attrNameLst>
                                      </p:cBhvr>
                                      <p:to>
                                        <p:strVal val="visible"/>
                                      </p:to>
                                    </p:set>
                                    <p:animEffect filter="wipe(left)" transition="in">
                                      <p:cBhvr>
                                        <p:cTn dur="300" id="111"/>
                                        <p:tgtEl>
                                          <p:spTgt spid="31"/>
                                        </p:tgtEl>
                                      </p:cBhvr>
                                    </p:animEffect>
                                  </p:childTnLst>
                                </p:cTn>
                              </p:par>
                            </p:childTnLst>
                          </p:cTn>
                        </p:par>
                        <p:par>
                          <p:cTn fill="hold" id="112" nodeType="afterGroup">
                            <p:stCondLst>
                              <p:cond delay="9900"/>
                            </p:stCondLst>
                            <p:childTnLst>
                              <p:par>
                                <p:cTn fill="hold" grpId="0" id="113" nodeType="afterEffect" presetClass="entr" presetID="22" presetSubtype="8">
                                  <p:stCondLst>
                                    <p:cond delay="0"/>
                                  </p:stCondLst>
                                  <p:childTnLst>
                                    <p:set>
                                      <p:cBhvr>
                                        <p:cTn dur="1" fill="hold" id="114">
                                          <p:stCondLst>
                                            <p:cond delay="0"/>
                                          </p:stCondLst>
                                        </p:cTn>
                                        <p:tgtEl>
                                          <p:spTgt spid="30"/>
                                        </p:tgtEl>
                                        <p:attrNameLst>
                                          <p:attrName>style.visibility</p:attrName>
                                        </p:attrNameLst>
                                      </p:cBhvr>
                                      <p:to>
                                        <p:strVal val="visible"/>
                                      </p:to>
                                    </p:set>
                                    <p:animEffect filter="wipe(left)" transition="in">
                                      <p:cBhvr>
                                        <p:cTn dur="300" id="115"/>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2"/>
      <p:bldP grpId="0" spid="13"/>
      <p:bldP grpId="0" spid="14"/>
      <p:bldP grpId="0" spid="15"/>
      <p:bldP grpId="0" spid="16"/>
      <p:bldP grpId="0" spid="17"/>
      <p:bldP grpId="0" spid="21"/>
      <p:bldP grpId="0" spid="23"/>
      <p:bldP grpId="0" spid="28"/>
      <p:bldP grpId="0" spid="29"/>
      <p:bldP grpId="0" spid="30"/>
      <p:bldP grpId="0" spid="31"/>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3533982" y="409392"/>
            <a:ext cx="5915181" cy="633238"/>
            <a:chOff x="3168744" y="406634"/>
            <a:chExt cx="5915181" cy="633238"/>
          </a:xfrm>
        </p:grpSpPr>
        <p:sp>
          <p:nvSpPr>
            <p:cNvPr id="5" name="矩形 24"/>
            <p:cNvSpPr>
              <a:spLocks noChangeArrowheads="1"/>
            </p:cNvSpPr>
            <p:nvPr/>
          </p:nvSpPr>
          <p:spPr bwMode="auto">
            <a:xfrm>
              <a:off x="3186132" y="406634"/>
              <a:ext cx="35610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提升团队执行力</a:t>
              </a:r>
            </a:p>
          </p:txBody>
        </p:sp>
        <p:sp>
          <p:nvSpPr>
            <p:cNvPr id="3" name="矩形 2"/>
            <p:cNvSpPr/>
            <p:nvPr/>
          </p:nvSpPr>
          <p:spPr>
            <a:xfrm>
              <a:off x="6606966" y="455097"/>
              <a:ext cx="2494280" cy="579120"/>
            </a:xfrm>
            <a:prstGeom prst="rect">
              <a:avLst/>
            </a:prstGeom>
          </p:spPr>
          <p:txBody>
            <a:bodyPr wrap="none">
              <a:spAutoFit/>
            </a:bodyPr>
            <a:lstStyle/>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TO IMPROVE </a:t>
              </a:r>
            </a:p>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EXECUTION TEAM</a:t>
              </a:r>
            </a:p>
          </p:txBody>
        </p:sp>
      </p:grpSp>
      <p:pic>
        <p:nvPicPr>
          <p:cNvPr id="6" name="图片 5"/>
          <p:cNvPicPr>
            <a:picLocks noChangeAspect="1"/>
          </p:cNvPicPr>
          <p:nvPr/>
        </p:nvPicPr>
        <p:blipFill>
          <a:blip r:embed="rId3">
            <a:extLst>
              <a:ext uri="{28A0092B-C50C-407E-A947-70E740481C1C}">
                <a14:useLocalDpi val="0"/>
              </a:ext>
            </a:extLst>
          </a:blip>
          <a:stretch>
            <a:fillRect/>
          </a:stretch>
        </p:blipFill>
        <p:spPr>
          <a:xfrm>
            <a:off x="278093" y="2320017"/>
            <a:ext cx="5323048" cy="3193829"/>
          </a:xfrm>
          <a:prstGeom prst="rect">
            <a:avLst/>
          </a:prstGeom>
        </p:spPr>
      </p:pic>
      <p:sp>
        <p:nvSpPr>
          <p:cNvPr id="7" name="Text Box 10"/>
          <p:cNvSpPr txBox="1">
            <a:spLocks noChangeArrowheads="1"/>
          </p:cNvSpPr>
          <p:nvPr/>
        </p:nvSpPr>
        <p:spPr bwMode="auto">
          <a:xfrm>
            <a:off x="5111636" y="2320017"/>
            <a:ext cx="6564313"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pc="300" sz="3200">
                <a:solidFill>
                  <a:srgbClr val="0070C0"/>
                </a:solidFill>
                <a:ea charset="-122" panose="020b0503020204020204" pitchFamily="34" typeface="微软雅黑"/>
              </a:rPr>
              <a:t>企业执行力文化</a:t>
            </a:r>
          </a:p>
          <a:p>
            <a:pPr algn="ctr" eaLnBrk="1" hangingPunct="1"/>
            <a:r>
              <a:rPr altLang="en-US" b="1" lang="zh-CN" spc="300" sz="3200">
                <a:solidFill>
                  <a:srgbClr val="0070C0"/>
                </a:solidFill>
                <a:ea charset="-122" panose="020b0503020204020204" pitchFamily="34" typeface="微软雅黑"/>
              </a:rPr>
              <a:t>的塑造与建立</a:t>
            </a:r>
          </a:p>
        </p:txBody>
      </p:sp>
      <p:sp>
        <p:nvSpPr>
          <p:cNvPr id="8" name="Text Box 11"/>
          <p:cNvSpPr txBox="1">
            <a:spLocks noChangeArrowheads="1"/>
          </p:cNvSpPr>
          <p:nvPr/>
        </p:nvSpPr>
        <p:spPr bwMode="auto">
          <a:xfrm>
            <a:off x="5483451" y="3601601"/>
            <a:ext cx="5820682"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pc="300" sz="1600">
                <a:solidFill>
                  <a:schemeClr val="tx1">
                    <a:lumMod val="75000"/>
                    <a:lumOff val="25000"/>
                  </a:schemeClr>
                </a:solidFill>
                <a:ea charset="-122" panose="020b0503020204020204" pitchFamily="34" typeface="微软雅黑"/>
              </a:rPr>
              <a:t>     通过企业执行力文化的塑造与建立，逐步影响员工，进而提升企业员工执行力。因为在企业文化中蕴含执行力文化，会对员工在执行力方面的改变有着重要和长期作用，起到非常重要的积极作用。</a:t>
            </a:r>
          </a:p>
        </p:txBody>
      </p:sp>
      <p:sp>
        <p:nvSpPr>
          <p:cNvPr id="9" name="矩形 8"/>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000416034"/>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1000" id="11"/>
                                        <p:tgtEl>
                                          <p:spTgt spid="6"/>
                                        </p:tgtEl>
                                      </p:cBhvr>
                                    </p:animEffect>
                                    <p:anim calcmode="lin" valueType="num">
                                      <p:cBhvr>
                                        <p:cTn dur="1000" fill="hold" id="12"/>
                                        <p:tgtEl>
                                          <p:spTgt spid="6"/>
                                        </p:tgtEl>
                                        <p:attrNameLst>
                                          <p:attrName>ppt_x</p:attrName>
                                        </p:attrNameLst>
                                      </p:cBhvr>
                                      <p:tavLst>
                                        <p:tav tm="0">
                                          <p:val>
                                            <p:strVal val="#ppt_x"/>
                                          </p:val>
                                        </p:tav>
                                        <p:tav tm="100000">
                                          <p:val>
                                            <p:strVal val="#ppt_x"/>
                                          </p:val>
                                        </p:tav>
                                      </p:tavLst>
                                    </p:anim>
                                    <p:anim calcmode="lin" valueType="num">
                                      <p:cBhvr>
                                        <p:cTn dur="1000" fill="hold" id="13"/>
                                        <p:tgtEl>
                                          <p:spTgt spid="6"/>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10"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500" id="17"/>
                                        <p:tgtEl>
                                          <p:spTgt spid="7"/>
                                        </p:tgtEl>
                                      </p:cBhvr>
                                    </p:animEffect>
                                  </p:childTnLst>
                                </p:cTn>
                              </p:par>
                            </p:childTnLst>
                          </p:cTn>
                        </p:par>
                        <p:par>
                          <p:cTn fill="hold" id="18" nodeType="afterGroup">
                            <p:stCondLst>
                              <p:cond delay="2000"/>
                            </p:stCondLst>
                            <p:childTnLst>
                              <p:par>
                                <p:cTn fill="hold" grpId="0" id="19" nodeType="afterEffect" presetClass="entr" presetID="10"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500" id="21"/>
                                        <p:tgtEl>
                                          <p:spTgt spid="8"/>
                                        </p:tgtEl>
                                      </p:cBhvr>
                                    </p:animEffect>
                                  </p:childTnLst>
                                </p:cTn>
                              </p:par>
                            </p:childTnLst>
                          </p:cTn>
                        </p:par>
                        <p:par>
                          <p:cTn fill="hold" id="22" nodeType="afterGroup">
                            <p:stCondLst>
                              <p:cond delay="2500"/>
                            </p:stCondLst>
                            <p:childTnLst>
                              <p:par>
                                <p:cTn fill="hold" grpId="0" id="23" nodeType="afterEffect" presetClass="entr" presetID="22" presetSubtype="8">
                                  <p:stCondLst>
                                    <p:cond delay="0"/>
                                  </p:stCondLst>
                                  <p:childTnLst>
                                    <p:set>
                                      <p:cBhvr>
                                        <p:cTn dur="1" fill="hold" id="24">
                                          <p:stCondLst>
                                            <p:cond delay="0"/>
                                          </p:stCondLst>
                                        </p:cTn>
                                        <p:tgtEl>
                                          <p:spTgt spid="9"/>
                                        </p:tgtEl>
                                        <p:attrNameLst>
                                          <p:attrName>style.visibility</p:attrName>
                                        </p:attrNameLst>
                                      </p:cBhvr>
                                      <p:to>
                                        <p:strVal val="visible"/>
                                      </p:to>
                                    </p:set>
                                    <p:animEffect filter="wipe(left)" transition="in">
                                      <p:cBhvr>
                                        <p:cTn dur="500" id="2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p:nvPicPr>
        <p:blipFill>
          <a:blip r:embed="rId3">
            <a:extLst>
              <a:ext uri="{28A0092B-C50C-407E-A947-70E740481C1C}">
                <a14:useLocalDpi val="0"/>
              </a:ext>
            </a:extLst>
          </a:blip>
          <a:stretch>
            <a:fillRect/>
          </a:stretch>
        </p:blipFill>
        <p:spPr>
          <a:xfrm>
            <a:off x="408943" y="2231754"/>
            <a:ext cx="4654727" cy="3494458"/>
          </a:xfrm>
          <a:prstGeom prst="rect">
            <a:avLst/>
          </a:prstGeom>
        </p:spPr>
      </p:pic>
      <p:grpSp>
        <p:nvGrpSpPr>
          <p:cNvPr id="11" name="组合 10"/>
          <p:cNvGrpSpPr/>
          <p:nvPr/>
        </p:nvGrpSpPr>
        <p:grpSpPr>
          <a:xfrm>
            <a:off x="3533982" y="409392"/>
            <a:ext cx="5915181" cy="633238"/>
            <a:chOff x="3168744" y="406634"/>
            <a:chExt cx="5915181" cy="633238"/>
          </a:xfrm>
        </p:grpSpPr>
        <p:sp>
          <p:nvSpPr>
            <p:cNvPr id="5" name="矩形 24"/>
            <p:cNvSpPr>
              <a:spLocks noChangeArrowheads="1"/>
            </p:cNvSpPr>
            <p:nvPr/>
          </p:nvSpPr>
          <p:spPr bwMode="auto">
            <a:xfrm>
              <a:off x="3186132" y="406634"/>
              <a:ext cx="35610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提升团队执行力</a:t>
              </a:r>
            </a:p>
          </p:txBody>
        </p:sp>
        <p:sp>
          <p:nvSpPr>
            <p:cNvPr id="3" name="矩形 2"/>
            <p:cNvSpPr/>
            <p:nvPr/>
          </p:nvSpPr>
          <p:spPr>
            <a:xfrm>
              <a:off x="6606966" y="455097"/>
              <a:ext cx="2494280" cy="579120"/>
            </a:xfrm>
            <a:prstGeom prst="rect">
              <a:avLst/>
            </a:prstGeom>
          </p:spPr>
          <p:txBody>
            <a:bodyPr wrap="none">
              <a:spAutoFit/>
            </a:bodyPr>
            <a:lstStyle/>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TO IMPROVE </a:t>
              </a:r>
            </a:p>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EXECUTION TEAM</a:t>
              </a:r>
            </a:p>
          </p:txBody>
        </p:sp>
      </p:grpSp>
      <p:sp>
        <p:nvSpPr>
          <p:cNvPr id="9" name="Text Box 10"/>
          <p:cNvSpPr txBox="1">
            <a:spLocks noChangeArrowheads="1"/>
          </p:cNvSpPr>
          <p:nvPr/>
        </p:nvSpPr>
        <p:spPr bwMode="auto">
          <a:xfrm>
            <a:off x="4878046" y="2218419"/>
            <a:ext cx="65643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b="1" lang="zh-CN" spc="300" sz="3200">
                <a:solidFill>
                  <a:srgbClr val="0070C0"/>
                </a:solidFill>
                <a:ea charset="-122" panose="020b0503020204020204" pitchFamily="34" typeface="微软雅黑"/>
              </a:rPr>
              <a:t>建立良好的沟通渠道</a:t>
            </a:r>
          </a:p>
        </p:txBody>
      </p:sp>
      <p:sp>
        <p:nvSpPr>
          <p:cNvPr id="10" name="Text Box 11"/>
          <p:cNvSpPr txBox="1">
            <a:spLocks noChangeArrowheads="1"/>
          </p:cNvSpPr>
          <p:nvPr/>
        </p:nvSpPr>
        <p:spPr bwMode="auto">
          <a:xfrm>
            <a:off x="5165269" y="3098316"/>
            <a:ext cx="5989864" cy="228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a:lnSpc>
                <a:spcPct val="150000"/>
              </a:lnSpc>
            </a:pPr>
            <a:r>
              <a:rPr altLang="en-US" lang="zh-CN" spc="300" sz="1600">
                <a:solidFill>
                  <a:schemeClr val="tx1">
                    <a:lumMod val="75000"/>
                    <a:lumOff val="25000"/>
                  </a:schemeClr>
                </a:solidFill>
                <a:ea charset="-122" panose="020b0503020204020204" pitchFamily="34" typeface="微软雅黑"/>
              </a:rPr>
              <a:t>     及时收集并反馈信息，协调内部资源有效解决问题，促进员工执行力的提升。因为通过建立良好的沟通渠道，使得沟通起来方便快捷，避免传递信息不到位或传达错误引发工作出现被动;同时通过及时收集并反馈信息，进而协调内部资源及时解决遇到的各种矛盾和问题，纠正出现的偏差和错误，确保各项工作的顺利和有效开展。</a:t>
            </a:r>
          </a:p>
        </p:txBody>
      </p:sp>
      <p:sp>
        <p:nvSpPr>
          <p:cNvPr id="8" name="矩形 7"/>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106391894"/>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2"/>
                                        </p:tgtEl>
                                        <p:attrNameLst>
                                          <p:attrName>style.visibility</p:attrName>
                                        </p:attrNameLst>
                                      </p:cBhvr>
                                      <p:to>
                                        <p:strVal val="visible"/>
                                      </p:to>
                                    </p:set>
                                    <p:animEffect filter="fade" transition="in">
                                      <p:cBhvr>
                                        <p:cTn dur="1000" id="11"/>
                                        <p:tgtEl>
                                          <p:spTgt spid="12"/>
                                        </p:tgtEl>
                                      </p:cBhvr>
                                    </p:animEffect>
                                    <p:anim calcmode="lin" valueType="num">
                                      <p:cBhvr>
                                        <p:cTn dur="1000" fill="hold" id="12"/>
                                        <p:tgtEl>
                                          <p:spTgt spid="12"/>
                                        </p:tgtEl>
                                        <p:attrNameLst>
                                          <p:attrName>ppt_x</p:attrName>
                                        </p:attrNameLst>
                                      </p:cBhvr>
                                      <p:tavLst>
                                        <p:tav tm="0">
                                          <p:val>
                                            <p:strVal val="#ppt_x"/>
                                          </p:val>
                                        </p:tav>
                                        <p:tav tm="100000">
                                          <p:val>
                                            <p:strVal val="#ppt_x"/>
                                          </p:val>
                                        </p:tav>
                                      </p:tavLst>
                                    </p:anim>
                                    <p:anim calcmode="lin" valueType="num">
                                      <p:cBhvr>
                                        <p:cTn dur="1000" fill="hold" id="13"/>
                                        <p:tgtEl>
                                          <p:spTgt spid="1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9">
                                            <p:txEl>
                                              <p:pRg end="0" st="0"/>
                                            </p:txEl>
                                          </p:spTgt>
                                        </p:tgtEl>
                                        <p:attrNameLst>
                                          <p:attrName>style.visibility</p:attrName>
                                        </p:attrNameLst>
                                      </p:cBhvr>
                                      <p:to>
                                        <p:strVal val="visible"/>
                                      </p:to>
                                    </p:set>
                                    <p:animEffect filter="fade" transition="in">
                                      <p:cBhvr>
                                        <p:cTn dur="500" id="17"/>
                                        <p:tgtEl>
                                          <p:spTgt spid="9">
                                            <p:txEl>
                                              <p:pRg end="0" st="0"/>
                                            </p:txEl>
                                          </p:spTgt>
                                        </p:tgtEl>
                                      </p:cBhvr>
                                    </p:animEffect>
                                  </p:childTnLst>
                                </p:cTn>
                              </p:par>
                            </p:childTnLst>
                          </p:cTn>
                        </p:par>
                        <p:par>
                          <p:cTn fill="hold" id="18" nodeType="afterGroup">
                            <p:stCondLst>
                              <p:cond delay="2000"/>
                            </p:stCondLst>
                            <p:childTnLst>
                              <p:par>
                                <p:cTn fill="hold" id="19" nodeType="afterEffect" presetClass="entr" presetID="22" presetSubtype="1">
                                  <p:stCondLst>
                                    <p:cond delay="0"/>
                                  </p:stCondLst>
                                  <p:childTnLst>
                                    <p:set>
                                      <p:cBhvr>
                                        <p:cTn dur="1" fill="hold" id="20">
                                          <p:stCondLst>
                                            <p:cond delay="0"/>
                                          </p:stCondLst>
                                        </p:cTn>
                                        <p:tgtEl>
                                          <p:spTgt spid="10">
                                            <p:txEl>
                                              <p:pRg end="0" st="0"/>
                                            </p:txEl>
                                          </p:spTgt>
                                        </p:tgtEl>
                                        <p:attrNameLst>
                                          <p:attrName>style.visibility</p:attrName>
                                        </p:attrNameLst>
                                      </p:cBhvr>
                                      <p:to>
                                        <p:strVal val="visible"/>
                                      </p:to>
                                    </p:set>
                                    <p:animEffect filter="wipe(up)" transition="in">
                                      <p:cBhvr>
                                        <p:cTn dur="500" id="21"/>
                                        <p:tgtEl>
                                          <p:spTgt spid="10">
                                            <p:txEl>
                                              <p:pRg end="0" st="0"/>
                                            </p:txEl>
                                          </p:spTgt>
                                        </p:tgtEl>
                                      </p:cBhvr>
                                    </p:animEffect>
                                  </p:childTnLst>
                                </p:cTn>
                              </p:par>
                            </p:childTnLst>
                          </p:cTn>
                        </p:par>
                        <p:par>
                          <p:cTn fill="hold" id="22" nodeType="afterGroup">
                            <p:stCondLst>
                              <p:cond delay="2500"/>
                            </p:stCondLst>
                            <p:childTnLst>
                              <p:par>
                                <p:cTn fill="hold" grpId="0" id="23" nodeType="afterEffect" presetClass="entr" presetID="22" presetSubtype="8">
                                  <p:stCondLst>
                                    <p:cond delay="0"/>
                                  </p:stCondLst>
                                  <p:childTnLst>
                                    <p:set>
                                      <p:cBhvr>
                                        <p:cTn dur="1" fill="hold" id="24">
                                          <p:stCondLst>
                                            <p:cond delay="0"/>
                                          </p:stCondLst>
                                        </p:cTn>
                                        <p:tgtEl>
                                          <p:spTgt spid="8"/>
                                        </p:tgtEl>
                                        <p:attrNameLst>
                                          <p:attrName>style.visibility</p:attrName>
                                        </p:attrNameLst>
                                      </p:cBhvr>
                                      <p:to>
                                        <p:strVal val="visible"/>
                                      </p:to>
                                    </p:set>
                                    <p:animEffect filter="wipe(left)" transition="in">
                                      <p:cBhvr>
                                        <p:cTn dur="500" id="25"/>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3533982" y="409392"/>
            <a:ext cx="5915181" cy="633238"/>
            <a:chOff x="3168744" y="406634"/>
            <a:chExt cx="5915181" cy="633238"/>
          </a:xfrm>
        </p:grpSpPr>
        <p:sp>
          <p:nvSpPr>
            <p:cNvPr id="5" name="矩形 24"/>
            <p:cNvSpPr>
              <a:spLocks noChangeArrowheads="1"/>
            </p:cNvSpPr>
            <p:nvPr/>
          </p:nvSpPr>
          <p:spPr bwMode="auto">
            <a:xfrm>
              <a:off x="3186132" y="406634"/>
              <a:ext cx="35610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提升团队执行力</a:t>
              </a:r>
            </a:p>
          </p:txBody>
        </p:sp>
        <p:sp>
          <p:nvSpPr>
            <p:cNvPr id="3" name="矩形 2"/>
            <p:cNvSpPr/>
            <p:nvPr/>
          </p:nvSpPr>
          <p:spPr>
            <a:xfrm>
              <a:off x="6606966" y="455097"/>
              <a:ext cx="2494280" cy="579120"/>
            </a:xfrm>
            <a:prstGeom prst="rect">
              <a:avLst/>
            </a:prstGeom>
          </p:spPr>
          <p:txBody>
            <a:bodyPr wrap="none">
              <a:spAutoFit/>
            </a:bodyPr>
            <a:lstStyle/>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TO IMPROVE </a:t>
              </a:r>
            </a:p>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EXECUTION TEAM</a:t>
              </a:r>
            </a:p>
          </p:txBody>
        </p:sp>
      </p:grpSp>
      <p:pic>
        <p:nvPicPr>
          <p:cNvPr id="6" name="图片 5"/>
          <p:cNvPicPr>
            <a:picLocks noChangeAspect="1"/>
          </p:cNvPicPr>
          <p:nvPr/>
        </p:nvPicPr>
        <p:blipFill>
          <a:blip r:embed="rId3">
            <a:extLst>
              <a:ext uri="{28A0092B-C50C-407E-A947-70E740481C1C}">
                <a14:useLocalDpi val="0"/>
              </a:ext>
            </a:extLst>
          </a:blip>
          <a:srcRect l="15806"/>
          <a:stretch>
            <a:fillRect/>
          </a:stretch>
        </p:blipFill>
        <p:spPr>
          <a:xfrm>
            <a:off x="516418" y="2002627"/>
            <a:ext cx="4715982" cy="3497430"/>
          </a:xfrm>
          <a:prstGeom prst="rect">
            <a:avLst/>
          </a:prstGeom>
        </p:spPr>
      </p:pic>
      <p:sp>
        <p:nvSpPr>
          <p:cNvPr id="7" name="Text Box 10"/>
          <p:cNvSpPr txBox="1">
            <a:spLocks noChangeArrowheads="1"/>
          </p:cNvSpPr>
          <p:nvPr/>
        </p:nvSpPr>
        <p:spPr bwMode="auto">
          <a:xfrm>
            <a:off x="5234551" y="2218417"/>
            <a:ext cx="5543212"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b="1" lang="zh-CN" spc="300" sz="3200">
                <a:solidFill>
                  <a:srgbClr val="0070C0"/>
                </a:solidFill>
                <a:ea charset="-122" panose="020b0503020204020204" pitchFamily="34" typeface="微软雅黑"/>
              </a:rPr>
              <a:t>管理人员依据工作目标，制定合理制度与方案</a:t>
            </a:r>
          </a:p>
        </p:txBody>
      </p:sp>
      <p:sp>
        <p:nvSpPr>
          <p:cNvPr id="8" name="Text Box 11"/>
          <p:cNvSpPr txBox="1">
            <a:spLocks noChangeArrowheads="1"/>
          </p:cNvSpPr>
          <p:nvPr/>
        </p:nvSpPr>
        <p:spPr bwMode="auto">
          <a:xfrm>
            <a:off x="5011225" y="3536950"/>
            <a:ext cx="5989864"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a:lnSpc>
                <a:spcPct val="150000"/>
              </a:lnSpc>
            </a:pPr>
            <a:r>
              <a:rPr altLang="en-US" lang="zh-CN" spc="300" sz="1600">
                <a:solidFill>
                  <a:schemeClr val="tx1">
                    <a:lumMod val="75000"/>
                    <a:lumOff val="25000"/>
                  </a:schemeClr>
                </a:solidFill>
                <a:ea charset="-122" panose="020b0503020204020204" pitchFamily="34" typeface="微软雅黑"/>
              </a:rPr>
              <a:t>     管理人员依据工作目标，制定合理制度与方案，常抓不懈，充分发挥检查、监督与激励作用。因为如果管理人员没有做到常抓不懈或缺乏检查、监督和激励措施，容易使得员工感觉没有督促或干好干坏一个样等等，进而引起员工在工作时会出现懒散甚至捣乱现象。</a:t>
            </a:r>
          </a:p>
        </p:txBody>
      </p:sp>
      <p:sp>
        <p:nvSpPr>
          <p:cNvPr id="9" name="矩形 8"/>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77080114"/>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6"/>
                                        </p:tgtEl>
                                        <p:attrNameLst>
                                          <p:attrName>style.visibility</p:attrName>
                                        </p:attrNameLst>
                                      </p:cBhvr>
                                      <p:to>
                                        <p:strVal val="visible"/>
                                      </p:to>
                                    </p:set>
                                    <p:animEffect filter="wipe(down)" transition="in">
                                      <p:cBhvr>
                                        <p:cTn dur="500" id="11"/>
                                        <p:tgtEl>
                                          <p:spTgt spid="6"/>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7"/>
                                        </p:tgtEl>
                                        <p:attrNameLst>
                                          <p:attrName>style.visibility</p:attrName>
                                        </p:attrNameLst>
                                      </p:cBhvr>
                                      <p:to>
                                        <p:strVal val="visible"/>
                                      </p:to>
                                    </p:set>
                                    <p:animEffect filter="wipe(up)" transition="in">
                                      <p:cBhvr>
                                        <p:cTn dur="500" id="15"/>
                                        <p:tgtEl>
                                          <p:spTgt spid="7"/>
                                        </p:tgtEl>
                                      </p:cBhvr>
                                    </p:animEffect>
                                  </p:childTnLst>
                                </p:cTn>
                              </p:par>
                            </p:childTnLst>
                          </p:cTn>
                        </p:par>
                        <p:par>
                          <p:cTn fill="hold" id="16" nodeType="afterGroup">
                            <p:stCondLst>
                              <p:cond delay="1500"/>
                            </p:stCondLst>
                            <p:childTnLst>
                              <p:par>
                                <p:cTn fill="hold" grpId="0" id="17" nodeType="afterEffect" presetClass="entr" presetID="22" presetSubtype="1">
                                  <p:stCondLst>
                                    <p:cond delay="0"/>
                                  </p:stCondLst>
                                  <p:childTnLst>
                                    <p:set>
                                      <p:cBhvr>
                                        <p:cTn dur="1" fill="hold" id="18">
                                          <p:stCondLst>
                                            <p:cond delay="0"/>
                                          </p:stCondLst>
                                        </p:cTn>
                                        <p:tgtEl>
                                          <p:spTgt spid="8"/>
                                        </p:tgtEl>
                                        <p:attrNameLst>
                                          <p:attrName>style.visibility</p:attrName>
                                        </p:attrNameLst>
                                      </p:cBhvr>
                                      <p:to>
                                        <p:strVal val="visible"/>
                                      </p:to>
                                    </p:set>
                                    <p:animEffect filter="wipe(up)" transition="in">
                                      <p:cBhvr>
                                        <p:cTn dur="500" id="19"/>
                                        <p:tgtEl>
                                          <p:spTgt spid="8"/>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9"/>
                                        </p:tgtEl>
                                        <p:attrNameLst>
                                          <p:attrName>style.visibility</p:attrName>
                                        </p:attrNameLst>
                                      </p:cBhvr>
                                      <p:to>
                                        <p:strVal val="visible"/>
                                      </p:to>
                                    </p:set>
                                    <p:animEffect filter="wipe(left)" transition="in">
                                      <p:cBhvr>
                                        <p:cTn dur="500" id="23"/>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3533982" y="409392"/>
            <a:ext cx="5915181" cy="633238"/>
            <a:chOff x="3168744" y="406634"/>
            <a:chExt cx="5915181" cy="633238"/>
          </a:xfrm>
        </p:grpSpPr>
        <p:sp>
          <p:nvSpPr>
            <p:cNvPr id="5" name="矩形 24"/>
            <p:cNvSpPr>
              <a:spLocks noChangeArrowheads="1"/>
            </p:cNvSpPr>
            <p:nvPr/>
          </p:nvSpPr>
          <p:spPr bwMode="auto">
            <a:xfrm>
              <a:off x="3186132" y="406634"/>
              <a:ext cx="35610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提升团队执行力</a:t>
              </a:r>
            </a:p>
          </p:txBody>
        </p:sp>
        <p:sp>
          <p:nvSpPr>
            <p:cNvPr id="3" name="矩形 2"/>
            <p:cNvSpPr/>
            <p:nvPr/>
          </p:nvSpPr>
          <p:spPr>
            <a:xfrm>
              <a:off x="6606966" y="455097"/>
              <a:ext cx="2494280" cy="579120"/>
            </a:xfrm>
            <a:prstGeom prst="rect">
              <a:avLst/>
            </a:prstGeom>
          </p:spPr>
          <p:txBody>
            <a:bodyPr wrap="none">
              <a:spAutoFit/>
            </a:bodyPr>
            <a:lstStyle/>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TO IMPROVE </a:t>
              </a:r>
            </a:p>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EXECUTION TEAM</a:t>
              </a:r>
            </a:p>
          </p:txBody>
        </p:sp>
      </p:grpSp>
      <p:sp>
        <p:nvSpPr>
          <p:cNvPr id="6" name="Text Box 10"/>
          <p:cNvSpPr txBox="1">
            <a:spLocks noChangeArrowheads="1"/>
          </p:cNvSpPr>
          <p:nvPr/>
        </p:nvSpPr>
        <p:spPr bwMode="auto">
          <a:xfrm>
            <a:off x="4500672" y="1999741"/>
            <a:ext cx="65643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b="1" lang="zh-CN" spc="300" sz="3200">
                <a:solidFill>
                  <a:srgbClr val="0070C0"/>
                </a:solidFill>
                <a:ea charset="-122" panose="020b0503020204020204" pitchFamily="34" typeface="微软雅黑"/>
              </a:rPr>
              <a:t>建立良好的沟通渠道</a:t>
            </a:r>
          </a:p>
        </p:txBody>
      </p:sp>
      <p:sp>
        <p:nvSpPr>
          <p:cNvPr id="7" name="Text Box 11"/>
          <p:cNvSpPr txBox="1">
            <a:spLocks noChangeArrowheads="1"/>
          </p:cNvSpPr>
          <p:nvPr/>
        </p:nvSpPr>
        <p:spPr bwMode="auto">
          <a:xfrm>
            <a:off x="4787898" y="3098316"/>
            <a:ext cx="5989864" cy="228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a:lnSpc>
                <a:spcPct val="150000"/>
              </a:lnSpc>
            </a:pPr>
            <a:r>
              <a:rPr altLang="en-US" lang="zh-CN" spc="300" sz="1600">
                <a:solidFill>
                  <a:schemeClr val="tx1">
                    <a:lumMod val="75000"/>
                    <a:lumOff val="25000"/>
                  </a:schemeClr>
                </a:solidFill>
                <a:ea charset="-122" panose="020b0503020204020204" pitchFamily="34" typeface="微软雅黑"/>
              </a:rPr>
              <a:t>     及时收集并反馈信息，协调内部资源有效解决问题，促进员工执行力的提升。因为通过建立良好的沟通渠道，使得沟通起来方便快捷，避免传递信息不到位或传达错误引发工作出现被动;同时通过及时收集并反馈信息，进而协调内部资源及时解决遇到的各种矛盾和问题，纠正出现的偏差和错误，确保各项工作的顺利和有效开展。</a:t>
            </a:r>
          </a:p>
        </p:txBody>
      </p:sp>
      <p:pic>
        <p:nvPicPr>
          <p:cNvPr id="8" name="图片 7"/>
          <p:cNvPicPr>
            <a:picLocks noChangeAspect="1"/>
          </p:cNvPicPr>
          <p:nvPr/>
        </p:nvPicPr>
        <p:blipFill>
          <a:blip r:embed="rId3">
            <a:extLst>
              <a:ext uri="{28A0092B-C50C-407E-A947-70E740481C1C}">
                <a14:useLocalDpi val="0"/>
              </a:ext>
            </a:extLst>
          </a:blip>
          <a:stretch>
            <a:fillRect/>
          </a:stretch>
        </p:blipFill>
        <p:spPr>
          <a:xfrm>
            <a:off x="1104330" y="2812971"/>
            <a:ext cx="3396343" cy="2549747"/>
          </a:xfrm>
          <a:prstGeom prst="rect">
            <a:avLst/>
          </a:prstGeom>
        </p:spPr>
      </p:pic>
      <p:sp>
        <p:nvSpPr>
          <p:cNvPr id="9" name="矩形 8"/>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803094078"/>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16" presetSubtype="21">
                                  <p:stCondLst>
                                    <p:cond delay="0"/>
                                  </p:stCondLst>
                                  <p:childTnLst>
                                    <p:set>
                                      <p:cBhvr>
                                        <p:cTn dur="1" fill="hold" id="16">
                                          <p:stCondLst>
                                            <p:cond delay="0"/>
                                          </p:stCondLst>
                                        </p:cTn>
                                        <p:tgtEl>
                                          <p:spTgt spid="6">
                                            <p:txEl>
                                              <p:pRg end="0" st="0"/>
                                            </p:txEl>
                                          </p:spTgt>
                                        </p:tgtEl>
                                        <p:attrNameLst>
                                          <p:attrName>style.visibility</p:attrName>
                                        </p:attrNameLst>
                                      </p:cBhvr>
                                      <p:to>
                                        <p:strVal val="visible"/>
                                      </p:to>
                                    </p:set>
                                    <p:animEffect filter="barn(inVertical)" transition="in">
                                      <p:cBhvr>
                                        <p:cTn dur="500" id="17"/>
                                        <p:tgtEl>
                                          <p:spTgt spid="6">
                                            <p:txEl>
                                              <p:pRg end="0" st="0"/>
                                            </p:txEl>
                                          </p:spTgt>
                                        </p:tgtEl>
                                      </p:cBhvr>
                                    </p:animEffect>
                                  </p:childTnLst>
                                </p:cTn>
                              </p:par>
                            </p:childTnLst>
                          </p:cTn>
                        </p:par>
                        <p:par>
                          <p:cTn fill="hold" id="18" nodeType="afterGroup">
                            <p:stCondLst>
                              <p:cond delay="2000"/>
                            </p:stCondLst>
                            <p:childTnLst>
                              <p:par>
                                <p:cTn fill="hold" id="19" nodeType="afterEffect" presetClass="entr" presetID="22" presetSubtype="1">
                                  <p:stCondLst>
                                    <p:cond delay="0"/>
                                  </p:stCondLst>
                                  <p:childTnLst>
                                    <p:set>
                                      <p:cBhvr>
                                        <p:cTn dur="1" fill="hold" id="20">
                                          <p:stCondLst>
                                            <p:cond delay="0"/>
                                          </p:stCondLst>
                                        </p:cTn>
                                        <p:tgtEl>
                                          <p:spTgt spid="7">
                                            <p:txEl>
                                              <p:pRg end="0" st="0"/>
                                            </p:txEl>
                                          </p:spTgt>
                                        </p:tgtEl>
                                        <p:attrNameLst>
                                          <p:attrName>style.visibility</p:attrName>
                                        </p:attrNameLst>
                                      </p:cBhvr>
                                      <p:to>
                                        <p:strVal val="visible"/>
                                      </p:to>
                                    </p:set>
                                    <p:animEffect filter="wipe(up)" transition="in">
                                      <p:cBhvr>
                                        <p:cTn dur="500" id="21"/>
                                        <p:tgtEl>
                                          <p:spTgt spid="7">
                                            <p:txEl>
                                              <p:pRg end="0" st="0"/>
                                            </p:txEl>
                                          </p:spTgt>
                                        </p:tgtEl>
                                      </p:cBhvr>
                                    </p:animEffect>
                                  </p:childTnLst>
                                </p:cTn>
                              </p:par>
                            </p:childTnLst>
                          </p:cTn>
                        </p:par>
                        <p:par>
                          <p:cTn fill="hold" id="22" nodeType="afterGroup">
                            <p:stCondLst>
                              <p:cond delay="2500"/>
                            </p:stCondLst>
                            <p:childTnLst>
                              <p:par>
                                <p:cTn fill="hold" grpId="0" id="23" nodeType="afterEffect" presetClass="entr" presetID="22" presetSubtype="8">
                                  <p:stCondLst>
                                    <p:cond delay="0"/>
                                  </p:stCondLst>
                                  <p:childTnLst>
                                    <p:set>
                                      <p:cBhvr>
                                        <p:cTn dur="1" fill="hold" id="24">
                                          <p:stCondLst>
                                            <p:cond delay="0"/>
                                          </p:stCondLst>
                                        </p:cTn>
                                        <p:tgtEl>
                                          <p:spTgt spid="9"/>
                                        </p:tgtEl>
                                        <p:attrNameLst>
                                          <p:attrName>style.visibility</p:attrName>
                                        </p:attrNameLst>
                                      </p:cBhvr>
                                      <p:to>
                                        <p:strVal val="visible"/>
                                      </p:to>
                                    </p:set>
                                    <p:animEffect filter="wipe(left)" transition="in">
                                      <p:cBhvr>
                                        <p:cTn dur="500" id="2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3533982" y="409392"/>
            <a:ext cx="5915181" cy="633238"/>
            <a:chOff x="3168744" y="406634"/>
            <a:chExt cx="5915181" cy="633238"/>
          </a:xfrm>
        </p:grpSpPr>
        <p:sp>
          <p:nvSpPr>
            <p:cNvPr id="5" name="矩形 24"/>
            <p:cNvSpPr>
              <a:spLocks noChangeArrowheads="1"/>
            </p:cNvSpPr>
            <p:nvPr/>
          </p:nvSpPr>
          <p:spPr bwMode="auto">
            <a:xfrm>
              <a:off x="3186132" y="406634"/>
              <a:ext cx="35610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提升团队执行力</a:t>
              </a:r>
            </a:p>
          </p:txBody>
        </p:sp>
        <p:sp>
          <p:nvSpPr>
            <p:cNvPr id="3" name="矩形 2"/>
            <p:cNvSpPr/>
            <p:nvPr/>
          </p:nvSpPr>
          <p:spPr>
            <a:xfrm>
              <a:off x="6606966" y="455097"/>
              <a:ext cx="2494280" cy="579120"/>
            </a:xfrm>
            <a:prstGeom prst="rect">
              <a:avLst/>
            </a:prstGeom>
          </p:spPr>
          <p:txBody>
            <a:bodyPr wrap="none">
              <a:spAutoFit/>
            </a:bodyPr>
            <a:lstStyle/>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TO IMPROVE </a:t>
              </a:r>
            </a:p>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EXECUTION TEAM</a:t>
              </a:r>
            </a:p>
          </p:txBody>
        </p:sp>
      </p:grpSp>
      <p:sp>
        <p:nvSpPr>
          <p:cNvPr id="6" name="Text Box 10"/>
          <p:cNvSpPr txBox="1">
            <a:spLocks noChangeArrowheads="1"/>
          </p:cNvSpPr>
          <p:nvPr/>
        </p:nvSpPr>
        <p:spPr bwMode="auto">
          <a:xfrm>
            <a:off x="4500674" y="2218419"/>
            <a:ext cx="65643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b="1" lang="zh-CN" spc="300" sz="3200">
                <a:solidFill>
                  <a:srgbClr val="0070C0"/>
                </a:solidFill>
                <a:ea charset="-122" panose="020b0503020204020204" pitchFamily="34" typeface="微软雅黑"/>
              </a:rPr>
              <a:t>管理人员带头作用</a:t>
            </a:r>
          </a:p>
        </p:txBody>
      </p:sp>
      <p:sp>
        <p:nvSpPr>
          <p:cNvPr id="7" name="Text Box 11"/>
          <p:cNvSpPr txBox="1">
            <a:spLocks noChangeArrowheads="1"/>
          </p:cNvSpPr>
          <p:nvPr/>
        </p:nvSpPr>
        <p:spPr bwMode="auto">
          <a:xfrm>
            <a:off x="4787899" y="3098316"/>
            <a:ext cx="6896102" cy="228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a:lnSpc>
                <a:spcPct val="150000"/>
              </a:lnSpc>
            </a:pPr>
            <a:r>
              <a:rPr altLang="en-US" lang="zh-CN" spc="300" sz="1600">
                <a:solidFill>
                  <a:schemeClr val="tx1">
                    <a:lumMod val="75000"/>
                    <a:lumOff val="25000"/>
                  </a:schemeClr>
                </a:solidFill>
                <a:ea charset="-122" panose="020b0503020204020204" pitchFamily="34" typeface="微软雅黑"/>
              </a:rPr>
              <a:t>     管理人员(特别是一线管理人员)充分发挥工作强有力的执行力带头作用。员工执行力的强与弱往往跟直接领导有着直接关系，所以作为管理人员需要充分发挥工作时执行力的带头作用，建立工作雷厉风行的工作习惯(但绝不是莽撞盲打)，充分发挥管理人员的模范和带头作用，积极引导员工朝着正确的方向前进，确保按时保质保量地完成各项工作任务与目标</a:t>
            </a:r>
          </a:p>
        </p:txBody>
      </p:sp>
      <p:pic>
        <p:nvPicPr>
          <p:cNvPr id="8" name="图片 7"/>
          <p:cNvPicPr>
            <a:picLocks noChangeAspect="1"/>
          </p:cNvPicPr>
          <p:nvPr/>
        </p:nvPicPr>
        <p:blipFill>
          <a:blip r:embed="rId3">
            <a:extLst>
              <a:ext uri="{28A0092B-C50C-407E-A947-70E740481C1C}">
                <a14:useLocalDpi val="0"/>
              </a:ext>
            </a:extLst>
          </a:blip>
          <a:srcRect l="11220"/>
          <a:stretch>
            <a:fillRect/>
          </a:stretch>
        </p:blipFill>
        <p:spPr>
          <a:xfrm>
            <a:off x="914399" y="1316106"/>
            <a:ext cx="3390136" cy="4769757"/>
          </a:xfrm>
          <a:prstGeom prst="rect">
            <a:avLst/>
          </a:prstGeom>
        </p:spPr>
      </p:pic>
      <p:sp>
        <p:nvSpPr>
          <p:cNvPr id="9" name="矩形 8"/>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473755125"/>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16" presetSubtype="21">
                                  <p:stCondLst>
                                    <p:cond delay="0"/>
                                  </p:stCondLst>
                                  <p:childTnLst>
                                    <p:set>
                                      <p:cBhvr>
                                        <p:cTn dur="1" fill="hold" id="16">
                                          <p:stCondLst>
                                            <p:cond delay="0"/>
                                          </p:stCondLst>
                                        </p:cTn>
                                        <p:tgtEl>
                                          <p:spTgt spid="6">
                                            <p:txEl>
                                              <p:pRg end="0" st="0"/>
                                            </p:txEl>
                                          </p:spTgt>
                                        </p:tgtEl>
                                        <p:attrNameLst>
                                          <p:attrName>style.visibility</p:attrName>
                                        </p:attrNameLst>
                                      </p:cBhvr>
                                      <p:to>
                                        <p:strVal val="visible"/>
                                      </p:to>
                                    </p:set>
                                    <p:animEffect filter="barn(inVertical)" transition="in">
                                      <p:cBhvr>
                                        <p:cTn dur="500" id="17"/>
                                        <p:tgtEl>
                                          <p:spTgt spid="6">
                                            <p:txEl>
                                              <p:pRg end="0" st="0"/>
                                            </p:txEl>
                                          </p:spTgt>
                                        </p:tgtEl>
                                      </p:cBhvr>
                                    </p:animEffect>
                                  </p:childTnLst>
                                </p:cTn>
                              </p:par>
                            </p:childTnLst>
                          </p:cTn>
                        </p:par>
                        <p:par>
                          <p:cTn fill="hold" id="18" nodeType="afterGroup">
                            <p:stCondLst>
                              <p:cond delay="2000"/>
                            </p:stCondLst>
                            <p:childTnLst>
                              <p:par>
                                <p:cTn fill="hold" grpId="0" id="19" nodeType="afterEffect" presetClass="entr" presetID="22" presetSubtype="1">
                                  <p:stCondLst>
                                    <p:cond delay="0"/>
                                  </p:stCondLst>
                                  <p:childTnLst>
                                    <p:set>
                                      <p:cBhvr>
                                        <p:cTn dur="1" fill="hold" id="20">
                                          <p:stCondLst>
                                            <p:cond delay="0"/>
                                          </p:stCondLst>
                                        </p:cTn>
                                        <p:tgtEl>
                                          <p:spTgt spid="7"/>
                                        </p:tgtEl>
                                        <p:attrNameLst>
                                          <p:attrName>style.visibility</p:attrName>
                                        </p:attrNameLst>
                                      </p:cBhvr>
                                      <p:to>
                                        <p:strVal val="visible"/>
                                      </p:to>
                                    </p:set>
                                    <p:animEffect filter="wipe(up)" transition="in">
                                      <p:cBhvr>
                                        <p:cTn dur="500" id="21"/>
                                        <p:tgtEl>
                                          <p:spTgt spid="7"/>
                                        </p:tgtEl>
                                      </p:cBhvr>
                                    </p:animEffect>
                                  </p:childTnLst>
                                </p:cTn>
                              </p:par>
                            </p:childTnLst>
                          </p:cTn>
                        </p:par>
                        <p:par>
                          <p:cTn fill="hold" id="22" nodeType="afterGroup">
                            <p:stCondLst>
                              <p:cond delay="2500"/>
                            </p:stCondLst>
                            <p:childTnLst>
                              <p:par>
                                <p:cTn fill="hold" grpId="0" id="23" nodeType="afterEffect" presetClass="entr" presetID="22" presetSubtype="8">
                                  <p:stCondLst>
                                    <p:cond delay="0"/>
                                  </p:stCondLst>
                                  <p:childTnLst>
                                    <p:set>
                                      <p:cBhvr>
                                        <p:cTn dur="1" fill="hold" id="24">
                                          <p:stCondLst>
                                            <p:cond delay="0"/>
                                          </p:stCondLst>
                                        </p:cTn>
                                        <p:tgtEl>
                                          <p:spTgt spid="9"/>
                                        </p:tgtEl>
                                        <p:attrNameLst>
                                          <p:attrName>style.visibility</p:attrName>
                                        </p:attrNameLst>
                                      </p:cBhvr>
                                      <p:to>
                                        <p:strVal val="visible"/>
                                      </p:to>
                                    </p:set>
                                    <p:animEffect filter="wipe(left)" transition="in">
                                      <p:cBhvr>
                                        <p:cTn dur="500" id="2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3533982" y="409392"/>
            <a:ext cx="5915181" cy="633238"/>
            <a:chOff x="3168744" y="406634"/>
            <a:chExt cx="5915181" cy="633238"/>
          </a:xfrm>
        </p:grpSpPr>
        <p:sp>
          <p:nvSpPr>
            <p:cNvPr id="5" name="矩形 24"/>
            <p:cNvSpPr>
              <a:spLocks noChangeArrowheads="1"/>
            </p:cNvSpPr>
            <p:nvPr/>
          </p:nvSpPr>
          <p:spPr bwMode="auto">
            <a:xfrm>
              <a:off x="3186132" y="406634"/>
              <a:ext cx="35610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提升团队执行力</a:t>
              </a:r>
            </a:p>
          </p:txBody>
        </p:sp>
        <p:sp>
          <p:nvSpPr>
            <p:cNvPr id="3" name="矩形 2"/>
            <p:cNvSpPr/>
            <p:nvPr/>
          </p:nvSpPr>
          <p:spPr>
            <a:xfrm>
              <a:off x="6606966" y="455097"/>
              <a:ext cx="2494280" cy="579120"/>
            </a:xfrm>
            <a:prstGeom prst="rect">
              <a:avLst/>
            </a:prstGeom>
          </p:spPr>
          <p:txBody>
            <a:bodyPr wrap="none">
              <a:spAutoFit/>
            </a:bodyPr>
            <a:lstStyle/>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TO IMPROVE </a:t>
              </a:r>
            </a:p>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EXECUTION TEAM</a:t>
              </a:r>
            </a:p>
          </p:txBody>
        </p:sp>
      </p:grpSp>
      <p:sp>
        <p:nvSpPr>
          <p:cNvPr id="6" name="Text Box 10"/>
          <p:cNvSpPr txBox="1">
            <a:spLocks noChangeArrowheads="1"/>
          </p:cNvSpPr>
          <p:nvPr/>
        </p:nvSpPr>
        <p:spPr bwMode="auto">
          <a:xfrm>
            <a:off x="4761931" y="2053334"/>
            <a:ext cx="65643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b="1" lang="zh-CN" spc="300" sz="3200">
                <a:solidFill>
                  <a:srgbClr val="0070C0"/>
                </a:solidFill>
                <a:ea charset="-122" panose="020b0503020204020204" pitchFamily="34" typeface="微软雅黑"/>
              </a:rPr>
              <a:t>明确工作目标，明确员工分工</a:t>
            </a:r>
          </a:p>
        </p:txBody>
      </p:sp>
      <p:sp>
        <p:nvSpPr>
          <p:cNvPr id="7" name="Text Box 11"/>
          <p:cNvSpPr txBox="1">
            <a:spLocks noChangeArrowheads="1"/>
          </p:cNvSpPr>
          <p:nvPr/>
        </p:nvSpPr>
        <p:spPr bwMode="auto">
          <a:xfrm>
            <a:off x="5049156" y="2933231"/>
            <a:ext cx="5989864" cy="228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a:lnSpc>
                <a:spcPct val="150000"/>
              </a:lnSpc>
            </a:pPr>
            <a:r>
              <a:rPr altLang="en-US" lang="zh-CN" spc="300" sz="1600">
                <a:solidFill>
                  <a:schemeClr val="tx1">
                    <a:lumMod val="75000"/>
                    <a:lumOff val="25000"/>
                  </a:schemeClr>
                </a:solidFill>
                <a:ea charset="-122" panose="020b0503020204020204" pitchFamily="34" typeface="微软雅黑"/>
              </a:rPr>
              <a:t>     构建合理的工作流程，明确工作目标，明确员工分工，做到职责清晰，提供工作方式方法。因为如果缺乏合理的工作流程，容易让员工工作起来不顺畅;如果缺乏工作目标，容易让员工工作起来很茫然;如果缺乏明确分工，容易让员工工作时出现扯皮现象;如果工作方式方法不得当，容易让员工工作起来事倍而功半。</a:t>
            </a:r>
          </a:p>
        </p:txBody>
      </p:sp>
      <p:pic>
        <p:nvPicPr>
          <p:cNvPr id="8" name="图片 7"/>
          <p:cNvPicPr>
            <a:picLocks noChangeAspect="1"/>
          </p:cNvPicPr>
          <p:nvPr/>
        </p:nvPicPr>
        <p:blipFill>
          <a:blip r:embed="rId3">
            <a:extLst>
              <a:ext uri="{28A0092B-C50C-407E-A947-70E740481C1C}">
                <a14:useLocalDpi val="0"/>
              </a:ext>
            </a:extLst>
          </a:blip>
          <a:stretch>
            <a:fillRect/>
          </a:stretch>
        </p:blipFill>
        <p:spPr>
          <a:xfrm>
            <a:off x="1131434" y="2053334"/>
            <a:ext cx="3765547" cy="3313681"/>
          </a:xfrm>
          <a:prstGeom prst="rect">
            <a:avLst/>
          </a:prstGeom>
        </p:spPr>
      </p:pic>
      <p:sp>
        <p:nvSpPr>
          <p:cNvPr id="9" name="矩形 8"/>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753995240"/>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6"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580" id="11">
                                          <p:stCondLst>
                                            <p:cond delay="0"/>
                                          </p:stCondLst>
                                        </p:cTn>
                                        <p:tgtEl>
                                          <p:spTgt spid="8"/>
                                        </p:tgtEl>
                                      </p:cBhvr>
                                    </p:animEffect>
                                    <p:anim calcmode="lin" valueType="num">
                                      <p:cBhvr>
                                        <p:cTn dur="1822" id="1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dur="664" id="13" tmFilter="0.0,0.0; 0.25,0.07; 0.50,0.2; 0.75,0.467; 1.0,1.0">
                                          <p:stCondLst>
                                            <p:cond delay="0"/>
                                          </p:stCondLst>
                                        </p:cTn>
                                        <p:tgtEl>
                                          <p:spTgt spid="8"/>
                                        </p:tgtEl>
                                        <p:attrNameLst>
                                          <p:attrName>ppt_y</p:attrName>
                                        </p:attrNameLst>
                                      </p:cBhvr>
                                      <p:tavLst>
                                        <p:tav fmla="#ppt_y-sin(pi*$)/3" tm="0">
                                          <p:val>
                                            <p:fltVal val="0.5"/>
                                          </p:val>
                                        </p:tav>
                                        <p:tav tm="100000">
                                          <p:val>
                                            <p:fltVal val="1"/>
                                          </p:val>
                                        </p:tav>
                                      </p:tavLst>
                                    </p:anim>
                                    <p:anim calcmode="lin" valueType="num">
                                      <p:cBhvr>
                                        <p:cTn dur="664" id="14" tmFilter="0, 0; 0.125,0.2665; 0.25,0.4; 0.375,0.465; 0.5,0.5;  0.625,0.535; 0.75,0.6; 0.875,0.7335; 1,1">
                                          <p:stCondLst>
                                            <p:cond delay="664"/>
                                          </p:stCondLst>
                                        </p:cTn>
                                        <p:tgtEl>
                                          <p:spTgt spid="8"/>
                                        </p:tgtEl>
                                        <p:attrNameLst>
                                          <p:attrName>ppt_y</p:attrName>
                                        </p:attrNameLst>
                                      </p:cBhvr>
                                      <p:tavLst>
                                        <p:tav fmla="#ppt_y-sin(pi*$)/9" tm="0">
                                          <p:val>
                                            <p:fltVal val="0"/>
                                          </p:val>
                                        </p:tav>
                                        <p:tav tm="100000">
                                          <p:val>
                                            <p:fltVal val="1"/>
                                          </p:val>
                                        </p:tav>
                                      </p:tavLst>
                                    </p:anim>
                                    <p:anim calcmode="lin" valueType="num">
                                      <p:cBhvr>
                                        <p:cTn dur="332" id="15" tmFilter="0, 0; 0.125,0.2665; 0.25,0.4; 0.375,0.465; 0.5,0.5;  0.625,0.535; 0.75,0.6; 0.875,0.7335; 1,1">
                                          <p:stCondLst>
                                            <p:cond delay="1324"/>
                                          </p:stCondLst>
                                        </p:cTn>
                                        <p:tgtEl>
                                          <p:spTgt spid="8"/>
                                        </p:tgtEl>
                                        <p:attrNameLst>
                                          <p:attrName>ppt_y</p:attrName>
                                        </p:attrNameLst>
                                      </p:cBhvr>
                                      <p:tavLst>
                                        <p:tav fmla="#ppt_y-sin(pi*$)/27" tm="0">
                                          <p:val>
                                            <p:fltVal val="0"/>
                                          </p:val>
                                        </p:tav>
                                        <p:tav tm="100000">
                                          <p:val>
                                            <p:fltVal val="1"/>
                                          </p:val>
                                        </p:tav>
                                      </p:tavLst>
                                    </p:anim>
                                    <p:anim calcmode="lin" valueType="num">
                                      <p:cBhvr>
                                        <p:cTn dur="164" id="16" tmFilter="0, 0; 0.125,0.2665; 0.25,0.4; 0.375,0.465; 0.5,0.5;  0.625,0.535; 0.75,0.6; 0.875,0.7335; 1,1">
                                          <p:stCondLst>
                                            <p:cond delay="1656"/>
                                          </p:stCondLst>
                                        </p:cTn>
                                        <p:tgtEl>
                                          <p:spTgt spid="8"/>
                                        </p:tgtEl>
                                        <p:attrNameLst>
                                          <p:attrName>ppt_y</p:attrName>
                                        </p:attrNameLst>
                                      </p:cBhvr>
                                      <p:tavLst>
                                        <p:tav fmla="#ppt_y-sin(pi*$)/81" tm="0">
                                          <p:val>
                                            <p:fltVal val="0"/>
                                          </p:val>
                                        </p:tav>
                                        <p:tav tm="100000">
                                          <p:val>
                                            <p:fltVal val="1"/>
                                          </p:val>
                                        </p:tav>
                                      </p:tavLst>
                                    </p:anim>
                                    <p:animScale>
                                      <p:cBhvr>
                                        <p:cTn dur="26" id="17">
                                          <p:stCondLst>
                                            <p:cond delay="650"/>
                                          </p:stCondLst>
                                        </p:cTn>
                                        <p:tgtEl>
                                          <p:spTgt spid="8"/>
                                        </p:tgtEl>
                                      </p:cBhvr>
                                      <p:to x="100000" y="60000"/>
                                    </p:animScale>
                                    <p:animScale>
                                      <p:cBhvr>
                                        <p:cTn decel="50000" dur="166" id="18">
                                          <p:stCondLst>
                                            <p:cond delay="676"/>
                                          </p:stCondLst>
                                        </p:cTn>
                                        <p:tgtEl>
                                          <p:spTgt spid="8"/>
                                        </p:tgtEl>
                                      </p:cBhvr>
                                      <p:to x="100000" y="100000"/>
                                    </p:animScale>
                                    <p:animScale>
                                      <p:cBhvr>
                                        <p:cTn dur="26" id="19">
                                          <p:stCondLst>
                                            <p:cond delay="1312"/>
                                          </p:stCondLst>
                                        </p:cTn>
                                        <p:tgtEl>
                                          <p:spTgt spid="8"/>
                                        </p:tgtEl>
                                      </p:cBhvr>
                                      <p:to x="100000" y="80000"/>
                                    </p:animScale>
                                    <p:animScale>
                                      <p:cBhvr>
                                        <p:cTn decel="50000" dur="166" id="20">
                                          <p:stCondLst>
                                            <p:cond delay="1338"/>
                                          </p:stCondLst>
                                        </p:cTn>
                                        <p:tgtEl>
                                          <p:spTgt spid="8"/>
                                        </p:tgtEl>
                                      </p:cBhvr>
                                      <p:to x="100000" y="100000"/>
                                    </p:animScale>
                                    <p:animScale>
                                      <p:cBhvr>
                                        <p:cTn dur="26" id="21">
                                          <p:stCondLst>
                                            <p:cond delay="1642"/>
                                          </p:stCondLst>
                                        </p:cTn>
                                        <p:tgtEl>
                                          <p:spTgt spid="8"/>
                                        </p:tgtEl>
                                      </p:cBhvr>
                                      <p:to x="100000" y="90000"/>
                                    </p:animScale>
                                    <p:animScale>
                                      <p:cBhvr>
                                        <p:cTn decel="50000" dur="166" id="22">
                                          <p:stCondLst>
                                            <p:cond delay="1668"/>
                                          </p:stCondLst>
                                        </p:cTn>
                                        <p:tgtEl>
                                          <p:spTgt spid="8"/>
                                        </p:tgtEl>
                                      </p:cBhvr>
                                      <p:to x="100000" y="100000"/>
                                    </p:animScale>
                                    <p:animScale>
                                      <p:cBhvr>
                                        <p:cTn dur="26" id="23">
                                          <p:stCondLst>
                                            <p:cond delay="1808"/>
                                          </p:stCondLst>
                                        </p:cTn>
                                        <p:tgtEl>
                                          <p:spTgt spid="8"/>
                                        </p:tgtEl>
                                      </p:cBhvr>
                                      <p:to x="100000" y="95000"/>
                                    </p:animScale>
                                    <p:animScale>
                                      <p:cBhvr>
                                        <p:cTn decel="50000" dur="166" id="24">
                                          <p:stCondLst>
                                            <p:cond delay="1834"/>
                                          </p:stCondLst>
                                        </p:cTn>
                                        <p:tgtEl>
                                          <p:spTgt spid="8"/>
                                        </p:tgtEl>
                                      </p:cBhvr>
                                      <p:to x="100000" y="100000"/>
                                    </p:animScale>
                                  </p:childTnLst>
                                </p:cTn>
                              </p:par>
                            </p:childTnLst>
                          </p:cTn>
                        </p:par>
                        <p:par>
                          <p:cTn fill="hold" id="25" nodeType="afterGroup">
                            <p:stCondLst>
                              <p:cond delay="2500"/>
                            </p:stCondLst>
                            <p:childTnLst>
                              <p:par>
                                <p:cTn fill="hold" grpId="0" id="26" nodeType="afterEffect" presetClass="entr" presetID="16" presetSubtype="21">
                                  <p:stCondLst>
                                    <p:cond delay="0"/>
                                  </p:stCondLst>
                                  <p:childTnLst>
                                    <p:set>
                                      <p:cBhvr>
                                        <p:cTn dur="1" fill="hold" id="27">
                                          <p:stCondLst>
                                            <p:cond delay="0"/>
                                          </p:stCondLst>
                                        </p:cTn>
                                        <p:tgtEl>
                                          <p:spTgt spid="6"/>
                                        </p:tgtEl>
                                        <p:attrNameLst>
                                          <p:attrName>style.visibility</p:attrName>
                                        </p:attrNameLst>
                                      </p:cBhvr>
                                      <p:to>
                                        <p:strVal val="visible"/>
                                      </p:to>
                                    </p:set>
                                    <p:animEffect filter="barn(inVertical)" transition="in">
                                      <p:cBhvr>
                                        <p:cTn dur="500" id="28"/>
                                        <p:tgtEl>
                                          <p:spTgt spid="6"/>
                                        </p:tgtEl>
                                      </p:cBhvr>
                                    </p:animEffect>
                                  </p:childTnLst>
                                </p:cTn>
                              </p:par>
                            </p:childTnLst>
                          </p:cTn>
                        </p:par>
                        <p:par>
                          <p:cTn fill="hold" id="29" nodeType="afterGroup">
                            <p:stCondLst>
                              <p:cond delay="3000"/>
                            </p:stCondLst>
                            <p:childTnLst>
                              <p:par>
                                <p:cTn fill="hold" id="30" nodeType="afterEffect" presetClass="entr" presetID="22" presetSubtype="8">
                                  <p:stCondLst>
                                    <p:cond delay="0"/>
                                  </p:stCondLst>
                                  <p:childTnLst>
                                    <p:set>
                                      <p:cBhvr>
                                        <p:cTn dur="1" fill="hold" id="31">
                                          <p:stCondLst>
                                            <p:cond delay="0"/>
                                          </p:stCondLst>
                                        </p:cTn>
                                        <p:tgtEl>
                                          <p:spTgt spid="7">
                                            <p:txEl>
                                              <p:pRg end="0" st="0"/>
                                            </p:txEl>
                                          </p:spTgt>
                                        </p:tgtEl>
                                        <p:attrNameLst>
                                          <p:attrName>style.visibility</p:attrName>
                                        </p:attrNameLst>
                                      </p:cBhvr>
                                      <p:to>
                                        <p:strVal val="visible"/>
                                      </p:to>
                                    </p:set>
                                    <p:animEffect filter="wipe(left)" transition="in">
                                      <p:cBhvr>
                                        <p:cTn dur="500" id="32"/>
                                        <p:tgtEl>
                                          <p:spTgt spid="7">
                                            <p:txEl>
                                              <p:pRg end="0" st="0"/>
                                            </p:txEl>
                                          </p:spTgt>
                                        </p:tgtEl>
                                      </p:cBhvr>
                                    </p:animEffect>
                                  </p:childTnLst>
                                </p:cTn>
                              </p:par>
                            </p:childTnLst>
                          </p:cTn>
                        </p:par>
                        <p:par>
                          <p:cTn fill="hold" id="33" nodeType="afterGroup">
                            <p:stCondLst>
                              <p:cond delay="3500"/>
                            </p:stCondLst>
                            <p:childTnLst>
                              <p:par>
                                <p:cTn fill="hold" grpId="0" id="34" nodeType="afterEffect" presetClass="entr" presetID="22" presetSubtype="8">
                                  <p:stCondLst>
                                    <p:cond delay="0"/>
                                  </p:stCondLst>
                                  <p:childTnLst>
                                    <p:set>
                                      <p:cBhvr>
                                        <p:cTn dur="1" fill="hold" id="35">
                                          <p:stCondLst>
                                            <p:cond delay="0"/>
                                          </p:stCondLst>
                                        </p:cTn>
                                        <p:tgtEl>
                                          <p:spTgt spid="9"/>
                                        </p:tgtEl>
                                        <p:attrNameLst>
                                          <p:attrName>style.visibility</p:attrName>
                                        </p:attrNameLst>
                                      </p:cBhvr>
                                      <p:to>
                                        <p:strVal val="visible"/>
                                      </p:to>
                                    </p:set>
                                    <p:animEffect filter="wipe(left)" transition="in">
                                      <p:cBhvr>
                                        <p:cTn dur="500" id="3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3533982" y="409392"/>
            <a:ext cx="5915181" cy="633238"/>
            <a:chOff x="3168744" y="406634"/>
            <a:chExt cx="5915181" cy="633238"/>
          </a:xfrm>
        </p:grpSpPr>
        <p:sp>
          <p:nvSpPr>
            <p:cNvPr id="5" name="矩形 24"/>
            <p:cNvSpPr>
              <a:spLocks noChangeArrowheads="1"/>
            </p:cNvSpPr>
            <p:nvPr/>
          </p:nvSpPr>
          <p:spPr bwMode="auto">
            <a:xfrm>
              <a:off x="3186132" y="406634"/>
              <a:ext cx="35610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提升团队执行力</a:t>
              </a:r>
            </a:p>
          </p:txBody>
        </p:sp>
        <p:sp>
          <p:nvSpPr>
            <p:cNvPr id="3" name="矩形 2"/>
            <p:cNvSpPr/>
            <p:nvPr/>
          </p:nvSpPr>
          <p:spPr>
            <a:xfrm>
              <a:off x="6606966" y="455097"/>
              <a:ext cx="2494280" cy="579120"/>
            </a:xfrm>
            <a:prstGeom prst="rect">
              <a:avLst/>
            </a:prstGeom>
          </p:spPr>
          <p:txBody>
            <a:bodyPr wrap="none">
              <a:spAutoFit/>
            </a:bodyPr>
            <a:lstStyle/>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TO IMPROVE </a:t>
              </a:r>
            </a:p>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EXECUTION TEAM</a:t>
              </a:r>
            </a:p>
          </p:txBody>
        </p:sp>
      </p:grpSp>
      <p:sp>
        <p:nvSpPr>
          <p:cNvPr id="6" name="Text Box 10"/>
          <p:cNvSpPr txBox="1">
            <a:spLocks noChangeArrowheads="1"/>
          </p:cNvSpPr>
          <p:nvPr/>
        </p:nvSpPr>
        <p:spPr bwMode="auto">
          <a:xfrm>
            <a:off x="4500674" y="2218419"/>
            <a:ext cx="6564313"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b="1" lang="zh-CN" spc="300" sz="3200">
                <a:solidFill>
                  <a:srgbClr val="0070C0"/>
                </a:solidFill>
                <a:ea charset="-122" panose="020b0503020204020204" pitchFamily="34" typeface="微软雅黑"/>
              </a:rPr>
              <a:t>建立行之有效的</a:t>
            </a:r>
          </a:p>
          <a:p>
            <a:pPr algn="ctr"/>
            <a:r>
              <a:rPr altLang="en-US" b="1" lang="zh-CN" spc="300" sz="3200">
                <a:solidFill>
                  <a:srgbClr val="0070C0"/>
                </a:solidFill>
                <a:ea charset="-122" panose="020b0503020204020204" pitchFamily="34" typeface="微软雅黑"/>
              </a:rPr>
              <a:t>执行力培训体系</a:t>
            </a:r>
          </a:p>
        </p:txBody>
      </p:sp>
      <p:sp>
        <p:nvSpPr>
          <p:cNvPr id="7" name="Text Box 11"/>
          <p:cNvSpPr txBox="1">
            <a:spLocks noChangeArrowheads="1"/>
          </p:cNvSpPr>
          <p:nvPr/>
        </p:nvSpPr>
        <p:spPr bwMode="auto">
          <a:xfrm>
            <a:off x="4787898" y="3575517"/>
            <a:ext cx="5989864"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lang="zh-CN" spc="300" sz="1600">
                <a:solidFill>
                  <a:schemeClr val="tx1">
                    <a:lumMod val="75000"/>
                    <a:lumOff val="25000"/>
                  </a:schemeClr>
                </a:solidFill>
                <a:ea charset="-122" panose="020b0503020204020204" pitchFamily="34" typeface="微软雅黑"/>
              </a:rPr>
              <a:t>     因为企业员工在工作过程重存在不清楚该做什么、该怎么做、做到什么程度、何时何地做等问题，所以这就需要结合工作实际与员工的观念心态进行有针对性地培训(包括理论培训、现场培训等)，进而提升员工的工作能力与意愿。</a:t>
            </a:r>
          </a:p>
        </p:txBody>
      </p:sp>
      <p:pic>
        <p:nvPicPr>
          <p:cNvPr id="8" name="图片 7"/>
          <p:cNvPicPr>
            <a:picLocks noChangeAspect="1"/>
          </p:cNvPicPr>
          <p:nvPr/>
        </p:nvPicPr>
        <p:blipFill>
          <a:blip r:embed="rId3">
            <a:extLst>
              <a:ext uri="{28A0092B-C50C-407E-A947-70E740481C1C}">
                <a14:useLocalDpi val="0"/>
              </a:ext>
            </a:extLst>
          </a:blip>
          <a:srcRect l="7648"/>
          <a:stretch>
            <a:fillRect/>
          </a:stretch>
        </p:blipFill>
        <p:spPr>
          <a:xfrm>
            <a:off x="784685" y="2363562"/>
            <a:ext cx="4003213" cy="3254217"/>
          </a:xfrm>
          <a:prstGeom prst="rect">
            <a:avLst/>
          </a:prstGeom>
        </p:spPr>
      </p:pic>
      <p:sp>
        <p:nvSpPr>
          <p:cNvPr id="9" name="矩形 8"/>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537206930"/>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10"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500" id="17"/>
                                        <p:tgtEl>
                                          <p:spTgt spid="7"/>
                                        </p:tgtEl>
                                      </p:cBhvr>
                                    </p:animEffect>
                                  </p:childTnLst>
                                </p:cTn>
                              </p:par>
                            </p:childTnLst>
                          </p:cTn>
                        </p:par>
                        <p:par>
                          <p:cTn fill="hold" id="18" nodeType="afterGroup">
                            <p:stCondLst>
                              <p:cond delay="2000"/>
                            </p:stCondLst>
                            <p:childTnLst>
                              <p:par>
                                <p:cTn fill="hold" grpId="0" id="19" nodeType="afterEffect" presetClass="entr" presetID="10" presetSubtype="0">
                                  <p:stCondLst>
                                    <p:cond delay="0"/>
                                  </p:stCondLst>
                                  <p:childTnLst>
                                    <p:set>
                                      <p:cBhvr>
                                        <p:cTn dur="1" fill="hold" id="20">
                                          <p:stCondLst>
                                            <p:cond delay="0"/>
                                          </p:stCondLst>
                                        </p:cTn>
                                        <p:tgtEl>
                                          <p:spTgt spid="6"/>
                                        </p:tgtEl>
                                        <p:attrNameLst>
                                          <p:attrName>style.visibility</p:attrName>
                                        </p:attrNameLst>
                                      </p:cBhvr>
                                      <p:to>
                                        <p:strVal val="visible"/>
                                      </p:to>
                                    </p:set>
                                    <p:animEffect filter="fade" transition="in">
                                      <p:cBhvr>
                                        <p:cTn dur="500" id="21"/>
                                        <p:tgtEl>
                                          <p:spTgt spid="6"/>
                                        </p:tgtEl>
                                      </p:cBhvr>
                                    </p:animEffect>
                                  </p:childTnLst>
                                </p:cTn>
                              </p:par>
                            </p:childTnLst>
                          </p:cTn>
                        </p:par>
                        <p:par>
                          <p:cTn fill="hold" id="22" nodeType="afterGroup">
                            <p:stCondLst>
                              <p:cond delay="2500"/>
                            </p:stCondLst>
                            <p:childTnLst>
                              <p:par>
                                <p:cTn fill="hold" grpId="0" id="23" nodeType="afterEffect" presetClass="entr" presetID="22" presetSubtype="8">
                                  <p:stCondLst>
                                    <p:cond delay="0"/>
                                  </p:stCondLst>
                                  <p:childTnLst>
                                    <p:set>
                                      <p:cBhvr>
                                        <p:cTn dur="1" fill="hold" id="24">
                                          <p:stCondLst>
                                            <p:cond delay="0"/>
                                          </p:stCondLst>
                                        </p:cTn>
                                        <p:tgtEl>
                                          <p:spTgt spid="9"/>
                                        </p:tgtEl>
                                        <p:attrNameLst>
                                          <p:attrName>style.visibility</p:attrName>
                                        </p:attrNameLst>
                                      </p:cBhvr>
                                      <p:to>
                                        <p:strVal val="visible"/>
                                      </p:to>
                                    </p:set>
                                    <p:animEffect filter="wipe(left)" transition="in">
                                      <p:cBhvr>
                                        <p:cTn dur="500" id="2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3533982" y="409392"/>
            <a:ext cx="5915181" cy="633238"/>
            <a:chOff x="3168744" y="406634"/>
            <a:chExt cx="5915181" cy="633238"/>
          </a:xfrm>
        </p:grpSpPr>
        <p:sp>
          <p:nvSpPr>
            <p:cNvPr id="5" name="矩形 24"/>
            <p:cNvSpPr>
              <a:spLocks noChangeArrowheads="1"/>
            </p:cNvSpPr>
            <p:nvPr/>
          </p:nvSpPr>
          <p:spPr bwMode="auto">
            <a:xfrm>
              <a:off x="3186132" y="406634"/>
              <a:ext cx="35610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提升团队执行力</a:t>
              </a:r>
            </a:p>
          </p:txBody>
        </p:sp>
        <p:sp>
          <p:nvSpPr>
            <p:cNvPr id="3" name="矩形 2"/>
            <p:cNvSpPr/>
            <p:nvPr/>
          </p:nvSpPr>
          <p:spPr>
            <a:xfrm>
              <a:off x="6606966" y="455097"/>
              <a:ext cx="2494280" cy="579120"/>
            </a:xfrm>
            <a:prstGeom prst="rect">
              <a:avLst/>
            </a:prstGeom>
          </p:spPr>
          <p:txBody>
            <a:bodyPr wrap="none">
              <a:spAutoFit/>
            </a:bodyPr>
            <a:lstStyle/>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TO IMPROVE </a:t>
              </a:r>
            </a:p>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EXECUTION TEAM</a:t>
              </a:r>
            </a:p>
          </p:txBody>
        </p:sp>
      </p:grpSp>
      <p:pic>
        <p:nvPicPr>
          <p:cNvPr id="6" name="图片 5"/>
          <p:cNvPicPr>
            <a:picLocks noChangeAspect="1"/>
          </p:cNvPicPr>
          <p:nvPr/>
        </p:nvPicPr>
        <p:blipFill>
          <a:blip r:embed="rId3">
            <a:extLst>
              <a:ext uri="{28A0092B-C50C-407E-A947-70E740481C1C}">
                <a14:useLocalDpi val="0"/>
              </a:ext>
            </a:extLst>
          </a:blip>
          <a:srcRect b="8235" l="11258"/>
          <a:stretch>
            <a:fillRect/>
          </a:stretch>
        </p:blipFill>
        <p:spPr>
          <a:xfrm>
            <a:off x="898070" y="1454023"/>
            <a:ext cx="3889828" cy="4467805"/>
          </a:xfrm>
          <a:prstGeom prst="rect">
            <a:avLst/>
          </a:prstGeom>
        </p:spPr>
      </p:pic>
      <p:sp>
        <p:nvSpPr>
          <p:cNvPr id="7" name="Text Box 10"/>
          <p:cNvSpPr txBox="1">
            <a:spLocks noChangeArrowheads="1"/>
          </p:cNvSpPr>
          <p:nvPr/>
        </p:nvSpPr>
        <p:spPr bwMode="auto">
          <a:xfrm>
            <a:off x="4500674" y="2218419"/>
            <a:ext cx="65643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b="1" lang="zh-CN" spc="300" sz="3200">
                <a:solidFill>
                  <a:srgbClr val="0070C0"/>
                </a:solidFill>
                <a:ea charset="-122" panose="020b0503020204020204" pitchFamily="34" typeface="微软雅黑"/>
              </a:rPr>
              <a:t>并通过树立标杆发挥影响作用</a:t>
            </a:r>
          </a:p>
        </p:txBody>
      </p:sp>
      <p:sp>
        <p:nvSpPr>
          <p:cNvPr id="8" name="Text Box 11"/>
          <p:cNvSpPr txBox="1">
            <a:spLocks noChangeArrowheads="1"/>
          </p:cNvSpPr>
          <p:nvPr/>
        </p:nvSpPr>
        <p:spPr bwMode="auto">
          <a:xfrm>
            <a:off x="4787898" y="3098316"/>
            <a:ext cx="5989864"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lang="zh-CN" spc="300" sz="1600">
                <a:solidFill>
                  <a:schemeClr val="tx1">
                    <a:lumMod val="75000"/>
                    <a:lumOff val="25000"/>
                  </a:schemeClr>
                </a:solidFill>
                <a:ea charset="-122" panose="020b0503020204020204" pitchFamily="34" typeface="微软雅黑"/>
              </a:rPr>
              <a:t>     积极选用执行力强的人员，并通过树立标杆发挥影响作用，促进提升企业员工的执行力。根据岗位需要，积极选用执行力强的人员，使之带领或带动局部执行力的提升，同时根据实际需要，树立执行力强的员工作为标杆，进而促进和影响其他员工。</a:t>
            </a:r>
          </a:p>
        </p:txBody>
      </p:sp>
      <p:sp>
        <p:nvSpPr>
          <p:cNvPr id="9" name="矩形 8"/>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67046101"/>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1000" id="11"/>
                                        <p:tgtEl>
                                          <p:spTgt spid="6"/>
                                        </p:tgtEl>
                                      </p:cBhvr>
                                    </p:animEffect>
                                    <p:anim calcmode="lin" valueType="num">
                                      <p:cBhvr>
                                        <p:cTn dur="1000" fill="hold" id="12"/>
                                        <p:tgtEl>
                                          <p:spTgt spid="6"/>
                                        </p:tgtEl>
                                        <p:attrNameLst>
                                          <p:attrName>ppt_x</p:attrName>
                                        </p:attrNameLst>
                                      </p:cBhvr>
                                      <p:tavLst>
                                        <p:tav tm="0">
                                          <p:val>
                                            <p:strVal val="#ppt_x"/>
                                          </p:val>
                                        </p:tav>
                                        <p:tav tm="100000">
                                          <p:val>
                                            <p:strVal val="#ppt_x"/>
                                          </p:val>
                                        </p:tav>
                                      </p:tavLst>
                                    </p:anim>
                                    <p:anim calcmode="lin" valueType="num">
                                      <p:cBhvr>
                                        <p:cTn dur="1000" fill="hold" id="13"/>
                                        <p:tgtEl>
                                          <p:spTgt spid="6"/>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2" presetSubtype="4">
                                  <p:stCondLst>
                                    <p:cond delay="0"/>
                                  </p:stCondLst>
                                  <p:childTnLst>
                                    <p:set>
                                      <p:cBhvr>
                                        <p:cTn dur="1" fill="hold" id="16">
                                          <p:stCondLst>
                                            <p:cond delay="0"/>
                                          </p:stCondLst>
                                        </p:cTn>
                                        <p:tgtEl>
                                          <p:spTgt spid="7"/>
                                        </p:tgtEl>
                                        <p:attrNameLst>
                                          <p:attrName>style.visibility</p:attrName>
                                        </p:attrNameLst>
                                      </p:cBhvr>
                                      <p:to>
                                        <p:strVal val="visible"/>
                                      </p:to>
                                    </p:set>
                                    <p:animEffect filter="wipe(down)" transition="in">
                                      <p:cBhvr>
                                        <p:cTn dur="500" id="17"/>
                                        <p:tgtEl>
                                          <p:spTgt spid="7"/>
                                        </p:tgtEl>
                                      </p:cBhvr>
                                    </p:animEffect>
                                  </p:childTnLst>
                                </p:cTn>
                              </p:par>
                            </p:childTnLst>
                          </p:cTn>
                        </p:par>
                        <p:par>
                          <p:cTn fill="hold" id="18" nodeType="afterGroup">
                            <p:stCondLst>
                              <p:cond delay="2000"/>
                            </p:stCondLst>
                            <p:childTnLst>
                              <p:par>
                                <p:cTn fill="hold" grpId="0" id="19" nodeType="afterEffect" presetClass="entr" presetID="22" presetSubtype="1">
                                  <p:stCondLst>
                                    <p:cond delay="0"/>
                                  </p:stCondLst>
                                  <p:childTnLst>
                                    <p:set>
                                      <p:cBhvr>
                                        <p:cTn dur="1" fill="hold" id="20">
                                          <p:stCondLst>
                                            <p:cond delay="0"/>
                                          </p:stCondLst>
                                        </p:cTn>
                                        <p:tgtEl>
                                          <p:spTgt spid="8"/>
                                        </p:tgtEl>
                                        <p:attrNameLst>
                                          <p:attrName>style.visibility</p:attrName>
                                        </p:attrNameLst>
                                      </p:cBhvr>
                                      <p:to>
                                        <p:strVal val="visible"/>
                                      </p:to>
                                    </p:set>
                                    <p:animEffect filter="wipe(up)" transition="in">
                                      <p:cBhvr>
                                        <p:cTn dur="500" id="21"/>
                                        <p:tgtEl>
                                          <p:spTgt spid="8"/>
                                        </p:tgtEl>
                                      </p:cBhvr>
                                    </p:animEffect>
                                  </p:childTnLst>
                                </p:cTn>
                              </p:par>
                            </p:childTnLst>
                          </p:cTn>
                        </p:par>
                        <p:par>
                          <p:cTn fill="hold" id="22" nodeType="afterGroup">
                            <p:stCondLst>
                              <p:cond delay="2500"/>
                            </p:stCondLst>
                            <p:childTnLst>
                              <p:par>
                                <p:cTn fill="hold" grpId="0" id="23" nodeType="afterEffect" presetClass="entr" presetID="22" presetSubtype="8">
                                  <p:stCondLst>
                                    <p:cond delay="0"/>
                                  </p:stCondLst>
                                  <p:childTnLst>
                                    <p:set>
                                      <p:cBhvr>
                                        <p:cTn dur="1" fill="hold" id="24">
                                          <p:stCondLst>
                                            <p:cond delay="0"/>
                                          </p:stCondLst>
                                        </p:cTn>
                                        <p:tgtEl>
                                          <p:spTgt spid="9"/>
                                        </p:tgtEl>
                                        <p:attrNameLst>
                                          <p:attrName>style.visibility</p:attrName>
                                        </p:attrNameLst>
                                      </p:cBhvr>
                                      <p:to>
                                        <p:strVal val="visible"/>
                                      </p:to>
                                    </p:set>
                                    <p:animEffect filter="wipe(left)" transition="in">
                                      <p:cBhvr>
                                        <p:cTn dur="500" id="2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3533982" y="409392"/>
            <a:ext cx="5915181" cy="633238"/>
            <a:chOff x="3168744" y="406634"/>
            <a:chExt cx="5915181" cy="633238"/>
          </a:xfrm>
        </p:grpSpPr>
        <p:sp>
          <p:nvSpPr>
            <p:cNvPr id="5" name="矩形 24"/>
            <p:cNvSpPr>
              <a:spLocks noChangeArrowheads="1"/>
            </p:cNvSpPr>
            <p:nvPr/>
          </p:nvSpPr>
          <p:spPr bwMode="auto">
            <a:xfrm>
              <a:off x="3186132" y="406634"/>
              <a:ext cx="35610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提升团队执行力</a:t>
              </a:r>
            </a:p>
          </p:txBody>
        </p:sp>
        <p:sp>
          <p:nvSpPr>
            <p:cNvPr id="3" name="矩形 2"/>
            <p:cNvSpPr/>
            <p:nvPr/>
          </p:nvSpPr>
          <p:spPr>
            <a:xfrm>
              <a:off x="6606966" y="455097"/>
              <a:ext cx="2494280" cy="579120"/>
            </a:xfrm>
            <a:prstGeom prst="rect">
              <a:avLst/>
            </a:prstGeom>
          </p:spPr>
          <p:txBody>
            <a:bodyPr wrap="none">
              <a:spAutoFit/>
            </a:bodyPr>
            <a:lstStyle/>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TO IMPROVE </a:t>
              </a:r>
            </a:p>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EXECUTION TEAM</a:t>
              </a:r>
            </a:p>
          </p:txBody>
        </p:sp>
      </p:grpSp>
      <p:sp>
        <p:nvSpPr>
          <p:cNvPr id="6" name="Text Box 10"/>
          <p:cNvSpPr txBox="1">
            <a:spLocks noChangeArrowheads="1"/>
          </p:cNvSpPr>
          <p:nvPr/>
        </p:nvSpPr>
        <p:spPr bwMode="auto">
          <a:xfrm>
            <a:off x="4500674" y="2494191"/>
            <a:ext cx="65643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b="1" lang="zh-CN" spc="300" sz="3200">
                <a:solidFill>
                  <a:srgbClr val="0070C0"/>
                </a:solidFill>
                <a:ea charset="-122" panose="020b0503020204020204" pitchFamily="34" typeface="微软雅黑"/>
              </a:rPr>
              <a:t>建立具有适度压力的工作氛围</a:t>
            </a:r>
          </a:p>
        </p:txBody>
      </p:sp>
      <p:sp>
        <p:nvSpPr>
          <p:cNvPr id="7" name="Text Box 11"/>
          <p:cNvSpPr txBox="1">
            <a:spLocks noChangeArrowheads="1"/>
          </p:cNvSpPr>
          <p:nvPr/>
        </p:nvSpPr>
        <p:spPr bwMode="auto">
          <a:xfrm>
            <a:off x="4787898" y="3374087"/>
            <a:ext cx="5989864"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a:lnSpc>
                <a:spcPct val="150000"/>
              </a:lnSpc>
            </a:pPr>
            <a:r>
              <a:rPr altLang="en-US" lang="zh-CN" spc="300" sz="1600">
                <a:solidFill>
                  <a:schemeClr val="tx1">
                    <a:lumMod val="75000"/>
                    <a:lumOff val="25000"/>
                  </a:schemeClr>
                </a:solidFill>
                <a:ea charset="-122" panose="020b0503020204020204" pitchFamily="34" typeface="微软雅黑"/>
              </a:rPr>
              <a:t>      建立具有适度压力的工作氛围，使得员工具有适度危机感，进而有助于提高员工的执行力。因为员工在适度压力的工作氛围中工作会建立危机意识并形成危机感，进而转换为工作动力，有效促使提升员工的执行力。</a:t>
            </a:r>
          </a:p>
        </p:txBody>
      </p:sp>
      <p:pic>
        <p:nvPicPr>
          <p:cNvPr id="8" name="图片 7"/>
          <p:cNvPicPr>
            <a:picLocks noChangeAspect="1"/>
          </p:cNvPicPr>
          <p:nvPr/>
        </p:nvPicPr>
        <p:blipFill>
          <a:blip r:embed="rId3">
            <a:extLst>
              <a:ext uri="{28A0092B-C50C-407E-A947-70E740481C1C}">
                <a14:useLocalDpi val="0"/>
              </a:ext>
            </a:extLst>
          </a:blip>
          <a:stretch>
            <a:fillRect/>
          </a:stretch>
        </p:blipFill>
        <p:spPr>
          <a:xfrm>
            <a:off x="704624" y="2241446"/>
            <a:ext cx="3338286" cy="3338286"/>
          </a:xfrm>
          <a:prstGeom prst="rect">
            <a:avLst/>
          </a:prstGeom>
        </p:spPr>
      </p:pic>
      <p:sp>
        <p:nvSpPr>
          <p:cNvPr id="9" name="矩形 8"/>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588797322"/>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14" presetSubtype="10">
                                  <p:stCondLst>
                                    <p:cond delay="0"/>
                                  </p:stCondLst>
                                  <p:childTnLst>
                                    <p:set>
                                      <p:cBhvr>
                                        <p:cTn dur="1" fill="hold" id="16">
                                          <p:stCondLst>
                                            <p:cond delay="0"/>
                                          </p:stCondLst>
                                        </p:cTn>
                                        <p:tgtEl>
                                          <p:spTgt spid="6">
                                            <p:txEl>
                                              <p:pRg end="0" st="0"/>
                                            </p:txEl>
                                          </p:spTgt>
                                        </p:tgtEl>
                                        <p:attrNameLst>
                                          <p:attrName>style.visibility</p:attrName>
                                        </p:attrNameLst>
                                      </p:cBhvr>
                                      <p:to>
                                        <p:strVal val="visible"/>
                                      </p:to>
                                    </p:set>
                                    <p:animEffect filter="randombar(horizontal)" transition="in">
                                      <p:cBhvr>
                                        <p:cTn dur="500" id="17"/>
                                        <p:tgtEl>
                                          <p:spTgt spid="6">
                                            <p:txEl>
                                              <p:pRg end="0" st="0"/>
                                            </p:txEl>
                                          </p:spTgt>
                                        </p:tgtEl>
                                      </p:cBhvr>
                                    </p:animEffect>
                                  </p:childTnLst>
                                </p:cTn>
                              </p:par>
                            </p:childTnLst>
                          </p:cTn>
                        </p:par>
                        <p:par>
                          <p:cTn fill="hold" id="18" nodeType="afterGroup">
                            <p:stCondLst>
                              <p:cond delay="2000"/>
                            </p:stCondLst>
                            <p:childTnLst>
                              <p:par>
                                <p:cTn fill="hold" grpId="0" id="19" nodeType="afterEffect" presetClass="entr" presetID="22" presetSubtype="1">
                                  <p:stCondLst>
                                    <p:cond delay="0"/>
                                  </p:stCondLst>
                                  <p:childTnLst>
                                    <p:set>
                                      <p:cBhvr>
                                        <p:cTn dur="1" fill="hold" id="20">
                                          <p:stCondLst>
                                            <p:cond delay="0"/>
                                          </p:stCondLst>
                                        </p:cTn>
                                        <p:tgtEl>
                                          <p:spTgt spid="7"/>
                                        </p:tgtEl>
                                        <p:attrNameLst>
                                          <p:attrName>style.visibility</p:attrName>
                                        </p:attrNameLst>
                                      </p:cBhvr>
                                      <p:to>
                                        <p:strVal val="visible"/>
                                      </p:to>
                                    </p:set>
                                    <p:animEffect filter="wipe(up)" transition="in">
                                      <p:cBhvr>
                                        <p:cTn dur="500" id="21"/>
                                        <p:tgtEl>
                                          <p:spTgt spid="7"/>
                                        </p:tgtEl>
                                      </p:cBhvr>
                                    </p:animEffect>
                                  </p:childTnLst>
                                </p:cTn>
                              </p:par>
                            </p:childTnLst>
                          </p:cTn>
                        </p:par>
                        <p:par>
                          <p:cTn fill="hold" id="22" nodeType="afterGroup">
                            <p:stCondLst>
                              <p:cond delay="2500"/>
                            </p:stCondLst>
                            <p:childTnLst>
                              <p:par>
                                <p:cTn fill="hold" grpId="0" id="23" nodeType="afterEffect" presetClass="entr" presetID="22" presetSubtype="8">
                                  <p:stCondLst>
                                    <p:cond delay="0"/>
                                  </p:stCondLst>
                                  <p:childTnLst>
                                    <p:set>
                                      <p:cBhvr>
                                        <p:cTn dur="1" fill="hold" id="24">
                                          <p:stCondLst>
                                            <p:cond delay="0"/>
                                          </p:stCondLst>
                                        </p:cTn>
                                        <p:tgtEl>
                                          <p:spTgt spid="9"/>
                                        </p:tgtEl>
                                        <p:attrNameLst>
                                          <p:attrName>style.visibility</p:attrName>
                                        </p:attrNameLst>
                                      </p:cBhvr>
                                      <p:to>
                                        <p:strVal val="visible"/>
                                      </p:to>
                                    </p:set>
                                    <p:animEffect filter="wipe(left)" transition="in">
                                      <p:cBhvr>
                                        <p:cTn dur="500" id="2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 Box 10"/>
          <p:cNvSpPr txBox="1">
            <a:spLocks noChangeArrowheads="1"/>
          </p:cNvSpPr>
          <p:nvPr/>
        </p:nvSpPr>
        <p:spPr bwMode="auto">
          <a:xfrm>
            <a:off x="5838294" y="2719351"/>
            <a:ext cx="5435131"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buFont charset="0" panose="020b0604020202020204" pitchFamily="34" typeface="Arial"/>
            </a:pPr>
            <a:r>
              <a:rPr altLang="en-US" lang="zh-CN" spc="300" sz="1600">
                <a:solidFill>
                  <a:schemeClr val="tx1">
                    <a:lumMod val="85000"/>
                    <a:lumOff val="15000"/>
                  </a:schemeClr>
                </a:solidFill>
                <a:latin charset="0" panose="020b0604020202020204" pitchFamily="34" typeface="Arial"/>
                <a:ea charset="-122" panose="020b0503020204020204" pitchFamily="34" typeface="微软雅黑"/>
              </a:rPr>
              <a:t>     团队是由员工和管理层组成的一个共同体，为了共同的目的和业绩目标组合在一起，该共同体合理利用每一个成员的知识和技能，协同工作，相互信任并承担责任解决问题，以期实现共同的目标。</a:t>
            </a:r>
          </a:p>
        </p:txBody>
      </p:sp>
      <p:pic>
        <p:nvPicPr>
          <p:cNvPr id="8" name="图片 7"/>
          <p:cNvPicPr>
            <a:picLocks noChangeAspect="1"/>
          </p:cNvPicPr>
          <p:nvPr/>
        </p:nvPicPr>
        <p:blipFill>
          <a:blip r:embed="rId3">
            <a:extLst>
              <a:ext uri="{28A0092B-C50C-407E-A947-70E740481C1C}">
                <a14:useLocalDpi val="0"/>
              </a:ext>
            </a:extLst>
          </a:blip>
          <a:stretch>
            <a:fillRect/>
          </a:stretch>
        </p:blipFill>
        <p:spPr>
          <a:xfrm>
            <a:off x="1228933" y="1705832"/>
            <a:ext cx="3733800" cy="3733800"/>
          </a:xfrm>
          <a:prstGeom prst="rect">
            <a:avLst/>
          </a:prstGeom>
        </p:spPr>
      </p:pic>
      <p:grpSp>
        <p:nvGrpSpPr>
          <p:cNvPr id="11" name="组合 10"/>
          <p:cNvGrpSpPr/>
          <p:nvPr/>
        </p:nvGrpSpPr>
        <p:grpSpPr>
          <a:xfrm>
            <a:off x="4039487" y="423523"/>
            <a:ext cx="4717363" cy="630942"/>
            <a:chOff x="4039487" y="423523"/>
            <a:chExt cx="4717363"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团队定义</a:t>
              </a:r>
            </a:p>
          </p:txBody>
        </p:sp>
        <p:sp>
          <p:nvSpPr>
            <p:cNvPr id="3" name="矩形 2"/>
            <p:cNvSpPr/>
            <p:nvPr/>
          </p:nvSpPr>
          <p:spPr>
            <a:xfrm>
              <a:off x="6174092" y="679630"/>
              <a:ext cx="2610167"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TO DEFINE</a:t>
              </a:r>
            </a:p>
          </p:txBody>
        </p:sp>
      </p:grpSp>
      <p:sp>
        <p:nvSpPr>
          <p:cNvPr id="9" name="矩形 8"/>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415444385"/>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7">
                                            <p:txEl>
                                              <p:pRg end="0" st="0"/>
                                            </p:txEl>
                                          </p:spTgt>
                                        </p:tgtEl>
                                        <p:attrNameLst>
                                          <p:attrName>style.visibility</p:attrName>
                                        </p:attrNameLst>
                                      </p:cBhvr>
                                      <p:to>
                                        <p:strVal val="visible"/>
                                      </p:to>
                                    </p:set>
                                    <p:animEffect filter="fade" transition="in">
                                      <p:cBhvr>
                                        <p:cTn dur="500" id="17"/>
                                        <p:tgtEl>
                                          <p:spTgt spid="7">
                                            <p:txEl>
                                              <p:pRg end="0" st="0"/>
                                            </p:txEl>
                                          </p:spTgt>
                                        </p:tgtEl>
                                      </p:cBhvr>
                                    </p:animEffect>
                                  </p:childTnLst>
                                </p:cTn>
                              </p:par>
                            </p:childTnLst>
                          </p:cTn>
                        </p:par>
                        <p:par>
                          <p:cTn fill="hold" id="18" nodeType="afterGroup">
                            <p:stCondLst>
                              <p:cond delay="2000"/>
                            </p:stCondLst>
                            <p:childTnLst>
                              <p:par>
                                <p:cTn fill="hold" grpId="0" id="19" nodeType="afterEffect" presetClass="entr" presetID="22" presetSubtype="8">
                                  <p:stCondLst>
                                    <p:cond delay="0"/>
                                  </p:stCondLst>
                                  <p:childTnLst>
                                    <p:set>
                                      <p:cBhvr>
                                        <p:cTn dur="1" fill="hold" id="20">
                                          <p:stCondLst>
                                            <p:cond delay="0"/>
                                          </p:stCondLst>
                                        </p:cTn>
                                        <p:tgtEl>
                                          <p:spTgt spid="9"/>
                                        </p:tgtEl>
                                        <p:attrNameLst>
                                          <p:attrName>style.visibility</p:attrName>
                                        </p:attrNameLst>
                                      </p:cBhvr>
                                      <p:to>
                                        <p:strVal val="visible"/>
                                      </p:to>
                                    </p:set>
                                    <p:animEffect filter="wipe(left)" transition="in">
                                      <p:cBhvr>
                                        <p:cTn dur="500" id="2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3533982" y="409392"/>
            <a:ext cx="5915181" cy="633238"/>
            <a:chOff x="3168744" y="406634"/>
            <a:chExt cx="5915181" cy="633238"/>
          </a:xfrm>
        </p:grpSpPr>
        <p:sp>
          <p:nvSpPr>
            <p:cNvPr id="5" name="矩形 24"/>
            <p:cNvSpPr>
              <a:spLocks noChangeArrowheads="1"/>
            </p:cNvSpPr>
            <p:nvPr/>
          </p:nvSpPr>
          <p:spPr bwMode="auto">
            <a:xfrm>
              <a:off x="3186132" y="406634"/>
              <a:ext cx="35610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提升团队执行力</a:t>
              </a:r>
            </a:p>
          </p:txBody>
        </p:sp>
        <p:sp>
          <p:nvSpPr>
            <p:cNvPr id="3" name="矩形 2"/>
            <p:cNvSpPr/>
            <p:nvPr/>
          </p:nvSpPr>
          <p:spPr>
            <a:xfrm>
              <a:off x="6606966" y="455097"/>
              <a:ext cx="2494280" cy="579120"/>
            </a:xfrm>
            <a:prstGeom prst="rect">
              <a:avLst/>
            </a:prstGeom>
          </p:spPr>
          <p:txBody>
            <a:bodyPr wrap="none">
              <a:spAutoFit/>
            </a:bodyPr>
            <a:lstStyle/>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TO IMPROVE </a:t>
              </a:r>
            </a:p>
            <a:p>
              <a:r>
                <a:rPr altLang="zh-CN" lang="en-US" spc="300" sz="1600">
                  <a:solidFill>
                    <a:schemeClr val="bg1">
                      <a:lumMod val="65000"/>
                    </a:schemeClr>
                  </a:solidFill>
                  <a:latin charset="-122" panose="03000509000000000000" pitchFamily="65" typeface="方正中等线_GBK"/>
                  <a:ea charset="-122" panose="03000509000000000000" pitchFamily="65" typeface="方正中等线_GBK"/>
                </a:rPr>
                <a:t>EXECUTION TEAM</a:t>
              </a:r>
            </a:p>
          </p:txBody>
        </p:sp>
      </p:grpSp>
      <p:sp>
        <p:nvSpPr>
          <p:cNvPr id="6" name="Text Box 10"/>
          <p:cNvSpPr txBox="1">
            <a:spLocks noChangeArrowheads="1"/>
          </p:cNvSpPr>
          <p:nvPr/>
        </p:nvSpPr>
        <p:spPr bwMode="auto">
          <a:xfrm>
            <a:off x="4500672" y="2239283"/>
            <a:ext cx="6564313"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b="1" lang="zh-CN" spc="300" sz="3200">
                <a:solidFill>
                  <a:srgbClr val="0070C0"/>
                </a:solidFill>
                <a:ea charset="-122" panose="020b0503020204020204" pitchFamily="34" typeface="微软雅黑"/>
              </a:rPr>
              <a:t>积极深化和提升</a:t>
            </a:r>
          </a:p>
          <a:p>
            <a:pPr algn="ctr"/>
            <a:r>
              <a:rPr altLang="en-US" b="1" lang="zh-CN" spc="300" sz="3200">
                <a:solidFill>
                  <a:srgbClr val="0070C0"/>
                </a:solidFill>
                <a:ea charset="-122" panose="020b0503020204020204" pitchFamily="34" typeface="微软雅黑"/>
              </a:rPr>
              <a:t>企业员工责任心</a:t>
            </a:r>
          </a:p>
        </p:txBody>
      </p:sp>
      <p:sp>
        <p:nvSpPr>
          <p:cNvPr id="7" name="Text Box 11"/>
          <p:cNvSpPr txBox="1">
            <a:spLocks noChangeArrowheads="1"/>
          </p:cNvSpPr>
          <p:nvPr/>
        </p:nvSpPr>
        <p:spPr bwMode="auto">
          <a:xfrm>
            <a:off x="4787898" y="3536950"/>
            <a:ext cx="5989864"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a:lnSpc>
                <a:spcPct val="150000"/>
              </a:lnSpc>
            </a:pPr>
            <a:r>
              <a:rPr altLang="en-US" lang="zh-CN" spc="300" sz="1600">
                <a:solidFill>
                  <a:schemeClr val="tx1">
                    <a:lumMod val="75000"/>
                    <a:lumOff val="25000"/>
                  </a:schemeClr>
                </a:solidFill>
                <a:ea charset="-122" panose="020b0503020204020204" pitchFamily="34" typeface="微软雅黑"/>
              </a:rPr>
              <a:t>     因为具有很强执行力的员工往往具有高度责任心;通过积极深化和提升员工的责任心，使得从工作意识、工作态度、工作能力上升到工作责任心和责任感，进而转换为工作的内部动力，促进工作执行力的提升</a:t>
            </a:r>
          </a:p>
        </p:txBody>
      </p:sp>
      <p:pic>
        <p:nvPicPr>
          <p:cNvPr id="8" name="图片 7"/>
          <p:cNvPicPr>
            <a:picLocks noChangeAspect="1"/>
          </p:cNvPicPr>
          <p:nvPr/>
        </p:nvPicPr>
        <p:blipFill>
          <a:blip r:embed="rId3">
            <a:extLst>
              <a:ext uri="{28A0092B-C50C-407E-A947-70E740481C1C}">
                <a14:useLocalDpi val="0"/>
              </a:ext>
            </a:extLst>
          </a:blip>
          <a:srcRect b="6028" l="7887" r="8522" t="6522"/>
          <a:stretch>
            <a:fillRect/>
          </a:stretch>
        </p:blipFill>
        <p:spPr>
          <a:xfrm>
            <a:off x="1349829" y="1698171"/>
            <a:ext cx="2859314" cy="4281715"/>
          </a:xfrm>
          <a:prstGeom prst="rect">
            <a:avLst/>
          </a:prstGeom>
        </p:spPr>
      </p:pic>
      <p:sp>
        <p:nvSpPr>
          <p:cNvPr id="9" name="矩形 8"/>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623687042"/>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16" presetSubtype="21">
                                  <p:stCondLst>
                                    <p:cond delay="0"/>
                                  </p:stCondLst>
                                  <p:childTnLst>
                                    <p:set>
                                      <p:cBhvr>
                                        <p:cTn dur="1" fill="hold" id="16">
                                          <p:stCondLst>
                                            <p:cond delay="0"/>
                                          </p:stCondLst>
                                        </p:cTn>
                                        <p:tgtEl>
                                          <p:spTgt spid="6"/>
                                        </p:tgtEl>
                                        <p:attrNameLst>
                                          <p:attrName>style.visibility</p:attrName>
                                        </p:attrNameLst>
                                      </p:cBhvr>
                                      <p:to>
                                        <p:strVal val="visible"/>
                                      </p:to>
                                    </p:set>
                                    <p:animEffect filter="barn(inVertical)" transition="in">
                                      <p:cBhvr>
                                        <p:cTn dur="500" id="17"/>
                                        <p:tgtEl>
                                          <p:spTgt spid="6"/>
                                        </p:tgtEl>
                                      </p:cBhvr>
                                    </p:animEffect>
                                  </p:childTnLst>
                                </p:cTn>
                              </p:par>
                            </p:childTnLst>
                          </p:cTn>
                        </p:par>
                        <p:par>
                          <p:cTn fill="hold" id="18" nodeType="afterGroup">
                            <p:stCondLst>
                              <p:cond delay="2000"/>
                            </p:stCondLst>
                            <p:childTnLst>
                              <p:par>
                                <p:cTn fill="hold" id="19" nodeType="afterEffect" presetClass="entr" presetID="22" presetSubtype="1">
                                  <p:stCondLst>
                                    <p:cond delay="0"/>
                                  </p:stCondLst>
                                  <p:childTnLst>
                                    <p:set>
                                      <p:cBhvr>
                                        <p:cTn dur="1" fill="hold" id="20">
                                          <p:stCondLst>
                                            <p:cond delay="0"/>
                                          </p:stCondLst>
                                        </p:cTn>
                                        <p:tgtEl>
                                          <p:spTgt spid="7">
                                            <p:txEl>
                                              <p:pRg end="0" st="0"/>
                                            </p:txEl>
                                          </p:spTgt>
                                        </p:tgtEl>
                                        <p:attrNameLst>
                                          <p:attrName>style.visibility</p:attrName>
                                        </p:attrNameLst>
                                      </p:cBhvr>
                                      <p:to>
                                        <p:strVal val="visible"/>
                                      </p:to>
                                    </p:set>
                                    <p:animEffect filter="wipe(up)" transition="in">
                                      <p:cBhvr>
                                        <p:cTn dur="500" id="21"/>
                                        <p:tgtEl>
                                          <p:spTgt spid="7">
                                            <p:txEl>
                                              <p:pRg end="0" st="0"/>
                                            </p:txEl>
                                          </p:spTgt>
                                        </p:tgtEl>
                                      </p:cBhvr>
                                    </p:animEffect>
                                  </p:childTnLst>
                                </p:cTn>
                              </p:par>
                            </p:childTnLst>
                          </p:cTn>
                        </p:par>
                        <p:par>
                          <p:cTn fill="hold" id="22" nodeType="afterGroup">
                            <p:stCondLst>
                              <p:cond delay="2500"/>
                            </p:stCondLst>
                            <p:childTnLst>
                              <p:par>
                                <p:cTn fill="hold" grpId="0" id="23" nodeType="afterEffect" presetClass="entr" presetID="22" presetSubtype="8">
                                  <p:stCondLst>
                                    <p:cond delay="0"/>
                                  </p:stCondLst>
                                  <p:childTnLst>
                                    <p:set>
                                      <p:cBhvr>
                                        <p:cTn dur="1" fill="hold" id="24">
                                          <p:stCondLst>
                                            <p:cond delay="0"/>
                                          </p:stCondLst>
                                        </p:cTn>
                                        <p:tgtEl>
                                          <p:spTgt spid="9"/>
                                        </p:tgtEl>
                                        <p:attrNameLst>
                                          <p:attrName>style.visibility</p:attrName>
                                        </p:attrNameLst>
                                      </p:cBhvr>
                                      <p:to>
                                        <p:strVal val="visible"/>
                                      </p:to>
                                    </p:set>
                                    <p:animEffect filter="wipe(left)" transition="in">
                                      <p:cBhvr>
                                        <p:cTn dur="500" id="2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5679165" cy="630942"/>
            <a:chOff x="4039487" y="423523"/>
            <a:chExt cx="5679165"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团队冲突</a:t>
              </a:r>
            </a:p>
          </p:txBody>
        </p:sp>
        <p:sp>
          <p:nvSpPr>
            <p:cNvPr id="3" name="矩形 2"/>
            <p:cNvSpPr/>
            <p:nvPr/>
          </p:nvSpPr>
          <p:spPr>
            <a:xfrm>
              <a:off x="6174092" y="679630"/>
              <a:ext cx="3670618"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COMMUNICATION</a:t>
              </a:r>
            </a:p>
          </p:txBody>
        </p:sp>
      </p:grpSp>
      <p:sp>
        <p:nvSpPr>
          <p:cNvPr id="6" name="Text Box 10"/>
          <p:cNvSpPr txBox="1">
            <a:spLocks noChangeArrowheads="1"/>
          </p:cNvSpPr>
          <p:nvPr/>
        </p:nvSpPr>
        <p:spPr bwMode="auto">
          <a:xfrm>
            <a:off x="4664214" y="1899684"/>
            <a:ext cx="6564313"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b="1" lang="zh-CN" spc="300" sz="3200">
                <a:solidFill>
                  <a:srgbClr val="0070C0"/>
                </a:solidFill>
                <a:ea charset="-122" panose="020b0503020204020204" pitchFamily="34" typeface="微软雅黑"/>
              </a:rPr>
              <a:t>让员工积极参与</a:t>
            </a:r>
          </a:p>
          <a:p>
            <a:pPr algn="ctr"/>
            <a:r>
              <a:rPr altLang="en-US" b="1" lang="zh-CN" spc="300" sz="3200">
                <a:solidFill>
                  <a:srgbClr val="0070C0"/>
                </a:solidFill>
                <a:ea charset="-122" panose="020b0503020204020204" pitchFamily="34" typeface="微软雅黑"/>
              </a:rPr>
              <a:t>提出合理化建议</a:t>
            </a:r>
          </a:p>
        </p:txBody>
      </p:sp>
      <p:sp>
        <p:nvSpPr>
          <p:cNvPr id="7" name="Text Box 11"/>
          <p:cNvSpPr txBox="1">
            <a:spLocks noChangeArrowheads="1"/>
          </p:cNvSpPr>
          <p:nvPr/>
        </p:nvSpPr>
        <p:spPr bwMode="auto">
          <a:xfrm>
            <a:off x="5035579" y="3403695"/>
            <a:ext cx="5989864" cy="228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lang="zh-CN" spc="300" sz="1600">
                <a:solidFill>
                  <a:schemeClr val="tx1">
                    <a:lumMod val="75000"/>
                    <a:lumOff val="25000"/>
                  </a:schemeClr>
                </a:solidFill>
                <a:ea charset="-122" panose="020b0503020204020204" pitchFamily="34" typeface="微软雅黑"/>
              </a:rPr>
              <a:t>     因为让员工参与提合理化建议和制作作业标准等，既能利用员工智慧，又能员工感受到被重视，同时还使得员工在执行自己参与制定的内容时积极性更高，进而有效地提升执行力;让员工了解企业愿景与战略，使得员工认识到企业发展前景，进而认识到发展的空间等，使得自身逐步融入企业，有助于员工提升执行力</a:t>
            </a:r>
          </a:p>
        </p:txBody>
      </p:sp>
      <p:pic>
        <p:nvPicPr>
          <p:cNvPr id="8" name="图片 7"/>
          <p:cNvPicPr>
            <a:picLocks noChangeAspect="1"/>
          </p:cNvPicPr>
          <p:nvPr/>
        </p:nvPicPr>
        <p:blipFill>
          <a:blip r:embed="rId3">
            <a:extLst>
              <a:ext uri="{28A0092B-C50C-407E-A947-70E740481C1C}">
                <a14:useLocalDpi val="0"/>
              </a:ext>
            </a:extLst>
          </a:blip>
          <a:stretch>
            <a:fillRect/>
          </a:stretch>
        </p:blipFill>
        <p:spPr>
          <a:xfrm>
            <a:off x="798286" y="1899684"/>
            <a:ext cx="3665167" cy="3778787"/>
          </a:xfrm>
          <a:prstGeom prst="rect">
            <a:avLst/>
          </a:prstGeom>
        </p:spPr>
      </p:pic>
      <p:sp>
        <p:nvSpPr>
          <p:cNvPr id="9" name="矩形 8"/>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483573358"/>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6"/>
                                        </p:tgtEl>
                                        <p:attrNameLst>
                                          <p:attrName>style.visibility</p:attrName>
                                        </p:attrNameLst>
                                      </p:cBhvr>
                                      <p:to>
                                        <p:strVal val="visible"/>
                                      </p:to>
                                    </p:set>
                                    <p:animEffect filter="wipe(up)" transition="in">
                                      <p:cBhvr>
                                        <p:cTn dur="500" id="15"/>
                                        <p:tgtEl>
                                          <p:spTgt spid="6"/>
                                        </p:tgtEl>
                                      </p:cBhvr>
                                    </p:animEffect>
                                  </p:childTnLst>
                                </p:cTn>
                              </p:par>
                            </p:childTnLst>
                          </p:cTn>
                        </p:par>
                        <p:par>
                          <p:cTn fill="hold" id="16" nodeType="afterGroup">
                            <p:stCondLst>
                              <p:cond delay="1500"/>
                            </p:stCondLst>
                            <p:childTnLst>
                              <p:par>
                                <p:cTn fill="hold" grpId="0" id="17" nodeType="afterEffect" presetClass="entr" presetID="22" presetSubtype="1">
                                  <p:stCondLst>
                                    <p:cond delay="0"/>
                                  </p:stCondLst>
                                  <p:childTnLst>
                                    <p:set>
                                      <p:cBhvr>
                                        <p:cTn dur="1" fill="hold" id="18">
                                          <p:stCondLst>
                                            <p:cond delay="0"/>
                                          </p:stCondLst>
                                        </p:cTn>
                                        <p:tgtEl>
                                          <p:spTgt spid="7"/>
                                        </p:tgtEl>
                                        <p:attrNameLst>
                                          <p:attrName>style.visibility</p:attrName>
                                        </p:attrNameLst>
                                      </p:cBhvr>
                                      <p:to>
                                        <p:strVal val="visible"/>
                                      </p:to>
                                    </p:set>
                                    <p:animEffect filter="wipe(up)" transition="in">
                                      <p:cBhvr>
                                        <p:cTn dur="500" id="19"/>
                                        <p:tgtEl>
                                          <p:spTgt spid="7"/>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9"/>
                                        </p:tgtEl>
                                        <p:attrNameLst>
                                          <p:attrName>style.visibility</p:attrName>
                                        </p:attrNameLst>
                                      </p:cBhvr>
                                      <p:to>
                                        <p:strVal val="visible"/>
                                      </p:to>
                                    </p:set>
                                    <p:animEffect filter="wipe(left)" transition="in">
                                      <p:cBhvr>
                                        <p:cTn dur="500" id="23"/>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10146411" y="5210020"/>
            <a:ext cx="182880" cy="853440"/>
          </a:xfrm>
          <a:prstGeom prst="rect">
            <a:avLst/>
          </a:prstGeom>
          <a:noFill/>
        </p:spPr>
        <p:txBody>
          <a:bodyPr rtlCol="0" wrap="none">
            <a:spAutoFit/>
          </a:bodyPr>
          <a:lstStyle/>
          <a:p>
            <a:pPr algn="ctr"/>
            <a:endParaRPr altLang="en-US" lang="zh-CN" spc="300" sz="5000">
              <a:solidFill>
                <a:srgbClr val="0070C0"/>
              </a:solidFill>
              <a:latin charset="-122" panose="020b0503020204020204" pitchFamily="34" typeface="微软雅黑"/>
              <a:ea charset="-122" panose="020b0503020204020204" pitchFamily="34" typeface="微软雅黑"/>
            </a:endParaRPr>
          </a:p>
        </p:txBody>
      </p:sp>
      <p:sp>
        <p:nvSpPr>
          <p:cNvPr id="7" name="TextBox 46"/>
          <p:cNvSpPr txBox="1"/>
          <p:nvPr/>
        </p:nvSpPr>
        <p:spPr>
          <a:xfrm>
            <a:off x="7336517" y="1762700"/>
            <a:ext cx="4202713" cy="777240"/>
          </a:xfrm>
          <a:prstGeom prst="rect">
            <a:avLst/>
          </a:prstGeom>
          <a:noFill/>
        </p:spPr>
        <p:txBody>
          <a:bodyPr rtlCol="0" wrap="square">
            <a:spAutoFit/>
          </a:bodyPr>
          <a:lstStyle/>
          <a:p>
            <a:r>
              <a:rPr altLang="en-US" b="1" lang="zh-CN" spc="600" sz="4500">
                <a:solidFill>
                  <a:srgbClr val="0070C0"/>
                </a:solidFill>
                <a:latin charset="-122" panose="020b0503020204020204" pitchFamily="34" typeface="微软雅黑"/>
                <a:ea charset="-122" panose="020b0503020204020204" pitchFamily="34" typeface="微软雅黑"/>
              </a:rPr>
              <a:t>谢谢欣赏</a:t>
            </a:r>
          </a:p>
        </p:txBody>
      </p:sp>
      <p:sp>
        <p:nvSpPr>
          <p:cNvPr id="8" name="TextBox 47"/>
          <p:cNvSpPr txBox="1"/>
          <p:nvPr/>
        </p:nvSpPr>
        <p:spPr>
          <a:xfrm>
            <a:off x="7388848" y="2642423"/>
            <a:ext cx="3711472" cy="1188720"/>
          </a:xfrm>
          <a:prstGeom prst="rect">
            <a:avLst/>
          </a:prstGeom>
          <a:noFill/>
        </p:spPr>
        <p:txBody>
          <a:bodyPr rtlCol="0" wrap="square">
            <a:spAutoFit/>
          </a:bodyPr>
          <a:lstStyle/>
          <a:p>
            <a:pPr algn="just">
              <a:lnSpc>
                <a:spcPct val="150000"/>
              </a:lnSpc>
            </a:pPr>
            <a:r>
              <a:rPr altLang="en-US" lang="zh-CN" spc="300" sz="1600">
                <a:solidFill>
                  <a:schemeClr val="bg1">
                    <a:lumMod val="65000"/>
                  </a:schemeClr>
                </a:solidFill>
                <a:latin charset="-122" panose="020b0503020204020204" pitchFamily="34" typeface="微软雅黑"/>
                <a:ea charset="-122" panose="020b0503020204020204" pitchFamily="34" typeface="微软雅黑"/>
              </a:rPr>
              <a:t>详细内容……点击输入本栏的具体文字，简明扼要的说明分项内容，此为概念图解。</a:t>
            </a:r>
          </a:p>
        </p:txBody>
      </p:sp>
      <p:pic>
        <p:nvPicPr>
          <p:cNvPr id="10" name="Picture 48"/>
          <p:cNvPicPr>
            <a:picLocks noChangeAspect="1"/>
          </p:cNvPicPr>
          <p:nvPr/>
        </p:nvPicPr>
        <p:blipFill>
          <a:blip r:embed="rId3">
            <a:extLst>
              <a:ext uri="{28A0092B-C50C-407E-A947-70E740481C1C}">
                <a14:useLocalDpi val="0"/>
              </a:ext>
            </a:extLst>
          </a:blip>
          <a:stretch>
            <a:fillRect/>
          </a:stretch>
        </p:blipFill>
        <p:spPr>
          <a:xfrm flipH="1">
            <a:off x="-153368" y="366182"/>
            <a:ext cx="6855020" cy="6868758"/>
          </a:xfrm>
          <a:prstGeom prst="rect">
            <a:avLst/>
          </a:prstGeom>
        </p:spPr>
      </p:pic>
      <p:cxnSp>
        <p:nvCxnSpPr>
          <p:cNvPr id="11" name="Straight Connector 49"/>
          <p:cNvCxnSpPr/>
          <p:nvPr/>
        </p:nvCxnSpPr>
        <p:spPr>
          <a:xfrm flipH="1" flipV="1">
            <a:off x="6998658" y="2114912"/>
            <a:ext cx="0" cy="2633301"/>
          </a:xfrm>
          <a:prstGeom prst="line">
            <a:avLst/>
          </a:prstGeom>
          <a:ln w="19050">
            <a:solidFill>
              <a:schemeClr val="bg1">
                <a:lumMod val="8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12" name="Straight Connector 50"/>
          <p:cNvCxnSpPr/>
          <p:nvPr/>
        </p:nvCxnSpPr>
        <p:spPr>
          <a:xfrm>
            <a:off x="4868917" y="4748213"/>
            <a:ext cx="2129741" cy="0"/>
          </a:xfrm>
          <a:prstGeom prst="line">
            <a:avLst/>
          </a:prstGeom>
          <a:ln w="19050">
            <a:solidFill>
              <a:schemeClr val="bg1">
                <a:lumMod val="8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3" name="Oval 51"/>
          <p:cNvSpPr/>
          <p:nvPr/>
        </p:nvSpPr>
        <p:spPr>
          <a:xfrm flipH="1" rot="10800000">
            <a:off x="6872965" y="1863524"/>
            <a:ext cx="251387" cy="251387"/>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4" name="Oval 7"/>
          <p:cNvSpPr/>
          <p:nvPr/>
        </p:nvSpPr>
        <p:spPr>
          <a:xfrm>
            <a:off x="-788231" y="3959982"/>
            <a:ext cx="3686249" cy="3686249"/>
          </a:xfrm>
          <a:prstGeom prst="ellipse">
            <a:avLst/>
          </a:prstGeom>
          <a:gradFill flip="none" rotWithShape="1">
            <a:gsLst>
              <a:gs pos="65000">
                <a:srgbClr val="212737">
                  <a:alpha val="30000"/>
                </a:srgbClr>
              </a:gs>
              <a:gs pos="100000">
                <a:schemeClr val="accent1">
                  <a:alpha val="0"/>
                </a:schemeClr>
              </a:gs>
            </a:gsLst>
            <a:path path="circle">
              <a:fillToRect b="50000" l="50000" r="50000" t="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5" name="Oval 8"/>
          <p:cNvSpPr/>
          <p:nvPr/>
        </p:nvSpPr>
        <p:spPr>
          <a:xfrm>
            <a:off x="-412106" y="4336107"/>
            <a:ext cx="2933998" cy="2933998"/>
          </a:xfrm>
          <a:prstGeom prst="ellipse">
            <a:avLst/>
          </a:prstGeom>
          <a:gradFill flip="none" rotWithShape="1">
            <a:gsLst>
              <a:gs pos="0">
                <a:schemeClr val="accent1">
                  <a:alpha val="50000"/>
                </a:schemeClr>
              </a:gs>
              <a:gs pos="100000">
                <a:schemeClr val="accent1">
                  <a:lumMod val="75000"/>
                </a:schemeClr>
              </a:gs>
            </a:gsLst>
            <a:lin ang="5400000" scaled="1"/>
          </a:gradFill>
          <a:ln>
            <a:noFill/>
          </a:ln>
          <a:effectLst>
            <a:outerShdw algn="ctr" blurRad="101600" rotWithShape="0" sx="98000" sy="98000">
              <a:prstClr val="black">
                <a:alpha val="7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6" name="Oval 9"/>
          <p:cNvSpPr/>
          <p:nvPr/>
        </p:nvSpPr>
        <p:spPr>
          <a:xfrm>
            <a:off x="0" y="4748213"/>
            <a:ext cx="2109787" cy="2109787"/>
          </a:xfrm>
          <a:prstGeom prst="ellipse">
            <a:avLst/>
          </a:prstGeom>
          <a:gradFill flip="none" rotWithShape="1">
            <a:gsLst>
              <a:gs pos="0">
                <a:schemeClr val="accent1"/>
              </a:gs>
              <a:gs pos="100000">
                <a:schemeClr val="accent1">
                  <a:lumMod val="75000"/>
                </a:schemeClr>
              </a:gs>
            </a:gsLst>
            <a:lin ang="5400000" scaled="1"/>
          </a:gradFill>
          <a:ln w="12700">
            <a:noFill/>
          </a:ln>
          <a:effectLst>
            <a:outerShdw algn="ctr" blurRad="444500" rotWithShape="0" sx="98000" sy="9800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7" name="Freeform 10"/>
          <p:cNvSpPr>
            <a:spLocks noEditPoints="1"/>
          </p:cNvSpPr>
          <p:nvPr/>
        </p:nvSpPr>
        <p:spPr bwMode="auto">
          <a:xfrm flipV="1">
            <a:off x="2531057" y="6283762"/>
            <a:ext cx="534585" cy="534585"/>
          </a:xfrm>
          <a:custGeom>
            <a:gdLst>
              <a:gd fmla="*/ 428 w 856" name="T0"/>
              <a:gd fmla="*/ 0 h 856" name="T1"/>
              <a:gd fmla="*/ 0 w 856" name="T2"/>
              <a:gd fmla="*/ 428 h 856" name="T3"/>
              <a:gd fmla="*/ 428 w 856" name="T4"/>
              <a:gd fmla="*/ 856 h 856" name="T5"/>
              <a:gd fmla="*/ 856 w 856" name="T6"/>
              <a:gd fmla="*/ 428 h 856" name="T7"/>
              <a:gd fmla="*/ 428 w 856" name="T8"/>
              <a:gd fmla="*/ 0 h 856" name="T9"/>
              <a:gd fmla="*/ 428 w 856" name="T10"/>
              <a:gd fmla="*/ 723 h 856" name="T11"/>
              <a:gd fmla="*/ 133 w 856" name="T12"/>
              <a:gd fmla="*/ 428 h 856" name="T13"/>
              <a:gd fmla="*/ 428 w 856" name="T14"/>
              <a:gd fmla="*/ 133 h 856" name="T15"/>
              <a:gd fmla="*/ 723 w 856" name="T16"/>
              <a:gd fmla="*/ 428 h 856" name="T17"/>
              <a:gd fmla="*/ 428 w 856" name="T18"/>
              <a:gd fmla="*/ 723 h 8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56" w="856">
                <a:moveTo>
                  <a:pt x="428" y="0"/>
                </a:moveTo>
                <a:cubicBezTo>
                  <a:pt x="192" y="0"/>
                  <a:pt x="0" y="192"/>
                  <a:pt x="0" y="428"/>
                </a:cubicBezTo>
                <a:cubicBezTo>
                  <a:pt x="0" y="664"/>
                  <a:pt x="192" y="856"/>
                  <a:pt x="428" y="856"/>
                </a:cubicBezTo>
                <a:cubicBezTo>
                  <a:pt x="664" y="856"/>
                  <a:pt x="856" y="664"/>
                  <a:pt x="856" y="428"/>
                </a:cubicBezTo>
                <a:cubicBezTo>
                  <a:pt x="856" y="192"/>
                  <a:pt x="664" y="0"/>
                  <a:pt x="428" y="0"/>
                </a:cubicBezTo>
                <a:close/>
                <a:moveTo>
                  <a:pt x="428" y="723"/>
                </a:moveTo>
                <a:cubicBezTo>
                  <a:pt x="265" y="723"/>
                  <a:pt x="133" y="591"/>
                  <a:pt x="133" y="428"/>
                </a:cubicBezTo>
                <a:cubicBezTo>
                  <a:pt x="133" y="265"/>
                  <a:pt x="265" y="133"/>
                  <a:pt x="428" y="133"/>
                </a:cubicBezTo>
                <a:cubicBezTo>
                  <a:pt x="591" y="133"/>
                  <a:pt x="723" y="265"/>
                  <a:pt x="723" y="428"/>
                </a:cubicBezTo>
                <a:cubicBezTo>
                  <a:pt x="723" y="591"/>
                  <a:pt x="591" y="723"/>
                  <a:pt x="428" y="723"/>
                </a:cubicBezTo>
                <a:close/>
              </a:path>
            </a:pathLst>
          </a:custGeom>
          <a:gradFill flip="none" rotWithShape="1">
            <a:gsLst>
              <a:gs pos="0">
                <a:schemeClr val="accent1"/>
              </a:gs>
              <a:gs pos="100000">
                <a:schemeClr val="accent1">
                  <a:lumMod val="7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id-ID"/>
          </a:p>
        </p:txBody>
      </p:sp>
      <p:sp>
        <p:nvSpPr>
          <p:cNvPr id="18" name="Oval 11"/>
          <p:cNvSpPr/>
          <p:nvPr/>
        </p:nvSpPr>
        <p:spPr>
          <a:xfrm>
            <a:off x="341810" y="3641139"/>
            <a:ext cx="532836" cy="532836"/>
          </a:xfrm>
          <a:prstGeom prst="ellipse">
            <a:avLst/>
          </a:prstGeom>
          <a:gradFill flip="none" rotWithShape="1">
            <a:gsLst>
              <a:gs pos="0">
                <a:schemeClr val="accent1"/>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9" name="Freeform 12"/>
          <p:cNvSpPr/>
          <p:nvPr/>
        </p:nvSpPr>
        <p:spPr>
          <a:xfrm>
            <a:off x="755632" y="5357735"/>
            <a:ext cx="1354155" cy="1487380"/>
          </a:xfrm>
          <a:custGeom>
            <a:gdLst>
              <a:gd fmla="*/ 299261 w 1354155" name="connsiteX0"/>
              <a:gd fmla="*/ 0 h 1487380" name="connsiteY0"/>
              <a:gd fmla="*/ 392445 w 1354155" name="connsiteX1"/>
              <a:gd fmla="*/ 13874 h 1487380" name="connsiteY1"/>
              <a:gd fmla="*/ 439504 w 1354155" name="connsiteX2"/>
              <a:gd fmla="*/ 37274 h 1487380" name="connsiteY2"/>
              <a:gd fmla="*/ 468694 w 1354155" name="connsiteX3"/>
              <a:gd fmla="*/ 18124 h 1487380" name="connsiteY3"/>
              <a:gd fmla="*/ 1354155 w 1354155" name="connsiteX4"/>
              <a:gd fmla="*/ 731195 h 1487380" name="connsiteY4"/>
              <a:gd fmla="*/ 443498 w 1354155" name="connsiteX5"/>
              <a:gd fmla="*/ 1487380 h 1487380" name="connsiteY5"/>
              <a:gd fmla="*/ 0 w 1354155" name="connsiteX6"/>
              <a:gd fmla="*/ 382325 h 1487380" name="connsiteY6"/>
              <a:gd fmla="*/ 54289 w 1354155" name="connsiteX7"/>
              <a:gd fmla="*/ 111221 h 1487380" name="connsiteY7"/>
              <a:gd fmla="*/ 77969 w 1354155" name="connsiteX8"/>
              <a:gd fmla="*/ 109515 h 1487380" name="connsiteY8"/>
              <a:gd fmla="*/ 78678 w 1354155" name="connsiteX9"/>
              <a:gd fmla="*/ 107832 h 1487380" name="connsiteY9"/>
              <a:gd fmla="*/ 299261 w 1354155" name="connsiteX10"/>
              <a:gd fmla="*/ 0 h 148738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487380" w="1354155">
                <a:moveTo>
                  <a:pt x="299261" y="0"/>
                </a:moveTo>
                <a:cubicBezTo>
                  <a:pt x="332315" y="0"/>
                  <a:pt x="363804" y="4940"/>
                  <a:pt x="392445" y="13874"/>
                </a:cubicBezTo>
                <a:lnTo>
                  <a:pt x="439504" y="37274"/>
                </a:lnTo>
                <a:lnTo>
                  <a:pt x="468694" y="18124"/>
                </a:lnTo>
                <a:cubicBezTo>
                  <a:pt x="785162" y="269669"/>
                  <a:pt x="1037687" y="479650"/>
                  <a:pt x="1354155" y="731195"/>
                </a:cubicBezTo>
                <a:cubicBezTo>
                  <a:pt x="1124138" y="955548"/>
                  <a:pt x="1176605" y="1167847"/>
                  <a:pt x="443498" y="1487380"/>
                </a:cubicBezTo>
                <a:lnTo>
                  <a:pt x="0" y="382325"/>
                </a:lnTo>
                <a:cubicBezTo>
                  <a:pt x="2636" y="188130"/>
                  <a:pt x="17419" y="126607"/>
                  <a:pt x="54289" y="111221"/>
                </a:cubicBezTo>
                <a:lnTo>
                  <a:pt x="77969" y="109515"/>
                </a:lnTo>
                <a:lnTo>
                  <a:pt x="78678" y="107832"/>
                </a:lnTo>
                <a:cubicBezTo>
                  <a:pt x="115020" y="44464"/>
                  <a:pt x="200100" y="0"/>
                  <a:pt x="299261" y="0"/>
                </a:cubicBezTo>
                <a:close/>
              </a:path>
            </a:pathLst>
          </a:custGeom>
          <a:gradFill flip="none" rotWithShape="1">
            <a:gsLst>
              <a:gs pos="0">
                <a:schemeClr val="tx1">
                  <a:alpha val="65000"/>
                </a:schemeClr>
              </a:gs>
              <a:gs pos="100000">
                <a:schemeClr val="accent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lang="id-ID"/>
          </a:p>
        </p:txBody>
      </p:sp>
      <p:grpSp>
        <p:nvGrpSpPr>
          <p:cNvPr id="20" name="Group 13"/>
          <p:cNvGrpSpPr/>
          <p:nvPr/>
        </p:nvGrpSpPr>
        <p:grpSpPr>
          <a:xfrm>
            <a:off x="726023" y="5322449"/>
            <a:ext cx="657740" cy="961313"/>
            <a:chOff x="6258454" y="3849160"/>
            <a:chExt cx="330200" cy="482600"/>
          </a:xfrm>
          <a:gradFill>
            <a:gsLst>
              <a:gs pos="0">
                <a:schemeClr val="bg1"/>
              </a:gs>
              <a:gs pos="100000">
                <a:schemeClr val="bg1">
                  <a:lumMod val="95000"/>
                </a:schemeClr>
              </a:gs>
            </a:gsLst>
            <a:lin ang="5400000" scaled="1"/>
          </a:gradFill>
        </p:grpSpPr>
        <p:sp>
          <p:nvSpPr>
            <p:cNvPr id="21" name="Freeform 35"/>
            <p:cNvSpPr>
              <a:spLocks noEditPoints="1"/>
            </p:cNvSpPr>
            <p:nvPr/>
          </p:nvSpPr>
          <p:spPr bwMode="auto">
            <a:xfrm>
              <a:off x="6258454" y="3849160"/>
              <a:ext cx="330200" cy="482600"/>
            </a:xfrm>
            <a:custGeom>
              <a:gdLst>
                <a:gd fmla="*/ 44 w 88" name="T0"/>
                <a:gd fmla="*/ 0 h 128" name="T1"/>
                <a:gd fmla="*/ 0 w 88" name="T2"/>
                <a:gd fmla="*/ 44 h 128" name="T3"/>
                <a:gd fmla="*/ 20 w 88" name="T4"/>
                <a:gd fmla="*/ 92 h 128" name="T5"/>
                <a:gd fmla="*/ 44 w 88" name="T6"/>
                <a:gd fmla="*/ 128 h 128" name="T7"/>
                <a:gd fmla="*/ 68 w 88" name="T8"/>
                <a:gd fmla="*/ 92 h 128" name="T9"/>
                <a:gd fmla="*/ 88 w 88" name="T10"/>
                <a:gd fmla="*/ 44 h 128" name="T11"/>
                <a:gd fmla="*/ 44 w 88" name="T12"/>
                <a:gd fmla="*/ 0 h 128" name="T13"/>
                <a:gd fmla="*/ 54 w 88" name="T14"/>
                <a:gd fmla="*/ 109 h 128" name="T15"/>
                <a:gd fmla="*/ 35 w 88" name="T16"/>
                <a:gd fmla="*/ 111 h 128" name="T17"/>
                <a:gd fmla="*/ 32 w 88" name="T18"/>
                <a:gd fmla="*/ 104 h 128" name="T19"/>
                <a:gd fmla="*/ 32 w 88" name="T20"/>
                <a:gd fmla="*/ 103 h 128" name="T21"/>
                <a:gd fmla="*/ 57 w 88" name="T22"/>
                <a:gd fmla="*/ 100 h 128" name="T23"/>
                <a:gd fmla="*/ 56 w 88" name="T24"/>
                <a:gd fmla="*/ 104 h 128" name="T25"/>
                <a:gd fmla="*/ 54 w 88" name="T26"/>
                <a:gd fmla="*/ 109 h 128" name="T27"/>
                <a:gd fmla="*/ 31 w 88" name="T28"/>
                <a:gd fmla="*/ 100 h 128" name="T29"/>
                <a:gd fmla="*/ 28 w 88" name="T30"/>
                <a:gd fmla="*/ 92 h 128" name="T31"/>
                <a:gd fmla="*/ 60 w 88" name="T32"/>
                <a:gd fmla="*/ 92 h 128" name="T33"/>
                <a:gd fmla="*/ 58 w 88" name="T34"/>
                <a:gd fmla="*/ 96 h 128" name="T35"/>
                <a:gd fmla="*/ 31 w 88" name="T36"/>
                <a:gd fmla="*/ 100 h 128" name="T37"/>
                <a:gd fmla="*/ 44 w 88" name="T38"/>
                <a:gd fmla="*/ 120 h 128" name="T39"/>
                <a:gd fmla="*/ 36 w 88" name="T40"/>
                <a:gd fmla="*/ 115 h 128" name="T41"/>
                <a:gd fmla="*/ 53 w 88" name="T42"/>
                <a:gd fmla="*/ 113 h 128" name="T43"/>
                <a:gd fmla="*/ 44 w 88" name="T44"/>
                <a:gd fmla="*/ 120 h 128" name="T45"/>
                <a:gd fmla="*/ 63 w 88" name="T46"/>
                <a:gd fmla="*/ 84 h 128" name="T47"/>
                <a:gd fmla="*/ 25 w 88" name="T48"/>
                <a:gd fmla="*/ 84 h 128" name="T49"/>
                <a:gd fmla="*/ 19 w 88" name="T50"/>
                <a:gd fmla="*/ 71 h 128" name="T51"/>
                <a:gd fmla="*/ 8 w 88" name="T52"/>
                <a:gd fmla="*/ 44 h 128" name="T53"/>
                <a:gd fmla="*/ 44 w 88" name="T54"/>
                <a:gd fmla="*/ 8 h 128" name="T55"/>
                <a:gd fmla="*/ 80 w 88" name="T56"/>
                <a:gd fmla="*/ 44 h 128" name="T57"/>
                <a:gd fmla="*/ 69 w 88" name="T58"/>
                <a:gd fmla="*/ 71 h 128" name="T59"/>
                <a:gd fmla="*/ 63 w 88" name="T60"/>
                <a:gd fmla="*/ 84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8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22" name="Freeform 36"/>
            <p:cNvSpPr/>
            <p:nvPr/>
          </p:nvSpPr>
          <p:spPr bwMode="auto">
            <a:xfrm>
              <a:off x="6333066" y="3925360"/>
              <a:ext cx="96837" cy="96838"/>
            </a:xfrm>
            <a:custGeom>
              <a:gdLst>
                <a:gd fmla="*/ 24 w 26" name="T0"/>
                <a:gd fmla="*/ 0 h 26" name="T1"/>
                <a:gd fmla="*/ 0 w 26" name="T2"/>
                <a:gd fmla="*/ 24 h 26" name="T3"/>
                <a:gd fmla="*/ 2 w 26" name="T4"/>
                <a:gd fmla="*/ 26 h 26" name="T5"/>
                <a:gd fmla="*/ 4 w 26" name="T6"/>
                <a:gd fmla="*/ 24 h 26" name="T7"/>
                <a:gd fmla="*/ 24 w 26" name="T8"/>
                <a:gd fmla="*/ 4 h 26" name="T9"/>
                <a:gd fmla="*/ 26 w 26" name="T10"/>
                <a:gd fmla="*/ 2 h 26" name="T11"/>
                <a:gd fmla="*/ 24 w 26" name="T12"/>
                <a:gd fmla="*/ 0 h 26" name="T13"/>
              </a:gdLst>
              <a:cxnLst>
                <a:cxn ang="0">
                  <a:pos x="T0" y="T1"/>
                </a:cxn>
                <a:cxn ang="0">
                  <a:pos x="T2" y="T3"/>
                </a:cxn>
                <a:cxn ang="0">
                  <a:pos x="T4" y="T5"/>
                </a:cxn>
                <a:cxn ang="0">
                  <a:pos x="T6" y="T7"/>
                </a:cxn>
                <a:cxn ang="0">
                  <a:pos x="T8" y="T9"/>
                </a:cxn>
                <a:cxn ang="0">
                  <a:pos x="T10" y="T11"/>
                </a:cxn>
                <a:cxn ang="0">
                  <a:pos x="T12" y="T13"/>
                </a:cxn>
              </a:cxnLst>
              <a:rect b="b" l="0" r="r" t="0"/>
              <a:pathLst>
                <a:path h="26" w="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grpSp>
    </p:spTree>
    <p:extLst>
      <p:ext uri="{BB962C8B-B14F-4D97-AF65-F5344CB8AC3E}">
        <p14:creationId val="912000065"/>
      </p:ext>
    </p:extLst>
  </p:cSld>
  <p:clrMapOvr>
    <a:masterClrMapping/>
  </p:clrMapOvr>
  <mc:AlternateContent>
    <mc:Choice Requires="p14">
      <p:transition p14:dur="3000" spd="slow">
        <p14:shre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par>
                                <p:cTn fill="hold" id="8" nodeType="withEffect" presetClass="entr" presetID="37" presetSubtype="0">
                                  <p:stCondLst>
                                    <p:cond delay="1400"/>
                                  </p:stCondLst>
                                  <p:childTnLst>
                                    <p:set>
                                      <p:cBhvr>
                                        <p:cTn dur="1" fill="hold" id="9">
                                          <p:stCondLst>
                                            <p:cond delay="0"/>
                                          </p:stCondLst>
                                        </p:cTn>
                                        <p:tgtEl>
                                          <p:spTgt spid="10"/>
                                        </p:tgtEl>
                                        <p:attrNameLst>
                                          <p:attrName>style.visibility</p:attrName>
                                        </p:attrNameLst>
                                      </p:cBhvr>
                                      <p:to>
                                        <p:strVal val="visible"/>
                                      </p:to>
                                    </p:set>
                                    <p:animEffect filter="fade" transition="in">
                                      <p:cBhvr>
                                        <p:cTn dur="1000" id="10"/>
                                        <p:tgtEl>
                                          <p:spTgt spid="10"/>
                                        </p:tgtEl>
                                      </p:cBhvr>
                                    </p:animEffect>
                                    <p:anim calcmode="lin" valueType="num">
                                      <p:cBhvr>
                                        <p:cTn dur="1000" fill="hold" id="11"/>
                                        <p:tgtEl>
                                          <p:spTgt spid="10"/>
                                        </p:tgtEl>
                                        <p:attrNameLst>
                                          <p:attrName>ppt_x</p:attrName>
                                        </p:attrNameLst>
                                      </p:cBhvr>
                                      <p:tavLst>
                                        <p:tav tm="0">
                                          <p:val>
                                            <p:strVal val="#ppt_x"/>
                                          </p:val>
                                        </p:tav>
                                        <p:tav tm="100000">
                                          <p:val>
                                            <p:strVal val="#ppt_x"/>
                                          </p:val>
                                        </p:tav>
                                      </p:tavLst>
                                    </p:anim>
                                    <p:anim calcmode="lin" valueType="num">
                                      <p:cBhvr>
                                        <p:cTn decel="100000" dur="900" fill="hold" id="12"/>
                                        <p:tgtEl>
                                          <p:spTgt spid="10"/>
                                        </p:tgtEl>
                                        <p:attrNameLst>
                                          <p:attrName>ppt_y</p:attrName>
                                        </p:attrNameLst>
                                      </p:cBhvr>
                                      <p:tavLst>
                                        <p:tav tm="0">
                                          <p:val>
                                            <p:strVal val="#ppt_y+1"/>
                                          </p:val>
                                        </p:tav>
                                        <p:tav tm="100000">
                                          <p:val>
                                            <p:strVal val="#ppt_y-.03"/>
                                          </p:val>
                                        </p:tav>
                                      </p:tavLst>
                                    </p:anim>
                                    <p:anim calcmode="lin" valueType="num">
                                      <p:cBhvr>
                                        <p:cTn accel="100000" dur="100" fill="hold" id="13">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fill="hold" id="14" nodeType="afterGroup">
                            <p:stCondLst>
                              <p:cond delay="2400"/>
                            </p:stCondLst>
                            <p:childTnLst>
                              <p:par>
                                <p:cTn fill="hold" id="15" nodeType="afterEffect" presetClass="entr" presetID="22" presetSubtype="8">
                                  <p:stCondLst>
                                    <p:cond delay="0"/>
                                  </p:stCondLst>
                                  <p:childTnLst>
                                    <p:set>
                                      <p:cBhvr>
                                        <p:cTn dur="1" fill="hold" id="16">
                                          <p:stCondLst>
                                            <p:cond delay="0"/>
                                          </p:stCondLst>
                                        </p:cTn>
                                        <p:tgtEl>
                                          <p:spTgt spid="12"/>
                                        </p:tgtEl>
                                        <p:attrNameLst>
                                          <p:attrName>style.visibility</p:attrName>
                                        </p:attrNameLst>
                                      </p:cBhvr>
                                      <p:to>
                                        <p:strVal val="visible"/>
                                      </p:to>
                                    </p:set>
                                    <p:animEffect filter="wipe(left)" transition="in">
                                      <p:cBhvr>
                                        <p:cTn dur="500" id="17"/>
                                        <p:tgtEl>
                                          <p:spTgt spid="12"/>
                                        </p:tgtEl>
                                      </p:cBhvr>
                                    </p:animEffect>
                                  </p:childTnLst>
                                </p:cTn>
                              </p:par>
                            </p:childTnLst>
                          </p:cTn>
                        </p:par>
                        <p:par>
                          <p:cTn fill="hold" id="18" nodeType="afterGroup">
                            <p:stCondLst>
                              <p:cond delay="2900"/>
                            </p:stCondLst>
                            <p:childTnLst>
                              <p:par>
                                <p:cTn fill="hold" id="19" nodeType="afterEffect" presetClass="entr" presetID="22" presetSubtype="4">
                                  <p:stCondLst>
                                    <p:cond delay="0"/>
                                  </p:stCondLst>
                                  <p:childTnLst>
                                    <p:set>
                                      <p:cBhvr>
                                        <p:cTn dur="1" fill="hold" id="20">
                                          <p:stCondLst>
                                            <p:cond delay="0"/>
                                          </p:stCondLst>
                                        </p:cTn>
                                        <p:tgtEl>
                                          <p:spTgt spid="11"/>
                                        </p:tgtEl>
                                        <p:attrNameLst>
                                          <p:attrName>style.visibility</p:attrName>
                                        </p:attrNameLst>
                                      </p:cBhvr>
                                      <p:to>
                                        <p:strVal val="visible"/>
                                      </p:to>
                                    </p:set>
                                    <p:animEffect filter="wipe(down)" transition="in">
                                      <p:cBhvr>
                                        <p:cTn dur="500" id="21"/>
                                        <p:tgtEl>
                                          <p:spTgt spid="11"/>
                                        </p:tgtEl>
                                      </p:cBhvr>
                                    </p:animEffect>
                                  </p:childTnLst>
                                </p:cTn>
                              </p:par>
                            </p:childTnLst>
                          </p:cTn>
                        </p:par>
                        <p:par>
                          <p:cTn fill="hold" id="22" nodeType="afterGroup">
                            <p:stCondLst>
                              <p:cond delay="3400"/>
                            </p:stCondLst>
                            <p:childTnLst>
                              <p:par>
                                <p:cTn fill="hold" grpId="0" id="23" nodeType="afterEffect" presetClass="entr" presetID="53" presetSubtype="0">
                                  <p:stCondLst>
                                    <p:cond delay="0"/>
                                  </p:stCondLst>
                                  <p:childTnLst>
                                    <p:set>
                                      <p:cBhvr>
                                        <p:cTn dur="1" fill="hold" id="24">
                                          <p:stCondLst>
                                            <p:cond delay="0"/>
                                          </p:stCondLst>
                                        </p:cTn>
                                        <p:tgtEl>
                                          <p:spTgt spid="13"/>
                                        </p:tgtEl>
                                        <p:attrNameLst>
                                          <p:attrName>style.visibility</p:attrName>
                                        </p:attrNameLst>
                                      </p:cBhvr>
                                      <p:to>
                                        <p:strVal val="visible"/>
                                      </p:to>
                                    </p:set>
                                    <p:anim calcmode="lin" valueType="num">
                                      <p:cBhvr>
                                        <p:cTn dur="500" fill="hold" id="25"/>
                                        <p:tgtEl>
                                          <p:spTgt spid="13"/>
                                        </p:tgtEl>
                                        <p:attrNameLst>
                                          <p:attrName>ppt_w</p:attrName>
                                        </p:attrNameLst>
                                      </p:cBhvr>
                                      <p:tavLst>
                                        <p:tav tm="0">
                                          <p:val>
                                            <p:fltVal val="0"/>
                                          </p:val>
                                        </p:tav>
                                        <p:tav tm="100000">
                                          <p:val>
                                            <p:strVal val="#ppt_w"/>
                                          </p:val>
                                        </p:tav>
                                      </p:tavLst>
                                    </p:anim>
                                    <p:anim calcmode="lin" valueType="num">
                                      <p:cBhvr>
                                        <p:cTn dur="500" fill="hold" id="26"/>
                                        <p:tgtEl>
                                          <p:spTgt spid="13"/>
                                        </p:tgtEl>
                                        <p:attrNameLst>
                                          <p:attrName>ppt_h</p:attrName>
                                        </p:attrNameLst>
                                      </p:cBhvr>
                                      <p:tavLst>
                                        <p:tav tm="0">
                                          <p:val>
                                            <p:fltVal val="0"/>
                                          </p:val>
                                        </p:tav>
                                        <p:tav tm="100000">
                                          <p:val>
                                            <p:strVal val="#ppt_h"/>
                                          </p:val>
                                        </p:tav>
                                      </p:tavLst>
                                    </p:anim>
                                    <p:animEffect filter="fade" transition="in">
                                      <p:cBhvr>
                                        <p:cTn dur="500" id="27"/>
                                        <p:tgtEl>
                                          <p:spTgt spid="13"/>
                                        </p:tgtEl>
                                      </p:cBhvr>
                                    </p:animEffect>
                                  </p:childTnLst>
                                </p:cTn>
                              </p:par>
                            </p:childTnLst>
                          </p:cTn>
                        </p:par>
                        <p:par>
                          <p:cTn fill="hold" id="28" nodeType="afterGroup">
                            <p:stCondLst>
                              <p:cond delay="3900"/>
                            </p:stCondLst>
                            <p:childTnLst>
                              <p:par>
                                <p:cTn fill="hold" grpId="0" id="29" nodeType="afterEffect" presetClass="entr" presetID="10" presetSubtype="0">
                                  <p:stCondLst>
                                    <p:cond delay="0"/>
                                  </p:stCondLst>
                                  <p:childTnLst>
                                    <p:set>
                                      <p:cBhvr>
                                        <p:cTn dur="1" fill="hold" id="30">
                                          <p:stCondLst>
                                            <p:cond delay="0"/>
                                          </p:stCondLst>
                                        </p:cTn>
                                        <p:tgtEl>
                                          <p:spTgt spid="7"/>
                                        </p:tgtEl>
                                        <p:attrNameLst>
                                          <p:attrName>style.visibility</p:attrName>
                                        </p:attrNameLst>
                                      </p:cBhvr>
                                      <p:to>
                                        <p:strVal val="visible"/>
                                      </p:to>
                                    </p:set>
                                    <p:animEffect filter="fade" transition="in">
                                      <p:cBhvr>
                                        <p:cTn dur="500" id="31"/>
                                        <p:tgtEl>
                                          <p:spTgt spid="7"/>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8"/>
                                        </p:tgtEl>
                                        <p:attrNameLst>
                                          <p:attrName>style.visibility</p:attrName>
                                        </p:attrNameLst>
                                      </p:cBhvr>
                                      <p:to>
                                        <p:strVal val="visible"/>
                                      </p:to>
                                    </p:set>
                                    <p:animEffect filter="fade" transition="in">
                                      <p:cBhvr>
                                        <p:cTn dur="500" id="34"/>
                                        <p:tgtEl>
                                          <p:spTgt spid="8"/>
                                        </p:tgtEl>
                                      </p:cBhvr>
                                    </p:animEffect>
                                  </p:childTnLst>
                                </p:cTn>
                              </p:par>
                              <p:par>
                                <p:cTn fill="hold" grpId="0" id="35" nodeType="withEffect" presetClass="entr" presetID="37" presetSubtype="0">
                                  <p:stCondLst>
                                    <p:cond delay="0"/>
                                  </p:stCondLst>
                                  <p:childTnLst>
                                    <p:set>
                                      <p:cBhvr>
                                        <p:cTn dur="1" fill="hold" id="36">
                                          <p:stCondLst>
                                            <p:cond delay="0"/>
                                          </p:stCondLst>
                                        </p:cTn>
                                        <p:tgtEl>
                                          <p:spTgt spid="18"/>
                                        </p:tgtEl>
                                        <p:attrNameLst>
                                          <p:attrName>style.visibility</p:attrName>
                                        </p:attrNameLst>
                                      </p:cBhvr>
                                      <p:to>
                                        <p:strVal val="visible"/>
                                      </p:to>
                                    </p:set>
                                    <p:animEffect filter="fade" transition="in">
                                      <p:cBhvr>
                                        <p:cTn dur="1000" id="37"/>
                                        <p:tgtEl>
                                          <p:spTgt spid="18"/>
                                        </p:tgtEl>
                                      </p:cBhvr>
                                    </p:animEffect>
                                    <p:anim calcmode="lin" valueType="num">
                                      <p:cBhvr>
                                        <p:cTn dur="1000" fill="hold" id="38"/>
                                        <p:tgtEl>
                                          <p:spTgt spid="18"/>
                                        </p:tgtEl>
                                        <p:attrNameLst>
                                          <p:attrName>ppt_x</p:attrName>
                                        </p:attrNameLst>
                                      </p:cBhvr>
                                      <p:tavLst>
                                        <p:tav tm="0">
                                          <p:val>
                                            <p:strVal val="#ppt_x"/>
                                          </p:val>
                                        </p:tav>
                                        <p:tav tm="100000">
                                          <p:val>
                                            <p:strVal val="#ppt_x"/>
                                          </p:val>
                                        </p:tav>
                                      </p:tavLst>
                                    </p:anim>
                                    <p:anim calcmode="lin" valueType="num">
                                      <p:cBhvr>
                                        <p:cTn decel="100000" dur="900" fill="hold" id="39"/>
                                        <p:tgtEl>
                                          <p:spTgt spid="18"/>
                                        </p:tgtEl>
                                        <p:attrNameLst>
                                          <p:attrName>ppt_y</p:attrName>
                                        </p:attrNameLst>
                                      </p:cBhvr>
                                      <p:tavLst>
                                        <p:tav tm="0">
                                          <p:val>
                                            <p:strVal val="#ppt_y+1"/>
                                          </p:val>
                                        </p:tav>
                                        <p:tav tm="100000">
                                          <p:val>
                                            <p:strVal val="#ppt_y-.03"/>
                                          </p:val>
                                        </p:tav>
                                      </p:tavLst>
                                    </p:anim>
                                    <p:anim calcmode="lin" valueType="num">
                                      <p:cBhvr>
                                        <p:cTn accel="100000" dur="100" fill="hold" id="40">
                                          <p:stCondLst>
                                            <p:cond delay="900"/>
                                          </p:stCondLst>
                                        </p:cTn>
                                        <p:tgtEl>
                                          <p:spTgt spid="18"/>
                                        </p:tgtEl>
                                        <p:attrNameLst>
                                          <p:attrName>ppt_y</p:attrName>
                                        </p:attrNameLst>
                                      </p:cBhvr>
                                      <p:tavLst>
                                        <p:tav tm="0">
                                          <p:val>
                                            <p:strVal val="#ppt_y-.03"/>
                                          </p:val>
                                        </p:tav>
                                        <p:tav tm="100000">
                                          <p:val>
                                            <p:strVal val="#ppt_y"/>
                                          </p:val>
                                        </p:tav>
                                      </p:tavLst>
                                    </p:anim>
                                  </p:childTnLst>
                                </p:cTn>
                              </p:par>
                              <p:par>
                                <p:cTn fill="hold" grpId="0" id="41" nodeType="withEffect" presetClass="entr" presetID="37" presetSubtype="0">
                                  <p:stCondLst>
                                    <p:cond delay="200"/>
                                  </p:stCondLst>
                                  <p:childTnLst>
                                    <p:set>
                                      <p:cBhvr>
                                        <p:cTn dur="1" fill="hold" id="42">
                                          <p:stCondLst>
                                            <p:cond delay="0"/>
                                          </p:stCondLst>
                                        </p:cTn>
                                        <p:tgtEl>
                                          <p:spTgt spid="14"/>
                                        </p:tgtEl>
                                        <p:attrNameLst>
                                          <p:attrName>style.visibility</p:attrName>
                                        </p:attrNameLst>
                                      </p:cBhvr>
                                      <p:to>
                                        <p:strVal val="visible"/>
                                      </p:to>
                                    </p:set>
                                    <p:animEffect filter="fade" transition="in">
                                      <p:cBhvr>
                                        <p:cTn dur="1000" id="43"/>
                                        <p:tgtEl>
                                          <p:spTgt spid="14"/>
                                        </p:tgtEl>
                                      </p:cBhvr>
                                    </p:animEffect>
                                    <p:anim calcmode="lin" valueType="num">
                                      <p:cBhvr>
                                        <p:cTn dur="1000" fill="hold" id="44"/>
                                        <p:tgtEl>
                                          <p:spTgt spid="14"/>
                                        </p:tgtEl>
                                        <p:attrNameLst>
                                          <p:attrName>ppt_x</p:attrName>
                                        </p:attrNameLst>
                                      </p:cBhvr>
                                      <p:tavLst>
                                        <p:tav tm="0">
                                          <p:val>
                                            <p:strVal val="#ppt_x"/>
                                          </p:val>
                                        </p:tav>
                                        <p:tav tm="100000">
                                          <p:val>
                                            <p:strVal val="#ppt_x"/>
                                          </p:val>
                                        </p:tav>
                                      </p:tavLst>
                                    </p:anim>
                                    <p:anim calcmode="lin" valueType="num">
                                      <p:cBhvr>
                                        <p:cTn decel="100000" dur="900" fill="hold" id="45"/>
                                        <p:tgtEl>
                                          <p:spTgt spid="14"/>
                                        </p:tgtEl>
                                        <p:attrNameLst>
                                          <p:attrName>ppt_y</p:attrName>
                                        </p:attrNameLst>
                                      </p:cBhvr>
                                      <p:tavLst>
                                        <p:tav tm="0">
                                          <p:val>
                                            <p:strVal val="#ppt_y+1"/>
                                          </p:val>
                                        </p:tav>
                                        <p:tav tm="100000">
                                          <p:val>
                                            <p:strVal val="#ppt_y-.03"/>
                                          </p:val>
                                        </p:tav>
                                      </p:tavLst>
                                    </p:anim>
                                    <p:anim calcmode="lin" valueType="num">
                                      <p:cBhvr>
                                        <p:cTn accel="100000" dur="100" fill="hold" id="46">
                                          <p:stCondLst>
                                            <p:cond delay="900"/>
                                          </p:stCondLst>
                                        </p:cTn>
                                        <p:tgtEl>
                                          <p:spTgt spid="14"/>
                                        </p:tgtEl>
                                        <p:attrNameLst>
                                          <p:attrName>ppt_y</p:attrName>
                                        </p:attrNameLst>
                                      </p:cBhvr>
                                      <p:tavLst>
                                        <p:tav tm="0">
                                          <p:val>
                                            <p:strVal val="#ppt_y-.03"/>
                                          </p:val>
                                        </p:tav>
                                        <p:tav tm="100000">
                                          <p:val>
                                            <p:strVal val="#ppt_y"/>
                                          </p:val>
                                        </p:tav>
                                      </p:tavLst>
                                    </p:anim>
                                  </p:childTnLst>
                                </p:cTn>
                              </p:par>
                              <p:par>
                                <p:cTn fill="hold" grpId="0" id="47" nodeType="withEffect" presetClass="entr" presetID="37" presetSubtype="0">
                                  <p:stCondLst>
                                    <p:cond delay="400"/>
                                  </p:stCondLst>
                                  <p:childTnLst>
                                    <p:set>
                                      <p:cBhvr>
                                        <p:cTn dur="1" fill="hold" id="48">
                                          <p:stCondLst>
                                            <p:cond delay="0"/>
                                          </p:stCondLst>
                                        </p:cTn>
                                        <p:tgtEl>
                                          <p:spTgt spid="15"/>
                                        </p:tgtEl>
                                        <p:attrNameLst>
                                          <p:attrName>style.visibility</p:attrName>
                                        </p:attrNameLst>
                                      </p:cBhvr>
                                      <p:to>
                                        <p:strVal val="visible"/>
                                      </p:to>
                                    </p:set>
                                    <p:animEffect filter="fade" transition="in">
                                      <p:cBhvr>
                                        <p:cTn dur="1000" id="49"/>
                                        <p:tgtEl>
                                          <p:spTgt spid="15"/>
                                        </p:tgtEl>
                                      </p:cBhvr>
                                    </p:animEffect>
                                    <p:anim calcmode="lin" valueType="num">
                                      <p:cBhvr>
                                        <p:cTn dur="1000" fill="hold" id="50"/>
                                        <p:tgtEl>
                                          <p:spTgt spid="15"/>
                                        </p:tgtEl>
                                        <p:attrNameLst>
                                          <p:attrName>ppt_x</p:attrName>
                                        </p:attrNameLst>
                                      </p:cBhvr>
                                      <p:tavLst>
                                        <p:tav tm="0">
                                          <p:val>
                                            <p:strVal val="#ppt_x"/>
                                          </p:val>
                                        </p:tav>
                                        <p:tav tm="100000">
                                          <p:val>
                                            <p:strVal val="#ppt_x"/>
                                          </p:val>
                                        </p:tav>
                                      </p:tavLst>
                                    </p:anim>
                                    <p:anim calcmode="lin" valueType="num">
                                      <p:cBhvr>
                                        <p:cTn decel="100000" dur="900" fill="hold" id="51"/>
                                        <p:tgtEl>
                                          <p:spTgt spid="15"/>
                                        </p:tgtEl>
                                        <p:attrNameLst>
                                          <p:attrName>ppt_y</p:attrName>
                                        </p:attrNameLst>
                                      </p:cBhvr>
                                      <p:tavLst>
                                        <p:tav tm="0">
                                          <p:val>
                                            <p:strVal val="#ppt_y+1"/>
                                          </p:val>
                                        </p:tav>
                                        <p:tav tm="100000">
                                          <p:val>
                                            <p:strVal val="#ppt_y-.03"/>
                                          </p:val>
                                        </p:tav>
                                      </p:tavLst>
                                    </p:anim>
                                    <p:anim calcmode="lin" valueType="num">
                                      <p:cBhvr>
                                        <p:cTn accel="100000" dur="100" fill="hold" id="52">
                                          <p:stCondLst>
                                            <p:cond delay="900"/>
                                          </p:stCondLst>
                                        </p:cTn>
                                        <p:tgtEl>
                                          <p:spTgt spid="15"/>
                                        </p:tgtEl>
                                        <p:attrNameLst>
                                          <p:attrName>ppt_y</p:attrName>
                                        </p:attrNameLst>
                                      </p:cBhvr>
                                      <p:tavLst>
                                        <p:tav tm="0">
                                          <p:val>
                                            <p:strVal val="#ppt_y-.03"/>
                                          </p:val>
                                        </p:tav>
                                        <p:tav tm="100000">
                                          <p:val>
                                            <p:strVal val="#ppt_y"/>
                                          </p:val>
                                        </p:tav>
                                      </p:tavLst>
                                    </p:anim>
                                  </p:childTnLst>
                                </p:cTn>
                              </p:par>
                              <p:par>
                                <p:cTn fill="hold" grpId="0" id="53" nodeType="withEffect" presetClass="entr" presetID="37" presetSubtype="0">
                                  <p:stCondLst>
                                    <p:cond delay="600"/>
                                  </p:stCondLst>
                                  <p:childTnLst>
                                    <p:set>
                                      <p:cBhvr>
                                        <p:cTn dur="1" fill="hold" id="54">
                                          <p:stCondLst>
                                            <p:cond delay="0"/>
                                          </p:stCondLst>
                                        </p:cTn>
                                        <p:tgtEl>
                                          <p:spTgt spid="16"/>
                                        </p:tgtEl>
                                        <p:attrNameLst>
                                          <p:attrName>style.visibility</p:attrName>
                                        </p:attrNameLst>
                                      </p:cBhvr>
                                      <p:to>
                                        <p:strVal val="visible"/>
                                      </p:to>
                                    </p:set>
                                    <p:animEffect filter="fade" transition="in">
                                      <p:cBhvr>
                                        <p:cTn dur="1000" id="55"/>
                                        <p:tgtEl>
                                          <p:spTgt spid="16"/>
                                        </p:tgtEl>
                                      </p:cBhvr>
                                    </p:animEffect>
                                    <p:anim calcmode="lin" valueType="num">
                                      <p:cBhvr>
                                        <p:cTn dur="1000" fill="hold" id="56"/>
                                        <p:tgtEl>
                                          <p:spTgt spid="16"/>
                                        </p:tgtEl>
                                        <p:attrNameLst>
                                          <p:attrName>ppt_x</p:attrName>
                                        </p:attrNameLst>
                                      </p:cBhvr>
                                      <p:tavLst>
                                        <p:tav tm="0">
                                          <p:val>
                                            <p:strVal val="#ppt_x"/>
                                          </p:val>
                                        </p:tav>
                                        <p:tav tm="100000">
                                          <p:val>
                                            <p:strVal val="#ppt_x"/>
                                          </p:val>
                                        </p:tav>
                                      </p:tavLst>
                                    </p:anim>
                                    <p:anim calcmode="lin" valueType="num">
                                      <p:cBhvr>
                                        <p:cTn decel="100000" dur="900" fill="hold" id="57"/>
                                        <p:tgtEl>
                                          <p:spTgt spid="16"/>
                                        </p:tgtEl>
                                        <p:attrNameLst>
                                          <p:attrName>ppt_y</p:attrName>
                                        </p:attrNameLst>
                                      </p:cBhvr>
                                      <p:tavLst>
                                        <p:tav tm="0">
                                          <p:val>
                                            <p:strVal val="#ppt_y+1"/>
                                          </p:val>
                                        </p:tav>
                                        <p:tav tm="100000">
                                          <p:val>
                                            <p:strVal val="#ppt_y-.03"/>
                                          </p:val>
                                        </p:tav>
                                      </p:tavLst>
                                    </p:anim>
                                    <p:anim calcmode="lin" valueType="num">
                                      <p:cBhvr>
                                        <p:cTn accel="100000" dur="100" fill="hold" id="58">
                                          <p:stCondLst>
                                            <p:cond delay="900"/>
                                          </p:stCondLst>
                                        </p:cTn>
                                        <p:tgtEl>
                                          <p:spTgt spid="16"/>
                                        </p:tgtEl>
                                        <p:attrNameLst>
                                          <p:attrName>ppt_y</p:attrName>
                                        </p:attrNameLst>
                                      </p:cBhvr>
                                      <p:tavLst>
                                        <p:tav tm="0">
                                          <p:val>
                                            <p:strVal val="#ppt_y-.03"/>
                                          </p:val>
                                        </p:tav>
                                        <p:tav tm="100000">
                                          <p:val>
                                            <p:strVal val="#ppt_y"/>
                                          </p:val>
                                        </p:tav>
                                      </p:tavLst>
                                    </p:anim>
                                  </p:childTnLst>
                                </p:cTn>
                              </p:par>
                              <p:par>
                                <p:cTn fill="hold" grpId="0" id="59" nodeType="withEffect" presetClass="entr" presetID="37" presetSubtype="0">
                                  <p:stCondLst>
                                    <p:cond delay="800"/>
                                  </p:stCondLst>
                                  <p:childTnLst>
                                    <p:set>
                                      <p:cBhvr>
                                        <p:cTn dur="1" fill="hold" id="60">
                                          <p:stCondLst>
                                            <p:cond delay="0"/>
                                          </p:stCondLst>
                                        </p:cTn>
                                        <p:tgtEl>
                                          <p:spTgt spid="17"/>
                                        </p:tgtEl>
                                        <p:attrNameLst>
                                          <p:attrName>style.visibility</p:attrName>
                                        </p:attrNameLst>
                                      </p:cBhvr>
                                      <p:to>
                                        <p:strVal val="visible"/>
                                      </p:to>
                                    </p:set>
                                    <p:animEffect filter="fade" transition="in">
                                      <p:cBhvr>
                                        <p:cTn dur="1000" id="61"/>
                                        <p:tgtEl>
                                          <p:spTgt spid="17"/>
                                        </p:tgtEl>
                                      </p:cBhvr>
                                    </p:animEffect>
                                    <p:anim calcmode="lin" valueType="num">
                                      <p:cBhvr>
                                        <p:cTn dur="1000" fill="hold" id="62"/>
                                        <p:tgtEl>
                                          <p:spTgt spid="17"/>
                                        </p:tgtEl>
                                        <p:attrNameLst>
                                          <p:attrName>ppt_x</p:attrName>
                                        </p:attrNameLst>
                                      </p:cBhvr>
                                      <p:tavLst>
                                        <p:tav tm="0">
                                          <p:val>
                                            <p:strVal val="#ppt_x"/>
                                          </p:val>
                                        </p:tav>
                                        <p:tav tm="100000">
                                          <p:val>
                                            <p:strVal val="#ppt_x"/>
                                          </p:val>
                                        </p:tav>
                                      </p:tavLst>
                                    </p:anim>
                                    <p:anim calcmode="lin" valueType="num">
                                      <p:cBhvr>
                                        <p:cTn decel="100000" dur="900" fill="hold" id="63"/>
                                        <p:tgtEl>
                                          <p:spTgt spid="17"/>
                                        </p:tgtEl>
                                        <p:attrNameLst>
                                          <p:attrName>ppt_y</p:attrName>
                                        </p:attrNameLst>
                                      </p:cBhvr>
                                      <p:tavLst>
                                        <p:tav tm="0">
                                          <p:val>
                                            <p:strVal val="#ppt_y+1"/>
                                          </p:val>
                                        </p:tav>
                                        <p:tav tm="100000">
                                          <p:val>
                                            <p:strVal val="#ppt_y-.03"/>
                                          </p:val>
                                        </p:tav>
                                      </p:tavLst>
                                    </p:anim>
                                    <p:anim calcmode="lin" valueType="num">
                                      <p:cBhvr>
                                        <p:cTn accel="100000" dur="100" fill="hold" id="64">
                                          <p:stCondLst>
                                            <p:cond delay="900"/>
                                          </p:stCondLst>
                                        </p:cTn>
                                        <p:tgtEl>
                                          <p:spTgt spid="17"/>
                                        </p:tgtEl>
                                        <p:attrNameLst>
                                          <p:attrName>ppt_y</p:attrName>
                                        </p:attrNameLst>
                                      </p:cBhvr>
                                      <p:tavLst>
                                        <p:tav tm="0">
                                          <p:val>
                                            <p:strVal val="#ppt_y-.03"/>
                                          </p:val>
                                        </p:tav>
                                        <p:tav tm="100000">
                                          <p:val>
                                            <p:strVal val="#ppt_y"/>
                                          </p:val>
                                        </p:tav>
                                      </p:tavLst>
                                    </p:anim>
                                  </p:childTnLst>
                                </p:cTn>
                              </p:par>
                              <p:par>
                                <p:cTn fill="hold" id="65" nodeType="withEffect" presetClass="entr" presetID="37" presetSubtype="0">
                                  <p:stCondLst>
                                    <p:cond delay="1000"/>
                                  </p:stCondLst>
                                  <p:childTnLst>
                                    <p:set>
                                      <p:cBhvr>
                                        <p:cTn dur="1" fill="hold" id="66">
                                          <p:stCondLst>
                                            <p:cond delay="0"/>
                                          </p:stCondLst>
                                        </p:cTn>
                                        <p:tgtEl>
                                          <p:spTgt spid="20"/>
                                        </p:tgtEl>
                                        <p:attrNameLst>
                                          <p:attrName>style.visibility</p:attrName>
                                        </p:attrNameLst>
                                      </p:cBhvr>
                                      <p:to>
                                        <p:strVal val="visible"/>
                                      </p:to>
                                    </p:set>
                                    <p:animEffect filter="fade" transition="in">
                                      <p:cBhvr>
                                        <p:cTn dur="1000" id="67"/>
                                        <p:tgtEl>
                                          <p:spTgt spid="20"/>
                                        </p:tgtEl>
                                      </p:cBhvr>
                                    </p:animEffect>
                                    <p:anim calcmode="lin" valueType="num">
                                      <p:cBhvr>
                                        <p:cTn dur="1000" fill="hold" id="68"/>
                                        <p:tgtEl>
                                          <p:spTgt spid="20"/>
                                        </p:tgtEl>
                                        <p:attrNameLst>
                                          <p:attrName>ppt_x</p:attrName>
                                        </p:attrNameLst>
                                      </p:cBhvr>
                                      <p:tavLst>
                                        <p:tav tm="0">
                                          <p:val>
                                            <p:strVal val="#ppt_x"/>
                                          </p:val>
                                        </p:tav>
                                        <p:tav tm="100000">
                                          <p:val>
                                            <p:strVal val="#ppt_x"/>
                                          </p:val>
                                        </p:tav>
                                      </p:tavLst>
                                    </p:anim>
                                    <p:anim calcmode="lin" valueType="num">
                                      <p:cBhvr>
                                        <p:cTn decel="100000" dur="900" fill="hold" id="69"/>
                                        <p:tgtEl>
                                          <p:spTgt spid="20"/>
                                        </p:tgtEl>
                                        <p:attrNameLst>
                                          <p:attrName>ppt_y</p:attrName>
                                        </p:attrNameLst>
                                      </p:cBhvr>
                                      <p:tavLst>
                                        <p:tav tm="0">
                                          <p:val>
                                            <p:strVal val="#ppt_y+1"/>
                                          </p:val>
                                        </p:tav>
                                        <p:tav tm="100000">
                                          <p:val>
                                            <p:strVal val="#ppt_y-.03"/>
                                          </p:val>
                                        </p:tav>
                                      </p:tavLst>
                                    </p:anim>
                                    <p:anim calcmode="lin" valueType="num">
                                      <p:cBhvr>
                                        <p:cTn accel="100000" dur="100" fill="hold" id="70">
                                          <p:stCondLst>
                                            <p:cond delay="900"/>
                                          </p:stCondLst>
                                        </p:cTn>
                                        <p:tgtEl>
                                          <p:spTgt spid="20"/>
                                        </p:tgtEl>
                                        <p:attrNameLst>
                                          <p:attrName>ppt_y</p:attrName>
                                        </p:attrNameLst>
                                      </p:cBhvr>
                                      <p:tavLst>
                                        <p:tav tm="0">
                                          <p:val>
                                            <p:strVal val="#ppt_y-.03"/>
                                          </p:val>
                                        </p:tav>
                                        <p:tav tm="100000">
                                          <p:val>
                                            <p:strVal val="#ppt_y"/>
                                          </p:val>
                                        </p:tav>
                                      </p:tavLst>
                                    </p:anim>
                                  </p:childTnLst>
                                </p:cTn>
                              </p:par>
                              <p:par>
                                <p:cTn fill="hold" grpId="0" id="71" nodeType="withEffect" presetClass="entr" presetID="37" presetSubtype="0">
                                  <p:stCondLst>
                                    <p:cond delay="1200"/>
                                  </p:stCondLst>
                                  <p:childTnLst>
                                    <p:set>
                                      <p:cBhvr>
                                        <p:cTn dur="1" fill="hold" id="72">
                                          <p:stCondLst>
                                            <p:cond delay="0"/>
                                          </p:stCondLst>
                                        </p:cTn>
                                        <p:tgtEl>
                                          <p:spTgt spid="19"/>
                                        </p:tgtEl>
                                        <p:attrNameLst>
                                          <p:attrName>style.visibility</p:attrName>
                                        </p:attrNameLst>
                                      </p:cBhvr>
                                      <p:to>
                                        <p:strVal val="visible"/>
                                      </p:to>
                                    </p:set>
                                    <p:animEffect filter="fade" transition="in">
                                      <p:cBhvr>
                                        <p:cTn dur="1000" id="73"/>
                                        <p:tgtEl>
                                          <p:spTgt spid="19"/>
                                        </p:tgtEl>
                                      </p:cBhvr>
                                    </p:animEffect>
                                    <p:anim calcmode="lin" valueType="num">
                                      <p:cBhvr>
                                        <p:cTn dur="1000" fill="hold" id="74"/>
                                        <p:tgtEl>
                                          <p:spTgt spid="19"/>
                                        </p:tgtEl>
                                        <p:attrNameLst>
                                          <p:attrName>ppt_x</p:attrName>
                                        </p:attrNameLst>
                                      </p:cBhvr>
                                      <p:tavLst>
                                        <p:tav tm="0">
                                          <p:val>
                                            <p:strVal val="#ppt_x"/>
                                          </p:val>
                                        </p:tav>
                                        <p:tav tm="100000">
                                          <p:val>
                                            <p:strVal val="#ppt_x"/>
                                          </p:val>
                                        </p:tav>
                                      </p:tavLst>
                                    </p:anim>
                                    <p:anim calcmode="lin" valueType="num">
                                      <p:cBhvr>
                                        <p:cTn decel="100000" dur="900" fill="hold" id="75"/>
                                        <p:tgtEl>
                                          <p:spTgt spid="19"/>
                                        </p:tgtEl>
                                        <p:attrNameLst>
                                          <p:attrName>ppt_y</p:attrName>
                                        </p:attrNameLst>
                                      </p:cBhvr>
                                      <p:tavLst>
                                        <p:tav tm="0">
                                          <p:val>
                                            <p:strVal val="#ppt_y+1"/>
                                          </p:val>
                                        </p:tav>
                                        <p:tav tm="100000">
                                          <p:val>
                                            <p:strVal val="#ppt_y-.03"/>
                                          </p:val>
                                        </p:tav>
                                      </p:tavLst>
                                    </p:anim>
                                    <p:anim calcmode="lin" valueType="num">
                                      <p:cBhvr>
                                        <p:cTn accel="100000" dur="100" fill="hold" id="76">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fill="hold" id="77" nodeType="afterGroup">
                            <p:stCondLst>
                              <p:cond delay="6100"/>
                            </p:stCondLst>
                            <p:childTnLst>
                              <p:par>
                                <p:cTn fill="hold" grpId="0" id="78" nodeType="afterEffect" presetClass="entr" presetID="22" presetSubtype="8">
                                  <p:stCondLst>
                                    <p:cond delay="0"/>
                                  </p:stCondLst>
                                  <p:childTnLst>
                                    <p:set>
                                      <p:cBhvr>
                                        <p:cTn dur="1" fill="hold" id="79">
                                          <p:stCondLst>
                                            <p:cond delay="0"/>
                                          </p:stCondLst>
                                        </p:cTn>
                                        <p:tgtEl>
                                          <p:spTgt spid="23"/>
                                        </p:tgtEl>
                                        <p:attrNameLst>
                                          <p:attrName>style.visibility</p:attrName>
                                        </p:attrNameLst>
                                      </p:cBhvr>
                                      <p:to>
                                        <p:strVal val="visible"/>
                                      </p:to>
                                    </p:set>
                                    <p:animEffect filter="wipe(left)" transition="in">
                                      <p:cBhvr>
                                        <p:cTn dur="500" id="80"/>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7"/>
      <p:bldP grpId="0" spid="8"/>
      <p:bldP grpId="0" spid="13"/>
      <p:bldP grpId="0" spid="14"/>
      <p:bldP grpId="0" spid="15"/>
      <p:bldP grpId="0" spid="16"/>
      <p:bldP grpId="0" spid="17"/>
      <p:bldP grpId="0" spid="18"/>
      <p:bldP grpId="0" spid="1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4717363" cy="630942"/>
            <a:chOff x="4039487" y="423523"/>
            <a:chExt cx="4717363"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团队定义</a:t>
              </a:r>
            </a:p>
          </p:txBody>
        </p:sp>
        <p:sp>
          <p:nvSpPr>
            <p:cNvPr id="3" name="矩形 2"/>
            <p:cNvSpPr/>
            <p:nvPr/>
          </p:nvSpPr>
          <p:spPr>
            <a:xfrm>
              <a:off x="6174092" y="679630"/>
              <a:ext cx="2610167"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TO DEFINE</a:t>
              </a:r>
            </a:p>
          </p:txBody>
        </p:sp>
      </p:grpSp>
      <p:sp>
        <p:nvSpPr>
          <p:cNvPr id="9" name="TextBox 16"/>
          <p:cNvSpPr>
            <a:spLocks noChangeArrowheads="1"/>
          </p:cNvSpPr>
          <p:nvPr/>
        </p:nvSpPr>
        <p:spPr bwMode="auto">
          <a:xfrm>
            <a:off x="846029" y="1740574"/>
            <a:ext cx="3636962" cy="42062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lnSpc>
                <a:spcPct val="300000"/>
              </a:lnSpc>
            </a:pPr>
            <a:r>
              <a:rPr altLang="en-US" lang="zh-CN">
                <a:solidFill>
                  <a:srgbClr val="3F3F3F"/>
                </a:solidFill>
                <a:latin charset="-122" panose="020b0503020204020204" pitchFamily="34" typeface="微软雅黑"/>
                <a:ea charset="-122" panose="020b0503020204020204" pitchFamily="34" typeface="微软雅黑"/>
                <a:sym charset="0" typeface="Broadway BT"/>
              </a:rPr>
              <a:t>成员共享决策权</a:t>
            </a:r>
          </a:p>
          <a:p>
            <a:pPr algn="r">
              <a:lnSpc>
                <a:spcPct val="300000"/>
              </a:lnSpc>
            </a:pPr>
            <a:r>
              <a:rPr altLang="en-US" lang="zh-CN">
                <a:solidFill>
                  <a:srgbClr val="3F3F3F"/>
                </a:solidFill>
                <a:latin charset="-122" panose="020b0503020204020204" pitchFamily="34" typeface="微软雅黑"/>
                <a:ea charset="-122" panose="020b0503020204020204" pitchFamily="34" typeface="微软雅黑"/>
                <a:sym charset="0" typeface="Broadway BT"/>
              </a:rPr>
              <a:t>大家有共同的目标</a:t>
            </a:r>
          </a:p>
          <a:p>
            <a:pPr algn="r">
              <a:lnSpc>
                <a:spcPct val="300000"/>
              </a:lnSpc>
            </a:pPr>
            <a:r>
              <a:rPr altLang="en-US" lang="zh-CN">
                <a:solidFill>
                  <a:srgbClr val="3F3F3F"/>
                </a:solidFill>
                <a:latin charset="-122" panose="020b0503020204020204" pitchFamily="34" typeface="微软雅黑"/>
                <a:ea charset="-122" panose="020b0503020204020204" pitchFamily="34" typeface="微软雅黑"/>
                <a:sym charset="0" typeface="Broadway BT"/>
              </a:rPr>
              <a:t>信息自由共享</a:t>
            </a:r>
          </a:p>
          <a:p>
            <a:pPr algn="r">
              <a:lnSpc>
                <a:spcPct val="300000"/>
              </a:lnSpc>
            </a:pPr>
            <a:r>
              <a:rPr altLang="en-US" lang="zh-CN">
                <a:solidFill>
                  <a:srgbClr val="3F3F3F"/>
                </a:solidFill>
                <a:latin charset="-122" panose="020b0503020204020204" pitchFamily="34" typeface="微软雅黑"/>
                <a:ea charset="-122" panose="020b0503020204020204" pitchFamily="34" typeface="微软雅黑"/>
                <a:sym charset="0" typeface="Broadway BT"/>
              </a:rPr>
              <a:t>技能是互补助的</a:t>
            </a:r>
          </a:p>
          <a:p>
            <a:pPr algn="r">
              <a:lnSpc>
                <a:spcPct val="300000"/>
              </a:lnSpc>
            </a:pPr>
            <a:r>
              <a:rPr altLang="en-US" lang="zh-CN">
                <a:solidFill>
                  <a:srgbClr val="3F3F3F"/>
                </a:solidFill>
                <a:latin charset="-122" panose="020b0503020204020204" pitchFamily="34" typeface="微软雅黑"/>
                <a:ea charset="-122" panose="020b0503020204020204" pitchFamily="34" typeface="微软雅黑"/>
                <a:sym charset="0" typeface="Broadway BT"/>
              </a:rPr>
              <a:t>大家一起承担责任</a:t>
            </a:r>
          </a:p>
        </p:txBody>
      </p:sp>
      <p:sp>
        <p:nvSpPr>
          <p:cNvPr id="10" name="TextBox 17"/>
          <p:cNvSpPr>
            <a:spLocks noChangeArrowheads="1"/>
          </p:cNvSpPr>
          <p:nvPr/>
        </p:nvSpPr>
        <p:spPr bwMode="auto">
          <a:xfrm>
            <a:off x="7352447" y="1733962"/>
            <a:ext cx="3636963" cy="42062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300000"/>
              </a:lnSpc>
            </a:pPr>
            <a:r>
              <a:rPr altLang="en-US" lang="zh-CN">
                <a:solidFill>
                  <a:srgbClr val="3F3F3F"/>
                </a:solidFill>
                <a:latin charset="-122" panose="020b0503020204020204" pitchFamily="34" typeface="微软雅黑"/>
                <a:ea charset="-122" panose="020b0503020204020204" pitchFamily="34" typeface="微软雅黑"/>
                <a:sym charset="0" typeface="Broadway BT"/>
              </a:rPr>
              <a:t>有明确领导人</a:t>
            </a:r>
          </a:p>
          <a:p>
            <a:pPr>
              <a:lnSpc>
                <a:spcPct val="300000"/>
              </a:lnSpc>
            </a:pPr>
            <a:r>
              <a:rPr altLang="en-US" lang="zh-CN">
                <a:solidFill>
                  <a:srgbClr val="3F3F3F"/>
                </a:solidFill>
                <a:latin charset="-122" panose="020b0503020204020204" pitchFamily="34" typeface="微软雅黑"/>
                <a:ea charset="-122" panose="020b0503020204020204" pitchFamily="34" typeface="微软雅黑"/>
                <a:sym charset="0" typeface="Broadway BT"/>
              </a:rPr>
              <a:t>目标个人化或不明确</a:t>
            </a:r>
          </a:p>
          <a:p>
            <a:pPr>
              <a:lnSpc>
                <a:spcPct val="300000"/>
              </a:lnSpc>
            </a:pPr>
            <a:r>
              <a:rPr altLang="en-US" lang="zh-CN">
                <a:solidFill>
                  <a:srgbClr val="3F3F3F"/>
                </a:solidFill>
                <a:latin charset="-122" panose="020b0503020204020204" pitchFamily="34" typeface="微软雅黑"/>
                <a:ea charset="-122" panose="020b0503020204020204" pitchFamily="34" typeface="微软雅黑"/>
                <a:sym charset="0" typeface="Broadway BT"/>
              </a:rPr>
              <a:t>信息分散</a:t>
            </a:r>
          </a:p>
          <a:p>
            <a:pPr>
              <a:lnSpc>
                <a:spcPct val="300000"/>
              </a:lnSpc>
            </a:pPr>
            <a:r>
              <a:rPr altLang="en-US" lang="zh-CN">
                <a:solidFill>
                  <a:srgbClr val="3F3F3F"/>
                </a:solidFill>
                <a:latin charset="-122" panose="020b0503020204020204" pitchFamily="34" typeface="微软雅黑"/>
                <a:ea charset="-122" panose="020b0503020204020204" pitchFamily="34" typeface="微软雅黑"/>
                <a:sym charset="0" typeface="Broadway BT"/>
              </a:rPr>
              <a:t>技能是随机的</a:t>
            </a:r>
          </a:p>
          <a:p>
            <a:pPr>
              <a:lnSpc>
                <a:spcPct val="300000"/>
              </a:lnSpc>
            </a:pPr>
            <a:r>
              <a:rPr altLang="en-US" lang="zh-CN">
                <a:solidFill>
                  <a:srgbClr val="3F3F3F"/>
                </a:solidFill>
                <a:latin charset="-122" panose="020b0503020204020204" pitchFamily="34" typeface="微软雅黑"/>
                <a:ea charset="-122" panose="020b0503020204020204" pitchFamily="34" typeface="微软雅黑"/>
                <a:sym charset="0" typeface="Broadway BT"/>
              </a:rPr>
              <a:t>领导负主要责任</a:t>
            </a:r>
          </a:p>
        </p:txBody>
      </p:sp>
      <p:grpSp>
        <p:nvGrpSpPr>
          <p:cNvPr id="12" name="组合 11"/>
          <p:cNvGrpSpPr/>
          <p:nvPr/>
        </p:nvGrpSpPr>
        <p:grpSpPr>
          <a:xfrm>
            <a:off x="5335075" y="2081732"/>
            <a:ext cx="1347670" cy="3780373"/>
            <a:chOff x="5465704" y="2415562"/>
            <a:chExt cx="1347670" cy="3780373"/>
          </a:xfrm>
        </p:grpSpPr>
        <p:sp>
          <p:nvSpPr>
            <p:cNvPr id="13" name="Text Box 18"/>
            <p:cNvSpPr txBox="1">
              <a:spLocks noChangeArrowheads="1"/>
            </p:cNvSpPr>
            <p:nvPr/>
          </p:nvSpPr>
          <p:spPr bwMode="auto">
            <a:xfrm>
              <a:off x="5465704" y="2415562"/>
              <a:ext cx="1347670" cy="457200"/>
            </a:xfrm>
            <a:prstGeom prst="rect">
              <a:avLst/>
            </a:prstGeom>
            <a:solidFill>
              <a:srgbClr val="0070C0"/>
            </a:solidFill>
            <a:ln>
              <a:noFill/>
            </a:ln>
          </p:spPr>
          <p:txBody>
            <a:bodyPr>
              <a:spAutoFit/>
            </a:bodyPr>
            <a:lstStyle/>
            <a:p>
              <a:pPr algn="ctr"/>
              <a:r>
                <a:rPr altLang="en-US" b="1" lang="zh-CN" sz="2400">
                  <a:solidFill>
                    <a:schemeClr val="bg1"/>
                  </a:solidFill>
                  <a:latin charset="-122" panose="020b0503020204020204" pitchFamily="34" typeface="微软雅黑"/>
                  <a:ea charset="-122" panose="020b0503020204020204" pitchFamily="34" typeface="微软雅黑"/>
                </a:rPr>
                <a:t>决策上</a:t>
              </a:r>
            </a:p>
          </p:txBody>
        </p:sp>
        <p:sp>
          <p:nvSpPr>
            <p:cNvPr id="14" name="Text Box 23"/>
            <p:cNvSpPr txBox="1">
              <a:spLocks noChangeArrowheads="1"/>
            </p:cNvSpPr>
            <p:nvPr/>
          </p:nvSpPr>
          <p:spPr bwMode="auto">
            <a:xfrm>
              <a:off x="5465706" y="3238002"/>
              <a:ext cx="1347668" cy="457200"/>
            </a:xfrm>
            <a:prstGeom prst="rect">
              <a:avLst/>
            </a:prstGeom>
            <a:solidFill>
              <a:schemeClr val="bg1">
                <a:lumMod val="75000"/>
              </a:schemeClr>
            </a:solidFill>
            <a:ln>
              <a:noFill/>
            </a:ln>
            <a:effectLst/>
          </p:spPr>
          <p:txBody>
            <a:bodyPr>
              <a:spAutoFit/>
            </a:bodyPr>
            <a:lstStyle/>
            <a:p>
              <a:pPr algn="ctr"/>
              <a:r>
                <a:rPr altLang="en-US" b="1" lang="zh-CN" sz="2400">
                  <a:solidFill>
                    <a:schemeClr val="bg1"/>
                  </a:solidFill>
                  <a:latin charset="-122" panose="020b0503020204020204" pitchFamily="34" typeface="微软雅黑"/>
                  <a:ea charset="-122" panose="020b0503020204020204" pitchFamily="34" typeface="微软雅黑"/>
                </a:rPr>
                <a:t>目标上</a:t>
              </a:r>
            </a:p>
          </p:txBody>
        </p:sp>
        <p:sp>
          <p:nvSpPr>
            <p:cNvPr id="15" name="Text Box 28"/>
            <p:cNvSpPr txBox="1">
              <a:spLocks noChangeArrowheads="1"/>
            </p:cNvSpPr>
            <p:nvPr/>
          </p:nvSpPr>
          <p:spPr bwMode="auto">
            <a:xfrm>
              <a:off x="5465706" y="4045146"/>
              <a:ext cx="1347668" cy="457200"/>
            </a:xfrm>
            <a:prstGeom prst="rect">
              <a:avLst/>
            </a:prstGeom>
            <a:solidFill>
              <a:srgbClr val="0070C0"/>
            </a:solidFill>
            <a:ln>
              <a:noFill/>
            </a:ln>
            <a:effectLst/>
          </p:spPr>
          <p:txBody>
            <a:bodyPr>
              <a:spAutoFit/>
            </a:bodyPr>
            <a:lstStyle/>
            <a:p>
              <a:pPr algn="ctr"/>
              <a:r>
                <a:rPr altLang="en-US" b="1" lang="zh-CN" sz="2400">
                  <a:solidFill>
                    <a:schemeClr val="bg1"/>
                  </a:solidFill>
                  <a:latin charset="-122" panose="020b0503020204020204" pitchFamily="34" typeface="微软雅黑"/>
                  <a:ea charset="-122" panose="020b0503020204020204" pitchFamily="34" typeface="微软雅黑"/>
                </a:rPr>
                <a:t>信息上</a:t>
              </a:r>
            </a:p>
          </p:txBody>
        </p:sp>
        <p:sp>
          <p:nvSpPr>
            <p:cNvPr id="16" name="Text Box 33"/>
            <p:cNvSpPr txBox="1">
              <a:spLocks noChangeArrowheads="1"/>
            </p:cNvSpPr>
            <p:nvPr/>
          </p:nvSpPr>
          <p:spPr bwMode="auto">
            <a:xfrm>
              <a:off x="5466697" y="4869495"/>
              <a:ext cx="1346678" cy="457200"/>
            </a:xfrm>
            <a:prstGeom prst="rect">
              <a:avLst/>
            </a:prstGeom>
            <a:solidFill>
              <a:schemeClr val="bg1">
                <a:lumMod val="75000"/>
              </a:schemeClr>
            </a:solidFill>
            <a:ln>
              <a:noFill/>
            </a:ln>
            <a:effectLst/>
          </p:spPr>
          <p:txBody>
            <a:bodyPr>
              <a:spAutoFit/>
            </a:bodyPr>
            <a:lstStyle/>
            <a:p>
              <a:pPr algn="ctr"/>
              <a:r>
                <a:rPr altLang="en-US" b="1" lang="zh-CN" sz="2400">
                  <a:solidFill>
                    <a:schemeClr val="bg1"/>
                  </a:solidFill>
                  <a:latin charset="-122" panose="020b0503020204020204" pitchFamily="34" typeface="微软雅黑"/>
                  <a:ea charset="-122" panose="020b0503020204020204" pitchFamily="34" typeface="微软雅黑"/>
                </a:rPr>
                <a:t>技能上</a:t>
              </a:r>
            </a:p>
          </p:txBody>
        </p:sp>
        <p:sp>
          <p:nvSpPr>
            <p:cNvPr id="17" name="Text Box 38"/>
            <p:cNvSpPr txBox="1">
              <a:spLocks noChangeArrowheads="1"/>
            </p:cNvSpPr>
            <p:nvPr/>
          </p:nvSpPr>
          <p:spPr bwMode="auto">
            <a:xfrm>
              <a:off x="5465704" y="5734517"/>
              <a:ext cx="1347668" cy="457200"/>
            </a:xfrm>
            <a:prstGeom prst="rect">
              <a:avLst/>
            </a:prstGeom>
            <a:solidFill>
              <a:srgbClr val="0070C0"/>
            </a:solidFill>
            <a:ln>
              <a:noFill/>
            </a:ln>
            <a:effectLst/>
          </p:spPr>
          <p:txBody>
            <a:bodyPr>
              <a:spAutoFit/>
            </a:bodyPr>
            <a:lstStyle/>
            <a:p>
              <a:pPr algn="ctr"/>
              <a:r>
                <a:rPr altLang="en-US" b="1" lang="zh-CN" sz="2400">
                  <a:solidFill>
                    <a:schemeClr val="bg1"/>
                  </a:solidFill>
                  <a:latin charset="-122" panose="020b0503020204020204" pitchFamily="34" typeface="微软雅黑"/>
                  <a:ea charset="-122" panose="020b0503020204020204" pitchFamily="34" typeface="微软雅黑"/>
                </a:rPr>
                <a:t>责任上</a:t>
              </a:r>
            </a:p>
          </p:txBody>
        </p:sp>
      </p:grpSp>
      <p:sp>
        <p:nvSpPr>
          <p:cNvPr id="18" name="Text Box 41"/>
          <p:cNvSpPr txBox="1">
            <a:spLocks noChangeArrowheads="1"/>
          </p:cNvSpPr>
          <p:nvPr/>
        </p:nvSpPr>
        <p:spPr bwMode="auto">
          <a:xfrm>
            <a:off x="575511" y="2907952"/>
            <a:ext cx="1476963"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a:spAutoFit/>
          </a:bodyPr>
          <a:lstStyle/>
          <a:p>
            <a:pPr algn="dist">
              <a:lnSpc>
                <a:spcPct val="150000"/>
              </a:lnSpc>
            </a:pPr>
            <a:r>
              <a:rPr altLang="en-US" b="1" lang="zh-CN" sz="4000">
                <a:solidFill>
                  <a:srgbClr val="0070C0"/>
                </a:solidFill>
                <a:latin charset="-122" panose="020b0503020204020204" pitchFamily="34" typeface="微软雅黑"/>
                <a:ea charset="-122" panose="020b0503020204020204" pitchFamily="34" typeface="微软雅黑"/>
              </a:rPr>
              <a:t>团</a:t>
            </a:r>
          </a:p>
          <a:p>
            <a:pPr algn="dist">
              <a:lnSpc>
                <a:spcPct val="150000"/>
              </a:lnSpc>
            </a:pPr>
            <a:r>
              <a:rPr altLang="en-US" b="1" lang="zh-CN" sz="4000">
                <a:solidFill>
                  <a:srgbClr val="0070C0"/>
                </a:solidFill>
                <a:latin charset="-122" panose="020b0503020204020204" pitchFamily="34" typeface="微软雅黑"/>
                <a:ea charset="-122" panose="020b0503020204020204" pitchFamily="34" typeface="微软雅黑"/>
              </a:rPr>
              <a:t>队</a:t>
            </a:r>
          </a:p>
        </p:txBody>
      </p:sp>
      <p:sp>
        <p:nvSpPr>
          <p:cNvPr id="19" name="Text Box 42"/>
          <p:cNvSpPr txBox="1">
            <a:spLocks noChangeArrowheads="1"/>
          </p:cNvSpPr>
          <p:nvPr/>
        </p:nvSpPr>
        <p:spPr bwMode="auto">
          <a:xfrm>
            <a:off x="10269803" y="2907952"/>
            <a:ext cx="1371724" cy="19202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vert="horz" wrap="square">
            <a:spAutoFit/>
          </a:bodyPr>
          <a:lstStyle/>
          <a:p>
            <a:pPr algn="dist">
              <a:lnSpc>
                <a:spcPct val="150000"/>
              </a:lnSpc>
            </a:pPr>
            <a:r>
              <a:rPr altLang="en-US" b="1" lang="zh-CN" sz="4000">
                <a:solidFill>
                  <a:srgbClr val="0070C0"/>
                </a:solidFill>
                <a:latin charset="-122" panose="020b0503020204020204" pitchFamily="34" typeface="微软雅黑"/>
                <a:ea charset="-122" panose="020b0503020204020204" pitchFamily="34" typeface="微软雅黑"/>
              </a:rPr>
              <a:t>群</a:t>
            </a:r>
          </a:p>
          <a:p>
            <a:pPr algn="dist">
              <a:lnSpc>
                <a:spcPct val="150000"/>
              </a:lnSpc>
            </a:pPr>
            <a:r>
              <a:rPr altLang="en-US" b="1" lang="zh-CN" sz="4000">
                <a:solidFill>
                  <a:srgbClr val="0070C0"/>
                </a:solidFill>
                <a:latin charset="-122" panose="020b0503020204020204" pitchFamily="34" typeface="微软雅黑"/>
                <a:ea charset="-122" panose="020b0503020204020204" pitchFamily="34" typeface="微软雅黑"/>
              </a:rPr>
              <a:t>体</a:t>
            </a:r>
          </a:p>
        </p:txBody>
      </p:sp>
      <p:sp>
        <p:nvSpPr>
          <p:cNvPr id="20" name="矩形 19"/>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752968288"/>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16" presetSubtype="37">
                                  <p:stCondLst>
                                    <p:cond delay="0"/>
                                  </p:stCondLst>
                                  <p:childTnLst>
                                    <p:set>
                                      <p:cBhvr>
                                        <p:cTn dur="1" fill="hold" id="10">
                                          <p:stCondLst>
                                            <p:cond delay="0"/>
                                          </p:stCondLst>
                                        </p:cTn>
                                        <p:tgtEl>
                                          <p:spTgt spid="12"/>
                                        </p:tgtEl>
                                        <p:attrNameLst>
                                          <p:attrName>style.visibility</p:attrName>
                                        </p:attrNameLst>
                                      </p:cBhvr>
                                      <p:to>
                                        <p:strVal val="visible"/>
                                      </p:to>
                                    </p:set>
                                    <p:animEffect filter="barn(outVertical)" transition="in">
                                      <p:cBhvr>
                                        <p:cTn dur="500" id="11"/>
                                        <p:tgtEl>
                                          <p:spTgt spid="12"/>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9"/>
                                        </p:tgtEl>
                                        <p:attrNameLst>
                                          <p:attrName>style.visibility</p:attrName>
                                        </p:attrNameLst>
                                      </p:cBhvr>
                                      <p:to>
                                        <p:strVal val="visible"/>
                                      </p:to>
                                    </p:set>
                                    <p:animEffect filter="wipe(right)" transition="in">
                                      <p:cBhvr>
                                        <p:cTn dur="500" id="15"/>
                                        <p:tgtEl>
                                          <p:spTgt spid="9"/>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0"/>
                                        </p:tgtEl>
                                        <p:attrNameLst>
                                          <p:attrName>style.visibility</p:attrName>
                                        </p:attrNameLst>
                                      </p:cBhvr>
                                      <p:to>
                                        <p:strVal val="visible"/>
                                      </p:to>
                                    </p:set>
                                    <p:animEffect filter="wipe(left)" transition="in">
                                      <p:cBhvr>
                                        <p:cTn dur="500" id="19"/>
                                        <p:tgtEl>
                                          <p:spTgt spid="10"/>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8"/>
                                        </p:tgtEl>
                                        <p:attrNameLst>
                                          <p:attrName>style.visibility</p:attrName>
                                        </p:attrNameLst>
                                      </p:cBhvr>
                                      <p:to>
                                        <p:strVal val="visible"/>
                                      </p:to>
                                    </p:set>
                                    <p:animEffect filter="fade" transition="in">
                                      <p:cBhvr>
                                        <p:cTn dur="500" id="23"/>
                                        <p:tgtEl>
                                          <p:spTgt spid="18"/>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9"/>
                                        </p:tgtEl>
                                        <p:attrNameLst>
                                          <p:attrName>style.visibility</p:attrName>
                                        </p:attrNameLst>
                                      </p:cBhvr>
                                      <p:to>
                                        <p:strVal val="visible"/>
                                      </p:to>
                                    </p:set>
                                    <p:animEffect filter="fade" transition="in">
                                      <p:cBhvr>
                                        <p:cTn dur="500" id="27"/>
                                        <p:tgtEl>
                                          <p:spTgt spid="19"/>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20"/>
                                        </p:tgtEl>
                                        <p:attrNameLst>
                                          <p:attrName>style.visibility</p:attrName>
                                        </p:attrNameLst>
                                      </p:cBhvr>
                                      <p:to>
                                        <p:strVal val="visible"/>
                                      </p:to>
                                    </p:set>
                                    <p:animEffect filter="wipe(left)" transition="in">
                                      <p:cBhvr>
                                        <p:cTn dur="500" id="3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8"/>
      <p:bldP grpId="0" spid="19"/>
      <p:bldP grpId="0" spid="2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4717363" cy="630942"/>
            <a:chOff x="4039487" y="423523"/>
            <a:chExt cx="4717363"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团队定义</a:t>
              </a:r>
            </a:p>
          </p:txBody>
        </p:sp>
        <p:sp>
          <p:nvSpPr>
            <p:cNvPr id="3" name="矩形 2"/>
            <p:cNvSpPr/>
            <p:nvPr/>
          </p:nvSpPr>
          <p:spPr>
            <a:xfrm>
              <a:off x="6174092" y="679630"/>
              <a:ext cx="2610167"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TO DEFINE</a:t>
              </a:r>
            </a:p>
          </p:txBody>
        </p:sp>
      </p:grpSp>
      <p:sp>
        <p:nvSpPr>
          <p:cNvPr id="6" name="Arrow 1"/>
          <p:cNvSpPr/>
          <p:nvPr/>
        </p:nvSpPr>
        <p:spPr bwMode="auto">
          <a:xfrm>
            <a:off x="3505595" y="5044226"/>
            <a:ext cx="5006575" cy="992427"/>
          </a:xfrm>
          <a:custGeom>
            <a:gdLst>
              <a:gd fmla="*/ 9546312 w 10014312" name="connsiteX0"/>
              <a:gd fmla="*/ 0 h 2880000" name="connsiteY0"/>
              <a:gd fmla="*/ 10014312 w 10014312" name="connsiteX1"/>
              <a:gd fmla="*/ 0 h 2880000" name="connsiteY1"/>
              <a:gd fmla="*/ 10014312 w 10014312" name="connsiteX2"/>
              <a:gd fmla="*/ 2561069 h 2880000" name="connsiteY2"/>
              <a:gd fmla="*/ 9695380 w 10014312" name="connsiteX3"/>
              <a:gd fmla="*/ 2880000 h 2880000" name="connsiteY3"/>
              <a:gd fmla="*/ 5649147 w 10014312" name="connsiteX4"/>
              <a:gd fmla="*/ 2880000 h 2880000" name="connsiteY4"/>
              <a:gd fmla="*/ 4974391 w 10014312" name="connsiteX5"/>
              <a:gd fmla="*/ 2880000 h 2880000" name="connsiteY5"/>
              <a:gd fmla="*/ 1 w 10014312" name="connsiteX6"/>
              <a:gd fmla="*/ 2872380 h 2880000" name="connsiteY6"/>
              <a:gd fmla="*/ 0 w 10014312" name="connsiteX7"/>
              <a:gd fmla="*/ 2402865 h 2880000" name="connsiteY7"/>
              <a:gd fmla="*/ 4974391 w 10014312" name="connsiteX8"/>
              <a:gd fmla="*/ 2412000 h 2880000" name="connsiteY8"/>
              <a:gd fmla="*/ 4974391 w 10014312" name="connsiteX9"/>
              <a:gd fmla="*/ 2410485 h 2880000" name="connsiteY9"/>
              <a:gd fmla="*/ 4989417 w 10014312" name="connsiteX10"/>
              <a:gd fmla="*/ 2412000 h 2880000" name="connsiteY10"/>
              <a:gd fmla="*/ 5649147 w 10014312" name="connsiteX11"/>
              <a:gd fmla="*/ 2412000 h 2880000" name="connsiteY11"/>
              <a:gd fmla="*/ 9279208 w 10014312" name="connsiteX12"/>
              <a:gd fmla="*/ 2412000 h 2880000" name="connsiteY12"/>
              <a:gd fmla="*/ 9546312 w 10014312" name="connsiteX13"/>
              <a:gd fmla="*/ 2144895 h 2880000" name="connsiteY13"/>
              <a:gd fmla="*/ 9546312 w 10014312" name="connsiteX14"/>
              <a:gd fmla="*/ 0 h 2880000" name="connsiteY14"/>
              <a:gd fmla="*/ 9150296 w 9618296" name="connsiteX15"/>
              <a:gd fmla="*/ 0 h 2880000"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880000" w="10014312">
                <a:moveTo>
                  <a:pt x="9546312" y="0"/>
                </a:moveTo>
                <a:lnTo>
                  <a:pt x="10014312" y="0"/>
                </a:lnTo>
                <a:lnTo>
                  <a:pt x="10014312" y="2561069"/>
                </a:lnTo>
                <a:cubicBezTo>
                  <a:pt x="10014312" y="2737210"/>
                  <a:pt x="9871522" y="2880000"/>
                  <a:pt x="9695380" y="2880000"/>
                </a:cubicBezTo>
                <a:lnTo>
                  <a:pt x="5649147" y="2880000"/>
                </a:lnTo>
                <a:lnTo>
                  <a:pt x="4974391" y="2880000"/>
                </a:lnTo>
                <a:lnTo>
                  <a:pt x="1" y="2872380"/>
                </a:lnTo>
                <a:cubicBezTo>
                  <a:pt x="1" y="2715875"/>
                  <a:pt x="0" y="2559370"/>
                  <a:pt x="0" y="2402865"/>
                </a:cubicBezTo>
                <a:lnTo>
                  <a:pt x="4974391" y="2412000"/>
                </a:lnTo>
                <a:lnTo>
                  <a:pt x="4974391" y="2410485"/>
                </a:lnTo>
                <a:lnTo>
                  <a:pt x="4989417" y="2412000"/>
                </a:lnTo>
                <a:lnTo>
                  <a:pt x="5649147" y="2412000"/>
                </a:lnTo>
                <a:lnTo>
                  <a:pt x="9279208" y="2412000"/>
                </a:lnTo>
                <a:cubicBezTo>
                  <a:pt x="9426724" y="2412000"/>
                  <a:pt x="9546312" y="2292413"/>
                  <a:pt x="9546312" y="2144895"/>
                </a:cubicBezTo>
                <a:lnTo>
                  <a:pt x="9546312" y="0"/>
                </a:lnTo>
                <a:close/>
              </a:path>
            </a:pathLst>
          </a:custGeom>
          <a:solidFill>
            <a:srgbClr val="0070C0"/>
          </a:solidFill>
          <a:ln>
            <a:noFill/>
          </a:ln>
          <a:extLst/>
        </p:spPr>
        <p:txBody>
          <a:bodyPr anchor="ctr" bIns="0" lIns="0" rIns="0" rtlCol="0" tIns="0"/>
          <a:lstStyle/>
          <a:p>
            <a:pPr algn="ctr"/>
            <a:endParaRPr lang="es-SV" sz="900"/>
          </a:p>
        </p:txBody>
      </p:sp>
      <p:sp>
        <p:nvSpPr>
          <p:cNvPr id="7" name="Arrow 2"/>
          <p:cNvSpPr/>
          <p:nvPr/>
        </p:nvSpPr>
        <p:spPr bwMode="auto">
          <a:xfrm>
            <a:off x="6621975" y="3396538"/>
            <a:ext cx="1888520" cy="1348530"/>
          </a:xfrm>
          <a:custGeom>
            <a:rect b="b" l="l" r="r" t="t"/>
            <a:pathLst>
              <a:path h="2697374" w="3777477">
                <a:moveTo>
                  <a:pt x="209159" y="0"/>
                </a:moveTo>
                <a:lnTo>
                  <a:pt x="3568317" y="0"/>
                </a:lnTo>
                <a:cubicBezTo>
                  <a:pt x="3683833" y="0"/>
                  <a:pt x="3777477" y="93644"/>
                  <a:pt x="3777477" y="209159"/>
                </a:cubicBezTo>
                <a:lnTo>
                  <a:pt x="3777477" y="2697374"/>
                </a:lnTo>
                <a:lnTo>
                  <a:pt x="3315165" y="2697374"/>
                </a:lnTo>
                <a:lnTo>
                  <a:pt x="3315165" y="625962"/>
                </a:lnTo>
                <a:cubicBezTo>
                  <a:pt x="3315165" y="538722"/>
                  <a:pt x="3244441" y="468000"/>
                  <a:pt x="3157201" y="468000"/>
                </a:cubicBezTo>
                <a:lnTo>
                  <a:pt x="620274" y="468000"/>
                </a:lnTo>
                <a:cubicBezTo>
                  <a:pt x="533034" y="468000"/>
                  <a:pt x="462312" y="538722"/>
                  <a:pt x="462312" y="625962"/>
                </a:cubicBezTo>
                <a:lnTo>
                  <a:pt x="462312" y="1752269"/>
                </a:lnTo>
                <a:lnTo>
                  <a:pt x="0" y="1752269"/>
                </a:lnTo>
                <a:lnTo>
                  <a:pt x="0" y="209159"/>
                </a:lnTo>
                <a:cubicBezTo>
                  <a:pt x="0" y="93644"/>
                  <a:pt x="93644" y="0"/>
                  <a:pt x="209159" y="0"/>
                </a:cubicBezTo>
                <a:close/>
              </a:path>
            </a:pathLst>
          </a:custGeom>
          <a:solidFill>
            <a:schemeClr val="accent2"/>
          </a:solidFill>
          <a:ln>
            <a:noFill/>
          </a:ln>
          <a:extLst/>
        </p:spPr>
        <p:txBody>
          <a:bodyPr anchor="ctr" bIns="0" lIns="0" rIns="0" rtlCol="0" tIns="0"/>
          <a:lstStyle/>
          <a:p>
            <a:pPr algn="ctr"/>
            <a:endParaRPr lang="es-SV" sz="900"/>
          </a:p>
        </p:txBody>
      </p:sp>
      <p:sp>
        <p:nvSpPr>
          <p:cNvPr id="8" name="Arrow 3"/>
          <p:cNvSpPr/>
          <p:nvPr/>
        </p:nvSpPr>
        <p:spPr bwMode="auto">
          <a:xfrm>
            <a:off x="5187268" y="4439141"/>
            <a:ext cx="1671929" cy="718333"/>
          </a:xfrm>
          <a:custGeom>
            <a:rect b="b" l="l" r="r" t="t"/>
            <a:pathLst>
              <a:path h="1436833" w="3344245">
                <a:moveTo>
                  <a:pt x="2876245" y="0"/>
                </a:moveTo>
                <a:lnTo>
                  <a:pt x="3344245" y="0"/>
                </a:lnTo>
                <a:lnTo>
                  <a:pt x="3344245" y="1117902"/>
                </a:lnTo>
                <a:cubicBezTo>
                  <a:pt x="3344245" y="1294043"/>
                  <a:pt x="3201455" y="1436833"/>
                  <a:pt x="3025313" y="1436833"/>
                </a:cubicBezTo>
                <a:lnTo>
                  <a:pt x="0" y="1436833"/>
                </a:lnTo>
                <a:lnTo>
                  <a:pt x="0" y="968833"/>
                </a:lnTo>
                <a:lnTo>
                  <a:pt x="2609141" y="968833"/>
                </a:lnTo>
                <a:cubicBezTo>
                  <a:pt x="2756657" y="968833"/>
                  <a:pt x="2876245" y="849246"/>
                  <a:pt x="2876245" y="701728"/>
                </a:cubicBezTo>
                <a:close/>
              </a:path>
            </a:pathLst>
          </a:custGeom>
          <a:solidFill>
            <a:schemeClr val="accent4"/>
          </a:solidFill>
          <a:ln>
            <a:noFill/>
          </a:ln>
          <a:extLst/>
        </p:spPr>
        <p:txBody>
          <a:bodyPr anchor="ctr" bIns="0" lIns="0" rIns="0" rtlCol="0" tIns="0"/>
          <a:lstStyle/>
          <a:p>
            <a:pPr algn="ctr"/>
            <a:endParaRPr lang="es-SV" sz="900"/>
          </a:p>
        </p:txBody>
      </p:sp>
      <p:sp>
        <p:nvSpPr>
          <p:cNvPr id="9" name="Arrow 4"/>
          <p:cNvSpPr/>
          <p:nvPr/>
        </p:nvSpPr>
        <p:spPr bwMode="auto">
          <a:xfrm flipV="1" rot="5400000">
            <a:off x="3205446" y="3538948"/>
            <a:ext cx="1888520" cy="1348530"/>
          </a:xfrm>
          <a:custGeom>
            <a:rect b="b" l="l" r="r" t="t"/>
            <a:pathLst>
              <a:path h="2697374" w="3777477">
                <a:moveTo>
                  <a:pt x="209159" y="0"/>
                </a:moveTo>
                <a:lnTo>
                  <a:pt x="3568317" y="0"/>
                </a:lnTo>
                <a:cubicBezTo>
                  <a:pt x="3683833" y="0"/>
                  <a:pt x="3777477" y="93644"/>
                  <a:pt x="3777477" y="209159"/>
                </a:cubicBezTo>
                <a:lnTo>
                  <a:pt x="3777477" y="2697374"/>
                </a:lnTo>
                <a:lnTo>
                  <a:pt x="3315165" y="2697374"/>
                </a:lnTo>
                <a:lnTo>
                  <a:pt x="3315165" y="625962"/>
                </a:lnTo>
                <a:cubicBezTo>
                  <a:pt x="3315165" y="538722"/>
                  <a:pt x="3244441" y="468000"/>
                  <a:pt x="3157201" y="468000"/>
                </a:cubicBezTo>
                <a:lnTo>
                  <a:pt x="620274" y="468000"/>
                </a:lnTo>
                <a:cubicBezTo>
                  <a:pt x="533034" y="468000"/>
                  <a:pt x="462312" y="538722"/>
                  <a:pt x="462312" y="625962"/>
                </a:cubicBezTo>
                <a:lnTo>
                  <a:pt x="462312" y="1752269"/>
                </a:lnTo>
                <a:lnTo>
                  <a:pt x="0" y="1752269"/>
                </a:lnTo>
                <a:lnTo>
                  <a:pt x="0" y="209159"/>
                </a:lnTo>
                <a:cubicBezTo>
                  <a:pt x="0" y="93644"/>
                  <a:pt x="93644" y="0"/>
                  <a:pt x="209159" y="0"/>
                </a:cubicBezTo>
                <a:close/>
              </a:path>
            </a:pathLst>
          </a:custGeom>
          <a:solidFill>
            <a:srgbClr val="0070C0"/>
          </a:solidFill>
          <a:ln>
            <a:noFill/>
          </a:ln>
          <a:extLst/>
        </p:spPr>
        <p:txBody>
          <a:bodyPr anchor="ctr" bIns="0" lIns="0" rIns="0" rtlCol="0" tIns="0"/>
          <a:lstStyle/>
          <a:p>
            <a:pPr algn="ctr"/>
            <a:endParaRPr lang="es-SV" sz="900"/>
          </a:p>
        </p:txBody>
      </p:sp>
      <p:sp>
        <p:nvSpPr>
          <p:cNvPr id="10" name="Arrow 5"/>
          <p:cNvSpPr/>
          <p:nvPr/>
        </p:nvSpPr>
        <p:spPr bwMode="auto">
          <a:xfrm flipH="1" rot="16200000">
            <a:off x="4838915" y="1724305"/>
            <a:ext cx="1799161" cy="1752202"/>
          </a:xfrm>
          <a:custGeom>
            <a:rect b="b" l="l" r="r" t="t"/>
            <a:pathLst>
              <a:path h="3504807" w="3598736">
                <a:moveTo>
                  <a:pt x="0" y="1289585"/>
                </a:moveTo>
                <a:lnTo>
                  <a:pt x="0" y="3504808"/>
                </a:lnTo>
                <a:lnTo>
                  <a:pt x="468000" y="3504808"/>
                </a:lnTo>
                <a:lnTo>
                  <a:pt x="468000" y="1705757"/>
                </a:lnTo>
                <a:cubicBezTo>
                  <a:pt x="468000" y="1558241"/>
                  <a:pt x="587587" y="1438653"/>
                  <a:pt x="735105" y="1438653"/>
                </a:cubicBezTo>
                <a:lnTo>
                  <a:pt x="1436833" y="1438653"/>
                </a:lnTo>
                <a:lnTo>
                  <a:pt x="1436833" y="1436833"/>
                </a:lnTo>
                <a:lnTo>
                  <a:pt x="3279804" y="1436833"/>
                </a:lnTo>
                <a:cubicBezTo>
                  <a:pt x="3455946" y="1436833"/>
                  <a:pt x="3598736" y="1294043"/>
                  <a:pt x="3598736" y="1117902"/>
                </a:cubicBezTo>
                <a:lnTo>
                  <a:pt x="3598736" y="0"/>
                </a:lnTo>
                <a:lnTo>
                  <a:pt x="3130736" y="0"/>
                </a:lnTo>
                <a:lnTo>
                  <a:pt x="3130736" y="701728"/>
                </a:lnTo>
                <a:cubicBezTo>
                  <a:pt x="3130736" y="849246"/>
                  <a:pt x="3011148" y="968833"/>
                  <a:pt x="2863632" y="968833"/>
                </a:cubicBezTo>
                <a:lnTo>
                  <a:pt x="1064581" y="968833"/>
                </a:lnTo>
                <a:lnTo>
                  <a:pt x="1064581" y="970653"/>
                </a:lnTo>
                <a:lnTo>
                  <a:pt x="318931" y="970653"/>
                </a:lnTo>
                <a:cubicBezTo>
                  <a:pt x="142790" y="970653"/>
                  <a:pt x="0" y="1113443"/>
                  <a:pt x="0" y="1289585"/>
                </a:cubicBezTo>
                <a:close/>
              </a:path>
            </a:pathLst>
          </a:custGeom>
          <a:solidFill>
            <a:schemeClr val="accent4"/>
          </a:solidFill>
          <a:ln>
            <a:noFill/>
          </a:ln>
          <a:extLst/>
        </p:spPr>
        <p:txBody>
          <a:bodyPr anchor="ctr" bIns="0" lIns="0" rIns="0" rtlCol="0" tIns="0"/>
          <a:lstStyle/>
          <a:p>
            <a:pPr algn="ctr"/>
            <a:endParaRPr lang="es-SV" sz="900"/>
          </a:p>
        </p:txBody>
      </p:sp>
      <p:sp>
        <p:nvSpPr>
          <p:cNvPr id="12" name="Arrow 6"/>
          <p:cNvSpPr/>
          <p:nvPr/>
        </p:nvSpPr>
        <p:spPr bwMode="auto">
          <a:xfrm rot="5400000">
            <a:off x="8087726" y="633013"/>
            <a:ext cx="764996" cy="2370356"/>
          </a:xfrm>
          <a:custGeom>
            <a:gdLst>
              <a:gd fmla="*/ 0 w 1530170" name="connsiteX0"/>
              <a:gd fmla="*/ 1350151 h 4741261" name="connsiteY0"/>
              <a:gd fmla="*/ 765085 w 1530170" name="connsiteX1"/>
              <a:gd fmla="*/ 0 h 4741261" name="connsiteY1"/>
              <a:gd fmla="*/ 1530170 w 1530170" name="connsiteX2"/>
              <a:gd fmla="*/ 1350151 h 4741261" name="connsiteY2"/>
              <a:gd fmla="*/ 999840 w 1530170" name="connsiteX3"/>
              <a:gd fmla="*/ 1350151 h 4741261" name="connsiteY3"/>
              <a:gd fmla="*/ 995077 w 1530170" name="connsiteX4"/>
              <a:gd fmla="*/ 4741261 h 4741261" name="connsiteY4"/>
              <a:gd fmla="*/ 525563 w 1530170" name="connsiteX5"/>
              <a:gd fmla="*/ 4731736 h 4741261" name="connsiteY5"/>
              <a:gd fmla="*/ 531840 w 1530170" name="connsiteX6"/>
              <a:gd fmla="*/ 1350151 h 4741261" name="connsiteY6"/>
              <a:gd fmla="*/ 0 w 1530170" name="connsiteX7"/>
              <a:gd fmla="*/ 1350151 h 474126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741261" w="1530170">
                <a:moveTo>
                  <a:pt x="0" y="1350151"/>
                </a:moveTo>
                <a:lnTo>
                  <a:pt x="765085" y="0"/>
                </a:lnTo>
                <a:lnTo>
                  <a:pt x="1530170" y="1350151"/>
                </a:lnTo>
                <a:lnTo>
                  <a:pt x="999840" y="1350151"/>
                </a:lnTo>
                <a:cubicBezTo>
                  <a:pt x="998252" y="2480521"/>
                  <a:pt x="996665" y="3610891"/>
                  <a:pt x="995077" y="4741261"/>
                </a:cubicBezTo>
                <a:lnTo>
                  <a:pt x="525563" y="4731736"/>
                </a:lnTo>
                <a:cubicBezTo>
                  <a:pt x="527655" y="3604541"/>
                  <a:pt x="529748" y="2477346"/>
                  <a:pt x="531840" y="1350151"/>
                </a:cubicBezTo>
                <a:lnTo>
                  <a:pt x="0" y="1350151"/>
                </a:lnTo>
                <a:close/>
              </a:path>
            </a:pathLst>
          </a:custGeom>
          <a:solidFill>
            <a:srgbClr val="0070C0"/>
          </a:solidFill>
          <a:ln>
            <a:noFill/>
          </a:ln>
          <a:extLst/>
        </p:spPr>
        <p:txBody>
          <a:bodyPr anchor="ctr" bIns="0" lIns="0" rIns="0" rtlCol="0" tIns="0"/>
          <a:lstStyle/>
          <a:p>
            <a:pPr algn="ctr"/>
            <a:endParaRPr lang="es-SV" sz="900"/>
          </a:p>
        </p:txBody>
      </p:sp>
      <p:grpSp>
        <p:nvGrpSpPr>
          <p:cNvPr id="13" name="Textbox 1"/>
          <p:cNvGrpSpPr/>
          <p:nvPr/>
        </p:nvGrpSpPr>
        <p:grpSpPr>
          <a:xfrm>
            <a:off x="1159474" y="5675473"/>
            <a:ext cx="1744778" cy="553214"/>
            <a:chOff x="6077466" y="11175677"/>
            <a:chExt cx="1968126" cy="1106557"/>
          </a:xfrm>
          <a:solidFill>
            <a:srgbClr val="0070C0"/>
          </a:solidFill>
        </p:grpSpPr>
        <p:sp>
          <p:nvSpPr>
            <p:cNvPr id="14" name="69 CuadroTexto"/>
            <p:cNvSpPr txBox="1"/>
            <p:nvPr/>
          </p:nvSpPr>
          <p:spPr>
            <a:xfrm>
              <a:off x="6077466" y="11175677"/>
              <a:ext cx="1968126" cy="638602"/>
            </a:xfrm>
            <a:prstGeom prst="rect">
              <a:avLst/>
            </a:prstGeom>
            <a:grpFill/>
          </p:spPr>
          <p:txBody>
            <a:bodyPr bIns="45332" lIns="90625" rIns="90625" rtlCol="0" tIns="45332" wrap="square">
              <a:spAutoFit/>
            </a:bodyPr>
            <a:lstStyle/>
            <a:p>
              <a:pPr algn="ctr"/>
              <a:r>
                <a:rPr altLang="en-US" b="1" lang="zh-CN" spc="300" sz="1500">
                  <a:solidFill>
                    <a:schemeClr val="bg1"/>
                  </a:solidFill>
                  <a:latin charset="-122" panose="020b0503020204020204" pitchFamily="34" typeface="微软雅黑"/>
                  <a:ea charset="-122" panose="020b0503020204020204" pitchFamily="34" typeface="微软雅黑"/>
                  <a:cs charset="0" panose="020b0604020202020204" typeface="Open Sans Condensed"/>
                </a:rPr>
                <a:t>平等友善</a:t>
              </a:r>
            </a:p>
          </p:txBody>
        </p:sp>
        <p:sp>
          <p:nvSpPr>
            <p:cNvPr id="15" name="69 CuadroTexto"/>
            <p:cNvSpPr txBox="1"/>
            <p:nvPr/>
          </p:nvSpPr>
          <p:spPr>
            <a:xfrm>
              <a:off x="6077466" y="11726396"/>
              <a:ext cx="1968126" cy="425218"/>
            </a:xfrm>
            <a:prstGeom prst="rect">
              <a:avLst/>
            </a:prstGeom>
            <a:grpFill/>
          </p:spPr>
          <p:txBody>
            <a:bodyPr bIns="45332" lIns="90625" rIns="90625" rtlCol="0" tIns="45332" wrap="square">
              <a:spAutoFit/>
            </a:bodyPr>
            <a:lstStyle/>
            <a:p>
              <a:pPr algn="ctr"/>
              <a:r>
                <a:rPr lang="es-MX" noProof="1" sz="800">
                  <a:solidFill>
                    <a:schemeClr val="bg1">
                      <a:lumMod val="65000"/>
                    </a:schemeClr>
                  </a:solidFill>
                  <a:latin charset="0" panose="020b0604020202020204" typeface="Source Sans Pro"/>
                  <a:ea charset="0" panose="02000000000000000000" pitchFamily="2" typeface="Roboto Light"/>
                  <a:cs charset="0" panose="02000000000000000000" pitchFamily="2" typeface="Roboto Light"/>
                </a:rPr>
                <a:t>Aenean commodo ligula eget dolor.</a:t>
              </a:r>
            </a:p>
          </p:txBody>
        </p:sp>
      </p:grpSp>
      <p:grpSp>
        <p:nvGrpSpPr>
          <p:cNvPr id="16" name="Step 1"/>
          <p:cNvGrpSpPr>
            <a:grpSpLocks noChangeAspect="1"/>
          </p:cNvGrpSpPr>
          <p:nvPr/>
        </p:nvGrpSpPr>
        <p:grpSpPr>
          <a:xfrm>
            <a:off x="2869998" y="5385916"/>
            <a:ext cx="836029" cy="835963"/>
            <a:chOff x="13700015" y="2693328"/>
            <a:chExt cx="3600703" cy="3600418"/>
          </a:xfrm>
        </p:grpSpPr>
        <p:sp>
          <p:nvSpPr>
            <p:cNvPr id="17" name="44 Elipse"/>
            <p:cNvSpPr/>
            <p:nvPr/>
          </p:nvSpPr>
          <p:spPr>
            <a:xfrm>
              <a:off x="13700015" y="2693328"/>
              <a:ext cx="3600703" cy="3600418"/>
            </a:xfrm>
            <a:prstGeom prst="ellipse">
              <a:avLst/>
            </a:prstGeom>
            <a:solidFill>
              <a:schemeClr val="bg1"/>
            </a:solidFill>
            <a:ln cap="rnd" cmpd="sng" w="3175">
              <a:noFill/>
              <a:bevel/>
            </a:ln>
            <a:effectLst>
              <a:outerShdw algn="ctr" blurRad="63500" rotWithShape="0" sx="102000" sy="102000">
                <a:prstClr val="black">
                  <a:alpha val="40000"/>
                </a:prstClr>
              </a:outerShdw>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91364" rIns="91364" rtlCol="0" tIns="45684"/>
            <a:lstStyle/>
            <a:p>
              <a:pPr algn="ctr"/>
              <a:endParaRPr lang="es-MX" spc="300" sz="2000">
                <a:solidFill>
                  <a:srgbClr val="0070C0"/>
                </a:solidFill>
                <a:latin charset="0" panose="020b0806030902050204" pitchFamily="34" typeface="Impact"/>
                <a:ea charset="0" panose="020b0906030804020204" pitchFamily="34" typeface="Open Sans Extrabold"/>
                <a:cs charset="0" panose="020b0906030804020204" pitchFamily="34" typeface="Open Sans Extrabold"/>
              </a:endParaRPr>
            </a:p>
          </p:txBody>
        </p:sp>
        <p:sp>
          <p:nvSpPr>
            <p:cNvPr id="18" name="45 Elipse"/>
            <p:cNvSpPr/>
            <p:nvPr/>
          </p:nvSpPr>
          <p:spPr>
            <a:xfrm>
              <a:off x="14085140" y="3111415"/>
              <a:ext cx="2830451" cy="2764246"/>
            </a:xfrm>
            <a:prstGeom prst="ellipse">
              <a:avLst/>
            </a:prstGeom>
            <a:solidFill>
              <a:schemeClr val="bg1"/>
            </a:solidFill>
            <a:ln w="19050">
              <a:noFill/>
            </a:ln>
            <a:effectLst>
              <a:outerShdw algn="tr" blurRad="469900" dir="7800000" dist="203200" rotWithShape="0" sx="102000" sy="102000">
                <a:prstClr val="black">
                  <a:alpha val="60000"/>
                </a:prstClr>
              </a:outerShdw>
            </a:effectLst>
            <a:scene3d>
              <a:camera prst="orthographicFront">
                <a:rot lat="0" lon="0" rev="0"/>
              </a:camera>
              <a:lightRig dir="t" rig="soft">
                <a:rot lat="0" lon="0" rev="21594000"/>
              </a:lightRig>
            </a:scene3d>
            <a:sp3d extrusionH="69850">
              <a:bevelT h="95250" w="38100"/>
              <a:bevelB h="0" w="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0" rIns="0" rtlCol="0" tIns="45684"/>
            <a:lstStyle/>
            <a:p>
              <a:pPr algn="ctr"/>
              <a:r>
                <a:rPr lang="es-MX" spc="300" sz="2000">
                  <a:solidFill>
                    <a:srgbClr val="0070C0"/>
                  </a:solidFill>
                  <a:latin charset="0" panose="020b0806030902050204" pitchFamily="34" typeface="Impact"/>
                  <a:ea charset="0" panose="020b0906030804020204" pitchFamily="34" typeface="Open Sans Extrabold"/>
                  <a:cs charset="0" panose="020b0906030804020204" pitchFamily="34" typeface="Open Sans Extrabold"/>
                </a:rPr>
                <a:t>01</a:t>
              </a:r>
            </a:p>
          </p:txBody>
        </p:sp>
      </p:grpSp>
      <p:grpSp>
        <p:nvGrpSpPr>
          <p:cNvPr id="19" name="Step 2"/>
          <p:cNvGrpSpPr>
            <a:grpSpLocks noChangeAspect="1"/>
          </p:cNvGrpSpPr>
          <p:nvPr/>
        </p:nvGrpSpPr>
        <p:grpSpPr>
          <a:xfrm>
            <a:off x="7966001" y="4496525"/>
            <a:ext cx="836029" cy="835963"/>
            <a:chOff x="13700015" y="2693328"/>
            <a:chExt cx="3600703" cy="3600418"/>
          </a:xfrm>
        </p:grpSpPr>
        <p:sp>
          <p:nvSpPr>
            <p:cNvPr id="20" name="4 Elipse"/>
            <p:cNvSpPr/>
            <p:nvPr/>
          </p:nvSpPr>
          <p:spPr>
            <a:xfrm>
              <a:off x="13700015" y="2693328"/>
              <a:ext cx="3600703" cy="3600418"/>
            </a:xfrm>
            <a:prstGeom prst="ellipse">
              <a:avLst/>
            </a:prstGeom>
            <a:solidFill>
              <a:schemeClr val="bg1"/>
            </a:solidFill>
            <a:ln cap="rnd" cmpd="sng" w="3175">
              <a:noFill/>
              <a:bevel/>
            </a:ln>
            <a:effectLst>
              <a:outerShdw algn="ctr" blurRad="63500" rotWithShape="0" sx="102000" sy="102000">
                <a:prstClr val="black">
                  <a:alpha val="40000"/>
                </a:prstClr>
              </a:outerShdw>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91364" rIns="91364" rtlCol="0" tIns="45684"/>
            <a:lstStyle/>
            <a:p>
              <a:pPr algn="ctr"/>
              <a:endParaRPr lang="es-MX" spc="300" sz="2000">
                <a:solidFill>
                  <a:srgbClr val="0070C0"/>
                </a:solidFill>
                <a:latin charset="0" panose="020b0806030902050204" pitchFamily="34" typeface="Impact"/>
                <a:ea charset="0" panose="020b0906030804020204" pitchFamily="34" typeface="Open Sans Extrabold"/>
                <a:cs charset="0" panose="020b0906030804020204" pitchFamily="34" typeface="Open Sans Extrabold"/>
              </a:endParaRPr>
            </a:p>
          </p:txBody>
        </p:sp>
        <p:sp>
          <p:nvSpPr>
            <p:cNvPr id="21" name="5 Elipse"/>
            <p:cNvSpPr/>
            <p:nvPr/>
          </p:nvSpPr>
          <p:spPr>
            <a:xfrm>
              <a:off x="14085140" y="3111415"/>
              <a:ext cx="2830451" cy="2764246"/>
            </a:xfrm>
            <a:prstGeom prst="ellipse">
              <a:avLst/>
            </a:prstGeom>
            <a:solidFill>
              <a:schemeClr val="bg1"/>
            </a:solidFill>
            <a:ln w="19050">
              <a:noFill/>
            </a:ln>
            <a:effectLst>
              <a:outerShdw algn="tr" blurRad="469900" dir="7800000" dist="203200" rotWithShape="0" sx="102000" sy="102000">
                <a:prstClr val="black">
                  <a:alpha val="60000"/>
                </a:prstClr>
              </a:outerShdw>
            </a:effectLst>
            <a:scene3d>
              <a:camera prst="orthographicFront">
                <a:rot lat="0" lon="0" rev="0"/>
              </a:camera>
              <a:lightRig dir="t" rig="soft">
                <a:rot lat="0" lon="0" rev="21594000"/>
              </a:lightRig>
            </a:scene3d>
            <a:sp3d extrusionH="69850">
              <a:bevelT h="95250" w="38100"/>
              <a:bevelB h="0" w="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0" rIns="0" rtlCol="0" tIns="45684"/>
            <a:lstStyle/>
            <a:p>
              <a:pPr algn="ctr"/>
              <a:r>
                <a:rPr lang="es-MX" spc="300" sz="2000">
                  <a:solidFill>
                    <a:srgbClr val="0070C0"/>
                  </a:solidFill>
                  <a:latin charset="0" panose="020b0806030902050204" pitchFamily="34" typeface="Impact"/>
                  <a:ea charset="0" panose="020b0906030804020204" pitchFamily="34" typeface="Open Sans Extrabold"/>
                  <a:cs charset="0" panose="020b0906030804020204" pitchFamily="34" typeface="Open Sans Extrabold"/>
                </a:rPr>
                <a:t>02</a:t>
              </a:r>
            </a:p>
          </p:txBody>
        </p:sp>
      </p:grpSp>
      <p:grpSp>
        <p:nvGrpSpPr>
          <p:cNvPr id="22" name="Step 3"/>
          <p:cNvGrpSpPr>
            <a:grpSpLocks noChangeAspect="1"/>
          </p:cNvGrpSpPr>
          <p:nvPr/>
        </p:nvGrpSpPr>
        <p:grpSpPr>
          <a:xfrm>
            <a:off x="6310674" y="3797261"/>
            <a:ext cx="836029" cy="835963"/>
            <a:chOff x="13700015" y="2693328"/>
            <a:chExt cx="3600703" cy="3600418"/>
          </a:xfrm>
        </p:grpSpPr>
        <p:sp>
          <p:nvSpPr>
            <p:cNvPr id="23" name="4 Elipse"/>
            <p:cNvSpPr/>
            <p:nvPr/>
          </p:nvSpPr>
          <p:spPr>
            <a:xfrm>
              <a:off x="13700015" y="2693328"/>
              <a:ext cx="3600703" cy="3600418"/>
            </a:xfrm>
            <a:prstGeom prst="ellipse">
              <a:avLst/>
            </a:prstGeom>
            <a:solidFill>
              <a:schemeClr val="bg1"/>
            </a:solidFill>
            <a:ln cap="rnd" cmpd="sng" w="3175">
              <a:noFill/>
              <a:bevel/>
            </a:ln>
            <a:effectLst>
              <a:outerShdw algn="ctr" blurRad="63500" rotWithShape="0" sx="102000" sy="102000">
                <a:prstClr val="black">
                  <a:alpha val="40000"/>
                </a:prstClr>
              </a:outerShdw>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91364" rIns="91364" rtlCol="0" tIns="45684"/>
            <a:lstStyle/>
            <a:p>
              <a:pPr algn="ctr"/>
              <a:endParaRPr lang="es-MX" spc="300" sz="2000">
                <a:solidFill>
                  <a:srgbClr val="0070C0"/>
                </a:solidFill>
                <a:latin charset="0" panose="020b0806030902050204" pitchFamily="34" typeface="Impact"/>
                <a:ea charset="0" panose="020b0906030804020204" pitchFamily="34" typeface="Open Sans Extrabold"/>
                <a:cs charset="0" panose="020b0906030804020204" pitchFamily="34" typeface="Open Sans Extrabold"/>
              </a:endParaRPr>
            </a:p>
          </p:txBody>
        </p:sp>
        <p:sp>
          <p:nvSpPr>
            <p:cNvPr id="24" name="5 Elipse"/>
            <p:cNvSpPr/>
            <p:nvPr/>
          </p:nvSpPr>
          <p:spPr>
            <a:xfrm>
              <a:off x="14085140" y="3111415"/>
              <a:ext cx="2830451" cy="2764246"/>
            </a:xfrm>
            <a:prstGeom prst="ellipse">
              <a:avLst/>
            </a:prstGeom>
            <a:solidFill>
              <a:schemeClr val="bg1"/>
            </a:solidFill>
            <a:ln w="19050">
              <a:noFill/>
            </a:ln>
            <a:effectLst>
              <a:outerShdw algn="tr" blurRad="469900" dir="7800000" dist="203200" rotWithShape="0" sx="102000" sy="102000">
                <a:prstClr val="black">
                  <a:alpha val="60000"/>
                </a:prstClr>
              </a:outerShdw>
            </a:effectLst>
            <a:scene3d>
              <a:camera prst="orthographicFront">
                <a:rot lat="0" lon="0" rev="0"/>
              </a:camera>
              <a:lightRig dir="t" rig="soft">
                <a:rot lat="0" lon="0" rev="21594000"/>
              </a:lightRig>
            </a:scene3d>
            <a:sp3d extrusionH="69850">
              <a:bevelT h="95250" w="38100"/>
              <a:bevelB h="0" w="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0" rIns="0" rtlCol="0" tIns="45684"/>
            <a:lstStyle/>
            <a:p>
              <a:pPr algn="ctr"/>
              <a:r>
                <a:rPr lang="es-MX" spc="300" sz="2000">
                  <a:solidFill>
                    <a:srgbClr val="0070C0"/>
                  </a:solidFill>
                  <a:latin charset="0" panose="020b0806030902050204" pitchFamily="34" typeface="Impact"/>
                  <a:ea charset="0" panose="020b0906030804020204" pitchFamily="34" typeface="Open Sans Extrabold"/>
                  <a:cs charset="0" panose="020b0906030804020204" pitchFamily="34" typeface="Open Sans Extrabold"/>
                </a:rPr>
                <a:t>03</a:t>
              </a:r>
            </a:p>
          </p:txBody>
        </p:sp>
      </p:grpSp>
      <p:grpSp>
        <p:nvGrpSpPr>
          <p:cNvPr id="25" name="Step 4"/>
          <p:cNvGrpSpPr>
            <a:grpSpLocks noChangeAspect="1"/>
          </p:cNvGrpSpPr>
          <p:nvPr/>
        </p:nvGrpSpPr>
        <p:grpSpPr>
          <a:xfrm>
            <a:off x="4351474" y="4609907"/>
            <a:ext cx="836029" cy="835963"/>
            <a:chOff x="13700015" y="2693328"/>
            <a:chExt cx="3600703" cy="3600418"/>
          </a:xfrm>
        </p:grpSpPr>
        <p:sp>
          <p:nvSpPr>
            <p:cNvPr id="26" name="4 Elipse"/>
            <p:cNvSpPr/>
            <p:nvPr/>
          </p:nvSpPr>
          <p:spPr>
            <a:xfrm>
              <a:off x="13700015" y="2693328"/>
              <a:ext cx="3600703" cy="3600418"/>
            </a:xfrm>
            <a:prstGeom prst="ellipse">
              <a:avLst/>
            </a:prstGeom>
            <a:solidFill>
              <a:schemeClr val="bg1"/>
            </a:solidFill>
            <a:ln cap="rnd" cmpd="sng" w="3175">
              <a:noFill/>
              <a:bevel/>
            </a:ln>
            <a:effectLst>
              <a:outerShdw algn="ctr" blurRad="63500" rotWithShape="0" sx="102000" sy="102000">
                <a:prstClr val="black">
                  <a:alpha val="40000"/>
                </a:prstClr>
              </a:outerShdw>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91364" rIns="91364" rtlCol="0" tIns="45684"/>
            <a:lstStyle/>
            <a:p>
              <a:pPr algn="ctr"/>
              <a:endParaRPr lang="es-MX" spc="300" sz="2000">
                <a:solidFill>
                  <a:srgbClr val="0070C0"/>
                </a:solidFill>
                <a:latin charset="0" panose="020b0806030902050204" pitchFamily="34" typeface="Impact"/>
                <a:ea charset="0" panose="020b0906030804020204" pitchFamily="34" typeface="Open Sans Extrabold"/>
                <a:cs charset="0" panose="020b0906030804020204" pitchFamily="34" typeface="Open Sans Extrabold"/>
              </a:endParaRPr>
            </a:p>
          </p:txBody>
        </p:sp>
        <p:sp>
          <p:nvSpPr>
            <p:cNvPr id="27" name="5 Elipse"/>
            <p:cNvSpPr/>
            <p:nvPr/>
          </p:nvSpPr>
          <p:spPr>
            <a:xfrm>
              <a:off x="14085140" y="3111415"/>
              <a:ext cx="2830451" cy="2764246"/>
            </a:xfrm>
            <a:prstGeom prst="ellipse">
              <a:avLst/>
            </a:prstGeom>
            <a:solidFill>
              <a:schemeClr val="bg1"/>
            </a:solidFill>
            <a:ln w="19050">
              <a:noFill/>
            </a:ln>
            <a:effectLst>
              <a:outerShdw algn="tr" blurRad="469900" dir="7800000" dist="203200" rotWithShape="0" sx="102000" sy="102000">
                <a:prstClr val="black">
                  <a:alpha val="60000"/>
                </a:prstClr>
              </a:outerShdw>
            </a:effectLst>
            <a:scene3d>
              <a:camera prst="orthographicFront">
                <a:rot lat="0" lon="0" rev="0"/>
              </a:camera>
              <a:lightRig dir="t" rig="soft">
                <a:rot lat="0" lon="0" rev="21594000"/>
              </a:lightRig>
            </a:scene3d>
            <a:sp3d extrusionH="69850">
              <a:bevelT h="95250" w="38100"/>
              <a:bevelB h="0" w="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0" rIns="0" rtlCol="0" tIns="45684"/>
            <a:lstStyle/>
            <a:p>
              <a:pPr algn="ctr"/>
              <a:r>
                <a:rPr lang="es-MX" spc="300" sz="2000">
                  <a:solidFill>
                    <a:srgbClr val="0070C0"/>
                  </a:solidFill>
                  <a:latin charset="0" panose="020b0806030902050204" pitchFamily="34" typeface="Impact"/>
                  <a:ea charset="0" panose="020b0906030804020204" pitchFamily="34" typeface="Open Sans Extrabold"/>
                  <a:cs charset="0" panose="020b0906030804020204" pitchFamily="34" typeface="Open Sans Extrabold"/>
                </a:rPr>
                <a:t>04</a:t>
              </a:r>
            </a:p>
          </p:txBody>
        </p:sp>
      </p:grpSp>
      <p:grpSp>
        <p:nvGrpSpPr>
          <p:cNvPr id="28" name="Step 5"/>
          <p:cNvGrpSpPr>
            <a:grpSpLocks noChangeAspect="1"/>
          </p:cNvGrpSpPr>
          <p:nvPr/>
        </p:nvGrpSpPr>
        <p:grpSpPr>
          <a:xfrm>
            <a:off x="4036475" y="2987661"/>
            <a:ext cx="836029" cy="835963"/>
            <a:chOff x="13700015" y="2693328"/>
            <a:chExt cx="3600703" cy="3600418"/>
          </a:xfrm>
        </p:grpSpPr>
        <p:sp>
          <p:nvSpPr>
            <p:cNvPr id="29" name="4 Elipse"/>
            <p:cNvSpPr/>
            <p:nvPr/>
          </p:nvSpPr>
          <p:spPr>
            <a:xfrm>
              <a:off x="13700015" y="2693328"/>
              <a:ext cx="3600703" cy="3600418"/>
            </a:xfrm>
            <a:prstGeom prst="ellipse">
              <a:avLst/>
            </a:prstGeom>
            <a:solidFill>
              <a:schemeClr val="bg1"/>
            </a:solidFill>
            <a:ln cap="rnd" cmpd="sng" w="3175">
              <a:noFill/>
              <a:bevel/>
            </a:ln>
            <a:effectLst>
              <a:outerShdw algn="ctr" blurRad="63500" rotWithShape="0" sx="102000" sy="102000">
                <a:prstClr val="black">
                  <a:alpha val="40000"/>
                </a:prstClr>
              </a:outerShdw>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91364" rIns="91364" rtlCol="0" tIns="45684"/>
            <a:lstStyle/>
            <a:p>
              <a:pPr algn="ctr"/>
              <a:endParaRPr lang="es-MX" spc="300" sz="2000">
                <a:solidFill>
                  <a:srgbClr val="0070C0"/>
                </a:solidFill>
                <a:latin charset="0" panose="020b0806030902050204" pitchFamily="34" typeface="Impact"/>
                <a:ea charset="0" panose="020b0906030804020204" pitchFamily="34" typeface="Open Sans Extrabold"/>
                <a:cs charset="0" panose="020b0906030804020204" pitchFamily="34" typeface="Open Sans Extrabold"/>
              </a:endParaRPr>
            </a:p>
          </p:txBody>
        </p:sp>
        <p:sp>
          <p:nvSpPr>
            <p:cNvPr id="30" name="5 Elipse"/>
            <p:cNvSpPr/>
            <p:nvPr/>
          </p:nvSpPr>
          <p:spPr>
            <a:xfrm>
              <a:off x="14085140" y="3111415"/>
              <a:ext cx="2830451" cy="2764246"/>
            </a:xfrm>
            <a:prstGeom prst="ellipse">
              <a:avLst/>
            </a:prstGeom>
            <a:solidFill>
              <a:schemeClr val="bg1"/>
            </a:solidFill>
            <a:ln w="19050">
              <a:noFill/>
            </a:ln>
            <a:effectLst>
              <a:outerShdw algn="tr" blurRad="469900" dir="7800000" dist="203200" rotWithShape="0" sx="102000" sy="102000">
                <a:prstClr val="black">
                  <a:alpha val="60000"/>
                </a:prstClr>
              </a:outerShdw>
            </a:effectLst>
            <a:scene3d>
              <a:camera prst="orthographicFront">
                <a:rot lat="0" lon="0" rev="0"/>
              </a:camera>
              <a:lightRig dir="t" rig="soft">
                <a:rot lat="0" lon="0" rev="21594000"/>
              </a:lightRig>
            </a:scene3d>
            <a:sp3d extrusionH="69850">
              <a:bevelT h="95250" w="38100"/>
              <a:bevelB h="0" w="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0" rIns="0" rtlCol="0" tIns="45684"/>
            <a:lstStyle/>
            <a:p>
              <a:pPr algn="ctr"/>
              <a:r>
                <a:rPr lang="es-MX" spc="300" sz="2000">
                  <a:solidFill>
                    <a:srgbClr val="0070C0"/>
                  </a:solidFill>
                  <a:latin charset="0" panose="020b0806030902050204" pitchFamily="34" typeface="Impact"/>
                  <a:ea charset="0" panose="020b0906030804020204" pitchFamily="34" typeface="Open Sans Extrabold"/>
                  <a:cs charset="0" panose="020b0906030804020204" pitchFamily="34" typeface="Open Sans Extrabold"/>
                </a:rPr>
                <a:t>05</a:t>
              </a:r>
            </a:p>
          </p:txBody>
        </p:sp>
      </p:grpSp>
      <p:grpSp>
        <p:nvGrpSpPr>
          <p:cNvPr id="31" name="Step 6"/>
          <p:cNvGrpSpPr>
            <a:grpSpLocks noChangeAspect="1"/>
          </p:cNvGrpSpPr>
          <p:nvPr/>
        </p:nvGrpSpPr>
        <p:grpSpPr>
          <a:xfrm>
            <a:off x="6505417" y="1392154"/>
            <a:ext cx="836029" cy="835963"/>
            <a:chOff x="13700015" y="2693328"/>
            <a:chExt cx="3600703" cy="3600418"/>
          </a:xfrm>
        </p:grpSpPr>
        <p:sp>
          <p:nvSpPr>
            <p:cNvPr id="32" name="4 Elipse"/>
            <p:cNvSpPr/>
            <p:nvPr/>
          </p:nvSpPr>
          <p:spPr>
            <a:xfrm>
              <a:off x="13700015" y="2693328"/>
              <a:ext cx="3600703" cy="3600418"/>
            </a:xfrm>
            <a:prstGeom prst="ellipse">
              <a:avLst/>
            </a:prstGeom>
            <a:solidFill>
              <a:schemeClr val="bg1"/>
            </a:solidFill>
            <a:ln cap="rnd" cmpd="sng" w="3175">
              <a:noFill/>
              <a:bevel/>
            </a:ln>
            <a:effectLst>
              <a:outerShdw algn="ctr" blurRad="63500" rotWithShape="0" sx="102000" sy="102000">
                <a:prstClr val="black">
                  <a:alpha val="40000"/>
                </a:prstClr>
              </a:outerShdw>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91364" rIns="91364" rtlCol="0" tIns="45684"/>
            <a:lstStyle/>
            <a:p>
              <a:pPr algn="ctr"/>
              <a:endParaRPr lang="es-MX" spc="300" sz="2000">
                <a:solidFill>
                  <a:srgbClr val="0070C0"/>
                </a:solidFill>
                <a:latin charset="0" panose="020b0806030902050204" pitchFamily="34" typeface="Impact"/>
                <a:ea charset="0" panose="020b0906030804020204" pitchFamily="34" typeface="Open Sans Extrabold"/>
                <a:cs charset="0" panose="020b0906030804020204" pitchFamily="34" typeface="Open Sans Extrabold"/>
              </a:endParaRPr>
            </a:p>
          </p:txBody>
        </p:sp>
        <p:sp>
          <p:nvSpPr>
            <p:cNvPr id="33" name="5 Elipse"/>
            <p:cNvSpPr/>
            <p:nvPr/>
          </p:nvSpPr>
          <p:spPr>
            <a:xfrm>
              <a:off x="14085140" y="3111415"/>
              <a:ext cx="2830451" cy="2764246"/>
            </a:xfrm>
            <a:prstGeom prst="ellipse">
              <a:avLst/>
            </a:prstGeom>
            <a:solidFill>
              <a:schemeClr val="bg1"/>
            </a:solidFill>
            <a:ln w="19050">
              <a:noFill/>
            </a:ln>
            <a:effectLst>
              <a:outerShdw algn="tr" blurRad="469900" dir="7800000" dist="203200" rotWithShape="0" sx="102000" sy="102000">
                <a:prstClr val="black">
                  <a:alpha val="60000"/>
                </a:prstClr>
              </a:outerShdw>
            </a:effectLst>
            <a:scene3d>
              <a:camera prst="orthographicFront">
                <a:rot lat="0" lon="0" rev="0"/>
              </a:camera>
              <a:lightRig dir="t" rig="soft">
                <a:rot lat="0" lon="0" rev="21594000"/>
              </a:lightRig>
            </a:scene3d>
            <a:sp3d extrusionH="69850">
              <a:bevelT h="95250" w="38100"/>
              <a:bevelB h="0" w="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0" rIns="0" rtlCol="0" tIns="45684"/>
            <a:lstStyle/>
            <a:p>
              <a:pPr algn="ctr"/>
              <a:r>
                <a:rPr lang="es-MX" spc="300" sz="2000">
                  <a:solidFill>
                    <a:srgbClr val="0070C0"/>
                  </a:solidFill>
                  <a:latin charset="0" panose="020b0806030902050204" pitchFamily="34" typeface="Impact"/>
                  <a:ea charset="0" panose="020b0906030804020204" pitchFamily="34" typeface="Open Sans Extrabold"/>
                  <a:cs charset="0" panose="020b0906030804020204" pitchFamily="34" typeface="Open Sans Extrabold"/>
                </a:rPr>
                <a:t>06</a:t>
              </a:r>
            </a:p>
          </p:txBody>
        </p:sp>
      </p:grpSp>
      <p:grpSp>
        <p:nvGrpSpPr>
          <p:cNvPr id="34" name="Textbox 2"/>
          <p:cNvGrpSpPr/>
          <p:nvPr/>
        </p:nvGrpSpPr>
        <p:grpSpPr>
          <a:xfrm>
            <a:off x="8505235" y="3852068"/>
            <a:ext cx="1622906" cy="613102"/>
            <a:chOff x="6077466" y="11175687"/>
            <a:chExt cx="3246188" cy="1226348"/>
          </a:xfrm>
        </p:grpSpPr>
        <p:sp>
          <p:nvSpPr>
            <p:cNvPr id="35" name="69 CuadroTexto"/>
            <p:cNvSpPr txBox="1"/>
            <p:nvPr/>
          </p:nvSpPr>
          <p:spPr>
            <a:xfrm>
              <a:off x="6077464" y="11175686"/>
              <a:ext cx="3246188" cy="638603"/>
            </a:xfrm>
            <a:prstGeom prst="rect">
              <a:avLst/>
            </a:prstGeom>
            <a:solidFill>
              <a:schemeClr val="accent2"/>
            </a:solidFill>
          </p:spPr>
          <p:txBody>
            <a:bodyPr bIns="45332" lIns="90625" rIns="90625" rtlCol="0" tIns="45332" wrap="square">
              <a:spAutoFit/>
            </a:bodyPr>
            <a:lstStyle/>
            <a:p>
              <a:pPr algn="ctr"/>
              <a:r>
                <a:rPr altLang="en-US" b="1" lang="zh-CN" spc="300" sz="1500">
                  <a:latin charset="-122" panose="020b0503020204020204" pitchFamily="34" typeface="微软雅黑"/>
                  <a:ea charset="-122" panose="020b0503020204020204" pitchFamily="34" typeface="微软雅黑"/>
                  <a:cs charset="0" panose="020b0604020202020204" typeface="Open Sans Condensed"/>
                </a:rPr>
                <a:t>善于沟通交流</a:t>
              </a:r>
            </a:p>
          </p:txBody>
        </p:sp>
        <p:sp>
          <p:nvSpPr>
            <p:cNvPr id="36" name="69 CuadroTexto"/>
            <p:cNvSpPr txBox="1"/>
            <p:nvPr/>
          </p:nvSpPr>
          <p:spPr>
            <a:xfrm>
              <a:off x="6077465" y="11726414"/>
              <a:ext cx="1968126" cy="669087"/>
            </a:xfrm>
            <a:prstGeom prst="rect">
              <a:avLst/>
            </a:prstGeom>
            <a:noFill/>
          </p:spPr>
          <p:txBody>
            <a:bodyPr bIns="45332" lIns="90625" rIns="90625" rtlCol="0" tIns="45332" wrap="square">
              <a:spAutoFit/>
            </a:bodyPr>
            <a:lstStyle/>
            <a:p>
              <a:pPr algn="ctr"/>
              <a:r>
                <a:rPr lang="es-MX" noProof="1" sz="800">
                  <a:latin charset="0" panose="020b0604020202020204" typeface="Source Sans Pro"/>
                  <a:ea charset="0" panose="02000000000000000000" pitchFamily="2" typeface="Roboto Light"/>
                  <a:cs charset="0" panose="02000000000000000000" pitchFamily="2" typeface="Roboto Light"/>
                </a:rPr>
                <a:t>Aenean commodo ligula eget dolor.</a:t>
              </a:r>
            </a:p>
          </p:txBody>
        </p:sp>
      </p:grpSp>
      <p:grpSp>
        <p:nvGrpSpPr>
          <p:cNvPr id="37" name="Textbox 3"/>
          <p:cNvGrpSpPr/>
          <p:nvPr/>
        </p:nvGrpSpPr>
        <p:grpSpPr>
          <a:xfrm>
            <a:off x="6253940" y="4889940"/>
            <a:ext cx="1418793" cy="613104"/>
            <a:chOff x="5207677" y="11175677"/>
            <a:chExt cx="2837915" cy="1226351"/>
          </a:xfrm>
        </p:grpSpPr>
        <p:sp>
          <p:nvSpPr>
            <p:cNvPr id="38" name="69 CuadroTexto"/>
            <p:cNvSpPr txBox="1"/>
            <p:nvPr/>
          </p:nvSpPr>
          <p:spPr>
            <a:xfrm>
              <a:off x="5207677" y="11175678"/>
              <a:ext cx="2837915" cy="638602"/>
            </a:xfrm>
            <a:prstGeom prst="rect">
              <a:avLst/>
            </a:prstGeom>
            <a:solidFill>
              <a:schemeClr val="accent4"/>
            </a:solidFill>
          </p:spPr>
          <p:txBody>
            <a:bodyPr bIns="45332" lIns="90625" rIns="90625" rtlCol="0" tIns="45332" wrap="square">
              <a:spAutoFit/>
            </a:bodyPr>
            <a:lstStyle/>
            <a:p>
              <a:pPr algn="ctr"/>
              <a:r>
                <a:rPr altLang="en-US" b="1" lang="zh-CN" spc="300" sz="1500">
                  <a:latin charset="-122" panose="020b0503020204020204" pitchFamily="34" typeface="微软雅黑"/>
                  <a:ea charset="-122" panose="020b0503020204020204" pitchFamily="34" typeface="微软雅黑"/>
                  <a:cs charset="0" panose="020b0604020202020204" typeface="Open Sans Condensed"/>
                </a:rPr>
                <a:t>谦虚谨慎</a:t>
              </a:r>
            </a:p>
          </p:txBody>
        </p:sp>
        <p:sp>
          <p:nvSpPr>
            <p:cNvPr id="39" name="69 CuadroTexto"/>
            <p:cNvSpPr txBox="1"/>
            <p:nvPr/>
          </p:nvSpPr>
          <p:spPr>
            <a:xfrm>
              <a:off x="6077464" y="11726407"/>
              <a:ext cx="1968126" cy="669086"/>
            </a:xfrm>
            <a:prstGeom prst="rect">
              <a:avLst/>
            </a:prstGeom>
            <a:noFill/>
          </p:spPr>
          <p:txBody>
            <a:bodyPr bIns="45332" lIns="90625" rIns="90625" rtlCol="0" tIns="45332" wrap="square">
              <a:spAutoFit/>
            </a:bodyPr>
            <a:lstStyle/>
            <a:p>
              <a:pPr algn="ctr"/>
              <a:r>
                <a:rPr lang="es-MX" noProof="1" sz="800">
                  <a:solidFill>
                    <a:schemeClr val="bg1">
                      <a:lumMod val="65000"/>
                    </a:schemeClr>
                  </a:solidFill>
                  <a:latin charset="0" panose="020b0604020202020204" typeface="Source Sans Pro"/>
                  <a:ea charset="0" panose="02000000000000000000" pitchFamily="2" typeface="Roboto Light"/>
                  <a:cs charset="0" panose="02000000000000000000" pitchFamily="2" typeface="Roboto Light"/>
                </a:rPr>
                <a:t>Aenean commodo ligula eget dolor.</a:t>
              </a:r>
            </a:p>
          </p:txBody>
        </p:sp>
      </p:grpSp>
      <p:sp>
        <p:nvSpPr>
          <p:cNvPr id="40" name="Textbox 7"/>
          <p:cNvSpPr/>
          <p:nvPr/>
        </p:nvSpPr>
        <p:spPr>
          <a:xfrm>
            <a:off x="9663987" y="1411688"/>
            <a:ext cx="1836086" cy="806417"/>
          </a:xfrm>
          <a:prstGeom prst="rect">
            <a:avLst/>
          </a:prstGeom>
        </p:spPr>
        <p:txBody>
          <a:bodyPr anchor="ctr" bIns="60423" lIns="71866" rIns="120846" tIns="60423" wrap="square">
            <a:spAutoFit/>
          </a:bodyPr>
          <a:lstStyle/>
          <a:p>
            <a:pPr algn="r">
              <a:lnSpc>
                <a:spcPct val="150000"/>
              </a:lnSpc>
            </a:pPr>
            <a:r>
              <a:rPr lang="es-MX" sz="2999">
                <a:latin charset="0" panose="020b0906030804020204" pitchFamily="34" typeface="Open Sans Extrabold"/>
                <a:ea charset="0" panose="020b0906030804020204" pitchFamily="34" typeface="Open Sans Extrabold"/>
                <a:cs charset="0" panose="020b0906030804020204" pitchFamily="34" typeface="Open Sans Extrabold"/>
              </a:rPr>
              <a:t>Success</a:t>
            </a:r>
          </a:p>
        </p:txBody>
      </p:sp>
      <p:grpSp>
        <p:nvGrpSpPr>
          <p:cNvPr id="41" name="Textbox 4"/>
          <p:cNvGrpSpPr/>
          <p:nvPr/>
        </p:nvGrpSpPr>
        <p:grpSpPr>
          <a:xfrm>
            <a:off x="1715661" y="4287057"/>
            <a:ext cx="1759782" cy="613106"/>
            <a:chOff x="5071772" y="11175677"/>
            <a:chExt cx="2973820" cy="1226356"/>
          </a:xfrm>
          <a:solidFill>
            <a:srgbClr val="0070C0"/>
          </a:solidFill>
        </p:grpSpPr>
        <p:sp>
          <p:nvSpPr>
            <p:cNvPr id="42" name="69 CuadroTexto"/>
            <p:cNvSpPr txBox="1"/>
            <p:nvPr/>
          </p:nvSpPr>
          <p:spPr>
            <a:xfrm>
              <a:off x="5071772" y="11175677"/>
              <a:ext cx="2973820" cy="638603"/>
            </a:xfrm>
            <a:prstGeom prst="rect">
              <a:avLst/>
            </a:prstGeom>
            <a:grpFill/>
          </p:spPr>
          <p:txBody>
            <a:bodyPr bIns="45332" lIns="90625" rIns="90625" rtlCol="0" tIns="45332" wrap="square">
              <a:spAutoFit/>
            </a:bodyPr>
            <a:lstStyle/>
            <a:p>
              <a:pPr algn="ctr"/>
              <a:r>
                <a:rPr altLang="en-US" b="1" lang="zh-CN" spc="300" sz="1500">
                  <a:solidFill>
                    <a:schemeClr val="bg1"/>
                  </a:solidFill>
                  <a:latin charset="-122" panose="020b0503020204020204" pitchFamily="34" typeface="微软雅黑"/>
                  <a:ea charset="-122" panose="020b0503020204020204" pitchFamily="34" typeface="微软雅黑"/>
                  <a:cs charset="0" panose="020b0604020202020204" typeface="Open Sans Condensed"/>
                </a:rPr>
                <a:t>及时化解矛盾</a:t>
              </a:r>
            </a:p>
          </p:txBody>
        </p:sp>
        <p:sp>
          <p:nvSpPr>
            <p:cNvPr id="43" name="69 CuadroTexto"/>
            <p:cNvSpPr txBox="1"/>
            <p:nvPr/>
          </p:nvSpPr>
          <p:spPr>
            <a:xfrm>
              <a:off x="6077465" y="11726414"/>
              <a:ext cx="1968126" cy="669087"/>
            </a:xfrm>
            <a:prstGeom prst="rect">
              <a:avLst/>
            </a:prstGeom>
            <a:grpFill/>
          </p:spPr>
          <p:txBody>
            <a:bodyPr bIns="45332" lIns="90625" rIns="90625" rtlCol="0" tIns="45332" wrap="square">
              <a:spAutoFit/>
            </a:bodyPr>
            <a:lstStyle/>
            <a:p>
              <a:pPr algn="ctr"/>
              <a:r>
                <a:rPr lang="es-MX" noProof="1" sz="800">
                  <a:solidFill>
                    <a:schemeClr val="bg1">
                      <a:lumMod val="65000"/>
                    </a:schemeClr>
                  </a:solidFill>
                  <a:latin charset="0" panose="020b0604020202020204" typeface="Source Sans Pro"/>
                  <a:ea charset="0" panose="02000000000000000000" pitchFamily="2" typeface="Roboto Light"/>
                  <a:cs charset="0" panose="02000000000000000000" pitchFamily="2" typeface="Roboto Light"/>
                </a:rPr>
                <a:t>Aenean commodo ligula eget dolor.</a:t>
              </a:r>
            </a:p>
          </p:txBody>
        </p:sp>
      </p:grpSp>
      <p:grpSp>
        <p:nvGrpSpPr>
          <p:cNvPr id="44" name="Textbox 5"/>
          <p:cNvGrpSpPr/>
          <p:nvPr/>
        </p:nvGrpSpPr>
        <p:grpSpPr>
          <a:xfrm>
            <a:off x="3475441" y="2131043"/>
            <a:ext cx="1905623" cy="613102"/>
            <a:chOff x="4825317" y="11175677"/>
            <a:chExt cx="3220275" cy="1226347"/>
          </a:xfrm>
        </p:grpSpPr>
        <p:sp>
          <p:nvSpPr>
            <p:cNvPr id="45" name="69 CuadroTexto"/>
            <p:cNvSpPr txBox="1"/>
            <p:nvPr/>
          </p:nvSpPr>
          <p:spPr>
            <a:xfrm>
              <a:off x="4825316" y="11175678"/>
              <a:ext cx="3220275" cy="638602"/>
            </a:xfrm>
            <a:prstGeom prst="rect">
              <a:avLst/>
            </a:prstGeom>
            <a:solidFill>
              <a:schemeClr val="accent4"/>
            </a:solidFill>
          </p:spPr>
          <p:txBody>
            <a:bodyPr bIns="45332" lIns="90625" rIns="90625" rtlCol="0" tIns="45332" wrap="square">
              <a:spAutoFit/>
            </a:bodyPr>
            <a:lstStyle/>
            <a:p>
              <a:pPr algn="ctr"/>
              <a:r>
                <a:rPr altLang="en-US" b="1" lang="zh-CN" spc="300" sz="1500">
                  <a:latin charset="-122" panose="020b0503020204020204" pitchFamily="34" typeface="微软雅黑"/>
                  <a:ea charset="-122" panose="020b0503020204020204" pitchFamily="34" typeface="微软雅黑"/>
                  <a:cs charset="0" panose="020b0604020202020204" typeface="Open Sans Condensed"/>
                </a:rPr>
                <a:t>乐于接受批评</a:t>
              </a:r>
            </a:p>
          </p:txBody>
        </p:sp>
        <p:sp>
          <p:nvSpPr>
            <p:cNvPr id="46" name="69 CuadroTexto"/>
            <p:cNvSpPr txBox="1"/>
            <p:nvPr/>
          </p:nvSpPr>
          <p:spPr>
            <a:xfrm>
              <a:off x="6077466" y="11726403"/>
              <a:ext cx="1968126" cy="669086"/>
            </a:xfrm>
            <a:prstGeom prst="rect">
              <a:avLst/>
            </a:prstGeom>
            <a:noFill/>
          </p:spPr>
          <p:txBody>
            <a:bodyPr bIns="45332" lIns="90625" rIns="90625" rtlCol="0" tIns="45332" wrap="square">
              <a:spAutoFit/>
            </a:bodyPr>
            <a:lstStyle/>
            <a:p>
              <a:pPr algn="ctr"/>
              <a:r>
                <a:rPr lang="es-MX" noProof="1" sz="800">
                  <a:solidFill>
                    <a:schemeClr val="bg1">
                      <a:lumMod val="65000"/>
                    </a:schemeClr>
                  </a:solidFill>
                  <a:latin charset="0" panose="020b0604020202020204" typeface="Source Sans Pro"/>
                  <a:ea charset="0" panose="02000000000000000000" pitchFamily="2" typeface="Roboto Light"/>
                  <a:cs charset="0" panose="02000000000000000000" pitchFamily="2" typeface="Roboto Light"/>
                </a:rPr>
                <a:t>Aenean commodo ligula eget dolor.</a:t>
              </a:r>
            </a:p>
          </p:txBody>
        </p:sp>
      </p:grpSp>
      <p:grpSp>
        <p:nvGrpSpPr>
          <p:cNvPr id="47" name="Textbox 6"/>
          <p:cNvGrpSpPr/>
          <p:nvPr/>
        </p:nvGrpSpPr>
        <p:grpSpPr>
          <a:xfrm>
            <a:off x="7572927" y="1921580"/>
            <a:ext cx="1411542" cy="613102"/>
            <a:chOff x="6077466" y="11175677"/>
            <a:chExt cx="2385337" cy="1226347"/>
          </a:xfrm>
        </p:grpSpPr>
        <p:sp>
          <p:nvSpPr>
            <p:cNvPr id="48" name="69 CuadroTexto"/>
            <p:cNvSpPr txBox="1"/>
            <p:nvPr/>
          </p:nvSpPr>
          <p:spPr>
            <a:xfrm>
              <a:off x="6077464" y="11175677"/>
              <a:ext cx="2385337" cy="638602"/>
            </a:xfrm>
            <a:prstGeom prst="rect">
              <a:avLst/>
            </a:prstGeom>
            <a:noFill/>
          </p:spPr>
          <p:txBody>
            <a:bodyPr bIns="45332" lIns="90625" rIns="90625" rtlCol="0" tIns="45332" wrap="square">
              <a:spAutoFit/>
            </a:bodyPr>
            <a:lstStyle/>
            <a:p>
              <a:pPr algn="ctr"/>
              <a:r>
                <a:rPr altLang="en-US" b="1" lang="zh-CN" spc="300" sz="1500">
                  <a:solidFill>
                    <a:srgbClr val="0070C0"/>
                  </a:solidFill>
                  <a:latin charset="-122" panose="020b0503020204020204" pitchFamily="34" typeface="微软雅黑"/>
                  <a:ea charset="-122" panose="020b0503020204020204" pitchFamily="34" typeface="微软雅黑"/>
                  <a:cs charset="0" panose="020b0604020202020204" typeface="Open Sans Condensed"/>
                </a:rPr>
                <a:t>富有创造性</a:t>
              </a:r>
            </a:p>
          </p:txBody>
        </p:sp>
        <p:sp>
          <p:nvSpPr>
            <p:cNvPr id="49" name="69 CuadroTexto"/>
            <p:cNvSpPr txBox="1"/>
            <p:nvPr/>
          </p:nvSpPr>
          <p:spPr>
            <a:xfrm>
              <a:off x="6077465" y="11726404"/>
              <a:ext cx="1968126" cy="669086"/>
            </a:xfrm>
            <a:prstGeom prst="rect">
              <a:avLst/>
            </a:prstGeom>
            <a:noFill/>
          </p:spPr>
          <p:txBody>
            <a:bodyPr bIns="45332" lIns="90625" rIns="90625" rtlCol="0" tIns="45332" wrap="square">
              <a:spAutoFit/>
            </a:bodyPr>
            <a:lstStyle/>
            <a:p>
              <a:pPr algn="ctr"/>
              <a:r>
                <a:rPr lang="es-MX" noProof="1" sz="800">
                  <a:solidFill>
                    <a:schemeClr val="bg1">
                      <a:lumMod val="65000"/>
                    </a:schemeClr>
                  </a:solidFill>
                  <a:latin charset="0" panose="020b0604020202020204" typeface="Source Sans Pro"/>
                  <a:ea charset="0" panose="02000000000000000000" pitchFamily="2" typeface="Roboto Light"/>
                  <a:cs charset="0" panose="02000000000000000000" pitchFamily="2" typeface="Roboto Light"/>
                </a:rPr>
                <a:t>Aenean commodo ligula eget dolor.</a:t>
              </a:r>
            </a:p>
          </p:txBody>
        </p:sp>
      </p:grpSp>
    </p:spTree>
    <p:extLst>
      <p:ext uri="{BB962C8B-B14F-4D97-AF65-F5344CB8AC3E}">
        <p14:creationId val="827801192"/>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decel="100000" fill="hold" id="9" nodeType="afterEffect" presetClass="entr" presetID="2" presetSubtype="4">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ppt_x"/>
                                          </p:val>
                                        </p:tav>
                                        <p:tav tm="100000">
                                          <p:val>
                                            <p:strVal val="#ppt_x"/>
                                          </p:val>
                                        </p:tav>
                                      </p:tavLst>
                                    </p:anim>
                                    <p:anim calcmode="lin" valueType="num">
                                      <p:cBhvr additive="base">
                                        <p:cTn dur="500" fill="hold" id="12"/>
                                        <p:tgtEl>
                                          <p:spTgt spid="16"/>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4">
                                  <p:stCondLst>
                                    <p:cond delay="20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500" fill="hold" id="15"/>
                                        <p:tgtEl>
                                          <p:spTgt spid="19"/>
                                        </p:tgtEl>
                                        <p:attrNameLst>
                                          <p:attrName>ppt_x</p:attrName>
                                        </p:attrNameLst>
                                      </p:cBhvr>
                                      <p:tavLst>
                                        <p:tav tm="0">
                                          <p:val>
                                            <p:strVal val="#ppt_x"/>
                                          </p:val>
                                        </p:tav>
                                        <p:tav tm="100000">
                                          <p:val>
                                            <p:strVal val="#ppt_x"/>
                                          </p:val>
                                        </p:tav>
                                      </p:tavLst>
                                    </p:anim>
                                    <p:anim calcmode="lin" valueType="num">
                                      <p:cBhvr additive="base">
                                        <p:cTn dur="500" fill="hold" id="16"/>
                                        <p:tgtEl>
                                          <p:spTgt spid="19"/>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4">
                                  <p:stCondLst>
                                    <p:cond delay="400"/>
                                  </p:stCondLst>
                                  <p:childTnLst>
                                    <p:set>
                                      <p:cBhvr>
                                        <p:cTn dur="1" fill="hold" id="18">
                                          <p:stCondLst>
                                            <p:cond delay="0"/>
                                          </p:stCondLst>
                                        </p:cTn>
                                        <p:tgtEl>
                                          <p:spTgt spid="22"/>
                                        </p:tgtEl>
                                        <p:attrNameLst>
                                          <p:attrName>style.visibility</p:attrName>
                                        </p:attrNameLst>
                                      </p:cBhvr>
                                      <p:to>
                                        <p:strVal val="visible"/>
                                      </p:to>
                                    </p:set>
                                    <p:anim calcmode="lin" valueType="num">
                                      <p:cBhvr additive="base">
                                        <p:cTn dur="500" fill="hold" id="19"/>
                                        <p:tgtEl>
                                          <p:spTgt spid="22"/>
                                        </p:tgtEl>
                                        <p:attrNameLst>
                                          <p:attrName>ppt_x</p:attrName>
                                        </p:attrNameLst>
                                      </p:cBhvr>
                                      <p:tavLst>
                                        <p:tav tm="0">
                                          <p:val>
                                            <p:strVal val="#ppt_x"/>
                                          </p:val>
                                        </p:tav>
                                        <p:tav tm="100000">
                                          <p:val>
                                            <p:strVal val="#ppt_x"/>
                                          </p:val>
                                        </p:tav>
                                      </p:tavLst>
                                    </p:anim>
                                    <p:anim calcmode="lin" valueType="num">
                                      <p:cBhvr additive="base">
                                        <p:cTn dur="500" fill="hold" id="20"/>
                                        <p:tgtEl>
                                          <p:spTgt spid="22"/>
                                        </p:tgtEl>
                                        <p:attrNameLst>
                                          <p:attrName>ppt_y</p:attrName>
                                        </p:attrNameLst>
                                      </p:cBhvr>
                                      <p:tavLst>
                                        <p:tav tm="0">
                                          <p:val>
                                            <p:strVal val="1+#ppt_h/2"/>
                                          </p:val>
                                        </p:tav>
                                        <p:tav tm="100000">
                                          <p:val>
                                            <p:strVal val="#ppt_y"/>
                                          </p:val>
                                        </p:tav>
                                      </p:tavLst>
                                    </p:anim>
                                  </p:childTnLst>
                                </p:cTn>
                              </p:par>
                              <p:par>
                                <p:cTn decel="100000" fill="hold" id="21" nodeType="withEffect" presetClass="entr" presetID="2" presetSubtype="4">
                                  <p:stCondLst>
                                    <p:cond delay="600"/>
                                  </p:stCondLst>
                                  <p:childTnLst>
                                    <p:set>
                                      <p:cBhvr>
                                        <p:cTn dur="1" fill="hold" id="22">
                                          <p:stCondLst>
                                            <p:cond delay="0"/>
                                          </p:stCondLst>
                                        </p:cTn>
                                        <p:tgtEl>
                                          <p:spTgt spid="25"/>
                                        </p:tgtEl>
                                        <p:attrNameLst>
                                          <p:attrName>style.visibility</p:attrName>
                                        </p:attrNameLst>
                                      </p:cBhvr>
                                      <p:to>
                                        <p:strVal val="visible"/>
                                      </p:to>
                                    </p:set>
                                    <p:anim calcmode="lin" valueType="num">
                                      <p:cBhvr additive="base">
                                        <p:cTn dur="500" fill="hold" id="23"/>
                                        <p:tgtEl>
                                          <p:spTgt spid="25"/>
                                        </p:tgtEl>
                                        <p:attrNameLst>
                                          <p:attrName>ppt_x</p:attrName>
                                        </p:attrNameLst>
                                      </p:cBhvr>
                                      <p:tavLst>
                                        <p:tav tm="0">
                                          <p:val>
                                            <p:strVal val="#ppt_x"/>
                                          </p:val>
                                        </p:tav>
                                        <p:tav tm="100000">
                                          <p:val>
                                            <p:strVal val="#ppt_x"/>
                                          </p:val>
                                        </p:tav>
                                      </p:tavLst>
                                    </p:anim>
                                    <p:anim calcmode="lin" valueType="num">
                                      <p:cBhvr additive="base">
                                        <p:cTn dur="500" fill="hold" id="24"/>
                                        <p:tgtEl>
                                          <p:spTgt spid="25"/>
                                        </p:tgtEl>
                                        <p:attrNameLst>
                                          <p:attrName>ppt_y</p:attrName>
                                        </p:attrNameLst>
                                      </p:cBhvr>
                                      <p:tavLst>
                                        <p:tav tm="0">
                                          <p:val>
                                            <p:strVal val="1+#ppt_h/2"/>
                                          </p:val>
                                        </p:tav>
                                        <p:tav tm="100000">
                                          <p:val>
                                            <p:strVal val="#ppt_y"/>
                                          </p:val>
                                        </p:tav>
                                      </p:tavLst>
                                    </p:anim>
                                  </p:childTnLst>
                                </p:cTn>
                              </p:par>
                              <p:par>
                                <p:cTn decel="100000" fill="hold" id="25" nodeType="withEffect" presetClass="entr" presetID="2" presetSubtype="4">
                                  <p:stCondLst>
                                    <p:cond delay="800"/>
                                  </p:stCondLst>
                                  <p:childTnLst>
                                    <p:set>
                                      <p:cBhvr>
                                        <p:cTn dur="1" fill="hold" id="26">
                                          <p:stCondLst>
                                            <p:cond delay="0"/>
                                          </p:stCondLst>
                                        </p:cTn>
                                        <p:tgtEl>
                                          <p:spTgt spid="28"/>
                                        </p:tgtEl>
                                        <p:attrNameLst>
                                          <p:attrName>style.visibility</p:attrName>
                                        </p:attrNameLst>
                                      </p:cBhvr>
                                      <p:to>
                                        <p:strVal val="visible"/>
                                      </p:to>
                                    </p:set>
                                    <p:anim calcmode="lin" valueType="num">
                                      <p:cBhvr additive="base">
                                        <p:cTn dur="500" fill="hold" id="27"/>
                                        <p:tgtEl>
                                          <p:spTgt spid="28"/>
                                        </p:tgtEl>
                                        <p:attrNameLst>
                                          <p:attrName>ppt_x</p:attrName>
                                        </p:attrNameLst>
                                      </p:cBhvr>
                                      <p:tavLst>
                                        <p:tav tm="0">
                                          <p:val>
                                            <p:strVal val="#ppt_x"/>
                                          </p:val>
                                        </p:tav>
                                        <p:tav tm="100000">
                                          <p:val>
                                            <p:strVal val="#ppt_x"/>
                                          </p:val>
                                        </p:tav>
                                      </p:tavLst>
                                    </p:anim>
                                    <p:anim calcmode="lin" valueType="num">
                                      <p:cBhvr additive="base">
                                        <p:cTn dur="500" fill="hold" id="28"/>
                                        <p:tgtEl>
                                          <p:spTgt spid="28"/>
                                        </p:tgtEl>
                                        <p:attrNameLst>
                                          <p:attrName>ppt_y</p:attrName>
                                        </p:attrNameLst>
                                      </p:cBhvr>
                                      <p:tavLst>
                                        <p:tav tm="0">
                                          <p:val>
                                            <p:strVal val="1+#ppt_h/2"/>
                                          </p:val>
                                        </p:tav>
                                        <p:tav tm="100000">
                                          <p:val>
                                            <p:strVal val="#ppt_y"/>
                                          </p:val>
                                        </p:tav>
                                      </p:tavLst>
                                    </p:anim>
                                  </p:childTnLst>
                                </p:cTn>
                              </p:par>
                              <p:par>
                                <p:cTn decel="100000" fill="hold" id="29" nodeType="withEffect" presetClass="entr" presetID="2" presetSubtype="4">
                                  <p:stCondLst>
                                    <p:cond delay="1000"/>
                                  </p:stCondLst>
                                  <p:childTnLst>
                                    <p:set>
                                      <p:cBhvr>
                                        <p:cTn dur="1" fill="hold" id="30">
                                          <p:stCondLst>
                                            <p:cond delay="0"/>
                                          </p:stCondLst>
                                        </p:cTn>
                                        <p:tgtEl>
                                          <p:spTgt spid="31"/>
                                        </p:tgtEl>
                                        <p:attrNameLst>
                                          <p:attrName>style.visibility</p:attrName>
                                        </p:attrNameLst>
                                      </p:cBhvr>
                                      <p:to>
                                        <p:strVal val="visible"/>
                                      </p:to>
                                    </p:set>
                                    <p:anim calcmode="lin" valueType="num">
                                      <p:cBhvr additive="base">
                                        <p:cTn dur="500" fill="hold" id="31"/>
                                        <p:tgtEl>
                                          <p:spTgt spid="31"/>
                                        </p:tgtEl>
                                        <p:attrNameLst>
                                          <p:attrName>ppt_x</p:attrName>
                                        </p:attrNameLst>
                                      </p:cBhvr>
                                      <p:tavLst>
                                        <p:tav tm="0">
                                          <p:val>
                                            <p:strVal val="#ppt_x"/>
                                          </p:val>
                                        </p:tav>
                                        <p:tav tm="100000">
                                          <p:val>
                                            <p:strVal val="#ppt_x"/>
                                          </p:val>
                                        </p:tav>
                                      </p:tavLst>
                                    </p:anim>
                                    <p:anim calcmode="lin" valueType="num">
                                      <p:cBhvr additive="base">
                                        <p:cTn dur="500" fill="hold" id="32"/>
                                        <p:tgtEl>
                                          <p:spTgt spid="31"/>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2000"/>
                            </p:stCondLst>
                            <p:childTnLst>
                              <p:par>
                                <p:cTn fill="hold" grpId="0" id="34" nodeType="afterEffect" presetClass="entr" presetID="10" presetSubtype="0">
                                  <p:stCondLst>
                                    <p:cond delay="0"/>
                                  </p:stCondLst>
                                  <p:childTnLst>
                                    <p:set>
                                      <p:cBhvr>
                                        <p:cTn dur="1" fill="hold" id="35">
                                          <p:stCondLst>
                                            <p:cond delay="0"/>
                                          </p:stCondLst>
                                        </p:cTn>
                                        <p:tgtEl>
                                          <p:spTgt spid="6"/>
                                        </p:tgtEl>
                                        <p:attrNameLst>
                                          <p:attrName>style.visibility</p:attrName>
                                        </p:attrNameLst>
                                      </p:cBhvr>
                                      <p:to>
                                        <p:strVal val="visible"/>
                                      </p:to>
                                    </p:set>
                                    <p:animEffect filter="fade" transition="in">
                                      <p:cBhvr>
                                        <p:cTn dur="500" id="36"/>
                                        <p:tgtEl>
                                          <p:spTgt spid="6"/>
                                        </p:tgtEl>
                                      </p:cBhvr>
                                    </p:animEffect>
                                  </p:childTnLst>
                                </p:cTn>
                              </p:par>
                            </p:childTnLst>
                          </p:cTn>
                        </p:par>
                        <p:par>
                          <p:cTn fill="hold" id="37" nodeType="afterGroup">
                            <p:stCondLst>
                              <p:cond delay="2500"/>
                            </p:stCondLst>
                            <p:childTnLst>
                              <p:par>
                                <p:cTn fill="hold" id="38" nodeType="afterEffect" presetClass="entr" presetID="12" presetSubtype="2">
                                  <p:stCondLst>
                                    <p:cond delay="0"/>
                                  </p:stCondLst>
                                  <p:childTnLst>
                                    <p:set>
                                      <p:cBhvr>
                                        <p:cTn dur="1" fill="hold" id="39">
                                          <p:stCondLst>
                                            <p:cond delay="0"/>
                                          </p:stCondLst>
                                        </p:cTn>
                                        <p:tgtEl>
                                          <p:spTgt spid="13"/>
                                        </p:tgtEl>
                                        <p:attrNameLst>
                                          <p:attrName>style.visibility</p:attrName>
                                        </p:attrNameLst>
                                      </p:cBhvr>
                                      <p:to>
                                        <p:strVal val="visible"/>
                                      </p:to>
                                    </p:set>
                                    <p:anim calcmode="lin" valueType="num">
                                      <p:cBhvr additive="base">
                                        <p:cTn dur="500" id="40"/>
                                        <p:tgtEl>
                                          <p:spTgt spid="13"/>
                                        </p:tgtEl>
                                        <p:attrNameLst>
                                          <p:attrName>ppt_x</p:attrName>
                                        </p:attrNameLst>
                                      </p:cBhvr>
                                      <p:tavLst>
                                        <p:tav tm="0">
                                          <p:val>
                                            <p:strVal val="#ppt_x+#ppt_w*1.125000"/>
                                          </p:val>
                                        </p:tav>
                                        <p:tav tm="100000">
                                          <p:val>
                                            <p:strVal val="#ppt_x"/>
                                          </p:val>
                                        </p:tav>
                                      </p:tavLst>
                                    </p:anim>
                                    <p:animEffect filter="wipe(left)" transition="in">
                                      <p:cBhvr>
                                        <p:cTn dur="500" id="41"/>
                                        <p:tgtEl>
                                          <p:spTgt spid="13"/>
                                        </p:tgtEl>
                                      </p:cBhvr>
                                    </p:animEffect>
                                  </p:childTnLst>
                                </p:cTn>
                              </p:par>
                            </p:childTnLst>
                          </p:cTn>
                        </p:par>
                        <p:par>
                          <p:cTn fill="hold" id="42" nodeType="afterGroup">
                            <p:stCondLst>
                              <p:cond delay="3000"/>
                            </p:stCondLst>
                            <p:childTnLst>
                              <p:par>
                                <p:cTn fill="hold" grpId="0" id="43" nodeType="afterEffect" presetClass="entr" presetID="10" presetSubtype="0">
                                  <p:stCondLst>
                                    <p:cond delay="0"/>
                                  </p:stCondLst>
                                  <p:childTnLst>
                                    <p:set>
                                      <p:cBhvr>
                                        <p:cTn dur="1" fill="hold" id="44">
                                          <p:stCondLst>
                                            <p:cond delay="0"/>
                                          </p:stCondLst>
                                        </p:cTn>
                                        <p:tgtEl>
                                          <p:spTgt spid="7"/>
                                        </p:tgtEl>
                                        <p:attrNameLst>
                                          <p:attrName>style.visibility</p:attrName>
                                        </p:attrNameLst>
                                      </p:cBhvr>
                                      <p:to>
                                        <p:strVal val="visible"/>
                                      </p:to>
                                    </p:set>
                                    <p:animEffect filter="fade" transition="in">
                                      <p:cBhvr>
                                        <p:cTn dur="500" id="45"/>
                                        <p:tgtEl>
                                          <p:spTgt spid="7"/>
                                        </p:tgtEl>
                                      </p:cBhvr>
                                    </p:animEffect>
                                  </p:childTnLst>
                                </p:cTn>
                              </p:par>
                            </p:childTnLst>
                          </p:cTn>
                        </p:par>
                        <p:par>
                          <p:cTn fill="hold" id="46" nodeType="afterGroup">
                            <p:stCondLst>
                              <p:cond delay="3500"/>
                            </p:stCondLst>
                            <p:childTnLst>
                              <p:par>
                                <p:cTn fill="hold" id="47" nodeType="afterEffect" presetClass="entr" presetID="12" presetSubtype="8">
                                  <p:stCondLst>
                                    <p:cond delay="0"/>
                                  </p:stCondLst>
                                  <p:childTnLst>
                                    <p:set>
                                      <p:cBhvr>
                                        <p:cTn dur="1" fill="hold" id="48">
                                          <p:stCondLst>
                                            <p:cond delay="0"/>
                                          </p:stCondLst>
                                        </p:cTn>
                                        <p:tgtEl>
                                          <p:spTgt spid="34"/>
                                        </p:tgtEl>
                                        <p:attrNameLst>
                                          <p:attrName>style.visibility</p:attrName>
                                        </p:attrNameLst>
                                      </p:cBhvr>
                                      <p:to>
                                        <p:strVal val="visible"/>
                                      </p:to>
                                    </p:set>
                                    <p:anim calcmode="lin" valueType="num">
                                      <p:cBhvr additive="base">
                                        <p:cTn dur="500" id="49"/>
                                        <p:tgtEl>
                                          <p:spTgt spid="34"/>
                                        </p:tgtEl>
                                        <p:attrNameLst>
                                          <p:attrName>ppt_x</p:attrName>
                                        </p:attrNameLst>
                                      </p:cBhvr>
                                      <p:tavLst>
                                        <p:tav tm="0">
                                          <p:val>
                                            <p:strVal val="#ppt_x-#ppt_w*1.125000"/>
                                          </p:val>
                                        </p:tav>
                                        <p:tav tm="100000">
                                          <p:val>
                                            <p:strVal val="#ppt_x"/>
                                          </p:val>
                                        </p:tav>
                                      </p:tavLst>
                                    </p:anim>
                                    <p:animEffect filter="wipe(right)" transition="in">
                                      <p:cBhvr>
                                        <p:cTn dur="500" id="50"/>
                                        <p:tgtEl>
                                          <p:spTgt spid="34"/>
                                        </p:tgtEl>
                                      </p:cBhvr>
                                    </p:animEffect>
                                  </p:childTnLst>
                                </p:cTn>
                              </p:par>
                            </p:childTnLst>
                          </p:cTn>
                        </p:par>
                        <p:par>
                          <p:cTn fill="hold" id="51" nodeType="afterGroup">
                            <p:stCondLst>
                              <p:cond delay="4000"/>
                            </p:stCondLst>
                            <p:childTnLst>
                              <p:par>
                                <p:cTn fill="hold" grpId="0" id="52" nodeType="afterEffect" presetClass="entr" presetID="10" presetSubtype="0">
                                  <p:stCondLst>
                                    <p:cond delay="0"/>
                                  </p:stCondLst>
                                  <p:childTnLst>
                                    <p:set>
                                      <p:cBhvr>
                                        <p:cTn dur="1" fill="hold" id="53">
                                          <p:stCondLst>
                                            <p:cond delay="0"/>
                                          </p:stCondLst>
                                        </p:cTn>
                                        <p:tgtEl>
                                          <p:spTgt spid="8"/>
                                        </p:tgtEl>
                                        <p:attrNameLst>
                                          <p:attrName>style.visibility</p:attrName>
                                        </p:attrNameLst>
                                      </p:cBhvr>
                                      <p:to>
                                        <p:strVal val="visible"/>
                                      </p:to>
                                    </p:set>
                                    <p:animEffect filter="fade" transition="in">
                                      <p:cBhvr>
                                        <p:cTn dur="500" id="54"/>
                                        <p:tgtEl>
                                          <p:spTgt spid="8"/>
                                        </p:tgtEl>
                                      </p:cBhvr>
                                    </p:animEffect>
                                  </p:childTnLst>
                                </p:cTn>
                              </p:par>
                            </p:childTnLst>
                          </p:cTn>
                        </p:par>
                        <p:par>
                          <p:cTn fill="hold" id="55" nodeType="afterGroup">
                            <p:stCondLst>
                              <p:cond delay="4500"/>
                            </p:stCondLst>
                            <p:childTnLst>
                              <p:par>
                                <p:cTn fill="hold" id="56" nodeType="afterEffect" presetClass="entr" presetID="12" presetSubtype="8">
                                  <p:stCondLst>
                                    <p:cond delay="0"/>
                                  </p:stCondLst>
                                  <p:childTnLst>
                                    <p:set>
                                      <p:cBhvr>
                                        <p:cTn dur="1" fill="hold" id="57">
                                          <p:stCondLst>
                                            <p:cond delay="0"/>
                                          </p:stCondLst>
                                        </p:cTn>
                                        <p:tgtEl>
                                          <p:spTgt spid="37"/>
                                        </p:tgtEl>
                                        <p:attrNameLst>
                                          <p:attrName>style.visibility</p:attrName>
                                        </p:attrNameLst>
                                      </p:cBhvr>
                                      <p:to>
                                        <p:strVal val="visible"/>
                                      </p:to>
                                    </p:set>
                                    <p:anim calcmode="lin" valueType="num">
                                      <p:cBhvr additive="base">
                                        <p:cTn dur="500" id="58"/>
                                        <p:tgtEl>
                                          <p:spTgt spid="37"/>
                                        </p:tgtEl>
                                        <p:attrNameLst>
                                          <p:attrName>ppt_x</p:attrName>
                                        </p:attrNameLst>
                                      </p:cBhvr>
                                      <p:tavLst>
                                        <p:tav tm="0">
                                          <p:val>
                                            <p:strVal val="#ppt_x-#ppt_w*1.125000"/>
                                          </p:val>
                                        </p:tav>
                                        <p:tav tm="100000">
                                          <p:val>
                                            <p:strVal val="#ppt_x"/>
                                          </p:val>
                                        </p:tav>
                                      </p:tavLst>
                                    </p:anim>
                                    <p:animEffect filter="wipe(right)" transition="in">
                                      <p:cBhvr>
                                        <p:cTn dur="500" id="59"/>
                                        <p:tgtEl>
                                          <p:spTgt spid="37"/>
                                        </p:tgtEl>
                                      </p:cBhvr>
                                    </p:animEffect>
                                  </p:childTnLst>
                                </p:cTn>
                              </p:par>
                            </p:childTnLst>
                          </p:cTn>
                        </p:par>
                        <p:par>
                          <p:cTn fill="hold" id="60" nodeType="afterGroup">
                            <p:stCondLst>
                              <p:cond delay="5000"/>
                            </p:stCondLst>
                            <p:childTnLst>
                              <p:par>
                                <p:cTn fill="hold" grpId="0" id="61" nodeType="afterEffect" presetClass="entr" presetID="10" presetSubtype="0">
                                  <p:stCondLst>
                                    <p:cond delay="0"/>
                                  </p:stCondLst>
                                  <p:childTnLst>
                                    <p:set>
                                      <p:cBhvr>
                                        <p:cTn dur="1" fill="hold" id="62">
                                          <p:stCondLst>
                                            <p:cond delay="0"/>
                                          </p:stCondLst>
                                        </p:cTn>
                                        <p:tgtEl>
                                          <p:spTgt spid="9"/>
                                        </p:tgtEl>
                                        <p:attrNameLst>
                                          <p:attrName>style.visibility</p:attrName>
                                        </p:attrNameLst>
                                      </p:cBhvr>
                                      <p:to>
                                        <p:strVal val="visible"/>
                                      </p:to>
                                    </p:set>
                                    <p:animEffect filter="fade" transition="in">
                                      <p:cBhvr>
                                        <p:cTn dur="500" id="63"/>
                                        <p:tgtEl>
                                          <p:spTgt spid="9"/>
                                        </p:tgtEl>
                                      </p:cBhvr>
                                    </p:animEffect>
                                  </p:childTnLst>
                                </p:cTn>
                              </p:par>
                            </p:childTnLst>
                          </p:cTn>
                        </p:par>
                        <p:par>
                          <p:cTn fill="hold" id="64" nodeType="afterGroup">
                            <p:stCondLst>
                              <p:cond delay="5500"/>
                            </p:stCondLst>
                            <p:childTnLst>
                              <p:par>
                                <p:cTn fill="hold" id="65" nodeType="afterEffect" presetClass="entr" presetID="12" presetSubtype="2">
                                  <p:stCondLst>
                                    <p:cond delay="0"/>
                                  </p:stCondLst>
                                  <p:childTnLst>
                                    <p:set>
                                      <p:cBhvr>
                                        <p:cTn dur="1" fill="hold" id="66">
                                          <p:stCondLst>
                                            <p:cond delay="0"/>
                                          </p:stCondLst>
                                        </p:cTn>
                                        <p:tgtEl>
                                          <p:spTgt spid="41"/>
                                        </p:tgtEl>
                                        <p:attrNameLst>
                                          <p:attrName>style.visibility</p:attrName>
                                        </p:attrNameLst>
                                      </p:cBhvr>
                                      <p:to>
                                        <p:strVal val="visible"/>
                                      </p:to>
                                    </p:set>
                                    <p:anim calcmode="lin" valueType="num">
                                      <p:cBhvr additive="base">
                                        <p:cTn dur="500" id="67"/>
                                        <p:tgtEl>
                                          <p:spTgt spid="41"/>
                                        </p:tgtEl>
                                        <p:attrNameLst>
                                          <p:attrName>ppt_x</p:attrName>
                                        </p:attrNameLst>
                                      </p:cBhvr>
                                      <p:tavLst>
                                        <p:tav tm="0">
                                          <p:val>
                                            <p:strVal val="#ppt_x+#ppt_w*1.125000"/>
                                          </p:val>
                                        </p:tav>
                                        <p:tav tm="100000">
                                          <p:val>
                                            <p:strVal val="#ppt_x"/>
                                          </p:val>
                                        </p:tav>
                                      </p:tavLst>
                                    </p:anim>
                                    <p:animEffect filter="wipe(left)" transition="in">
                                      <p:cBhvr>
                                        <p:cTn dur="500" id="68"/>
                                        <p:tgtEl>
                                          <p:spTgt spid="41"/>
                                        </p:tgtEl>
                                      </p:cBhvr>
                                    </p:animEffect>
                                  </p:childTnLst>
                                </p:cTn>
                              </p:par>
                            </p:childTnLst>
                          </p:cTn>
                        </p:par>
                        <p:par>
                          <p:cTn fill="hold" id="69" nodeType="afterGroup">
                            <p:stCondLst>
                              <p:cond delay="6000"/>
                            </p:stCondLst>
                            <p:childTnLst>
                              <p:par>
                                <p:cTn fill="hold" grpId="0" id="70" nodeType="afterEffect" presetClass="entr" presetID="10" presetSubtype="0">
                                  <p:stCondLst>
                                    <p:cond delay="0"/>
                                  </p:stCondLst>
                                  <p:childTnLst>
                                    <p:set>
                                      <p:cBhvr>
                                        <p:cTn dur="1" fill="hold" id="71">
                                          <p:stCondLst>
                                            <p:cond delay="0"/>
                                          </p:stCondLst>
                                        </p:cTn>
                                        <p:tgtEl>
                                          <p:spTgt spid="10"/>
                                        </p:tgtEl>
                                        <p:attrNameLst>
                                          <p:attrName>style.visibility</p:attrName>
                                        </p:attrNameLst>
                                      </p:cBhvr>
                                      <p:to>
                                        <p:strVal val="visible"/>
                                      </p:to>
                                    </p:set>
                                    <p:animEffect filter="fade" transition="in">
                                      <p:cBhvr>
                                        <p:cTn dur="500" id="72"/>
                                        <p:tgtEl>
                                          <p:spTgt spid="10"/>
                                        </p:tgtEl>
                                      </p:cBhvr>
                                    </p:animEffect>
                                  </p:childTnLst>
                                </p:cTn>
                              </p:par>
                            </p:childTnLst>
                          </p:cTn>
                        </p:par>
                        <p:par>
                          <p:cTn fill="hold" id="73" nodeType="afterGroup">
                            <p:stCondLst>
                              <p:cond delay="6500"/>
                            </p:stCondLst>
                            <p:childTnLst>
                              <p:par>
                                <p:cTn fill="hold" id="74" nodeType="afterEffect" presetClass="entr" presetID="12" presetSubtype="2">
                                  <p:stCondLst>
                                    <p:cond delay="0"/>
                                  </p:stCondLst>
                                  <p:childTnLst>
                                    <p:set>
                                      <p:cBhvr>
                                        <p:cTn dur="1" fill="hold" id="75">
                                          <p:stCondLst>
                                            <p:cond delay="0"/>
                                          </p:stCondLst>
                                        </p:cTn>
                                        <p:tgtEl>
                                          <p:spTgt spid="44"/>
                                        </p:tgtEl>
                                        <p:attrNameLst>
                                          <p:attrName>style.visibility</p:attrName>
                                        </p:attrNameLst>
                                      </p:cBhvr>
                                      <p:to>
                                        <p:strVal val="visible"/>
                                      </p:to>
                                    </p:set>
                                    <p:anim calcmode="lin" valueType="num">
                                      <p:cBhvr additive="base">
                                        <p:cTn dur="500" id="76"/>
                                        <p:tgtEl>
                                          <p:spTgt spid="44"/>
                                        </p:tgtEl>
                                        <p:attrNameLst>
                                          <p:attrName>ppt_x</p:attrName>
                                        </p:attrNameLst>
                                      </p:cBhvr>
                                      <p:tavLst>
                                        <p:tav tm="0">
                                          <p:val>
                                            <p:strVal val="#ppt_x+#ppt_w*1.125000"/>
                                          </p:val>
                                        </p:tav>
                                        <p:tav tm="100000">
                                          <p:val>
                                            <p:strVal val="#ppt_x"/>
                                          </p:val>
                                        </p:tav>
                                      </p:tavLst>
                                    </p:anim>
                                    <p:animEffect filter="wipe(left)" transition="in">
                                      <p:cBhvr>
                                        <p:cTn dur="500" id="77"/>
                                        <p:tgtEl>
                                          <p:spTgt spid="44"/>
                                        </p:tgtEl>
                                      </p:cBhvr>
                                    </p:animEffect>
                                  </p:childTnLst>
                                </p:cTn>
                              </p:par>
                            </p:childTnLst>
                          </p:cTn>
                        </p:par>
                        <p:par>
                          <p:cTn fill="hold" id="78" nodeType="afterGroup">
                            <p:stCondLst>
                              <p:cond delay="7000"/>
                            </p:stCondLst>
                            <p:childTnLst>
                              <p:par>
                                <p:cTn fill="hold" grpId="0" id="79" nodeType="afterEffect" presetClass="entr" presetID="10" presetSubtype="0">
                                  <p:stCondLst>
                                    <p:cond delay="0"/>
                                  </p:stCondLst>
                                  <p:childTnLst>
                                    <p:set>
                                      <p:cBhvr>
                                        <p:cTn dur="1" fill="hold" id="80">
                                          <p:stCondLst>
                                            <p:cond delay="0"/>
                                          </p:stCondLst>
                                        </p:cTn>
                                        <p:tgtEl>
                                          <p:spTgt spid="12"/>
                                        </p:tgtEl>
                                        <p:attrNameLst>
                                          <p:attrName>style.visibility</p:attrName>
                                        </p:attrNameLst>
                                      </p:cBhvr>
                                      <p:to>
                                        <p:strVal val="visible"/>
                                      </p:to>
                                    </p:set>
                                    <p:animEffect filter="fade" transition="in">
                                      <p:cBhvr>
                                        <p:cTn dur="500" id="81"/>
                                        <p:tgtEl>
                                          <p:spTgt spid="12"/>
                                        </p:tgtEl>
                                      </p:cBhvr>
                                    </p:animEffect>
                                  </p:childTnLst>
                                </p:cTn>
                              </p:par>
                            </p:childTnLst>
                          </p:cTn>
                        </p:par>
                        <p:par>
                          <p:cTn fill="hold" id="82" nodeType="afterGroup">
                            <p:stCondLst>
                              <p:cond delay="7500"/>
                            </p:stCondLst>
                            <p:childTnLst>
                              <p:par>
                                <p:cTn fill="hold" id="83" nodeType="afterEffect" presetClass="entr" presetID="12" presetSubtype="1">
                                  <p:stCondLst>
                                    <p:cond delay="0"/>
                                  </p:stCondLst>
                                  <p:childTnLst>
                                    <p:set>
                                      <p:cBhvr>
                                        <p:cTn dur="1" fill="hold" id="84">
                                          <p:stCondLst>
                                            <p:cond delay="0"/>
                                          </p:stCondLst>
                                        </p:cTn>
                                        <p:tgtEl>
                                          <p:spTgt spid="47"/>
                                        </p:tgtEl>
                                        <p:attrNameLst>
                                          <p:attrName>style.visibility</p:attrName>
                                        </p:attrNameLst>
                                      </p:cBhvr>
                                      <p:to>
                                        <p:strVal val="visible"/>
                                      </p:to>
                                    </p:set>
                                    <p:anim calcmode="lin" valueType="num">
                                      <p:cBhvr additive="base">
                                        <p:cTn dur="500" id="85"/>
                                        <p:tgtEl>
                                          <p:spTgt spid="47"/>
                                        </p:tgtEl>
                                        <p:attrNameLst>
                                          <p:attrName>ppt_y</p:attrName>
                                        </p:attrNameLst>
                                      </p:cBhvr>
                                      <p:tavLst>
                                        <p:tav tm="0">
                                          <p:val>
                                            <p:strVal val="#ppt_y-#ppt_h*1.125000"/>
                                          </p:val>
                                        </p:tav>
                                        <p:tav tm="100000">
                                          <p:val>
                                            <p:strVal val="#ppt_y"/>
                                          </p:val>
                                        </p:tav>
                                      </p:tavLst>
                                    </p:anim>
                                    <p:animEffect filter="wipe(down)" transition="in">
                                      <p:cBhvr>
                                        <p:cTn dur="500" id="86"/>
                                        <p:tgtEl>
                                          <p:spTgt spid="47"/>
                                        </p:tgtEl>
                                      </p:cBhvr>
                                    </p:animEffect>
                                  </p:childTnLst>
                                </p:cTn>
                              </p:par>
                            </p:childTnLst>
                          </p:cTn>
                        </p:par>
                        <p:par>
                          <p:cTn fill="hold" id="87" nodeType="afterGroup">
                            <p:stCondLst>
                              <p:cond delay="8000"/>
                            </p:stCondLst>
                            <p:childTnLst>
                              <p:par>
                                <p:cTn fill="hold" grpId="0" id="88" nodeType="afterEffect" presetClass="entr" presetID="41" presetSubtype="0">
                                  <p:stCondLst>
                                    <p:cond delay="0"/>
                                  </p:stCondLst>
                                  <p:iterate type="lt">
                                    <p:tmPct val="10000"/>
                                  </p:iterate>
                                  <p:childTnLst>
                                    <p:set>
                                      <p:cBhvr>
                                        <p:cTn dur="1" fill="hold" id="89">
                                          <p:stCondLst>
                                            <p:cond delay="0"/>
                                          </p:stCondLst>
                                        </p:cTn>
                                        <p:tgtEl>
                                          <p:spTgt spid="40"/>
                                        </p:tgtEl>
                                        <p:attrNameLst>
                                          <p:attrName>style.visibility</p:attrName>
                                        </p:attrNameLst>
                                      </p:cBhvr>
                                      <p:to>
                                        <p:strVal val="visible"/>
                                      </p:to>
                                    </p:set>
                                    <p:anim calcmode="lin" valueType="num">
                                      <p:cBhvr>
                                        <p:cTn dur="500" fill="hold" id="90"/>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1"/>
                                        <p:tgtEl>
                                          <p:spTgt spid="40"/>
                                        </p:tgtEl>
                                        <p:attrNameLst>
                                          <p:attrName>ppt_y</p:attrName>
                                        </p:attrNameLst>
                                      </p:cBhvr>
                                      <p:tavLst>
                                        <p:tav tm="0">
                                          <p:val>
                                            <p:strVal val="#ppt_y"/>
                                          </p:val>
                                        </p:tav>
                                        <p:tav tm="100000">
                                          <p:val>
                                            <p:strVal val="#ppt_y"/>
                                          </p:val>
                                        </p:tav>
                                      </p:tavLst>
                                    </p:anim>
                                    <p:anim calcmode="lin" valueType="num">
                                      <p:cBhvr>
                                        <p:cTn dur="500" fill="hold" id="92"/>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3"/>
                                        <p:tgtEl>
                                          <p:spTgt spid="4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4" tmFilter="0,0; .5, 1; 1, 1"/>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2"/>
      <p:bldP grpId="0" spid="4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4717363" cy="630942"/>
            <a:chOff x="4039487" y="423523"/>
            <a:chExt cx="4717363"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团队定义</a:t>
              </a:r>
            </a:p>
          </p:txBody>
        </p:sp>
        <p:sp>
          <p:nvSpPr>
            <p:cNvPr id="3" name="矩形 2"/>
            <p:cNvSpPr/>
            <p:nvPr/>
          </p:nvSpPr>
          <p:spPr>
            <a:xfrm>
              <a:off x="6174092" y="679630"/>
              <a:ext cx="2610167"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TO DEFINE</a:t>
              </a:r>
            </a:p>
          </p:txBody>
        </p:sp>
      </p:grpSp>
      <p:sp>
        <p:nvSpPr>
          <p:cNvPr id="6" name="Text Box 6"/>
          <p:cNvSpPr txBox="1">
            <a:spLocks noChangeArrowheads="1"/>
          </p:cNvSpPr>
          <p:nvPr/>
        </p:nvSpPr>
        <p:spPr bwMode="auto">
          <a:xfrm>
            <a:off x="5707211" y="3279243"/>
            <a:ext cx="4613275"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pc="300" sz="3500">
                <a:solidFill>
                  <a:srgbClr val="0070C0"/>
                </a:solidFill>
                <a:ea charset="-122" panose="020b0503020204020204" pitchFamily="34" typeface="微软雅黑"/>
              </a:rPr>
              <a:t>团队</a:t>
            </a:r>
          </a:p>
          <a:p>
            <a:r>
              <a:rPr altLang="en-US" b="1" lang="zh-CN" spc="300" sz="3500">
                <a:solidFill>
                  <a:srgbClr val="0070C0"/>
                </a:solidFill>
                <a:ea charset="-122" panose="020b0503020204020204" pitchFamily="34" typeface="微软雅黑"/>
              </a:rPr>
              <a:t>角色</a:t>
            </a:r>
          </a:p>
        </p:txBody>
      </p:sp>
      <p:sp>
        <p:nvSpPr>
          <p:cNvPr id="7" name="AutoShape 7"/>
          <p:cNvSpPr/>
          <p:nvPr/>
        </p:nvSpPr>
        <p:spPr bwMode="auto">
          <a:xfrm flipH="1" rot="10800000">
            <a:off x="7169378" y="1694534"/>
            <a:ext cx="647700" cy="4465637"/>
          </a:xfrm>
          <a:prstGeom prst="leftBrace">
            <a:avLst>
              <a:gd fmla="val 57455" name="adj1"/>
              <a:gd fmla="val 49694" name="adj2"/>
            </a:avLst>
          </a:prstGeom>
          <a:noFill/>
          <a:ln cap="flat" cmpd="sng" w="38100">
            <a:solidFill>
              <a:srgbClr val="0C1F34"/>
            </a:solidFill>
            <a:round/>
          </a:ln>
        </p:spPr>
        <p:txBody>
          <a:bodyPr anchor="ctr" bIns="46990" lIns="90170" rIns="90170" tIns="46990" wrap="none"/>
          <a:lstStyle/>
          <a:p>
            <a:pPr algn="ctr"/>
            <a:endParaRPr altLang="zh-CN" lang="zh-CN">
              <a:solidFill>
                <a:srgbClr val="0070C0"/>
              </a:solidFill>
            </a:endParaRPr>
          </a:p>
        </p:txBody>
      </p:sp>
      <p:grpSp>
        <p:nvGrpSpPr>
          <p:cNvPr id="8" name="Group 8"/>
          <p:cNvGrpSpPr/>
          <p:nvPr/>
        </p:nvGrpSpPr>
        <p:grpSpPr>
          <a:xfrm>
            <a:off x="8071078" y="1519909"/>
            <a:ext cx="2593022" cy="4581553"/>
            <a:chExt cx="4083" cy="7216"/>
          </a:xfrm>
        </p:grpSpPr>
        <p:sp>
          <p:nvSpPr>
            <p:cNvPr id="9" name="Text Box 9"/>
            <p:cNvSpPr txBox="1">
              <a:spLocks noChangeArrowheads="1"/>
            </p:cNvSpPr>
            <p:nvPr/>
          </p:nvSpPr>
          <p:spPr bwMode="auto">
            <a:xfrm>
              <a:off x="0" y="0"/>
              <a:ext cx="3062" cy="5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990" lIns="90170" rIns="90170" tIns="46990">
              <a:spAutoFit/>
            </a:bodyPr>
            <a:lstStyle/>
            <a:p>
              <a:r>
                <a:rPr altLang="en-US" lang="zh-CN" spc="300">
                  <a:solidFill>
                    <a:schemeClr val="tx1">
                      <a:lumMod val="85000"/>
                      <a:lumOff val="15000"/>
                    </a:schemeClr>
                  </a:solidFill>
                  <a:ea charset="-122" panose="020b0503020204020204" pitchFamily="34" typeface="微软雅黑"/>
                </a:rPr>
                <a:t>行政者</a:t>
              </a:r>
            </a:p>
          </p:txBody>
        </p:sp>
        <p:sp>
          <p:nvSpPr>
            <p:cNvPr id="10" name="Text Box 10"/>
            <p:cNvSpPr txBox="1">
              <a:spLocks noChangeArrowheads="1"/>
            </p:cNvSpPr>
            <p:nvPr/>
          </p:nvSpPr>
          <p:spPr bwMode="auto">
            <a:xfrm>
              <a:off x="0" y="1073"/>
              <a:ext cx="3062" cy="5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46990" lIns="90170" rIns="90170" tIns="46990">
              <a:spAutoFit/>
            </a:bodyPr>
            <a:lstStyle/>
            <a:p>
              <a:r>
                <a:rPr altLang="en-US" lang="zh-CN" spc="300">
                  <a:solidFill>
                    <a:srgbClr val="0070C0"/>
                  </a:solidFill>
                  <a:ea charset="-122" panose="020b0503020204020204" pitchFamily="34" typeface="微软雅黑"/>
                </a:rPr>
                <a:t>推进者</a:t>
              </a:r>
            </a:p>
          </p:txBody>
        </p:sp>
        <p:sp>
          <p:nvSpPr>
            <p:cNvPr id="12" name="Text Box 11"/>
            <p:cNvSpPr txBox="1">
              <a:spLocks noChangeArrowheads="1"/>
            </p:cNvSpPr>
            <p:nvPr/>
          </p:nvSpPr>
          <p:spPr bwMode="auto">
            <a:xfrm>
              <a:off x="0" y="3341"/>
              <a:ext cx="3062" cy="5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46990" lIns="90170" rIns="90170" tIns="46990">
              <a:spAutoFit/>
            </a:bodyPr>
            <a:lstStyle/>
            <a:p>
              <a:r>
                <a:rPr altLang="en-US" lang="zh-CN" spc="300">
                  <a:solidFill>
                    <a:srgbClr val="0070C0"/>
                  </a:solidFill>
                  <a:ea charset="-122" panose="020b0503020204020204" pitchFamily="34" typeface="微软雅黑"/>
                </a:rPr>
                <a:t>协调者</a:t>
              </a:r>
            </a:p>
          </p:txBody>
        </p:sp>
        <p:sp>
          <p:nvSpPr>
            <p:cNvPr id="13" name="Text Box 12"/>
            <p:cNvSpPr txBox="1">
              <a:spLocks noChangeArrowheads="1"/>
            </p:cNvSpPr>
            <p:nvPr/>
          </p:nvSpPr>
          <p:spPr bwMode="auto">
            <a:xfrm>
              <a:off x="0" y="2207"/>
              <a:ext cx="3062" cy="5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46990" lIns="90170" rIns="90170" tIns="46990">
              <a:spAutoFit/>
            </a:bodyPr>
            <a:lstStyle/>
            <a:p>
              <a:r>
                <a:rPr altLang="en-US" lang="zh-CN" spc="300">
                  <a:solidFill>
                    <a:schemeClr val="tx1">
                      <a:lumMod val="85000"/>
                      <a:lumOff val="15000"/>
                    </a:schemeClr>
                  </a:solidFill>
                  <a:ea charset="-122" panose="020b0503020204020204" pitchFamily="34" typeface="微软雅黑"/>
                </a:rPr>
                <a:t>创新者</a:t>
              </a:r>
            </a:p>
          </p:txBody>
        </p:sp>
        <p:sp>
          <p:nvSpPr>
            <p:cNvPr id="14" name="Text Box 13"/>
            <p:cNvSpPr txBox="1">
              <a:spLocks noChangeArrowheads="1"/>
            </p:cNvSpPr>
            <p:nvPr/>
          </p:nvSpPr>
          <p:spPr bwMode="auto">
            <a:xfrm>
              <a:off x="0" y="6630"/>
              <a:ext cx="4083" cy="5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46990" lIns="90170" rIns="90170" tIns="46990">
              <a:spAutoFit/>
            </a:bodyPr>
            <a:lstStyle/>
            <a:p>
              <a:r>
                <a:rPr altLang="en-US" lang="zh-CN" spc="300">
                  <a:solidFill>
                    <a:schemeClr val="tx1">
                      <a:lumMod val="85000"/>
                      <a:lumOff val="15000"/>
                    </a:schemeClr>
                  </a:solidFill>
                  <a:ea charset="-122" panose="020b0503020204020204" pitchFamily="34" typeface="微软雅黑"/>
                </a:rPr>
                <a:t>完美主义者</a:t>
              </a:r>
            </a:p>
          </p:txBody>
        </p:sp>
        <p:sp>
          <p:nvSpPr>
            <p:cNvPr id="15" name="Text Box 14"/>
            <p:cNvSpPr txBox="1">
              <a:spLocks noChangeArrowheads="1"/>
            </p:cNvSpPr>
            <p:nvPr/>
          </p:nvSpPr>
          <p:spPr bwMode="auto">
            <a:xfrm>
              <a:off x="0" y="4476"/>
              <a:ext cx="3062" cy="5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46990" lIns="90170" rIns="90170" tIns="46990">
              <a:spAutoFit/>
            </a:bodyPr>
            <a:lstStyle/>
            <a:p>
              <a:r>
                <a:rPr altLang="en-US" lang="zh-CN" spc="300">
                  <a:solidFill>
                    <a:schemeClr val="tx1">
                      <a:lumMod val="85000"/>
                      <a:lumOff val="15000"/>
                    </a:schemeClr>
                  </a:solidFill>
                  <a:ea charset="-122" panose="020b0503020204020204" pitchFamily="34" typeface="微软雅黑"/>
                </a:rPr>
                <a:t>信息者</a:t>
              </a:r>
            </a:p>
          </p:txBody>
        </p:sp>
        <p:sp>
          <p:nvSpPr>
            <p:cNvPr id="16" name="Text Box 15"/>
            <p:cNvSpPr txBox="1">
              <a:spLocks noChangeArrowheads="1"/>
            </p:cNvSpPr>
            <p:nvPr/>
          </p:nvSpPr>
          <p:spPr bwMode="auto">
            <a:xfrm>
              <a:off x="0" y="5495"/>
              <a:ext cx="3062" cy="5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46990" lIns="90170" rIns="90170" tIns="46990">
              <a:spAutoFit/>
            </a:bodyPr>
            <a:lstStyle/>
            <a:p>
              <a:r>
                <a:rPr altLang="en-US" lang="zh-CN" spc="300">
                  <a:solidFill>
                    <a:srgbClr val="0070C0"/>
                  </a:solidFill>
                  <a:ea charset="-122" panose="020b0503020204020204" pitchFamily="34" typeface="微软雅黑"/>
                </a:rPr>
                <a:t>凝聚者</a:t>
              </a:r>
            </a:p>
          </p:txBody>
        </p:sp>
      </p:grpSp>
      <p:pic>
        <p:nvPicPr>
          <p:cNvPr id="18" name="图片 17"/>
          <p:cNvPicPr>
            <a:picLocks noChangeAspect="1"/>
          </p:cNvPicPr>
          <p:nvPr/>
        </p:nvPicPr>
        <p:blipFill>
          <a:blip r:embed="rId3">
            <a:extLst>
              <a:ext uri="{28A0092B-C50C-407E-A947-70E740481C1C}">
                <a14:useLocalDpi val="0"/>
              </a:ext>
            </a:extLst>
          </a:blip>
          <a:stretch>
            <a:fillRect/>
          </a:stretch>
        </p:blipFill>
        <p:spPr>
          <a:xfrm>
            <a:off x="1250793" y="2414310"/>
            <a:ext cx="3810532" cy="2857899"/>
          </a:xfrm>
          <a:prstGeom prst="rect">
            <a:avLst/>
          </a:prstGeom>
        </p:spPr>
      </p:pic>
      <p:sp>
        <p:nvSpPr>
          <p:cNvPr id="19" name="矩形 18"/>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671847677"/>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par>
                                <p:cTn fill="hold" grpId="0" id="8" nodeType="withEffect" presetClass="entr" presetID="37" presetSubtype="0">
                                  <p:stCondLst>
                                    <p:cond delay="0"/>
                                  </p:stCondLst>
                                  <p:childTnLst>
                                    <p:set>
                                      <p:cBhvr>
                                        <p:cTn dur="1" fill="hold" id="9">
                                          <p:stCondLst>
                                            <p:cond delay="0"/>
                                          </p:stCondLst>
                                        </p:cTn>
                                        <p:tgtEl>
                                          <p:spTgt spid="6"/>
                                        </p:tgtEl>
                                        <p:attrNameLst>
                                          <p:attrName>style.visibility</p:attrName>
                                        </p:attrNameLst>
                                      </p:cBhvr>
                                      <p:to>
                                        <p:strVal val="visible"/>
                                      </p:to>
                                    </p:set>
                                    <p:animEffect filter="fade" transition="in">
                                      <p:cBhvr>
                                        <p:cTn dur="1000" id="10"/>
                                        <p:tgtEl>
                                          <p:spTgt spid="6"/>
                                        </p:tgtEl>
                                      </p:cBhvr>
                                    </p:animEffect>
                                    <p:anim calcmode="lin" valueType="num">
                                      <p:cBhvr>
                                        <p:cTn dur="1000" fill="hold" id="11"/>
                                        <p:tgtEl>
                                          <p:spTgt spid="6"/>
                                        </p:tgtEl>
                                        <p:attrNameLst>
                                          <p:attrName>ppt_x</p:attrName>
                                        </p:attrNameLst>
                                      </p:cBhvr>
                                      <p:tavLst>
                                        <p:tav tm="0">
                                          <p:val>
                                            <p:strVal val="#ppt_x"/>
                                          </p:val>
                                        </p:tav>
                                        <p:tav tm="100000">
                                          <p:val>
                                            <p:strVal val="#ppt_x"/>
                                          </p:val>
                                        </p:tav>
                                      </p:tavLst>
                                    </p:anim>
                                    <p:anim calcmode="lin" valueType="num">
                                      <p:cBhvr>
                                        <p:cTn decel="100000" dur="900" fill="hold" id="12"/>
                                        <p:tgtEl>
                                          <p:spTgt spid="6"/>
                                        </p:tgtEl>
                                        <p:attrNameLst>
                                          <p:attrName>ppt_y</p:attrName>
                                        </p:attrNameLst>
                                      </p:cBhvr>
                                      <p:tavLst>
                                        <p:tav tm="0">
                                          <p:val>
                                            <p:strVal val="#ppt_y+1"/>
                                          </p:val>
                                        </p:tav>
                                        <p:tav tm="100000">
                                          <p:val>
                                            <p:strVal val="#ppt_y-.03"/>
                                          </p:val>
                                        </p:tav>
                                      </p:tavLst>
                                    </p:anim>
                                    <p:anim calcmode="lin" valueType="num">
                                      <p:cBhvr>
                                        <p:cTn accel="100000" dur="100" fill="hold" id="13">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 presetSubtype="10">
                                  <p:stCondLst>
                                    <p:cond delay="0"/>
                                  </p:stCondLst>
                                  <p:childTnLst>
                                    <p:set>
                                      <p:cBhvr>
                                        <p:cTn dur="1" fill="hold" id="16">
                                          <p:stCondLst>
                                            <p:cond delay="0"/>
                                          </p:stCondLst>
                                        </p:cTn>
                                        <p:tgtEl>
                                          <p:spTgt spid="7"/>
                                        </p:tgtEl>
                                        <p:attrNameLst>
                                          <p:attrName>style.visibility</p:attrName>
                                        </p:attrNameLst>
                                      </p:cBhvr>
                                      <p:to>
                                        <p:strVal val="visible"/>
                                      </p:to>
                                    </p:set>
                                    <p:animEffect filter="checkerboard(across)" transition="in">
                                      <p:cBhvr>
                                        <p:cTn dur="500" id="17"/>
                                        <p:tgtEl>
                                          <p:spTgt spid="7"/>
                                        </p:tgtEl>
                                      </p:cBhvr>
                                    </p:animEffect>
                                  </p:childTnLst>
                                </p:cTn>
                              </p:par>
                            </p:childTnLst>
                          </p:cTn>
                        </p:par>
                        <p:par>
                          <p:cTn fill="hold" id="18" nodeType="afterGroup">
                            <p:stCondLst>
                              <p:cond delay="1500"/>
                            </p:stCondLst>
                            <p:childTnLst>
                              <p:par>
                                <p:cTn fill="hold" id="19" nodeType="afterEffect" presetClass="entr" presetID="37"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1000" id="21"/>
                                        <p:tgtEl>
                                          <p:spTgt spid="8"/>
                                        </p:tgtEl>
                                      </p:cBhvr>
                                    </p:animEffect>
                                    <p:anim calcmode="lin" valueType="num">
                                      <p:cBhvr>
                                        <p:cTn dur="1000" fill="hold" id="22"/>
                                        <p:tgtEl>
                                          <p:spTgt spid="8"/>
                                        </p:tgtEl>
                                        <p:attrNameLst>
                                          <p:attrName>ppt_x</p:attrName>
                                        </p:attrNameLst>
                                      </p:cBhvr>
                                      <p:tavLst>
                                        <p:tav tm="0">
                                          <p:val>
                                            <p:strVal val="#ppt_x"/>
                                          </p:val>
                                        </p:tav>
                                        <p:tav tm="100000">
                                          <p:val>
                                            <p:strVal val="#ppt_x"/>
                                          </p:val>
                                        </p:tav>
                                      </p:tavLst>
                                    </p:anim>
                                    <p:anim calcmode="lin" valueType="num">
                                      <p:cBhvr>
                                        <p:cTn decel="100000" dur="900" fill="hold" id="23"/>
                                        <p:tgtEl>
                                          <p:spTgt spid="8"/>
                                        </p:tgtEl>
                                        <p:attrNameLst>
                                          <p:attrName>ppt_y</p:attrName>
                                        </p:attrNameLst>
                                      </p:cBhvr>
                                      <p:tavLst>
                                        <p:tav tm="0">
                                          <p:val>
                                            <p:strVal val="#ppt_y+1"/>
                                          </p:val>
                                        </p:tav>
                                        <p:tav tm="100000">
                                          <p:val>
                                            <p:strVal val="#ppt_y-.03"/>
                                          </p:val>
                                        </p:tav>
                                      </p:tavLst>
                                    </p:anim>
                                    <p:anim calcmode="lin" valueType="num">
                                      <p:cBhvr>
                                        <p:cTn accel="100000" dur="100" fill="hold" id="24">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fill="hold" id="25" nodeType="afterGroup">
                            <p:stCondLst>
                              <p:cond delay="2500"/>
                            </p:stCondLst>
                            <p:childTnLst>
                              <p:par>
                                <p:cTn fill="hold" grpId="0" id="26" nodeType="afterEffect" presetClass="entr" presetID="22" presetSubtype="8">
                                  <p:stCondLst>
                                    <p:cond delay="0"/>
                                  </p:stCondLst>
                                  <p:childTnLst>
                                    <p:set>
                                      <p:cBhvr>
                                        <p:cTn dur="1" fill="hold" id="27">
                                          <p:stCondLst>
                                            <p:cond delay="0"/>
                                          </p:stCondLst>
                                        </p:cTn>
                                        <p:tgtEl>
                                          <p:spTgt spid="19"/>
                                        </p:tgtEl>
                                        <p:attrNameLst>
                                          <p:attrName>style.visibility</p:attrName>
                                        </p:attrNameLst>
                                      </p:cBhvr>
                                      <p:to>
                                        <p:strVal val="visible"/>
                                      </p:to>
                                    </p:set>
                                    <p:animEffect filter="wipe(left)" transition="in">
                                      <p:cBhvr>
                                        <p:cTn dur="500" id="28"/>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1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4717363" cy="630942"/>
            <a:chOff x="4039487" y="423523"/>
            <a:chExt cx="4717363"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团队定义</a:t>
              </a:r>
            </a:p>
          </p:txBody>
        </p:sp>
        <p:sp>
          <p:nvSpPr>
            <p:cNvPr id="3" name="矩形 2"/>
            <p:cNvSpPr/>
            <p:nvPr/>
          </p:nvSpPr>
          <p:spPr>
            <a:xfrm>
              <a:off x="6174092" y="679630"/>
              <a:ext cx="2610167"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TO DEFINE</a:t>
              </a:r>
            </a:p>
          </p:txBody>
        </p:sp>
      </p:grpSp>
      <p:pic>
        <p:nvPicPr>
          <p:cNvPr id="6" name="图片 5"/>
          <p:cNvPicPr>
            <a:picLocks noChangeAspect="1"/>
          </p:cNvPicPr>
          <p:nvPr/>
        </p:nvPicPr>
        <p:blipFill>
          <a:blip r:embed="rId3">
            <a:extLst>
              <a:ext uri="{28A0092B-C50C-407E-A947-70E740481C1C}">
                <a14:useLocalDpi val="0"/>
              </a:ext>
            </a:extLst>
          </a:blip>
          <a:stretch>
            <a:fillRect/>
          </a:stretch>
        </p:blipFill>
        <p:spPr>
          <a:xfrm>
            <a:off x="6729348" y="2231537"/>
            <a:ext cx="5086033" cy="3814525"/>
          </a:xfrm>
          <a:prstGeom prst="rect">
            <a:avLst/>
          </a:prstGeom>
        </p:spPr>
      </p:pic>
      <p:sp>
        <p:nvSpPr>
          <p:cNvPr id="7" name="30 Pentágono"/>
          <p:cNvSpPr/>
          <p:nvPr/>
        </p:nvSpPr>
        <p:spPr bwMode="auto">
          <a:xfrm>
            <a:off x="3920579" y="2231537"/>
            <a:ext cx="2956788" cy="686779"/>
          </a:xfrm>
          <a:prstGeom prst="homePlate">
            <a:avLst/>
          </a:prstGeom>
          <a:solidFill>
            <a:srgbClr val="0070C0"/>
          </a:solidFill>
          <a:ln w="19050">
            <a:solidFill>
              <a:schemeClr val="bg1"/>
            </a:solidFill>
          </a:ln>
          <a:effectLst>
            <a:outerShdw algn="tl" blurRad="609600" dir="2700000" dist="381000" rotWithShape="0" sx="95000" sy="95000">
              <a:prstClr val="black">
                <a:alpha val="40000"/>
              </a:prstClr>
            </a:outerShdw>
          </a:effectLst>
          <a:extLst/>
        </p:spPr>
        <p:txBody>
          <a:bodyPr anchor="ctr" bIns="0" lIns="0" rIns="0" rtlCol="0" tIns="0"/>
          <a:lstStyle/>
          <a:p>
            <a:pPr algn="ctr">
              <a:lnSpc>
                <a:spcPct val="125000"/>
              </a:lnSpc>
            </a:pPr>
            <a:r>
              <a:rPr altLang="en-US" b="1" lang="zh-CN" spc="300" sz="2200">
                <a:solidFill>
                  <a:schemeClr val="bg1"/>
                </a:solidFill>
                <a:latin charset="0" panose="020b0604020202020204" typeface="Open Sans Condensed"/>
                <a:ea charset="0" panose="020b0604020202020204" typeface="Open Sans Condensed"/>
                <a:cs charset="0" panose="020b0604020202020204" typeface="Open Sans Condensed"/>
              </a:rPr>
              <a:t>主动补位</a:t>
            </a:r>
          </a:p>
        </p:txBody>
      </p:sp>
      <p:grpSp>
        <p:nvGrpSpPr>
          <p:cNvPr id="8" name="15 Grupo"/>
          <p:cNvGrpSpPr>
            <a:grpSpLocks noChangeAspect="1"/>
          </p:cNvGrpSpPr>
          <p:nvPr/>
        </p:nvGrpSpPr>
        <p:grpSpPr>
          <a:xfrm>
            <a:off x="3431145" y="2173514"/>
            <a:ext cx="802889" cy="802825"/>
            <a:chOff x="13700015" y="2693328"/>
            <a:chExt cx="3600703" cy="3600418"/>
          </a:xfrm>
        </p:grpSpPr>
        <p:sp>
          <p:nvSpPr>
            <p:cNvPr id="9" name="4 Elipse"/>
            <p:cNvSpPr/>
            <p:nvPr/>
          </p:nvSpPr>
          <p:spPr>
            <a:xfrm>
              <a:off x="13700015" y="2693328"/>
              <a:ext cx="3600703" cy="3600418"/>
            </a:xfrm>
            <a:prstGeom prst="roundRect">
              <a:avLst>
                <a:gd fmla="val 10024" name="adj"/>
              </a:avLst>
            </a:prstGeom>
            <a:solidFill>
              <a:schemeClr val="bg1"/>
            </a:solidFill>
            <a:ln cap="rnd" cmpd="sng" w="3175">
              <a:noFill/>
              <a:bevel/>
            </a:ln>
            <a:effectLst>
              <a:outerShdw algn="ctr" blurRad="63500" rotWithShape="0" sx="102000" sy="102000">
                <a:prstClr val="black">
                  <a:alpha val="40000"/>
                </a:prstClr>
              </a:outerShdw>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91364" rIns="91364" rtlCol="0" tIns="45684"/>
            <a:lstStyle/>
            <a:p>
              <a:pPr algn="ctr"/>
              <a:endParaRPr lang="es-MX" sz="900">
                <a:solidFill>
                  <a:schemeClr val="tx2"/>
                </a:solidFill>
                <a:latin charset="0" panose="020b0906030804020204" pitchFamily="34" typeface="Open Sans Extrabold"/>
                <a:ea charset="0" panose="020b0906030804020204" pitchFamily="34" typeface="Open Sans Extrabold"/>
                <a:cs charset="0" panose="020b0906030804020204" pitchFamily="34" typeface="Open Sans Extrabold"/>
              </a:endParaRPr>
            </a:p>
          </p:txBody>
        </p:sp>
        <p:sp>
          <p:nvSpPr>
            <p:cNvPr id="10" name="5 Elipse"/>
            <p:cNvSpPr/>
            <p:nvPr/>
          </p:nvSpPr>
          <p:spPr>
            <a:xfrm>
              <a:off x="14220117" y="3213389"/>
              <a:ext cx="2560497" cy="2560296"/>
            </a:xfrm>
            <a:prstGeom prst="roundRect">
              <a:avLst>
                <a:gd fmla="val 9994" name="adj"/>
              </a:avLst>
            </a:prstGeom>
            <a:solidFill>
              <a:schemeClr val="bg1"/>
            </a:solidFill>
            <a:ln w="19050">
              <a:noFill/>
            </a:ln>
            <a:effectLst>
              <a:outerShdw algn="tr" blurRad="469900" dir="7800000" dist="203200" rotWithShape="0" sx="102000" sy="102000">
                <a:prstClr val="black">
                  <a:alpha val="60000"/>
                </a:prstClr>
              </a:outerShdw>
            </a:effectLst>
            <a:scene3d>
              <a:camera prst="orthographicFront">
                <a:rot lat="0" lon="0" rev="0"/>
              </a:camera>
              <a:lightRig dir="t" rig="soft">
                <a:rot lat="0" lon="0" rev="21594000"/>
              </a:lightRig>
            </a:scene3d>
            <a:sp3d extrusionH="69850">
              <a:bevelT h="95250" w="38100"/>
              <a:bevelB h="0" w="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0" rIns="0" rtlCol="0" tIns="45684"/>
            <a:lstStyle/>
            <a:p>
              <a:pPr algn="ctr"/>
              <a:r>
                <a:rPr b="1" lang="es-MX" sz="3000">
                  <a:solidFill>
                    <a:srgbClr val="0C1F34"/>
                  </a:solidFill>
                  <a:latin charset="0" panose="020b0906030804020204" pitchFamily="34" typeface="Open Sans Extrabold"/>
                  <a:ea charset="0" panose="020b0906030804020204" pitchFamily="34" typeface="Open Sans Extrabold"/>
                  <a:cs charset="0" panose="020b0906030804020204" pitchFamily="34" typeface="Open Sans Extrabold"/>
                </a:rPr>
                <a:t>E</a:t>
              </a:r>
            </a:p>
          </p:txBody>
        </p:sp>
      </p:grpSp>
      <p:sp>
        <p:nvSpPr>
          <p:cNvPr id="12" name="29 Pentágono"/>
          <p:cNvSpPr/>
          <p:nvPr/>
        </p:nvSpPr>
        <p:spPr bwMode="auto">
          <a:xfrm>
            <a:off x="3302508" y="2924732"/>
            <a:ext cx="2810082" cy="686779"/>
          </a:xfrm>
          <a:prstGeom prst="homePlate">
            <a:avLst/>
          </a:prstGeom>
          <a:solidFill>
            <a:schemeClr val="accent4"/>
          </a:solidFill>
          <a:ln w="19050">
            <a:solidFill>
              <a:schemeClr val="bg1"/>
            </a:solidFill>
          </a:ln>
          <a:effectLst>
            <a:outerShdw algn="tl" blurRad="609600" dir="2700000" dist="381000" rotWithShape="0" sx="95000" sy="95000">
              <a:prstClr val="black">
                <a:alpha val="40000"/>
              </a:prstClr>
            </a:outerShdw>
          </a:effectLst>
          <a:extLst/>
        </p:spPr>
        <p:txBody>
          <a:bodyPr anchor="ctr" bIns="0" lIns="0" rIns="0" rtlCol="0" tIns="0"/>
          <a:lstStyle/>
          <a:p>
            <a:pPr algn="ctr">
              <a:lnSpc>
                <a:spcPct val="125000"/>
              </a:lnSpc>
            </a:pPr>
            <a:r>
              <a:rPr altLang="en-US" b="1" lang="zh-CN" spc="300" sz="2200">
                <a:latin charset="0" panose="020b0604020202020204" typeface="Open Sans Condensed"/>
                <a:ea charset="0" panose="020b0604020202020204" typeface="Open Sans Condensed"/>
                <a:cs charset="0" panose="020b0604020202020204" typeface="Open Sans Condensed"/>
              </a:rPr>
              <a:t>容人之短</a:t>
            </a:r>
          </a:p>
        </p:txBody>
      </p:sp>
      <p:grpSp>
        <p:nvGrpSpPr>
          <p:cNvPr id="13" name="12 Grupo"/>
          <p:cNvGrpSpPr>
            <a:grpSpLocks noChangeAspect="1"/>
          </p:cNvGrpSpPr>
          <p:nvPr/>
        </p:nvGrpSpPr>
        <p:grpSpPr>
          <a:xfrm>
            <a:off x="2814387" y="2866709"/>
            <a:ext cx="802889" cy="802825"/>
            <a:chOff x="13700015" y="2693328"/>
            <a:chExt cx="3600703" cy="3600418"/>
          </a:xfrm>
        </p:grpSpPr>
        <p:sp>
          <p:nvSpPr>
            <p:cNvPr id="14" name="4 Elipse"/>
            <p:cNvSpPr/>
            <p:nvPr/>
          </p:nvSpPr>
          <p:spPr>
            <a:xfrm>
              <a:off x="13700015" y="2693328"/>
              <a:ext cx="3600703" cy="3600418"/>
            </a:xfrm>
            <a:prstGeom prst="roundRect">
              <a:avLst>
                <a:gd fmla="val 10024" name="adj"/>
              </a:avLst>
            </a:prstGeom>
            <a:solidFill>
              <a:schemeClr val="bg1"/>
            </a:solidFill>
            <a:ln cap="rnd" cmpd="sng" w="3175">
              <a:noFill/>
              <a:bevel/>
            </a:ln>
            <a:effectLst>
              <a:outerShdw algn="ctr" blurRad="63500" rotWithShape="0" sx="102000" sy="102000">
                <a:prstClr val="black">
                  <a:alpha val="40000"/>
                </a:prstClr>
              </a:outerShdw>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91364" rIns="91364" rtlCol="0" tIns="45684"/>
            <a:lstStyle/>
            <a:p>
              <a:pPr algn="ctr"/>
              <a:endParaRPr lang="es-MX" sz="900">
                <a:solidFill>
                  <a:schemeClr val="accent4"/>
                </a:solidFill>
                <a:latin charset="0" panose="020b0906030804020204" pitchFamily="34" typeface="Open Sans Extrabold"/>
                <a:ea charset="0" panose="020b0906030804020204" pitchFamily="34" typeface="Open Sans Extrabold"/>
                <a:cs charset="0" panose="020b0906030804020204" pitchFamily="34" typeface="Open Sans Extrabold"/>
              </a:endParaRPr>
            </a:p>
          </p:txBody>
        </p:sp>
        <p:sp>
          <p:nvSpPr>
            <p:cNvPr id="15" name="5 Elipse"/>
            <p:cNvSpPr/>
            <p:nvPr/>
          </p:nvSpPr>
          <p:spPr>
            <a:xfrm>
              <a:off x="14220117" y="3213389"/>
              <a:ext cx="2560497" cy="2560296"/>
            </a:xfrm>
            <a:prstGeom prst="roundRect">
              <a:avLst>
                <a:gd fmla="val 9994" name="adj"/>
              </a:avLst>
            </a:prstGeom>
            <a:solidFill>
              <a:schemeClr val="bg1"/>
            </a:solidFill>
            <a:ln w="19050">
              <a:noFill/>
            </a:ln>
            <a:effectLst>
              <a:outerShdw algn="tr" blurRad="469900" dir="7800000" dist="203200" rotWithShape="0" sx="102000" sy="102000">
                <a:prstClr val="black">
                  <a:alpha val="60000"/>
                </a:prstClr>
              </a:outerShdw>
            </a:effectLst>
            <a:scene3d>
              <a:camera prst="orthographicFront">
                <a:rot lat="0" lon="0" rev="0"/>
              </a:camera>
              <a:lightRig dir="t" rig="soft">
                <a:rot lat="0" lon="0" rev="21594000"/>
              </a:lightRig>
            </a:scene3d>
            <a:sp3d extrusionH="69850">
              <a:bevelT h="95250" w="38100"/>
              <a:bevelB h="0" w="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0" rIns="0" rtlCol="0" tIns="45684"/>
            <a:lstStyle/>
            <a:p>
              <a:pPr algn="ctr"/>
              <a:r>
                <a:rPr b="1" lang="es-MX" sz="3000">
                  <a:solidFill>
                    <a:schemeClr val="accent4"/>
                  </a:solidFill>
                  <a:latin charset="0" panose="020b0906030804020204" pitchFamily="34" typeface="Open Sans Extrabold"/>
                  <a:ea charset="0" panose="020b0906030804020204" pitchFamily="34" typeface="Open Sans Extrabold"/>
                  <a:cs charset="0" panose="020b0906030804020204" pitchFamily="34" typeface="Open Sans Extrabold"/>
                </a:rPr>
                <a:t>D</a:t>
              </a:r>
            </a:p>
          </p:txBody>
        </p:sp>
      </p:grpSp>
      <p:sp>
        <p:nvSpPr>
          <p:cNvPr id="16" name="28 Pentágono"/>
          <p:cNvSpPr/>
          <p:nvPr/>
        </p:nvSpPr>
        <p:spPr bwMode="auto">
          <a:xfrm>
            <a:off x="2794876" y="3599729"/>
            <a:ext cx="2549554" cy="686779"/>
          </a:xfrm>
          <a:prstGeom prst="homePlate">
            <a:avLst/>
          </a:prstGeom>
          <a:solidFill>
            <a:srgbClr val="0070C0"/>
          </a:solidFill>
          <a:ln w="19050">
            <a:solidFill>
              <a:schemeClr val="bg1"/>
            </a:solidFill>
          </a:ln>
          <a:effectLst>
            <a:outerShdw algn="tl" blurRad="609600" dir="2700000" dist="381000" rotWithShape="0" sx="95000" sy="95000">
              <a:prstClr val="black">
                <a:alpha val="40000"/>
              </a:prstClr>
            </a:outerShdw>
          </a:effectLst>
          <a:extLst/>
        </p:spPr>
        <p:txBody>
          <a:bodyPr anchor="ctr" bIns="0" lIns="0" rIns="0" rtlCol="0" tIns="0"/>
          <a:lstStyle/>
          <a:p>
            <a:pPr algn="ctr" lvl="0">
              <a:lnSpc>
                <a:spcPct val="125000"/>
              </a:lnSpc>
            </a:pPr>
            <a:r>
              <a:rPr altLang="en-US" b="1" lang="zh-CN" spc="300" sz="2200">
                <a:solidFill>
                  <a:schemeClr val="bg1"/>
                </a:solidFill>
                <a:latin charset="0" panose="020b0604020202020204" typeface="Open Sans Condensed"/>
                <a:ea charset="0" panose="020b0604020202020204" typeface="Open Sans Condensed"/>
                <a:cs charset="0" panose="020b0604020202020204" typeface="Open Sans Condensed"/>
              </a:rPr>
              <a:t>用人之长</a:t>
            </a:r>
          </a:p>
        </p:txBody>
      </p:sp>
      <p:grpSp>
        <p:nvGrpSpPr>
          <p:cNvPr id="17" name="9 Grupo"/>
          <p:cNvGrpSpPr>
            <a:grpSpLocks noChangeAspect="1"/>
          </p:cNvGrpSpPr>
          <p:nvPr/>
        </p:nvGrpSpPr>
        <p:grpSpPr>
          <a:xfrm>
            <a:off x="2185128" y="3541705"/>
            <a:ext cx="802889" cy="802825"/>
            <a:chOff x="13700015" y="2693328"/>
            <a:chExt cx="3600703" cy="3600418"/>
          </a:xfrm>
        </p:grpSpPr>
        <p:sp>
          <p:nvSpPr>
            <p:cNvPr id="18" name="4 Elipse"/>
            <p:cNvSpPr/>
            <p:nvPr/>
          </p:nvSpPr>
          <p:spPr>
            <a:xfrm>
              <a:off x="13700015" y="2693328"/>
              <a:ext cx="3600703" cy="3600418"/>
            </a:xfrm>
            <a:prstGeom prst="roundRect">
              <a:avLst>
                <a:gd fmla="val 10024" name="adj"/>
              </a:avLst>
            </a:prstGeom>
            <a:solidFill>
              <a:schemeClr val="bg1"/>
            </a:solidFill>
            <a:ln cap="rnd" cmpd="sng" w="3175">
              <a:noFill/>
              <a:bevel/>
            </a:ln>
            <a:effectLst>
              <a:outerShdw algn="ctr" blurRad="63500" rotWithShape="0" sx="102000" sy="102000">
                <a:prstClr val="black">
                  <a:alpha val="40000"/>
                </a:prstClr>
              </a:outerShdw>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91364" rIns="91364" rtlCol="0" tIns="45684"/>
            <a:lstStyle/>
            <a:p>
              <a:pPr algn="ctr"/>
              <a:endParaRPr lang="es-MX" sz="900">
                <a:latin charset="0" panose="020b0906030804020204" pitchFamily="34" typeface="Open Sans Extrabold"/>
                <a:ea charset="0" panose="020b0906030804020204" pitchFamily="34" typeface="Open Sans Extrabold"/>
                <a:cs charset="0" panose="020b0906030804020204" pitchFamily="34" typeface="Open Sans Extrabold"/>
              </a:endParaRPr>
            </a:p>
          </p:txBody>
        </p:sp>
        <p:sp>
          <p:nvSpPr>
            <p:cNvPr id="19" name="5 Elipse"/>
            <p:cNvSpPr/>
            <p:nvPr/>
          </p:nvSpPr>
          <p:spPr>
            <a:xfrm>
              <a:off x="14220117" y="3213389"/>
              <a:ext cx="2560497" cy="2560296"/>
            </a:xfrm>
            <a:prstGeom prst="roundRect">
              <a:avLst>
                <a:gd fmla="val 9994" name="adj"/>
              </a:avLst>
            </a:prstGeom>
            <a:solidFill>
              <a:schemeClr val="bg1"/>
            </a:solidFill>
            <a:ln w="19050">
              <a:noFill/>
            </a:ln>
            <a:effectLst>
              <a:outerShdw algn="tr" blurRad="469900" dir="7800000" dist="203200" rotWithShape="0" sx="102000" sy="102000">
                <a:prstClr val="black">
                  <a:alpha val="60000"/>
                </a:prstClr>
              </a:outerShdw>
            </a:effectLst>
            <a:scene3d>
              <a:camera prst="orthographicFront">
                <a:rot lat="0" lon="0" rev="0"/>
              </a:camera>
              <a:lightRig dir="t" rig="soft">
                <a:rot lat="0" lon="0" rev="21594000"/>
              </a:lightRig>
            </a:scene3d>
            <a:sp3d extrusionH="69850">
              <a:bevelT h="95250" w="38100"/>
              <a:bevelB h="0" w="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0" rIns="0" rtlCol="0" tIns="45684"/>
            <a:lstStyle/>
            <a:p>
              <a:pPr algn="ctr"/>
              <a:r>
                <a:rPr b="1" lang="es-MX" sz="3000">
                  <a:solidFill>
                    <a:srgbClr val="0C1F34"/>
                  </a:solidFill>
                  <a:latin charset="0" panose="020b0906030804020204" pitchFamily="34" typeface="Open Sans Extrabold"/>
                  <a:ea charset="0" panose="020b0906030804020204" pitchFamily="34" typeface="Open Sans Extrabold"/>
                  <a:cs charset="0" panose="020b0906030804020204" pitchFamily="34" typeface="Open Sans Extrabold"/>
                </a:rPr>
                <a:t>C</a:t>
              </a:r>
            </a:p>
          </p:txBody>
        </p:sp>
      </p:grpSp>
      <p:sp>
        <p:nvSpPr>
          <p:cNvPr id="20" name="27 Pentágono"/>
          <p:cNvSpPr/>
          <p:nvPr/>
        </p:nvSpPr>
        <p:spPr bwMode="auto">
          <a:xfrm>
            <a:off x="2230145" y="4281897"/>
            <a:ext cx="2320650" cy="686779"/>
          </a:xfrm>
          <a:prstGeom prst="homePlate">
            <a:avLst/>
          </a:prstGeom>
          <a:solidFill>
            <a:schemeClr val="accent2"/>
          </a:solidFill>
          <a:ln w="19050">
            <a:solidFill>
              <a:schemeClr val="bg1"/>
            </a:solidFill>
          </a:ln>
          <a:effectLst>
            <a:outerShdw algn="tl" blurRad="609600" dir="2700000" dist="381000" rotWithShape="0" sx="95000" sy="95000">
              <a:prstClr val="black">
                <a:alpha val="40000"/>
              </a:prstClr>
            </a:outerShdw>
          </a:effectLst>
          <a:extLst/>
        </p:spPr>
        <p:txBody>
          <a:bodyPr anchor="ctr" bIns="0" lIns="0" rIns="0" rtlCol="0" tIns="0"/>
          <a:lstStyle/>
          <a:p>
            <a:pPr algn="ctr" lvl="0">
              <a:lnSpc>
                <a:spcPct val="125000"/>
              </a:lnSpc>
            </a:pPr>
            <a:r>
              <a:rPr altLang="en-US" b="1" lang="zh-CN" spc="300" sz="2200">
                <a:latin charset="0" panose="020b0604020202020204" typeface="Open Sans Condensed"/>
                <a:ea charset="0" panose="020b0604020202020204" typeface="Open Sans Condensed"/>
                <a:cs charset="0" panose="020b0604020202020204" typeface="Open Sans Condensed"/>
              </a:rPr>
              <a:t>尊重差异</a:t>
            </a:r>
          </a:p>
        </p:txBody>
      </p:sp>
      <p:grpSp>
        <p:nvGrpSpPr>
          <p:cNvPr id="21" name="6 Grupo"/>
          <p:cNvGrpSpPr>
            <a:grpSpLocks noChangeAspect="1"/>
          </p:cNvGrpSpPr>
          <p:nvPr/>
        </p:nvGrpSpPr>
        <p:grpSpPr>
          <a:xfrm>
            <a:off x="1539510" y="4223874"/>
            <a:ext cx="802889" cy="802825"/>
            <a:chOff x="13700015" y="2693328"/>
            <a:chExt cx="3600703" cy="3600418"/>
          </a:xfrm>
        </p:grpSpPr>
        <p:sp>
          <p:nvSpPr>
            <p:cNvPr id="22" name="4 Elipse"/>
            <p:cNvSpPr/>
            <p:nvPr/>
          </p:nvSpPr>
          <p:spPr>
            <a:xfrm>
              <a:off x="13700015" y="2693328"/>
              <a:ext cx="3600703" cy="3600418"/>
            </a:xfrm>
            <a:prstGeom prst="roundRect">
              <a:avLst>
                <a:gd fmla="val 10024" name="adj"/>
              </a:avLst>
            </a:prstGeom>
            <a:solidFill>
              <a:schemeClr val="bg1"/>
            </a:solidFill>
            <a:ln cap="rnd" cmpd="sng" w="3175">
              <a:noFill/>
              <a:bevel/>
            </a:ln>
            <a:effectLst>
              <a:outerShdw algn="ctr" blurRad="63500" rotWithShape="0" sx="102000" sy="102000">
                <a:prstClr val="black">
                  <a:alpha val="40000"/>
                </a:prstClr>
              </a:outerShdw>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91364" rIns="91364" rtlCol="0" tIns="45684"/>
            <a:lstStyle/>
            <a:p>
              <a:pPr algn="ctr"/>
              <a:endParaRPr lang="es-MX" sz="900">
                <a:latin charset="0" panose="020b0906030804020204" pitchFamily="34" typeface="Open Sans Extrabold"/>
                <a:ea charset="0" panose="020b0906030804020204" pitchFamily="34" typeface="Open Sans Extrabold"/>
                <a:cs charset="0" panose="020b0906030804020204" pitchFamily="34" typeface="Open Sans Extrabold"/>
              </a:endParaRPr>
            </a:p>
          </p:txBody>
        </p:sp>
        <p:sp>
          <p:nvSpPr>
            <p:cNvPr id="23" name="5 Elipse"/>
            <p:cNvSpPr/>
            <p:nvPr/>
          </p:nvSpPr>
          <p:spPr>
            <a:xfrm>
              <a:off x="14220117" y="3213389"/>
              <a:ext cx="2560497" cy="2560296"/>
            </a:xfrm>
            <a:prstGeom prst="roundRect">
              <a:avLst>
                <a:gd fmla="val 9994" name="adj"/>
              </a:avLst>
            </a:prstGeom>
            <a:solidFill>
              <a:schemeClr val="bg1"/>
            </a:solidFill>
            <a:ln w="19050">
              <a:noFill/>
            </a:ln>
            <a:effectLst>
              <a:outerShdw algn="tr" blurRad="469900" dir="7800000" dist="203200" rotWithShape="0" sx="102000" sy="102000">
                <a:prstClr val="black">
                  <a:alpha val="60000"/>
                </a:prstClr>
              </a:outerShdw>
            </a:effectLst>
            <a:scene3d>
              <a:camera prst="orthographicFront">
                <a:rot lat="0" lon="0" rev="0"/>
              </a:camera>
              <a:lightRig dir="t" rig="soft">
                <a:rot lat="0" lon="0" rev="21594000"/>
              </a:lightRig>
            </a:scene3d>
            <a:sp3d extrusionH="69850">
              <a:bevelT h="95250" w="38100"/>
              <a:bevelB h="0" w="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0" rIns="0" rtlCol="0" tIns="45684"/>
            <a:lstStyle/>
            <a:p>
              <a:pPr algn="ctr"/>
              <a:r>
                <a:rPr b="1" lang="es-MX" sz="3000">
                  <a:solidFill>
                    <a:schemeClr val="accent2"/>
                  </a:solidFill>
                  <a:latin charset="0" panose="020b0906030804020204" pitchFamily="34" typeface="Open Sans Extrabold"/>
                  <a:ea charset="0" panose="020b0906030804020204" pitchFamily="34" typeface="Open Sans Extrabold"/>
                  <a:cs charset="0" panose="020b0906030804020204" pitchFamily="34" typeface="Open Sans Extrabold"/>
                </a:rPr>
                <a:t>B</a:t>
              </a:r>
            </a:p>
          </p:txBody>
        </p:sp>
      </p:grpSp>
      <p:sp>
        <p:nvSpPr>
          <p:cNvPr id="24" name="26 Pentágono"/>
          <p:cNvSpPr/>
          <p:nvPr/>
        </p:nvSpPr>
        <p:spPr bwMode="auto">
          <a:xfrm>
            <a:off x="1584851" y="4947398"/>
            <a:ext cx="2190365" cy="686779"/>
          </a:xfrm>
          <a:prstGeom prst="homePlate">
            <a:avLst/>
          </a:prstGeom>
          <a:solidFill>
            <a:srgbClr val="0070C0"/>
          </a:solidFill>
          <a:ln w="19050">
            <a:solidFill>
              <a:schemeClr val="bg1"/>
            </a:solidFill>
          </a:ln>
          <a:effectLst>
            <a:outerShdw algn="tl" blurRad="609600" dir="2700000" dist="381000" rotWithShape="0" sx="95000" sy="95000">
              <a:prstClr val="black">
                <a:alpha val="40000"/>
              </a:prstClr>
            </a:outerShdw>
          </a:effectLst>
          <a:extLst/>
        </p:spPr>
        <p:txBody>
          <a:bodyPr anchor="ctr" bIns="0" lIns="0" rIns="0" rtlCol="0" tIns="0"/>
          <a:lstStyle/>
          <a:p>
            <a:pPr algn="ctr" lvl="0">
              <a:lnSpc>
                <a:spcPct val="125000"/>
              </a:lnSpc>
            </a:pPr>
            <a:r>
              <a:rPr altLang="en-US" b="1" lang="zh-CN" spc="300" sz="2200">
                <a:solidFill>
                  <a:schemeClr val="bg1"/>
                </a:solidFill>
                <a:latin charset="0" panose="020b0604020202020204" typeface="Open Sans Condensed"/>
                <a:ea charset="0" panose="020b0604020202020204" typeface="Open Sans Condensed"/>
                <a:cs charset="0" panose="020b0604020202020204" typeface="Open Sans Condensed"/>
              </a:rPr>
              <a:t>角色齐全</a:t>
            </a:r>
          </a:p>
        </p:txBody>
      </p:sp>
      <p:grpSp>
        <p:nvGrpSpPr>
          <p:cNvPr id="25" name="3 Grupo"/>
          <p:cNvGrpSpPr>
            <a:grpSpLocks noChangeAspect="1"/>
          </p:cNvGrpSpPr>
          <p:nvPr/>
        </p:nvGrpSpPr>
        <p:grpSpPr>
          <a:xfrm>
            <a:off x="905810" y="4889375"/>
            <a:ext cx="802889" cy="802825"/>
            <a:chOff x="13700015" y="2693328"/>
            <a:chExt cx="3600703" cy="3600418"/>
          </a:xfrm>
        </p:grpSpPr>
        <p:sp>
          <p:nvSpPr>
            <p:cNvPr id="26" name="4 Elipse"/>
            <p:cNvSpPr/>
            <p:nvPr/>
          </p:nvSpPr>
          <p:spPr>
            <a:xfrm>
              <a:off x="13700015" y="2693328"/>
              <a:ext cx="3600703" cy="3600418"/>
            </a:xfrm>
            <a:prstGeom prst="roundRect">
              <a:avLst>
                <a:gd fmla="val 10024" name="adj"/>
              </a:avLst>
            </a:prstGeom>
            <a:solidFill>
              <a:schemeClr val="bg1"/>
            </a:solidFill>
            <a:ln cap="rnd" cmpd="sng" w="3175">
              <a:noFill/>
              <a:bevel/>
            </a:ln>
            <a:effectLst>
              <a:outerShdw algn="ctr" blurRad="63500" rotWithShape="0" sx="102000" sy="102000">
                <a:prstClr val="black">
                  <a:alpha val="40000"/>
                </a:prstClr>
              </a:outerShdw>
            </a:effectLst>
            <a:scene3d>
              <a:camera prst="orthographicFront"/>
              <a:lightRig dir="t" rig="contrasting"/>
            </a:scene3d>
            <a:sp3d prstMaterial="metal">
              <a:bevelT h="2540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91364" rIns="91364" rtlCol="0" tIns="45684"/>
            <a:lstStyle/>
            <a:p>
              <a:pPr algn="ctr"/>
              <a:endParaRPr lang="es-MX" sz="900">
                <a:latin charset="0" panose="020b0906030804020204" pitchFamily="34" typeface="Open Sans Extrabold"/>
                <a:ea charset="0" panose="020b0906030804020204" pitchFamily="34" typeface="Open Sans Extrabold"/>
                <a:cs charset="0" panose="020b0906030804020204" pitchFamily="34" typeface="Open Sans Extrabold"/>
              </a:endParaRPr>
            </a:p>
          </p:txBody>
        </p:sp>
        <p:sp>
          <p:nvSpPr>
            <p:cNvPr id="27" name="5 Elipse"/>
            <p:cNvSpPr/>
            <p:nvPr/>
          </p:nvSpPr>
          <p:spPr>
            <a:xfrm>
              <a:off x="14220117" y="3213389"/>
              <a:ext cx="2560497" cy="2560296"/>
            </a:xfrm>
            <a:prstGeom prst="roundRect">
              <a:avLst>
                <a:gd fmla="val 9994" name="adj"/>
              </a:avLst>
            </a:prstGeom>
            <a:solidFill>
              <a:schemeClr val="bg1"/>
            </a:solidFill>
            <a:ln w="19050">
              <a:noFill/>
            </a:ln>
            <a:effectLst>
              <a:outerShdw algn="tr" blurRad="469900" dir="7800000" dist="203200" rotWithShape="0" sx="102000" sy="102000">
                <a:prstClr val="black">
                  <a:alpha val="60000"/>
                </a:prstClr>
              </a:outerShdw>
            </a:effectLst>
            <a:scene3d>
              <a:camera prst="orthographicFront">
                <a:rot lat="0" lon="0" rev="0"/>
              </a:camera>
              <a:lightRig dir="t" rig="soft">
                <a:rot lat="0" lon="0" rev="21594000"/>
              </a:lightRig>
            </a:scene3d>
            <a:sp3d extrusionH="69850">
              <a:bevelT h="95250" w="38100"/>
              <a:bevelB h="0" w="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bIns="45684" lIns="0" rIns="0" rtlCol="0" tIns="45684"/>
            <a:lstStyle/>
            <a:p>
              <a:pPr algn="ctr"/>
              <a:r>
                <a:rPr b="1" lang="es-MX" sz="3000">
                  <a:solidFill>
                    <a:srgbClr val="0C1F34"/>
                  </a:solidFill>
                  <a:latin charset="0" panose="020b0906030804020204" pitchFamily="34" typeface="Open Sans Extrabold"/>
                  <a:ea charset="0" panose="020b0906030804020204" pitchFamily="34" typeface="Open Sans Extrabold"/>
                  <a:cs charset="0" panose="020b0906030804020204" pitchFamily="34" typeface="Open Sans Extrabold"/>
                </a:rPr>
                <a:t>A</a:t>
              </a:r>
            </a:p>
          </p:txBody>
        </p:sp>
      </p:grpSp>
      <p:sp>
        <p:nvSpPr>
          <p:cNvPr id="28" name="矩形 27"/>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207316571"/>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5"/>
                                        </p:tgtEl>
                                        <p:attrNameLst>
                                          <p:attrName>style.visibility</p:attrName>
                                        </p:attrNameLst>
                                      </p:cBhvr>
                                      <p:to>
                                        <p:strVal val="visible"/>
                                      </p:to>
                                    </p:set>
                                    <p:animEffect filter="fade" transition="in">
                                      <p:cBhvr>
                                        <p:cTn dur="500" id="11"/>
                                        <p:tgtEl>
                                          <p:spTgt spid="25"/>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21"/>
                                        </p:tgtEl>
                                        <p:attrNameLst>
                                          <p:attrName>style.visibility</p:attrName>
                                        </p:attrNameLst>
                                      </p:cBhvr>
                                      <p:to>
                                        <p:strVal val="visible"/>
                                      </p:to>
                                    </p:set>
                                    <p:animEffect filter="fade" transition="in">
                                      <p:cBhvr>
                                        <p:cTn dur="500" id="15"/>
                                        <p:tgtEl>
                                          <p:spTgt spid="21"/>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17"/>
                                        </p:tgtEl>
                                        <p:attrNameLst>
                                          <p:attrName>style.visibility</p:attrName>
                                        </p:attrNameLst>
                                      </p:cBhvr>
                                      <p:to>
                                        <p:strVal val="visible"/>
                                      </p:to>
                                    </p:set>
                                    <p:animEffect filter="fade" transition="in">
                                      <p:cBhvr>
                                        <p:cTn dur="500" id="19"/>
                                        <p:tgtEl>
                                          <p:spTgt spid="17"/>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500" id="23"/>
                                        <p:tgtEl>
                                          <p:spTgt spid="13"/>
                                        </p:tgtEl>
                                      </p:cBhvr>
                                    </p:animEffect>
                                  </p:childTnLst>
                                </p:cTn>
                              </p:par>
                              <p:par>
                                <p:cTn fill="hold" id="24" nodeType="withEffect" presetClass="entr" presetID="22" presetSubtype="4">
                                  <p:stCondLst>
                                    <p:cond delay="0"/>
                                  </p:stCondLst>
                                  <p:childTnLst>
                                    <p:set>
                                      <p:cBhvr>
                                        <p:cTn dur="1" fill="hold" id="25">
                                          <p:stCondLst>
                                            <p:cond delay="0"/>
                                          </p:stCondLst>
                                        </p:cTn>
                                        <p:tgtEl>
                                          <p:spTgt spid="6"/>
                                        </p:tgtEl>
                                        <p:attrNameLst>
                                          <p:attrName>style.visibility</p:attrName>
                                        </p:attrNameLst>
                                      </p:cBhvr>
                                      <p:to>
                                        <p:strVal val="visible"/>
                                      </p:to>
                                    </p:set>
                                    <p:animEffect filter="wipe(down)" transition="in">
                                      <p:cBhvr>
                                        <p:cTn dur="500" id="26"/>
                                        <p:tgtEl>
                                          <p:spTgt spid="6"/>
                                        </p:tgtEl>
                                      </p:cBhvr>
                                    </p:animEffect>
                                  </p:childTnLst>
                                </p:cTn>
                              </p:par>
                            </p:childTnLst>
                          </p:cTn>
                        </p:par>
                        <p:par>
                          <p:cTn fill="hold" id="27" nodeType="afterGroup">
                            <p:stCondLst>
                              <p:cond delay="2500"/>
                            </p:stCondLst>
                            <p:childTnLst>
                              <p:par>
                                <p:cTn fill="hold" id="28" nodeType="afterEffect" presetClass="entr" presetID="10" presetSubtype="0">
                                  <p:stCondLst>
                                    <p:cond delay="0"/>
                                  </p:stCondLst>
                                  <p:childTnLst>
                                    <p:set>
                                      <p:cBhvr>
                                        <p:cTn dur="1" fill="hold" id="29">
                                          <p:stCondLst>
                                            <p:cond delay="0"/>
                                          </p:stCondLst>
                                        </p:cTn>
                                        <p:tgtEl>
                                          <p:spTgt spid="8"/>
                                        </p:tgtEl>
                                        <p:attrNameLst>
                                          <p:attrName>style.visibility</p:attrName>
                                        </p:attrNameLst>
                                      </p:cBhvr>
                                      <p:to>
                                        <p:strVal val="visible"/>
                                      </p:to>
                                    </p:set>
                                    <p:animEffect filter="fade" transition="in">
                                      <p:cBhvr>
                                        <p:cTn dur="500" id="30"/>
                                        <p:tgtEl>
                                          <p:spTgt spid="8"/>
                                        </p:tgtEl>
                                      </p:cBhvr>
                                    </p:animEffect>
                                  </p:childTnLst>
                                </p:cTn>
                              </p:par>
                            </p:childTnLst>
                          </p:cTn>
                        </p:par>
                        <p:par>
                          <p:cTn fill="hold" id="31" nodeType="afterGroup">
                            <p:stCondLst>
                              <p:cond delay="3000"/>
                            </p:stCondLst>
                            <p:childTnLst>
                              <p:par>
                                <p:cTn fill="hold" grpId="0" id="32" nodeType="afterEffect" presetClass="entr" presetID="22" presetSubtype="8">
                                  <p:stCondLst>
                                    <p:cond delay="0"/>
                                  </p:stCondLst>
                                  <p:childTnLst>
                                    <p:set>
                                      <p:cBhvr>
                                        <p:cTn dur="1" fill="hold" id="33">
                                          <p:stCondLst>
                                            <p:cond delay="0"/>
                                          </p:stCondLst>
                                        </p:cTn>
                                        <p:tgtEl>
                                          <p:spTgt spid="24"/>
                                        </p:tgtEl>
                                        <p:attrNameLst>
                                          <p:attrName>style.visibility</p:attrName>
                                        </p:attrNameLst>
                                      </p:cBhvr>
                                      <p:to>
                                        <p:strVal val="visible"/>
                                      </p:to>
                                    </p:set>
                                    <p:animEffect filter="wipe(left)" transition="in">
                                      <p:cBhvr>
                                        <p:cTn dur="500" id="34"/>
                                        <p:tgtEl>
                                          <p:spTgt spid="24"/>
                                        </p:tgtEl>
                                      </p:cBhvr>
                                    </p:animEffect>
                                  </p:childTnLst>
                                </p:cTn>
                              </p:par>
                            </p:childTnLst>
                          </p:cTn>
                        </p:par>
                        <p:par>
                          <p:cTn fill="hold" id="35" nodeType="afterGroup">
                            <p:stCondLst>
                              <p:cond delay="3500"/>
                            </p:stCondLst>
                            <p:childTnLst>
                              <p:par>
                                <p:cTn fill="hold" grpId="0" id="36" nodeType="afterEffect" presetClass="entr" presetID="22" presetSubtype="8">
                                  <p:stCondLst>
                                    <p:cond delay="0"/>
                                  </p:stCondLst>
                                  <p:childTnLst>
                                    <p:set>
                                      <p:cBhvr>
                                        <p:cTn dur="1" fill="hold" id="37">
                                          <p:stCondLst>
                                            <p:cond delay="0"/>
                                          </p:stCondLst>
                                        </p:cTn>
                                        <p:tgtEl>
                                          <p:spTgt spid="20"/>
                                        </p:tgtEl>
                                        <p:attrNameLst>
                                          <p:attrName>style.visibility</p:attrName>
                                        </p:attrNameLst>
                                      </p:cBhvr>
                                      <p:to>
                                        <p:strVal val="visible"/>
                                      </p:to>
                                    </p:set>
                                    <p:animEffect filter="wipe(left)" transition="in">
                                      <p:cBhvr>
                                        <p:cTn dur="500" id="38"/>
                                        <p:tgtEl>
                                          <p:spTgt spid="20"/>
                                        </p:tgtEl>
                                      </p:cBhvr>
                                    </p:animEffect>
                                  </p:childTnLst>
                                </p:cTn>
                              </p:par>
                            </p:childTnLst>
                          </p:cTn>
                        </p:par>
                        <p:par>
                          <p:cTn fill="hold" id="39" nodeType="afterGroup">
                            <p:stCondLst>
                              <p:cond delay="4000"/>
                            </p:stCondLst>
                            <p:childTnLst>
                              <p:par>
                                <p:cTn fill="hold" grpId="0" id="40" nodeType="afterEffect" presetClass="entr" presetID="22" presetSubtype="8">
                                  <p:stCondLst>
                                    <p:cond delay="0"/>
                                  </p:stCondLst>
                                  <p:childTnLst>
                                    <p:set>
                                      <p:cBhvr>
                                        <p:cTn dur="1" fill="hold" id="41">
                                          <p:stCondLst>
                                            <p:cond delay="0"/>
                                          </p:stCondLst>
                                        </p:cTn>
                                        <p:tgtEl>
                                          <p:spTgt spid="16"/>
                                        </p:tgtEl>
                                        <p:attrNameLst>
                                          <p:attrName>style.visibility</p:attrName>
                                        </p:attrNameLst>
                                      </p:cBhvr>
                                      <p:to>
                                        <p:strVal val="visible"/>
                                      </p:to>
                                    </p:set>
                                    <p:animEffect filter="wipe(left)" transition="in">
                                      <p:cBhvr>
                                        <p:cTn dur="500" id="42"/>
                                        <p:tgtEl>
                                          <p:spTgt spid="16"/>
                                        </p:tgtEl>
                                      </p:cBhvr>
                                    </p:animEffect>
                                  </p:childTnLst>
                                </p:cTn>
                              </p:par>
                            </p:childTnLst>
                          </p:cTn>
                        </p:par>
                        <p:par>
                          <p:cTn fill="hold" id="43" nodeType="afterGroup">
                            <p:stCondLst>
                              <p:cond delay="4500"/>
                            </p:stCondLst>
                            <p:childTnLst>
                              <p:par>
                                <p:cTn fill="hold" grpId="0" id="44" nodeType="afterEffect" presetClass="entr" presetID="22" presetSubtype="8">
                                  <p:stCondLst>
                                    <p:cond delay="0"/>
                                  </p:stCondLst>
                                  <p:childTnLst>
                                    <p:set>
                                      <p:cBhvr>
                                        <p:cTn dur="1" fill="hold" id="45">
                                          <p:stCondLst>
                                            <p:cond delay="0"/>
                                          </p:stCondLst>
                                        </p:cTn>
                                        <p:tgtEl>
                                          <p:spTgt spid="12"/>
                                        </p:tgtEl>
                                        <p:attrNameLst>
                                          <p:attrName>style.visibility</p:attrName>
                                        </p:attrNameLst>
                                      </p:cBhvr>
                                      <p:to>
                                        <p:strVal val="visible"/>
                                      </p:to>
                                    </p:set>
                                    <p:animEffect filter="wipe(left)" transition="in">
                                      <p:cBhvr>
                                        <p:cTn dur="500" id="46"/>
                                        <p:tgtEl>
                                          <p:spTgt spid="12"/>
                                        </p:tgtEl>
                                      </p:cBhvr>
                                    </p:animEffect>
                                  </p:childTnLst>
                                </p:cTn>
                              </p:par>
                            </p:childTnLst>
                          </p:cTn>
                        </p:par>
                        <p:par>
                          <p:cTn fill="hold" id="47" nodeType="afterGroup">
                            <p:stCondLst>
                              <p:cond delay="5000"/>
                            </p:stCondLst>
                            <p:childTnLst>
                              <p:par>
                                <p:cTn fill="hold" grpId="0" id="48" nodeType="afterEffect" presetClass="entr" presetID="22" presetSubtype="8">
                                  <p:stCondLst>
                                    <p:cond delay="0"/>
                                  </p:stCondLst>
                                  <p:childTnLst>
                                    <p:set>
                                      <p:cBhvr>
                                        <p:cTn dur="1" fill="hold" id="49">
                                          <p:stCondLst>
                                            <p:cond delay="0"/>
                                          </p:stCondLst>
                                        </p:cTn>
                                        <p:tgtEl>
                                          <p:spTgt spid="7"/>
                                        </p:tgtEl>
                                        <p:attrNameLst>
                                          <p:attrName>style.visibility</p:attrName>
                                        </p:attrNameLst>
                                      </p:cBhvr>
                                      <p:to>
                                        <p:strVal val="visible"/>
                                      </p:to>
                                    </p:set>
                                    <p:animEffect filter="wipe(left)" transition="in">
                                      <p:cBhvr>
                                        <p:cTn dur="500" id="50"/>
                                        <p:tgtEl>
                                          <p:spTgt spid="7"/>
                                        </p:tgtEl>
                                      </p:cBhvr>
                                    </p:animEffect>
                                  </p:childTnLst>
                                </p:cTn>
                              </p:par>
                            </p:childTnLst>
                          </p:cTn>
                        </p:par>
                        <p:par>
                          <p:cTn fill="hold" id="51" nodeType="afterGroup">
                            <p:stCondLst>
                              <p:cond delay="5500"/>
                            </p:stCondLst>
                            <p:childTnLst>
                              <p:par>
                                <p:cTn fill="hold" grpId="0" id="52" nodeType="afterEffect" presetClass="entr" presetID="22" presetSubtype="8">
                                  <p:stCondLst>
                                    <p:cond delay="0"/>
                                  </p:stCondLst>
                                  <p:childTnLst>
                                    <p:set>
                                      <p:cBhvr>
                                        <p:cTn dur="1" fill="hold" id="53">
                                          <p:stCondLst>
                                            <p:cond delay="0"/>
                                          </p:stCondLst>
                                        </p:cTn>
                                        <p:tgtEl>
                                          <p:spTgt spid="28"/>
                                        </p:tgtEl>
                                        <p:attrNameLst>
                                          <p:attrName>style.visibility</p:attrName>
                                        </p:attrNameLst>
                                      </p:cBhvr>
                                      <p:to>
                                        <p:strVal val="visible"/>
                                      </p:to>
                                    </p:set>
                                    <p:animEffect filter="wipe(left)" transition="in">
                                      <p:cBhvr>
                                        <p:cTn dur="500" id="54"/>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2"/>
      <p:bldP grpId="0" spid="16"/>
      <p:bldP grpId="0" spid="20"/>
      <p:bldP grpId="0" spid="24"/>
      <p:bldP grpId="0" spid="2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039487" y="423523"/>
            <a:ext cx="4717363" cy="630942"/>
            <a:chOff x="4039487" y="423523"/>
            <a:chExt cx="4717363" cy="630942"/>
          </a:xfrm>
        </p:grpSpPr>
        <p:sp>
          <p:nvSpPr>
            <p:cNvPr id="5" name="矩形 24"/>
            <p:cNvSpPr>
              <a:spLocks noChangeArrowheads="1"/>
            </p:cNvSpPr>
            <p:nvPr/>
          </p:nvSpPr>
          <p:spPr bwMode="auto">
            <a:xfrm>
              <a:off x="4049806" y="423523"/>
              <a:ext cx="211328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pc="300" sz="3500">
                  <a:solidFill>
                    <a:srgbClr val="0C1F34"/>
                  </a:solidFill>
                  <a:latin charset="0" typeface="Broadway BT"/>
                  <a:ea charset="-122" panose="020b0503020204020204" pitchFamily="34" typeface="微软雅黑"/>
                  <a:sym charset="0" typeface="Broadway BT"/>
                </a:rPr>
                <a:t>团队定义</a:t>
              </a:r>
            </a:p>
          </p:txBody>
        </p:sp>
        <p:sp>
          <p:nvSpPr>
            <p:cNvPr id="3" name="矩形 2"/>
            <p:cNvSpPr/>
            <p:nvPr/>
          </p:nvSpPr>
          <p:spPr>
            <a:xfrm>
              <a:off x="6174092" y="679630"/>
              <a:ext cx="2610167" cy="365760"/>
            </a:xfrm>
            <a:prstGeom prst="rect">
              <a:avLst/>
            </a:prstGeom>
          </p:spPr>
          <p:txBody>
            <a:bodyPr wrap="none">
              <a:spAutoFit/>
            </a:bodyPr>
            <a:lstStyle/>
            <a:p>
              <a:r>
                <a:rPr altLang="zh-CN" lang="en-US" spc="300">
                  <a:solidFill>
                    <a:schemeClr val="bg1">
                      <a:lumMod val="65000"/>
                    </a:schemeClr>
                  </a:solidFill>
                  <a:latin charset="-122" panose="03000509000000000000" pitchFamily="65" typeface="方正中等线_GBK"/>
                  <a:ea charset="-122" panose="03000509000000000000" pitchFamily="65" typeface="方正中等线_GBK"/>
                </a:rPr>
                <a:t>TEAM TO DEFINE</a:t>
              </a:r>
            </a:p>
          </p:txBody>
        </p:sp>
      </p:grpSp>
      <p:grpSp>
        <p:nvGrpSpPr>
          <p:cNvPr id="6" name="Group 6"/>
          <p:cNvGrpSpPr/>
          <p:nvPr/>
        </p:nvGrpSpPr>
        <p:grpSpPr>
          <a:xfrm>
            <a:off x="550863" y="1574610"/>
            <a:ext cx="2665413" cy="1058862"/>
            <a:chExt cx="4196" cy="1667"/>
          </a:xfrm>
        </p:grpSpPr>
        <p:sp>
          <p:nvSpPr>
            <p:cNvPr id="7" name="Text Box 7"/>
            <p:cNvSpPr txBox="1">
              <a:spLocks noChangeArrowheads="1"/>
            </p:cNvSpPr>
            <p:nvPr/>
          </p:nvSpPr>
          <p:spPr bwMode="auto">
            <a:xfrm>
              <a:off x="187" y="0"/>
              <a:ext cx="3695" cy="1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pc="300" sz="3600">
                  <a:solidFill>
                    <a:srgbClr val="0070C0"/>
                  </a:solidFill>
                  <a:latin charset="0" panose="020b0806030902050204" pitchFamily="34" typeface="Impact"/>
                  <a:ea charset="-122" panose="020b0503020204020204" pitchFamily="34" typeface="微软雅黑"/>
                </a:rPr>
                <a:t>1. 组建期</a:t>
              </a:r>
            </a:p>
          </p:txBody>
        </p:sp>
        <p:sp>
          <p:nvSpPr>
            <p:cNvPr id="8" name="Line 8"/>
            <p:cNvSpPr>
              <a:spLocks noChangeShapeType="1"/>
            </p:cNvSpPr>
            <p:nvPr/>
          </p:nvSpPr>
          <p:spPr bwMode="auto">
            <a:xfrm>
              <a:off x="0" y="1021"/>
              <a:ext cx="4196" cy="1"/>
            </a:xfrm>
            <a:prstGeom prst="line">
              <a:avLst/>
            </a:prstGeom>
            <a:noFill/>
            <a:ln cap="flat" cmpd="thinThick" w="57150">
              <a:solidFill>
                <a:srgbClr val="0C1F34"/>
              </a:solidFill>
              <a:round/>
            </a:ln>
            <a:extLst>
              <a:ext uri="{909E8E84-426E-40DD-AFC4-6F175D3DCCD1}">
                <a14:hiddenFill>
                  <a:noFill/>
                </a14:hiddenFill>
              </a:ext>
            </a:extLst>
          </p:spPr>
          <p:txBody>
            <a:bodyPr anchor="ctr"/>
            <a:lstStyle/>
            <a:p>
              <a:endParaRPr altLang="en-US" lang="zh-CN"/>
            </a:p>
          </p:txBody>
        </p:sp>
        <p:sp>
          <p:nvSpPr>
            <p:cNvPr id="9" name="Text Box 9"/>
            <p:cNvSpPr txBox="1">
              <a:spLocks noChangeArrowheads="1"/>
            </p:cNvSpPr>
            <p:nvPr/>
          </p:nvSpPr>
          <p:spPr bwMode="auto">
            <a:xfrm>
              <a:off x="102" y="1091"/>
              <a:ext cx="3835" cy="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zh-CN" spc="300">
                  <a:solidFill>
                    <a:schemeClr val="tx1">
                      <a:lumMod val="85000"/>
                      <a:lumOff val="15000"/>
                    </a:schemeClr>
                  </a:solidFill>
                  <a:latin charset="-122" panose="020b0503020204020204" pitchFamily="34" typeface="微软雅黑"/>
                  <a:ea charset="-122" panose="020b0503020204020204" pitchFamily="34" typeface="微软雅黑"/>
                </a:rPr>
                <a:t> 项目小组启蒙阶段</a:t>
              </a:r>
            </a:p>
          </p:txBody>
        </p:sp>
      </p:grpSp>
      <p:grpSp>
        <p:nvGrpSpPr>
          <p:cNvPr id="10" name="Group 10"/>
          <p:cNvGrpSpPr/>
          <p:nvPr/>
        </p:nvGrpSpPr>
        <p:grpSpPr>
          <a:xfrm>
            <a:off x="2198460" y="3476371"/>
            <a:ext cx="8369301" cy="523240"/>
            <a:chOff x="-25" y="103"/>
            <a:chExt cx="13179" cy="824"/>
          </a:xfrm>
        </p:grpSpPr>
        <p:sp>
          <p:nvSpPr>
            <p:cNvPr id="12" name="AutoShape 11"/>
            <p:cNvSpPr>
              <a:spLocks noChangeArrowheads="1"/>
            </p:cNvSpPr>
            <p:nvPr/>
          </p:nvSpPr>
          <p:spPr bwMode="auto">
            <a:xfrm>
              <a:off x="-25" y="286"/>
              <a:ext cx="454" cy="454"/>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cap="flat" cmpd="sng" w="19050">
              <a:solidFill>
                <a:srgbClr val="0C1F34"/>
              </a:solidFill>
              <a:round/>
            </a:ln>
          </p:spPr>
          <p:txBody>
            <a:bodyPr anchor="ctr"/>
            <a:lstStyle/>
            <a:p>
              <a:endParaRPr altLang="en-US" lang="zh-CN"/>
            </a:p>
          </p:txBody>
        </p:sp>
        <p:sp>
          <p:nvSpPr>
            <p:cNvPr id="13" name="Text Box 13"/>
            <p:cNvSpPr txBox="1">
              <a:spLocks noChangeArrowheads="1"/>
            </p:cNvSpPr>
            <p:nvPr/>
          </p:nvSpPr>
          <p:spPr bwMode="auto">
            <a:xfrm>
              <a:off x="3742" y="103"/>
              <a:ext cx="9412" cy="8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chemeClr val="tx1">
                      <a:lumMod val="85000"/>
                      <a:lumOff val="15000"/>
                    </a:schemeClr>
                  </a:solidFill>
                  <a:ea charset="-122" panose="020b0503020204020204" pitchFamily="34" typeface="微软雅黑"/>
                </a:rPr>
                <a:t>刚刚组建，逐步建立团队成员的相互关系、团队成员与团队领导之间的关系，以及各项团队标准等。</a:t>
              </a:r>
            </a:p>
          </p:txBody>
        </p:sp>
        <p:sp>
          <p:nvSpPr>
            <p:cNvPr id="14" name="Text Box 14"/>
            <p:cNvSpPr txBox="1">
              <a:spLocks noChangeArrowheads="1"/>
            </p:cNvSpPr>
            <p:nvPr/>
          </p:nvSpPr>
          <p:spPr bwMode="auto">
            <a:xfrm>
              <a:off x="473" y="153"/>
              <a:ext cx="3071" cy="7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zh-CN" spc="300" sz="2500">
                  <a:solidFill>
                    <a:srgbClr val="0070C0"/>
                  </a:solidFill>
                  <a:ea charset="-122" panose="020b0503020204020204" pitchFamily="34" typeface="微软雅黑"/>
                </a:rPr>
                <a:t>项目团队</a:t>
              </a:r>
            </a:p>
          </p:txBody>
        </p:sp>
      </p:grpSp>
      <p:grpSp>
        <p:nvGrpSpPr>
          <p:cNvPr id="15" name="Group 16"/>
          <p:cNvGrpSpPr/>
          <p:nvPr/>
        </p:nvGrpSpPr>
        <p:grpSpPr>
          <a:xfrm>
            <a:off x="2198461" y="4351020"/>
            <a:ext cx="8377236" cy="523240"/>
            <a:chOff x="0" y="123"/>
            <a:chExt cx="13194" cy="824"/>
          </a:xfrm>
        </p:grpSpPr>
        <p:sp>
          <p:nvSpPr>
            <p:cNvPr id="16" name="AutoShape 17"/>
            <p:cNvSpPr>
              <a:spLocks noChangeArrowheads="1"/>
            </p:cNvSpPr>
            <p:nvPr/>
          </p:nvSpPr>
          <p:spPr bwMode="auto">
            <a:xfrm>
              <a:off x="0" y="340"/>
              <a:ext cx="454" cy="454"/>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cap="flat" cmpd="sng" w="19050">
              <a:solidFill>
                <a:srgbClr val="0C1F34"/>
              </a:solidFill>
              <a:round/>
            </a:ln>
            <a:effectLst/>
            <a:extLs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17" name="Text Box 19"/>
            <p:cNvSpPr txBox="1">
              <a:spLocks noChangeArrowheads="1"/>
            </p:cNvSpPr>
            <p:nvPr/>
          </p:nvSpPr>
          <p:spPr bwMode="auto">
            <a:xfrm>
              <a:off x="3782" y="123"/>
              <a:ext cx="9412" cy="81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r>
                <a:rPr altLang="en-US" lang="zh-CN" sz="1400">
                  <a:solidFill>
                    <a:schemeClr val="tx1">
                      <a:lumMod val="85000"/>
                      <a:lumOff val="15000"/>
                    </a:schemeClr>
                  </a:solidFill>
                  <a:ea charset="-122" panose="020b0503020204020204" pitchFamily="34" typeface="微软雅黑"/>
                </a:rPr>
                <a:t>行为具有相当大的独立性，缺乏团队目的、活动的相关信息，部分团队成员还有可能表现出不稳定、忧虑的特征。</a:t>
              </a:r>
            </a:p>
          </p:txBody>
        </p:sp>
        <p:sp>
          <p:nvSpPr>
            <p:cNvPr id="18" name="Text Box 20"/>
            <p:cNvSpPr txBox="1">
              <a:spLocks noChangeArrowheads="1"/>
            </p:cNvSpPr>
            <p:nvPr/>
          </p:nvSpPr>
          <p:spPr bwMode="auto">
            <a:xfrm>
              <a:off x="513" y="153"/>
              <a:ext cx="3071" cy="7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r>
                <a:rPr altLang="en-US" b="1" lang="zh-CN" spc="300" sz="2500">
                  <a:ea charset="-122" panose="020b0503020204020204" pitchFamily="34" typeface="微软雅黑"/>
                </a:rPr>
                <a:t>项目成员</a:t>
              </a:r>
            </a:p>
          </p:txBody>
        </p:sp>
      </p:grpSp>
      <p:grpSp>
        <p:nvGrpSpPr>
          <p:cNvPr id="19" name="Group 22"/>
          <p:cNvGrpSpPr/>
          <p:nvPr/>
        </p:nvGrpSpPr>
        <p:grpSpPr>
          <a:xfrm>
            <a:off x="2209577" y="5064125"/>
            <a:ext cx="8362950" cy="597535"/>
            <a:chOff x="45" y="23"/>
            <a:chExt cx="13169" cy="941"/>
          </a:xfrm>
        </p:grpSpPr>
        <p:sp>
          <p:nvSpPr>
            <p:cNvPr id="20" name="AutoShape 23"/>
            <p:cNvSpPr>
              <a:spLocks noChangeArrowheads="1"/>
            </p:cNvSpPr>
            <p:nvPr/>
          </p:nvSpPr>
          <p:spPr bwMode="auto">
            <a:xfrm>
              <a:off x="45" y="325"/>
              <a:ext cx="454" cy="454"/>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cap="flat" cmpd="sng" w="19050">
              <a:solidFill>
                <a:srgbClr val="0C1F34"/>
              </a:solidFill>
              <a:round/>
            </a:ln>
            <a:effectLst/>
            <a:extLs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1" name="Text Box 25"/>
            <p:cNvSpPr txBox="1">
              <a:spLocks noChangeArrowheads="1"/>
            </p:cNvSpPr>
            <p:nvPr/>
          </p:nvSpPr>
          <p:spPr bwMode="auto">
            <a:xfrm>
              <a:off x="3802" y="23"/>
              <a:ext cx="9412" cy="81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endParaRPr altLang="en-US" lang="zh-CN" sz="1400">
                <a:solidFill>
                  <a:schemeClr val="tx1">
                    <a:lumMod val="85000"/>
                    <a:lumOff val="15000"/>
                  </a:schemeClr>
                </a:solidFill>
                <a:ea charset="-122" panose="020b0503020204020204" pitchFamily="34" typeface="微软雅黑"/>
              </a:endParaRPr>
            </a:p>
            <a:p>
              <a:r>
                <a:rPr altLang="en-US" lang="zh-CN" sz="1400">
                  <a:solidFill>
                    <a:schemeClr val="tx1">
                      <a:lumMod val="85000"/>
                      <a:lumOff val="15000"/>
                    </a:schemeClr>
                  </a:solidFill>
                  <a:ea charset="-122" panose="020b0503020204020204" pitchFamily="34" typeface="微软雅黑"/>
                </a:rPr>
                <a:t>在带领团队的过程中，要建立起成员间互信的工作关系。</a:t>
              </a:r>
            </a:p>
          </p:txBody>
        </p:sp>
        <p:sp>
          <p:nvSpPr>
            <p:cNvPr id="22" name="Text Box 26"/>
            <p:cNvSpPr txBox="1">
              <a:spLocks noChangeArrowheads="1"/>
            </p:cNvSpPr>
            <p:nvPr/>
          </p:nvSpPr>
          <p:spPr bwMode="auto">
            <a:xfrm>
              <a:off x="533" y="213"/>
              <a:ext cx="3071" cy="7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r>
                <a:rPr altLang="en-US" b="1" lang="zh-CN" spc="300" sz="2500">
                  <a:solidFill>
                    <a:srgbClr val="0070C0"/>
                  </a:solidFill>
                  <a:ea charset="-122" panose="020b0503020204020204" pitchFamily="34" typeface="微软雅黑"/>
                </a:rPr>
                <a:t>项目领导</a:t>
              </a:r>
            </a:p>
          </p:txBody>
        </p:sp>
      </p:grpSp>
      <p:pic>
        <p:nvPicPr>
          <p:cNvPr id="23" name="图片 22"/>
          <p:cNvPicPr>
            <a:picLocks noChangeAspect="1"/>
          </p:cNvPicPr>
          <p:nvPr/>
        </p:nvPicPr>
        <p:blipFill>
          <a:blip r:embed="rId3"/>
          <a:stretch>
            <a:fillRect/>
          </a:stretch>
        </p:blipFill>
        <p:spPr>
          <a:xfrm>
            <a:off x="10010618" y="1709840"/>
            <a:ext cx="1114286" cy="819048"/>
          </a:xfrm>
          <a:prstGeom prst="rect">
            <a:avLst/>
          </a:prstGeom>
          <a:ln>
            <a:noFill/>
          </a:ln>
          <a:effectLst>
            <a:outerShdw algn="tl" blurRad="292100" dir="2700000" dist="139700" rotWithShape="0">
              <a:srgbClr val="333333">
                <a:alpha val="65000"/>
              </a:srgbClr>
            </a:outerShdw>
          </a:effectLst>
        </p:spPr>
      </p:pic>
      <p:sp>
        <p:nvSpPr>
          <p:cNvPr id="24" name="矩形 23"/>
          <p:cNvSpPr/>
          <p:nvPr/>
        </p:nvSpPr>
        <p:spPr>
          <a:xfrm>
            <a:off x="0" y="6419095"/>
            <a:ext cx="12192000" cy="145143"/>
          </a:xfrm>
          <a:prstGeom prst="rect">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846201327"/>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1000" id="11"/>
                                        <p:tgtEl>
                                          <p:spTgt spid="6"/>
                                        </p:tgtEl>
                                      </p:cBhvr>
                                    </p:animEffect>
                                    <p:anim calcmode="lin" valueType="num">
                                      <p:cBhvr>
                                        <p:cTn dur="1000" fill="hold" id="12"/>
                                        <p:tgtEl>
                                          <p:spTgt spid="6"/>
                                        </p:tgtEl>
                                        <p:attrNameLst>
                                          <p:attrName>ppt_x</p:attrName>
                                        </p:attrNameLst>
                                      </p:cBhvr>
                                      <p:tavLst>
                                        <p:tav tm="0">
                                          <p:val>
                                            <p:strVal val="#ppt_x"/>
                                          </p:val>
                                        </p:tav>
                                        <p:tav tm="100000">
                                          <p:val>
                                            <p:strVal val="#ppt_x"/>
                                          </p:val>
                                        </p:tav>
                                      </p:tavLst>
                                    </p:anim>
                                    <p:anim calcmode="lin" valueType="num">
                                      <p:cBhvr>
                                        <p:cTn dur="1000" fill="hold" id="13"/>
                                        <p:tgtEl>
                                          <p:spTgt spid="6"/>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fade" transition="in">
                                      <p:cBhvr>
                                        <p:cTn dur="500" id="17"/>
                                        <p:tgtEl>
                                          <p:spTgt spid="23"/>
                                        </p:tgtEl>
                                      </p:cBhvr>
                                    </p:animEffect>
                                  </p:childTnLst>
                                </p:cTn>
                              </p:par>
                            </p:childTnLst>
                          </p:cTn>
                        </p:par>
                        <p:par>
                          <p:cTn fill="hold" id="18" nodeType="afterGroup">
                            <p:stCondLst>
                              <p:cond delay="2000"/>
                            </p:stCondLst>
                            <p:childTnLst>
                              <p:par>
                                <p:cTn fill="hold" id="19" nodeType="afterEffect" presetClass="entr" presetID="22" presetSubtype="1">
                                  <p:stCondLst>
                                    <p:cond delay="0"/>
                                  </p:stCondLst>
                                  <p:childTnLst>
                                    <p:set>
                                      <p:cBhvr>
                                        <p:cTn dur="1" fill="hold" id="20">
                                          <p:stCondLst>
                                            <p:cond delay="0"/>
                                          </p:stCondLst>
                                        </p:cTn>
                                        <p:tgtEl>
                                          <p:spTgt spid="10"/>
                                        </p:tgtEl>
                                        <p:attrNameLst>
                                          <p:attrName>style.visibility</p:attrName>
                                        </p:attrNameLst>
                                      </p:cBhvr>
                                      <p:to>
                                        <p:strVal val="visible"/>
                                      </p:to>
                                    </p:set>
                                    <p:animEffect filter="wipe(up)" transition="in">
                                      <p:cBhvr>
                                        <p:cTn dur="500" id="21"/>
                                        <p:tgtEl>
                                          <p:spTgt spid="10"/>
                                        </p:tgtEl>
                                      </p:cBhvr>
                                    </p:animEffect>
                                  </p:childTnLst>
                                </p:cTn>
                              </p:par>
                            </p:childTnLst>
                          </p:cTn>
                        </p:par>
                        <p:par>
                          <p:cTn fill="hold" id="22" nodeType="afterGroup">
                            <p:stCondLst>
                              <p:cond delay="2500"/>
                            </p:stCondLst>
                            <p:childTnLst>
                              <p:par>
                                <p:cTn fill="hold" id="23" nodeType="afterEffect" presetClass="entr" presetID="22" presetSubtype="1">
                                  <p:stCondLst>
                                    <p:cond delay="0"/>
                                  </p:stCondLst>
                                  <p:childTnLst>
                                    <p:set>
                                      <p:cBhvr>
                                        <p:cTn dur="1" fill="hold" id="24">
                                          <p:stCondLst>
                                            <p:cond delay="0"/>
                                          </p:stCondLst>
                                        </p:cTn>
                                        <p:tgtEl>
                                          <p:spTgt spid="15"/>
                                        </p:tgtEl>
                                        <p:attrNameLst>
                                          <p:attrName>style.visibility</p:attrName>
                                        </p:attrNameLst>
                                      </p:cBhvr>
                                      <p:to>
                                        <p:strVal val="visible"/>
                                      </p:to>
                                    </p:set>
                                    <p:animEffect filter="wipe(up)" transition="in">
                                      <p:cBhvr>
                                        <p:cTn dur="500" id="25"/>
                                        <p:tgtEl>
                                          <p:spTgt spid="15"/>
                                        </p:tgtEl>
                                      </p:cBhvr>
                                    </p:animEffect>
                                  </p:childTnLst>
                                </p:cTn>
                              </p:par>
                            </p:childTnLst>
                          </p:cTn>
                        </p:par>
                        <p:par>
                          <p:cTn fill="hold" id="26" nodeType="afterGroup">
                            <p:stCondLst>
                              <p:cond delay="3000"/>
                            </p:stCondLst>
                            <p:childTnLst>
                              <p:par>
                                <p:cTn fill="hold" id="27" nodeType="afterEffect" presetClass="entr" presetID="22" presetSubtype="1">
                                  <p:stCondLst>
                                    <p:cond delay="0"/>
                                  </p:stCondLst>
                                  <p:childTnLst>
                                    <p:set>
                                      <p:cBhvr>
                                        <p:cTn dur="1" fill="hold" id="28">
                                          <p:stCondLst>
                                            <p:cond delay="0"/>
                                          </p:stCondLst>
                                        </p:cTn>
                                        <p:tgtEl>
                                          <p:spTgt spid="19"/>
                                        </p:tgtEl>
                                        <p:attrNameLst>
                                          <p:attrName>style.visibility</p:attrName>
                                        </p:attrNameLst>
                                      </p:cBhvr>
                                      <p:to>
                                        <p:strVal val="visible"/>
                                      </p:to>
                                    </p:set>
                                    <p:animEffect filter="wipe(up)" transition="in">
                                      <p:cBhvr>
                                        <p:cTn dur="500" id="29"/>
                                        <p:tgtEl>
                                          <p:spTgt spid="19"/>
                                        </p:tgtEl>
                                      </p:cBhvr>
                                    </p:animEffect>
                                  </p:childTnLst>
                                </p:cTn>
                              </p:par>
                            </p:childTnLst>
                          </p:cTn>
                        </p:par>
                        <p:par>
                          <p:cTn fill="hold" id="30" nodeType="afterGroup">
                            <p:stCondLst>
                              <p:cond delay="3500"/>
                            </p:stCondLst>
                            <p:childTnLst>
                              <p:par>
                                <p:cTn fill="hold" grpId="0" id="31" nodeType="afterEffect" presetClass="entr" presetID="22" presetSubtype="8">
                                  <p:stCondLst>
                                    <p:cond delay="0"/>
                                  </p:stCondLst>
                                  <p:childTnLst>
                                    <p:set>
                                      <p:cBhvr>
                                        <p:cTn dur="1" fill="hold" id="32">
                                          <p:stCondLst>
                                            <p:cond delay="0"/>
                                          </p:stCondLst>
                                        </p:cTn>
                                        <p:tgtEl>
                                          <p:spTgt spid="24"/>
                                        </p:tgtEl>
                                        <p:attrNameLst>
                                          <p:attrName>style.visibility</p:attrName>
                                        </p:attrNameLst>
                                      </p:cBhvr>
                                      <p:to>
                                        <p:strVal val="visible"/>
                                      </p:to>
                                    </p:set>
                                    <p:animEffect filter="wipe(left)" transition="in">
                                      <p:cBhvr>
                                        <p:cTn dur="500" id="3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1">
      <a:dk1>
        <a:sysClr val="windowText" lastClr="000000"/>
      </a:dk1>
      <a:lt1>
        <a:sysClr val="window" lastClr="FFFFFF"/>
      </a:lt1>
      <a:dk2>
        <a:srgbClr val="797979"/>
      </a:dk2>
      <a:lt2>
        <a:srgbClr val="43B4E3"/>
      </a:lt2>
      <a:accent1>
        <a:srgbClr val="0070C0"/>
      </a:accent1>
      <a:accent2>
        <a:srgbClr val="CECECE"/>
      </a:accent2>
      <a:accent3>
        <a:srgbClr val="329FD1"/>
      </a:accent3>
      <a:accent4>
        <a:srgbClr val="CECECE"/>
      </a:accent4>
      <a:accent5>
        <a:srgbClr val="0070C0"/>
      </a:accent5>
      <a:accent6>
        <a:srgbClr val="CECECE"/>
      </a:accent6>
      <a:hlink>
        <a:srgbClr val="169EBE"/>
      </a:hlink>
      <a:folHlink>
        <a:srgbClr val="0070C0"/>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341</Paragraphs>
  <Slides>42</Slides>
  <Notes>42</Notes>
  <TotalTime>110</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42</vt:i4>
      </vt:variant>
    </vt:vector>
  </HeadingPairs>
  <TitlesOfParts>
    <vt:vector baseType="lpstr" size="63">
      <vt:lpstr>Arial</vt:lpstr>
      <vt:lpstr>Calibri Light</vt:lpstr>
      <vt:lpstr>Calibri</vt:lpstr>
      <vt:lpstr>微软雅黑</vt:lpstr>
      <vt:lpstr>Impact</vt:lpstr>
      <vt:lpstr>Open Sans</vt:lpstr>
      <vt:lpstr>Gill Sans</vt:lpstr>
      <vt:lpstr>方正中等线_GBK</vt:lpstr>
      <vt:lpstr>Montserrat Light</vt:lpstr>
      <vt:lpstr>Broadway BT</vt:lpstr>
      <vt:lpstr>Open Sans Condensed</vt:lpstr>
      <vt:lpstr>Source Sans Pro</vt:lpstr>
      <vt:lpstr>Roboto Light</vt:lpstr>
      <vt:lpstr>Segoe UI</vt:lpstr>
      <vt:lpstr>Helvetica</vt:lpstr>
      <vt:lpstr>Open Sans Extrabold</vt:lpstr>
      <vt:lpstr>Microsoft Himalaya</vt:lpstr>
      <vt:lpstr>宋体</vt:lpstr>
      <vt:lpstr>方正品尚黑简体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2017-07-25T02:31:57Z</dcterms:created>
  <cp:lastModifiedBy>kan</cp:lastModifiedBy>
  <dcterms:modified xsi:type="dcterms:W3CDTF">2021-08-20T11:15:32Z</dcterms:modified>
  <cp:revision>5</cp:revision>
  <dc:title>PowerPoint 演示文稿</dc:title>
</cp:coreProperties>
</file>