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73" r:id="rId1"/>
    <p:sldMasterId id="2147483723" r:id="rId2"/>
  </p:sldMasterIdLst>
  <p:notesMasterIdLst>
    <p:notesMasterId r:id="rId3"/>
  </p:notesMasterIdLst>
  <p:sldIdLst>
    <p:sldId id="474" r:id="rId4"/>
    <p:sldId id="535" r:id="rId5"/>
    <p:sldId id="536" r:id="rId6"/>
    <p:sldId id="477" r:id="rId7"/>
    <p:sldId id="478" r:id="rId8"/>
    <p:sldId id="537" r:id="rId9"/>
    <p:sldId id="480" r:id="rId10"/>
    <p:sldId id="481" r:id="rId11"/>
    <p:sldId id="538" r:id="rId12"/>
    <p:sldId id="483" r:id="rId13"/>
    <p:sldId id="484" r:id="rId14"/>
    <p:sldId id="485" r:id="rId15"/>
    <p:sldId id="486" r:id="rId16"/>
    <p:sldId id="487" r:id="rId17"/>
    <p:sldId id="539" r:id="rId18"/>
    <p:sldId id="489" r:id="rId19"/>
    <p:sldId id="540" r:id="rId20"/>
    <p:sldId id="491" r:id="rId21"/>
    <p:sldId id="49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7" r:id="rId36"/>
    <p:sldId id="508" r:id="rId37"/>
    <p:sldId id="509" r:id="rId38"/>
    <p:sldId id="541"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42" r:id="rId64"/>
  </p:sldIdLst>
  <p:sldSz cx="9144000" cy="5143500" type="screen16x9"/>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6314" autoAdjust="0"/>
  </p:normalViewPr>
  <p:slideViewPr>
    <p:cSldViewPr>
      <p:cViewPr varScale="1">
        <p:scale>
          <a:sx n="143" d="100"/>
          <a:sy n="143" d="100"/>
        </p:scale>
        <p:origin x="666"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slides/slide57.xml" Type="http://schemas.openxmlformats.org/officeDocument/2006/relationships/slide"/><Relationship Id="rId61" Target="slides/slide58.xml" Type="http://schemas.openxmlformats.org/officeDocument/2006/relationships/slide"/><Relationship Id="rId62" Target="slides/slide59.xml" Type="http://schemas.openxmlformats.org/officeDocument/2006/relationships/slide"/><Relationship Id="rId63" Target="slides/slide60.xml" Type="http://schemas.openxmlformats.org/officeDocument/2006/relationships/slide"/><Relationship Id="rId64" Target="slides/slide61.xml" Type="http://schemas.openxmlformats.org/officeDocument/2006/relationships/slide"/><Relationship Id="rId65" Target="tags/tag1.xml" Type="http://schemas.openxmlformats.org/officeDocument/2006/relationships/tags"/><Relationship Id="rId66" Target="presProps.xml" Type="http://schemas.openxmlformats.org/officeDocument/2006/relationships/presProps"/><Relationship Id="rId67" Target="viewProps.xml" Type="http://schemas.openxmlformats.org/officeDocument/2006/relationships/viewProps"/><Relationship Id="rId68" Target="theme/theme1.xml" Type="http://schemas.openxmlformats.org/officeDocument/2006/relationships/theme"/><Relationship Id="rId69"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12/23/2020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extLst>
      <p:ext uri="{BB962C8B-B14F-4D97-AF65-F5344CB8AC3E}">
        <p14:creationId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0.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51.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52.xml.rels><?xml version="1.0" encoding="UTF-8" standalone="yes"?><Relationships xmlns="http://schemas.openxmlformats.org/package/2006/relationships"><Relationship Id="rId1" Target="../slides/slide52.xml" Type="http://schemas.openxmlformats.org/officeDocument/2006/relationships/slide"/><Relationship Id="rId2" Target="../notesMasters/notesMaster1.xml" Type="http://schemas.openxmlformats.org/officeDocument/2006/relationships/notesMaster"/></Relationships>
</file>

<file path=ppt/notesSlides/_rels/notesSlide53.xml.rels><?xml version="1.0" encoding="UTF-8" standalone="yes"?><Relationships xmlns="http://schemas.openxmlformats.org/package/2006/relationships"><Relationship Id="rId1" Target="../slides/slide53.xml" Type="http://schemas.openxmlformats.org/officeDocument/2006/relationships/slide"/><Relationship Id="rId2" Target="../notesMasters/notesMaster1.xml" Type="http://schemas.openxmlformats.org/officeDocument/2006/relationships/notesMaster"/></Relationships>
</file>

<file path=ppt/notesSlides/_rels/notesSlide54.xml.rels><?xml version="1.0" encoding="UTF-8" standalone="yes"?><Relationships xmlns="http://schemas.openxmlformats.org/package/2006/relationships"><Relationship Id="rId1" Target="../slides/slide54.xml" Type="http://schemas.openxmlformats.org/officeDocument/2006/relationships/slide"/><Relationship Id="rId2" Target="../notesMasters/notesMaster1.xml" Type="http://schemas.openxmlformats.org/officeDocument/2006/relationships/notesMaster"/></Relationships>
</file>

<file path=ppt/notesSlides/_rels/notesSlide55.xml.rels><?xml version="1.0" encoding="UTF-8" standalone="yes"?><Relationships xmlns="http://schemas.openxmlformats.org/package/2006/relationships"><Relationship Id="rId1" Target="../slides/slide55.xml" Type="http://schemas.openxmlformats.org/officeDocument/2006/relationships/slide"/><Relationship Id="rId2" Target="../notesMasters/notesMaster1.xml" Type="http://schemas.openxmlformats.org/officeDocument/2006/relationships/notesMaster"/></Relationships>
</file>

<file path=ppt/notesSlides/_rels/notesSlide56.xml.rels><?xml version="1.0" encoding="UTF-8" standalone="yes"?><Relationships xmlns="http://schemas.openxmlformats.org/package/2006/relationships"><Relationship Id="rId1" Target="../slides/slide56.xml" Type="http://schemas.openxmlformats.org/officeDocument/2006/relationships/slide"/><Relationship Id="rId2" Target="../notesMasters/notesMaster1.xml" Type="http://schemas.openxmlformats.org/officeDocument/2006/relationships/notesMaster"/></Relationships>
</file>

<file path=ppt/notesSlides/_rels/notesSlide57.xml.rels><?xml version="1.0" encoding="UTF-8" standalone="yes"?><Relationships xmlns="http://schemas.openxmlformats.org/package/2006/relationships"><Relationship Id="rId1" Target="../slides/slide57.xml" Type="http://schemas.openxmlformats.org/officeDocument/2006/relationships/slide"/><Relationship Id="rId2" Target="../notesMasters/notesMaster1.xml" Type="http://schemas.openxmlformats.org/officeDocument/2006/relationships/notesMaster"/></Relationships>
</file>

<file path=ppt/notesSlides/_rels/notesSlide58.xml.rels><?xml version="1.0" encoding="UTF-8" standalone="yes"?><Relationships xmlns="http://schemas.openxmlformats.org/package/2006/relationships"><Relationship Id="rId1" Target="../slides/slide58.xml" Type="http://schemas.openxmlformats.org/officeDocument/2006/relationships/slide"/><Relationship Id="rId2" Target="../notesMasters/notesMaster1.xml" Type="http://schemas.openxmlformats.org/officeDocument/2006/relationships/notesMaster"/></Relationships>
</file>

<file path=ppt/notesSlides/_rels/notesSlide59.xml.rels><?xml version="1.0" encoding="UTF-8" standalone="yes"?><Relationships xmlns="http://schemas.openxmlformats.org/package/2006/relationships"><Relationship Id="rId1" Target="../slides/slide5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0.xml.rels><?xml version="1.0" encoding="UTF-8" standalone="yes"?><Relationships xmlns="http://schemas.openxmlformats.org/package/2006/relationships"><Relationship Id="rId1" Target="../slides/slide60.xml" Type="http://schemas.openxmlformats.org/officeDocument/2006/relationships/slide"/><Relationship Id="rId2" Target="../notesMasters/notesMaster1.xml" Type="http://schemas.openxmlformats.org/officeDocument/2006/relationships/notesMaster"/></Relationships>
</file>

<file path=ppt/notesSlides/_rels/notesSlide61.xml.rels><?xml version="1.0" encoding="UTF-8" standalone="yes"?><Relationships xmlns="http://schemas.openxmlformats.org/package/2006/relationships"><Relationship Id="rId1" Target="../slides/slide61.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557838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866235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231821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152095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241343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76987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436513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905747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932282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232510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331472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011205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748804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436406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747476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956733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872721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43827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930779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721404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507261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090997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025588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008935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718365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0399347"/>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145219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2738104"/>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27915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0376681"/>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8861873"/>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9725960"/>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162920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5209934"/>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5517667"/>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0433786"/>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9710470"/>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4808451"/>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1837644"/>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9008745"/>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2714297"/>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0701307"/>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8468829"/>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311994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0954401"/>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323421"/>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4938081"/>
      </p:ext>
    </p:extLst>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4813654"/>
      </p:ext>
    </p:extLst>
  </p:cSld>
  <p:clrMapOvr>
    <a:masterClrMapping/>
  </p:clrMapOvr>
</p:notes>
</file>

<file path=ppt/notesSlides/notesSlide5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2888619"/>
      </p:ext>
    </p:extLst>
  </p:cSld>
  <p:clrMapOvr>
    <a:masterClrMapping/>
  </p:clrMapOvr>
</p:notes>
</file>

<file path=ppt/notesSlides/notesSlide5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2824066"/>
      </p:ext>
    </p:extLst>
  </p:cSld>
  <p:clrMapOvr>
    <a:masterClrMapping/>
  </p:clrMapOvr>
</p:notes>
</file>

<file path=ppt/notesSlides/notesSlide5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048504"/>
      </p:ext>
    </p:extLst>
  </p:cSld>
  <p:clrMapOvr>
    <a:masterClrMapping/>
  </p:clrMapOvr>
</p:notes>
</file>

<file path=ppt/notesSlides/notesSlide5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1476662"/>
      </p:ext>
    </p:extLst>
  </p:cSld>
  <p:clrMapOvr>
    <a:masterClrMapping/>
  </p:clrMapOvr>
</p:notes>
</file>

<file path=ppt/notesSlides/notesSlide5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2569365"/>
      </p:ext>
    </p:extLst>
  </p:cSld>
  <p:clrMapOvr>
    <a:masterClrMapping/>
  </p:clrMapOvr>
</p:notes>
</file>

<file path=ppt/notesSlides/notesSlide5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352183"/>
      </p:ext>
    </p:extLst>
  </p:cSld>
  <p:clrMapOvr>
    <a:masterClrMapping/>
  </p:clrMapOvr>
</p:notes>
</file>

<file path=ppt/notesSlides/notesSlide5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5489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0286231"/>
      </p:ext>
    </p:extLst>
  </p:cSld>
  <p:clrMapOvr>
    <a:masterClrMapping/>
  </p:clrMapOvr>
</p:notes>
</file>

<file path=ppt/notesSlides/notesSlide6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9983940"/>
      </p:ext>
    </p:extLst>
  </p:cSld>
  <p:clrMapOvr>
    <a:masterClrMapping/>
  </p:clrMapOvr>
</p:notes>
</file>

<file path=ppt/notesSlides/notesSlide6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17575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9113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214115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365463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solidFill>
          <a:srgbClr val="FFFEFB"/>
        </a:solidFill>
        <a:effectLst/>
      </p:bgPr>
    </p:bg>
    <p:spTree>
      <p:nvGrpSpPr>
        <p:cNvPr id="1" name=""/>
        <p:cNvGrpSpPr/>
        <p:nvPr/>
      </p:nvGrpSpPr>
      <p:grpSpPr>
        <a:xfrm>
          <a:off x="0" y="0"/>
          <a:ext cx="0" cy="0"/>
        </a:xfrm>
      </p:grpSpPr>
    </p:spTree>
    <p:extLst>
      <p:ext uri="{BB962C8B-B14F-4D97-AF65-F5344CB8AC3E}">
        <p14:creationId val="438913972"/>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725039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384984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78603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925644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814154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122321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456020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952258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520259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86828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bg>
      <p:bgPr>
        <a:solidFill>
          <a:srgbClr val="FFFEFB"/>
        </a:solidFill>
        <a:effectLst/>
      </p:bgPr>
    </p:bg>
    <p:spTree>
      <p:nvGrpSpPr>
        <p:cNvPr id="1" name=""/>
        <p:cNvGrpSpPr/>
        <p:nvPr/>
      </p:nvGrpSpPr>
      <p:grpSpPr>
        <a:xfrm>
          <a:off x="0" y="0"/>
          <a:ext cx="0" cy="0"/>
        </a:xfrm>
      </p:grpSpPr>
      <p:sp>
        <p:nvSpPr>
          <p:cNvPr id="7" name="文本框 6"/>
          <p:cNvSpPr txBox="1"/>
          <p:nvPr userDrawn="1"/>
        </p:nvSpPr>
        <p:spPr>
          <a:xfrm>
            <a:off x="457200" y="429729"/>
            <a:ext cx="2954655" cy="369332"/>
          </a:xfrm>
          <a:prstGeom prst="rect">
            <a:avLst/>
          </a:prstGeom>
          <a:noFill/>
        </p:spPr>
        <p:txBody>
          <a:bodyPr wrap="none" rtlCol="0">
            <a:spAutoFit/>
          </a:bodyPr>
          <a:lstStyle/>
          <a:p>
            <a:r>
              <a:rPr lang="en-US" altLang="zh-CN" sz="1800" smtClean="0">
                <a:solidFill>
                  <a:schemeClr val="accent1"/>
                </a:solidFill>
              </a:rPr>
              <a:t>《</a:t>
            </a:r>
            <a:r>
              <a:rPr lang="zh-CN" altLang="en-US" sz="1800" smtClean="0">
                <a:solidFill>
                  <a:schemeClr val="accent1"/>
                </a:solidFill>
              </a:rPr>
              <a:t>干部任用条例</a:t>
            </a:r>
            <a:r>
              <a:rPr lang="en-US" altLang="zh-CN" sz="1800" smtClean="0">
                <a:solidFill>
                  <a:schemeClr val="accent1"/>
                </a:solidFill>
              </a:rPr>
              <a:t>》</a:t>
            </a:r>
            <a:r>
              <a:rPr lang="zh-CN" altLang="en-US" sz="1800" smtClean="0">
                <a:solidFill>
                  <a:schemeClr val="accent1"/>
                </a:solidFill>
              </a:rPr>
              <a:t>背景概述</a:t>
            </a:r>
          </a:p>
        </p:txBody>
      </p:sp>
      <p:sp>
        <p:nvSpPr>
          <p:cNvPr id="2" name="五角星 1"/>
          <p:cNvSpPr/>
          <p:nvPr userDrawn="1"/>
        </p:nvSpPr>
        <p:spPr>
          <a:xfrm>
            <a:off x="381000" y="440844"/>
            <a:ext cx="273133" cy="273133"/>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1">
            <a:extLst>
              <a:ext uri="{28A0092B-C50C-407E-A947-70E740481C1C}">
                <a14:useLocalDpi val="0"/>
              </a:ext>
            </a:extLst>
          </a:blip>
          <a:srcRect b="25000"/>
          <a:stretch>
            <a:fillRect/>
          </a:stretch>
        </p:blipFill>
        <p:spPr>
          <a:xfrm flipH="1">
            <a:off x="0" y="4705350"/>
            <a:ext cx="9144000" cy="457200"/>
          </a:xfrm>
          <a:prstGeom prst="rect">
            <a:avLst/>
          </a:prstGeom>
        </p:spPr>
      </p:pic>
    </p:spTree>
    <p:extLst>
      <p:ext uri="{BB962C8B-B14F-4D97-AF65-F5344CB8AC3E}">
        <p14:creationId val="4065179288"/>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节标题">
    <p:bg>
      <p:bgPr>
        <a:solidFill>
          <a:srgbClr val="FFFEFB"/>
        </a:solidFill>
        <a:effectLst/>
      </p:bgPr>
    </p:bg>
    <p:spTree>
      <p:nvGrpSpPr>
        <p:cNvPr id="1" name=""/>
        <p:cNvGrpSpPr/>
        <p:nvPr/>
      </p:nvGrpSpPr>
      <p:grpSpPr>
        <a:xfrm>
          <a:off x="0" y="0"/>
          <a:ext cx="0" cy="0"/>
        </a:xfrm>
      </p:grpSpPr>
      <p:sp>
        <p:nvSpPr>
          <p:cNvPr id="7" name="文本框 6"/>
          <p:cNvSpPr txBox="1"/>
          <p:nvPr userDrawn="1"/>
        </p:nvSpPr>
        <p:spPr>
          <a:xfrm>
            <a:off x="457200" y="429729"/>
            <a:ext cx="2954655" cy="369332"/>
          </a:xfrm>
          <a:prstGeom prst="rect">
            <a:avLst/>
          </a:prstGeom>
          <a:noFill/>
        </p:spPr>
        <p:txBody>
          <a:bodyPr wrap="none" rtlCol="0">
            <a:spAutoFit/>
          </a:bodyPr>
          <a:lstStyle/>
          <a:p>
            <a:r>
              <a:rPr lang="en-US" altLang="zh-CN" sz="1800" smtClean="0">
                <a:solidFill>
                  <a:schemeClr val="accent1"/>
                </a:solidFill>
              </a:rPr>
              <a:t>《</a:t>
            </a:r>
            <a:r>
              <a:rPr lang="zh-CN" altLang="en-US" sz="1800" smtClean="0">
                <a:solidFill>
                  <a:schemeClr val="accent1"/>
                </a:solidFill>
              </a:rPr>
              <a:t>干部任用条例</a:t>
            </a:r>
            <a:r>
              <a:rPr lang="en-US" altLang="zh-CN" sz="1800" smtClean="0">
                <a:solidFill>
                  <a:schemeClr val="accent1"/>
                </a:solidFill>
              </a:rPr>
              <a:t>》</a:t>
            </a:r>
            <a:r>
              <a:rPr lang="zh-CN" altLang="en-US" sz="1800" smtClean="0">
                <a:solidFill>
                  <a:schemeClr val="accent1"/>
                </a:solidFill>
              </a:rPr>
              <a:t>基本遵循</a:t>
            </a:r>
          </a:p>
        </p:txBody>
      </p:sp>
      <p:sp>
        <p:nvSpPr>
          <p:cNvPr id="2" name="五角星 1"/>
          <p:cNvSpPr/>
          <p:nvPr userDrawn="1"/>
        </p:nvSpPr>
        <p:spPr>
          <a:xfrm>
            <a:off x="381000" y="440844"/>
            <a:ext cx="273133" cy="273133"/>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1">
            <a:extLst>
              <a:ext uri="{28A0092B-C50C-407E-A947-70E740481C1C}">
                <a14:useLocalDpi val="0"/>
              </a:ext>
            </a:extLst>
          </a:blip>
          <a:srcRect b="25000"/>
          <a:stretch>
            <a:fillRect/>
          </a:stretch>
        </p:blipFill>
        <p:spPr>
          <a:xfrm flipH="1">
            <a:off x="0" y="4705350"/>
            <a:ext cx="9144000" cy="457200"/>
          </a:xfrm>
          <a:prstGeom prst="rect">
            <a:avLst/>
          </a:prstGeom>
        </p:spPr>
      </p:pic>
    </p:spTree>
    <p:extLst>
      <p:ext uri="{BB962C8B-B14F-4D97-AF65-F5344CB8AC3E}">
        <p14:creationId val="3693297746"/>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节标题">
    <p:bg>
      <p:bgPr>
        <a:solidFill>
          <a:srgbClr val="FFFEFB"/>
        </a:solidFill>
        <a:effectLst/>
      </p:bgPr>
    </p:bg>
    <p:spTree>
      <p:nvGrpSpPr>
        <p:cNvPr id="1" name=""/>
        <p:cNvGrpSpPr/>
        <p:nvPr/>
      </p:nvGrpSpPr>
      <p:grpSpPr>
        <a:xfrm>
          <a:off x="0" y="0"/>
          <a:ext cx="0" cy="0"/>
        </a:xfrm>
      </p:grpSpPr>
      <p:sp>
        <p:nvSpPr>
          <p:cNvPr id="7" name="文本框 6"/>
          <p:cNvSpPr txBox="1"/>
          <p:nvPr userDrawn="1"/>
        </p:nvSpPr>
        <p:spPr>
          <a:xfrm>
            <a:off x="570240" y="429729"/>
            <a:ext cx="3544560" cy="369332"/>
          </a:xfrm>
          <a:prstGeom prst="rect">
            <a:avLst/>
          </a:prstGeom>
          <a:noFill/>
        </p:spPr>
        <p:txBody>
          <a:bodyPr wrap="none" rtlCol="0">
            <a:spAutoFit/>
          </a:bodyPr>
          <a:lstStyle/>
          <a:p>
            <a:r>
              <a:rPr lang="zh-CN" altLang="en-US" sz="1800" smtClean="0">
                <a:solidFill>
                  <a:schemeClr val="accent1"/>
                </a:solidFill>
              </a:rPr>
              <a:t>修订后</a:t>
            </a:r>
            <a:r>
              <a:rPr lang="en-US" altLang="zh-CN" sz="1800" smtClean="0">
                <a:solidFill>
                  <a:schemeClr val="accent1"/>
                </a:solidFill>
              </a:rPr>
              <a:t>《</a:t>
            </a:r>
            <a:r>
              <a:rPr lang="zh-CN" altLang="en-US" sz="1800" smtClean="0">
                <a:solidFill>
                  <a:schemeClr val="accent1"/>
                </a:solidFill>
              </a:rPr>
              <a:t>干部任用条例</a:t>
            </a:r>
            <a:r>
              <a:rPr lang="en-US" altLang="zh-CN" sz="1800" smtClean="0">
                <a:solidFill>
                  <a:schemeClr val="accent1"/>
                </a:solidFill>
              </a:rPr>
              <a:t>》</a:t>
            </a:r>
            <a:r>
              <a:rPr lang="zh-CN" altLang="en-US" sz="1800" smtClean="0">
                <a:solidFill>
                  <a:schemeClr val="accent1"/>
                </a:solidFill>
              </a:rPr>
              <a:t>重点</a:t>
            </a:r>
            <a:r>
              <a:rPr lang="en-US" altLang="zh-CN" sz="1800" smtClean="0">
                <a:solidFill>
                  <a:schemeClr val="accent1"/>
                </a:solidFill>
              </a:rPr>
              <a:t>5</a:t>
            </a:r>
            <a:r>
              <a:rPr lang="zh-CN" altLang="en-US" sz="1800" smtClean="0">
                <a:solidFill>
                  <a:schemeClr val="accent1"/>
                </a:solidFill>
              </a:rPr>
              <a:t>问</a:t>
            </a:r>
          </a:p>
        </p:txBody>
      </p:sp>
      <p:sp>
        <p:nvSpPr>
          <p:cNvPr id="2" name="五角星 1"/>
          <p:cNvSpPr/>
          <p:nvPr userDrawn="1"/>
        </p:nvSpPr>
        <p:spPr>
          <a:xfrm>
            <a:off x="381000" y="440844"/>
            <a:ext cx="273133" cy="273133"/>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1">
            <a:extLst>
              <a:ext uri="{28A0092B-C50C-407E-A947-70E740481C1C}">
                <a14:useLocalDpi val="0"/>
              </a:ext>
            </a:extLst>
          </a:blip>
          <a:srcRect b="25000"/>
          <a:stretch>
            <a:fillRect/>
          </a:stretch>
        </p:blipFill>
        <p:spPr>
          <a:xfrm flipH="1">
            <a:off x="0" y="4705350"/>
            <a:ext cx="9144000" cy="457200"/>
          </a:xfrm>
          <a:prstGeom prst="rect">
            <a:avLst/>
          </a:prstGeom>
        </p:spPr>
      </p:pic>
    </p:spTree>
    <p:extLst>
      <p:ext uri="{BB962C8B-B14F-4D97-AF65-F5344CB8AC3E}">
        <p14:creationId val="2487916236"/>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节标题">
    <p:bg>
      <p:bgPr>
        <a:solidFill>
          <a:srgbClr val="FFFEFB"/>
        </a:solidFill>
        <a:effectLst/>
      </p:bgPr>
    </p:bg>
    <p:spTree>
      <p:nvGrpSpPr>
        <p:cNvPr id="1" name=""/>
        <p:cNvGrpSpPr/>
        <p:nvPr/>
      </p:nvGrpSpPr>
      <p:grpSpPr>
        <a:xfrm>
          <a:off x="0" y="0"/>
          <a:ext cx="0" cy="0"/>
        </a:xfrm>
      </p:grpSpPr>
      <p:sp>
        <p:nvSpPr>
          <p:cNvPr id="7" name="文本框 6"/>
          <p:cNvSpPr txBox="1"/>
          <p:nvPr userDrawn="1"/>
        </p:nvSpPr>
        <p:spPr>
          <a:xfrm>
            <a:off x="469880" y="429729"/>
            <a:ext cx="3416320" cy="369332"/>
          </a:xfrm>
          <a:prstGeom prst="rect">
            <a:avLst/>
          </a:prstGeom>
          <a:noFill/>
        </p:spPr>
        <p:txBody>
          <a:bodyPr wrap="none" rtlCol="0">
            <a:spAutoFit/>
          </a:bodyPr>
          <a:lstStyle/>
          <a:p>
            <a:r>
              <a:rPr lang="en-US" altLang="zh-CN" sz="1800" smtClean="0">
                <a:solidFill>
                  <a:schemeClr val="accent1"/>
                </a:solidFill>
              </a:rPr>
              <a:t>《</a:t>
            </a:r>
            <a:r>
              <a:rPr lang="zh-CN" altLang="en-US" sz="1800" smtClean="0">
                <a:solidFill>
                  <a:schemeClr val="accent1"/>
                </a:solidFill>
              </a:rPr>
              <a:t>干部任用条例</a:t>
            </a:r>
            <a:r>
              <a:rPr lang="en-US" altLang="zh-CN" sz="1800" smtClean="0">
                <a:solidFill>
                  <a:schemeClr val="accent1"/>
                </a:solidFill>
              </a:rPr>
              <a:t>》</a:t>
            </a:r>
            <a:r>
              <a:rPr lang="zh-CN" altLang="en-US" sz="1800" smtClean="0">
                <a:solidFill>
                  <a:schemeClr val="accent1"/>
                </a:solidFill>
              </a:rPr>
              <a:t>全文逐条解读</a:t>
            </a:r>
          </a:p>
        </p:txBody>
      </p:sp>
      <p:sp>
        <p:nvSpPr>
          <p:cNvPr id="2" name="五角星 1"/>
          <p:cNvSpPr/>
          <p:nvPr userDrawn="1"/>
        </p:nvSpPr>
        <p:spPr>
          <a:xfrm>
            <a:off x="381000" y="440844"/>
            <a:ext cx="273133" cy="273133"/>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1">
            <a:extLst>
              <a:ext uri="{28A0092B-C50C-407E-A947-70E740481C1C}">
                <a14:useLocalDpi val="0"/>
              </a:ext>
            </a:extLst>
          </a:blip>
          <a:srcRect b="25000"/>
          <a:stretch>
            <a:fillRect/>
          </a:stretch>
        </p:blipFill>
        <p:spPr>
          <a:xfrm flipH="1">
            <a:off x="0" y="4705350"/>
            <a:ext cx="9144000" cy="457200"/>
          </a:xfrm>
          <a:prstGeom prst="rect">
            <a:avLst/>
          </a:prstGeom>
        </p:spPr>
      </p:pic>
    </p:spTree>
    <p:extLst>
      <p:ext uri="{BB962C8B-B14F-4D97-AF65-F5344CB8AC3E}">
        <p14:creationId val="3096758506"/>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rgbClr val="FFFEFB"/>
        </a:solidFill>
        <a:effectLst/>
      </p:bgPr>
    </p:bg>
    <p:spTree>
      <p:nvGrpSpPr>
        <p:cNvPr id="1" name=""/>
        <p:cNvGrpSpPr/>
        <p:nvPr/>
      </p:nvGrpSpPr>
      <p:grpSpPr>
        <a:xfrm>
          <a:off x="0" y="0"/>
          <a:ext cx="0" cy="0"/>
        </a:xfrm>
      </p:grpSpPr>
      <p:pic>
        <p:nvPicPr>
          <p:cNvPr id="20" name="图片 19"/>
          <p:cNvPicPr>
            <a:picLocks noChangeAspect="1"/>
          </p:cNvPicPr>
          <p:nvPr userDrawn="1"/>
        </p:nvPicPr>
        <p:blipFill>
          <a:blip r:embed="rId1">
            <a:extLst>
              <a:ext uri="{28A0092B-C50C-407E-A947-70E740481C1C}">
                <a14:useLocalDpi val="0"/>
              </a:ext>
            </a:extLst>
          </a:blip>
          <a:srcRect b="25000"/>
          <a:stretch>
            <a:fillRect/>
          </a:stretch>
        </p:blipFill>
        <p:spPr>
          <a:xfrm flipH="1">
            <a:off x="0" y="4705350"/>
            <a:ext cx="9144000" cy="457200"/>
          </a:xfrm>
          <a:prstGeom prst="rect">
            <a:avLst/>
          </a:prstGeom>
        </p:spPr>
      </p:pic>
    </p:spTree>
    <p:extLst>
      <p:ext uri="{BB962C8B-B14F-4D97-AF65-F5344CB8AC3E}">
        <p14:creationId val="2518410983"/>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2020/12/23</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3353940248"/>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spTree>
      <p:nvGrpSpPr>
        <p:cNvPr id="1" name=""/>
        <p:cNvGrpSpPr/>
        <p:nvPr/>
      </p:nvGrpSpPr>
      <p:grpSpPr>
        <a:xfrm>
          <a:off x="0" y="0"/>
          <a:ext cx="0" cy="0"/>
        </a:xfrm>
      </p:grpSpPr>
    </p:spTree>
    <p:extLst>
      <p:ext uri="{BB962C8B-B14F-4D97-AF65-F5344CB8AC3E}">
        <p14:creationId val="4134787196"/>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568254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2020/12/23</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val="3420558747"/>
      </p:ext>
    </p:extLst>
  </p:cSld>
  <p:clrMap bg1="lt1" tx1="dk1" bg2="lt2" tx2="dk2" accent1="accent1" accent2="accent2" accent3="accent3" accent4="accent4" accent5="accent5" accent6="accent6" hlink="hlink" folHlink="folHlink"/>
  <p:sldLayoutIdLst>
    <p:sldLayoutId id="2147483685" r:id="rId1"/>
    <p:sldLayoutId id="2147483716" r:id="rId2"/>
    <p:sldLayoutId id="2147483719" r:id="rId3"/>
    <p:sldLayoutId id="2147483720" r:id="rId4"/>
    <p:sldLayoutId id="2147483721" r:id="rId5"/>
    <p:sldLayoutId id="2147483722" r:id="rId6"/>
    <p:sldLayoutId id="2147483717" r:id="rId7"/>
    <p:sldLayoutId id="2147483718" r:id="rId8"/>
  </p:sldLayoutIdLst>
  <mc:AlternateContent>
    <mc:Choice Requires="p14">
      <p:transition spd="slow" p14:dur="1250">
        <p14:switch dir="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2020/12/23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22359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 Id="rId3"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 Id="rId3" Target="../media/image1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 Id="rId3" Target="../media/image1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9.xml" Type="http://schemas.openxmlformats.org/officeDocument/2006/relationships/notesSlide"/><Relationship Id="rId3"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 Id="rId3" Target="../media/image1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 Id="rId3" Target="../media/image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 Id="rId3" Target="../media/image1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 Id="rId3" Target="../media/image1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6.xml" Type="http://schemas.openxmlformats.org/officeDocument/2006/relationships/notesSlide"/><Relationship Id="rId3" Target="../media/image1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7.xml" Type="http://schemas.openxmlformats.org/officeDocument/2006/relationships/notesSlide"/><Relationship Id="rId3" Target="../media/image2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9.xml" Type="http://schemas.openxmlformats.org/officeDocument/2006/relationships/notesSlide"/><Relationship Id="rId3"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0.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0.xml" Type="http://schemas.openxmlformats.org/officeDocument/2006/relationships/notesSlide"/><Relationship Id="rId3" Target="../media/image2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 Id="rId3" Target="../media/image23.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 Id="rId3" Target="../media/image24.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 Id="rId3" Target="../media/image2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 Id="rId3"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0.xml" Type="http://schemas.openxmlformats.org/officeDocument/2006/relationships/notesSlide"/><Relationship Id="rId3" Target="../media/image27.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1.xml" Type="http://schemas.openxmlformats.org/officeDocument/2006/relationships/notesSlide"/><Relationship Id="rId3" Target="../media/image28.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2.xml" Type="http://schemas.openxmlformats.org/officeDocument/2006/relationships/notesSlide"/><Relationship Id="rId3" Target="../media/image29.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7.xml" Type="http://schemas.openxmlformats.org/officeDocument/2006/relationships/notesSlide"/><Relationship Id="rId3" Target="../media/image30.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0.xml" Type="http://schemas.openxmlformats.org/officeDocument/2006/relationships/notesSlide"/><Relationship Id="rId3" Target="../media/image31.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1.xml" Type="http://schemas.openxmlformats.org/officeDocument/2006/relationships/notesSlide"/><Relationship Id="rId3" Target="../media/image32.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3.xml" Type="http://schemas.openxmlformats.org/officeDocument/2006/relationships/notesSlide"/><Relationship Id="rId3" Target="../media/image33.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5.xml" Type="http://schemas.openxmlformats.org/officeDocument/2006/relationships/notesSlide"/><Relationship Id="rId3" Target="../media/image34.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6.xml" Type="http://schemas.openxmlformats.org/officeDocument/2006/relationships/notesSlide"/><Relationship Id="rId3" Target="../media/image35.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7.xml" Type="http://schemas.openxmlformats.org/officeDocument/2006/relationships/notesSlide"/></Relationships>
</file>

<file path=ppt/slides/_rels/slide5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9.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0.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FFEFB"/>
        </a:solidFill>
        <a:effectLst/>
      </p:bgPr>
    </p:bg>
    <p:spTree>
      <p:nvGrpSpPr>
        <p:cNvPr id="1" name=""/>
        <p:cNvGrpSpPr/>
        <p:nvPr/>
      </p:nvGrpSpPr>
      <p:grpSpPr>
        <a:xfrm>
          <a:off x="0" y="0"/>
          <a:ext cx="0" cy="0"/>
        </a:xfrm>
      </p:grpSpPr>
      <p:pic>
        <p:nvPicPr>
          <p:cNvPr id="26" name="图片 25"/>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7543801" y="901107"/>
            <a:ext cx="1371599" cy="1187601"/>
          </a:xfrm>
          <a:prstGeom prst="rect">
            <a:avLst/>
          </a:prstGeom>
        </p:spPr>
      </p:pic>
      <p:sp>
        <p:nvSpPr>
          <p:cNvPr id="53" name="TextBox 52"/>
          <p:cNvSpPr txBox="1"/>
          <p:nvPr/>
        </p:nvSpPr>
        <p:spPr>
          <a:xfrm>
            <a:off x="2177221" y="849402"/>
            <a:ext cx="5244046" cy="2834640"/>
          </a:xfrm>
          <a:prstGeom prst="rect">
            <a:avLst/>
          </a:prstGeom>
          <a:noFill/>
          <a:ln>
            <a:noFill/>
          </a:ln>
        </p:spPr>
        <p:txBody>
          <a:bodyPr rtlCol="0" wrap="square">
            <a:spAutoFit/>
          </a:bodyPr>
          <a:lstStyle/>
          <a:p>
            <a:r>
              <a:rPr altLang="en-US" b="1" kern="600" lang="zh-CN" sz="6000">
                <a:solidFill>
                  <a:srgbClr val="E60013"/>
                </a:solidFill>
                <a:latin typeface="+mn-ea"/>
              </a:rPr>
              <a:t>党政领导干部</a:t>
            </a:r>
          </a:p>
          <a:p>
            <a:r>
              <a:rPr altLang="en-US" b="1" kern="600" lang="zh-CN" sz="6000">
                <a:solidFill>
                  <a:srgbClr val="E60013"/>
                </a:solidFill>
                <a:latin typeface="+mn-ea"/>
              </a:rPr>
              <a:t>选拔任用工作条例</a:t>
            </a:r>
          </a:p>
        </p:txBody>
      </p:sp>
      <p:grpSp>
        <p:nvGrpSpPr>
          <p:cNvPr id="6" name="组合 5"/>
          <p:cNvGrpSpPr/>
          <p:nvPr/>
        </p:nvGrpSpPr>
        <p:grpSpPr>
          <a:xfrm>
            <a:off x="2294847" y="2539803"/>
            <a:ext cx="4604738" cy="335469"/>
            <a:chOff x="3422136" y="-1909766"/>
            <a:chExt cx="4604738" cy="335469"/>
          </a:xfrm>
        </p:grpSpPr>
        <p:sp>
          <p:nvSpPr>
            <p:cNvPr id="63" name="圆角矩形 62"/>
            <p:cNvSpPr/>
            <p:nvPr/>
          </p:nvSpPr>
          <p:spPr>
            <a:xfrm>
              <a:off x="3422136" y="-1909766"/>
              <a:ext cx="4590983" cy="33546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TextBox 63"/>
            <p:cNvSpPr txBox="1"/>
            <p:nvPr/>
          </p:nvSpPr>
          <p:spPr>
            <a:xfrm>
              <a:off x="3431399" y="-1890517"/>
              <a:ext cx="4595475" cy="304800"/>
            </a:xfrm>
            <a:prstGeom prst="rect">
              <a:avLst/>
            </a:prstGeom>
            <a:noFill/>
          </p:spPr>
          <p:txBody>
            <a:bodyPr rtlCol="0" wrap="square">
              <a:spAutoFit/>
            </a:bodyPr>
            <a:lstStyle/>
            <a:p>
              <a:pPr algn="ctr"/>
              <a:r>
                <a:rPr altLang="zh-CN" lang="en-US" spc="300" sz="1400">
                  <a:solidFill>
                    <a:schemeClr val="bg1"/>
                  </a:solidFill>
                  <a:latin typeface="+mn-ea"/>
                </a:rPr>
                <a:t>《党政领导干部选拔任用工作条例》详细解读</a:t>
              </a:r>
            </a:p>
          </p:txBody>
        </p:sp>
      </p:grpSp>
      <p:pic>
        <p:nvPicPr>
          <p:cNvPr id="3" name="图片 2"/>
          <p:cNvPicPr>
            <a:picLocks noChangeAspect="1"/>
          </p:cNvPicPr>
          <p:nvPr/>
        </p:nvPicPr>
        <p:blipFill>
          <a:blip r:embed="rId4">
            <a:extLst>
              <a:ext uri="{28A0092B-C50C-407E-A947-70E740481C1C}">
                <a14:useLocalDpi val="0"/>
              </a:ext>
            </a:extLst>
          </a:blip>
          <a:stretch>
            <a:fillRect/>
          </a:stretch>
        </p:blipFill>
        <p:spPr>
          <a:xfrm>
            <a:off x="756" y="3470544"/>
            <a:ext cx="9143244" cy="1692006"/>
          </a:xfrm>
          <a:prstGeom prst="rect">
            <a:avLst/>
          </a:prstGeom>
        </p:spPr>
      </p:pic>
      <p:sp>
        <p:nvSpPr>
          <p:cNvPr id="28" name="TextBox 59"/>
          <p:cNvSpPr txBox="1"/>
          <p:nvPr/>
        </p:nvSpPr>
        <p:spPr>
          <a:xfrm>
            <a:off x="2846637" y="3354423"/>
            <a:ext cx="3345923" cy="304800"/>
          </a:xfrm>
          <a:prstGeom prst="rect">
            <a:avLst/>
          </a:prstGeom>
          <a:noFill/>
        </p:spPr>
        <p:txBody>
          <a:bodyPr rtlCol="0" wrap="square">
            <a:spAutoFit/>
          </a:bodyPr>
          <a:lstStyle/>
          <a:p>
            <a:pPr algn="ctr"/>
            <a:r>
              <a:rPr altLang="en-US" lang="zh-CN" smtClean="0" sz="1400">
                <a:solidFill>
                  <a:schemeClr val="accent1"/>
                </a:solidFill>
                <a:latin typeface="+mn-ea"/>
              </a:rPr>
              <a:t>宣讲人：优页PPT    时间：20XX.XX</a:t>
            </a:r>
          </a:p>
        </p:txBody>
      </p:sp>
      <p:grpSp>
        <p:nvGrpSpPr>
          <p:cNvPr id="8" name="组合 7"/>
          <p:cNvGrpSpPr/>
          <p:nvPr/>
        </p:nvGrpSpPr>
        <p:grpSpPr>
          <a:xfrm>
            <a:off x="6427264" y="1885950"/>
            <a:ext cx="420414" cy="581179"/>
            <a:chOff x="7200489" y="1978332"/>
            <a:chExt cx="420414" cy="581179"/>
          </a:xfrm>
        </p:grpSpPr>
        <p:sp>
          <p:nvSpPr>
            <p:cNvPr id="7" name="圆角矩形 6"/>
            <p:cNvSpPr/>
            <p:nvPr/>
          </p:nvSpPr>
          <p:spPr>
            <a:xfrm>
              <a:off x="7200489" y="1978608"/>
              <a:ext cx="420414" cy="515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55"/>
            <p:cNvSpPr txBox="1"/>
            <p:nvPr/>
          </p:nvSpPr>
          <p:spPr>
            <a:xfrm>
              <a:off x="7219891" y="1978332"/>
              <a:ext cx="396240" cy="581179"/>
            </a:xfrm>
            <a:prstGeom prst="rect">
              <a:avLst/>
            </a:prstGeom>
            <a:noFill/>
          </p:spPr>
          <p:txBody>
            <a:bodyPr rtlCol="0" vert="eaVert" wrap="square">
              <a:spAutoFit/>
            </a:bodyPr>
            <a:lstStyle/>
            <a:p>
              <a:r>
                <a:rPr altLang="en-US" lang="zh-CN" smtClean="0" spc="300" sz="1400">
                  <a:solidFill>
                    <a:schemeClr val="bg1"/>
                  </a:solidFill>
                  <a:latin typeface="+mn-ea"/>
                </a:rPr>
                <a:t>修订</a:t>
              </a:r>
            </a:p>
          </p:txBody>
        </p:sp>
      </p:grpSp>
      <p:sp>
        <p:nvSpPr>
          <p:cNvPr id="9" name="矩形 8"/>
          <p:cNvSpPr/>
          <p:nvPr/>
        </p:nvSpPr>
        <p:spPr>
          <a:xfrm>
            <a:off x="1981200" y="2944903"/>
            <a:ext cx="5078891" cy="426720"/>
          </a:xfrm>
          <a:prstGeom prst="rect">
            <a:avLst/>
          </a:prstGeom>
        </p:spPr>
        <p:txBody>
          <a:bodyPr wrap="square">
            <a:spAutoFit/>
          </a:bodyPr>
          <a:lstStyle/>
          <a:p>
            <a:pPr algn="ctr"/>
            <a:r>
              <a:rPr altLang="en-US" lang="zh-CN" smtClean="0" sz="1100">
                <a:solidFill>
                  <a:schemeClr val="accent1"/>
                </a:solidFill>
              </a:rPr>
              <a:t>regulations on the selection and appointment of party and government </a:t>
            </a:r>
          </a:p>
          <a:p>
            <a:pPr algn="ctr"/>
            <a:r>
              <a:rPr altLang="en-US" lang="zh-CN" smtClean="0" sz="1100">
                <a:solidFill>
                  <a:schemeClr val="accent1"/>
                </a:solidFill>
              </a:rPr>
              <a:t>leading cadres regulations on the selection</a:t>
            </a:r>
          </a:p>
        </p:txBody>
      </p:sp>
      <p:pic>
        <p:nvPicPr>
          <p:cNvPr id="11" name="图片 10"/>
          <p:cNvPicPr>
            <a:picLocks noChangeAspect="1"/>
          </p:cNvPicPr>
          <p:nvPr/>
        </p:nvPicPr>
        <p:blipFill>
          <a:blip r:embed="rId5">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228600" y="1569141"/>
            <a:ext cx="2023192" cy="2831409"/>
          </a:xfrm>
          <a:prstGeom prst="rect">
            <a:avLst/>
          </a:prstGeom>
        </p:spPr>
      </p:pic>
      <p:pic>
        <p:nvPicPr>
          <p:cNvPr id="10" name="图片 9"/>
          <p:cNvPicPr>
            <a:picLocks noChangeAspect="1"/>
          </p:cNvPicPr>
          <p:nvPr/>
        </p:nvPicPr>
        <p:blipFill>
          <a:blip r:embed="rId6">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rot="400728">
            <a:off x="6626533" y="3247546"/>
            <a:ext cx="2525594" cy="1317966"/>
          </a:xfrm>
          <a:prstGeom prst="rect">
            <a:avLst/>
          </a:prstGeom>
        </p:spPr>
      </p:pic>
      <p:pic>
        <p:nvPicPr>
          <p:cNvPr id="13" name="图片 12"/>
          <p:cNvPicPr>
            <a:picLocks noChangeAspect="1"/>
          </p:cNvPicPr>
          <p:nvPr/>
        </p:nvPicPr>
        <p:blipFill>
          <a:blip r:embed="rId7">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7467600" y="3870483"/>
            <a:ext cx="668281" cy="685608"/>
          </a:xfrm>
          <a:prstGeom prst="rect">
            <a:avLst/>
          </a:prstGeom>
        </p:spPr>
      </p:pic>
    </p:spTree>
    <p:extLst>
      <p:ext uri="{BB962C8B-B14F-4D97-AF65-F5344CB8AC3E}">
        <p14:creationId val="3972593531"/>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3">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1+#ppt_w/2"/>
                                          </p:val>
                                        </p:tav>
                                        <p:tav tm="100000">
                                          <p:val>
                                            <p:strVal val="#ppt_x"/>
                                          </p:val>
                                        </p:tav>
                                      </p:tavLst>
                                    </p:anim>
                                    <p:anim calcmode="lin" valueType="num">
                                      <p:cBhvr additive="base">
                                        <p:cTn dur="500" fill="hold" id="22"/>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2" presetSubtype="0">
                                  <p:stCondLst>
                                    <p:cond delay="0"/>
                                  </p:stCondLst>
                                  <p:iterate type="lt">
                                    <p:tmPct val="10000"/>
                                  </p:iterate>
                                  <p:childTnLst>
                                    <p:set>
                                      <p:cBhvr>
                                        <p:cTn dur="1" fill="hold" id="33">
                                          <p:stCondLst>
                                            <p:cond delay="0"/>
                                          </p:stCondLst>
                                        </p:cTn>
                                        <p:tgtEl>
                                          <p:spTgt spid="53"/>
                                        </p:tgtEl>
                                        <p:attrNameLst>
                                          <p:attrName>style.visibility</p:attrName>
                                        </p:attrNameLst>
                                      </p:cBhvr>
                                      <p:to>
                                        <p:strVal val="visible"/>
                                      </p:to>
                                    </p:set>
                                    <p:animScale>
                                      <p:cBhvr>
                                        <p:cTn decel="50000" dur="1000" fill="hold" id="34">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53"/>
                                        </p:tgtEl>
                                        <p:attrNameLst>
                                          <p:attrName>ppt_x</p:attrName>
                                          <p:attrName>ppt_y</p:attrName>
                                        </p:attrNameLst>
                                      </p:cBhvr>
                                    </p:animMotion>
                                    <p:animEffect filter="fade" transition="in">
                                      <p:cBhvr>
                                        <p:cTn dur="1000" id="36"/>
                                        <p:tgtEl>
                                          <p:spTgt spid="53"/>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53" presetSubtype="0">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p:cTn dur="500" fill="hold" id="41"/>
                                        <p:tgtEl>
                                          <p:spTgt spid="8"/>
                                        </p:tgtEl>
                                        <p:attrNameLst>
                                          <p:attrName>ppt_w</p:attrName>
                                        </p:attrNameLst>
                                      </p:cBhvr>
                                      <p:tavLst>
                                        <p:tav tm="0">
                                          <p:val>
                                            <p:fltVal val="0"/>
                                          </p:val>
                                        </p:tav>
                                        <p:tav tm="100000">
                                          <p:val>
                                            <p:strVal val="#ppt_w"/>
                                          </p:val>
                                        </p:tav>
                                      </p:tavLst>
                                    </p:anim>
                                    <p:anim calcmode="lin" valueType="num">
                                      <p:cBhvr>
                                        <p:cTn dur="500" fill="hold" id="42"/>
                                        <p:tgtEl>
                                          <p:spTgt spid="8"/>
                                        </p:tgtEl>
                                        <p:attrNameLst>
                                          <p:attrName>ppt_h</p:attrName>
                                        </p:attrNameLst>
                                      </p:cBhvr>
                                      <p:tavLst>
                                        <p:tav tm="0">
                                          <p:val>
                                            <p:fltVal val="0"/>
                                          </p:val>
                                        </p:tav>
                                        <p:tav tm="100000">
                                          <p:val>
                                            <p:strVal val="#ppt_h"/>
                                          </p:val>
                                        </p:tav>
                                      </p:tavLst>
                                    </p:anim>
                                    <p:animEffect filter="fade" transition="in">
                                      <p:cBhvr>
                                        <p:cTn dur="500" id="43"/>
                                        <p:tgtEl>
                                          <p:spTgt spid="8"/>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16" presetSubtype="21">
                                  <p:stCondLst>
                                    <p:cond delay="0"/>
                                  </p:stCondLst>
                                  <p:childTnLst>
                                    <p:set>
                                      <p:cBhvr>
                                        <p:cTn dur="1" fill="hold" id="47">
                                          <p:stCondLst>
                                            <p:cond delay="0"/>
                                          </p:stCondLst>
                                        </p:cTn>
                                        <p:tgtEl>
                                          <p:spTgt spid="6"/>
                                        </p:tgtEl>
                                        <p:attrNameLst>
                                          <p:attrName>style.visibility</p:attrName>
                                        </p:attrNameLst>
                                      </p:cBhvr>
                                      <p:to>
                                        <p:strVal val="visible"/>
                                      </p:to>
                                    </p:set>
                                    <p:animEffect filter="barn(inVertical)" transition="in">
                                      <p:cBhvr>
                                        <p:cTn dur="500" id="48"/>
                                        <p:tgtEl>
                                          <p:spTgt spid="6"/>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 presetSubtype="4">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additive="base">
                                        <p:cTn dur="500" fill="hold" id="53"/>
                                        <p:tgtEl>
                                          <p:spTgt spid="9"/>
                                        </p:tgtEl>
                                        <p:attrNameLst>
                                          <p:attrName>ppt_x</p:attrName>
                                        </p:attrNameLst>
                                      </p:cBhvr>
                                      <p:tavLst>
                                        <p:tav tm="0">
                                          <p:val>
                                            <p:strVal val="#ppt_x"/>
                                          </p:val>
                                        </p:tav>
                                        <p:tav tm="100000">
                                          <p:val>
                                            <p:strVal val="#ppt_x"/>
                                          </p:val>
                                        </p:tav>
                                      </p:tavLst>
                                    </p:anim>
                                    <p:anim calcmode="lin" valueType="num">
                                      <p:cBhvr additive="base">
                                        <p:cTn dur="500" fill="hold" id="54"/>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53" presetSubtype="0">
                                  <p:stCondLst>
                                    <p:cond delay="0"/>
                                  </p:stCondLst>
                                  <p:childTnLst>
                                    <p:set>
                                      <p:cBhvr>
                                        <p:cTn dur="1" fill="hold" id="58">
                                          <p:stCondLst>
                                            <p:cond delay="0"/>
                                          </p:stCondLst>
                                        </p:cTn>
                                        <p:tgtEl>
                                          <p:spTgt spid="28"/>
                                        </p:tgtEl>
                                        <p:attrNameLst>
                                          <p:attrName>style.visibility</p:attrName>
                                        </p:attrNameLst>
                                      </p:cBhvr>
                                      <p:to>
                                        <p:strVal val="visible"/>
                                      </p:to>
                                    </p:set>
                                    <p:anim calcmode="lin" valueType="num">
                                      <p:cBhvr>
                                        <p:cTn dur="500" fill="hold" id="59"/>
                                        <p:tgtEl>
                                          <p:spTgt spid="28"/>
                                        </p:tgtEl>
                                        <p:attrNameLst>
                                          <p:attrName>ppt_w</p:attrName>
                                        </p:attrNameLst>
                                      </p:cBhvr>
                                      <p:tavLst>
                                        <p:tav tm="0">
                                          <p:val>
                                            <p:fltVal val="0"/>
                                          </p:val>
                                        </p:tav>
                                        <p:tav tm="100000">
                                          <p:val>
                                            <p:strVal val="#ppt_w"/>
                                          </p:val>
                                        </p:tav>
                                      </p:tavLst>
                                    </p:anim>
                                    <p:anim calcmode="lin" valueType="num">
                                      <p:cBhvr>
                                        <p:cTn dur="500" fill="hold" id="60"/>
                                        <p:tgtEl>
                                          <p:spTgt spid="28"/>
                                        </p:tgtEl>
                                        <p:attrNameLst>
                                          <p:attrName>ppt_h</p:attrName>
                                        </p:attrNameLst>
                                      </p:cBhvr>
                                      <p:tavLst>
                                        <p:tav tm="0">
                                          <p:val>
                                            <p:fltVal val="0"/>
                                          </p:val>
                                        </p:tav>
                                        <p:tav tm="100000">
                                          <p:val>
                                            <p:strVal val="#ppt_h"/>
                                          </p:val>
                                        </p:tav>
                                      </p:tavLst>
                                    </p:anim>
                                    <p:animEffect filter="fade" transition="in">
                                      <p:cBhvr>
                                        <p:cTn dur="500" id="6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2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30"/>
          <p:cNvSpPr txBox="1"/>
          <p:nvPr/>
        </p:nvSpPr>
        <p:spPr>
          <a:xfrm>
            <a:off x="838200" y="1123950"/>
            <a:ext cx="7315200" cy="411480"/>
          </a:xfrm>
          <a:prstGeom prst="rect">
            <a:avLst/>
          </a:prstGeom>
          <a:solidFill>
            <a:schemeClr val="accent1"/>
          </a:solidFill>
        </p:spPr>
        <p:txBody>
          <a:bodyPr rtlCol="0" wrap="square">
            <a:spAutoFit/>
          </a:bodyPr>
          <a:lstStyle/>
          <a:p>
            <a:pPr algn="ctr"/>
            <a:r>
              <a:rPr altLang="en-US" kern="600" lang="zh-CN" sz="2100">
                <a:solidFill>
                  <a:schemeClr val="bg1"/>
                </a:solidFill>
                <a:latin charset="-122" panose="020b0503020204020204" pitchFamily="34" typeface="微软雅黑"/>
                <a:ea charset="-122" panose="020b0503020204020204" pitchFamily="34" typeface="微软雅黑"/>
              </a:rPr>
              <a:t>一、选拔任用党政领导干部须坚持哪 六大原则？</a:t>
            </a:r>
          </a:p>
        </p:txBody>
      </p:sp>
      <p:sp>
        <p:nvSpPr>
          <p:cNvPr id="25" name="圆角矩形 197">
            <a:extLst>
              <a:ext uri="{FF2B5EF4-FFF2-40B4-BE49-F238E27FC236}">
                <a16:creationId xmlns:a16="http://schemas.microsoft.com/office/drawing/2014/main" id="{039066FD-478F-4F78-B067-AAA4269BFEC3}"/>
              </a:ext>
            </a:extLst>
          </p:cNvPr>
          <p:cNvSpPr/>
          <p:nvPr/>
        </p:nvSpPr>
        <p:spPr>
          <a:xfrm>
            <a:off x="814552" y="2135895"/>
            <a:ext cx="5715000" cy="376501"/>
          </a:xfrm>
          <a:prstGeom prst="roundRect">
            <a:avLst>
              <a:gd fmla="val 25583" name="adj"/>
            </a:avLst>
          </a:prstGeom>
          <a:noFill/>
          <a:ln algn="ctr" cap="flat" cmpd="sng" w="9525">
            <a:solidFill>
              <a:schemeClr val="accent1"/>
            </a:solidFill>
            <a:prstDash val="solid"/>
          </a:ln>
          <a:effectLst>
            <a:innerShdw blurRad="127000" dir="13500000" dist="63500">
              <a:sysClr lastClr="000000" val="windowText">
                <a:lumMod val="65000"/>
                <a:lumOff val="35000"/>
                <a:alpha val="49000"/>
              </a:sysClr>
            </a:innerShdw>
          </a:effectLst>
        </p:spPr>
        <p:txBody>
          <a:bodyPr anchor="ctr" rtlCol="0"/>
          <a:lstStyle/>
          <a:p>
            <a:pPr defTabSz="685800"/>
            <a:r>
              <a:rPr altLang="en-US" lang="zh-CN" sz="1400">
                <a:solidFill>
                  <a:schemeClr val="accent1"/>
                </a:solidFill>
                <a:latin charset="-122" panose="020b0503020204020204" pitchFamily="34" typeface="微软雅黑"/>
                <a:ea charset="-122" panose="020b0503020204020204" pitchFamily="34" typeface="微软雅黑"/>
              </a:rPr>
              <a:t>（二）德才兼备、以德为先，五湖四海、任人唯贤；</a:t>
            </a:r>
          </a:p>
        </p:txBody>
      </p:sp>
      <p:sp>
        <p:nvSpPr>
          <p:cNvPr id="26" name="圆角矩形 197">
            <a:extLst>
              <a:ext uri="{FF2B5EF4-FFF2-40B4-BE49-F238E27FC236}">
                <a16:creationId xmlns:a16="http://schemas.microsoft.com/office/drawing/2014/main" id="{039066FD-478F-4F78-B067-AAA4269BFEC3}"/>
              </a:ext>
            </a:extLst>
          </p:cNvPr>
          <p:cNvSpPr/>
          <p:nvPr/>
        </p:nvSpPr>
        <p:spPr>
          <a:xfrm>
            <a:off x="814552" y="3092985"/>
            <a:ext cx="5715000" cy="376501"/>
          </a:xfrm>
          <a:prstGeom prst="roundRect">
            <a:avLst>
              <a:gd fmla="val 25583" name="adj"/>
            </a:avLst>
          </a:prstGeom>
          <a:noFill/>
          <a:ln algn="ctr" cap="flat" cmpd="sng" w="9525">
            <a:solidFill>
              <a:schemeClr val="accent1"/>
            </a:solidFill>
            <a:prstDash val="solid"/>
          </a:ln>
          <a:effectLst>
            <a:innerShdw blurRad="127000" dir="13500000" dist="63500">
              <a:sysClr lastClr="000000" val="windowText">
                <a:lumMod val="65000"/>
                <a:lumOff val="35000"/>
                <a:alpha val="49000"/>
              </a:sysClr>
            </a:innerShdw>
          </a:effectLst>
        </p:spPr>
        <p:txBody>
          <a:bodyPr anchor="ctr" rtlCol="0"/>
          <a:lstStyle/>
          <a:p>
            <a:pPr defTabSz="685800"/>
            <a:r>
              <a:rPr altLang="en-US" lang="zh-CN" sz="1400">
                <a:solidFill>
                  <a:schemeClr val="accent1"/>
                </a:solidFill>
                <a:latin charset="-122" panose="020b0503020204020204" pitchFamily="34" typeface="微软雅黑"/>
                <a:ea charset="-122" panose="020b0503020204020204" pitchFamily="34" typeface="微软雅黑"/>
              </a:rPr>
              <a:t>（四）公道正派、注重实绩、群众公认</a:t>
            </a:r>
          </a:p>
        </p:txBody>
      </p:sp>
      <p:sp>
        <p:nvSpPr>
          <p:cNvPr id="27" name="矩形 26"/>
          <p:cNvSpPr/>
          <p:nvPr/>
        </p:nvSpPr>
        <p:spPr>
          <a:xfrm>
            <a:off x="6858000" y="1657350"/>
            <a:ext cx="1265167" cy="2769226"/>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rPr>
              <a:t>选拔任用党</a:t>
            </a:r>
          </a:p>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rPr>
              <a:t>政领导干部</a:t>
            </a:r>
          </a:p>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rPr>
              <a:t>必须坚持</a:t>
            </a:r>
          </a:p>
          <a:p>
            <a:pPr algn="ctr">
              <a:lnSpc>
                <a:spcPct val="150000"/>
              </a:lnSpc>
            </a:pPr>
            <a:r>
              <a:rPr altLang="en-US" b="1" lang="zh-CN" sz="1400">
                <a:solidFill>
                  <a:schemeClr val="bg1"/>
                </a:solidFill>
                <a:latin charset="-122" panose="020b0503020204020204" pitchFamily="34" typeface="微软雅黑"/>
                <a:ea charset="-122" panose="020b0503020204020204" pitchFamily="34" typeface="微软雅黑"/>
              </a:rPr>
              <a:t>的六原则</a:t>
            </a:r>
          </a:p>
        </p:txBody>
      </p:sp>
      <p:sp>
        <p:nvSpPr>
          <p:cNvPr id="30" name="圆角矩形 197">
            <a:extLst>
              <a:ext uri="{FF2B5EF4-FFF2-40B4-BE49-F238E27FC236}">
                <a16:creationId xmlns:a16="http://schemas.microsoft.com/office/drawing/2014/main" id="{039066FD-478F-4F78-B067-AAA4269BFEC3}"/>
              </a:ext>
            </a:extLst>
          </p:cNvPr>
          <p:cNvSpPr/>
          <p:nvPr/>
        </p:nvSpPr>
        <p:spPr>
          <a:xfrm>
            <a:off x="814552" y="2614440"/>
            <a:ext cx="5715000" cy="376501"/>
          </a:xfrm>
          <a:prstGeom prst="roundRect">
            <a:avLst>
              <a:gd fmla="val 25583" name="adj"/>
            </a:avLst>
          </a:prstGeom>
          <a:noFill/>
          <a:ln>
            <a:solidFill>
              <a:schemeClr val="accent1"/>
            </a:solidFill>
            <a:prstDash val="solid"/>
          </a:ln>
          <a:effectLst/>
        </p:spPr>
        <p:txBody>
          <a:bodyPr anchor="ctr" wrap="none">
            <a:noAutofit/>
          </a:bodyPr>
          <a:lstStyle/>
          <a:p>
            <a:r>
              <a:rPr altLang="en-US" lang="zh-CN" sz="1400">
                <a:solidFill>
                  <a:schemeClr val="accent1"/>
                </a:solidFill>
                <a:latin charset="-122" panose="020b0503020204020204" pitchFamily="34" typeface="微软雅黑"/>
                <a:ea charset="-122" panose="020b0503020204020204" pitchFamily="34" typeface="微软雅黑"/>
              </a:rPr>
              <a:t>（三）事业为上、人岗相适、人事相宜</a:t>
            </a:r>
          </a:p>
        </p:txBody>
      </p:sp>
      <p:sp>
        <p:nvSpPr>
          <p:cNvPr id="31" name="圆角矩形 197">
            <a:extLst>
              <a:ext uri="{FF2B5EF4-FFF2-40B4-BE49-F238E27FC236}">
                <a16:creationId xmlns:a16="http://schemas.microsoft.com/office/drawing/2014/main" id="{039066FD-478F-4F78-B067-AAA4269BFEC3}"/>
              </a:ext>
            </a:extLst>
          </p:cNvPr>
          <p:cNvSpPr/>
          <p:nvPr/>
        </p:nvSpPr>
        <p:spPr>
          <a:xfrm>
            <a:off x="814552" y="3571530"/>
            <a:ext cx="5715000" cy="376501"/>
          </a:xfrm>
          <a:prstGeom prst="roundRect">
            <a:avLst>
              <a:gd fmla="val 25583" name="adj"/>
            </a:avLst>
          </a:prstGeom>
          <a:noFill/>
          <a:ln>
            <a:solidFill>
              <a:schemeClr val="accent1"/>
            </a:solidFill>
            <a:prstDash val="solid"/>
          </a:ln>
          <a:effectLst/>
        </p:spPr>
        <p:txBody>
          <a:bodyPr anchor="ctr" wrap="none">
            <a:noAutofit/>
          </a:bodyPr>
          <a:lstStyle/>
          <a:p>
            <a:r>
              <a:rPr altLang="en-US" lang="zh-CN" sz="1400">
                <a:solidFill>
                  <a:schemeClr val="accent1"/>
                </a:solidFill>
                <a:latin charset="-122" panose="020b0503020204020204" pitchFamily="34" typeface="微软雅黑"/>
                <a:ea charset="-122" panose="020b0503020204020204" pitchFamily="34" typeface="微软雅黑"/>
              </a:rPr>
              <a:t>（五）民主集中制</a:t>
            </a:r>
          </a:p>
        </p:txBody>
      </p:sp>
      <p:sp>
        <p:nvSpPr>
          <p:cNvPr id="32" name="圆角矩形 197">
            <a:extLst>
              <a:ext uri="{FF2B5EF4-FFF2-40B4-BE49-F238E27FC236}">
                <a16:creationId xmlns:a16="http://schemas.microsoft.com/office/drawing/2014/main" id="{039066FD-478F-4F78-B067-AAA4269BFEC3}"/>
              </a:ext>
            </a:extLst>
          </p:cNvPr>
          <p:cNvSpPr/>
          <p:nvPr/>
        </p:nvSpPr>
        <p:spPr>
          <a:xfrm>
            <a:off x="814552" y="4050075"/>
            <a:ext cx="5715000" cy="376501"/>
          </a:xfrm>
          <a:prstGeom prst="roundRect">
            <a:avLst>
              <a:gd fmla="val 25583" name="adj"/>
            </a:avLst>
          </a:prstGeom>
          <a:noFill/>
          <a:ln algn="ctr" cap="flat" cmpd="sng" w="9525">
            <a:solidFill>
              <a:schemeClr val="accent1"/>
            </a:solidFill>
            <a:prstDash val="solid"/>
          </a:ln>
          <a:effectLst>
            <a:innerShdw blurRad="127000" dir="13500000" dist="63500">
              <a:sysClr lastClr="000000" val="windowText">
                <a:lumMod val="65000"/>
                <a:lumOff val="35000"/>
                <a:alpha val="49000"/>
              </a:sysClr>
            </a:innerShdw>
          </a:effectLst>
        </p:spPr>
        <p:txBody>
          <a:bodyPr anchor="ctr" rtlCol="0"/>
          <a:lstStyle/>
          <a:p>
            <a:pPr defTabSz="685800"/>
            <a:r>
              <a:rPr altLang="en-US" lang="zh-CN" sz="1400">
                <a:solidFill>
                  <a:schemeClr val="accent1"/>
                </a:solidFill>
                <a:latin charset="-122" panose="020b0503020204020204" pitchFamily="34" typeface="微软雅黑"/>
                <a:ea charset="-122" panose="020b0503020204020204" pitchFamily="34" typeface="微软雅黑"/>
              </a:rPr>
              <a:t>（六）依法依规办事</a:t>
            </a:r>
          </a:p>
        </p:txBody>
      </p:sp>
      <p:sp>
        <p:nvSpPr>
          <p:cNvPr id="33" name="圆角矩形 197">
            <a:extLst>
              <a:ext uri="{FF2B5EF4-FFF2-40B4-BE49-F238E27FC236}">
                <a16:creationId xmlns:a16="http://schemas.microsoft.com/office/drawing/2014/main" id="{039066FD-478F-4F78-B067-AAA4269BFEC3}"/>
              </a:ext>
            </a:extLst>
          </p:cNvPr>
          <p:cNvSpPr/>
          <p:nvPr/>
        </p:nvSpPr>
        <p:spPr>
          <a:xfrm>
            <a:off x="814552" y="1657350"/>
            <a:ext cx="5715000" cy="376501"/>
          </a:xfrm>
          <a:prstGeom prst="roundRect">
            <a:avLst>
              <a:gd fmla="val 25583" name="adj"/>
            </a:avLst>
          </a:prstGeom>
          <a:noFill/>
          <a:ln>
            <a:solidFill>
              <a:schemeClr val="accent1"/>
            </a:solidFill>
            <a:prstDash val="solid"/>
          </a:ln>
          <a:effectLst/>
        </p:spPr>
        <p:txBody>
          <a:bodyPr anchor="ctr" wrap="none">
            <a:noAutofit/>
          </a:bodyPr>
          <a:lstStyle/>
          <a:p>
            <a:r>
              <a:rPr altLang="en-US" lang="zh-CN" sz="1400">
                <a:solidFill>
                  <a:schemeClr val="accent1"/>
                </a:solidFill>
                <a:latin charset="-122" panose="020b0503020204020204" pitchFamily="34" typeface="微软雅黑"/>
                <a:ea charset="-122" panose="020b0503020204020204" pitchFamily="34" typeface="微软雅黑"/>
              </a:rPr>
              <a:t>（一）党管干部</a:t>
            </a:r>
          </a:p>
        </p:txBody>
      </p:sp>
    </p:spTree>
    <p:extLst>
      <p:ext uri="{BB962C8B-B14F-4D97-AF65-F5344CB8AC3E}">
        <p14:creationId val="358360180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8">
                                  <p:stCondLst>
                                    <p:cond delay="0"/>
                                  </p:stCondLst>
                                  <p:childTnLst>
                                    <p:set>
                                      <p:cBhvr>
                                        <p:cTn dur="1" fill="hold" id="12">
                                          <p:stCondLst>
                                            <p:cond delay="0"/>
                                          </p:stCondLst>
                                        </p:cTn>
                                        <p:tgtEl>
                                          <p:spTgt spid="33"/>
                                        </p:tgtEl>
                                        <p:attrNameLst>
                                          <p:attrName>style.visibility</p:attrName>
                                        </p:attrNameLst>
                                      </p:cBhvr>
                                      <p:to>
                                        <p:strVal val="visible"/>
                                      </p:to>
                                    </p:set>
                                    <p:animEffect filter="wipe(left)" transition="in">
                                      <p:cBhvr>
                                        <p:cTn dur="500" id="13"/>
                                        <p:tgtEl>
                                          <p:spTgt spid="33"/>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25"/>
                                        </p:tgtEl>
                                        <p:attrNameLst>
                                          <p:attrName>style.visibility</p:attrName>
                                        </p:attrNameLst>
                                      </p:cBhvr>
                                      <p:to>
                                        <p:strVal val="visible"/>
                                      </p:to>
                                    </p:set>
                                    <p:animEffect filter="wipe(left)" transition="in">
                                      <p:cBhvr>
                                        <p:cTn dur="500" id="16"/>
                                        <p:tgtEl>
                                          <p:spTgt spid="25"/>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30"/>
                                        </p:tgtEl>
                                        <p:attrNameLst>
                                          <p:attrName>style.visibility</p:attrName>
                                        </p:attrNameLst>
                                      </p:cBhvr>
                                      <p:to>
                                        <p:strVal val="visible"/>
                                      </p:to>
                                    </p:set>
                                    <p:animEffect filter="wipe(left)" transition="in">
                                      <p:cBhvr>
                                        <p:cTn dur="500" id="19"/>
                                        <p:tgtEl>
                                          <p:spTgt spid="30"/>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26"/>
                                        </p:tgtEl>
                                        <p:attrNameLst>
                                          <p:attrName>style.visibility</p:attrName>
                                        </p:attrNameLst>
                                      </p:cBhvr>
                                      <p:to>
                                        <p:strVal val="visible"/>
                                      </p:to>
                                    </p:set>
                                    <p:animEffect filter="wipe(left)" transition="in">
                                      <p:cBhvr>
                                        <p:cTn dur="500" id="22"/>
                                        <p:tgtEl>
                                          <p:spTgt spid="26"/>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31"/>
                                        </p:tgtEl>
                                        <p:attrNameLst>
                                          <p:attrName>style.visibility</p:attrName>
                                        </p:attrNameLst>
                                      </p:cBhvr>
                                      <p:to>
                                        <p:strVal val="visible"/>
                                      </p:to>
                                    </p:set>
                                    <p:animEffect filter="wipe(left)" transition="in">
                                      <p:cBhvr>
                                        <p:cTn dur="500" id="25"/>
                                        <p:tgtEl>
                                          <p:spTgt spid="31"/>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32"/>
                                        </p:tgtEl>
                                        <p:attrNameLst>
                                          <p:attrName>style.visibility</p:attrName>
                                        </p:attrNameLst>
                                      </p:cBhvr>
                                      <p:to>
                                        <p:strVal val="visible"/>
                                      </p:to>
                                    </p:set>
                                    <p:animEffect filter="wipe(left)" transition="in">
                                      <p:cBhvr>
                                        <p:cTn dur="500" id="28"/>
                                        <p:tgtEl>
                                          <p:spTgt spid="32"/>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27"/>
                                        </p:tgtEl>
                                        <p:attrNameLst>
                                          <p:attrName>style.visibility</p:attrName>
                                        </p:attrNameLst>
                                      </p:cBhvr>
                                      <p:to>
                                        <p:strVal val="visible"/>
                                      </p:to>
                                    </p:set>
                                    <p:anim calcmode="lin" valueType="num">
                                      <p:cBhvr>
                                        <p:cTn dur="500" fill="hold" id="33"/>
                                        <p:tgtEl>
                                          <p:spTgt spid="27"/>
                                        </p:tgtEl>
                                        <p:attrNameLst>
                                          <p:attrName>ppt_w</p:attrName>
                                        </p:attrNameLst>
                                      </p:cBhvr>
                                      <p:tavLst>
                                        <p:tav tm="0">
                                          <p:val>
                                            <p:fltVal val="0"/>
                                          </p:val>
                                        </p:tav>
                                        <p:tav tm="100000">
                                          <p:val>
                                            <p:strVal val="#ppt_w"/>
                                          </p:val>
                                        </p:tav>
                                      </p:tavLst>
                                    </p:anim>
                                    <p:anim calcmode="lin" valueType="num">
                                      <p:cBhvr>
                                        <p:cTn dur="500" fill="hold" id="34"/>
                                        <p:tgtEl>
                                          <p:spTgt spid="27"/>
                                        </p:tgtEl>
                                        <p:attrNameLst>
                                          <p:attrName>ppt_h</p:attrName>
                                        </p:attrNameLst>
                                      </p:cBhvr>
                                      <p:tavLst>
                                        <p:tav tm="0">
                                          <p:val>
                                            <p:fltVal val="0"/>
                                          </p:val>
                                        </p:tav>
                                        <p:tav tm="100000">
                                          <p:val>
                                            <p:strVal val="#ppt_h"/>
                                          </p:val>
                                        </p:tav>
                                      </p:tavLst>
                                    </p:anim>
                                    <p:animEffect filter="fade"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5"/>
      <p:bldP grpId="0" spid="26"/>
      <p:bldP grpId="0" spid="27"/>
      <p:bldP grpId="0" spid="30"/>
      <p:bldP grpId="0" spid="31"/>
      <p:bldP grpId="0" spid="32"/>
      <p:bldP grpId="0" spid="3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TextBox 16"/>
          <p:cNvSpPr txBox="1"/>
          <p:nvPr/>
        </p:nvSpPr>
        <p:spPr>
          <a:xfrm>
            <a:off x="736014" y="1536901"/>
            <a:ext cx="7493586" cy="497840"/>
          </a:xfrm>
          <a:prstGeom prst="rect">
            <a:avLst/>
          </a:prstGeom>
          <a:noFill/>
        </p:spPr>
        <p:txBody>
          <a:bodyPr rtlCol="0" wrap="square">
            <a:spAutoFit/>
          </a:bodyPr>
          <a:lstStyle/>
          <a:p>
            <a:pPr>
              <a:lnSpc>
                <a:spcPts val="1600"/>
              </a:lnSpc>
            </a:pPr>
            <a:r>
              <a:rPr altLang="en-US" lang="zh-CN" sz="1200">
                <a:solidFill>
                  <a:schemeClr val="tx2"/>
                </a:solidFill>
                <a:latin charset="-122" panose="020b0503020204020204" pitchFamily="34" typeface="微软雅黑"/>
                <a:ea charset="-122" panose="020b0503020204020204" pitchFamily="34" typeface="微软雅黑"/>
              </a:rPr>
              <a:t>新修订的《干部任用条例》对破格提拔干部的相关事项进行了明确。条例提出，党政领导干部应当逐级提拔。特别优秀或者工作特殊需要的干部，可以突破任职资格规定或者越级提拔担任领导职务。</a:t>
            </a:r>
          </a:p>
        </p:txBody>
      </p:sp>
      <p:sp>
        <p:nvSpPr>
          <p:cNvPr id="36" name="圆角矩形 6">
            <a:extLst>
              <a:ext uri="{FF2B5EF4-FFF2-40B4-BE49-F238E27FC236}">
                <a16:creationId xmlns:a16="http://schemas.microsoft.com/office/drawing/2014/main" id="{F5D523CF-C7C3-4D6D-A3B8-20543AB1C9E8}"/>
              </a:ext>
            </a:extLst>
          </p:cNvPr>
          <p:cNvSpPr/>
          <p:nvPr/>
        </p:nvSpPr>
        <p:spPr bwMode="auto">
          <a:xfrm>
            <a:off x="818004" y="2070301"/>
            <a:ext cx="3601596" cy="370322"/>
          </a:xfrm>
          <a:prstGeom prst="roundRect">
            <a:avLst>
              <a:gd fmla="val 0" name="adj"/>
            </a:avLst>
          </a:prstGeom>
          <a:solidFill>
            <a:schemeClr val="accent1"/>
          </a:solidFill>
          <a:ln algn="ctr" cap="flat" cmpd="sng" w="28575">
            <a:noFill/>
            <a:prstDash val="solid"/>
          </a:ln>
          <a:effectLst/>
          <a:extLst/>
        </p:spPr>
        <p:txBody>
          <a:bodyPr anchor="ctr" bIns="61568" lIns="123136" rIns="123136" rtlCol="0" tIns="61568"/>
          <a:lstStyle/>
          <a:p>
            <a:pPr algn="ctr">
              <a:defRPr/>
            </a:pPr>
            <a:r>
              <a:rPr altLang="en-US" b="1" kern="0" lang="zh-CN" sz="1400">
                <a:solidFill>
                  <a:schemeClr val="bg1"/>
                </a:solidFill>
                <a:latin charset="-122" panose="020b0503020204020204" pitchFamily="34" typeface="微软雅黑"/>
                <a:ea charset="-122" panose="020b0503020204020204" pitchFamily="34" typeface="微软雅黑"/>
              </a:rPr>
              <a:t>一、破格提拔的特别优秀干部</a:t>
            </a:r>
          </a:p>
        </p:txBody>
      </p:sp>
      <p:sp>
        <p:nvSpPr>
          <p:cNvPr id="37" name="圆角矩形 6">
            <a:extLst>
              <a:ext uri="{FF2B5EF4-FFF2-40B4-BE49-F238E27FC236}">
                <a16:creationId xmlns:a16="http://schemas.microsoft.com/office/drawing/2014/main" id="{F5D523CF-C7C3-4D6D-A3B8-20543AB1C9E8}"/>
              </a:ext>
            </a:extLst>
          </p:cNvPr>
          <p:cNvSpPr/>
          <p:nvPr/>
        </p:nvSpPr>
        <p:spPr bwMode="auto">
          <a:xfrm>
            <a:off x="4620046" y="2070301"/>
            <a:ext cx="3609554" cy="370322"/>
          </a:xfrm>
          <a:prstGeom prst="roundRect">
            <a:avLst>
              <a:gd fmla="val 0" name="adj"/>
            </a:avLst>
          </a:prstGeom>
          <a:solidFill>
            <a:schemeClr val="accent1"/>
          </a:solidFill>
          <a:ln algn="ctr" cap="flat" cmpd="sng" w="28575">
            <a:noFill/>
            <a:prstDash val="solid"/>
          </a:ln>
          <a:effectLst/>
          <a:extLst/>
        </p:spPr>
        <p:txBody>
          <a:bodyPr anchor="ctr" bIns="61568" lIns="123136" rIns="123136" rtlCol="0" tIns="61568"/>
          <a:lstStyle/>
          <a:p>
            <a:pPr algn="ctr">
              <a:defRPr/>
            </a:pPr>
            <a:r>
              <a:rPr altLang="en-US" kern="0" lang="zh-CN" smtClean="0" sz="1400">
                <a:solidFill>
                  <a:schemeClr val="bg1"/>
                </a:solidFill>
                <a:latin charset="-122" panose="020b0503020204020204" pitchFamily="34" typeface="微软雅黑"/>
                <a:ea charset="-122" panose="020b0503020204020204" pitchFamily="34" typeface="微软雅黑"/>
              </a:rPr>
              <a:t>二、因工作特殊需要破格提拔的干部</a:t>
            </a:r>
          </a:p>
        </p:txBody>
      </p:sp>
      <p:sp>
        <p:nvSpPr>
          <p:cNvPr id="38" name="TextBox 21"/>
          <p:cNvSpPr txBox="1"/>
          <p:nvPr/>
        </p:nvSpPr>
        <p:spPr>
          <a:xfrm>
            <a:off x="841652" y="2537794"/>
            <a:ext cx="3577948" cy="1158240"/>
          </a:xfrm>
          <a:prstGeom prst="rect">
            <a:avLst/>
          </a:prstGeom>
          <a:noFill/>
          <a:ln>
            <a:solidFill>
              <a:schemeClr val="accent1"/>
            </a:solidFill>
          </a:ln>
        </p:spPr>
        <p:txBody>
          <a:bodyPr rtlCol="0" wrap="square">
            <a:spAutoFit/>
          </a:bodyPr>
          <a:lstStyle/>
          <a:p>
            <a:pPr>
              <a:lnSpc>
                <a:spcPts val="1200"/>
              </a:lnSpc>
            </a:pPr>
            <a:r>
              <a:rPr altLang="en-US" lang="zh-CN" sz="1100">
                <a:solidFill>
                  <a:schemeClr val="tx2"/>
                </a:solidFill>
                <a:latin charset="-122" panose="020b0503020204020204" pitchFamily="34" typeface="微软雅黑"/>
                <a:ea charset="-122" panose="020b0503020204020204" pitchFamily="34" typeface="微软雅黑"/>
              </a:rPr>
              <a:t>应当政治过硬、德才素质突出、群众公认度高，且符合下列条件之一：</a:t>
            </a:r>
          </a:p>
          <a:p>
            <a:pPr>
              <a:lnSpc>
                <a:spcPts val="1200"/>
              </a:lnSpc>
            </a:pPr>
            <a:r>
              <a:rPr altLang="en-US" lang="zh-CN" sz="1100">
                <a:solidFill>
                  <a:schemeClr val="tx2"/>
                </a:solidFill>
                <a:latin charset="-122" panose="020b0503020204020204" pitchFamily="34" typeface="微软雅黑"/>
                <a:ea charset="-122" panose="020b0503020204020204" pitchFamily="34" typeface="微软雅黑"/>
              </a:rPr>
              <a:t>（一）在关键时刻或者承担急难险重任务中经受住考验、表现突出、作出重大贡献；</a:t>
            </a:r>
          </a:p>
          <a:p>
            <a:pPr>
              <a:lnSpc>
                <a:spcPts val="1200"/>
              </a:lnSpc>
            </a:pPr>
            <a:r>
              <a:rPr altLang="en-US" lang="zh-CN" sz="1100">
                <a:solidFill>
                  <a:schemeClr val="tx2"/>
                </a:solidFill>
                <a:latin charset="-122" panose="020b0503020204020204" pitchFamily="34" typeface="微软雅黑"/>
                <a:ea charset="-122" panose="020b0503020204020204" pitchFamily="34" typeface="微软雅黑"/>
              </a:rPr>
              <a:t>（二）在条件艰苦、环境复杂、基础差的地区或者单位工作实绩突出；</a:t>
            </a:r>
          </a:p>
          <a:p>
            <a:pPr>
              <a:lnSpc>
                <a:spcPts val="1200"/>
              </a:lnSpc>
            </a:pPr>
            <a:r>
              <a:rPr altLang="en-US" lang="zh-CN" sz="1100">
                <a:solidFill>
                  <a:schemeClr val="tx2"/>
                </a:solidFill>
                <a:latin charset="-122" panose="020b0503020204020204" pitchFamily="34" typeface="微软雅黑"/>
                <a:ea charset="-122" panose="020b0503020204020204" pitchFamily="34" typeface="微软雅黑"/>
              </a:rPr>
              <a:t>（三）在其他岗位上尽职尽责，工作实绩特别显著。</a:t>
            </a:r>
          </a:p>
        </p:txBody>
      </p:sp>
      <p:sp>
        <p:nvSpPr>
          <p:cNvPr id="42" name="TextBox 25"/>
          <p:cNvSpPr txBox="1"/>
          <p:nvPr/>
        </p:nvSpPr>
        <p:spPr>
          <a:xfrm>
            <a:off x="736014" y="3822902"/>
            <a:ext cx="7569786" cy="1554480"/>
          </a:xfrm>
          <a:prstGeom prst="rect">
            <a:avLst/>
          </a:prstGeom>
          <a:noFill/>
        </p:spPr>
        <p:txBody>
          <a:bodyPr rtlCol="0" wrap="square">
            <a:spAutoFit/>
          </a:bodyPr>
          <a:lstStyle/>
          <a:p>
            <a:pPr>
              <a:lnSpc>
                <a:spcPct val="120000"/>
              </a:lnSpc>
            </a:pPr>
            <a:r>
              <a:rPr altLang="en-US" b="1" lang="zh-CN" sz="1600">
                <a:solidFill>
                  <a:schemeClr val="accent1"/>
                </a:solidFill>
                <a:latin charset="-122" panose="020b0503020204020204" pitchFamily="34" typeface="微软雅黑"/>
                <a:ea charset="-122" panose="020b0503020204020204" pitchFamily="34" typeface="微软雅黑"/>
              </a:rPr>
              <a:t>条例第十条规定党政领导干部可以从党政机关选拔任用，也可以从党政机关以外选拔任用，注意从企业</a:t>
            </a:r>
          </a:p>
          <a:p>
            <a:pPr>
              <a:lnSpc>
                <a:spcPct val="120000"/>
              </a:lnSpc>
            </a:pPr>
            <a:r>
              <a:rPr altLang="en-US" b="1" lang="zh-CN" sz="1600">
                <a:solidFill>
                  <a:schemeClr val="accent1"/>
                </a:solidFill>
                <a:latin charset="-122" panose="020b0503020204020204" pitchFamily="34" typeface="微软雅黑"/>
                <a:ea charset="-122" panose="020b0503020204020204" pitchFamily="34" typeface="微软雅黑"/>
              </a:rPr>
              <a:t>高等学校、科研院所等单位以及社会组织中发现选拔。地方党政领导班子成员应当注意从担任过县（市、区旗）、乡（镇、街道）党政领导职务的干部和国有企事业单位领导人员中选拔。</a:t>
            </a:r>
          </a:p>
        </p:txBody>
      </p:sp>
      <p:sp>
        <p:nvSpPr>
          <p:cNvPr id="16" name="TextBox 30"/>
          <p:cNvSpPr txBox="1"/>
          <p:nvPr/>
        </p:nvSpPr>
        <p:spPr>
          <a:xfrm>
            <a:off x="841652" y="1123950"/>
            <a:ext cx="7315200" cy="411480"/>
          </a:xfrm>
          <a:prstGeom prst="rect">
            <a:avLst/>
          </a:prstGeom>
          <a:solidFill>
            <a:schemeClr val="accent1"/>
          </a:solidFill>
        </p:spPr>
        <p:txBody>
          <a:bodyPr rtlCol="0" wrap="square">
            <a:spAutoFit/>
          </a:bodyPr>
          <a:lstStyle/>
          <a:p>
            <a:pPr algn="ctr"/>
            <a:r>
              <a:rPr altLang="en-US" kern="600" lang="zh-CN" sz="2100">
                <a:solidFill>
                  <a:schemeClr val="bg1"/>
                </a:solidFill>
                <a:latin charset="-122" panose="020b0503020204020204" pitchFamily="34" typeface="微软雅黑"/>
                <a:ea charset="-122" panose="020b0503020204020204" pitchFamily="34" typeface="微软雅黑"/>
              </a:rPr>
              <a:t>二、满足哪些条件的干部可  破格提拔？</a:t>
            </a:r>
          </a:p>
        </p:txBody>
      </p:sp>
      <p:sp>
        <p:nvSpPr>
          <p:cNvPr id="17" name="TextBox 21"/>
          <p:cNvSpPr txBox="1"/>
          <p:nvPr/>
        </p:nvSpPr>
        <p:spPr>
          <a:xfrm>
            <a:off x="4635849" y="2527501"/>
            <a:ext cx="3593752" cy="1188720"/>
          </a:xfrm>
          <a:prstGeom prst="rect">
            <a:avLst/>
          </a:prstGeom>
          <a:noFill/>
          <a:ln>
            <a:solidFill>
              <a:schemeClr val="accent1"/>
            </a:solidFill>
          </a:ln>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应当符合下列情形之一：</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（一）领导班子结构需要或者领导职位有特殊要求</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（二）专业性较强的岗位或者重要专项工作急需的；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（三）艰苦边远地区、贫困地区急需引进的。</a:t>
            </a:r>
          </a:p>
        </p:txBody>
      </p:sp>
    </p:spTree>
    <p:extLst>
      <p:ext uri="{BB962C8B-B14F-4D97-AF65-F5344CB8AC3E}">
        <p14:creationId val="415463670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6"/>
                                        </p:tgtEl>
                                        <p:attrNameLst>
                                          <p:attrName>style.visibility</p:attrName>
                                        </p:attrNameLst>
                                      </p:cBhvr>
                                      <p:to>
                                        <p:strVal val="visible"/>
                                      </p:to>
                                    </p:set>
                                    <p:animEffect filter="barn(inVertical)" transition="in">
                                      <p:cBhvr>
                                        <p:cTn dur="500" id="7"/>
                                        <p:tgtEl>
                                          <p:spTgt spid="1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35"/>
                                        </p:tgtEl>
                                        <p:attrNameLst>
                                          <p:attrName>style.visibility</p:attrName>
                                        </p:attrNameLst>
                                      </p:cBhvr>
                                      <p:to>
                                        <p:strVal val="visible"/>
                                      </p:to>
                                    </p:set>
                                    <p:animEffect filter="wipe(left)" transition="in">
                                      <p:cBhvr>
                                        <p:cTn dur="500" id="12"/>
                                        <p:tgtEl>
                                          <p:spTgt spid="3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p:cTn dur="500" fill="hold" id="22"/>
                                        <p:tgtEl>
                                          <p:spTgt spid="37"/>
                                        </p:tgtEl>
                                        <p:attrNameLst>
                                          <p:attrName>ppt_w</p:attrName>
                                        </p:attrNameLst>
                                      </p:cBhvr>
                                      <p:tavLst>
                                        <p:tav tm="0">
                                          <p:val>
                                            <p:fltVal val="0"/>
                                          </p:val>
                                        </p:tav>
                                        <p:tav tm="100000">
                                          <p:val>
                                            <p:strVal val="#ppt_w"/>
                                          </p:val>
                                        </p:tav>
                                      </p:tavLst>
                                    </p:anim>
                                    <p:anim calcmode="lin" valueType="num">
                                      <p:cBhvr>
                                        <p:cTn dur="500" fill="hold" id="23"/>
                                        <p:tgtEl>
                                          <p:spTgt spid="37"/>
                                        </p:tgtEl>
                                        <p:attrNameLst>
                                          <p:attrName>ppt_h</p:attrName>
                                        </p:attrNameLst>
                                      </p:cBhvr>
                                      <p:tavLst>
                                        <p:tav tm="0">
                                          <p:val>
                                            <p:fltVal val="0"/>
                                          </p:val>
                                        </p:tav>
                                        <p:tav tm="100000">
                                          <p:val>
                                            <p:strVal val="#ppt_h"/>
                                          </p:val>
                                        </p:tav>
                                      </p:tavLst>
                                    </p:anim>
                                    <p:animEffect filter="fade" transition="in">
                                      <p:cBhvr>
                                        <p:cTn dur="500" id="24"/>
                                        <p:tgtEl>
                                          <p:spTgt spid="3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8"/>
                                        </p:tgtEl>
                                        <p:attrNameLst>
                                          <p:attrName>style.visibility</p:attrName>
                                        </p:attrNameLst>
                                      </p:cBhvr>
                                      <p:to>
                                        <p:strVal val="visible"/>
                                      </p:to>
                                    </p:set>
                                    <p:anim calcmode="lin" valueType="num">
                                      <p:cBhvr>
                                        <p:cTn dur="500" fill="hold" id="27"/>
                                        <p:tgtEl>
                                          <p:spTgt spid="38"/>
                                        </p:tgtEl>
                                        <p:attrNameLst>
                                          <p:attrName>ppt_w</p:attrName>
                                        </p:attrNameLst>
                                      </p:cBhvr>
                                      <p:tavLst>
                                        <p:tav tm="0">
                                          <p:val>
                                            <p:fltVal val="0"/>
                                          </p:val>
                                        </p:tav>
                                        <p:tav tm="100000">
                                          <p:val>
                                            <p:strVal val="#ppt_w"/>
                                          </p:val>
                                        </p:tav>
                                      </p:tavLst>
                                    </p:anim>
                                    <p:anim calcmode="lin" valueType="num">
                                      <p:cBhvr>
                                        <p:cTn dur="500" fill="hold" id="28"/>
                                        <p:tgtEl>
                                          <p:spTgt spid="38"/>
                                        </p:tgtEl>
                                        <p:attrNameLst>
                                          <p:attrName>ppt_h</p:attrName>
                                        </p:attrNameLst>
                                      </p:cBhvr>
                                      <p:tavLst>
                                        <p:tav tm="0">
                                          <p:val>
                                            <p:fltVal val="0"/>
                                          </p:val>
                                        </p:tav>
                                        <p:tav tm="100000">
                                          <p:val>
                                            <p:strVal val="#ppt_h"/>
                                          </p:val>
                                        </p:tav>
                                      </p:tavLst>
                                    </p:anim>
                                    <p:animEffect filter="fade" transition="in">
                                      <p:cBhvr>
                                        <p:cTn dur="500" id="29"/>
                                        <p:tgtEl>
                                          <p:spTgt spid="3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p:cTn dur="500" fill="hold" id="32"/>
                                        <p:tgtEl>
                                          <p:spTgt spid="17"/>
                                        </p:tgtEl>
                                        <p:attrNameLst>
                                          <p:attrName>ppt_w</p:attrName>
                                        </p:attrNameLst>
                                      </p:cBhvr>
                                      <p:tavLst>
                                        <p:tav tm="0">
                                          <p:val>
                                            <p:fltVal val="0"/>
                                          </p:val>
                                        </p:tav>
                                        <p:tav tm="100000">
                                          <p:val>
                                            <p:strVal val="#ppt_w"/>
                                          </p:val>
                                        </p:tav>
                                      </p:tavLst>
                                    </p:anim>
                                    <p:anim calcmode="lin" valueType="num">
                                      <p:cBhvr>
                                        <p:cTn dur="500" fill="hold" id="33"/>
                                        <p:tgtEl>
                                          <p:spTgt spid="17"/>
                                        </p:tgtEl>
                                        <p:attrNameLst>
                                          <p:attrName>ppt_h</p:attrName>
                                        </p:attrNameLst>
                                      </p:cBhvr>
                                      <p:tavLst>
                                        <p:tav tm="0">
                                          <p:val>
                                            <p:fltVal val="0"/>
                                          </p:val>
                                        </p:tav>
                                        <p:tav tm="100000">
                                          <p:val>
                                            <p:strVal val="#ppt_h"/>
                                          </p:val>
                                        </p:tav>
                                      </p:tavLst>
                                    </p:anim>
                                    <p:animEffect filter="fade" transition="in">
                                      <p:cBhvr>
                                        <p:cTn dur="500" id="34"/>
                                        <p:tgtEl>
                                          <p:spTgt spid="17"/>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1">
                                  <p:stCondLst>
                                    <p:cond delay="0"/>
                                  </p:stCondLst>
                                  <p:childTnLst>
                                    <p:set>
                                      <p:cBhvr>
                                        <p:cTn dur="1" fill="hold" id="38">
                                          <p:stCondLst>
                                            <p:cond delay="0"/>
                                          </p:stCondLst>
                                        </p:cTn>
                                        <p:tgtEl>
                                          <p:spTgt spid="42"/>
                                        </p:tgtEl>
                                        <p:attrNameLst>
                                          <p:attrName>style.visibility</p:attrName>
                                        </p:attrNameLst>
                                      </p:cBhvr>
                                      <p:to>
                                        <p:strVal val="visible"/>
                                      </p:to>
                                    </p:set>
                                    <p:animEffect filter="wipe(up)" transition="in">
                                      <p:cBhvr>
                                        <p:cTn dur="500" id="3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42"/>
      <p:bldP grpId="0" spid="16"/>
      <p:bldP grpId="0" spid="1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02"/>
          <p:cNvSpPr txBox="1"/>
          <p:nvPr/>
        </p:nvSpPr>
        <p:spPr>
          <a:xfrm>
            <a:off x="808284" y="1588433"/>
            <a:ext cx="7420975" cy="294640"/>
          </a:xfrm>
          <a:prstGeom prst="rect">
            <a:avLst/>
          </a:prstGeom>
          <a:noFill/>
          <a:ln>
            <a:solidFill>
              <a:schemeClr val="accent1"/>
            </a:solidFill>
          </a:ln>
        </p:spPr>
        <p:txBody>
          <a:bodyPr rtlCol="0" wrap="square">
            <a:spAutoFit/>
          </a:bodyPr>
          <a:lstStyle/>
          <a:p>
            <a:pPr algn="ctr">
              <a:lnSpc>
                <a:spcPts val="1600"/>
              </a:lnSpc>
            </a:pPr>
            <a:r>
              <a:rPr altLang="en-US" lang="zh-CN" sz="1600">
                <a:solidFill>
                  <a:schemeClr val="tx2"/>
                </a:solidFill>
                <a:latin charset="-122" panose="020b0503020204020204" pitchFamily="34" typeface="微软雅黑"/>
                <a:ea charset="-122" panose="020b0503020204020204" pitchFamily="34" typeface="微软雅黑"/>
              </a:rPr>
              <a:t>条例提出，考察党政领导职务拟任人选要严把这五关。</a:t>
            </a:r>
          </a:p>
        </p:txBody>
      </p:sp>
      <p:sp>
        <p:nvSpPr>
          <p:cNvPr id="18" name="圆角矩形 6">
            <a:extLst>
              <a:ext uri="{FF2B5EF4-FFF2-40B4-BE49-F238E27FC236}">
                <a16:creationId xmlns:a16="http://schemas.microsoft.com/office/drawing/2014/main" id="{F5D523CF-C7C3-4D6D-A3B8-20543AB1C9E8}"/>
              </a:ext>
            </a:extLst>
          </p:cNvPr>
          <p:cNvSpPr/>
          <p:nvPr/>
        </p:nvSpPr>
        <p:spPr bwMode="auto">
          <a:xfrm>
            <a:off x="762000" y="2052409"/>
            <a:ext cx="992559" cy="370322"/>
          </a:xfrm>
          <a:prstGeom prst="roundRect">
            <a:avLst/>
          </a:prstGeom>
          <a:solidFill>
            <a:schemeClr val="accent1"/>
          </a:solidFill>
          <a:extLst/>
        </p:spPr>
        <p:txBody>
          <a:bodyPr anchor="ctr" bIns="34290" lIns="68580" rIns="68580" tIns="34290" wrap="none">
            <a:noAutofit/>
          </a:bodyPr>
          <a:lstStyle/>
          <a:p>
            <a:pPr algn="ctr" defTabSz="685800"/>
            <a:r>
              <a:rPr altLang="zh-CN" b="1" lang="en-US" smtClean="0" sz="1400">
                <a:solidFill>
                  <a:schemeClr val="bg1"/>
                </a:solidFill>
                <a:latin charset="-122" panose="020b0503020204020204" pitchFamily="34" typeface="微软雅黑"/>
                <a:ea charset="-122" panose="020b0503020204020204" pitchFamily="34" typeface="微软雅黑"/>
              </a:rPr>
              <a:t>1、政治关</a:t>
            </a:r>
          </a:p>
        </p:txBody>
      </p:sp>
      <p:sp>
        <p:nvSpPr>
          <p:cNvPr id="20" name="圆角矩形 6">
            <a:extLst>
              <a:ext uri="{FF2B5EF4-FFF2-40B4-BE49-F238E27FC236}">
                <a16:creationId xmlns:a16="http://schemas.microsoft.com/office/drawing/2014/main" id="{F5D523CF-C7C3-4D6D-A3B8-20543AB1C9E8}"/>
              </a:ext>
            </a:extLst>
          </p:cNvPr>
          <p:cNvSpPr/>
          <p:nvPr/>
        </p:nvSpPr>
        <p:spPr bwMode="auto">
          <a:xfrm>
            <a:off x="762000" y="2565914"/>
            <a:ext cx="969638" cy="370322"/>
          </a:xfrm>
          <a:prstGeom prst="roundRect">
            <a:avLst/>
          </a:prstGeom>
          <a:solidFill>
            <a:schemeClr val="accent1"/>
          </a:solidFill>
          <a:extLst/>
        </p:spPr>
        <p:txBody>
          <a:bodyPr anchor="ctr" bIns="34290" lIns="68580" rIns="68580" tIns="34290" wrap="none">
            <a:noAutofit/>
          </a:bodyPr>
          <a:lstStyle/>
          <a:p>
            <a:pPr algn="ctr" defTabSz="685800"/>
            <a:r>
              <a:rPr altLang="zh-CN" b="1" lang="en-US" smtClean="0" sz="1400">
                <a:solidFill>
                  <a:schemeClr val="bg1"/>
                </a:solidFill>
                <a:latin charset="-122" panose="020b0503020204020204" pitchFamily="34" typeface="微软雅黑"/>
                <a:ea charset="-122" panose="020b0503020204020204" pitchFamily="34" typeface="微软雅黑"/>
              </a:rPr>
              <a:t>2、品行关</a:t>
            </a:r>
          </a:p>
        </p:txBody>
      </p:sp>
      <p:sp>
        <p:nvSpPr>
          <p:cNvPr id="23" name="圆角矩形 6">
            <a:extLst>
              <a:ext uri="{FF2B5EF4-FFF2-40B4-BE49-F238E27FC236}">
                <a16:creationId xmlns:a16="http://schemas.microsoft.com/office/drawing/2014/main" id="{F5D523CF-C7C3-4D6D-A3B8-20543AB1C9E8}"/>
              </a:ext>
            </a:extLst>
          </p:cNvPr>
          <p:cNvSpPr/>
          <p:nvPr/>
        </p:nvSpPr>
        <p:spPr bwMode="auto">
          <a:xfrm>
            <a:off x="762000" y="3079419"/>
            <a:ext cx="969638" cy="370322"/>
          </a:xfrm>
          <a:prstGeom prst="roundRect">
            <a:avLst/>
          </a:prstGeom>
          <a:solidFill>
            <a:schemeClr val="accent1"/>
          </a:solidFill>
          <a:extLst/>
        </p:spPr>
        <p:txBody>
          <a:bodyPr anchor="ctr" bIns="34290" lIns="68580" rIns="68580" tIns="34290" wrap="none">
            <a:noAutofit/>
          </a:bodyPr>
          <a:lstStyle/>
          <a:p>
            <a:pPr algn="ctr" defTabSz="685800"/>
            <a:r>
              <a:rPr altLang="zh-CN" b="1" lang="en-US" smtClean="0" sz="1400">
                <a:solidFill>
                  <a:schemeClr val="bg1"/>
                </a:solidFill>
                <a:latin charset="-122" panose="020b0503020204020204" pitchFamily="34" typeface="微软雅黑"/>
                <a:ea charset="-122" panose="020b0503020204020204" pitchFamily="34" typeface="微软雅黑"/>
              </a:rPr>
              <a:t>3、能力关</a:t>
            </a:r>
          </a:p>
        </p:txBody>
      </p:sp>
      <p:sp>
        <p:nvSpPr>
          <p:cNvPr id="24" name="圆角矩形 6">
            <a:extLst>
              <a:ext uri="{FF2B5EF4-FFF2-40B4-BE49-F238E27FC236}">
                <a16:creationId xmlns:a16="http://schemas.microsoft.com/office/drawing/2014/main" id="{F5D523CF-C7C3-4D6D-A3B8-20543AB1C9E8}"/>
              </a:ext>
            </a:extLst>
          </p:cNvPr>
          <p:cNvSpPr/>
          <p:nvPr/>
        </p:nvSpPr>
        <p:spPr bwMode="auto">
          <a:xfrm>
            <a:off x="762000" y="3592924"/>
            <a:ext cx="969638" cy="370322"/>
          </a:xfrm>
          <a:prstGeom prst="roundRect">
            <a:avLst/>
          </a:prstGeom>
          <a:solidFill>
            <a:schemeClr val="accent1"/>
          </a:solidFill>
          <a:extLst/>
        </p:spPr>
        <p:txBody>
          <a:bodyPr anchor="ctr" bIns="34290" lIns="68580" rIns="68580" tIns="34290" wrap="none">
            <a:noAutofit/>
          </a:bodyPr>
          <a:lstStyle/>
          <a:p>
            <a:pPr algn="ctr" defTabSz="685800"/>
            <a:r>
              <a:rPr altLang="zh-CN" b="1" lang="en-US" smtClean="0" sz="1400">
                <a:solidFill>
                  <a:schemeClr val="bg1"/>
                </a:solidFill>
                <a:latin charset="-122" panose="020b0503020204020204" pitchFamily="34" typeface="微软雅黑"/>
                <a:ea charset="-122" panose="020b0503020204020204" pitchFamily="34" typeface="微软雅黑"/>
              </a:rPr>
              <a:t>4、作风关</a:t>
            </a:r>
          </a:p>
        </p:txBody>
      </p:sp>
      <p:sp>
        <p:nvSpPr>
          <p:cNvPr id="25" name="圆角矩形 6">
            <a:extLst>
              <a:ext uri="{FF2B5EF4-FFF2-40B4-BE49-F238E27FC236}">
                <a16:creationId xmlns:a16="http://schemas.microsoft.com/office/drawing/2014/main" id="{F5D523CF-C7C3-4D6D-A3B8-20543AB1C9E8}"/>
              </a:ext>
            </a:extLst>
          </p:cNvPr>
          <p:cNvSpPr/>
          <p:nvPr/>
        </p:nvSpPr>
        <p:spPr bwMode="auto">
          <a:xfrm>
            <a:off x="762000" y="4106428"/>
            <a:ext cx="969638" cy="370322"/>
          </a:xfrm>
          <a:prstGeom prst="roundRect">
            <a:avLst/>
          </a:prstGeom>
          <a:solidFill>
            <a:schemeClr val="accent1"/>
          </a:solidFill>
          <a:extLst/>
        </p:spPr>
        <p:txBody>
          <a:bodyPr anchor="ctr" bIns="34290" lIns="68580" rIns="68580" tIns="34290" wrap="none">
            <a:noAutofit/>
          </a:bodyPr>
          <a:lstStyle/>
          <a:p>
            <a:pPr algn="ctr" defTabSz="685800"/>
            <a:r>
              <a:rPr altLang="zh-CN" b="1" lang="en-US" smtClean="0" sz="1400">
                <a:solidFill>
                  <a:schemeClr val="bg1"/>
                </a:solidFill>
                <a:latin charset="-122" panose="020b0503020204020204" pitchFamily="34" typeface="微软雅黑"/>
                <a:ea charset="-122" panose="020b0503020204020204" pitchFamily="34" typeface="微软雅黑"/>
              </a:rPr>
              <a:t>5、廉洁关</a:t>
            </a:r>
          </a:p>
        </p:txBody>
      </p:sp>
      <p:sp>
        <p:nvSpPr>
          <p:cNvPr id="26" name="TextBox 34"/>
          <p:cNvSpPr txBox="1"/>
          <p:nvPr/>
        </p:nvSpPr>
        <p:spPr>
          <a:xfrm>
            <a:off x="1828459" y="2052409"/>
            <a:ext cx="6400800" cy="2471040"/>
          </a:xfrm>
          <a:prstGeom prst="rect">
            <a:avLst/>
          </a:prstGeom>
          <a:noFill/>
          <a:ln algn="ctr" cap="flat" cmpd="sng" w="9525">
            <a:solidFill>
              <a:srgbClr val="C00000"/>
            </a:solidFill>
            <a:prstDash val="solid"/>
          </a:ln>
          <a:effectLst>
            <a:innerShdw blurRad="127000" dir="13500000" dist="63500">
              <a:sysClr lastClr="000000" val="windowText">
                <a:lumMod val="65000"/>
                <a:lumOff val="35000"/>
                <a:alpha val="49000"/>
              </a:sysClr>
            </a:innerShdw>
          </a:effectLst>
        </p:spPr>
        <p:txBody>
          <a:bodyPr anchor="ctr" rtlCol="0"/>
          <a:lstStyle>
            <a:defPPr>
              <a:defRPr lang="zh-CN"/>
            </a:defPPr>
            <a:lvl1pPr algn="ctr" defTabSz="685800">
              <a:defRPr b="1" sz="1400">
                <a:solidFill>
                  <a:srgbClr val="C00000"/>
                </a:solidFill>
                <a:latin charset="-122" pitchFamily="34" typeface="思源黑体 CN Bold"/>
                <a:ea charset="-122" pitchFamily="34" typeface="思源黑体 CN Bold"/>
              </a:defRPr>
            </a:lvl1pPr>
          </a:lstStyle>
          <a:p>
            <a:pPr algn="l" indent="-285750" marL="285750">
              <a:lnSpc>
                <a:spcPts val="1600"/>
              </a:lnSpc>
              <a:buFont typeface="+mj-ea"/>
              <a:buAutoNum type="ea1JpnChsDbPeriod"/>
            </a:pPr>
            <a:r>
              <a:rPr altLang="en-US" b="0" lang="zh-CN" sz="1200">
                <a:solidFill>
                  <a:schemeClr val="tx2"/>
                </a:solidFill>
                <a:latin charset="-122" panose="020b0503020204020204" pitchFamily="34" typeface="微软雅黑"/>
                <a:ea charset="-122" panose="020b0503020204020204" pitchFamily="34" typeface="微软雅黑"/>
              </a:rPr>
              <a:t>政治关：突出政治标准，注重了解政治理论学习情况，深入考察政治忠诚、政治定力、政治担当、政治能力、政治自律等方面的情况。</a:t>
            </a:r>
          </a:p>
          <a:p>
            <a:pPr algn="l" indent="-285750" marL="285750">
              <a:lnSpc>
                <a:spcPts val="1600"/>
              </a:lnSpc>
              <a:buFont typeface="+mj-ea"/>
              <a:buAutoNum type="ea1JpnChsDbPeriod"/>
            </a:pPr>
            <a:r>
              <a:rPr altLang="en-US" b="0" lang="zh-CN" sz="1200">
                <a:solidFill>
                  <a:schemeClr val="tx2"/>
                </a:solidFill>
                <a:latin charset="-122" panose="020b0503020204020204" pitchFamily="34" typeface="微软雅黑"/>
                <a:ea charset="-122" panose="020b0503020204020204" pitchFamily="34" typeface="微软雅黑"/>
              </a:rPr>
              <a:t>品行关：深入考察道德品行，加强对工作时间之外表现的考察，注重了解社会公德、职业道德、家庭美德、个人品德等方面的情况。</a:t>
            </a:r>
          </a:p>
          <a:p>
            <a:pPr algn="l" indent="-285750" marL="285750">
              <a:lnSpc>
                <a:spcPts val="1600"/>
              </a:lnSpc>
              <a:buFont typeface="+mj-ea"/>
              <a:buAutoNum type="ea1JpnChsDbPeriod"/>
            </a:pPr>
            <a:r>
              <a:rPr altLang="en-US" b="0" lang="zh-CN" sz="1200">
                <a:solidFill>
                  <a:schemeClr val="tx2"/>
                </a:solidFill>
                <a:latin charset="-122" panose="020b0503020204020204" pitchFamily="34" typeface="微软雅黑"/>
                <a:ea charset="-122" panose="020b0503020204020204" pitchFamily="34" typeface="微软雅黑"/>
              </a:rPr>
              <a:t>能力关：强化专业素养考察，深入了解专业知识、专业能力、专业作风、专业精神等方面的情况。</a:t>
            </a:r>
          </a:p>
          <a:p>
            <a:pPr algn="l" indent="-285750" marL="285750">
              <a:lnSpc>
                <a:spcPts val="1600"/>
              </a:lnSpc>
              <a:buFont typeface="+mj-ea"/>
              <a:buAutoNum type="ea1JpnChsDbPeriod"/>
            </a:pPr>
            <a:r>
              <a:rPr altLang="en-US" b="0" lang="zh-CN" sz="1200">
                <a:solidFill>
                  <a:schemeClr val="tx2"/>
                </a:solidFill>
                <a:latin charset="-122" panose="020b0503020204020204" pitchFamily="34" typeface="微软雅黑"/>
                <a:ea charset="-122" panose="020b0503020204020204" pitchFamily="34" typeface="微软雅黑"/>
              </a:rPr>
              <a:t>作风关：加强作风考察，深入了解为民服务、求真务实、勤勉敬业、敢于担当、奋发有为，遵守中央八项规定精神，反对形式主义、官僚主义、享乐主义和奢靡之风等情况。</a:t>
            </a:r>
          </a:p>
          <a:p>
            <a:pPr algn="l" indent="-285750" marL="285750">
              <a:lnSpc>
                <a:spcPts val="1600"/>
              </a:lnSpc>
              <a:buFont typeface="+mj-ea"/>
              <a:buAutoNum type="ea1JpnChsDbPeriod"/>
            </a:pPr>
            <a:r>
              <a:rPr altLang="en-US" b="0" lang="zh-CN" sz="1200">
                <a:solidFill>
                  <a:schemeClr val="tx2"/>
                </a:solidFill>
                <a:latin charset="-122" panose="020b0503020204020204" pitchFamily="34" typeface="微软雅黑"/>
                <a:ea charset="-122" panose="020b0503020204020204" pitchFamily="34" typeface="微软雅黑"/>
              </a:rPr>
              <a:t>廉洁关：强化廉政情况考察，深入了解遵守廉洁自律有关规定，保持高尚情操和健康情趣，慎独慎微，秉公用权，清正廉洁，不谋私利，严格要求亲属和身边工作人员等情况。</a:t>
            </a:r>
          </a:p>
        </p:txBody>
      </p:sp>
      <p:sp>
        <p:nvSpPr>
          <p:cNvPr id="15" name="TextBox 30"/>
          <p:cNvSpPr txBox="1"/>
          <p:nvPr/>
        </p:nvSpPr>
        <p:spPr>
          <a:xfrm>
            <a:off x="808284" y="1047750"/>
            <a:ext cx="7421316" cy="411480"/>
          </a:xfrm>
          <a:prstGeom prst="rect">
            <a:avLst/>
          </a:prstGeom>
          <a:solidFill>
            <a:schemeClr val="accent1"/>
          </a:solidFill>
        </p:spPr>
        <p:txBody>
          <a:bodyPr rtlCol="0" wrap="square">
            <a:spAutoFit/>
          </a:bodyPr>
          <a:lstStyle/>
          <a:p>
            <a:pPr algn="ctr"/>
            <a:r>
              <a:rPr altLang="en-US" kern="600" lang="zh-CN" sz="2100">
                <a:solidFill>
                  <a:schemeClr val="bg1"/>
                </a:solidFill>
                <a:latin charset="-122" panose="020b0503020204020204" pitchFamily="34" typeface="微软雅黑"/>
                <a:ea charset="-122" panose="020b0503020204020204" pitchFamily="34" typeface="微软雅黑"/>
              </a:rPr>
              <a:t>三、拟任干部考察须过“哪五关”？</a:t>
            </a:r>
          </a:p>
        </p:txBody>
      </p:sp>
    </p:spTree>
    <p:extLst>
      <p:ext uri="{BB962C8B-B14F-4D97-AF65-F5344CB8AC3E}">
        <p14:creationId val="86383697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p:cTn dur="500" fill="hold" id="19"/>
                                        <p:tgtEl>
                                          <p:spTgt spid="18"/>
                                        </p:tgtEl>
                                        <p:attrNameLst>
                                          <p:attrName>ppt_w</p:attrName>
                                        </p:attrNameLst>
                                      </p:cBhvr>
                                      <p:tavLst>
                                        <p:tav tm="0">
                                          <p:val>
                                            <p:fltVal val="0"/>
                                          </p:val>
                                        </p:tav>
                                        <p:tav tm="100000">
                                          <p:val>
                                            <p:strVal val="#ppt_w"/>
                                          </p:val>
                                        </p:tav>
                                      </p:tavLst>
                                    </p:anim>
                                    <p:anim calcmode="lin" valueType="num">
                                      <p:cBhvr>
                                        <p:cTn dur="500" fill="hold" id="20"/>
                                        <p:tgtEl>
                                          <p:spTgt spid="18"/>
                                        </p:tgtEl>
                                        <p:attrNameLst>
                                          <p:attrName>ppt_h</p:attrName>
                                        </p:attrNameLst>
                                      </p:cBhvr>
                                      <p:tavLst>
                                        <p:tav tm="0">
                                          <p:val>
                                            <p:fltVal val="0"/>
                                          </p:val>
                                        </p:tav>
                                        <p:tav tm="100000">
                                          <p:val>
                                            <p:strVal val="#ppt_h"/>
                                          </p:val>
                                        </p:tav>
                                      </p:tavLst>
                                    </p:anim>
                                    <p:animEffect filter="fade" transition="in">
                                      <p:cBhvr>
                                        <p:cTn dur="500" id="21"/>
                                        <p:tgtEl>
                                          <p:spTgt spid="18"/>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p:cTn dur="500" fill="hold" id="24"/>
                                        <p:tgtEl>
                                          <p:spTgt spid="20"/>
                                        </p:tgtEl>
                                        <p:attrNameLst>
                                          <p:attrName>ppt_w</p:attrName>
                                        </p:attrNameLst>
                                      </p:cBhvr>
                                      <p:tavLst>
                                        <p:tav tm="0">
                                          <p:val>
                                            <p:fltVal val="0"/>
                                          </p:val>
                                        </p:tav>
                                        <p:tav tm="100000">
                                          <p:val>
                                            <p:strVal val="#ppt_w"/>
                                          </p:val>
                                        </p:tav>
                                      </p:tavLst>
                                    </p:anim>
                                    <p:anim calcmode="lin" valueType="num">
                                      <p:cBhvr>
                                        <p:cTn dur="500" fill="hold" id="25"/>
                                        <p:tgtEl>
                                          <p:spTgt spid="20"/>
                                        </p:tgtEl>
                                        <p:attrNameLst>
                                          <p:attrName>ppt_h</p:attrName>
                                        </p:attrNameLst>
                                      </p:cBhvr>
                                      <p:tavLst>
                                        <p:tav tm="0">
                                          <p:val>
                                            <p:fltVal val="0"/>
                                          </p:val>
                                        </p:tav>
                                        <p:tav tm="100000">
                                          <p:val>
                                            <p:strVal val="#ppt_h"/>
                                          </p:val>
                                        </p:tav>
                                      </p:tavLst>
                                    </p:anim>
                                    <p:animEffect filter="fade" transition="in">
                                      <p:cBhvr>
                                        <p:cTn dur="500" id="26"/>
                                        <p:tgtEl>
                                          <p:spTgt spid="20"/>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500" fill="hold" id="29"/>
                                        <p:tgtEl>
                                          <p:spTgt spid="23"/>
                                        </p:tgtEl>
                                        <p:attrNameLst>
                                          <p:attrName>ppt_w</p:attrName>
                                        </p:attrNameLst>
                                      </p:cBhvr>
                                      <p:tavLst>
                                        <p:tav tm="0">
                                          <p:val>
                                            <p:fltVal val="0"/>
                                          </p:val>
                                        </p:tav>
                                        <p:tav tm="100000">
                                          <p:val>
                                            <p:strVal val="#ppt_w"/>
                                          </p:val>
                                        </p:tav>
                                      </p:tavLst>
                                    </p:anim>
                                    <p:anim calcmode="lin" valueType="num">
                                      <p:cBhvr>
                                        <p:cTn dur="500" fill="hold" id="30"/>
                                        <p:tgtEl>
                                          <p:spTgt spid="23"/>
                                        </p:tgtEl>
                                        <p:attrNameLst>
                                          <p:attrName>ppt_h</p:attrName>
                                        </p:attrNameLst>
                                      </p:cBhvr>
                                      <p:tavLst>
                                        <p:tav tm="0">
                                          <p:val>
                                            <p:fltVal val="0"/>
                                          </p:val>
                                        </p:tav>
                                        <p:tav tm="100000">
                                          <p:val>
                                            <p:strVal val="#ppt_h"/>
                                          </p:val>
                                        </p:tav>
                                      </p:tavLst>
                                    </p:anim>
                                    <p:animEffect filter="fade" transition="in">
                                      <p:cBhvr>
                                        <p:cTn dur="500" id="31"/>
                                        <p:tgtEl>
                                          <p:spTgt spid="2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5"/>
                                        </p:tgtEl>
                                        <p:attrNameLst>
                                          <p:attrName>style.visibility</p:attrName>
                                        </p:attrNameLst>
                                      </p:cBhvr>
                                      <p:to>
                                        <p:strVal val="visible"/>
                                      </p:to>
                                    </p:set>
                                    <p:anim calcmode="lin" valueType="num">
                                      <p:cBhvr>
                                        <p:cTn dur="500" fill="hold" id="39"/>
                                        <p:tgtEl>
                                          <p:spTgt spid="25"/>
                                        </p:tgtEl>
                                        <p:attrNameLst>
                                          <p:attrName>ppt_w</p:attrName>
                                        </p:attrNameLst>
                                      </p:cBhvr>
                                      <p:tavLst>
                                        <p:tav tm="0">
                                          <p:val>
                                            <p:fltVal val="0"/>
                                          </p:val>
                                        </p:tav>
                                        <p:tav tm="100000">
                                          <p:val>
                                            <p:strVal val="#ppt_w"/>
                                          </p:val>
                                        </p:tav>
                                      </p:tavLst>
                                    </p:anim>
                                    <p:anim calcmode="lin" valueType="num">
                                      <p:cBhvr>
                                        <p:cTn dur="500" fill="hold" id="40"/>
                                        <p:tgtEl>
                                          <p:spTgt spid="25"/>
                                        </p:tgtEl>
                                        <p:attrNameLst>
                                          <p:attrName>ppt_h</p:attrName>
                                        </p:attrNameLst>
                                      </p:cBhvr>
                                      <p:tavLst>
                                        <p:tav tm="0">
                                          <p:val>
                                            <p:fltVal val="0"/>
                                          </p:val>
                                        </p:tav>
                                        <p:tav tm="100000">
                                          <p:val>
                                            <p:strVal val="#ppt_h"/>
                                          </p:val>
                                        </p:tav>
                                      </p:tavLst>
                                    </p:anim>
                                    <p:animEffect filter="fade" transition="in">
                                      <p:cBhvr>
                                        <p:cTn dur="500" id="41"/>
                                        <p:tgtEl>
                                          <p:spTgt spid="25"/>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2" presetSubtype="8">
                                  <p:stCondLst>
                                    <p:cond delay="0"/>
                                  </p:stCondLst>
                                  <p:childTnLst>
                                    <p:set>
                                      <p:cBhvr>
                                        <p:cTn dur="1" fill="hold" id="45">
                                          <p:stCondLst>
                                            <p:cond delay="0"/>
                                          </p:stCondLst>
                                        </p:cTn>
                                        <p:tgtEl>
                                          <p:spTgt spid="26"/>
                                        </p:tgtEl>
                                        <p:attrNameLst>
                                          <p:attrName>style.visibility</p:attrName>
                                        </p:attrNameLst>
                                      </p:cBhvr>
                                      <p:to>
                                        <p:strVal val="visible"/>
                                      </p:to>
                                    </p:set>
                                    <p:animEffect filter="wipe(left)" transition="in">
                                      <p:cBhvr>
                                        <p:cTn dur="500" id="46"/>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0"/>
      <p:bldP grpId="0" spid="23"/>
      <p:bldP grpId="0" spid="24"/>
      <p:bldP grpId="0" spid="25"/>
      <p:bldP grpId="0" spid="26"/>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圆角矩形 6">
            <a:extLst>
              <a:ext uri="{FF2B5EF4-FFF2-40B4-BE49-F238E27FC236}">
                <a16:creationId xmlns:a16="http://schemas.microsoft.com/office/drawing/2014/main" id="{F5D523CF-C7C3-4D6D-A3B8-20543AB1C9E8}"/>
              </a:ext>
            </a:extLst>
          </p:cNvPr>
          <p:cNvSpPr/>
          <p:nvPr/>
        </p:nvSpPr>
        <p:spPr bwMode="auto">
          <a:xfrm>
            <a:off x="786273" y="1558293"/>
            <a:ext cx="7443327" cy="370322"/>
          </a:xfrm>
          <a:prstGeom prst="roundRect">
            <a:avLst>
              <a:gd fmla="val 0" name="adj"/>
            </a:avLst>
          </a:prstGeom>
          <a:noFill/>
          <a:ln algn="ctr" cap="flat" cmpd="sng" w="12700">
            <a:solidFill>
              <a:schemeClr val="accent1"/>
            </a:solidFill>
            <a:prstDash val="solid"/>
          </a:ln>
          <a:effectLst/>
          <a:extLst/>
        </p:spPr>
        <p:txBody>
          <a:bodyPr anchor="ctr" bIns="61568" lIns="123136" rIns="123136" rtlCol="0" tIns="61568"/>
          <a:lstStyle/>
          <a:p>
            <a:pPr algn="ctr">
              <a:defRPr/>
            </a:pPr>
            <a:r>
              <a:rPr altLang="zh-CN" kern="0" lang="en-US" sz="1600">
                <a:solidFill>
                  <a:schemeClr val="accent1"/>
                </a:solidFill>
                <a:latin charset="-122" panose="020b0503020204020204" pitchFamily="34" typeface="微软雅黑"/>
                <a:ea charset="-122" panose="020b0503020204020204" pitchFamily="34" typeface="微软雅黑"/>
              </a:rPr>
              <a:t>《干部任用条例》第五十二条提出，实行党政领导干部任职回避制度。</a:t>
            </a:r>
          </a:p>
        </p:txBody>
      </p:sp>
      <p:sp>
        <p:nvSpPr>
          <p:cNvPr id="31" name="TextBox 13"/>
          <p:cNvSpPr txBox="1"/>
          <p:nvPr/>
        </p:nvSpPr>
        <p:spPr>
          <a:xfrm>
            <a:off x="761881" y="2362880"/>
            <a:ext cx="3581519" cy="1291590"/>
          </a:xfrm>
          <a:prstGeom prst="rect">
            <a:avLst/>
          </a:prstGeom>
          <a:noFill/>
        </p:spPr>
        <p:txBody>
          <a:bodyPr rtlCol="0" wrap="square">
            <a:spAutoFit/>
          </a:bodyPr>
          <a:lstStyle/>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亲属关系回避：夫妻关系、直系血亲关系、三代以内旁系血亲以及近姻亲关系。有上列亲属关系的，不得在同一机关担任双方直接隶属于同一领导人员的职务或者有直接上下级领导关系的职务，也不得在其中一方担任领导职务的机关从事组织（人事）、纪检监察、审计、财务工作。</a:t>
            </a:r>
          </a:p>
        </p:txBody>
      </p:sp>
      <p:sp>
        <p:nvSpPr>
          <p:cNvPr id="32" name="矩形 31"/>
          <p:cNvSpPr/>
          <p:nvPr/>
        </p:nvSpPr>
        <p:spPr>
          <a:xfrm>
            <a:off x="786273" y="2015493"/>
            <a:ext cx="3404608" cy="365888"/>
          </a:xfrm>
          <a:prstGeom prst="rect">
            <a:avLst/>
          </a:prstGeom>
          <a:solidFill>
            <a:schemeClr val="accent1"/>
          </a:solidFill>
        </p:spPr>
        <p:txBody>
          <a:bodyPr anchor="ctr" bIns="34290" lIns="68580" rIns="68580" tIns="34290" wrap="none">
            <a:no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亲属关系</a:t>
            </a:r>
          </a:p>
        </p:txBody>
      </p:sp>
      <p:sp>
        <p:nvSpPr>
          <p:cNvPr id="36" name="圆角矩形 6">
            <a:extLst>
              <a:ext uri="{FF2B5EF4-FFF2-40B4-BE49-F238E27FC236}">
                <a16:creationId xmlns:a16="http://schemas.microsoft.com/office/drawing/2014/main" id="{F5D523CF-C7C3-4D6D-A3B8-20543AB1C9E8}"/>
              </a:ext>
            </a:extLst>
          </p:cNvPr>
          <p:cNvSpPr/>
          <p:nvPr/>
        </p:nvSpPr>
        <p:spPr bwMode="auto">
          <a:xfrm>
            <a:off x="823524" y="3682113"/>
            <a:ext cx="7367127" cy="370322"/>
          </a:xfrm>
          <a:prstGeom prst="roundRect">
            <a:avLst>
              <a:gd fmla="val 0" name="adj"/>
            </a:avLst>
          </a:prstGeom>
          <a:solidFill>
            <a:srgbClr val="E60012"/>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lt1"/>
                </a:solidFill>
                <a:latin charset="-122" panose="020b0503020204020204" pitchFamily="34" typeface="微软雅黑"/>
                <a:ea charset="-122" panose="020b0503020204020204" pitchFamily="34" typeface="微软雅黑"/>
              </a:rPr>
              <a:t>《干部任用条例》第五十三条提出，实行党政领导干部选拔任用工作回避制度。</a:t>
            </a:r>
          </a:p>
        </p:txBody>
      </p:sp>
      <p:sp>
        <p:nvSpPr>
          <p:cNvPr id="37" name="TextBox 20"/>
          <p:cNvSpPr txBox="1"/>
          <p:nvPr/>
        </p:nvSpPr>
        <p:spPr>
          <a:xfrm>
            <a:off x="685800" y="4025968"/>
            <a:ext cx="7543800" cy="64008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（一）党委（党组）及其组织（人事）部门讨论干部任免，涉及与会人员本人及其亲属的，本人必须回避。</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（二）干部考察组成员在干部考察工作中涉及其亲属的，本人必须回避。</a:t>
            </a:r>
          </a:p>
        </p:txBody>
      </p:sp>
      <p:sp>
        <p:nvSpPr>
          <p:cNvPr id="17" name="TextBox 30"/>
          <p:cNvSpPr txBox="1"/>
          <p:nvPr/>
        </p:nvSpPr>
        <p:spPr>
          <a:xfrm>
            <a:off x="808284" y="1024893"/>
            <a:ext cx="7421316" cy="411480"/>
          </a:xfrm>
          <a:prstGeom prst="rect">
            <a:avLst/>
          </a:prstGeom>
          <a:solidFill>
            <a:schemeClr val="accent1"/>
          </a:solidFill>
        </p:spPr>
        <p:txBody>
          <a:bodyPr rtlCol="0" wrap="square">
            <a:spAutoFit/>
          </a:bodyPr>
          <a:lstStyle/>
          <a:p>
            <a:pPr algn="ctr"/>
            <a:r>
              <a:rPr altLang="en-US" kern="600" lang="zh-CN" sz="2100">
                <a:solidFill>
                  <a:schemeClr val="bg1"/>
                </a:solidFill>
                <a:latin charset="-122" panose="020b0503020204020204" pitchFamily="34" typeface="微软雅黑"/>
                <a:ea charset="-122" panose="020b0503020204020204" pitchFamily="34" typeface="微软雅黑"/>
              </a:rPr>
              <a:t>四、遇到哪些情况 干部任职要回避？</a:t>
            </a:r>
          </a:p>
        </p:txBody>
      </p:sp>
      <p:sp>
        <p:nvSpPr>
          <p:cNvPr id="18" name="TextBox 13"/>
          <p:cNvSpPr txBox="1"/>
          <p:nvPr/>
        </p:nvSpPr>
        <p:spPr>
          <a:xfrm>
            <a:off x="4800600" y="2362880"/>
            <a:ext cx="3581519" cy="1291590"/>
          </a:xfrm>
          <a:prstGeom prst="rect">
            <a:avLst/>
          </a:prstGeom>
          <a:noFill/>
        </p:spPr>
        <p:txBody>
          <a:bodyPr rtlCol="0" wrap="square">
            <a:spAutoFit/>
          </a:bodyPr>
          <a:lstStyle/>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成长地岗位回避：领导干部不得在本人成长地担任县（市）党委和政府以及纪委监委、组织部门、法院、检察院、公安部门主要领导成员，一般不得在本人成长地担任市（地、盟）党委和政府以及纪委监委、组织部门、法院、检察院、公安部门主要领导成员。</a:t>
            </a:r>
          </a:p>
        </p:txBody>
      </p:sp>
      <p:sp>
        <p:nvSpPr>
          <p:cNvPr id="20" name="矩形 19"/>
          <p:cNvSpPr/>
          <p:nvPr/>
        </p:nvSpPr>
        <p:spPr>
          <a:xfrm>
            <a:off x="4824992" y="2015493"/>
            <a:ext cx="3404608" cy="365888"/>
          </a:xfrm>
          <a:prstGeom prst="rect">
            <a:avLst/>
          </a:prstGeom>
          <a:solidFill>
            <a:schemeClr val="accent1"/>
          </a:solidFill>
        </p:spPr>
        <p:txBody>
          <a:bodyPr anchor="ctr" bIns="34290" lIns="68580" rIns="68580" tIns="34290" wrap="none">
            <a:no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成长地岗位</a:t>
            </a:r>
          </a:p>
        </p:txBody>
      </p:sp>
    </p:spTree>
    <p:extLst>
      <p:ext uri="{BB962C8B-B14F-4D97-AF65-F5344CB8AC3E}">
        <p14:creationId val="379853199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6" presetSubtype="21">
                                  <p:stCondLst>
                                    <p:cond delay="0"/>
                                  </p:stCondLst>
                                  <p:childTnLst>
                                    <p:set>
                                      <p:cBhvr>
                                        <p:cTn dur="1" fill="hold" id="12">
                                          <p:stCondLst>
                                            <p:cond delay="0"/>
                                          </p:stCondLst>
                                        </p:cTn>
                                        <p:tgtEl>
                                          <p:spTgt spid="27"/>
                                        </p:tgtEl>
                                        <p:attrNameLst>
                                          <p:attrName>style.visibility</p:attrName>
                                        </p:attrNameLst>
                                      </p:cBhvr>
                                      <p:to>
                                        <p:strVal val="visible"/>
                                      </p:to>
                                    </p:set>
                                    <p:animEffect filter="barn(inVertical)" transition="in">
                                      <p:cBhvr>
                                        <p:cTn dur="500" id="13"/>
                                        <p:tgtEl>
                                          <p:spTgt spid="2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3" presetSubtype="0">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p:cTn dur="500" fill="hold" id="18"/>
                                        <p:tgtEl>
                                          <p:spTgt spid="31"/>
                                        </p:tgtEl>
                                        <p:attrNameLst>
                                          <p:attrName>ppt_w</p:attrName>
                                        </p:attrNameLst>
                                      </p:cBhvr>
                                      <p:tavLst>
                                        <p:tav tm="0">
                                          <p:val>
                                            <p:fltVal val="0"/>
                                          </p:val>
                                        </p:tav>
                                        <p:tav tm="100000">
                                          <p:val>
                                            <p:strVal val="#ppt_w"/>
                                          </p:val>
                                        </p:tav>
                                      </p:tavLst>
                                    </p:anim>
                                    <p:anim calcmode="lin" valueType="num">
                                      <p:cBhvr>
                                        <p:cTn dur="500" fill="hold" id="19"/>
                                        <p:tgtEl>
                                          <p:spTgt spid="31"/>
                                        </p:tgtEl>
                                        <p:attrNameLst>
                                          <p:attrName>ppt_h</p:attrName>
                                        </p:attrNameLst>
                                      </p:cBhvr>
                                      <p:tavLst>
                                        <p:tav tm="0">
                                          <p:val>
                                            <p:fltVal val="0"/>
                                          </p:val>
                                        </p:tav>
                                        <p:tav tm="100000">
                                          <p:val>
                                            <p:strVal val="#ppt_h"/>
                                          </p:val>
                                        </p:tav>
                                      </p:tavLst>
                                    </p:anim>
                                    <p:animEffect filter="fade" transition="in">
                                      <p:cBhvr>
                                        <p:cTn dur="500" id="20"/>
                                        <p:tgtEl>
                                          <p:spTgt spid="31"/>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32"/>
                                        </p:tgtEl>
                                        <p:attrNameLst>
                                          <p:attrName>style.visibility</p:attrName>
                                        </p:attrNameLst>
                                      </p:cBhvr>
                                      <p:to>
                                        <p:strVal val="visible"/>
                                      </p:to>
                                    </p:set>
                                    <p:anim calcmode="lin" valueType="num">
                                      <p:cBhvr>
                                        <p:cTn dur="500" fill="hold" id="23"/>
                                        <p:tgtEl>
                                          <p:spTgt spid="32"/>
                                        </p:tgtEl>
                                        <p:attrNameLst>
                                          <p:attrName>ppt_w</p:attrName>
                                        </p:attrNameLst>
                                      </p:cBhvr>
                                      <p:tavLst>
                                        <p:tav tm="0">
                                          <p:val>
                                            <p:fltVal val="0"/>
                                          </p:val>
                                        </p:tav>
                                        <p:tav tm="100000">
                                          <p:val>
                                            <p:strVal val="#ppt_w"/>
                                          </p:val>
                                        </p:tav>
                                      </p:tavLst>
                                    </p:anim>
                                    <p:anim calcmode="lin" valueType="num">
                                      <p:cBhvr>
                                        <p:cTn dur="500" fill="hold" id="24"/>
                                        <p:tgtEl>
                                          <p:spTgt spid="32"/>
                                        </p:tgtEl>
                                        <p:attrNameLst>
                                          <p:attrName>ppt_h</p:attrName>
                                        </p:attrNameLst>
                                      </p:cBhvr>
                                      <p:tavLst>
                                        <p:tav tm="0">
                                          <p:val>
                                            <p:fltVal val="0"/>
                                          </p:val>
                                        </p:tav>
                                        <p:tav tm="100000">
                                          <p:val>
                                            <p:strVal val="#ppt_h"/>
                                          </p:val>
                                        </p:tav>
                                      </p:tavLst>
                                    </p:anim>
                                    <p:animEffect filter="fade" transition="in">
                                      <p:cBhvr>
                                        <p:cTn dur="500" id="25"/>
                                        <p:tgtEl>
                                          <p:spTgt spid="32"/>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8"/>
                                        </p:tgtEl>
                                        <p:attrNameLst>
                                          <p:attrName>style.visibility</p:attrName>
                                        </p:attrNameLst>
                                      </p:cBhvr>
                                      <p:to>
                                        <p:strVal val="visible"/>
                                      </p:to>
                                    </p:set>
                                    <p:anim calcmode="lin" valueType="num">
                                      <p:cBhvr>
                                        <p:cTn dur="500" fill="hold" id="28"/>
                                        <p:tgtEl>
                                          <p:spTgt spid="18"/>
                                        </p:tgtEl>
                                        <p:attrNameLst>
                                          <p:attrName>ppt_w</p:attrName>
                                        </p:attrNameLst>
                                      </p:cBhvr>
                                      <p:tavLst>
                                        <p:tav tm="0">
                                          <p:val>
                                            <p:fltVal val="0"/>
                                          </p:val>
                                        </p:tav>
                                        <p:tav tm="100000">
                                          <p:val>
                                            <p:strVal val="#ppt_w"/>
                                          </p:val>
                                        </p:tav>
                                      </p:tavLst>
                                    </p:anim>
                                    <p:anim calcmode="lin" valueType="num">
                                      <p:cBhvr>
                                        <p:cTn dur="500" fill="hold" id="29"/>
                                        <p:tgtEl>
                                          <p:spTgt spid="18"/>
                                        </p:tgtEl>
                                        <p:attrNameLst>
                                          <p:attrName>ppt_h</p:attrName>
                                        </p:attrNameLst>
                                      </p:cBhvr>
                                      <p:tavLst>
                                        <p:tav tm="0">
                                          <p:val>
                                            <p:fltVal val="0"/>
                                          </p:val>
                                        </p:tav>
                                        <p:tav tm="100000">
                                          <p:val>
                                            <p:strVal val="#ppt_h"/>
                                          </p:val>
                                        </p:tav>
                                      </p:tavLst>
                                    </p:anim>
                                    <p:animEffect filter="fade" transition="in">
                                      <p:cBhvr>
                                        <p:cTn dur="500" id="30"/>
                                        <p:tgtEl>
                                          <p:spTgt spid="18"/>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p:cTn dur="500" fill="hold" id="33"/>
                                        <p:tgtEl>
                                          <p:spTgt spid="20"/>
                                        </p:tgtEl>
                                        <p:attrNameLst>
                                          <p:attrName>ppt_w</p:attrName>
                                        </p:attrNameLst>
                                      </p:cBhvr>
                                      <p:tavLst>
                                        <p:tav tm="0">
                                          <p:val>
                                            <p:fltVal val="0"/>
                                          </p:val>
                                        </p:tav>
                                        <p:tav tm="100000">
                                          <p:val>
                                            <p:strVal val="#ppt_w"/>
                                          </p:val>
                                        </p:tav>
                                      </p:tavLst>
                                    </p:anim>
                                    <p:anim calcmode="lin" valueType="num">
                                      <p:cBhvr>
                                        <p:cTn dur="500" fill="hold" id="34"/>
                                        <p:tgtEl>
                                          <p:spTgt spid="20"/>
                                        </p:tgtEl>
                                        <p:attrNameLst>
                                          <p:attrName>ppt_h</p:attrName>
                                        </p:attrNameLst>
                                      </p:cBhvr>
                                      <p:tavLst>
                                        <p:tav tm="0">
                                          <p:val>
                                            <p:fltVal val="0"/>
                                          </p:val>
                                        </p:tav>
                                        <p:tav tm="100000">
                                          <p:val>
                                            <p:strVal val="#ppt_h"/>
                                          </p:val>
                                        </p:tav>
                                      </p:tavLst>
                                    </p:anim>
                                    <p:animEffect filter="fade" transition="in">
                                      <p:cBhvr>
                                        <p:cTn dur="500" id="35"/>
                                        <p:tgtEl>
                                          <p:spTgt spid="20"/>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 presetSubtype="4">
                                  <p:stCondLst>
                                    <p:cond delay="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500" fill="hold" id="40"/>
                                        <p:tgtEl>
                                          <p:spTgt spid="36"/>
                                        </p:tgtEl>
                                        <p:attrNameLst>
                                          <p:attrName>ppt_x</p:attrName>
                                        </p:attrNameLst>
                                      </p:cBhvr>
                                      <p:tavLst>
                                        <p:tav tm="0">
                                          <p:val>
                                            <p:strVal val="#ppt_x"/>
                                          </p:val>
                                        </p:tav>
                                        <p:tav tm="100000">
                                          <p:val>
                                            <p:strVal val="#ppt_x"/>
                                          </p:val>
                                        </p:tav>
                                      </p:tavLst>
                                    </p:anim>
                                    <p:anim calcmode="lin" valueType="num">
                                      <p:cBhvr additive="base">
                                        <p:cTn dur="500" fill="hold" id="41"/>
                                        <p:tgtEl>
                                          <p:spTgt spid="36"/>
                                        </p:tgtEl>
                                        <p:attrNameLst>
                                          <p:attrName>ppt_y</p:attrName>
                                        </p:attrNameLst>
                                      </p:cBhvr>
                                      <p:tavLst>
                                        <p:tav tm="0">
                                          <p:val>
                                            <p:strVal val="1+#ppt_h/2"/>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2" presetSubtype="8">
                                  <p:stCondLst>
                                    <p:cond delay="0"/>
                                  </p:stCondLst>
                                  <p:childTnLst>
                                    <p:set>
                                      <p:cBhvr>
                                        <p:cTn dur="1" fill="hold" id="45">
                                          <p:stCondLst>
                                            <p:cond delay="0"/>
                                          </p:stCondLst>
                                        </p:cTn>
                                        <p:tgtEl>
                                          <p:spTgt spid="37"/>
                                        </p:tgtEl>
                                        <p:attrNameLst>
                                          <p:attrName>style.visibility</p:attrName>
                                        </p:attrNameLst>
                                      </p:cBhvr>
                                      <p:to>
                                        <p:strVal val="visible"/>
                                      </p:to>
                                    </p:set>
                                    <p:animEffect filter="wipe(left)" transition="in">
                                      <p:cBhvr>
                                        <p:cTn dur="500" id="4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1"/>
      <p:bldP grpId="0" spid="32"/>
      <p:bldP grpId="0" spid="36"/>
      <p:bldP grpId="0" spid="37"/>
      <p:bldP grpId="0" spid="17"/>
      <p:bldP grpId="0" spid="18"/>
      <p:bldP grpId="0" spid="2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Box 18"/>
          <p:cNvSpPr txBox="1"/>
          <p:nvPr/>
        </p:nvSpPr>
        <p:spPr>
          <a:xfrm>
            <a:off x="808284" y="1571677"/>
            <a:ext cx="7421316" cy="294640"/>
          </a:xfrm>
          <a:prstGeom prst="rect">
            <a:avLst/>
          </a:prstGeom>
          <a:noFill/>
          <a:ln>
            <a:solidFill>
              <a:schemeClr val="accent1"/>
            </a:solidFill>
          </a:ln>
        </p:spPr>
        <p:txBody>
          <a:bodyPr rtlCol="0" wrap="square">
            <a:spAutoFit/>
          </a:bodyPr>
          <a:lstStyle/>
          <a:p>
            <a:pPr algn="ctr">
              <a:lnSpc>
                <a:spcPts val="1600"/>
              </a:lnSpc>
            </a:pPr>
            <a:r>
              <a:rPr altLang="en-US" lang="zh-CN" sz="1400">
                <a:solidFill>
                  <a:schemeClr val="accent1"/>
                </a:solidFill>
                <a:latin charset="-122" panose="020b0503020204020204" pitchFamily="34" typeface="微软雅黑"/>
                <a:ea charset="-122" panose="020b0503020204020204" pitchFamily="34" typeface="微软雅黑"/>
              </a:rPr>
              <a:t>条例规定，选拔任用党政领导干部，必须遵守下列纪律：</a:t>
            </a:r>
          </a:p>
        </p:txBody>
      </p:sp>
      <p:sp>
        <p:nvSpPr>
          <p:cNvPr id="20" name="圆角矩形 19"/>
          <p:cNvSpPr/>
          <p:nvPr/>
        </p:nvSpPr>
        <p:spPr>
          <a:xfrm>
            <a:off x="685800" y="1733550"/>
            <a:ext cx="7736976" cy="2905073"/>
          </a:xfrm>
          <a:prstGeom prst="roundRect">
            <a:avLst>
              <a:gd fmla="val 4497"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（一）不准超职数配备、超机构规格提拔领导干部、超审批权限设置机构配备干部，或者违反规定擅自设置职务名称</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（二）不准采取不正当手段为本人或者他人谋取职务、提高职级待遇；</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（三）不准违反规定程序动议、推荐、考察、讨论决定任免干部，或者由主要领导成员个人决定任免干部；</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（四）不准私自泄露研判、动议、民主推荐、民主测评、考察、酝酿、讨论决定干部等有关情况；</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（五）不准在干部考察工作中隐瞒或者歪曲事实真相；</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（六）不准在民主推荐、民主测评、组织考察和选举中搞拉票、助选等非组织活动；</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（七）不准利用职务便利私自干预下级或者原任职地区、系统和单位干部选拔任用工作；</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（八）不准在机构变动，主要领导成员即将达到任职年龄界限、退休年龄界限或者已经明确即将离任时，突击提拔、调整干部；</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（九）不准在干部选拔任用工作中任人唯亲、排斥异己、封官许愿，拉帮结派、搞团团伙伙，营私舞弊；</a:t>
            </a:r>
          </a:p>
          <a:p>
            <a:pPr>
              <a:lnSpc>
                <a:spcPct val="150000"/>
              </a:lnSpc>
            </a:pPr>
            <a:r>
              <a:rPr altLang="en-US" lang="zh-CN" sz="1050">
                <a:solidFill>
                  <a:schemeClr val="tx2"/>
                </a:solidFill>
                <a:latin charset="-122" panose="020b0503020204020204" pitchFamily="34" typeface="微软雅黑"/>
                <a:ea charset="-122" panose="020b0503020204020204" pitchFamily="34" typeface="微软雅黑"/>
              </a:rPr>
              <a:t>（十）不准篡改、伪造干部人事档案，或者在干部身份、年龄、工龄、党龄、学历、经历等方面弄虚作假。</a:t>
            </a:r>
          </a:p>
        </p:txBody>
      </p:sp>
      <p:sp>
        <p:nvSpPr>
          <p:cNvPr id="11" name="TextBox 30"/>
          <p:cNvSpPr txBox="1"/>
          <p:nvPr/>
        </p:nvSpPr>
        <p:spPr>
          <a:xfrm>
            <a:off x="808284" y="1091620"/>
            <a:ext cx="7421316" cy="411480"/>
          </a:xfrm>
          <a:prstGeom prst="rect">
            <a:avLst/>
          </a:prstGeom>
          <a:solidFill>
            <a:schemeClr val="accent1"/>
          </a:solidFill>
        </p:spPr>
        <p:txBody>
          <a:bodyPr rtlCol="0" wrap="square">
            <a:spAutoFit/>
          </a:bodyPr>
          <a:lstStyle/>
          <a:p>
            <a:pPr algn="ctr"/>
            <a:r>
              <a:rPr altLang="en-US" kern="600" lang="zh-CN" sz="2100">
                <a:solidFill>
                  <a:schemeClr val="bg1"/>
                </a:solidFill>
                <a:latin charset="-122" panose="020b0503020204020204" pitchFamily="34" typeface="微软雅黑"/>
                <a:ea charset="-122" panose="020b0503020204020204" pitchFamily="34" typeface="微软雅黑"/>
              </a:rPr>
              <a:t>五、选拔任用干部，哪些情况被 明令禁止 ？</a:t>
            </a:r>
          </a:p>
        </p:txBody>
      </p:sp>
    </p:spTree>
    <p:extLst>
      <p:ext uri="{BB962C8B-B14F-4D97-AF65-F5344CB8AC3E}">
        <p14:creationId val="428307923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6" presetSubtype="21">
                                  <p:stCondLst>
                                    <p:cond delay="0"/>
                                  </p:stCondLst>
                                  <p:childTnLst>
                                    <p:set>
                                      <p:cBhvr>
                                        <p:cTn dur="1" fill="hold" id="12">
                                          <p:stCondLst>
                                            <p:cond delay="0"/>
                                          </p:stCondLst>
                                        </p:cTn>
                                        <p:tgtEl>
                                          <p:spTgt spid="18"/>
                                        </p:tgtEl>
                                        <p:attrNameLst>
                                          <p:attrName>style.visibility</p:attrName>
                                        </p:attrNameLst>
                                      </p:cBhvr>
                                      <p:to>
                                        <p:strVal val="visible"/>
                                      </p:to>
                                    </p:set>
                                    <p:animEffect filter="barn(inVertical)" transition="in">
                                      <p:cBhvr>
                                        <p:cTn dur="500" id="13"/>
                                        <p:tgtEl>
                                          <p:spTgt spid="18"/>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1">
                                  <p:stCondLst>
                                    <p:cond delay="0"/>
                                  </p:stCondLst>
                                  <p:childTnLst>
                                    <p:set>
                                      <p:cBhvr>
                                        <p:cTn dur="1" fill="hold" id="17">
                                          <p:stCondLst>
                                            <p:cond delay="0"/>
                                          </p:stCondLst>
                                        </p:cTn>
                                        <p:tgtEl>
                                          <p:spTgt spid="20"/>
                                        </p:tgtEl>
                                        <p:attrNameLst>
                                          <p:attrName>style.visibility</p:attrName>
                                        </p:attrNameLst>
                                      </p:cBhvr>
                                      <p:to>
                                        <p:strVal val="visible"/>
                                      </p:to>
                                    </p:set>
                                    <p:animEffect filter="wipe(up)" transition="in">
                                      <p:cBhvr>
                                        <p:cTn dur="500" id="1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457200" y="2835385"/>
            <a:ext cx="1600200" cy="1488965"/>
          </a:xfrm>
          <a:prstGeom prst="rect">
            <a:avLst/>
          </a:prstGeom>
        </p:spPr>
      </p:pic>
      <p:pic>
        <p:nvPicPr>
          <p:cNvPr id="26" name="图片 25"/>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571500" y="572262"/>
            <a:ext cx="1371599" cy="1187601"/>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56" y="3470544"/>
            <a:ext cx="9143244" cy="169200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7010400" y="2724150"/>
            <a:ext cx="1916922" cy="1916922"/>
          </a:xfrm>
          <a:prstGeom prst="rect">
            <a:avLst/>
          </a:prstGeom>
        </p:spPr>
      </p:pic>
      <p:sp>
        <p:nvSpPr>
          <p:cNvPr id="4" name="矩形 3"/>
          <p:cNvSpPr/>
          <p:nvPr/>
        </p:nvSpPr>
        <p:spPr>
          <a:xfrm>
            <a:off x="1295400" y="1885950"/>
            <a:ext cx="6583680" cy="640080"/>
          </a:xfrm>
          <a:prstGeom prst="rect">
            <a:avLst/>
          </a:prstGeom>
        </p:spPr>
        <p:txBody>
          <a:bodyPr wrap="none">
            <a:spAutoFit/>
          </a:bodyPr>
          <a:lstStyle/>
          <a:p>
            <a:r>
              <a:rPr altLang="zh-CN" b="1" lang="en-US" sz="3600">
                <a:solidFill>
                  <a:schemeClr val="accent1"/>
                </a:solidFill>
                <a:latin typeface="+mn-ea"/>
              </a:rPr>
              <a:t>《干部任用条例》全文逐条解读</a:t>
            </a:r>
          </a:p>
        </p:txBody>
      </p:sp>
      <p:sp>
        <p:nvSpPr>
          <p:cNvPr id="27" name="矩形 26"/>
          <p:cNvSpPr/>
          <p:nvPr/>
        </p:nvSpPr>
        <p:spPr>
          <a:xfrm>
            <a:off x="3352800" y="1200150"/>
            <a:ext cx="2519680" cy="701040"/>
          </a:xfrm>
          <a:prstGeom prst="rect">
            <a:avLst/>
          </a:prstGeom>
        </p:spPr>
        <p:txBody>
          <a:bodyPr wrap="none">
            <a:spAutoFit/>
          </a:bodyPr>
          <a:lstStyle/>
          <a:p>
            <a:r>
              <a:rPr altLang="en-US" lang="zh-CN" smtClean="0" spc="600" sz="4000">
                <a:solidFill>
                  <a:schemeClr val="accent1"/>
                </a:solidFill>
                <a:latin typeface="+mn-ea"/>
              </a:rPr>
              <a:t>第四部分</a:t>
            </a:r>
          </a:p>
        </p:txBody>
      </p:sp>
      <p:sp>
        <p:nvSpPr>
          <p:cNvPr id="28" name="矩形 27"/>
          <p:cNvSpPr/>
          <p:nvPr/>
        </p:nvSpPr>
        <p:spPr>
          <a:xfrm>
            <a:off x="1737151" y="2598063"/>
            <a:ext cx="5882652" cy="426720"/>
          </a:xfrm>
          <a:prstGeom prst="rect">
            <a:avLst/>
          </a:prstGeom>
        </p:spPr>
        <p:txBody>
          <a:bodyPr wrap="square">
            <a:spAutoFit/>
          </a:bodyPr>
          <a:lstStyle/>
          <a:p>
            <a:pPr algn="ctr"/>
            <a:r>
              <a:rPr altLang="en-US" lang="zh-CN" smtClean="0" sz="1100">
                <a:solidFill>
                  <a:schemeClr val="accent1"/>
                </a:solidFill>
              </a:rPr>
              <a:t>regulations on the selection and appointment of party and government leading cadres the selection regulations on the selection and appointment</a:t>
            </a:r>
          </a:p>
        </p:txBody>
      </p:sp>
    </p:spTree>
    <p:extLst>
      <p:ext uri="{BB962C8B-B14F-4D97-AF65-F5344CB8AC3E}">
        <p14:creationId val="358610868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9">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0-#ppt_w/2"/>
                                          </p:val>
                                        </p:tav>
                                        <p:tav tm="100000">
                                          <p:val>
                                            <p:strVal val="#ppt_x"/>
                                          </p:val>
                                        </p:tav>
                                      </p:tavLst>
                                    </p:anim>
                                    <p:anim calcmode="lin" valueType="num">
                                      <p:cBhvr additive="base">
                                        <p:cTn dur="500" fill="hold" id="22"/>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ppt_x"/>
                                          </p:val>
                                        </p:tav>
                                        <p:tav tm="100000">
                                          <p:val>
                                            <p:strVal val="#ppt_x"/>
                                          </p:val>
                                        </p:tav>
                                      </p:tavLst>
                                    </p:anim>
                                    <p:anim calcmode="lin" valueType="num">
                                      <p:cBhvr additive="base">
                                        <p:cTn dur="500" fill="hold" id="28"/>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4"/>
                                        </p:tgtEl>
                                        <p:attrNameLst>
                                          <p:attrName>style.visibility</p:attrName>
                                        </p:attrNameLst>
                                      </p:cBhvr>
                                      <p:to>
                                        <p:strVal val="visible"/>
                                      </p:to>
                                    </p:set>
                                    <p:animEffect filter="barn(inVertical)" transition="in">
                                      <p:cBhvr>
                                        <p:cTn dur="500" id="33"/>
                                        <p:tgtEl>
                                          <p:spTgt spid="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p:cTn dur="500" fill="hold" id="38"/>
                                        <p:tgtEl>
                                          <p:spTgt spid="28"/>
                                        </p:tgtEl>
                                        <p:attrNameLst>
                                          <p:attrName>ppt_w</p:attrName>
                                        </p:attrNameLst>
                                      </p:cBhvr>
                                      <p:tavLst>
                                        <p:tav tm="0">
                                          <p:val>
                                            <p:fltVal val="0"/>
                                          </p:val>
                                        </p:tav>
                                        <p:tav tm="100000">
                                          <p:val>
                                            <p:strVal val="#ppt_w"/>
                                          </p:val>
                                        </p:tav>
                                      </p:tavLst>
                                    </p:anim>
                                    <p:anim calcmode="lin" valueType="num">
                                      <p:cBhvr>
                                        <p:cTn dur="500" fill="hold" id="39"/>
                                        <p:tgtEl>
                                          <p:spTgt spid="28"/>
                                        </p:tgtEl>
                                        <p:attrNameLst>
                                          <p:attrName>ppt_h</p:attrName>
                                        </p:attrNameLst>
                                      </p:cBhvr>
                                      <p:tavLst>
                                        <p:tav tm="0">
                                          <p:val>
                                            <p:fltVal val="0"/>
                                          </p:val>
                                        </p:tav>
                                        <p:tav tm="100000">
                                          <p:val>
                                            <p:strVal val="#ppt_h"/>
                                          </p:val>
                                        </p:tav>
                                      </p:tavLst>
                                    </p:anim>
                                    <p:animEffect filter="fade" transition="in">
                                      <p:cBhvr>
                                        <p:cTn dur="500" id="4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7"/>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677760" y="18097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smtClean="0">
                <a:solidFill>
                  <a:prstClr val="white"/>
                </a:solidFill>
                <a:latin charset="-122" panose="020b0503020204020204" pitchFamily="34" typeface="微软雅黑"/>
                <a:ea charset="-122" panose="020b0503020204020204" pitchFamily="34" typeface="微软雅黑"/>
              </a:rPr>
              <a:t>第一条</a:t>
            </a:r>
          </a:p>
        </p:txBody>
      </p:sp>
      <p:sp>
        <p:nvSpPr>
          <p:cNvPr id="15" name="TextBox 35"/>
          <p:cNvSpPr txBox="1"/>
          <p:nvPr/>
        </p:nvSpPr>
        <p:spPr>
          <a:xfrm>
            <a:off x="2339833" y="1733550"/>
            <a:ext cx="6059634" cy="256032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为了坚持和加强党的全面领导，深入贯彻新时代党的组织路线和干部工作方针政策，落实党要管党、全面从严治党特别是从严管理干部的要求，坚持新时期好干部标准，建立科学规范的党政领导干部选拔任用制度，形成有效管用、简便易行、有利于优秀人才脱颖而出的选人用人机制，推进干部队伍革命化、年轻化、知识化、专业化，建设一支高举中国特色社会主义伟大旗帜，以马克思列宁主义、毛泽东思想、邓小平理论、“三个代表”重要思想、科学发展观、习近平新时代中国特色社会主义思想为指导，忠诚干净担当的高素质专业化党政领导干部队伍，保证党的基本理论、基本路线、基本方略全面贯彻执行和新时代中国特色社会主义事业顺利发展，根据《中国共产党章程》等党内法规和有关国家法律，制定本条例。</a:t>
            </a:r>
          </a:p>
        </p:txBody>
      </p:sp>
      <p:sp>
        <p:nvSpPr>
          <p:cNvPr id="2" name="矩形 1"/>
          <p:cNvSpPr/>
          <p:nvPr/>
        </p:nvSpPr>
        <p:spPr>
          <a:xfrm>
            <a:off x="677760" y="12001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 第一章　总则</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228600" y="2230017"/>
            <a:ext cx="2332140" cy="2019082"/>
          </a:xfrm>
          <a:prstGeom prst="rect">
            <a:avLst/>
          </a:prstGeom>
        </p:spPr>
      </p:pic>
    </p:spTree>
    <p:extLst>
      <p:ext uri="{BB962C8B-B14F-4D97-AF65-F5344CB8AC3E}">
        <p14:creationId val="375330512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par>
                                <p:cTn fill="hold" id="15" nodeType="with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15"/>
                                        </p:tgtEl>
                                        <p:attrNameLst>
                                          <p:attrName>style.visibility</p:attrName>
                                        </p:attrNameLst>
                                      </p:cBhvr>
                                      <p:to>
                                        <p:strVal val="visible"/>
                                      </p:to>
                                    </p:set>
                                    <p:animEffect filter="wipe(up)" transition="in">
                                      <p:cBhvr>
                                        <p:cTn dur="500" id="2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830159" y="114531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第二条</a:t>
            </a:r>
          </a:p>
        </p:txBody>
      </p:sp>
      <p:sp>
        <p:nvSpPr>
          <p:cNvPr id="15" name="TextBox 35"/>
          <p:cNvSpPr txBox="1"/>
          <p:nvPr/>
        </p:nvSpPr>
        <p:spPr>
          <a:xfrm>
            <a:off x="762000" y="1601265"/>
            <a:ext cx="6059634" cy="1188720"/>
          </a:xfrm>
          <a:prstGeom prst="rect">
            <a:avLst/>
          </a:prstGeom>
          <a:noFill/>
        </p:spPr>
        <p:txBody>
          <a:bodyPr rtlCol="0" wrap="square">
            <a:spAutoFit/>
          </a:bodyPr>
          <a:lstStyle/>
          <a:p>
            <a:r>
              <a:rPr altLang="en-US" lang="zh-CN" sz="1200">
                <a:solidFill>
                  <a:schemeClr val="tx2"/>
                </a:solidFill>
                <a:latin charset="-122" panose="020b0503020204020204" pitchFamily="34" typeface="微软雅黑"/>
                <a:ea charset="-122" panose="020b0503020204020204" pitchFamily="34" typeface="微软雅黑"/>
              </a:rPr>
              <a:t>（一）党管干部；</a:t>
            </a:r>
          </a:p>
          <a:p>
            <a:r>
              <a:rPr altLang="en-US" lang="zh-CN" sz="1200">
                <a:solidFill>
                  <a:schemeClr val="tx2"/>
                </a:solidFill>
                <a:latin charset="-122" panose="020b0503020204020204" pitchFamily="34" typeface="微软雅黑"/>
                <a:ea charset="-122" panose="020b0503020204020204" pitchFamily="34" typeface="微软雅黑"/>
              </a:rPr>
              <a:t>（二）德才兼备、以德为先，五湖四海、任人唯贤；</a:t>
            </a:r>
          </a:p>
          <a:p>
            <a:r>
              <a:rPr altLang="en-US" lang="zh-CN" sz="1200">
                <a:solidFill>
                  <a:schemeClr val="tx2"/>
                </a:solidFill>
                <a:latin charset="-122" panose="020b0503020204020204" pitchFamily="34" typeface="微软雅黑"/>
                <a:ea charset="-122" panose="020b0503020204020204" pitchFamily="34" typeface="微软雅黑"/>
              </a:rPr>
              <a:t>（三）事业为上、人岗相适、人事相宜；</a:t>
            </a:r>
          </a:p>
          <a:p>
            <a:r>
              <a:rPr altLang="en-US" lang="zh-CN" sz="1200">
                <a:solidFill>
                  <a:schemeClr val="tx2"/>
                </a:solidFill>
                <a:latin charset="-122" panose="020b0503020204020204" pitchFamily="34" typeface="微软雅黑"/>
                <a:ea charset="-122" panose="020b0503020204020204" pitchFamily="34" typeface="微软雅黑"/>
              </a:rPr>
              <a:t>（四）公道正派、注重实绩、群众公认；</a:t>
            </a:r>
          </a:p>
          <a:p>
            <a:r>
              <a:rPr altLang="en-US" lang="zh-CN" sz="1200">
                <a:solidFill>
                  <a:schemeClr val="tx2"/>
                </a:solidFill>
                <a:latin charset="-122" panose="020b0503020204020204" pitchFamily="34" typeface="微软雅黑"/>
                <a:ea charset="-122" panose="020b0503020204020204" pitchFamily="34" typeface="微软雅黑"/>
              </a:rPr>
              <a:t>（五）民主集中制；</a:t>
            </a:r>
          </a:p>
          <a:p>
            <a:r>
              <a:rPr altLang="en-US" lang="zh-CN" sz="1200">
                <a:solidFill>
                  <a:schemeClr val="tx2"/>
                </a:solidFill>
                <a:latin charset="-122" panose="020b0503020204020204" pitchFamily="34" typeface="微软雅黑"/>
                <a:ea charset="-122" panose="020b0503020204020204" pitchFamily="34" typeface="微软雅黑"/>
              </a:rPr>
              <a:t>（六）依法依规办事。</a:t>
            </a:r>
          </a:p>
        </p:txBody>
      </p:sp>
      <p:sp>
        <p:nvSpPr>
          <p:cNvPr id="7" name="TextBox 15"/>
          <p:cNvSpPr txBox="1"/>
          <p:nvPr/>
        </p:nvSpPr>
        <p:spPr>
          <a:xfrm>
            <a:off x="2590800" y="1123950"/>
            <a:ext cx="5791200" cy="396240"/>
          </a:xfrm>
          <a:prstGeom prst="rect">
            <a:avLst/>
          </a:prstGeom>
          <a:noFill/>
          <a:ln>
            <a:solidFill>
              <a:schemeClr val="accent1"/>
            </a:solidFill>
          </a:ln>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选拔任用党政领导干部，必须坚持下列原则：</a:t>
            </a:r>
          </a:p>
        </p:txBody>
      </p:sp>
      <p:sp>
        <p:nvSpPr>
          <p:cNvPr id="8" name="圆角矩形 7"/>
          <p:cNvSpPr/>
          <p:nvPr/>
        </p:nvSpPr>
        <p:spPr>
          <a:xfrm>
            <a:off x="830159" y="2801594"/>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第二条</a:t>
            </a:r>
          </a:p>
        </p:txBody>
      </p:sp>
      <p:sp>
        <p:nvSpPr>
          <p:cNvPr id="9" name="TextBox 35"/>
          <p:cNvSpPr txBox="1"/>
          <p:nvPr/>
        </p:nvSpPr>
        <p:spPr>
          <a:xfrm>
            <a:off x="762000" y="3258794"/>
            <a:ext cx="7848600" cy="14630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选拔任用党政领导干部，必须把政治标准放在首位，符合将领导班子建设成为坚持党的基本理论、基本路线、基本方略，全心全意为人民服务，具有推进新时代中国特色社会主义事业发展的能力，结构合理、团结坚强的领导集体的要求。树立注重基层和实践的导向，大力选拔敢于负责、勇于担当、善于作为、实绩突出的干部。注重发现和培养选拔优秀年轻干部，用好各年龄段干部。统筹做好培养选拔女干部、少数民族干部和党外干部工作。对不适宜担任现职的领导干部应当进行调整，推进领导干部能上能下。</a:t>
            </a:r>
          </a:p>
        </p:txBody>
      </p:sp>
      <p:pic>
        <p:nvPicPr>
          <p:cNvPr id="6" name="图片 5"/>
          <p:cNvPicPr>
            <a:picLocks noChangeAspect="1"/>
          </p:cNvPicPr>
          <p:nvPr/>
        </p:nvPicPr>
        <p:blipFill>
          <a:blip r:embed="rId3">
            <a:extLst>
              <a:ext uri="{28A0092B-C50C-407E-A947-70E740481C1C}">
                <a14:useLocalDpi val="0"/>
              </a:ext>
            </a:extLst>
          </a:blip>
          <a:srcRect b="22789" t="37211"/>
          <a:stretch>
            <a:fillRect/>
          </a:stretch>
        </p:blipFill>
        <p:spPr>
          <a:xfrm flipH="1">
            <a:off x="4114800" y="1504950"/>
            <a:ext cx="4267199" cy="1706880"/>
          </a:xfrm>
          <a:prstGeom prst="rect">
            <a:avLst/>
          </a:prstGeom>
        </p:spPr>
      </p:pic>
    </p:spTree>
    <p:extLst>
      <p:ext uri="{BB962C8B-B14F-4D97-AF65-F5344CB8AC3E}">
        <p14:creationId val="174851843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2" presetSubtype="1">
                                  <p:stCondLst>
                                    <p:cond delay="0"/>
                                  </p:stCondLst>
                                  <p:childTnLst>
                                    <p:set>
                                      <p:cBhvr>
                                        <p:cTn dur="1" fill="hold" id="37">
                                          <p:stCondLst>
                                            <p:cond delay="0"/>
                                          </p:stCondLst>
                                        </p:cTn>
                                        <p:tgtEl>
                                          <p:spTgt spid="9"/>
                                        </p:tgtEl>
                                        <p:attrNameLst>
                                          <p:attrName>style.visibility</p:attrName>
                                        </p:attrNameLst>
                                      </p:cBhvr>
                                      <p:to>
                                        <p:strVal val="visible"/>
                                      </p:to>
                                    </p:set>
                                    <p:animEffect filter="wipe(up)" transition="in">
                                      <p:cBhvr>
                                        <p:cTn dur="500" id="3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7"/>
      <p:bldP grpId="0" spid="8"/>
      <p:bldP grpId="0" spid="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876300" y="1579997"/>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第四条</a:t>
            </a:r>
          </a:p>
        </p:txBody>
      </p:sp>
      <p:sp>
        <p:nvSpPr>
          <p:cNvPr id="14" name="TextBox 35"/>
          <p:cNvSpPr txBox="1"/>
          <p:nvPr/>
        </p:nvSpPr>
        <p:spPr>
          <a:xfrm>
            <a:off x="2628900" y="1510427"/>
            <a:ext cx="5791200" cy="256032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本条例适用于选拔任用中共中央、全国人大常委会、国务院、全国政协、中央纪律检查委员会工作部门领导成员或者机关内设机构担任领导职务的人员，国家监察委员会、最高人民法院、最高人民检察院领导成员（不含正职）和内设机构担任领导职务的人员；县级以上地方各级党委、人大常委会、政府、政协、纪委监委、法院、检察院及其工作部门领导成员或者机关内设机构担任领导职务的人员；上列工作部门内设机构担任领导职务的人员。选拔任用参照公务员法管理的群团机关和县级以上党委、政府直属事业单位的领导成员及其内设机构担任领导职务的人员，参照本条例执行。上列机关、单位选拔任用非中共党员领导干部，参照本条例执行。选拔任用民族区域自治地方党政领导干部，法律法规和政策另有规定的，从其规定。</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62000" y="2053117"/>
            <a:ext cx="1828800" cy="2032348"/>
          </a:xfrm>
          <a:prstGeom prst="rect">
            <a:avLst/>
          </a:prstGeom>
        </p:spPr>
      </p:pic>
    </p:spTree>
    <p:extLst>
      <p:ext uri="{BB962C8B-B14F-4D97-AF65-F5344CB8AC3E}">
        <p14:creationId val="33070321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id="10" nodeType="with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4"/>
                                        </p:tgtEl>
                                        <p:attrNameLst>
                                          <p:attrName>style.visibility</p:attrName>
                                        </p:attrNameLst>
                                      </p:cBhvr>
                                      <p:to>
                                        <p:strVal val="visible"/>
                                      </p:to>
                                    </p:set>
                                    <p:animEffect filter="wipe(up)" transition="in">
                                      <p:cBhvr>
                                        <p:cTn dur="500" id="1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圆角矩形 14"/>
          <p:cNvSpPr/>
          <p:nvPr/>
        </p:nvSpPr>
        <p:spPr>
          <a:xfrm>
            <a:off x="753960" y="1226481"/>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第五条</a:t>
            </a:r>
          </a:p>
        </p:txBody>
      </p:sp>
      <p:sp>
        <p:nvSpPr>
          <p:cNvPr id="16" name="TextBox 35"/>
          <p:cNvSpPr txBox="1"/>
          <p:nvPr/>
        </p:nvSpPr>
        <p:spPr>
          <a:xfrm>
            <a:off x="685800" y="1662321"/>
            <a:ext cx="5105401" cy="10515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本条例第四条所列范围中选举和依法任免的党政领导职务，党组织推荐、提名人选的产生，适用本条例的规定，其选举和依法任免按照有关法律、章程和规定进行。</a:t>
            </a:r>
          </a:p>
        </p:txBody>
      </p:sp>
      <p:sp>
        <p:nvSpPr>
          <p:cNvPr id="25" name="圆角矩形 24"/>
          <p:cNvSpPr/>
          <p:nvPr/>
        </p:nvSpPr>
        <p:spPr>
          <a:xfrm>
            <a:off x="753959" y="2881521"/>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第六条</a:t>
            </a:r>
          </a:p>
        </p:txBody>
      </p:sp>
      <p:sp>
        <p:nvSpPr>
          <p:cNvPr id="26" name="TextBox 35"/>
          <p:cNvSpPr txBox="1"/>
          <p:nvPr/>
        </p:nvSpPr>
        <p:spPr>
          <a:xfrm>
            <a:off x="685800" y="3338721"/>
            <a:ext cx="5105401" cy="10515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党委（党组）及其组织（人事）部门按照干部管理权限履行选拔任用党政领导干部职责，切实发挥把关作用，负责本条例的组织实施。</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5562600" y="1200150"/>
            <a:ext cx="2971800" cy="2990032"/>
          </a:xfrm>
          <a:prstGeom prst="rect">
            <a:avLst/>
          </a:prstGeom>
        </p:spPr>
      </p:pic>
    </p:spTree>
    <p:extLst>
      <p:ext uri="{BB962C8B-B14F-4D97-AF65-F5344CB8AC3E}">
        <p14:creationId val="174028540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6"/>
                                        </p:tgtEl>
                                        <p:attrNameLst>
                                          <p:attrName>style.visibility</p:attrName>
                                        </p:attrNameLst>
                                      </p:cBhvr>
                                      <p:to>
                                        <p:strVal val="visible"/>
                                      </p:to>
                                    </p:set>
                                    <p:animEffect filter="wipe(up)" transition="in">
                                      <p:cBhvr>
                                        <p:cTn dur="500" id="14"/>
                                        <p:tgtEl>
                                          <p:spTgt spid="1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5"/>
                                        </p:tgtEl>
                                        <p:attrNameLst>
                                          <p:attrName>style.visibility</p:attrName>
                                        </p:attrNameLst>
                                      </p:cBhvr>
                                      <p:to>
                                        <p:strVal val="visible"/>
                                      </p:to>
                                    </p:set>
                                    <p:anim calcmode="lin" valueType="num">
                                      <p:cBhvr>
                                        <p:cTn dur="500" fill="hold" id="19"/>
                                        <p:tgtEl>
                                          <p:spTgt spid="25"/>
                                        </p:tgtEl>
                                        <p:attrNameLst>
                                          <p:attrName>ppt_w</p:attrName>
                                        </p:attrNameLst>
                                      </p:cBhvr>
                                      <p:tavLst>
                                        <p:tav tm="0">
                                          <p:val>
                                            <p:fltVal val="0"/>
                                          </p:val>
                                        </p:tav>
                                        <p:tav tm="100000">
                                          <p:val>
                                            <p:strVal val="#ppt_w"/>
                                          </p:val>
                                        </p:tav>
                                      </p:tavLst>
                                    </p:anim>
                                    <p:anim calcmode="lin" valueType="num">
                                      <p:cBhvr>
                                        <p:cTn dur="500" fill="hold" id="20"/>
                                        <p:tgtEl>
                                          <p:spTgt spid="25"/>
                                        </p:tgtEl>
                                        <p:attrNameLst>
                                          <p:attrName>ppt_h</p:attrName>
                                        </p:attrNameLst>
                                      </p:cBhvr>
                                      <p:tavLst>
                                        <p:tav tm="0">
                                          <p:val>
                                            <p:fltVal val="0"/>
                                          </p:val>
                                        </p:tav>
                                        <p:tav tm="100000">
                                          <p:val>
                                            <p:strVal val="#ppt_h"/>
                                          </p:val>
                                        </p:tav>
                                      </p:tavLst>
                                    </p:anim>
                                    <p:animEffect filter="fade" transition="in">
                                      <p:cBhvr>
                                        <p:cTn dur="500" id="21"/>
                                        <p:tgtEl>
                                          <p:spTgt spid="25"/>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26"/>
                                        </p:tgtEl>
                                        <p:attrNameLst>
                                          <p:attrName>style.visibility</p:attrName>
                                        </p:attrNameLst>
                                      </p:cBhvr>
                                      <p:to>
                                        <p:strVal val="visible"/>
                                      </p:to>
                                    </p:set>
                                    <p:animEffect filter="wipe(up)" transition="in">
                                      <p:cBhvr>
                                        <p:cTn dur="500" id="26"/>
                                        <p:tgtEl>
                                          <p:spTgt spid="26"/>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fill="hold" id="31"/>
                                        <p:tgtEl>
                                          <p:spTgt spid="3"/>
                                        </p:tgtEl>
                                        <p:attrNameLst>
                                          <p:attrName>ppt_x</p:attrName>
                                        </p:attrNameLst>
                                      </p:cBhvr>
                                      <p:tavLst>
                                        <p:tav tm="0">
                                          <p:val>
                                            <p:strVal val="#ppt_x"/>
                                          </p:val>
                                        </p:tav>
                                        <p:tav tm="100000">
                                          <p:val>
                                            <p:strVal val="#ppt_x"/>
                                          </p:val>
                                        </p:tav>
                                      </p:tavLst>
                                    </p:anim>
                                    <p:anim calcmode="lin" valueType="num">
                                      <p:cBhvr additive="base">
                                        <p:cTn dur="500" fill="hold" id="32"/>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5"/>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rot="20957454">
            <a:off x="6794130" y="3209585"/>
            <a:ext cx="2101010" cy="1235113"/>
          </a:xfrm>
          <a:prstGeom prst="rect">
            <a:avLst/>
          </a:prstGeom>
        </p:spPr>
      </p:pic>
      <p:pic>
        <p:nvPicPr>
          <p:cNvPr id="26" name="图片 25"/>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7689655" y="1897932"/>
            <a:ext cx="1371599" cy="1187601"/>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56" y="3470544"/>
            <a:ext cx="9143244" cy="1692006"/>
          </a:xfrm>
          <a:prstGeom prst="rect">
            <a:avLst/>
          </a:prstGeom>
        </p:spPr>
      </p:pic>
      <p:pic>
        <p:nvPicPr>
          <p:cNvPr id="11" name="图片 10"/>
          <p:cNvPicPr>
            <a:picLocks noChangeAspect="1"/>
          </p:cNvPicPr>
          <p:nvPr/>
        </p:nvPicPr>
        <p:blipFill>
          <a:blip r:embed="rId6">
            <a:extLst>
              <a:ext uri="{28A0092B-C50C-407E-A947-70E740481C1C}">
                <a14:useLocalDpi val="0"/>
              </a:ext>
            </a:extLst>
          </a:blip>
          <a:stretch>
            <a:fillRect/>
          </a:stretch>
        </p:blipFill>
        <p:spPr>
          <a:xfrm>
            <a:off x="152400" y="2647950"/>
            <a:ext cx="2617553" cy="2013501"/>
          </a:xfrm>
          <a:prstGeom prst="rect">
            <a:avLst/>
          </a:prstGeom>
        </p:spPr>
      </p:pic>
      <p:grpSp>
        <p:nvGrpSpPr>
          <p:cNvPr id="2" name="组合 1"/>
          <p:cNvGrpSpPr/>
          <p:nvPr/>
        </p:nvGrpSpPr>
        <p:grpSpPr>
          <a:xfrm>
            <a:off x="631252" y="788271"/>
            <a:ext cx="1959548" cy="1173879"/>
            <a:chOff x="274284" y="-2790740"/>
            <a:chExt cx="1959548" cy="1173879"/>
          </a:xfrm>
        </p:grpSpPr>
        <p:sp>
          <p:nvSpPr>
            <p:cNvPr id="16" name="TextBox 11"/>
            <p:cNvSpPr txBox="1"/>
            <p:nvPr/>
          </p:nvSpPr>
          <p:spPr>
            <a:xfrm>
              <a:off x="283595" y="-2790740"/>
              <a:ext cx="1950237" cy="914400"/>
            </a:xfrm>
            <a:prstGeom prst="rect">
              <a:avLst/>
            </a:prstGeom>
            <a:noFill/>
          </p:spPr>
          <p:txBody>
            <a:bodyPr rtlCol="0" wrap="square">
              <a:spAutoFit/>
            </a:bodyPr>
            <a:lstStyle/>
            <a:p>
              <a:pPr algn="ctr"/>
              <a:r>
                <a:rPr altLang="en-US" b="1" lang="zh-CN" sz="5400">
                  <a:solidFill>
                    <a:schemeClr val="accent1"/>
                  </a:solidFill>
                  <a:latin typeface="+mn-ea"/>
                </a:rPr>
                <a:t>目录</a:t>
              </a:r>
            </a:p>
          </p:txBody>
        </p:sp>
        <p:sp>
          <p:nvSpPr>
            <p:cNvPr id="17" name="TextBox 13"/>
            <p:cNvSpPr txBox="1"/>
            <p:nvPr/>
          </p:nvSpPr>
          <p:spPr>
            <a:xfrm>
              <a:off x="274284" y="-2016971"/>
              <a:ext cx="1950237" cy="396240"/>
            </a:xfrm>
            <a:prstGeom prst="rect">
              <a:avLst/>
            </a:prstGeom>
            <a:noFill/>
          </p:spPr>
          <p:txBody>
            <a:bodyPr rtlCol="0" wrap="square">
              <a:spAutoFit/>
            </a:bodyPr>
            <a:lstStyle/>
            <a:p>
              <a:pPr algn="ctr"/>
              <a:r>
                <a:rPr altLang="zh-CN" lang="en-US" sz="2000">
                  <a:solidFill>
                    <a:schemeClr val="accent1"/>
                  </a:solidFill>
                  <a:latin typeface="+mn-ea"/>
                </a:rPr>
                <a:t>CONTENTS</a:t>
              </a:r>
            </a:p>
          </p:txBody>
        </p:sp>
      </p:grpSp>
      <p:grpSp>
        <p:nvGrpSpPr>
          <p:cNvPr id="18" name="组合 17"/>
          <p:cNvGrpSpPr/>
          <p:nvPr/>
        </p:nvGrpSpPr>
        <p:grpSpPr>
          <a:xfrm>
            <a:off x="2667000" y="969817"/>
            <a:ext cx="4191000" cy="434893"/>
            <a:chOff x="3419872" y="411510"/>
            <a:chExt cx="4191000" cy="434893"/>
          </a:xfrm>
        </p:grpSpPr>
        <p:sp>
          <p:nvSpPr>
            <p:cNvPr id="19" name="圆角矩形 18"/>
            <p:cNvSpPr/>
            <p:nvPr/>
          </p:nvSpPr>
          <p:spPr>
            <a:xfrm>
              <a:off x="3419872" y="411510"/>
              <a:ext cx="4191000" cy="4348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typeface="+mn-ea"/>
              </a:endParaRPr>
            </a:p>
          </p:txBody>
        </p:sp>
        <p:sp>
          <p:nvSpPr>
            <p:cNvPr id="20" name="椭圆 19"/>
            <p:cNvSpPr>
              <a:spLocks noChangeAspect="1"/>
            </p:cNvSpPr>
            <p:nvPr/>
          </p:nvSpPr>
          <p:spPr>
            <a:xfrm>
              <a:off x="3522140" y="450444"/>
              <a:ext cx="357025" cy="357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typeface="+mn-ea"/>
                </a:rPr>
                <a:t>1</a:t>
              </a:r>
            </a:p>
          </p:txBody>
        </p:sp>
        <p:sp>
          <p:nvSpPr>
            <p:cNvPr id="21" name="TextBox 66"/>
            <p:cNvSpPr txBox="1"/>
            <p:nvPr/>
          </p:nvSpPr>
          <p:spPr>
            <a:xfrm>
              <a:off x="3995936" y="461559"/>
              <a:ext cx="3404015" cy="335280"/>
            </a:xfrm>
            <a:prstGeom prst="rect">
              <a:avLst/>
            </a:prstGeom>
            <a:noFill/>
          </p:spPr>
          <p:txBody>
            <a:bodyPr rtlCol="0" wrap="square">
              <a:spAutoFit/>
            </a:bodyPr>
            <a:lstStyle/>
            <a:p>
              <a:r>
                <a:rPr altLang="zh-CN" lang="en-US" sz="1600">
                  <a:solidFill>
                    <a:schemeClr val="accent1"/>
                  </a:solidFill>
                  <a:latin typeface="+mn-ea"/>
                </a:rPr>
                <a:t>《干部任用条例》背景概述</a:t>
              </a:r>
            </a:p>
          </p:txBody>
        </p:sp>
      </p:grpSp>
      <p:grpSp>
        <p:nvGrpSpPr>
          <p:cNvPr id="37" name="组合 36"/>
          <p:cNvGrpSpPr/>
          <p:nvPr/>
        </p:nvGrpSpPr>
        <p:grpSpPr>
          <a:xfrm>
            <a:off x="2667000" y="1663630"/>
            <a:ext cx="4191000" cy="434893"/>
            <a:chOff x="3419872" y="411510"/>
            <a:chExt cx="4191000" cy="434893"/>
          </a:xfrm>
        </p:grpSpPr>
        <p:sp>
          <p:nvSpPr>
            <p:cNvPr id="38" name="圆角矩形 37"/>
            <p:cNvSpPr/>
            <p:nvPr/>
          </p:nvSpPr>
          <p:spPr>
            <a:xfrm>
              <a:off x="3419872" y="411510"/>
              <a:ext cx="4191000" cy="4348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typeface="+mn-ea"/>
              </a:endParaRPr>
            </a:p>
          </p:txBody>
        </p:sp>
        <p:sp>
          <p:nvSpPr>
            <p:cNvPr id="39" name="椭圆 38"/>
            <p:cNvSpPr>
              <a:spLocks noChangeAspect="1"/>
            </p:cNvSpPr>
            <p:nvPr/>
          </p:nvSpPr>
          <p:spPr>
            <a:xfrm>
              <a:off x="3522140" y="450444"/>
              <a:ext cx="357025" cy="357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typeface="+mn-ea"/>
                </a:rPr>
                <a:t>2</a:t>
              </a:r>
            </a:p>
          </p:txBody>
        </p:sp>
        <p:sp>
          <p:nvSpPr>
            <p:cNvPr id="40" name="TextBox 66"/>
            <p:cNvSpPr txBox="1"/>
            <p:nvPr/>
          </p:nvSpPr>
          <p:spPr>
            <a:xfrm>
              <a:off x="3995936" y="461559"/>
              <a:ext cx="3404015" cy="335280"/>
            </a:xfrm>
            <a:prstGeom prst="rect">
              <a:avLst/>
            </a:prstGeom>
            <a:noFill/>
          </p:spPr>
          <p:txBody>
            <a:bodyPr rtlCol="0" wrap="square">
              <a:spAutoFit/>
            </a:bodyPr>
            <a:lstStyle/>
            <a:p>
              <a:r>
                <a:rPr altLang="zh-CN" lang="en-US" sz="1600">
                  <a:solidFill>
                    <a:schemeClr val="accent1"/>
                  </a:solidFill>
                  <a:latin typeface="+mn-ea"/>
                </a:rPr>
                <a:t>《干部任用条例》基本遵循</a:t>
              </a:r>
            </a:p>
          </p:txBody>
        </p:sp>
      </p:grpSp>
      <p:grpSp>
        <p:nvGrpSpPr>
          <p:cNvPr id="41" name="组合 40"/>
          <p:cNvGrpSpPr/>
          <p:nvPr/>
        </p:nvGrpSpPr>
        <p:grpSpPr>
          <a:xfrm>
            <a:off x="2667000" y="2357443"/>
            <a:ext cx="4191000" cy="434893"/>
            <a:chOff x="3419872" y="411510"/>
            <a:chExt cx="4191000" cy="434893"/>
          </a:xfrm>
        </p:grpSpPr>
        <p:sp>
          <p:nvSpPr>
            <p:cNvPr id="42" name="圆角矩形 41"/>
            <p:cNvSpPr/>
            <p:nvPr/>
          </p:nvSpPr>
          <p:spPr>
            <a:xfrm>
              <a:off x="3419872" y="411510"/>
              <a:ext cx="4191000" cy="4348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typeface="+mn-ea"/>
              </a:endParaRPr>
            </a:p>
          </p:txBody>
        </p:sp>
        <p:sp>
          <p:nvSpPr>
            <p:cNvPr id="43" name="椭圆 42"/>
            <p:cNvSpPr>
              <a:spLocks noChangeAspect="1"/>
            </p:cNvSpPr>
            <p:nvPr/>
          </p:nvSpPr>
          <p:spPr>
            <a:xfrm>
              <a:off x="3522140" y="450444"/>
              <a:ext cx="357025" cy="357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typeface="+mn-ea"/>
                </a:rPr>
                <a:t>3</a:t>
              </a:r>
            </a:p>
          </p:txBody>
        </p:sp>
        <p:sp>
          <p:nvSpPr>
            <p:cNvPr id="44" name="TextBox 66"/>
            <p:cNvSpPr txBox="1"/>
            <p:nvPr/>
          </p:nvSpPr>
          <p:spPr>
            <a:xfrm>
              <a:off x="3995936" y="461559"/>
              <a:ext cx="3404015" cy="335280"/>
            </a:xfrm>
            <a:prstGeom prst="rect">
              <a:avLst/>
            </a:prstGeom>
            <a:noFill/>
          </p:spPr>
          <p:txBody>
            <a:bodyPr rtlCol="0" wrap="square">
              <a:spAutoFit/>
            </a:bodyPr>
            <a:lstStyle/>
            <a:p>
              <a:r>
                <a:rPr altLang="en-US" lang="zh-CN" sz="1600">
                  <a:solidFill>
                    <a:schemeClr val="accent1"/>
                  </a:solidFill>
                  <a:latin typeface="+mn-ea"/>
                </a:rPr>
                <a:t>修订后《干部任用条例》重点5问</a:t>
              </a:r>
            </a:p>
          </p:txBody>
        </p:sp>
      </p:grpSp>
      <p:grpSp>
        <p:nvGrpSpPr>
          <p:cNvPr id="45" name="组合 44"/>
          <p:cNvGrpSpPr/>
          <p:nvPr/>
        </p:nvGrpSpPr>
        <p:grpSpPr>
          <a:xfrm>
            <a:off x="2667000" y="3051257"/>
            <a:ext cx="4191000" cy="434893"/>
            <a:chOff x="3419872" y="411510"/>
            <a:chExt cx="4191000" cy="434893"/>
          </a:xfrm>
        </p:grpSpPr>
        <p:sp>
          <p:nvSpPr>
            <p:cNvPr id="46" name="圆角矩形 45"/>
            <p:cNvSpPr/>
            <p:nvPr/>
          </p:nvSpPr>
          <p:spPr>
            <a:xfrm>
              <a:off x="3419872" y="411510"/>
              <a:ext cx="4191000" cy="4348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typeface="+mn-ea"/>
              </a:endParaRPr>
            </a:p>
          </p:txBody>
        </p:sp>
        <p:sp>
          <p:nvSpPr>
            <p:cNvPr id="47" name="椭圆 46"/>
            <p:cNvSpPr>
              <a:spLocks noChangeAspect="1"/>
            </p:cNvSpPr>
            <p:nvPr/>
          </p:nvSpPr>
          <p:spPr>
            <a:xfrm>
              <a:off x="3522140" y="450444"/>
              <a:ext cx="357025" cy="357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latin typeface="+mn-ea"/>
                </a:rPr>
                <a:t>4</a:t>
              </a:r>
            </a:p>
          </p:txBody>
        </p:sp>
        <p:sp>
          <p:nvSpPr>
            <p:cNvPr id="48" name="TextBox 66"/>
            <p:cNvSpPr txBox="1"/>
            <p:nvPr/>
          </p:nvSpPr>
          <p:spPr>
            <a:xfrm>
              <a:off x="3995936" y="461559"/>
              <a:ext cx="3404015" cy="335280"/>
            </a:xfrm>
            <a:prstGeom prst="rect">
              <a:avLst/>
            </a:prstGeom>
            <a:noFill/>
          </p:spPr>
          <p:txBody>
            <a:bodyPr rtlCol="0" wrap="square">
              <a:spAutoFit/>
            </a:bodyPr>
            <a:lstStyle/>
            <a:p>
              <a:r>
                <a:rPr altLang="zh-CN" lang="en-US" sz="1600">
                  <a:solidFill>
                    <a:schemeClr val="accent1"/>
                  </a:solidFill>
                  <a:latin typeface="+mn-ea"/>
                </a:rPr>
                <a:t>《干部任用条例》全文逐条解读</a:t>
              </a:r>
            </a:p>
          </p:txBody>
        </p:sp>
      </p:grpSp>
    </p:spTree>
    <p:extLst>
      <p:ext uri="{BB962C8B-B14F-4D97-AF65-F5344CB8AC3E}">
        <p14:creationId val="77478203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3">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1+#ppt_w/2"/>
                                          </p:val>
                                        </p:tav>
                                        <p:tav tm="100000">
                                          <p:val>
                                            <p:strVal val="#ppt_x"/>
                                          </p:val>
                                        </p:tav>
                                      </p:tavLst>
                                    </p:anim>
                                    <p:anim calcmode="lin" valueType="num">
                                      <p:cBhvr additive="base">
                                        <p:cTn dur="500" fill="hold" id="22"/>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 presetSubtype="4">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ppt_x"/>
                                          </p:val>
                                        </p:tav>
                                        <p:tav tm="100000">
                                          <p:val>
                                            <p:strVal val="#ppt_x"/>
                                          </p:val>
                                        </p:tav>
                                      </p:tavLst>
                                    </p:anim>
                                    <p:anim calcmode="lin" valueType="num">
                                      <p:cBhvr additive="base">
                                        <p:cTn dur="500" fill="hold" id="2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53" presetSubtype="0">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p:cTn dur="500" fill="hold" id="33"/>
                                        <p:tgtEl>
                                          <p:spTgt spid="18"/>
                                        </p:tgtEl>
                                        <p:attrNameLst>
                                          <p:attrName>ppt_w</p:attrName>
                                        </p:attrNameLst>
                                      </p:cBhvr>
                                      <p:tavLst>
                                        <p:tav tm="0">
                                          <p:val>
                                            <p:fltVal val="0"/>
                                          </p:val>
                                        </p:tav>
                                        <p:tav tm="100000">
                                          <p:val>
                                            <p:strVal val="#ppt_w"/>
                                          </p:val>
                                        </p:tav>
                                      </p:tavLst>
                                    </p:anim>
                                    <p:anim calcmode="lin" valueType="num">
                                      <p:cBhvr>
                                        <p:cTn dur="500" fill="hold" id="34"/>
                                        <p:tgtEl>
                                          <p:spTgt spid="18"/>
                                        </p:tgtEl>
                                        <p:attrNameLst>
                                          <p:attrName>ppt_h</p:attrName>
                                        </p:attrNameLst>
                                      </p:cBhvr>
                                      <p:tavLst>
                                        <p:tav tm="0">
                                          <p:val>
                                            <p:fltVal val="0"/>
                                          </p:val>
                                        </p:tav>
                                        <p:tav tm="100000">
                                          <p:val>
                                            <p:strVal val="#ppt_h"/>
                                          </p:val>
                                        </p:tav>
                                      </p:tavLst>
                                    </p:anim>
                                    <p:animEffect filter="fade" transition="in">
                                      <p:cBhvr>
                                        <p:cTn dur="500" id="35"/>
                                        <p:tgtEl>
                                          <p:spTgt spid="18"/>
                                        </p:tgtEl>
                                      </p:cBhvr>
                                    </p:animEffect>
                                  </p:childTnLst>
                                </p:cTn>
                              </p:par>
                              <p:par>
                                <p:cTn fill="hold" id="36" nodeType="withEffect" presetClass="entr" presetID="53" presetSubtype="0">
                                  <p:stCondLst>
                                    <p:cond delay="0"/>
                                  </p:stCondLst>
                                  <p:childTnLst>
                                    <p:set>
                                      <p:cBhvr>
                                        <p:cTn dur="1" fill="hold" id="37">
                                          <p:stCondLst>
                                            <p:cond delay="0"/>
                                          </p:stCondLst>
                                        </p:cTn>
                                        <p:tgtEl>
                                          <p:spTgt spid="37"/>
                                        </p:tgtEl>
                                        <p:attrNameLst>
                                          <p:attrName>style.visibility</p:attrName>
                                        </p:attrNameLst>
                                      </p:cBhvr>
                                      <p:to>
                                        <p:strVal val="visible"/>
                                      </p:to>
                                    </p:set>
                                    <p:anim calcmode="lin" valueType="num">
                                      <p:cBhvr>
                                        <p:cTn dur="500" fill="hold" id="38"/>
                                        <p:tgtEl>
                                          <p:spTgt spid="37"/>
                                        </p:tgtEl>
                                        <p:attrNameLst>
                                          <p:attrName>ppt_w</p:attrName>
                                        </p:attrNameLst>
                                      </p:cBhvr>
                                      <p:tavLst>
                                        <p:tav tm="0">
                                          <p:val>
                                            <p:fltVal val="0"/>
                                          </p:val>
                                        </p:tav>
                                        <p:tav tm="100000">
                                          <p:val>
                                            <p:strVal val="#ppt_w"/>
                                          </p:val>
                                        </p:tav>
                                      </p:tavLst>
                                    </p:anim>
                                    <p:anim calcmode="lin" valueType="num">
                                      <p:cBhvr>
                                        <p:cTn dur="500" fill="hold" id="39"/>
                                        <p:tgtEl>
                                          <p:spTgt spid="37"/>
                                        </p:tgtEl>
                                        <p:attrNameLst>
                                          <p:attrName>ppt_h</p:attrName>
                                        </p:attrNameLst>
                                      </p:cBhvr>
                                      <p:tavLst>
                                        <p:tav tm="0">
                                          <p:val>
                                            <p:fltVal val="0"/>
                                          </p:val>
                                        </p:tav>
                                        <p:tav tm="100000">
                                          <p:val>
                                            <p:strVal val="#ppt_h"/>
                                          </p:val>
                                        </p:tav>
                                      </p:tavLst>
                                    </p:anim>
                                    <p:animEffect filter="fade" transition="in">
                                      <p:cBhvr>
                                        <p:cTn dur="500" id="40"/>
                                        <p:tgtEl>
                                          <p:spTgt spid="37"/>
                                        </p:tgtEl>
                                      </p:cBhvr>
                                    </p:animEffect>
                                  </p:childTnLst>
                                </p:cTn>
                              </p:par>
                              <p:par>
                                <p:cTn fill="hold" id="41" nodeType="withEffect" presetClass="entr" presetID="53" presetSubtype="0">
                                  <p:stCondLst>
                                    <p:cond delay="0"/>
                                  </p:stCondLst>
                                  <p:childTnLst>
                                    <p:set>
                                      <p:cBhvr>
                                        <p:cTn dur="1" fill="hold" id="42">
                                          <p:stCondLst>
                                            <p:cond delay="0"/>
                                          </p:stCondLst>
                                        </p:cTn>
                                        <p:tgtEl>
                                          <p:spTgt spid="41"/>
                                        </p:tgtEl>
                                        <p:attrNameLst>
                                          <p:attrName>style.visibility</p:attrName>
                                        </p:attrNameLst>
                                      </p:cBhvr>
                                      <p:to>
                                        <p:strVal val="visible"/>
                                      </p:to>
                                    </p:set>
                                    <p:anim calcmode="lin" valueType="num">
                                      <p:cBhvr>
                                        <p:cTn dur="500" fill="hold" id="43"/>
                                        <p:tgtEl>
                                          <p:spTgt spid="41"/>
                                        </p:tgtEl>
                                        <p:attrNameLst>
                                          <p:attrName>ppt_w</p:attrName>
                                        </p:attrNameLst>
                                      </p:cBhvr>
                                      <p:tavLst>
                                        <p:tav tm="0">
                                          <p:val>
                                            <p:fltVal val="0"/>
                                          </p:val>
                                        </p:tav>
                                        <p:tav tm="100000">
                                          <p:val>
                                            <p:strVal val="#ppt_w"/>
                                          </p:val>
                                        </p:tav>
                                      </p:tavLst>
                                    </p:anim>
                                    <p:anim calcmode="lin" valueType="num">
                                      <p:cBhvr>
                                        <p:cTn dur="500" fill="hold" id="44"/>
                                        <p:tgtEl>
                                          <p:spTgt spid="41"/>
                                        </p:tgtEl>
                                        <p:attrNameLst>
                                          <p:attrName>ppt_h</p:attrName>
                                        </p:attrNameLst>
                                      </p:cBhvr>
                                      <p:tavLst>
                                        <p:tav tm="0">
                                          <p:val>
                                            <p:fltVal val="0"/>
                                          </p:val>
                                        </p:tav>
                                        <p:tav tm="100000">
                                          <p:val>
                                            <p:strVal val="#ppt_h"/>
                                          </p:val>
                                        </p:tav>
                                      </p:tavLst>
                                    </p:anim>
                                    <p:animEffect filter="fade" transition="in">
                                      <p:cBhvr>
                                        <p:cTn dur="500" id="45"/>
                                        <p:tgtEl>
                                          <p:spTgt spid="41"/>
                                        </p:tgtEl>
                                      </p:cBhvr>
                                    </p:animEffect>
                                  </p:childTnLst>
                                </p:cTn>
                              </p:par>
                              <p:par>
                                <p:cTn fill="hold" id="46" nodeType="withEffect" presetClass="entr" presetID="53" presetSubtype="0">
                                  <p:stCondLst>
                                    <p:cond delay="0"/>
                                  </p:stCondLst>
                                  <p:childTnLst>
                                    <p:set>
                                      <p:cBhvr>
                                        <p:cTn dur="1" fill="hold" id="47">
                                          <p:stCondLst>
                                            <p:cond delay="0"/>
                                          </p:stCondLst>
                                        </p:cTn>
                                        <p:tgtEl>
                                          <p:spTgt spid="45"/>
                                        </p:tgtEl>
                                        <p:attrNameLst>
                                          <p:attrName>style.visibility</p:attrName>
                                        </p:attrNameLst>
                                      </p:cBhvr>
                                      <p:to>
                                        <p:strVal val="visible"/>
                                      </p:to>
                                    </p:set>
                                    <p:anim calcmode="lin" valueType="num">
                                      <p:cBhvr>
                                        <p:cTn dur="500" fill="hold" id="48"/>
                                        <p:tgtEl>
                                          <p:spTgt spid="45"/>
                                        </p:tgtEl>
                                        <p:attrNameLst>
                                          <p:attrName>ppt_w</p:attrName>
                                        </p:attrNameLst>
                                      </p:cBhvr>
                                      <p:tavLst>
                                        <p:tav tm="0">
                                          <p:val>
                                            <p:fltVal val="0"/>
                                          </p:val>
                                        </p:tav>
                                        <p:tav tm="100000">
                                          <p:val>
                                            <p:strVal val="#ppt_w"/>
                                          </p:val>
                                        </p:tav>
                                      </p:tavLst>
                                    </p:anim>
                                    <p:anim calcmode="lin" valueType="num">
                                      <p:cBhvr>
                                        <p:cTn dur="500" fill="hold" id="49"/>
                                        <p:tgtEl>
                                          <p:spTgt spid="45"/>
                                        </p:tgtEl>
                                        <p:attrNameLst>
                                          <p:attrName>ppt_h</p:attrName>
                                        </p:attrNameLst>
                                      </p:cBhvr>
                                      <p:tavLst>
                                        <p:tav tm="0">
                                          <p:val>
                                            <p:fltVal val="0"/>
                                          </p:val>
                                        </p:tav>
                                        <p:tav tm="100000">
                                          <p:val>
                                            <p:strVal val="#ppt_h"/>
                                          </p:val>
                                        </p:tav>
                                      </p:tavLst>
                                    </p:anim>
                                    <p:animEffect filter="fade" transition="in">
                                      <p:cBhvr>
                                        <p:cTn dur="500" id="50"/>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17"/>
          <p:cNvSpPr/>
          <p:nvPr/>
        </p:nvSpPr>
        <p:spPr>
          <a:xfrm>
            <a:off x="685800" y="18859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第七条</a:t>
            </a:r>
          </a:p>
        </p:txBody>
      </p:sp>
      <p:sp>
        <p:nvSpPr>
          <p:cNvPr id="20" name="TextBox 35"/>
          <p:cNvSpPr txBox="1"/>
          <p:nvPr/>
        </p:nvSpPr>
        <p:spPr>
          <a:xfrm>
            <a:off x="2347873" y="1734499"/>
            <a:ext cx="6059634" cy="2651760"/>
          </a:xfrm>
          <a:prstGeom prst="rect">
            <a:avLst/>
          </a:prstGeom>
          <a:noFill/>
        </p:spPr>
        <p:txBody>
          <a:bodyPr rtlCol="0" wrap="square">
            <a:spAutoFit/>
          </a:bodyPr>
          <a:lstStyle/>
          <a:p>
            <a:pPr>
              <a:lnSpc>
                <a:spcPct val="150000"/>
              </a:lnSpc>
            </a:pPr>
            <a:r>
              <a:rPr altLang="en-US" lang="zh-CN" smtClean="0" sz="1400">
                <a:solidFill>
                  <a:schemeClr val="tx2"/>
                </a:solidFill>
                <a:latin charset="-122" panose="020b0503020204020204" pitchFamily="34" typeface="微软雅黑"/>
                <a:ea charset="-122" panose="020b0503020204020204" pitchFamily="34" typeface="微软雅黑"/>
              </a:rPr>
              <a:t>党政领导干部必须信念坚定、为民服务、勤政务实、敢于担当、清正廉洁，具备下列基本条件：</a:t>
            </a:r>
          </a:p>
          <a:p>
            <a:pPr>
              <a:lnSpc>
                <a:spcPct val="150000"/>
              </a:lnSpc>
            </a:pPr>
            <a:r>
              <a:rPr altLang="en-US" lang="zh-CN" smtClean="0" sz="1400">
                <a:solidFill>
                  <a:schemeClr val="tx2"/>
                </a:solidFill>
                <a:latin charset="-122" panose="020b0503020204020204" pitchFamily="34" typeface="微软雅黑"/>
                <a:ea charset="-122" panose="020b0503020204020204" pitchFamily="34" typeface="微软雅黑"/>
              </a:rPr>
              <a:t>（一）自觉坚持以马克思列宁主义、毛泽东思想、邓小平理论、“三个代表”重要思想、科学发展观、习近平新时代中国特色社会主义思想为指导，努力用马克思主义立场、观点、方法分析和解决实际问题，坚持讲学习、讲政治、讲正气，牢固树立政治意识、大局意识、核心意识、看齐意识，坚决维护习近平总书记核心地位，坚决维护党中央权威和集中统一领导，自觉在思想上政治上行动上同党中央保持高度一致，经得起各种风浪考验；</a:t>
            </a:r>
          </a:p>
        </p:txBody>
      </p:sp>
      <p:sp>
        <p:nvSpPr>
          <p:cNvPr id="30" name="矩形 29"/>
          <p:cNvSpPr/>
          <p:nvPr/>
        </p:nvSpPr>
        <p:spPr>
          <a:xfrm>
            <a:off x="677760" y="12763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第二章　选拔任用条件</a:t>
            </a:r>
          </a:p>
        </p:txBody>
      </p:sp>
      <p:pic>
        <p:nvPicPr>
          <p:cNvPr id="31" name="图片 30"/>
          <p:cNvPicPr>
            <a:picLocks noChangeAspect="1"/>
          </p:cNvPicPr>
          <p:nvPr/>
        </p:nvPicPr>
        <p:blipFill>
          <a:blip r:embed="rId3">
            <a:extLst>
              <a:ext uri="{28A0092B-C50C-407E-A947-70E740481C1C}">
                <a14:useLocalDpi val="0"/>
              </a:ext>
            </a:extLst>
          </a:blip>
          <a:srcRect r="37769"/>
          <a:stretch>
            <a:fillRect/>
          </a:stretch>
        </p:blipFill>
        <p:spPr>
          <a:xfrm>
            <a:off x="733719" y="2448023"/>
            <a:ext cx="1255521" cy="1877276"/>
          </a:xfrm>
          <a:prstGeom prst="rect">
            <a:avLst/>
          </a:prstGeom>
        </p:spPr>
      </p:pic>
    </p:spTree>
    <p:extLst>
      <p:ext uri="{BB962C8B-B14F-4D97-AF65-F5344CB8AC3E}">
        <p14:creationId val="156785541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0"/>
                                        </p:tgtEl>
                                        <p:attrNameLst>
                                          <p:attrName>style.visibility</p:attrName>
                                        </p:attrNameLst>
                                      </p:cBhvr>
                                      <p:to>
                                        <p:strVal val="visible"/>
                                      </p:to>
                                    </p:set>
                                    <p:animEffect filter="barn(inVertical)" transition="in">
                                      <p:cBhvr>
                                        <p:cTn dur="500" id="7"/>
                                        <p:tgtEl>
                                          <p:spTgt spid="3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par>
                                <p:cTn fill="hold" id="15" nodeType="with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Effect filter="fade" transition="in">
                                      <p:cBhvr>
                                        <p:cTn dur="500" id="19"/>
                                        <p:tgtEl>
                                          <p:spTgt spid="3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20"/>
                                        </p:tgtEl>
                                        <p:attrNameLst>
                                          <p:attrName>style.visibility</p:attrName>
                                        </p:attrNameLst>
                                      </p:cBhvr>
                                      <p:to>
                                        <p:strVal val="visible"/>
                                      </p:to>
                                    </p:set>
                                    <p:animEffect filter="wipe(up)" transition="in">
                                      <p:cBhvr>
                                        <p:cTn dur="500" id="2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3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a:off x="876300" y="12001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第七条</a:t>
            </a:r>
          </a:p>
        </p:txBody>
      </p:sp>
      <p:sp>
        <p:nvSpPr>
          <p:cNvPr id="13" name="TextBox 35"/>
          <p:cNvSpPr txBox="1"/>
          <p:nvPr/>
        </p:nvSpPr>
        <p:spPr>
          <a:xfrm>
            <a:off x="863446" y="1614697"/>
            <a:ext cx="7747154" cy="2706624"/>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二）具有共产主义远大理想和中国特色社会主义坚定信念，坚定道路自信、理论自信、制度自信、文化自信，坚决贯彻执行党的理论和路线方针政策，立志改革开放，献身现代化事业，在社会主义建设中艰苦创业，树立正确政绩观，做出经得起实践、人民、历史检验的实绩；（三）坚持解放思想，实事求是，与时俱进，求真务实，认真调查研究，能够把党的方针政策同本地区本部门实际相结合，卓有成效地开展工作，落实“三严三实”要求主动担当作为，真抓实干，讲实话，办实事，求实效；（四）有强烈的革命事业心、政治责任感和历史使命感，有斗争精神和斗争本领，有实践经验，有胜任领导工作的组织能力、文化水平和专业素养；（五）正确行使人民赋予的权力，坚持原则，敢抓敢管，依法办事，以身作则，艰苦朴素，勤俭节约，坚持党的群众路线，密切联系群众，自觉接受党和群众的批评、监督，加强道德修养，讲党性、重品行、作表率，带头践行社会主义核心价值观，廉洁从政、廉洁用权、廉洁修身、廉洁齐家，做到自重自省自警自励，反对形式主义、官僚主义、享乐主义和奢靡之风，反对任何滥用职权、谋求私利的行为；（六）坚持和维护党的民主集中制，有民主作风，有全局观念，善于团结同志，包括团结同自己有不同意见的同志一道工作。</a:t>
            </a:r>
          </a:p>
        </p:txBody>
      </p:sp>
    </p:spTree>
    <p:extLst>
      <p:ext uri="{BB962C8B-B14F-4D97-AF65-F5344CB8AC3E}">
        <p14:creationId val="293227465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3"/>
                                        </p:tgtEl>
                                        <p:attrNameLst>
                                          <p:attrName>style.visibility</p:attrName>
                                        </p:attrNameLst>
                                      </p:cBhvr>
                                      <p:to>
                                        <p:strVal val="visible"/>
                                      </p:to>
                                    </p:set>
                                    <p:animEffect filter="wipe(up)" transition="in">
                                      <p:cBhvr>
                                        <p:cTn dur="500" id="1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圆角矩形 14"/>
          <p:cNvSpPr/>
          <p:nvPr/>
        </p:nvSpPr>
        <p:spPr>
          <a:xfrm>
            <a:off x="876300" y="12001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第八条</a:t>
            </a:r>
          </a:p>
        </p:txBody>
      </p:sp>
      <p:sp>
        <p:nvSpPr>
          <p:cNvPr id="16" name="TextBox 35"/>
          <p:cNvSpPr txBox="1"/>
          <p:nvPr/>
        </p:nvSpPr>
        <p:spPr>
          <a:xfrm>
            <a:off x="762000" y="1697450"/>
            <a:ext cx="5718341" cy="2924556"/>
          </a:xfrm>
          <a:prstGeom prst="rect">
            <a:avLst/>
          </a:prstGeom>
          <a:noFill/>
        </p:spPr>
        <p:txBody>
          <a:bodyPr rtlCol="0" wrap="square">
            <a:spAutoFit/>
          </a:bodyPr>
          <a:lstStyle/>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（一）提任县处级领导职务的，应当具有五年以上工龄和两年以上基层工作经历。</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（二）提任县处级以上领导职务的，一般应当具有在下一级两个以上职位任职的经历。</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（三）提任县处级以上领导职务，由副职提任正职的，应当在副职岗位工作两年以上；由下级正职提任上级副职的，应当在下级正职岗位工作三年以上。</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（四）一般应当具有大学专科以上文化程度，其中厅局级以上领导干部一般应当具有大学本科以上文化程度。</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五）应当经过党校（行政学院）、干部学院或者组织（人事）部门认可的其他培训机构的培训，培训时间应当达到干部教育培训的有关规定要求。确因特殊情况在提任前未达到培训要求的，应当在提任后一年内完成培训。</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（六）具有正常履行职责的身体条件。</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（七）符合有关法律规定的资格要求。提任党的领导职务的，还应当符合《中国共产党章程》等规定的党龄要求。</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职级公务员担任领导职务，按照有关规定执行。</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6629400" y="1352550"/>
            <a:ext cx="2434351" cy="3406816"/>
          </a:xfrm>
          <a:prstGeom prst="rect">
            <a:avLst/>
          </a:prstGeom>
        </p:spPr>
      </p:pic>
    </p:spTree>
    <p:extLst>
      <p:ext uri="{BB962C8B-B14F-4D97-AF65-F5344CB8AC3E}">
        <p14:creationId val="364028792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6"/>
                                        </p:tgtEl>
                                        <p:attrNameLst>
                                          <p:attrName>style.visibility</p:attrName>
                                        </p:attrNameLst>
                                      </p:cBhvr>
                                      <p:to>
                                        <p:strVal val="visible"/>
                                      </p:to>
                                    </p:set>
                                    <p:animEffect filter="wipe(up)" transition="in">
                                      <p:cBhvr>
                                        <p:cTn dur="500" id="14"/>
                                        <p:tgtEl>
                                          <p:spTgt spid="1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ppt_x"/>
                                          </p:val>
                                        </p:tav>
                                        <p:tav tm="100000">
                                          <p:val>
                                            <p:strVal val="#ppt_x"/>
                                          </p:val>
                                        </p:tav>
                                      </p:tavLst>
                                    </p:anim>
                                    <p:anim calcmode="lin" valueType="num">
                                      <p:cBhvr additive="base">
                                        <p:cTn dur="500" fill="hold" id="20"/>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876300" y="1523634"/>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第九条</a:t>
            </a:r>
          </a:p>
        </p:txBody>
      </p:sp>
      <p:sp>
        <p:nvSpPr>
          <p:cNvPr id="15" name="TextBox 35"/>
          <p:cNvSpPr txBox="1"/>
          <p:nvPr/>
        </p:nvSpPr>
        <p:spPr>
          <a:xfrm>
            <a:off x="2628900" y="1447434"/>
            <a:ext cx="5791200" cy="2706624"/>
          </a:xfrm>
          <a:prstGeom prst="rect">
            <a:avLst/>
          </a:prstGeom>
          <a:noFill/>
        </p:spPr>
        <p:txBody>
          <a:bodyPr rtlCol="0" wrap="square">
            <a:spAutoFit/>
          </a:bodyPr>
          <a:lstStyle/>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党政领导干部应当逐级提拔。特别优秀或者工作特殊需要的干部，可以突破任职资格规定或者越级提拔担任领导职务。</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破格提拔的特别优秀干部，应当政治过硬、德才素质突出、群众公认度高，且符合下列条件之一：在关键时刻或者承担急难险重任务中经受住考验、表现突出、作出重大贡献；在条件艰苦、环境复杂、基础差的地区或者单位工作实绩突出；在其他岗位上尽职尽责，工作实绩特别显著。</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因工作特殊需要破格提拔的干部，应当符合下列情形之一：领导班子结构需要或者领导职位有特殊要求的；专业性较强的岗位或者重要专项工作急需的；艰苦边远地区、贫困地区急需引进的。</a:t>
            </a:r>
          </a:p>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rPr>
              <a:t>破格提拔干部必须从严掌握。不得突破本条例第七条规定的基本条件和第八条第一款第七项规定的资格要求。任职试用期未满或者提拔任职不满一年的，不得破格提拔。不得在任职年限上连续破格。不得越两级提拔。</a:t>
            </a:r>
          </a:p>
        </p:txBody>
      </p:sp>
      <p:pic>
        <p:nvPicPr>
          <p:cNvPr id="16" name="图片 15"/>
          <p:cNvPicPr>
            <a:picLocks noChangeAspect="1"/>
          </p:cNvPicPr>
          <p:nvPr/>
        </p:nvPicPr>
        <p:blipFill>
          <a:blip r:embed="rId3">
            <a:extLst>
              <a:ext uri="{28A0092B-C50C-407E-A947-70E740481C1C}">
                <a14:useLocalDpi val="0"/>
              </a:ext>
            </a:extLst>
          </a:blip>
          <a:stretch>
            <a:fillRect/>
          </a:stretch>
        </p:blipFill>
        <p:spPr>
          <a:xfrm>
            <a:off x="533400" y="1980834"/>
            <a:ext cx="2392212" cy="2195647"/>
          </a:xfrm>
          <a:prstGeom prst="rect">
            <a:avLst/>
          </a:prstGeom>
        </p:spPr>
      </p:pic>
    </p:spTree>
    <p:extLst>
      <p:ext uri="{BB962C8B-B14F-4D97-AF65-F5344CB8AC3E}">
        <p14:creationId val="319975439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830160" y="1478159"/>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第十条</a:t>
            </a:r>
          </a:p>
        </p:txBody>
      </p:sp>
      <p:sp>
        <p:nvSpPr>
          <p:cNvPr id="20" name="TextBox 35"/>
          <p:cNvSpPr txBox="1"/>
          <p:nvPr/>
        </p:nvSpPr>
        <p:spPr>
          <a:xfrm>
            <a:off x="762000" y="1913999"/>
            <a:ext cx="5105401" cy="2225041"/>
          </a:xfrm>
          <a:prstGeom prst="rect">
            <a:avLst/>
          </a:prstGeom>
          <a:noFill/>
        </p:spPr>
        <p:txBody>
          <a:bodyPr rtlCol="0" wrap="square">
            <a:spAutoFit/>
          </a:bodyPr>
          <a:lstStyle/>
          <a:p>
            <a:pPr>
              <a:lnSpc>
                <a:spcPct val="200000"/>
              </a:lnSpc>
            </a:pPr>
            <a:r>
              <a:rPr altLang="en-US" lang="zh-CN" sz="1400">
                <a:solidFill>
                  <a:schemeClr val="tx2"/>
                </a:solidFill>
                <a:latin charset="-122" panose="020b0503020204020204" pitchFamily="34" typeface="微软雅黑"/>
                <a:ea charset="-122" panose="020b0503020204020204" pitchFamily="34" typeface="微软雅黑"/>
              </a:rPr>
              <a:t>拓宽选人视野和渠道，党政领导干部可以从党政机关选拔任用，也可以从党政机关以外选拔任用，注意从企业、高等学校、科研院所等单位以及社会组织中发现选拔。地方党政领导班子成员应当注意从担任过县（市、区、旗）、乡（镇、街道）党政领导职务的干部和国有企事业单位领导人员中选拔。</a:t>
            </a:r>
          </a:p>
        </p:txBody>
      </p:sp>
      <p:pic>
        <p:nvPicPr>
          <p:cNvPr id="26" name="图片 25"/>
          <p:cNvPicPr>
            <a:picLocks noChangeAspect="1"/>
          </p:cNvPicPr>
          <p:nvPr/>
        </p:nvPicPr>
        <p:blipFill>
          <a:blip r:embed="rId3">
            <a:extLst>
              <a:ext uri="{28A0092B-C50C-407E-A947-70E740481C1C}">
                <a14:useLocalDpi val="0"/>
              </a:ext>
            </a:extLst>
          </a:blip>
          <a:stretch>
            <a:fillRect/>
          </a:stretch>
        </p:blipFill>
        <p:spPr>
          <a:xfrm>
            <a:off x="5562600" y="1123950"/>
            <a:ext cx="2971800" cy="2971800"/>
          </a:xfrm>
          <a:prstGeom prst="rect">
            <a:avLst/>
          </a:prstGeom>
        </p:spPr>
      </p:pic>
    </p:spTree>
    <p:extLst>
      <p:ext uri="{BB962C8B-B14F-4D97-AF65-F5344CB8AC3E}">
        <p14:creationId val="164536215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0"/>
                                        </p:tgtEl>
                                        <p:attrNameLst>
                                          <p:attrName>style.visibility</p:attrName>
                                        </p:attrNameLst>
                                      </p:cBhvr>
                                      <p:to>
                                        <p:strVal val="visible"/>
                                      </p:to>
                                    </p:set>
                                    <p:animEffect filter="wipe(up)" transition="in">
                                      <p:cBhvr>
                                        <p:cTn dur="500" id="14"/>
                                        <p:tgtEl>
                                          <p:spTgt spid="2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fill="hold" id="19"/>
                                        <p:tgtEl>
                                          <p:spTgt spid="26"/>
                                        </p:tgtEl>
                                        <p:attrNameLst>
                                          <p:attrName>ppt_x</p:attrName>
                                        </p:attrNameLst>
                                      </p:cBhvr>
                                      <p:tavLst>
                                        <p:tav tm="0">
                                          <p:val>
                                            <p:strVal val="#ppt_x"/>
                                          </p:val>
                                        </p:tav>
                                        <p:tav tm="100000">
                                          <p:val>
                                            <p:strVal val="#ppt_x"/>
                                          </p:val>
                                        </p:tav>
                                      </p:tavLst>
                                    </p:anim>
                                    <p:anim calcmode="lin" valueType="num">
                                      <p:cBhvr additive="base">
                                        <p:cTn dur="500" fill="hold" id="20"/>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圆角矩形 22"/>
          <p:cNvSpPr/>
          <p:nvPr/>
        </p:nvSpPr>
        <p:spPr>
          <a:xfrm>
            <a:off x="677760" y="21382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第十一条</a:t>
            </a:r>
          </a:p>
        </p:txBody>
      </p:sp>
      <p:sp>
        <p:nvSpPr>
          <p:cNvPr id="27" name="TextBox 35"/>
          <p:cNvSpPr txBox="1"/>
          <p:nvPr/>
        </p:nvSpPr>
        <p:spPr>
          <a:xfrm>
            <a:off x="2339833" y="2038350"/>
            <a:ext cx="6059634" cy="10515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组织（人事）部门应当深化对干部的日常了解，坚持知事识人，把功夫下在平时，全方位、多角度、近距离了解干部。根据日常了解情况，对领导班子和领导干部进行综合分析研判，为党委（党组）选人用人提供依据和参考。</a:t>
            </a:r>
          </a:p>
        </p:txBody>
      </p:sp>
      <p:sp>
        <p:nvSpPr>
          <p:cNvPr id="31" name="矩形 30"/>
          <p:cNvSpPr/>
          <p:nvPr/>
        </p:nvSpPr>
        <p:spPr>
          <a:xfrm>
            <a:off x="677760" y="13525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第三章　分析研判和动议</a:t>
            </a:r>
          </a:p>
        </p:txBody>
      </p:sp>
      <p:sp>
        <p:nvSpPr>
          <p:cNvPr id="34" name="圆角矩形 33"/>
          <p:cNvSpPr/>
          <p:nvPr/>
        </p:nvSpPr>
        <p:spPr>
          <a:xfrm>
            <a:off x="677760" y="34336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第十二条</a:t>
            </a:r>
          </a:p>
        </p:txBody>
      </p:sp>
      <p:sp>
        <p:nvSpPr>
          <p:cNvPr id="35" name="TextBox 35"/>
          <p:cNvSpPr txBox="1"/>
          <p:nvPr/>
        </p:nvSpPr>
        <p:spPr>
          <a:xfrm>
            <a:off x="2339833" y="3333750"/>
            <a:ext cx="6059634" cy="73152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党委（党组）或者组织（人事）部门根据工作需要和领导班子建设实际，结合综合分析研判情况，提出启动干部选拔任用工作意见。</a:t>
            </a:r>
          </a:p>
        </p:txBody>
      </p:sp>
    </p:spTree>
    <p:extLst>
      <p:ext uri="{BB962C8B-B14F-4D97-AF65-F5344CB8AC3E}">
        <p14:creationId val="370444565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27"/>
                                        </p:tgtEl>
                                        <p:attrNameLst>
                                          <p:attrName>style.visibility</p:attrName>
                                        </p:attrNameLst>
                                      </p:cBhvr>
                                      <p:to>
                                        <p:strVal val="visible"/>
                                      </p:to>
                                    </p:set>
                                    <p:animEffect filter="wipe(up)" transition="in">
                                      <p:cBhvr>
                                        <p:cTn dur="500" id="19"/>
                                        <p:tgtEl>
                                          <p:spTgt spid="2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4"/>
                                        </p:tgtEl>
                                        <p:attrNameLst>
                                          <p:attrName>style.visibility</p:attrName>
                                        </p:attrNameLst>
                                      </p:cBhvr>
                                      <p:to>
                                        <p:strVal val="visible"/>
                                      </p:to>
                                    </p:set>
                                    <p:anim calcmode="lin" valueType="num">
                                      <p:cBhvr>
                                        <p:cTn dur="500" fill="hold" id="24"/>
                                        <p:tgtEl>
                                          <p:spTgt spid="34"/>
                                        </p:tgtEl>
                                        <p:attrNameLst>
                                          <p:attrName>ppt_w</p:attrName>
                                        </p:attrNameLst>
                                      </p:cBhvr>
                                      <p:tavLst>
                                        <p:tav tm="0">
                                          <p:val>
                                            <p:fltVal val="0"/>
                                          </p:val>
                                        </p:tav>
                                        <p:tav tm="100000">
                                          <p:val>
                                            <p:strVal val="#ppt_w"/>
                                          </p:val>
                                        </p:tav>
                                      </p:tavLst>
                                    </p:anim>
                                    <p:anim calcmode="lin" valueType="num">
                                      <p:cBhvr>
                                        <p:cTn dur="500" fill="hold" id="25"/>
                                        <p:tgtEl>
                                          <p:spTgt spid="34"/>
                                        </p:tgtEl>
                                        <p:attrNameLst>
                                          <p:attrName>ppt_h</p:attrName>
                                        </p:attrNameLst>
                                      </p:cBhvr>
                                      <p:tavLst>
                                        <p:tav tm="0">
                                          <p:val>
                                            <p:fltVal val="0"/>
                                          </p:val>
                                        </p:tav>
                                        <p:tav tm="100000">
                                          <p:val>
                                            <p:strVal val="#ppt_h"/>
                                          </p:val>
                                        </p:tav>
                                      </p:tavLst>
                                    </p:anim>
                                    <p:animEffect filter="fade" transition="in">
                                      <p:cBhvr>
                                        <p:cTn dur="500" id="26"/>
                                        <p:tgtEl>
                                          <p:spTgt spid="34"/>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1">
                                  <p:stCondLst>
                                    <p:cond delay="0"/>
                                  </p:stCondLst>
                                  <p:childTnLst>
                                    <p:set>
                                      <p:cBhvr>
                                        <p:cTn dur="1" fill="hold" id="30">
                                          <p:stCondLst>
                                            <p:cond delay="0"/>
                                          </p:stCondLst>
                                        </p:cTn>
                                        <p:tgtEl>
                                          <p:spTgt spid="35"/>
                                        </p:tgtEl>
                                        <p:attrNameLst>
                                          <p:attrName>style.visibility</p:attrName>
                                        </p:attrNameLst>
                                      </p:cBhvr>
                                      <p:to>
                                        <p:strVal val="visible"/>
                                      </p:to>
                                    </p:set>
                                    <p:animEffect filter="wipe(up)" transition="in">
                                      <p:cBhvr>
                                        <p:cTn dur="500" id="3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4"/>
      <p:bldP grpId="0" spid="3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圆角矩形 19"/>
          <p:cNvSpPr/>
          <p:nvPr/>
        </p:nvSpPr>
        <p:spPr>
          <a:xfrm>
            <a:off x="753960" y="128878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第十三条</a:t>
            </a:r>
          </a:p>
        </p:txBody>
      </p:sp>
      <p:sp>
        <p:nvSpPr>
          <p:cNvPr id="26" name="TextBox 35"/>
          <p:cNvSpPr txBox="1"/>
          <p:nvPr/>
        </p:nvSpPr>
        <p:spPr>
          <a:xfrm>
            <a:off x="685800" y="1724620"/>
            <a:ext cx="8140433" cy="10515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组织（人事）部门综合有关方面建议和平时了解掌握的情况，对领导班子和领导干部进行动议分析</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就选拔任用的职位、条件、范围、方式、程序和人选意向等提出初步建议。个人向党组织推荐领导干部人选，必须负责地写出推荐材料并署名。</a:t>
            </a:r>
          </a:p>
        </p:txBody>
      </p:sp>
      <p:sp>
        <p:nvSpPr>
          <p:cNvPr id="27" name="圆角矩形 26"/>
          <p:cNvSpPr/>
          <p:nvPr/>
        </p:nvSpPr>
        <p:spPr>
          <a:xfrm>
            <a:off x="753959" y="286762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第十四条</a:t>
            </a:r>
          </a:p>
        </p:txBody>
      </p:sp>
      <p:sp>
        <p:nvSpPr>
          <p:cNvPr id="31" name="TextBox 35"/>
          <p:cNvSpPr txBox="1"/>
          <p:nvPr/>
        </p:nvSpPr>
        <p:spPr>
          <a:xfrm>
            <a:off x="685801" y="3324820"/>
            <a:ext cx="4724400" cy="91440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组织（人事）部门将初步建议向党委（党组）主要领导成员汇报，对初步建议进行完善，在一定范围内进行沟通酝酿，形成工作方案。对动议的人选严格把关，根据工作需要，可以提前核查有关事项。</a:t>
            </a:r>
          </a:p>
        </p:txBody>
      </p:sp>
      <p:pic>
        <p:nvPicPr>
          <p:cNvPr id="33" name="图片 32"/>
          <p:cNvPicPr>
            <a:picLocks noChangeAspect="1"/>
          </p:cNvPicPr>
          <p:nvPr/>
        </p:nvPicPr>
        <p:blipFill>
          <a:blip r:embed="rId3">
            <a:extLst>
              <a:ext uri="{28A0092B-C50C-407E-A947-70E740481C1C}">
                <a14:useLocalDpi val="0"/>
              </a:ext>
            </a:extLst>
          </a:blip>
          <a:stretch>
            <a:fillRect/>
          </a:stretch>
        </p:blipFill>
        <p:spPr>
          <a:xfrm>
            <a:off x="5334000" y="2038350"/>
            <a:ext cx="3416032" cy="2846426"/>
          </a:xfrm>
          <a:prstGeom prst="rect">
            <a:avLst/>
          </a:prstGeom>
        </p:spPr>
      </p:pic>
    </p:spTree>
    <p:extLst>
      <p:ext uri="{BB962C8B-B14F-4D97-AF65-F5344CB8AC3E}">
        <p14:creationId val="372223255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6"/>
                                        </p:tgtEl>
                                        <p:attrNameLst>
                                          <p:attrName>style.visibility</p:attrName>
                                        </p:attrNameLst>
                                      </p:cBhvr>
                                      <p:to>
                                        <p:strVal val="visible"/>
                                      </p:to>
                                    </p:set>
                                    <p:animEffect filter="wipe(up)" transition="in">
                                      <p:cBhvr>
                                        <p:cTn dur="500" id="14"/>
                                        <p:tgtEl>
                                          <p:spTgt spid="2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fltVal val="0"/>
                                          </p:val>
                                        </p:tav>
                                        <p:tav tm="100000">
                                          <p:val>
                                            <p:strVal val="#ppt_w"/>
                                          </p:val>
                                        </p:tav>
                                      </p:tavLst>
                                    </p:anim>
                                    <p:anim calcmode="lin" valueType="num">
                                      <p:cBhvr>
                                        <p:cTn dur="500" fill="hold" id="20"/>
                                        <p:tgtEl>
                                          <p:spTgt spid="27"/>
                                        </p:tgtEl>
                                        <p:attrNameLst>
                                          <p:attrName>ppt_h</p:attrName>
                                        </p:attrNameLst>
                                      </p:cBhvr>
                                      <p:tavLst>
                                        <p:tav tm="0">
                                          <p:val>
                                            <p:fltVal val="0"/>
                                          </p:val>
                                        </p:tav>
                                        <p:tav tm="100000">
                                          <p:val>
                                            <p:strVal val="#ppt_h"/>
                                          </p:val>
                                        </p:tav>
                                      </p:tavLst>
                                    </p:anim>
                                    <p:animEffect filter="fade" transition="in">
                                      <p:cBhvr>
                                        <p:cTn dur="500" id="21"/>
                                        <p:tgtEl>
                                          <p:spTgt spid="2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1"/>
                                        </p:tgtEl>
                                        <p:attrNameLst>
                                          <p:attrName>style.visibility</p:attrName>
                                        </p:attrNameLst>
                                      </p:cBhvr>
                                      <p:to>
                                        <p:strVal val="visible"/>
                                      </p:to>
                                    </p:set>
                                    <p:animEffect filter="wipe(up)" transition="in">
                                      <p:cBhvr>
                                        <p:cTn dur="500" id="26"/>
                                        <p:tgtEl>
                                          <p:spTgt spid="31"/>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33"/>
                                        </p:tgtEl>
                                        <p:attrNameLst>
                                          <p:attrName>style.visibility</p:attrName>
                                        </p:attrNameLst>
                                      </p:cBhvr>
                                      <p:to>
                                        <p:strVal val="visible"/>
                                      </p:to>
                                    </p:set>
                                    <p:anim calcmode="lin" valueType="num">
                                      <p:cBhvr additive="base">
                                        <p:cTn dur="500" fill="hold" id="31"/>
                                        <p:tgtEl>
                                          <p:spTgt spid="33"/>
                                        </p:tgtEl>
                                        <p:attrNameLst>
                                          <p:attrName>ppt_x</p:attrName>
                                        </p:attrNameLst>
                                      </p:cBhvr>
                                      <p:tavLst>
                                        <p:tav tm="0">
                                          <p:val>
                                            <p:strVal val="#ppt_x"/>
                                          </p:val>
                                        </p:tav>
                                        <p:tav tm="100000">
                                          <p:val>
                                            <p:strVal val="#ppt_x"/>
                                          </p:val>
                                        </p:tav>
                                      </p:tavLst>
                                    </p:anim>
                                    <p:anim calcmode="lin" valueType="num">
                                      <p:cBhvr additive="base">
                                        <p:cTn dur="500" fill="hold" id="32"/>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6"/>
      <p:bldP grpId="0" spid="27"/>
      <p:bldP grpId="0" spid="3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a:off x="876300" y="12001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第十五条</a:t>
            </a:r>
          </a:p>
        </p:txBody>
      </p:sp>
      <p:sp>
        <p:nvSpPr>
          <p:cNvPr id="13" name="TextBox 35"/>
          <p:cNvSpPr txBox="1"/>
          <p:nvPr/>
        </p:nvSpPr>
        <p:spPr>
          <a:xfrm>
            <a:off x="762000" y="1697450"/>
            <a:ext cx="5718341" cy="256032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研判和动议时，根据工作需要和实际情况，如确有必要，也可以把公开选拔、竞争上岗作为产生人选的一种方式。领导职位出现空缺且本地区本部门没有合适人选的，特别是需要补充紧缺专业人才或者配备结构需要干部的，可以通过公开选拔产生人选；领导职位出现空缺，本单位本系统符合资格条件人数较多且需要进一步比选择优的，可以通过竞争上岗产生人选。公开选拔、竞争上岗一般适用于副职领导职位。</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公开选拔、竞争上岗应当结合岗位特点，坚持组织把关，突出政治素质、专业素养、工作实绩和一贯表现，防止简单以分数、票数取人。</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公开选拔、竞争上岗设置的资格条件突破规定的，应当事先报上级组织（人事）部门审核同意。</a:t>
            </a:r>
          </a:p>
        </p:txBody>
      </p:sp>
      <p:pic>
        <p:nvPicPr>
          <p:cNvPr id="14" name="图片 13"/>
          <p:cNvPicPr>
            <a:picLocks noChangeAspect="1"/>
          </p:cNvPicPr>
          <p:nvPr/>
        </p:nvPicPr>
        <p:blipFill>
          <a:blip r:embed="rId3">
            <a:extLst>
              <a:ext uri="{28A0092B-C50C-407E-A947-70E740481C1C}">
                <a14:useLocalDpi val="0"/>
              </a:ext>
            </a:extLst>
          </a:blip>
          <a:stretch>
            <a:fillRect/>
          </a:stretch>
        </p:blipFill>
        <p:spPr>
          <a:xfrm>
            <a:off x="6480341" y="1620417"/>
            <a:ext cx="2434351" cy="2614374"/>
          </a:xfrm>
          <a:prstGeom prst="rect">
            <a:avLst/>
          </a:prstGeom>
        </p:spPr>
      </p:pic>
    </p:spTree>
    <p:extLst>
      <p:ext uri="{BB962C8B-B14F-4D97-AF65-F5344CB8AC3E}">
        <p14:creationId val="24794610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3"/>
                                        </p:tgtEl>
                                        <p:attrNameLst>
                                          <p:attrName>style.visibility</p:attrName>
                                        </p:attrNameLst>
                                      </p:cBhvr>
                                      <p:to>
                                        <p:strVal val="visible"/>
                                      </p:to>
                                    </p:set>
                                    <p:animEffect filter="wipe(up)" transition="in">
                                      <p:cBhvr>
                                        <p:cTn dur="500" id="14"/>
                                        <p:tgtEl>
                                          <p:spTgt spid="1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fill="hold" id="19"/>
                                        <p:tgtEl>
                                          <p:spTgt spid="14"/>
                                        </p:tgtEl>
                                        <p:attrNameLst>
                                          <p:attrName>ppt_x</p:attrName>
                                        </p:attrNameLst>
                                      </p:cBhvr>
                                      <p:tavLst>
                                        <p:tav tm="0">
                                          <p:val>
                                            <p:strVal val="#ppt_x"/>
                                          </p:val>
                                        </p:tav>
                                        <p:tav tm="100000">
                                          <p:val>
                                            <p:strVal val="#ppt_x"/>
                                          </p:val>
                                        </p:tav>
                                      </p:tavLst>
                                    </p:anim>
                                    <p:anim calcmode="lin" valueType="num">
                                      <p:cBhvr additive="base">
                                        <p:cTn dur="500" fill="hold" id="20"/>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圆角矩形 22"/>
          <p:cNvSpPr/>
          <p:nvPr/>
        </p:nvSpPr>
        <p:spPr>
          <a:xfrm>
            <a:off x="677760" y="21382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第十六条</a:t>
            </a:r>
          </a:p>
        </p:txBody>
      </p:sp>
      <p:sp>
        <p:nvSpPr>
          <p:cNvPr id="27" name="TextBox 35"/>
          <p:cNvSpPr txBox="1"/>
          <p:nvPr/>
        </p:nvSpPr>
        <p:spPr>
          <a:xfrm>
            <a:off x="2339833" y="2038350"/>
            <a:ext cx="6059634" cy="73152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选拔任用党政领导干部，应当经过民主推荐。民主推荐包括谈话调研推荐和会议推荐，推荐结果作为选拔任用的重要参考，在一年内有效。</a:t>
            </a:r>
          </a:p>
        </p:txBody>
      </p:sp>
      <p:sp>
        <p:nvSpPr>
          <p:cNvPr id="31" name="矩形 30"/>
          <p:cNvSpPr/>
          <p:nvPr/>
        </p:nvSpPr>
        <p:spPr>
          <a:xfrm>
            <a:off x="677760" y="13525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第四章　民主推荐</a:t>
            </a:r>
          </a:p>
        </p:txBody>
      </p:sp>
      <p:sp>
        <p:nvSpPr>
          <p:cNvPr id="33" name="圆角矩形 32"/>
          <p:cNvSpPr/>
          <p:nvPr/>
        </p:nvSpPr>
        <p:spPr>
          <a:xfrm>
            <a:off x="677760" y="32050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第十七条</a:t>
            </a:r>
          </a:p>
        </p:txBody>
      </p:sp>
      <p:sp>
        <p:nvSpPr>
          <p:cNvPr id="34" name="TextBox 35"/>
          <p:cNvSpPr txBox="1"/>
          <p:nvPr/>
        </p:nvSpPr>
        <p:spPr>
          <a:xfrm>
            <a:off x="2339833" y="3028950"/>
            <a:ext cx="6059634" cy="137160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领导班子换届，民主推荐按照职位设置全额定向推荐；个别提拔任职或者进一步使用，可以按照拟任职位进行定向推荐，也可以根据拟任职位的具体情况进行非定向推荐；进一步使用的，可以采取听取意见的方式进行，其中正职也可以参照个别提拔任职进行民主推荐。</a:t>
            </a:r>
          </a:p>
        </p:txBody>
      </p:sp>
    </p:spTree>
    <p:extLst>
      <p:ext uri="{BB962C8B-B14F-4D97-AF65-F5344CB8AC3E}">
        <p14:creationId val="311969830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27"/>
                                        </p:tgtEl>
                                        <p:attrNameLst>
                                          <p:attrName>style.visibility</p:attrName>
                                        </p:attrNameLst>
                                      </p:cBhvr>
                                      <p:to>
                                        <p:strVal val="visible"/>
                                      </p:to>
                                    </p:set>
                                    <p:animEffect filter="wipe(up)" transition="in">
                                      <p:cBhvr>
                                        <p:cTn dur="500" id="19"/>
                                        <p:tgtEl>
                                          <p:spTgt spid="2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3"/>
                                        </p:tgtEl>
                                        <p:attrNameLst>
                                          <p:attrName>style.visibility</p:attrName>
                                        </p:attrNameLst>
                                      </p:cBhvr>
                                      <p:to>
                                        <p:strVal val="visible"/>
                                      </p:to>
                                    </p:set>
                                    <p:anim calcmode="lin" valueType="num">
                                      <p:cBhvr>
                                        <p:cTn dur="500" fill="hold" id="24"/>
                                        <p:tgtEl>
                                          <p:spTgt spid="33"/>
                                        </p:tgtEl>
                                        <p:attrNameLst>
                                          <p:attrName>ppt_w</p:attrName>
                                        </p:attrNameLst>
                                      </p:cBhvr>
                                      <p:tavLst>
                                        <p:tav tm="0">
                                          <p:val>
                                            <p:fltVal val="0"/>
                                          </p:val>
                                        </p:tav>
                                        <p:tav tm="100000">
                                          <p:val>
                                            <p:strVal val="#ppt_w"/>
                                          </p:val>
                                        </p:tav>
                                      </p:tavLst>
                                    </p:anim>
                                    <p:anim calcmode="lin" valueType="num">
                                      <p:cBhvr>
                                        <p:cTn dur="500" fill="hold" id="25"/>
                                        <p:tgtEl>
                                          <p:spTgt spid="33"/>
                                        </p:tgtEl>
                                        <p:attrNameLst>
                                          <p:attrName>ppt_h</p:attrName>
                                        </p:attrNameLst>
                                      </p:cBhvr>
                                      <p:tavLst>
                                        <p:tav tm="0">
                                          <p:val>
                                            <p:fltVal val="0"/>
                                          </p:val>
                                        </p:tav>
                                        <p:tav tm="100000">
                                          <p:val>
                                            <p:strVal val="#ppt_h"/>
                                          </p:val>
                                        </p:tav>
                                      </p:tavLst>
                                    </p:anim>
                                    <p:animEffect filter="fade" transition="in">
                                      <p:cBhvr>
                                        <p:cTn dur="500" id="26"/>
                                        <p:tgtEl>
                                          <p:spTgt spid="33"/>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1">
                                  <p:stCondLst>
                                    <p:cond delay="0"/>
                                  </p:stCondLst>
                                  <p:childTnLst>
                                    <p:set>
                                      <p:cBhvr>
                                        <p:cTn dur="1" fill="hold" id="30">
                                          <p:stCondLst>
                                            <p:cond delay="0"/>
                                          </p:stCondLst>
                                        </p:cTn>
                                        <p:tgtEl>
                                          <p:spTgt spid="34"/>
                                        </p:tgtEl>
                                        <p:attrNameLst>
                                          <p:attrName>style.visibility</p:attrName>
                                        </p:attrNameLst>
                                      </p:cBhvr>
                                      <p:to>
                                        <p:strVal val="visible"/>
                                      </p:to>
                                    </p:set>
                                    <p:animEffect filter="wipe(up)" transition="in">
                                      <p:cBhvr>
                                        <p:cTn dur="500" id="3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3"/>
      <p:bldP grpId="0" spid="3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876300" y="1523634"/>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第十八条</a:t>
            </a:r>
          </a:p>
        </p:txBody>
      </p:sp>
      <p:sp>
        <p:nvSpPr>
          <p:cNvPr id="16" name="TextBox 35"/>
          <p:cNvSpPr txBox="1"/>
          <p:nvPr/>
        </p:nvSpPr>
        <p:spPr>
          <a:xfrm>
            <a:off x="2667000" y="1447434"/>
            <a:ext cx="5791200" cy="2865120"/>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rPr>
              <a:t>地方领导班子换届，民主推荐应当经过下列程序：</a:t>
            </a:r>
          </a:p>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rPr>
              <a:t>（一）进行谈话调研推荐，提前向谈话对象提供谈话提纲、换届政策说明、干部名册等相关材料，提出有关要求，提高谈话质量；</a:t>
            </a:r>
          </a:p>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rPr>
              <a:t>（二）综合考虑谈话调研推荐情况以及人选条件、岗位要求、班子结构等，经与本级党委沟通协商后，由上级党委或者组织部门研究提出会议推荐参考人选，参考人选应当差额提出；</a:t>
            </a:r>
          </a:p>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rPr>
              <a:t>（三）召开推荐会议，由本级党委主持，考察组说明换届有关政策，介绍参考人选产生情况，提出有关要求，组织填写推荐表；</a:t>
            </a:r>
          </a:p>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rPr>
              <a:t>（四）对民主推荐情况进行综合分析；</a:t>
            </a:r>
          </a:p>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rPr>
              <a:t>（五）向上级党委或者组织部门汇报民主推荐情况。</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680102" y="2114550"/>
            <a:ext cx="1796398" cy="1796398"/>
          </a:xfrm>
          <a:prstGeom prst="rect">
            <a:avLst/>
          </a:prstGeom>
        </p:spPr>
      </p:pic>
    </p:spTree>
    <p:extLst>
      <p:ext uri="{BB962C8B-B14F-4D97-AF65-F5344CB8AC3E}">
        <p14:creationId val="246302769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6"/>
                                        </p:tgtEl>
                                        <p:attrNameLst>
                                          <p:attrName>style.visibility</p:attrName>
                                        </p:attrNameLst>
                                      </p:cBhvr>
                                      <p:to>
                                        <p:strVal val="visible"/>
                                      </p:to>
                                    </p:set>
                                    <p:animEffect filter="wipe(up)" transition="in">
                                      <p:cBhvr>
                                        <p:cTn dur="500" id="1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457200" y="2835385"/>
            <a:ext cx="1600200" cy="1488965"/>
          </a:xfrm>
          <a:prstGeom prst="rect">
            <a:avLst/>
          </a:prstGeom>
        </p:spPr>
      </p:pic>
      <p:pic>
        <p:nvPicPr>
          <p:cNvPr id="26" name="图片 25"/>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571500" y="572262"/>
            <a:ext cx="1371599" cy="1187601"/>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56" y="3470544"/>
            <a:ext cx="9143244" cy="169200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7010400" y="2724150"/>
            <a:ext cx="1916922" cy="1916922"/>
          </a:xfrm>
          <a:prstGeom prst="rect">
            <a:avLst/>
          </a:prstGeom>
        </p:spPr>
      </p:pic>
      <p:sp>
        <p:nvSpPr>
          <p:cNvPr id="4" name="矩形 3"/>
          <p:cNvSpPr/>
          <p:nvPr/>
        </p:nvSpPr>
        <p:spPr>
          <a:xfrm>
            <a:off x="1371403" y="1885950"/>
            <a:ext cx="6278880" cy="701040"/>
          </a:xfrm>
          <a:prstGeom prst="rect">
            <a:avLst/>
          </a:prstGeom>
        </p:spPr>
        <p:txBody>
          <a:bodyPr wrap="none">
            <a:spAutoFit/>
          </a:bodyPr>
          <a:lstStyle/>
          <a:p>
            <a:r>
              <a:rPr altLang="zh-CN" b="1" lang="en-US" sz="4000">
                <a:solidFill>
                  <a:schemeClr val="accent1"/>
                </a:solidFill>
                <a:latin typeface="+mn-ea"/>
              </a:rPr>
              <a:t>《干部任用条例》背景概述</a:t>
            </a:r>
          </a:p>
        </p:txBody>
      </p:sp>
      <p:sp>
        <p:nvSpPr>
          <p:cNvPr id="27" name="矩形 26"/>
          <p:cNvSpPr/>
          <p:nvPr/>
        </p:nvSpPr>
        <p:spPr>
          <a:xfrm>
            <a:off x="3352800" y="1200150"/>
            <a:ext cx="2519680" cy="701040"/>
          </a:xfrm>
          <a:prstGeom prst="rect">
            <a:avLst/>
          </a:prstGeom>
        </p:spPr>
        <p:txBody>
          <a:bodyPr wrap="none">
            <a:spAutoFit/>
          </a:bodyPr>
          <a:lstStyle/>
          <a:p>
            <a:r>
              <a:rPr altLang="en-US" lang="zh-CN" smtClean="0" spc="600" sz="4000">
                <a:solidFill>
                  <a:schemeClr val="accent1"/>
                </a:solidFill>
                <a:latin typeface="+mn-ea"/>
              </a:rPr>
              <a:t>第一部分</a:t>
            </a:r>
          </a:p>
        </p:txBody>
      </p:sp>
      <p:sp>
        <p:nvSpPr>
          <p:cNvPr id="28" name="矩形 27"/>
          <p:cNvSpPr/>
          <p:nvPr/>
        </p:nvSpPr>
        <p:spPr>
          <a:xfrm>
            <a:off x="1737151" y="2598063"/>
            <a:ext cx="5882652" cy="426720"/>
          </a:xfrm>
          <a:prstGeom prst="rect">
            <a:avLst/>
          </a:prstGeom>
        </p:spPr>
        <p:txBody>
          <a:bodyPr wrap="square">
            <a:spAutoFit/>
          </a:bodyPr>
          <a:lstStyle/>
          <a:p>
            <a:pPr algn="ctr"/>
            <a:r>
              <a:rPr altLang="en-US" lang="zh-CN" smtClean="0" sz="1100">
                <a:solidFill>
                  <a:schemeClr val="accent1"/>
                </a:solidFill>
              </a:rPr>
              <a:t>regulations on the selection and appointment of party and government leading cadres the selection regulations on the selection and appointment</a:t>
            </a:r>
          </a:p>
        </p:txBody>
      </p:sp>
    </p:spTree>
    <p:extLst>
      <p:ext uri="{BB962C8B-B14F-4D97-AF65-F5344CB8AC3E}">
        <p14:creationId val="75287097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9">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0-#ppt_w/2"/>
                                          </p:val>
                                        </p:tav>
                                        <p:tav tm="100000">
                                          <p:val>
                                            <p:strVal val="#ppt_x"/>
                                          </p:val>
                                        </p:tav>
                                      </p:tavLst>
                                    </p:anim>
                                    <p:anim calcmode="lin" valueType="num">
                                      <p:cBhvr additive="base">
                                        <p:cTn dur="500" fill="hold" id="22"/>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ppt_x"/>
                                          </p:val>
                                        </p:tav>
                                        <p:tav tm="100000">
                                          <p:val>
                                            <p:strVal val="#ppt_x"/>
                                          </p:val>
                                        </p:tav>
                                      </p:tavLst>
                                    </p:anim>
                                    <p:anim calcmode="lin" valueType="num">
                                      <p:cBhvr additive="base">
                                        <p:cTn dur="500" fill="hold" id="28"/>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4"/>
                                        </p:tgtEl>
                                        <p:attrNameLst>
                                          <p:attrName>style.visibility</p:attrName>
                                        </p:attrNameLst>
                                      </p:cBhvr>
                                      <p:to>
                                        <p:strVal val="visible"/>
                                      </p:to>
                                    </p:set>
                                    <p:animEffect filter="barn(inVertical)" transition="in">
                                      <p:cBhvr>
                                        <p:cTn dur="500" id="33"/>
                                        <p:tgtEl>
                                          <p:spTgt spid="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p:cTn dur="500" fill="hold" id="38"/>
                                        <p:tgtEl>
                                          <p:spTgt spid="28"/>
                                        </p:tgtEl>
                                        <p:attrNameLst>
                                          <p:attrName>ppt_w</p:attrName>
                                        </p:attrNameLst>
                                      </p:cBhvr>
                                      <p:tavLst>
                                        <p:tav tm="0">
                                          <p:val>
                                            <p:fltVal val="0"/>
                                          </p:val>
                                        </p:tav>
                                        <p:tav tm="100000">
                                          <p:val>
                                            <p:strVal val="#ppt_w"/>
                                          </p:val>
                                        </p:tav>
                                      </p:tavLst>
                                    </p:anim>
                                    <p:anim calcmode="lin" valueType="num">
                                      <p:cBhvr>
                                        <p:cTn dur="500" fill="hold" id="39"/>
                                        <p:tgtEl>
                                          <p:spTgt spid="28"/>
                                        </p:tgtEl>
                                        <p:attrNameLst>
                                          <p:attrName>ppt_h</p:attrName>
                                        </p:attrNameLst>
                                      </p:cBhvr>
                                      <p:tavLst>
                                        <p:tav tm="0">
                                          <p:val>
                                            <p:fltVal val="0"/>
                                          </p:val>
                                        </p:tav>
                                        <p:tav tm="100000">
                                          <p:val>
                                            <p:strVal val="#ppt_h"/>
                                          </p:val>
                                        </p:tav>
                                      </p:tavLst>
                                    </p:anim>
                                    <p:animEffect filter="fade" transition="in">
                                      <p:cBhvr>
                                        <p:cTn dur="500" id="4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7"/>
      <p:bldP grpId="0" spid="2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906359" y="13525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smtClean="0">
                <a:solidFill>
                  <a:prstClr val="white"/>
                </a:solidFill>
                <a:latin charset="-122" panose="020b0503020204020204" pitchFamily="34" typeface="微软雅黑"/>
                <a:ea charset="-122" panose="020b0503020204020204" pitchFamily="34" typeface="微软雅黑"/>
              </a:rPr>
              <a:t>第十九条</a:t>
            </a:r>
          </a:p>
        </p:txBody>
      </p:sp>
      <p:sp>
        <p:nvSpPr>
          <p:cNvPr id="15" name="TextBox 35"/>
          <p:cNvSpPr txBox="1"/>
          <p:nvPr/>
        </p:nvSpPr>
        <p:spPr>
          <a:xfrm>
            <a:off x="838199" y="1788390"/>
            <a:ext cx="5105401" cy="2706624"/>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地方领导班子换届，谈话调研推荐一般由下列人员参加：</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（一）党委成员；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（二）人大常委会、政府、政协领导成员；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（三）纪委监委领导成员；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（四）法院、检察院主要领导成员；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（五）党委工作部门、政府工作部门、群团组织主要领导成员；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（六）下一级党委和政府主要领导成员；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（七）其他需要参加的人员，可以根据知情度、关联度和代表性原则确定。</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推荐人大常委会、政府、政协领导成员人选，应当有民主党派、工商联主要领导成员和无党派代表人士参加。</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参加会议推荐的人员参照上列范围确定，可以适当调整。</a:t>
            </a:r>
          </a:p>
        </p:txBody>
      </p:sp>
      <p:pic>
        <p:nvPicPr>
          <p:cNvPr id="20" name="图片 19"/>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5410200" y="1349107"/>
            <a:ext cx="2819400" cy="3427592"/>
          </a:xfrm>
          <a:prstGeom prst="rect">
            <a:avLst/>
          </a:prstGeom>
        </p:spPr>
      </p:pic>
    </p:spTree>
    <p:extLst>
      <p:ext uri="{BB962C8B-B14F-4D97-AF65-F5344CB8AC3E}">
        <p14:creationId val="137902903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5"/>
                                        </p:tgtEl>
                                        <p:attrNameLst>
                                          <p:attrName>style.visibility</p:attrName>
                                        </p:attrNameLst>
                                      </p:cBhvr>
                                      <p:to>
                                        <p:strVal val="visible"/>
                                      </p:to>
                                    </p:set>
                                    <p:animEffect filter="wipe(up)" transition="in">
                                      <p:cBhvr>
                                        <p:cTn dur="500" id="14"/>
                                        <p:tgtEl>
                                          <p:spTgt spid="1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ppt_x"/>
                                          </p:val>
                                        </p:tav>
                                        <p:tav tm="100000">
                                          <p:val>
                                            <p:strVal val="#ppt_x"/>
                                          </p:val>
                                        </p:tav>
                                      </p:tavLst>
                                    </p:anim>
                                    <p:anim calcmode="lin" valueType="num">
                                      <p:cBhvr additive="base">
                                        <p:cTn dur="500" fill="hold" id="20"/>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753960" y="12001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第二十条</a:t>
            </a:r>
          </a:p>
        </p:txBody>
      </p:sp>
      <p:sp>
        <p:nvSpPr>
          <p:cNvPr id="15" name="TextBox 35"/>
          <p:cNvSpPr txBox="1"/>
          <p:nvPr/>
        </p:nvSpPr>
        <p:spPr>
          <a:xfrm>
            <a:off x="685800" y="1635990"/>
            <a:ext cx="8140433"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个别提拔任职，或者进一步使用需要进行民主推荐的，民主推荐程序可以参照本条例第十八条规定进行；必要时也可以先进行会议推荐，再进行谈话调研推荐。先进行谈话调研推荐的，可以提出会议推荐参考人选，参考人选应当差额提出。单位人数较少、参加会议推荐人员范围与谈话调研推荐人员范围基本相同，且谈话调研推荐意见集中的，根据实际情况，可以不再进行会议推荐。</a:t>
            </a:r>
          </a:p>
        </p:txBody>
      </p:sp>
      <p:sp>
        <p:nvSpPr>
          <p:cNvPr id="20" name="圆角矩形 19"/>
          <p:cNvSpPr/>
          <p:nvPr/>
        </p:nvSpPr>
        <p:spPr>
          <a:xfrm>
            <a:off x="753959" y="277899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第二十一条</a:t>
            </a:r>
          </a:p>
        </p:txBody>
      </p:sp>
      <p:sp>
        <p:nvSpPr>
          <p:cNvPr id="24" name="TextBox 35"/>
          <p:cNvSpPr txBox="1"/>
          <p:nvPr/>
        </p:nvSpPr>
        <p:spPr>
          <a:xfrm>
            <a:off x="685800" y="3236190"/>
            <a:ext cx="7924799" cy="1463040"/>
          </a:xfrm>
          <a:prstGeom prst="rect">
            <a:avLst/>
          </a:prstGeom>
          <a:noFill/>
        </p:spPr>
        <p:txBody>
          <a:bodyPr rtlCol="0" wrap="square">
            <a:spAutoFit/>
          </a:bodyPr>
          <a:lstStyle/>
          <a:p>
            <a:pPr>
              <a:lnSpc>
                <a:spcPct val="150000"/>
              </a:lnSpc>
            </a:pPr>
            <a:r>
              <a:rPr altLang="en-US" lang="zh-CN" smtClean="0" sz="1200">
                <a:solidFill>
                  <a:schemeClr val="tx2"/>
                </a:solidFill>
                <a:latin charset="-122" panose="020b0503020204020204" pitchFamily="34" typeface="微软雅黑"/>
                <a:ea charset="-122" panose="020b0503020204020204" pitchFamily="34" typeface="微软雅黑"/>
              </a:rPr>
              <a:t>（一）民主推荐地方党政领导班子成员人选，参照本条例第十九条规定执行，可以适当调整。</a:t>
            </a:r>
          </a:p>
          <a:p>
            <a:pPr>
              <a:lnSpc>
                <a:spcPct val="150000"/>
              </a:lnSpc>
            </a:pPr>
            <a:r>
              <a:rPr altLang="en-US" lang="zh-CN" smtClean="0" sz="1200">
                <a:solidFill>
                  <a:schemeClr val="tx2"/>
                </a:solidFill>
                <a:latin charset="-122" panose="020b0503020204020204" pitchFamily="34" typeface="微软雅黑"/>
                <a:ea charset="-122" panose="020b0503020204020204" pitchFamily="34" typeface="微软雅黑"/>
              </a:rPr>
              <a:t>（二）民主推荐工作部门领导成员人选，谈话调研推荐由本部门领导成员、内设机构担任主要领导职务的人员、直属单位主要领导成员以及其他需要参加的人员参加；根据实际情况还可以吸收本系统下级单位主要领导成员参加。参加会议推荐的人员范围可以适当调整。</a:t>
            </a:r>
          </a:p>
          <a:p>
            <a:pPr>
              <a:lnSpc>
                <a:spcPct val="150000"/>
              </a:lnSpc>
            </a:pPr>
            <a:r>
              <a:rPr altLang="en-US" lang="zh-CN" smtClean="0" sz="1200">
                <a:solidFill>
                  <a:schemeClr val="tx2"/>
                </a:solidFill>
                <a:latin charset="-122" panose="020b0503020204020204" pitchFamily="34" typeface="微软雅黑"/>
                <a:ea charset="-122" panose="020b0503020204020204" pitchFamily="34" typeface="微软雅黑"/>
              </a:rPr>
              <a:t>（三）民主推荐内设机构领导职务拟任人选，参照前项所列范围确定，也可以在内设机构范围内进行。</a:t>
            </a:r>
          </a:p>
        </p:txBody>
      </p:sp>
    </p:spTree>
    <p:extLst>
      <p:ext uri="{BB962C8B-B14F-4D97-AF65-F5344CB8AC3E}">
        <p14:creationId val="370726434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5"/>
                                        </p:tgtEl>
                                        <p:attrNameLst>
                                          <p:attrName>style.visibility</p:attrName>
                                        </p:attrNameLst>
                                      </p:cBhvr>
                                      <p:to>
                                        <p:strVal val="visible"/>
                                      </p:to>
                                    </p:set>
                                    <p:animEffect filter="wipe(up)" transition="in">
                                      <p:cBhvr>
                                        <p:cTn dur="500" id="14"/>
                                        <p:tgtEl>
                                          <p:spTgt spid="1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animEffect filter="fade" transition="in">
                                      <p:cBhvr>
                                        <p:cTn dur="500" id="21"/>
                                        <p:tgtEl>
                                          <p:spTgt spid="2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24"/>
                                        </p:tgtEl>
                                        <p:attrNameLst>
                                          <p:attrName>style.visibility</p:attrName>
                                        </p:attrNameLst>
                                      </p:cBhvr>
                                      <p:to>
                                        <p:strVal val="visible"/>
                                      </p:to>
                                    </p:set>
                                    <p:animEffect filter="wipe(up)" transition="in">
                                      <p:cBhvr>
                                        <p:cTn dur="500" id="2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0"/>
      <p:bldP grpId="0" spid="2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圆角矩形 15"/>
          <p:cNvSpPr/>
          <p:nvPr/>
        </p:nvSpPr>
        <p:spPr>
          <a:xfrm>
            <a:off x="753960" y="128878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第二十二条</a:t>
            </a:r>
          </a:p>
        </p:txBody>
      </p:sp>
      <p:sp>
        <p:nvSpPr>
          <p:cNvPr id="26" name="TextBox 35"/>
          <p:cNvSpPr txBox="1"/>
          <p:nvPr/>
        </p:nvSpPr>
        <p:spPr>
          <a:xfrm>
            <a:off x="685800" y="1724620"/>
            <a:ext cx="8140433" cy="73152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党委和政府及其工作部门个别特殊需要的领导成员人选，可以由党委（党组）或者组织（人事）部门推荐，报上级组织（人事）部门同意后作为考察对象。</a:t>
            </a:r>
          </a:p>
        </p:txBody>
      </p:sp>
      <p:sp>
        <p:nvSpPr>
          <p:cNvPr id="32" name="圆角矩形 31"/>
          <p:cNvSpPr/>
          <p:nvPr/>
        </p:nvSpPr>
        <p:spPr>
          <a:xfrm>
            <a:off x="753960" y="3286227"/>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第二十三条</a:t>
            </a:r>
          </a:p>
        </p:txBody>
      </p:sp>
      <p:sp>
        <p:nvSpPr>
          <p:cNvPr id="33" name="TextBox 35"/>
          <p:cNvSpPr txBox="1"/>
          <p:nvPr/>
        </p:nvSpPr>
        <p:spPr>
          <a:xfrm>
            <a:off x="2416032" y="3186321"/>
            <a:ext cx="6270767" cy="10515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确定考察对象，应当根据工作需要和干部德才条件，将民主推荐与日常了解</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综合分析研判以及岗位匹配度等情况综合考虑，深入分析、比较择优，防止把推荐票等同于选举票、简单以推荐票取人。</a:t>
            </a:r>
          </a:p>
        </p:txBody>
      </p:sp>
      <p:sp>
        <p:nvSpPr>
          <p:cNvPr id="34" name="矩形 33"/>
          <p:cNvSpPr/>
          <p:nvPr/>
        </p:nvSpPr>
        <p:spPr>
          <a:xfrm>
            <a:off x="753960" y="2571750"/>
            <a:ext cx="7780440"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第五章　考察</a:t>
            </a:r>
          </a:p>
        </p:txBody>
      </p:sp>
    </p:spTree>
    <p:extLst>
      <p:ext uri="{BB962C8B-B14F-4D97-AF65-F5344CB8AC3E}">
        <p14:creationId val="345000841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6"/>
                                        </p:tgtEl>
                                        <p:attrNameLst>
                                          <p:attrName>style.visibility</p:attrName>
                                        </p:attrNameLst>
                                      </p:cBhvr>
                                      <p:to>
                                        <p:strVal val="visible"/>
                                      </p:to>
                                    </p:set>
                                    <p:animEffect filter="wipe(up)" transition="in">
                                      <p:cBhvr>
                                        <p:cTn dur="500" id="14"/>
                                        <p:tgtEl>
                                          <p:spTgt spid="2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34"/>
                                        </p:tgtEl>
                                        <p:attrNameLst>
                                          <p:attrName>style.visibility</p:attrName>
                                        </p:attrNameLst>
                                      </p:cBhvr>
                                      <p:to>
                                        <p:strVal val="visible"/>
                                      </p:to>
                                    </p:set>
                                    <p:animEffect filter="barn(inVertical)" transition="in">
                                      <p:cBhvr>
                                        <p:cTn dur="500" id="19"/>
                                        <p:tgtEl>
                                          <p:spTgt spid="3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2"/>
                                        </p:tgtEl>
                                        <p:attrNameLst>
                                          <p:attrName>style.visibility</p:attrName>
                                        </p:attrNameLst>
                                      </p:cBhvr>
                                      <p:to>
                                        <p:strVal val="visible"/>
                                      </p:to>
                                    </p:set>
                                    <p:anim calcmode="lin" valueType="num">
                                      <p:cBhvr>
                                        <p:cTn dur="500" fill="hold" id="24"/>
                                        <p:tgtEl>
                                          <p:spTgt spid="32"/>
                                        </p:tgtEl>
                                        <p:attrNameLst>
                                          <p:attrName>ppt_w</p:attrName>
                                        </p:attrNameLst>
                                      </p:cBhvr>
                                      <p:tavLst>
                                        <p:tav tm="0">
                                          <p:val>
                                            <p:fltVal val="0"/>
                                          </p:val>
                                        </p:tav>
                                        <p:tav tm="100000">
                                          <p:val>
                                            <p:strVal val="#ppt_w"/>
                                          </p:val>
                                        </p:tav>
                                      </p:tavLst>
                                    </p:anim>
                                    <p:anim calcmode="lin" valueType="num">
                                      <p:cBhvr>
                                        <p:cTn dur="500" fill="hold" id="25"/>
                                        <p:tgtEl>
                                          <p:spTgt spid="32"/>
                                        </p:tgtEl>
                                        <p:attrNameLst>
                                          <p:attrName>ppt_h</p:attrName>
                                        </p:attrNameLst>
                                      </p:cBhvr>
                                      <p:tavLst>
                                        <p:tav tm="0">
                                          <p:val>
                                            <p:fltVal val="0"/>
                                          </p:val>
                                        </p:tav>
                                        <p:tav tm="100000">
                                          <p:val>
                                            <p:strVal val="#ppt_h"/>
                                          </p:val>
                                        </p:tav>
                                      </p:tavLst>
                                    </p:anim>
                                    <p:animEffect filter="fade" transition="in">
                                      <p:cBhvr>
                                        <p:cTn dur="500" id="26"/>
                                        <p:tgtEl>
                                          <p:spTgt spid="32"/>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1">
                                  <p:stCondLst>
                                    <p:cond delay="0"/>
                                  </p:stCondLst>
                                  <p:childTnLst>
                                    <p:set>
                                      <p:cBhvr>
                                        <p:cTn dur="1" fill="hold" id="30">
                                          <p:stCondLst>
                                            <p:cond delay="0"/>
                                          </p:stCondLst>
                                        </p:cTn>
                                        <p:tgtEl>
                                          <p:spTgt spid="33"/>
                                        </p:tgtEl>
                                        <p:attrNameLst>
                                          <p:attrName>style.visibility</p:attrName>
                                        </p:attrNameLst>
                                      </p:cBhvr>
                                      <p:to>
                                        <p:strVal val="visible"/>
                                      </p:to>
                                    </p:set>
                                    <p:animEffect filter="wipe(up)" transition="in">
                                      <p:cBhvr>
                                        <p:cTn dur="500" id="3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6"/>
      <p:bldP grpId="0" spid="32"/>
      <p:bldP grpId="0" spid="33"/>
      <p:bldP grpId="0" spid="3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1058759" y="11239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第二十四条</a:t>
            </a:r>
          </a:p>
        </p:txBody>
      </p:sp>
      <p:sp>
        <p:nvSpPr>
          <p:cNvPr id="16" name="TextBox 35"/>
          <p:cNvSpPr txBox="1"/>
          <p:nvPr/>
        </p:nvSpPr>
        <p:spPr>
          <a:xfrm>
            <a:off x="990600" y="1559790"/>
            <a:ext cx="4267200" cy="28346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有下列情形之一的，不得列为考察对象：</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（一）违反政治纪律和政治规矩的；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（二）群众公认度不高的；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（三）上一年年度考核结果为基本称职以下等次的；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（四）有跑官、拉票等非组织行为的；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（五）除特殊岗位需要外，配偶已移居国（境）外，或者没有配偶但子女均已移居国（境）外的；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（六）受到诫勉、组织处理或者党纪政务处分等影响期未满或者期满影响使用的；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（七）其他原因不宜提拔或者进一步使用的。</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flipH="1">
            <a:off x="4953001" y="1276350"/>
            <a:ext cx="3809999" cy="3009043"/>
          </a:xfrm>
          <a:prstGeom prst="rect">
            <a:avLst/>
          </a:prstGeom>
        </p:spPr>
      </p:pic>
    </p:spTree>
    <p:extLst>
      <p:ext uri="{BB962C8B-B14F-4D97-AF65-F5344CB8AC3E}">
        <p14:creationId val="241302942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6"/>
                                        </p:tgtEl>
                                        <p:attrNameLst>
                                          <p:attrName>style.visibility</p:attrName>
                                        </p:attrNameLst>
                                      </p:cBhvr>
                                      <p:to>
                                        <p:strVal val="visible"/>
                                      </p:to>
                                    </p:set>
                                    <p:animEffect filter="wipe(up)" transition="in">
                                      <p:cBhvr>
                                        <p:cTn dur="500" id="14"/>
                                        <p:tgtEl>
                                          <p:spTgt spid="1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ppt_x"/>
                                          </p:val>
                                        </p:tav>
                                        <p:tav tm="100000">
                                          <p:val>
                                            <p:strVal val="#ppt_x"/>
                                          </p:val>
                                        </p:tav>
                                      </p:tavLst>
                                    </p:anim>
                                    <p:anim calcmode="lin" valueType="num">
                                      <p:cBhvr additive="base">
                                        <p:cTn dur="500" fill="hold" id="20"/>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圆角矩形 24"/>
          <p:cNvSpPr/>
          <p:nvPr/>
        </p:nvSpPr>
        <p:spPr>
          <a:xfrm>
            <a:off x="601560" y="12763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第二十五条</a:t>
            </a:r>
          </a:p>
        </p:txBody>
      </p:sp>
      <p:sp>
        <p:nvSpPr>
          <p:cNvPr id="31" name="TextBox 35"/>
          <p:cNvSpPr txBox="1"/>
          <p:nvPr/>
        </p:nvSpPr>
        <p:spPr>
          <a:xfrm>
            <a:off x="533400" y="1712190"/>
            <a:ext cx="8140433" cy="14630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地方领导班子换届，由本级党委书记与副书记、分管组织、纪检监察等工作的常委根据上级党委组织部门反馈的情况，对考察对象人选进行酝酿，本级党委常委会研究提出考察对象建议名单，经与上级党委组织部门沟通后，确定考察对象。对拟新进党政领导班子的考察对象，应当在一定范围内公示。个别提拔任职或者进一步使用，按照干部管理权限，由党委（党组）或者上级组织（人事）部门研究确定考察对象。考察对象一般应当多于拟任职务人数，个别提拔任职或者进一步使用时意见比较集中的，也可以等额确定考察对象。</a:t>
            </a:r>
          </a:p>
        </p:txBody>
      </p:sp>
      <p:sp>
        <p:nvSpPr>
          <p:cNvPr id="32" name="圆角矩形 31"/>
          <p:cNvSpPr/>
          <p:nvPr/>
        </p:nvSpPr>
        <p:spPr>
          <a:xfrm>
            <a:off x="601559" y="332132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第二十六条</a:t>
            </a:r>
          </a:p>
        </p:txBody>
      </p:sp>
      <p:sp>
        <p:nvSpPr>
          <p:cNvPr id="33" name="TextBox 35"/>
          <p:cNvSpPr txBox="1"/>
          <p:nvPr/>
        </p:nvSpPr>
        <p:spPr>
          <a:xfrm>
            <a:off x="533400" y="3778521"/>
            <a:ext cx="8000999" cy="64008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对确定的考察对象，由组织（人事）部门进行严格考察。双重管理干部的考察工作，由主管方负责组织实施，根据工作需要会同协管方进行。</a:t>
            </a:r>
          </a:p>
        </p:txBody>
      </p:sp>
    </p:spTree>
    <p:extLst>
      <p:ext uri="{BB962C8B-B14F-4D97-AF65-F5344CB8AC3E}">
        <p14:creationId val="131936719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31"/>
                                        </p:tgtEl>
                                        <p:attrNameLst>
                                          <p:attrName>style.visibility</p:attrName>
                                        </p:attrNameLst>
                                      </p:cBhvr>
                                      <p:to>
                                        <p:strVal val="visible"/>
                                      </p:to>
                                    </p:set>
                                    <p:animEffect filter="wipe(up)" transition="in">
                                      <p:cBhvr>
                                        <p:cTn dur="500" id="14"/>
                                        <p:tgtEl>
                                          <p:spTgt spid="3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2"/>
                                        </p:tgtEl>
                                        <p:attrNameLst>
                                          <p:attrName>style.visibility</p:attrName>
                                        </p:attrNameLst>
                                      </p:cBhvr>
                                      <p:to>
                                        <p:strVal val="visible"/>
                                      </p:to>
                                    </p:set>
                                    <p:anim calcmode="lin" valueType="num">
                                      <p:cBhvr>
                                        <p:cTn dur="500" fill="hold" id="19"/>
                                        <p:tgtEl>
                                          <p:spTgt spid="32"/>
                                        </p:tgtEl>
                                        <p:attrNameLst>
                                          <p:attrName>ppt_w</p:attrName>
                                        </p:attrNameLst>
                                      </p:cBhvr>
                                      <p:tavLst>
                                        <p:tav tm="0">
                                          <p:val>
                                            <p:fltVal val="0"/>
                                          </p:val>
                                        </p:tav>
                                        <p:tav tm="100000">
                                          <p:val>
                                            <p:strVal val="#ppt_w"/>
                                          </p:val>
                                        </p:tav>
                                      </p:tavLst>
                                    </p:anim>
                                    <p:anim calcmode="lin" valueType="num">
                                      <p:cBhvr>
                                        <p:cTn dur="500" fill="hold" id="20"/>
                                        <p:tgtEl>
                                          <p:spTgt spid="32"/>
                                        </p:tgtEl>
                                        <p:attrNameLst>
                                          <p:attrName>ppt_h</p:attrName>
                                        </p:attrNameLst>
                                      </p:cBhvr>
                                      <p:tavLst>
                                        <p:tav tm="0">
                                          <p:val>
                                            <p:fltVal val="0"/>
                                          </p:val>
                                        </p:tav>
                                        <p:tav tm="100000">
                                          <p:val>
                                            <p:strVal val="#ppt_h"/>
                                          </p:val>
                                        </p:tav>
                                      </p:tavLst>
                                    </p:anim>
                                    <p:animEffect filter="fade" transition="in">
                                      <p:cBhvr>
                                        <p:cTn dur="500" id="21"/>
                                        <p:tgtEl>
                                          <p:spTgt spid="32"/>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3"/>
                                        </p:tgtEl>
                                        <p:attrNameLst>
                                          <p:attrName>style.visibility</p:attrName>
                                        </p:attrNameLst>
                                      </p:cBhvr>
                                      <p:to>
                                        <p:strVal val="visible"/>
                                      </p:to>
                                    </p:set>
                                    <p:animEffect filter="wipe(up)" transition="in">
                                      <p:cBhvr>
                                        <p:cTn dur="500" id="26"/>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1"/>
      <p:bldP grpId="0" spid="32"/>
      <p:bldP grpId="0" spid="3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876300" y="1307167"/>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第二十七条</a:t>
            </a:r>
          </a:p>
        </p:txBody>
      </p:sp>
      <p:sp>
        <p:nvSpPr>
          <p:cNvPr id="16" name="TextBox 35"/>
          <p:cNvSpPr txBox="1"/>
          <p:nvPr/>
        </p:nvSpPr>
        <p:spPr>
          <a:xfrm>
            <a:off x="863446" y="1760981"/>
            <a:ext cx="7747154" cy="26517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考察党政领导职务拟任人选，必须依据干部选拔任用条件和不同领导职务的职责要求，全面考察其德、能、勤、绩、廉，严把政治关、品行关、能力关、作风关、廉洁关。突出政治标准，注重了解政治理论学习情况，深入考察政治忠诚、政治定力、政治担当、政治能力、政治自律等方面的情况。深入考察道德品行，加强对工作时间之外表现的考察，注重了解社会公德、职业道德、家庭美德、个人品德等方面的情况。强化专业素养考察，深入了解专业知识、专业能力、专业作风、专业精神等方面的情况。注重考察工作实绩，围绕贯彻落实党中央重大决策部署，统筹推进“五位一体”总体布局和协调推进“四个全面”战略布局，深入了解履行岗位职责、贯彻新发展理念、推动高质量发展取得的实际成效。考察地方党政领导班子成员</a:t>
            </a:r>
          </a:p>
        </p:txBody>
      </p:sp>
    </p:spTree>
    <p:extLst>
      <p:ext uri="{BB962C8B-B14F-4D97-AF65-F5344CB8AC3E}">
        <p14:creationId val="155216941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6"/>
                                        </p:tgtEl>
                                        <p:attrNameLst>
                                          <p:attrName>style.visibility</p:attrName>
                                        </p:attrNameLst>
                                      </p:cBhvr>
                                      <p:to>
                                        <p:strVal val="visible"/>
                                      </p:to>
                                    </p:set>
                                    <p:animEffect filter="wipe(up)" transition="in">
                                      <p:cBhvr>
                                        <p:cTn dur="500" id="1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876300" y="11239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第二十七条</a:t>
            </a:r>
          </a:p>
        </p:txBody>
      </p:sp>
      <p:sp>
        <p:nvSpPr>
          <p:cNvPr id="16" name="TextBox 35"/>
          <p:cNvSpPr txBox="1"/>
          <p:nvPr/>
        </p:nvSpPr>
        <p:spPr>
          <a:xfrm>
            <a:off x="863446" y="1571850"/>
            <a:ext cx="7747154" cy="2971800"/>
          </a:xfrm>
          <a:prstGeom prst="rect">
            <a:avLst/>
          </a:prstGeom>
          <a:noFill/>
        </p:spPr>
        <p:txBody>
          <a:bodyPr rtlCol="0" wrap="square">
            <a:spAutoFit/>
          </a:bodyPr>
          <a:lstStyle/>
          <a:p>
            <a:pPr>
              <a:lnSpc>
                <a:spcPct val="150000"/>
              </a:lnSpc>
            </a:pPr>
            <a:r>
              <a:rPr altLang="en-US" lang="zh-CN" smtClean="0" sz="1400">
                <a:solidFill>
                  <a:schemeClr val="tx2"/>
                </a:solidFill>
                <a:latin charset="-122" panose="020b0503020204020204" pitchFamily="34" typeface="微软雅黑"/>
                <a:ea charset="-122" panose="020b0503020204020204" pitchFamily="34" typeface="微软雅黑"/>
              </a:rPr>
              <a:t>应当把经济建设、政治建设、文化建设、社会建设、生态文明建设和党的建设等情况作为考察评价的重要内容，防止单纯以经济增长速度评定工作实绩。考察党政工作部门领导干部，应当把履行党的建设职责，制定和执行政策、推动改革创新、营造良好发展环境、提供优质公共服务、维护社会公平正义等作为考察评价的重要内容。加强作风考察，深入了解为民服务、求真务实、勤勉敬业、敢于担当、奋发有为，遵守中央八项规定精神，反对形式主义、官僚主义、享乐主义和奢靡之风等情况。强化廉政情况考察，深入了解遵守廉洁自律有关规定，保持高尚情操和健康情趣，慎独慎微，秉公用权，清正廉洁，不谋私利，严格要求亲属和身边工作人员等情况。根据实际需要，针对不同层级、不同岗位考察对象，实行差异化考察，对党政正职人选，坚持更高标准、更严要求，突出把握政治方向、驾驭全局、抓班子带队伍等方面情况的考察。</a:t>
            </a:r>
          </a:p>
        </p:txBody>
      </p:sp>
    </p:spTree>
    <p:extLst>
      <p:ext uri="{BB962C8B-B14F-4D97-AF65-F5344CB8AC3E}">
        <p14:creationId val="275942467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6"/>
                                        </p:tgtEl>
                                        <p:attrNameLst>
                                          <p:attrName>style.visibility</p:attrName>
                                        </p:attrNameLst>
                                      </p:cBhvr>
                                      <p:to>
                                        <p:strVal val="visible"/>
                                      </p:to>
                                    </p:set>
                                    <p:animEffect filter="wipe(up)" transition="in">
                                      <p:cBhvr>
                                        <p:cTn dur="500" id="1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圆角矩形 13"/>
          <p:cNvSpPr/>
          <p:nvPr/>
        </p:nvSpPr>
        <p:spPr>
          <a:xfrm>
            <a:off x="876300" y="1295034"/>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第二十八条</a:t>
            </a:r>
          </a:p>
        </p:txBody>
      </p:sp>
      <p:sp>
        <p:nvSpPr>
          <p:cNvPr id="15" name="TextBox 35"/>
          <p:cNvSpPr txBox="1"/>
          <p:nvPr/>
        </p:nvSpPr>
        <p:spPr>
          <a:xfrm>
            <a:off x="2667000" y="1175897"/>
            <a:ext cx="5943600" cy="341985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考察党政领导职务拟任人选，应当保证充足的考察时间，经过下列程序：</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一）制定考察工作方案；（二）同考察对象呈报单位或者所在单位党委（党组）主要领导成员就考察工作方案沟通情况，征求意见；（三）根据考察对象的不同情况，通过适当方式在一定范围内发布干部考察预告；（四）采取个别谈话、发放征求意见表、民主测评、实地走访、查阅干部人事档案和工作资料等方法，广泛深入地了解情况，根据需要进行专项调查、延伸考察等，注意了解考察对象生活圈、社交圈情况；（五）同考察对象面谈，进一步了解其政治立场、思想品质、价值取向、见识见解、适应能力、性格特点、心理素质等方面情况，以及缺点和不足，鉴别印证有关问题，深化对考察对象的研判；（六）综合分析考察情况，与考察对象的一贯表现进行比较、相互印证，全面准确地对考察对象作出评价；（七）向考察对象呈报单位或者所在单位党委（党组）主要领导成员反馈考察情况，并交换意见；（八）考察组研究提出人选任用建议，向派出考察组的组织（人事）部门汇报，经组织（人事）部门集体研究提出任用建议方案，向本级党委（党组）报告。考察内设机构领导职务拟任人选程序，可以根据实际情况适当简化。</a:t>
            </a:r>
          </a:p>
        </p:txBody>
      </p:sp>
      <p:pic>
        <p:nvPicPr>
          <p:cNvPr id="20" name="图片 19"/>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rcRect b="16077" l="15384" r="17949" t="14111"/>
          <a:stretch>
            <a:fillRect/>
          </a:stretch>
        </p:blipFill>
        <p:spPr>
          <a:xfrm>
            <a:off x="762000" y="1733549"/>
            <a:ext cx="1981200" cy="2819401"/>
          </a:xfrm>
          <a:prstGeom prst="rect">
            <a:avLst/>
          </a:prstGeom>
        </p:spPr>
      </p:pic>
    </p:spTree>
    <p:extLst>
      <p:ext uri="{BB962C8B-B14F-4D97-AF65-F5344CB8AC3E}">
        <p14:creationId val="89158018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圆角矩形 15"/>
          <p:cNvSpPr/>
          <p:nvPr/>
        </p:nvSpPr>
        <p:spPr>
          <a:xfrm>
            <a:off x="753960" y="11239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第二十九条</a:t>
            </a:r>
          </a:p>
        </p:txBody>
      </p:sp>
      <p:sp>
        <p:nvSpPr>
          <p:cNvPr id="26" name="TextBox 35"/>
          <p:cNvSpPr txBox="1"/>
          <p:nvPr/>
        </p:nvSpPr>
        <p:spPr>
          <a:xfrm>
            <a:off x="685800" y="1559790"/>
            <a:ext cx="8140433"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（一）党委和政府领导成员，人大常委会、政协、纪委监委、法院、检察院主要领导成员；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（二）考察对象所在单位领导成员；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（三）考察对象所在单位有关工作部门主要领导成员或者内设机构担任主要领导职务的人员和直属单位主要领导成员；</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（四）其他有关人员。</a:t>
            </a:r>
          </a:p>
        </p:txBody>
      </p:sp>
      <p:sp>
        <p:nvSpPr>
          <p:cNvPr id="27" name="圆角矩形 26"/>
          <p:cNvSpPr/>
          <p:nvPr/>
        </p:nvSpPr>
        <p:spPr>
          <a:xfrm>
            <a:off x="753959" y="270279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第三十条</a:t>
            </a:r>
          </a:p>
        </p:txBody>
      </p:sp>
      <p:sp>
        <p:nvSpPr>
          <p:cNvPr id="30" name="TextBox 35"/>
          <p:cNvSpPr txBox="1"/>
          <p:nvPr/>
        </p:nvSpPr>
        <p:spPr>
          <a:xfrm>
            <a:off x="685801" y="3159990"/>
            <a:ext cx="6172200" cy="14630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（一）考察对象上级领导机关有关领导成员；</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（二）考察对象所在单位领导成员；</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（三）考察对象所在单位内设机构担任主要领导职务的人员和直属单位主要领导成员；</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（四）其他有关人员。</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考察内设机构领导职务拟任人选，个别谈话和征求意见的范围参照上列规定执行。</a:t>
            </a:r>
          </a:p>
        </p:txBody>
      </p:sp>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6096000" y="2574523"/>
            <a:ext cx="2506441" cy="2021117"/>
          </a:xfrm>
          <a:prstGeom prst="rect">
            <a:avLst/>
          </a:prstGeom>
        </p:spPr>
      </p:pic>
    </p:spTree>
    <p:extLst>
      <p:ext uri="{BB962C8B-B14F-4D97-AF65-F5344CB8AC3E}">
        <p14:creationId val="43464548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6"/>
                                        </p:tgtEl>
                                        <p:attrNameLst>
                                          <p:attrName>style.visibility</p:attrName>
                                        </p:attrNameLst>
                                      </p:cBhvr>
                                      <p:to>
                                        <p:strVal val="visible"/>
                                      </p:to>
                                    </p:set>
                                    <p:animEffect filter="wipe(up)" transition="in">
                                      <p:cBhvr>
                                        <p:cTn dur="500" id="14"/>
                                        <p:tgtEl>
                                          <p:spTgt spid="2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fltVal val="0"/>
                                          </p:val>
                                        </p:tav>
                                        <p:tav tm="100000">
                                          <p:val>
                                            <p:strVal val="#ppt_w"/>
                                          </p:val>
                                        </p:tav>
                                      </p:tavLst>
                                    </p:anim>
                                    <p:anim calcmode="lin" valueType="num">
                                      <p:cBhvr>
                                        <p:cTn dur="500" fill="hold" id="20"/>
                                        <p:tgtEl>
                                          <p:spTgt spid="27"/>
                                        </p:tgtEl>
                                        <p:attrNameLst>
                                          <p:attrName>ppt_h</p:attrName>
                                        </p:attrNameLst>
                                      </p:cBhvr>
                                      <p:tavLst>
                                        <p:tav tm="0">
                                          <p:val>
                                            <p:fltVal val="0"/>
                                          </p:val>
                                        </p:tav>
                                        <p:tav tm="100000">
                                          <p:val>
                                            <p:strVal val="#ppt_h"/>
                                          </p:val>
                                        </p:tav>
                                      </p:tavLst>
                                    </p:anim>
                                    <p:animEffect filter="fade" transition="in">
                                      <p:cBhvr>
                                        <p:cTn dur="500" id="21"/>
                                        <p:tgtEl>
                                          <p:spTgt spid="2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0"/>
                                        </p:tgtEl>
                                        <p:attrNameLst>
                                          <p:attrName>style.visibility</p:attrName>
                                        </p:attrNameLst>
                                      </p:cBhvr>
                                      <p:to>
                                        <p:strVal val="visible"/>
                                      </p:to>
                                    </p:set>
                                    <p:animEffect filter="wipe(up)" transition="in">
                                      <p:cBhvr>
                                        <p:cTn dur="500" id="26"/>
                                        <p:tgtEl>
                                          <p:spTgt spid="30"/>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53" presetSubtype="0">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Effect filter="fade" transition="in">
                                      <p:cBhvr>
                                        <p:cTn dur="500" id="3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6"/>
      <p:bldP grpId="0" spid="27"/>
      <p:bldP grpId="0" spid="30"/>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830159" y="14209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第三十一条</a:t>
            </a:r>
          </a:p>
        </p:txBody>
      </p:sp>
      <p:sp>
        <p:nvSpPr>
          <p:cNvPr id="16" name="TextBox 35"/>
          <p:cNvSpPr txBox="1"/>
          <p:nvPr/>
        </p:nvSpPr>
        <p:spPr>
          <a:xfrm>
            <a:off x="2590800" y="1268550"/>
            <a:ext cx="6019800" cy="3383280"/>
          </a:xfrm>
          <a:prstGeom prst="rect">
            <a:avLst/>
          </a:prstGeom>
          <a:noFill/>
        </p:spPr>
        <p:txBody>
          <a:bodyPr rtlCol="0" wrap="square">
            <a:spAutoFit/>
          </a:bodyPr>
          <a:lstStyle/>
          <a:p>
            <a:pPr>
              <a:lnSpc>
                <a:spcPct val="200000"/>
              </a:lnSpc>
            </a:pPr>
            <a:r>
              <a:rPr altLang="en-US" lang="zh-CN" sz="1200">
                <a:solidFill>
                  <a:schemeClr val="tx2"/>
                </a:solidFill>
                <a:latin charset="-122" panose="020b0503020204020204" pitchFamily="34" typeface="微软雅黑"/>
                <a:ea charset="-122" panose="020b0503020204020204" pitchFamily="34" typeface="微软雅黑"/>
              </a:rPr>
              <a:t>考察党政领导职务拟任人选，应当听取考察对象所在单位组织（人事）部门、纪检监察机关、机关党组织的意见，根据需要可以听取巡视巡察机构、审计机关和其他相关部门意见。组织（人事）部门必须严格审核考察对象的干部人事档案，查核个人有关事项报告，就党风廉政情况听取纪检监察机关意见，对反映问题线索具体、有可查性的信访举报进行核查。对需要进行经济责任审计的考察对象，应当事先按照有关规定进行审计。</a:t>
            </a:r>
          </a:p>
          <a:p>
            <a:pPr>
              <a:lnSpc>
                <a:spcPct val="200000"/>
              </a:lnSpc>
            </a:pPr>
            <a:r>
              <a:rPr altLang="en-US" lang="zh-CN" sz="1200">
                <a:solidFill>
                  <a:schemeClr val="tx2"/>
                </a:solidFill>
                <a:latin charset="-122" panose="020b0503020204020204" pitchFamily="34" typeface="微软雅黑"/>
                <a:ea charset="-122" panose="020b0503020204020204" pitchFamily="34" typeface="微软雅黑"/>
              </a:rPr>
              <a:t>考察对象呈报单位或者所在单位党委（党组）必须就考察对象廉洁自律情况提出结论性意见，并由党委（党组）书记、纪委书记（纪检监察组组长）签字。机关内设机构领导职务的拟任人选考察对象，也应当由相关党组织和纪检监察机构出具廉洁自律情况结论性意见。</a:t>
            </a:r>
          </a:p>
        </p:txBody>
      </p:sp>
      <p:pic>
        <p:nvPicPr>
          <p:cNvPr id="20" name="图片 19"/>
          <p:cNvPicPr>
            <a:picLocks noChangeAspect="1"/>
          </p:cNvPicPr>
          <p:nvPr/>
        </p:nvPicPr>
        <p:blipFill>
          <a:blip r:embed="rId3">
            <a:extLst>
              <a:ext uri="{28A0092B-C50C-407E-A947-70E740481C1C}">
                <a14:useLocalDpi val="0"/>
              </a:ext>
            </a:extLst>
          </a:blip>
          <a:stretch>
            <a:fillRect/>
          </a:stretch>
        </p:blipFill>
        <p:spPr>
          <a:xfrm>
            <a:off x="563459" y="2259150"/>
            <a:ext cx="2027341" cy="2162036"/>
          </a:xfrm>
          <a:prstGeom prst="rect">
            <a:avLst/>
          </a:prstGeom>
        </p:spPr>
      </p:pic>
    </p:spTree>
    <p:extLst>
      <p:ext uri="{BB962C8B-B14F-4D97-AF65-F5344CB8AC3E}">
        <p14:creationId val="113076122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20"/>
                                        </p:tgtEl>
                                        <p:attrNameLst>
                                          <p:attrName>style.visibility</p:attrName>
                                        </p:attrNameLst>
                                      </p:cBhvr>
                                      <p:to>
                                        <p:strVal val="visible"/>
                                      </p:to>
                                    </p:set>
                                    <p:anim calcmode="lin" valueType="num">
                                      <p:cBhvr additive="base">
                                        <p:cTn dur="500" fill="hold" id="14"/>
                                        <p:tgtEl>
                                          <p:spTgt spid="20"/>
                                        </p:tgtEl>
                                        <p:attrNameLst>
                                          <p:attrName>ppt_x</p:attrName>
                                        </p:attrNameLst>
                                      </p:cBhvr>
                                      <p:tavLst>
                                        <p:tav tm="0">
                                          <p:val>
                                            <p:strVal val="#ppt_x"/>
                                          </p:val>
                                        </p:tav>
                                        <p:tav tm="100000">
                                          <p:val>
                                            <p:strVal val="#ppt_x"/>
                                          </p:val>
                                        </p:tav>
                                      </p:tavLst>
                                    </p:anim>
                                    <p:anim calcmode="lin" valueType="num">
                                      <p:cBhvr additive="base">
                                        <p:cTn dur="500" fill="hold" id="15"/>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1">
                                  <p:stCondLst>
                                    <p:cond delay="0"/>
                                  </p:stCondLst>
                                  <p:childTnLst>
                                    <p:set>
                                      <p:cBhvr>
                                        <p:cTn dur="1" fill="hold" id="19">
                                          <p:stCondLst>
                                            <p:cond delay="0"/>
                                          </p:stCondLst>
                                        </p:cTn>
                                        <p:tgtEl>
                                          <p:spTgt spid="16"/>
                                        </p:tgtEl>
                                        <p:attrNameLst>
                                          <p:attrName>style.visibility</p:attrName>
                                        </p:attrNameLst>
                                      </p:cBhvr>
                                      <p:to>
                                        <p:strVal val="visible"/>
                                      </p:to>
                                    </p:set>
                                    <p:animEffect filter="wipe(up)" transition="in">
                                      <p:cBhvr>
                                        <p:cTn dur="500" id="2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TextBox 61"/>
          <p:cNvSpPr txBox="1"/>
          <p:nvPr/>
        </p:nvSpPr>
        <p:spPr>
          <a:xfrm>
            <a:off x="762000" y="1123950"/>
            <a:ext cx="1546986" cy="762000"/>
          </a:xfrm>
          <a:prstGeom prst="rect">
            <a:avLst/>
          </a:prstGeom>
          <a:noFill/>
          <a:ln>
            <a:noFill/>
          </a:ln>
        </p:spPr>
        <p:txBody>
          <a:bodyPr rtlCol="0" wrap="square">
            <a:spAutoFit/>
          </a:bodyPr>
          <a:lstStyle/>
          <a:p>
            <a:r>
              <a:rPr altLang="en-US" b="1" kern="600" lang="zh-CN" smtClean="0" spc="300" sz="4400">
                <a:solidFill>
                  <a:schemeClr val="accent1"/>
                </a:solidFill>
                <a:latin typeface="+mn-ea"/>
              </a:rPr>
              <a:t>前言</a:t>
            </a:r>
          </a:p>
        </p:txBody>
      </p:sp>
      <p:sp>
        <p:nvSpPr>
          <p:cNvPr id="63" name="TextBox 62"/>
          <p:cNvSpPr txBox="1"/>
          <p:nvPr/>
        </p:nvSpPr>
        <p:spPr>
          <a:xfrm>
            <a:off x="784986" y="1969859"/>
            <a:ext cx="7543800" cy="2331720"/>
          </a:xfrm>
          <a:prstGeom prst="rect">
            <a:avLst/>
          </a:prstGeom>
          <a:noFill/>
          <a:ln>
            <a:noFill/>
          </a:ln>
        </p:spPr>
        <p:txBody>
          <a:bodyPr rtlCol="0" wrap="square">
            <a:spAutoFit/>
          </a:bodyPr>
          <a:lstStyle/>
          <a:p>
            <a:pPr>
              <a:lnSpc>
                <a:spcPct val="150000"/>
              </a:lnSpc>
            </a:pPr>
            <a:r>
              <a:rPr altLang="en-US" kern="600" lang="zh-CN" sz="1400">
                <a:latin typeface="+mn-ea"/>
              </a:rPr>
              <a:t>近日，中共中央印发了修订后的《党政领导干部选拔任用工作条例》（以下简称《干部任用条例》），并发出通知，要求各地区各部门结合实际认真遵照执行。通知指出，党的十八大以来以习近平同志为核心的党中央鲜明提出新时期好干部标准，进一步强化党组织领导和把关作用完善选人用人制度机制，严把选人用人政治关、品行关、能力关、作风关、廉洁关，坚决匡正选人用人风气，推动选人用人工作取得显著成效、发生重大变化。为深入贯彻习近平新时代中国特色社会主义思想和党的十九大精神，全面贯彻新时代党的建设总要求和新时代党的组织路线，更好坚持和落实党管干部原则，党中央对《干部任用条例》进行了修订。</a:t>
            </a:r>
          </a:p>
        </p:txBody>
      </p:sp>
      <p:grpSp>
        <p:nvGrpSpPr>
          <p:cNvPr id="2" name="组合 1"/>
          <p:cNvGrpSpPr/>
          <p:nvPr/>
        </p:nvGrpSpPr>
        <p:grpSpPr>
          <a:xfrm>
            <a:off x="2156586" y="1352550"/>
            <a:ext cx="2485403" cy="254623"/>
            <a:chOff x="2330400" y="1331395"/>
            <a:chExt cx="2108400" cy="216000"/>
          </a:xfrm>
        </p:grpSpPr>
        <p:sp>
          <p:nvSpPr>
            <p:cNvPr id="69" name="五角星 68"/>
            <p:cNvSpPr/>
            <p:nvPr/>
          </p:nvSpPr>
          <p:spPr>
            <a:xfrm>
              <a:off x="2330400" y="1331395"/>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五角星 22"/>
            <p:cNvSpPr/>
            <p:nvPr/>
          </p:nvSpPr>
          <p:spPr>
            <a:xfrm>
              <a:off x="2803500" y="1331395"/>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五角星 23"/>
            <p:cNvSpPr/>
            <p:nvPr/>
          </p:nvSpPr>
          <p:spPr>
            <a:xfrm>
              <a:off x="3276600" y="1331395"/>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五角星 24"/>
            <p:cNvSpPr/>
            <p:nvPr/>
          </p:nvSpPr>
          <p:spPr>
            <a:xfrm>
              <a:off x="3749700" y="1331395"/>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五角星 25"/>
            <p:cNvSpPr/>
            <p:nvPr/>
          </p:nvSpPr>
          <p:spPr>
            <a:xfrm>
              <a:off x="4222800" y="1331395"/>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 name="直接连接符 8"/>
          <p:cNvCxnSpPr/>
          <p:nvPr/>
        </p:nvCxnSpPr>
        <p:spPr>
          <a:xfrm>
            <a:off x="861186" y="1872371"/>
            <a:ext cx="73230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75827836"/>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2"/>
                                        </p:tgtEl>
                                        <p:attrNameLst>
                                          <p:attrName>style.visibility</p:attrName>
                                        </p:attrNameLst>
                                      </p:cBhvr>
                                      <p:to>
                                        <p:strVal val="visible"/>
                                      </p:to>
                                    </p:set>
                                    <p:anim calcmode="lin" valueType="num">
                                      <p:cBhvr>
                                        <p:cTn dur="500" fill="hold" id="12"/>
                                        <p:tgtEl>
                                          <p:spTgt spid="62"/>
                                        </p:tgtEl>
                                        <p:attrNameLst>
                                          <p:attrName>ppt_w</p:attrName>
                                        </p:attrNameLst>
                                      </p:cBhvr>
                                      <p:tavLst>
                                        <p:tav tm="0">
                                          <p:val>
                                            <p:fltVal val="0"/>
                                          </p:val>
                                        </p:tav>
                                        <p:tav tm="100000">
                                          <p:val>
                                            <p:strVal val="#ppt_w"/>
                                          </p:val>
                                        </p:tav>
                                      </p:tavLst>
                                    </p:anim>
                                    <p:anim calcmode="lin" valueType="num">
                                      <p:cBhvr>
                                        <p:cTn dur="500" fill="hold" id="13"/>
                                        <p:tgtEl>
                                          <p:spTgt spid="62"/>
                                        </p:tgtEl>
                                        <p:attrNameLst>
                                          <p:attrName>ppt_h</p:attrName>
                                        </p:attrNameLst>
                                      </p:cBhvr>
                                      <p:tavLst>
                                        <p:tav tm="0">
                                          <p:val>
                                            <p:fltVal val="0"/>
                                          </p:val>
                                        </p:tav>
                                        <p:tav tm="100000">
                                          <p:val>
                                            <p:strVal val="#ppt_h"/>
                                          </p:val>
                                        </p:tav>
                                      </p:tavLst>
                                    </p:anim>
                                    <p:animEffect filter="fade" transition="in">
                                      <p:cBhvr>
                                        <p:cTn dur="500" id="14"/>
                                        <p:tgtEl>
                                          <p:spTgt spid="6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8">
                                  <p:stCondLst>
                                    <p:cond delay="0"/>
                                  </p:stCondLst>
                                  <p:childTnLst>
                                    <p:set>
                                      <p:cBhvr>
                                        <p:cTn dur="1" fill="hold" id="18">
                                          <p:stCondLst>
                                            <p:cond delay="0"/>
                                          </p:stCondLst>
                                        </p:cTn>
                                        <p:tgtEl>
                                          <p:spTgt spid="9"/>
                                        </p:tgtEl>
                                        <p:attrNameLst>
                                          <p:attrName>style.visibility</p:attrName>
                                        </p:attrNameLst>
                                      </p:cBhvr>
                                      <p:to>
                                        <p:strVal val="visible"/>
                                      </p:to>
                                    </p:set>
                                    <p:animEffect filter="wipe(left)" transition="in">
                                      <p:cBhvr>
                                        <p:cTn dur="500" id="19"/>
                                        <p:tgtEl>
                                          <p:spTgt spid="9"/>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63"/>
                                        </p:tgtEl>
                                        <p:attrNameLst>
                                          <p:attrName>style.visibility</p:attrName>
                                        </p:attrNameLst>
                                      </p:cBhvr>
                                      <p:to>
                                        <p:strVal val="visible"/>
                                      </p:to>
                                    </p:set>
                                    <p:animEffect filter="wipe(up)" transition="in">
                                      <p:cBhvr>
                                        <p:cTn dur="500" id="24"/>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圆角矩形 24"/>
          <p:cNvSpPr/>
          <p:nvPr/>
        </p:nvSpPr>
        <p:spPr>
          <a:xfrm>
            <a:off x="753960" y="1226481"/>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第三十二条</a:t>
            </a:r>
          </a:p>
        </p:txBody>
      </p:sp>
      <p:sp>
        <p:nvSpPr>
          <p:cNvPr id="31" name="TextBox 35"/>
          <p:cNvSpPr txBox="1"/>
          <p:nvPr/>
        </p:nvSpPr>
        <p:spPr>
          <a:xfrm>
            <a:off x="685800" y="1662321"/>
            <a:ext cx="5105401" cy="1280160"/>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（一）德、能、勤、绩、廉方面的主要表现以及主要特长、行为特征；</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（二）主要缺点和不足；</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（三）民主推荐、民主测评、考察谈话情况；</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（四）审核干部人事档案、查核个人有关事项报告、听取纪检监察机关意见、核查信访举报等情况的结论。</a:t>
            </a:r>
          </a:p>
        </p:txBody>
      </p:sp>
      <p:sp>
        <p:nvSpPr>
          <p:cNvPr id="32" name="圆角矩形 31"/>
          <p:cNvSpPr/>
          <p:nvPr/>
        </p:nvSpPr>
        <p:spPr>
          <a:xfrm>
            <a:off x="753959" y="31051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第三十三条</a:t>
            </a:r>
          </a:p>
        </p:txBody>
      </p:sp>
      <p:sp>
        <p:nvSpPr>
          <p:cNvPr id="33" name="TextBox 35"/>
          <p:cNvSpPr txBox="1"/>
          <p:nvPr/>
        </p:nvSpPr>
        <p:spPr>
          <a:xfrm>
            <a:off x="685800" y="3562350"/>
            <a:ext cx="5105401" cy="10515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实行干部考察工作责任制。考察组必须坚持原则，公道正派，深入细致，如实反映考察情况和意见，对考察材料负责，履行干部选拔任用风气监督职责。</a:t>
            </a:r>
          </a:p>
        </p:txBody>
      </p:sp>
      <p:pic>
        <p:nvPicPr>
          <p:cNvPr id="34" name="图片 33"/>
          <p:cNvPicPr>
            <a:picLocks noChangeAspect="1"/>
          </p:cNvPicPr>
          <p:nvPr/>
        </p:nvPicPr>
        <p:blipFill>
          <a:blip r:embed="rId3">
            <a:extLst>
              <a:ext uri="{28A0092B-C50C-407E-A947-70E740481C1C}">
                <a14:useLocalDpi val="0"/>
              </a:ext>
            </a:extLst>
          </a:blip>
          <a:stretch>
            <a:fillRect/>
          </a:stretch>
        </p:blipFill>
        <p:spPr>
          <a:xfrm>
            <a:off x="4953000" y="1216612"/>
            <a:ext cx="4126290" cy="3174069"/>
          </a:xfrm>
          <a:prstGeom prst="rect">
            <a:avLst/>
          </a:prstGeom>
        </p:spPr>
      </p:pic>
    </p:spTree>
    <p:extLst>
      <p:ext uri="{BB962C8B-B14F-4D97-AF65-F5344CB8AC3E}">
        <p14:creationId val="19753333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31"/>
                                        </p:tgtEl>
                                        <p:attrNameLst>
                                          <p:attrName>style.visibility</p:attrName>
                                        </p:attrNameLst>
                                      </p:cBhvr>
                                      <p:to>
                                        <p:strVal val="visible"/>
                                      </p:to>
                                    </p:set>
                                    <p:animEffect filter="wipe(up)" transition="in">
                                      <p:cBhvr>
                                        <p:cTn dur="500" id="14"/>
                                        <p:tgtEl>
                                          <p:spTgt spid="3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2"/>
                                        </p:tgtEl>
                                        <p:attrNameLst>
                                          <p:attrName>style.visibility</p:attrName>
                                        </p:attrNameLst>
                                      </p:cBhvr>
                                      <p:to>
                                        <p:strVal val="visible"/>
                                      </p:to>
                                    </p:set>
                                    <p:anim calcmode="lin" valueType="num">
                                      <p:cBhvr>
                                        <p:cTn dur="500" fill="hold" id="19"/>
                                        <p:tgtEl>
                                          <p:spTgt spid="32"/>
                                        </p:tgtEl>
                                        <p:attrNameLst>
                                          <p:attrName>ppt_w</p:attrName>
                                        </p:attrNameLst>
                                      </p:cBhvr>
                                      <p:tavLst>
                                        <p:tav tm="0">
                                          <p:val>
                                            <p:fltVal val="0"/>
                                          </p:val>
                                        </p:tav>
                                        <p:tav tm="100000">
                                          <p:val>
                                            <p:strVal val="#ppt_w"/>
                                          </p:val>
                                        </p:tav>
                                      </p:tavLst>
                                    </p:anim>
                                    <p:anim calcmode="lin" valueType="num">
                                      <p:cBhvr>
                                        <p:cTn dur="500" fill="hold" id="20"/>
                                        <p:tgtEl>
                                          <p:spTgt spid="32"/>
                                        </p:tgtEl>
                                        <p:attrNameLst>
                                          <p:attrName>ppt_h</p:attrName>
                                        </p:attrNameLst>
                                      </p:cBhvr>
                                      <p:tavLst>
                                        <p:tav tm="0">
                                          <p:val>
                                            <p:fltVal val="0"/>
                                          </p:val>
                                        </p:tav>
                                        <p:tav tm="100000">
                                          <p:val>
                                            <p:strVal val="#ppt_h"/>
                                          </p:val>
                                        </p:tav>
                                      </p:tavLst>
                                    </p:anim>
                                    <p:animEffect filter="fade" transition="in">
                                      <p:cBhvr>
                                        <p:cTn dur="500" id="21"/>
                                        <p:tgtEl>
                                          <p:spTgt spid="32"/>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3"/>
                                        </p:tgtEl>
                                        <p:attrNameLst>
                                          <p:attrName>style.visibility</p:attrName>
                                        </p:attrNameLst>
                                      </p:cBhvr>
                                      <p:to>
                                        <p:strVal val="visible"/>
                                      </p:to>
                                    </p:set>
                                    <p:animEffect filter="wipe(up)" transition="in">
                                      <p:cBhvr>
                                        <p:cTn dur="500" id="26"/>
                                        <p:tgtEl>
                                          <p:spTgt spid="33"/>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34"/>
                                        </p:tgtEl>
                                        <p:attrNameLst>
                                          <p:attrName>style.visibility</p:attrName>
                                        </p:attrNameLst>
                                      </p:cBhvr>
                                      <p:to>
                                        <p:strVal val="visible"/>
                                      </p:to>
                                    </p:set>
                                    <p:anim calcmode="lin" valueType="num">
                                      <p:cBhvr additive="base">
                                        <p:cTn dur="500" fill="hold" id="31"/>
                                        <p:tgtEl>
                                          <p:spTgt spid="34"/>
                                        </p:tgtEl>
                                        <p:attrNameLst>
                                          <p:attrName>ppt_x</p:attrName>
                                        </p:attrNameLst>
                                      </p:cBhvr>
                                      <p:tavLst>
                                        <p:tav tm="0">
                                          <p:val>
                                            <p:strVal val="#ppt_x"/>
                                          </p:val>
                                        </p:tav>
                                        <p:tav tm="100000">
                                          <p:val>
                                            <p:strVal val="#ppt_x"/>
                                          </p:val>
                                        </p:tav>
                                      </p:tavLst>
                                    </p:anim>
                                    <p:anim calcmode="lin" valueType="num">
                                      <p:cBhvr additive="base">
                                        <p:cTn dur="500" fill="hold" id="32"/>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1"/>
      <p:bldP grpId="0" spid="32"/>
      <p:bldP grpId="0" spid="33"/>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圆角矩形 22"/>
          <p:cNvSpPr/>
          <p:nvPr/>
        </p:nvSpPr>
        <p:spPr>
          <a:xfrm>
            <a:off x="677760" y="20620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第三十四条</a:t>
            </a:r>
          </a:p>
        </p:txBody>
      </p:sp>
      <p:sp>
        <p:nvSpPr>
          <p:cNvPr id="31" name="TextBox 35"/>
          <p:cNvSpPr txBox="1"/>
          <p:nvPr/>
        </p:nvSpPr>
        <p:spPr>
          <a:xfrm>
            <a:off x="2398566" y="1885950"/>
            <a:ext cx="6059634" cy="265176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党政领导职务拟任人选，在讨论决定或者决定呈报前，应当根据职位和人选的不同情况，分别在党委（党组）、人大常委会、政府、政协等有关领导成员中进行酝酿。工作部门领导成员拟任人选，应当征求上级分管领导成员的意见。非中共党员拟任人选，应当征求党委统战部门和民主党派、工商联主要领导成员、无党派代表人士的意见。双重管理干部的任免，主管方应当事先征求协管方意见，进行酝酿。征求意见一般采用书面形式进行。协管方自收到主管方意见之日起一个月内未予答复的，视为同意。双方意见不一致时，正职的任免报上级党委组织部门协调，副职的任免由主管方决定。</a:t>
            </a:r>
          </a:p>
        </p:txBody>
      </p:sp>
      <p:sp>
        <p:nvSpPr>
          <p:cNvPr id="32" name="矩形 31"/>
          <p:cNvSpPr/>
          <p:nvPr/>
        </p:nvSpPr>
        <p:spPr>
          <a:xfrm>
            <a:off x="677760" y="13525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第六章　讨论决定</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783591" y="2800350"/>
            <a:ext cx="1491615" cy="1346686"/>
          </a:xfrm>
          <a:prstGeom prst="rect">
            <a:avLst/>
          </a:prstGeom>
        </p:spPr>
      </p:pic>
    </p:spTree>
    <p:extLst>
      <p:ext uri="{BB962C8B-B14F-4D97-AF65-F5344CB8AC3E}">
        <p14:creationId val="125014312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500" id="7"/>
                                        <p:tgtEl>
                                          <p:spTgt spid="3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1">
                                  <p:stCondLst>
                                    <p:cond delay="0"/>
                                  </p:stCondLst>
                                  <p:childTnLst>
                                    <p:set>
                                      <p:cBhvr>
                                        <p:cTn dur="1" fill="hold" id="24">
                                          <p:stCondLst>
                                            <p:cond delay="0"/>
                                          </p:stCondLst>
                                        </p:cTn>
                                        <p:tgtEl>
                                          <p:spTgt spid="31"/>
                                        </p:tgtEl>
                                        <p:attrNameLst>
                                          <p:attrName>style.visibility</p:attrName>
                                        </p:attrNameLst>
                                      </p:cBhvr>
                                      <p:to>
                                        <p:strVal val="visible"/>
                                      </p:to>
                                    </p:set>
                                    <p:animEffect filter="wipe(up)" transition="in">
                                      <p:cBhvr>
                                        <p:cTn dur="500" id="2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1"/>
      <p:bldP grpId="0" spid="3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圆角矩形 14"/>
          <p:cNvSpPr/>
          <p:nvPr/>
        </p:nvSpPr>
        <p:spPr>
          <a:xfrm>
            <a:off x="753960" y="12001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第三十五条</a:t>
            </a:r>
          </a:p>
        </p:txBody>
      </p:sp>
      <p:sp>
        <p:nvSpPr>
          <p:cNvPr id="16" name="TextBox 35"/>
          <p:cNvSpPr txBox="1"/>
          <p:nvPr/>
        </p:nvSpPr>
        <p:spPr>
          <a:xfrm>
            <a:off x="685800" y="1635990"/>
            <a:ext cx="8140433"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选拔任用党政领导干部，应当按照干部管理权限由党委（党组）集体讨论作出任免决定，或者决定提出推荐、提名的意见。属于上级党委（党组）管理的，本级党委（党组）可以提出选拔任用建议。对拟破格提拔的人选在讨论决定前，必须报经上级组织（人事）部门同意。越级提拔或者不经过民主推荐列为破格提拔人选的，应当在考察前报告，经批复同意后方可进行。</a:t>
            </a:r>
          </a:p>
        </p:txBody>
      </p:sp>
      <p:sp>
        <p:nvSpPr>
          <p:cNvPr id="26" name="圆角矩形 25"/>
          <p:cNvSpPr/>
          <p:nvPr/>
        </p:nvSpPr>
        <p:spPr>
          <a:xfrm>
            <a:off x="753959" y="277899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第三十六条</a:t>
            </a:r>
          </a:p>
        </p:txBody>
      </p:sp>
      <p:sp>
        <p:nvSpPr>
          <p:cNvPr id="27" name="TextBox 35"/>
          <p:cNvSpPr txBox="1"/>
          <p:nvPr/>
        </p:nvSpPr>
        <p:spPr>
          <a:xfrm>
            <a:off x="685801" y="3236189"/>
            <a:ext cx="5029200" cy="118872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市（地、州、盟）、县（市、区、旗）党委和政府领导班子正职的拟任人选和推荐人选，一般应当由上级党委常委会提名并提交全会无记名投票表决；全会闭会期间，由党委常委会作出决定，决定前应当征求党委委员的意见。</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5695721" y="2643379"/>
            <a:ext cx="2926921" cy="1720638"/>
          </a:xfrm>
          <a:prstGeom prst="rect">
            <a:avLst/>
          </a:prstGeom>
        </p:spPr>
      </p:pic>
    </p:spTree>
    <p:extLst>
      <p:ext uri="{BB962C8B-B14F-4D97-AF65-F5344CB8AC3E}">
        <p14:creationId val="183976826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16"/>
                                        </p:tgtEl>
                                        <p:attrNameLst>
                                          <p:attrName>style.visibility</p:attrName>
                                        </p:attrNameLst>
                                      </p:cBhvr>
                                      <p:to>
                                        <p:strVal val="visible"/>
                                      </p:to>
                                    </p:set>
                                    <p:animEffect filter="wipe(up)" transition="in">
                                      <p:cBhvr>
                                        <p:cTn dur="500" id="14"/>
                                        <p:tgtEl>
                                          <p:spTgt spid="1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p:cTn dur="500" fill="hold" id="19"/>
                                        <p:tgtEl>
                                          <p:spTgt spid="26"/>
                                        </p:tgtEl>
                                        <p:attrNameLst>
                                          <p:attrName>ppt_w</p:attrName>
                                        </p:attrNameLst>
                                      </p:cBhvr>
                                      <p:tavLst>
                                        <p:tav tm="0">
                                          <p:val>
                                            <p:fltVal val="0"/>
                                          </p:val>
                                        </p:tav>
                                        <p:tav tm="100000">
                                          <p:val>
                                            <p:strVal val="#ppt_w"/>
                                          </p:val>
                                        </p:tav>
                                      </p:tavLst>
                                    </p:anim>
                                    <p:anim calcmode="lin" valueType="num">
                                      <p:cBhvr>
                                        <p:cTn dur="500" fill="hold" id="20"/>
                                        <p:tgtEl>
                                          <p:spTgt spid="26"/>
                                        </p:tgtEl>
                                        <p:attrNameLst>
                                          <p:attrName>ppt_h</p:attrName>
                                        </p:attrNameLst>
                                      </p:cBhvr>
                                      <p:tavLst>
                                        <p:tav tm="0">
                                          <p:val>
                                            <p:fltVal val="0"/>
                                          </p:val>
                                        </p:tav>
                                        <p:tav tm="100000">
                                          <p:val>
                                            <p:strVal val="#ppt_h"/>
                                          </p:val>
                                        </p:tav>
                                      </p:tavLst>
                                    </p:anim>
                                    <p:animEffect filter="fade" transition="in">
                                      <p:cBhvr>
                                        <p:cTn dur="500" id="21"/>
                                        <p:tgtEl>
                                          <p:spTgt spid="26"/>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27"/>
                                        </p:tgtEl>
                                        <p:attrNameLst>
                                          <p:attrName>style.visibility</p:attrName>
                                        </p:attrNameLst>
                                      </p:cBhvr>
                                      <p:to>
                                        <p:strVal val="visible"/>
                                      </p:to>
                                    </p:set>
                                    <p:animEffect filter="wipe(up)" transition="in">
                                      <p:cBhvr>
                                        <p:cTn dur="500" id="26"/>
                                        <p:tgtEl>
                                          <p:spTgt spid="27"/>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500" fill="hold" id="31"/>
                                        <p:tgtEl>
                                          <p:spTgt spid="2"/>
                                        </p:tgtEl>
                                        <p:attrNameLst>
                                          <p:attrName>ppt_x</p:attrName>
                                        </p:attrNameLst>
                                      </p:cBhvr>
                                      <p:tavLst>
                                        <p:tav tm="0">
                                          <p:val>
                                            <p:strVal val="#ppt_x"/>
                                          </p:val>
                                        </p:tav>
                                        <p:tav tm="100000">
                                          <p:val>
                                            <p:strVal val="#ppt_x"/>
                                          </p:val>
                                        </p:tav>
                                      </p:tavLst>
                                    </p:anim>
                                    <p:anim calcmode="lin" valueType="num">
                                      <p:cBhvr additive="base">
                                        <p:cTn dur="500" fill="hold" id="32"/>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6"/>
      <p:bldP grpId="0" spid="27"/>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圆角矩形 24"/>
          <p:cNvSpPr/>
          <p:nvPr/>
        </p:nvSpPr>
        <p:spPr>
          <a:xfrm>
            <a:off x="753960" y="11239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第三十七条</a:t>
            </a:r>
          </a:p>
        </p:txBody>
      </p:sp>
      <p:sp>
        <p:nvSpPr>
          <p:cNvPr id="30" name="TextBox 35"/>
          <p:cNvSpPr txBox="1"/>
          <p:nvPr/>
        </p:nvSpPr>
        <p:spPr>
          <a:xfrm>
            <a:off x="685799" y="1557557"/>
            <a:ext cx="8077201" cy="1280160"/>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一）没有按照规定进行民主推荐、考察的；（二）拟任人选所在单位党委（党组）对廉洁自律情况没有作出结论性意见的，或者纪检监察机关未反馈意见的，或者纪检监察机关有不同意见的；（三）个人有关事项报告未查核或者经查核存疑尚未查清的；（四）线索具体、有可查性的信访举报尚未调查清楚的；（五）干部人事档案中身份、年龄、工龄、党龄、学历、经历等存疑尚未查清的；（六）巡视巡察、审计等工作中发现重大问题尚未作出结论的；（七）没有按照规定向上级报告或者报告后未经批复同意的干部任免事项；（八）其他原因不宜提交会议讨论的。</a:t>
            </a:r>
          </a:p>
        </p:txBody>
      </p:sp>
      <p:sp>
        <p:nvSpPr>
          <p:cNvPr id="31" name="圆角矩形 30"/>
          <p:cNvSpPr/>
          <p:nvPr/>
        </p:nvSpPr>
        <p:spPr>
          <a:xfrm>
            <a:off x="753959" y="3002619"/>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第三十八条</a:t>
            </a:r>
          </a:p>
        </p:txBody>
      </p:sp>
      <p:sp>
        <p:nvSpPr>
          <p:cNvPr id="32" name="TextBox 35"/>
          <p:cNvSpPr txBox="1"/>
          <p:nvPr/>
        </p:nvSpPr>
        <p:spPr>
          <a:xfrm>
            <a:off x="685800" y="3459819"/>
            <a:ext cx="8001000"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党委（党组）讨论决定干部任免事项，必须有三分之二以上成员到会，并保证与会成员有足够时间听取情况介绍、充分发表意见。与会成员对任免事项，应当逐一发表同意、不同意或者缓议等明确意见，党委（党组）主要负责人应当最后表态。在充分讨论的基础上，采取口头表决、举手表决或者无记名投票等方式进行表决。意见分歧较大时，暂缓进行表决。　党委（党组）有关干部任免的决定，需要复议的，应当经党委（党组）超过半数成员同意后方可进行。</a:t>
            </a:r>
          </a:p>
        </p:txBody>
      </p:sp>
    </p:spTree>
    <p:extLst>
      <p:ext uri="{BB962C8B-B14F-4D97-AF65-F5344CB8AC3E}">
        <p14:creationId val="4070287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30"/>
                                        </p:tgtEl>
                                        <p:attrNameLst>
                                          <p:attrName>style.visibility</p:attrName>
                                        </p:attrNameLst>
                                      </p:cBhvr>
                                      <p:to>
                                        <p:strVal val="visible"/>
                                      </p:to>
                                    </p:set>
                                    <p:animEffect filter="wipe(up)" transition="in">
                                      <p:cBhvr>
                                        <p:cTn dur="500" id="14"/>
                                        <p:tgtEl>
                                          <p:spTgt spid="3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p:cTn dur="500" fill="hold" id="19"/>
                                        <p:tgtEl>
                                          <p:spTgt spid="31"/>
                                        </p:tgtEl>
                                        <p:attrNameLst>
                                          <p:attrName>ppt_w</p:attrName>
                                        </p:attrNameLst>
                                      </p:cBhvr>
                                      <p:tavLst>
                                        <p:tav tm="0">
                                          <p:val>
                                            <p:fltVal val="0"/>
                                          </p:val>
                                        </p:tav>
                                        <p:tav tm="100000">
                                          <p:val>
                                            <p:strVal val="#ppt_w"/>
                                          </p:val>
                                        </p:tav>
                                      </p:tavLst>
                                    </p:anim>
                                    <p:anim calcmode="lin" valueType="num">
                                      <p:cBhvr>
                                        <p:cTn dur="500" fill="hold" id="20"/>
                                        <p:tgtEl>
                                          <p:spTgt spid="31"/>
                                        </p:tgtEl>
                                        <p:attrNameLst>
                                          <p:attrName>ppt_h</p:attrName>
                                        </p:attrNameLst>
                                      </p:cBhvr>
                                      <p:tavLst>
                                        <p:tav tm="0">
                                          <p:val>
                                            <p:fltVal val="0"/>
                                          </p:val>
                                        </p:tav>
                                        <p:tav tm="100000">
                                          <p:val>
                                            <p:strVal val="#ppt_h"/>
                                          </p:val>
                                        </p:tav>
                                      </p:tavLst>
                                    </p:anim>
                                    <p:animEffect filter="fade" transition="in">
                                      <p:cBhvr>
                                        <p:cTn dur="500" id="21"/>
                                        <p:tgtEl>
                                          <p:spTgt spid="3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2"/>
                                        </p:tgtEl>
                                        <p:attrNameLst>
                                          <p:attrName>style.visibility</p:attrName>
                                        </p:attrNameLst>
                                      </p:cBhvr>
                                      <p:to>
                                        <p:strVal val="visible"/>
                                      </p:to>
                                    </p:set>
                                    <p:animEffect filter="wipe(up)" transition="in">
                                      <p:cBhvr>
                                        <p:cTn dur="500" id="2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0"/>
      <p:bldP grpId="0" spid="31"/>
      <p:bldP grpId="0" spid="32"/>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圆角矩形 15"/>
          <p:cNvSpPr/>
          <p:nvPr/>
        </p:nvSpPr>
        <p:spPr>
          <a:xfrm>
            <a:off x="753960" y="1349218"/>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第三十九条</a:t>
            </a:r>
          </a:p>
        </p:txBody>
      </p:sp>
      <p:sp>
        <p:nvSpPr>
          <p:cNvPr id="26" name="TextBox 35"/>
          <p:cNvSpPr txBox="1"/>
          <p:nvPr/>
        </p:nvSpPr>
        <p:spPr>
          <a:xfrm>
            <a:off x="685800" y="1785058"/>
            <a:ext cx="8140433"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一）党委（党组）分管组织（人事）工作的领导成员或者组织（人事）部门负责人，逐个介绍领导职务拟任人选的推荐、考察和任免理由等情况，其中涉及破格提拔等需要按照要求事先向上级组织（人事）部门报告的选拔任用有关工作事项，应当说明具体事由和征求上级组织（人事）部门意见的情况；（二）参加会议人员进行充分讨论；（三）进行表决，以党委（党组）应到会成员超过半数同意形成决定。</a:t>
            </a:r>
          </a:p>
        </p:txBody>
      </p:sp>
      <p:sp>
        <p:nvSpPr>
          <p:cNvPr id="27" name="圆角矩形 26"/>
          <p:cNvSpPr/>
          <p:nvPr/>
        </p:nvSpPr>
        <p:spPr>
          <a:xfrm>
            <a:off x="753959" y="2928058"/>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第四十条</a:t>
            </a:r>
          </a:p>
        </p:txBody>
      </p:sp>
      <p:sp>
        <p:nvSpPr>
          <p:cNvPr id="33" name="TextBox 35"/>
          <p:cNvSpPr txBox="1"/>
          <p:nvPr/>
        </p:nvSpPr>
        <p:spPr>
          <a:xfrm>
            <a:off x="685800" y="3385258"/>
            <a:ext cx="7924799" cy="91440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需要报上级党委（党组）审批的拟提拔任职的干部，必须呈报党委（党组）请示并附干部任免审批表、干部考察材料、本人干部人事档案和党委（党组）会议纪要、讨论记录、民主推荐情况等材料。上级组织（人事）部门对呈报的材料应当严格审查。需要报上级备案的干部，应当按照规定及时向上级组织（人事）部门备案。</a:t>
            </a:r>
          </a:p>
        </p:txBody>
      </p:sp>
    </p:spTree>
    <p:extLst>
      <p:ext uri="{BB962C8B-B14F-4D97-AF65-F5344CB8AC3E}">
        <p14:creationId val="287056288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6"/>
                                        </p:tgtEl>
                                        <p:attrNameLst>
                                          <p:attrName>style.visibility</p:attrName>
                                        </p:attrNameLst>
                                      </p:cBhvr>
                                      <p:to>
                                        <p:strVal val="visible"/>
                                      </p:to>
                                    </p:set>
                                    <p:animEffect filter="wipe(up)" transition="in">
                                      <p:cBhvr>
                                        <p:cTn dur="500" id="14"/>
                                        <p:tgtEl>
                                          <p:spTgt spid="2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fltVal val="0"/>
                                          </p:val>
                                        </p:tav>
                                        <p:tav tm="100000">
                                          <p:val>
                                            <p:strVal val="#ppt_w"/>
                                          </p:val>
                                        </p:tav>
                                      </p:tavLst>
                                    </p:anim>
                                    <p:anim calcmode="lin" valueType="num">
                                      <p:cBhvr>
                                        <p:cTn dur="500" fill="hold" id="20"/>
                                        <p:tgtEl>
                                          <p:spTgt spid="27"/>
                                        </p:tgtEl>
                                        <p:attrNameLst>
                                          <p:attrName>ppt_h</p:attrName>
                                        </p:attrNameLst>
                                      </p:cBhvr>
                                      <p:tavLst>
                                        <p:tav tm="0">
                                          <p:val>
                                            <p:fltVal val="0"/>
                                          </p:val>
                                        </p:tav>
                                        <p:tav tm="100000">
                                          <p:val>
                                            <p:strVal val="#ppt_h"/>
                                          </p:val>
                                        </p:tav>
                                      </p:tavLst>
                                    </p:anim>
                                    <p:animEffect filter="fade" transition="in">
                                      <p:cBhvr>
                                        <p:cTn dur="500" id="21"/>
                                        <p:tgtEl>
                                          <p:spTgt spid="2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3"/>
                                        </p:tgtEl>
                                        <p:attrNameLst>
                                          <p:attrName>style.visibility</p:attrName>
                                        </p:attrNameLst>
                                      </p:cBhvr>
                                      <p:to>
                                        <p:strVal val="visible"/>
                                      </p:to>
                                    </p:set>
                                    <p:animEffect filter="wipe(up)" transition="in">
                                      <p:cBhvr>
                                        <p:cTn dur="500" id="26"/>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6"/>
      <p:bldP grpId="0" spid="27"/>
      <p:bldP grpId="0" spid="33"/>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圆角矩形 22"/>
          <p:cNvSpPr/>
          <p:nvPr/>
        </p:nvSpPr>
        <p:spPr>
          <a:xfrm>
            <a:off x="677760" y="21382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第四十一条</a:t>
            </a:r>
          </a:p>
        </p:txBody>
      </p:sp>
      <p:sp>
        <p:nvSpPr>
          <p:cNvPr id="32" name="TextBox 35"/>
          <p:cNvSpPr txBox="1"/>
          <p:nvPr/>
        </p:nvSpPr>
        <p:spPr>
          <a:xfrm>
            <a:off x="2339833" y="2012827"/>
            <a:ext cx="6059634" cy="822960"/>
          </a:xfrm>
          <a:prstGeom prst="rect">
            <a:avLst/>
          </a:prstGeom>
          <a:noFill/>
        </p:spPr>
        <p:txBody>
          <a:bodyPr rtlCol="0" wrap="square">
            <a:spAutoFit/>
          </a:bodyPr>
          <a:lstStyle/>
          <a:p>
            <a:pPr>
              <a:lnSpc>
                <a:spcPct val="150000"/>
              </a:lnSpc>
            </a:pPr>
            <a:r>
              <a:rPr altLang="en-US" lang="zh-CN" sz="1600">
                <a:solidFill>
                  <a:schemeClr val="tx2"/>
                </a:solidFill>
                <a:latin charset="-122" panose="020b0503020204020204" pitchFamily="34" typeface="微软雅黑"/>
                <a:ea charset="-122" panose="020b0503020204020204" pitchFamily="34" typeface="微软雅黑"/>
              </a:rPr>
              <a:t>党政领导职务实行选任制、委任制，部分专业性较强的领导职务可以实行聘任制。</a:t>
            </a:r>
          </a:p>
        </p:txBody>
      </p:sp>
      <p:sp>
        <p:nvSpPr>
          <p:cNvPr id="35" name="矩形 34"/>
          <p:cNvSpPr/>
          <p:nvPr/>
        </p:nvSpPr>
        <p:spPr>
          <a:xfrm>
            <a:off x="677760" y="13525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第七章　任职</a:t>
            </a:r>
          </a:p>
        </p:txBody>
      </p:sp>
      <p:sp>
        <p:nvSpPr>
          <p:cNvPr id="36" name="圆角矩形 35"/>
          <p:cNvSpPr/>
          <p:nvPr/>
        </p:nvSpPr>
        <p:spPr>
          <a:xfrm>
            <a:off x="677760" y="31288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第四十二条</a:t>
            </a:r>
          </a:p>
        </p:txBody>
      </p:sp>
      <p:sp>
        <p:nvSpPr>
          <p:cNvPr id="37" name="TextBox 35"/>
          <p:cNvSpPr txBox="1"/>
          <p:nvPr/>
        </p:nvSpPr>
        <p:spPr>
          <a:xfrm>
            <a:off x="2339833" y="2952750"/>
            <a:ext cx="6059634" cy="169164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提拔担任厅局级以下领导职务的，除特殊岗位和在换届考察时已进行过公示的人选外，在党委（党组）讨论决定后、下发任职通知前，应当在一定范围内公示。公示内容应当真实准确，便于监督，涉及破格提拔的还应当说明破格的具体情形和理由。公示期不少于五个工作日。公示结果不影响任职的</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办理任职手续。</a:t>
            </a:r>
          </a:p>
        </p:txBody>
      </p:sp>
    </p:spTree>
    <p:extLst>
      <p:ext uri="{BB962C8B-B14F-4D97-AF65-F5344CB8AC3E}">
        <p14:creationId val="391612611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5"/>
                                        </p:tgtEl>
                                        <p:attrNameLst>
                                          <p:attrName>style.visibility</p:attrName>
                                        </p:attrNameLst>
                                      </p:cBhvr>
                                      <p:to>
                                        <p:strVal val="visible"/>
                                      </p:to>
                                    </p:set>
                                    <p:animEffect filter="barn(inVertical)" transition="in">
                                      <p:cBhvr>
                                        <p:cTn dur="500" id="7"/>
                                        <p:tgtEl>
                                          <p:spTgt spid="3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32"/>
                                        </p:tgtEl>
                                        <p:attrNameLst>
                                          <p:attrName>style.visibility</p:attrName>
                                        </p:attrNameLst>
                                      </p:cBhvr>
                                      <p:to>
                                        <p:strVal val="visible"/>
                                      </p:to>
                                    </p:set>
                                    <p:animEffect filter="wipe(up)" transition="in">
                                      <p:cBhvr>
                                        <p:cTn dur="500" id="19"/>
                                        <p:tgtEl>
                                          <p:spTgt spid="3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6"/>
                                        </p:tgtEl>
                                        <p:attrNameLst>
                                          <p:attrName>style.visibility</p:attrName>
                                        </p:attrNameLst>
                                      </p:cBhvr>
                                      <p:to>
                                        <p:strVal val="visible"/>
                                      </p:to>
                                    </p:set>
                                    <p:anim calcmode="lin" valueType="num">
                                      <p:cBhvr>
                                        <p:cTn dur="500" fill="hold" id="24"/>
                                        <p:tgtEl>
                                          <p:spTgt spid="36"/>
                                        </p:tgtEl>
                                        <p:attrNameLst>
                                          <p:attrName>ppt_w</p:attrName>
                                        </p:attrNameLst>
                                      </p:cBhvr>
                                      <p:tavLst>
                                        <p:tav tm="0">
                                          <p:val>
                                            <p:fltVal val="0"/>
                                          </p:val>
                                        </p:tav>
                                        <p:tav tm="100000">
                                          <p:val>
                                            <p:strVal val="#ppt_w"/>
                                          </p:val>
                                        </p:tav>
                                      </p:tavLst>
                                    </p:anim>
                                    <p:anim calcmode="lin" valueType="num">
                                      <p:cBhvr>
                                        <p:cTn dur="500" fill="hold" id="25"/>
                                        <p:tgtEl>
                                          <p:spTgt spid="36"/>
                                        </p:tgtEl>
                                        <p:attrNameLst>
                                          <p:attrName>ppt_h</p:attrName>
                                        </p:attrNameLst>
                                      </p:cBhvr>
                                      <p:tavLst>
                                        <p:tav tm="0">
                                          <p:val>
                                            <p:fltVal val="0"/>
                                          </p:val>
                                        </p:tav>
                                        <p:tav tm="100000">
                                          <p:val>
                                            <p:strVal val="#ppt_h"/>
                                          </p:val>
                                        </p:tav>
                                      </p:tavLst>
                                    </p:anim>
                                    <p:animEffect filter="fade" transition="in">
                                      <p:cBhvr>
                                        <p:cTn dur="500" id="26"/>
                                        <p:tgtEl>
                                          <p:spTgt spid="36"/>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1">
                                  <p:stCondLst>
                                    <p:cond delay="0"/>
                                  </p:stCondLst>
                                  <p:childTnLst>
                                    <p:set>
                                      <p:cBhvr>
                                        <p:cTn dur="1" fill="hold" id="30">
                                          <p:stCondLst>
                                            <p:cond delay="0"/>
                                          </p:stCondLst>
                                        </p:cTn>
                                        <p:tgtEl>
                                          <p:spTgt spid="37"/>
                                        </p:tgtEl>
                                        <p:attrNameLst>
                                          <p:attrName>style.visibility</p:attrName>
                                        </p:attrNameLst>
                                      </p:cBhvr>
                                      <p:to>
                                        <p:strVal val="visible"/>
                                      </p:to>
                                    </p:set>
                                    <p:animEffect filter="wipe(up)" transition="in">
                                      <p:cBhvr>
                                        <p:cTn dur="500" id="3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2"/>
      <p:bldP grpId="0" spid="35"/>
      <p:bldP grpId="0" spid="36"/>
      <p:bldP grpId="0" spid="37"/>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圆角矩形 24"/>
          <p:cNvSpPr/>
          <p:nvPr/>
        </p:nvSpPr>
        <p:spPr>
          <a:xfrm>
            <a:off x="753960" y="1325423"/>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第四十三条</a:t>
            </a:r>
          </a:p>
        </p:txBody>
      </p:sp>
      <p:sp>
        <p:nvSpPr>
          <p:cNvPr id="30" name="TextBox 35"/>
          <p:cNvSpPr txBox="1"/>
          <p:nvPr/>
        </p:nvSpPr>
        <p:spPr>
          <a:xfrm>
            <a:off x="685799" y="1759030"/>
            <a:ext cx="8077201"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提拔担任下列非选举产生的厅局级以下领导职务的，试用期为一年：（一）党委、人大常委会、政府、政协工作部门副职和内设机构领导职务；（二）纪委监委机关内设机构、派出机构领导职务；（三）法院、检察院内设机构的非国家权力机关依法任命的领导职务。试用期满后，经考核胜任现职的，正式任职；不胜任的，免去试任职务，一般按照试任前职级或者职务层次安排工作。</a:t>
            </a:r>
          </a:p>
        </p:txBody>
      </p:sp>
      <p:sp>
        <p:nvSpPr>
          <p:cNvPr id="31" name="圆角矩形 30"/>
          <p:cNvSpPr/>
          <p:nvPr/>
        </p:nvSpPr>
        <p:spPr>
          <a:xfrm>
            <a:off x="753959" y="3001823"/>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第四十四条</a:t>
            </a:r>
          </a:p>
        </p:txBody>
      </p:sp>
      <p:sp>
        <p:nvSpPr>
          <p:cNvPr id="32" name="TextBox 35"/>
          <p:cNvSpPr txBox="1"/>
          <p:nvPr/>
        </p:nvSpPr>
        <p:spPr>
          <a:xfrm>
            <a:off x="685800" y="3459023"/>
            <a:ext cx="8001000" cy="804672"/>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实行任职谈话制度。对决定任用的干部，由党委（党组）指定专人同本人谈话，肯定成绩，指出不足，提出要求和需要注意的问题。对破格提拔以及通过公开选拔、竞争上岗任职的干部，试用期满正式任职时，党委（党组）还应当指定专人进行谈话。</a:t>
            </a:r>
          </a:p>
        </p:txBody>
      </p:sp>
    </p:spTree>
    <p:extLst>
      <p:ext uri="{BB962C8B-B14F-4D97-AF65-F5344CB8AC3E}">
        <p14:creationId val="75330477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30"/>
                                        </p:tgtEl>
                                        <p:attrNameLst>
                                          <p:attrName>style.visibility</p:attrName>
                                        </p:attrNameLst>
                                      </p:cBhvr>
                                      <p:to>
                                        <p:strVal val="visible"/>
                                      </p:to>
                                    </p:set>
                                    <p:animEffect filter="wipe(up)" transition="in">
                                      <p:cBhvr>
                                        <p:cTn dur="500" id="14"/>
                                        <p:tgtEl>
                                          <p:spTgt spid="3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p:cTn dur="500" fill="hold" id="19"/>
                                        <p:tgtEl>
                                          <p:spTgt spid="31"/>
                                        </p:tgtEl>
                                        <p:attrNameLst>
                                          <p:attrName>ppt_w</p:attrName>
                                        </p:attrNameLst>
                                      </p:cBhvr>
                                      <p:tavLst>
                                        <p:tav tm="0">
                                          <p:val>
                                            <p:fltVal val="0"/>
                                          </p:val>
                                        </p:tav>
                                        <p:tav tm="100000">
                                          <p:val>
                                            <p:strVal val="#ppt_w"/>
                                          </p:val>
                                        </p:tav>
                                      </p:tavLst>
                                    </p:anim>
                                    <p:anim calcmode="lin" valueType="num">
                                      <p:cBhvr>
                                        <p:cTn dur="500" fill="hold" id="20"/>
                                        <p:tgtEl>
                                          <p:spTgt spid="31"/>
                                        </p:tgtEl>
                                        <p:attrNameLst>
                                          <p:attrName>ppt_h</p:attrName>
                                        </p:attrNameLst>
                                      </p:cBhvr>
                                      <p:tavLst>
                                        <p:tav tm="0">
                                          <p:val>
                                            <p:fltVal val="0"/>
                                          </p:val>
                                        </p:tav>
                                        <p:tav tm="100000">
                                          <p:val>
                                            <p:strVal val="#ppt_h"/>
                                          </p:val>
                                        </p:tav>
                                      </p:tavLst>
                                    </p:anim>
                                    <p:animEffect filter="fade" transition="in">
                                      <p:cBhvr>
                                        <p:cTn dur="500" id="21"/>
                                        <p:tgtEl>
                                          <p:spTgt spid="3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2"/>
                                        </p:tgtEl>
                                        <p:attrNameLst>
                                          <p:attrName>style.visibility</p:attrName>
                                        </p:attrNameLst>
                                      </p:cBhvr>
                                      <p:to>
                                        <p:strVal val="visible"/>
                                      </p:to>
                                    </p:set>
                                    <p:animEffect filter="wipe(up)" transition="in">
                                      <p:cBhvr>
                                        <p:cTn dur="500" id="2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0"/>
      <p:bldP grpId="0" spid="31"/>
      <p:bldP grpId="0" spid="32"/>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952500" y="1295034"/>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第四十五条</a:t>
            </a:r>
          </a:p>
        </p:txBody>
      </p:sp>
      <p:sp>
        <p:nvSpPr>
          <p:cNvPr id="14" name="TextBox 35"/>
          <p:cNvSpPr txBox="1"/>
          <p:nvPr/>
        </p:nvSpPr>
        <p:spPr>
          <a:xfrm>
            <a:off x="2819400" y="1089720"/>
            <a:ext cx="5943600" cy="3505201"/>
          </a:xfrm>
          <a:prstGeom prst="rect">
            <a:avLst/>
          </a:prstGeom>
          <a:noFill/>
        </p:spPr>
        <p:txBody>
          <a:bodyPr rtlCol="0" wrap="square">
            <a:spAutoFit/>
          </a:bodyPr>
          <a:lstStyle/>
          <a:p>
            <a:pPr>
              <a:lnSpc>
                <a:spcPct val="200000"/>
              </a:lnSpc>
            </a:pPr>
            <a:r>
              <a:rPr altLang="en-US" lang="zh-CN" sz="1400">
                <a:solidFill>
                  <a:schemeClr val="tx2"/>
                </a:solidFill>
                <a:latin charset="-122" panose="020b0503020204020204" pitchFamily="34" typeface="微软雅黑"/>
                <a:ea charset="-122" panose="020b0503020204020204" pitchFamily="34" typeface="微软雅黑"/>
              </a:rPr>
              <a:t>党政领导职务的任职时间，按照下列时间计算：</a:t>
            </a:r>
          </a:p>
          <a:p>
            <a:pPr>
              <a:lnSpc>
                <a:spcPct val="200000"/>
              </a:lnSpc>
            </a:pPr>
            <a:r>
              <a:rPr altLang="en-US" lang="zh-CN" sz="1400">
                <a:solidFill>
                  <a:schemeClr val="tx2"/>
                </a:solidFill>
                <a:latin charset="-122" panose="020b0503020204020204" pitchFamily="34" typeface="微软雅黑"/>
                <a:ea charset="-122" panose="020b0503020204020204" pitchFamily="34" typeface="微软雅黑"/>
              </a:rPr>
              <a:t>（一）由党委（党组）决定任职的，自党委（党组）决定之日起计算；</a:t>
            </a:r>
          </a:p>
          <a:p>
            <a:pPr>
              <a:lnSpc>
                <a:spcPct val="200000"/>
              </a:lnSpc>
            </a:pPr>
            <a:r>
              <a:rPr altLang="en-US" lang="zh-CN" sz="1400">
                <a:solidFill>
                  <a:schemeClr val="tx2"/>
                </a:solidFill>
                <a:latin charset="-122" panose="020b0503020204020204" pitchFamily="34" typeface="微软雅黑"/>
                <a:ea charset="-122" panose="020b0503020204020204" pitchFamily="34" typeface="微软雅黑"/>
              </a:rPr>
              <a:t>（二）由党的代表大会、党的委员会全体会议、党的纪律检查委员会全体会议、人民代表大会、政协全体会议选举、决定任命的，自当选、决定任命之日起计算；</a:t>
            </a:r>
          </a:p>
          <a:p>
            <a:pPr>
              <a:lnSpc>
                <a:spcPct val="200000"/>
              </a:lnSpc>
            </a:pPr>
            <a:r>
              <a:rPr altLang="en-US" lang="zh-CN" sz="1400">
                <a:solidFill>
                  <a:schemeClr val="tx2"/>
                </a:solidFill>
                <a:latin charset="-122" panose="020b0503020204020204" pitchFamily="34" typeface="微软雅黑"/>
                <a:ea charset="-122" panose="020b0503020204020204" pitchFamily="34" typeface="微软雅黑"/>
              </a:rPr>
              <a:t>（三）由人大常委会或者政协常委会任命或者决定任命的，自人大常委会、政协常委会任命或者决定任命之日起计算；</a:t>
            </a:r>
          </a:p>
          <a:p>
            <a:pPr>
              <a:lnSpc>
                <a:spcPct val="200000"/>
              </a:lnSpc>
            </a:pPr>
            <a:r>
              <a:rPr altLang="en-US" lang="zh-CN" sz="1400">
                <a:solidFill>
                  <a:schemeClr val="tx2"/>
                </a:solidFill>
                <a:latin charset="-122" panose="020b0503020204020204" pitchFamily="34" typeface="微软雅黑"/>
                <a:ea charset="-122" panose="020b0503020204020204" pitchFamily="34" typeface="微软雅黑"/>
              </a:rPr>
              <a:t>（四）由党委向政府提名由政府任命的，自政府任命之日起计算。</a:t>
            </a:r>
          </a:p>
        </p:txBody>
      </p:sp>
      <p:pic>
        <p:nvPicPr>
          <p:cNvPr id="15" name="图片 14"/>
          <p:cNvPicPr>
            <a:picLocks noChangeAspect="1"/>
          </p:cNvPicPr>
          <p:nvPr/>
        </p:nvPicPr>
        <p:blipFill>
          <a:blip r:embed="rId3">
            <a:extLst>
              <a:ext uri="{28A0092B-C50C-407E-A947-70E740481C1C}">
                <a14:useLocalDpi val="0"/>
              </a:ext>
            </a:extLst>
          </a:blip>
          <a:stretch>
            <a:fillRect/>
          </a:stretch>
        </p:blipFill>
        <p:spPr>
          <a:xfrm>
            <a:off x="609601" y="1885950"/>
            <a:ext cx="2590800" cy="2590800"/>
          </a:xfrm>
          <a:prstGeom prst="rect">
            <a:avLst/>
          </a:prstGeom>
        </p:spPr>
      </p:pic>
    </p:spTree>
    <p:extLst>
      <p:ext uri="{BB962C8B-B14F-4D97-AF65-F5344CB8AC3E}">
        <p14:creationId val="303253846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id="10" nodeType="with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4"/>
                                        </p:tgtEl>
                                        <p:attrNameLst>
                                          <p:attrName>style.visibility</p:attrName>
                                        </p:attrNameLst>
                                      </p:cBhvr>
                                      <p:to>
                                        <p:strVal val="visible"/>
                                      </p:to>
                                    </p:set>
                                    <p:animEffect filter="wipe(up)" transition="in">
                                      <p:cBhvr>
                                        <p:cTn dur="500" id="1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p:cNvSpPr/>
          <p:nvPr/>
        </p:nvSpPr>
        <p:spPr>
          <a:xfrm>
            <a:off x="677760" y="2037521"/>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第四十六条</a:t>
            </a:r>
          </a:p>
        </p:txBody>
      </p:sp>
      <p:sp>
        <p:nvSpPr>
          <p:cNvPr id="34" name="TextBox 35"/>
          <p:cNvSpPr txBox="1"/>
          <p:nvPr/>
        </p:nvSpPr>
        <p:spPr>
          <a:xfrm>
            <a:off x="2339833" y="1912092"/>
            <a:ext cx="6059634" cy="1280160"/>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党委向人民代表大会或者人大常委会推荐需要由人民代表大会或者人大常委会选举、任命、决定任命的领导干部人选，应当事先向人民代表大会临时党组织或者人大常委会党组和人大常委会组成人员中的党员介绍党委推荐意见。人民代表大会临时党组织、人大常委会党组和人大常委会组成人员以及人大代表中的党员，应当认真贯彻党委推荐意见，带头依法办事，正确履行职责。</a:t>
            </a:r>
          </a:p>
        </p:txBody>
      </p:sp>
      <p:sp>
        <p:nvSpPr>
          <p:cNvPr id="36" name="矩形 35"/>
          <p:cNvSpPr/>
          <p:nvPr/>
        </p:nvSpPr>
        <p:spPr>
          <a:xfrm>
            <a:off x="677760" y="13525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第八章　依法推荐、提名和民主协商</a:t>
            </a:r>
          </a:p>
        </p:txBody>
      </p:sp>
      <p:sp>
        <p:nvSpPr>
          <p:cNvPr id="37" name="圆角矩形 36"/>
          <p:cNvSpPr/>
          <p:nvPr/>
        </p:nvSpPr>
        <p:spPr>
          <a:xfrm>
            <a:off x="677760" y="3462288"/>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第四十七条</a:t>
            </a:r>
          </a:p>
        </p:txBody>
      </p:sp>
      <p:sp>
        <p:nvSpPr>
          <p:cNvPr id="38" name="TextBox 35"/>
          <p:cNvSpPr txBox="1"/>
          <p:nvPr/>
        </p:nvSpPr>
        <p:spPr>
          <a:xfrm>
            <a:off x="2339833" y="3336859"/>
            <a:ext cx="6059634" cy="118872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党委向人民代表大会推荐由人民代表大会选举、决定任命的领导干部人选，应当以本级党委名义向人民代表大会主席团提交推荐书，介绍所推荐人选的有关情况，说明推荐理由。党委向人大常委会推荐由人大常委会任命、决定任命的领导干部人选，应当在人大常委会审议前，按照规定程序提出，介绍所推荐人选的有关情况。</a:t>
            </a:r>
          </a:p>
        </p:txBody>
      </p:sp>
    </p:spTree>
    <p:extLst>
      <p:ext uri="{BB962C8B-B14F-4D97-AF65-F5344CB8AC3E}">
        <p14:creationId val="165305928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6"/>
                                        </p:tgtEl>
                                        <p:attrNameLst>
                                          <p:attrName>style.visibility</p:attrName>
                                        </p:attrNameLst>
                                      </p:cBhvr>
                                      <p:to>
                                        <p:strVal val="visible"/>
                                      </p:to>
                                    </p:set>
                                    <p:animEffect filter="barn(inVertical)" transition="in">
                                      <p:cBhvr>
                                        <p:cTn dur="500" id="7"/>
                                        <p:tgtEl>
                                          <p:spTgt spid="3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p:cTn dur="500" fill="hold" id="12"/>
                                        <p:tgtEl>
                                          <p:spTgt spid="33"/>
                                        </p:tgtEl>
                                        <p:attrNameLst>
                                          <p:attrName>ppt_w</p:attrName>
                                        </p:attrNameLst>
                                      </p:cBhvr>
                                      <p:tavLst>
                                        <p:tav tm="0">
                                          <p:val>
                                            <p:fltVal val="0"/>
                                          </p:val>
                                        </p:tav>
                                        <p:tav tm="100000">
                                          <p:val>
                                            <p:strVal val="#ppt_w"/>
                                          </p:val>
                                        </p:tav>
                                      </p:tavLst>
                                    </p:anim>
                                    <p:anim calcmode="lin" valueType="num">
                                      <p:cBhvr>
                                        <p:cTn dur="500" fill="hold" id="13"/>
                                        <p:tgtEl>
                                          <p:spTgt spid="33"/>
                                        </p:tgtEl>
                                        <p:attrNameLst>
                                          <p:attrName>ppt_h</p:attrName>
                                        </p:attrNameLst>
                                      </p:cBhvr>
                                      <p:tavLst>
                                        <p:tav tm="0">
                                          <p:val>
                                            <p:fltVal val="0"/>
                                          </p:val>
                                        </p:tav>
                                        <p:tav tm="100000">
                                          <p:val>
                                            <p:strVal val="#ppt_h"/>
                                          </p:val>
                                        </p:tav>
                                      </p:tavLst>
                                    </p:anim>
                                    <p:animEffect filter="fade" transition="in">
                                      <p:cBhvr>
                                        <p:cTn dur="500" id="14"/>
                                        <p:tgtEl>
                                          <p:spTgt spid="3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34"/>
                                        </p:tgtEl>
                                        <p:attrNameLst>
                                          <p:attrName>style.visibility</p:attrName>
                                        </p:attrNameLst>
                                      </p:cBhvr>
                                      <p:to>
                                        <p:strVal val="visible"/>
                                      </p:to>
                                    </p:set>
                                    <p:animEffect filter="wipe(up)" transition="in">
                                      <p:cBhvr>
                                        <p:cTn dur="500" id="19"/>
                                        <p:tgtEl>
                                          <p:spTgt spid="3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p:cTn dur="500" fill="hold" id="24"/>
                                        <p:tgtEl>
                                          <p:spTgt spid="37"/>
                                        </p:tgtEl>
                                        <p:attrNameLst>
                                          <p:attrName>ppt_w</p:attrName>
                                        </p:attrNameLst>
                                      </p:cBhvr>
                                      <p:tavLst>
                                        <p:tav tm="0">
                                          <p:val>
                                            <p:fltVal val="0"/>
                                          </p:val>
                                        </p:tav>
                                        <p:tav tm="100000">
                                          <p:val>
                                            <p:strVal val="#ppt_w"/>
                                          </p:val>
                                        </p:tav>
                                      </p:tavLst>
                                    </p:anim>
                                    <p:anim calcmode="lin" valueType="num">
                                      <p:cBhvr>
                                        <p:cTn dur="500" fill="hold" id="25"/>
                                        <p:tgtEl>
                                          <p:spTgt spid="37"/>
                                        </p:tgtEl>
                                        <p:attrNameLst>
                                          <p:attrName>ppt_h</p:attrName>
                                        </p:attrNameLst>
                                      </p:cBhvr>
                                      <p:tavLst>
                                        <p:tav tm="0">
                                          <p:val>
                                            <p:fltVal val="0"/>
                                          </p:val>
                                        </p:tav>
                                        <p:tav tm="100000">
                                          <p:val>
                                            <p:strVal val="#ppt_h"/>
                                          </p:val>
                                        </p:tav>
                                      </p:tavLst>
                                    </p:anim>
                                    <p:animEffect filter="fade" transition="in">
                                      <p:cBhvr>
                                        <p:cTn dur="500" id="26"/>
                                        <p:tgtEl>
                                          <p:spTgt spid="37"/>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1">
                                  <p:stCondLst>
                                    <p:cond delay="0"/>
                                  </p:stCondLst>
                                  <p:childTnLst>
                                    <p:set>
                                      <p:cBhvr>
                                        <p:cTn dur="1" fill="hold" id="30">
                                          <p:stCondLst>
                                            <p:cond delay="0"/>
                                          </p:stCondLst>
                                        </p:cTn>
                                        <p:tgtEl>
                                          <p:spTgt spid="38"/>
                                        </p:tgtEl>
                                        <p:attrNameLst>
                                          <p:attrName>style.visibility</p:attrName>
                                        </p:attrNameLst>
                                      </p:cBhvr>
                                      <p:to>
                                        <p:strVal val="visible"/>
                                      </p:to>
                                    </p:set>
                                    <p:animEffect filter="wipe(up)" transition="in">
                                      <p:cBhvr>
                                        <p:cTn dur="500" id="3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6"/>
      <p:bldP grpId="0" spid="37"/>
      <p:bldP grpId="0" spid="38"/>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圆角矩形 25"/>
          <p:cNvSpPr/>
          <p:nvPr/>
        </p:nvSpPr>
        <p:spPr>
          <a:xfrm>
            <a:off x="753960" y="1364487"/>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第四十八条</a:t>
            </a:r>
          </a:p>
        </p:txBody>
      </p:sp>
      <p:sp>
        <p:nvSpPr>
          <p:cNvPr id="27" name="TextBox 35"/>
          <p:cNvSpPr txBox="1"/>
          <p:nvPr/>
        </p:nvSpPr>
        <p:spPr>
          <a:xfrm>
            <a:off x="2438400" y="1276350"/>
            <a:ext cx="6006833" cy="566928"/>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党委向政府提名由政府任命的政府工作部门和机构领导成员人选，在党委讨论决定后</a:t>
            </a:r>
          </a:p>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由政府任命。</a:t>
            </a:r>
          </a:p>
        </p:txBody>
      </p:sp>
      <p:sp>
        <p:nvSpPr>
          <p:cNvPr id="37" name="圆角矩形 36"/>
          <p:cNvSpPr/>
          <p:nvPr/>
        </p:nvSpPr>
        <p:spPr>
          <a:xfrm>
            <a:off x="753960" y="2233663"/>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第四十九条</a:t>
            </a:r>
          </a:p>
        </p:txBody>
      </p:sp>
      <p:sp>
        <p:nvSpPr>
          <p:cNvPr id="38" name="TextBox 35"/>
          <p:cNvSpPr txBox="1"/>
          <p:nvPr/>
        </p:nvSpPr>
        <p:spPr>
          <a:xfrm>
            <a:off x="2431973" y="2126487"/>
            <a:ext cx="6006833" cy="804672"/>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领导班子换届，党委推荐人大常委会、政府、政协领导成员人选和监察委员会主任、法院院长、检察院检察长人选，应当事先向民主党派、工商联主要领导成员和无党派代表人士通报有关情况，进行民主协商。</a:t>
            </a:r>
          </a:p>
        </p:txBody>
      </p:sp>
      <p:sp>
        <p:nvSpPr>
          <p:cNvPr id="39" name="圆角矩形 38"/>
          <p:cNvSpPr/>
          <p:nvPr/>
        </p:nvSpPr>
        <p:spPr>
          <a:xfrm>
            <a:off x="753960" y="333457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第五十条</a:t>
            </a:r>
          </a:p>
        </p:txBody>
      </p:sp>
      <p:sp>
        <p:nvSpPr>
          <p:cNvPr id="40" name="TextBox 35"/>
          <p:cNvSpPr txBox="1"/>
          <p:nvPr/>
        </p:nvSpPr>
        <p:spPr>
          <a:xfrm>
            <a:off x="2431973" y="3227400"/>
            <a:ext cx="6006833" cy="1517904"/>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党委推荐的领导干部人选，在人民代表大会选举、决定任命或者人大常委会任命、决定任命前，如果人大代表或者人大常委会组成人员对所推荐人选提出不同意见，党委应当认真研究，并作出必要的解释或者说明。如果发现有事实依据、足以影响选举或者任命的问题，党委可以建议人民代表大会或者人大常委会按照规定程序暂缓选举、任命、决定任命，也可以重新推荐人选。政协领导成员候选人的推荐和协商提名，按照政协章程和有关规定办理。</a:t>
            </a:r>
          </a:p>
        </p:txBody>
      </p:sp>
    </p:spTree>
    <p:extLst>
      <p:ext uri="{BB962C8B-B14F-4D97-AF65-F5344CB8AC3E}">
        <p14:creationId val="304724125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7"/>
                                        </p:tgtEl>
                                        <p:attrNameLst>
                                          <p:attrName>style.visibility</p:attrName>
                                        </p:attrNameLst>
                                      </p:cBhvr>
                                      <p:to>
                                        <p:strVal val="visible"/>
                                      </p:to>
                                    </p:set>
                                    <p:animEffect filter="wipe(up)" transition="in">
                                      <p:cBhvr>
                                        <p:cTn dur="500" id="14"/>
                                        <p:tgtEl>
                                          <p:spTgt spid="2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7"/>
                                        </p:tgtEl>
                                        <p:attrNameLst>
                                          <p:attrName>style.visibility</p:attrName>
                                        </p:attrNameLst>
                                      </p:cBhvr>
                                      <p:to>
                                        <p:strVal val="visible"/>
                                      </p:to>
                                    </p:set>
                                    <p:anim calcmode="lin" valueType="num">
                                      <p:cBhvr>
                                        <p:cTn dur="500" fill="hold" id="19"/>
                                        <p:tgtEl>
                                          <p:spTgt spid="37"/>
                                        </p:tgtEl>
                                        <p:attrNameLst>
                                          <p:attrName>ppt_w</p:attrName>
                                        </p:attrNameLst>
                                      </p:cBhvr>
                                      <p:tavLst>
                                        <p:tav tm="0">
                                          <p:val>
                                            <p:fltVal val="0"/>
                                          </p:val>
                                        </p:tav>
                                        <p:tav tm="100000">
                                          <p:val>
                                            <p:strVal val="#ppt_w"/>
                                          </p:val>
                                        </p:tav>
                                      </p:tavLst>
                                    </p:anim>
                                    <p:anim calcmode="lin" valueType="num">
                                      <p:cBhvr>
                                        <p:cTn dur="500" fill="hold" id="20"/>
                                        <p:tgtEl>
                                          <p:spTgt spid="37"/>
                                        </p:tgtEl>
                                        <p:attrNameLst>
                                          <p:attrName>ppt_h</p:attrName>
                                        </p:attrNameLst>
                                      </p:cBhvr>
                                      <p:tavLst>
                                        <p:tav tm="0">
                                          <p:val>
                                            <p:fltVal val="0"/>
                                          </p:val>
                                        </p:tav>
                                        <p:tav tm="100000">
                                          <p:val>
                                            <p:strVal val="#ppt_h"/>
                                          </p:val>
                                        </p:tav>
                                      </p:tavLst>
                                    </p:anim>
                                    <p:animEffect filter="fade" transition="in">
                                      <p:cBhvr>
                                        <p:cTn dur="500" id="21"/>
                                        <p:tgtEl>
                                          <p:spTgt spid="3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8"/>
                                        </p:tgtEl>
                                        <p:attrNameLst>
                                          <p:attrName>style.visibility</p:attrName>
                                        </p:attrNameLst>
                                      </p:cBhvr>
                                      <p:to>
                                        <p:strVal val="visible"/>
                                      </p:to>
                                    </p:set>
                                    <p:animEffect filter="wipe(up)" transition="in">
                                      <p:cBhvr>
                                        <p:cTn dur="500" id="26"/>
                                        <p:tgtEl>
                                          <p:spTgt spid="38"/>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39"/>
                                        </p:tgtEl>
                                        <p:attrNameLst>
                                          <p:attrName>style.visibility</p:attrName>
                                        </p:attrNameLst>
                                      </p:cBhvr>
                                      <p:to>
                                        <p:strVal val="visible"/>
                                      </p:to>
                                    </p:set>
                                    <p:anim calcmode="lin" valueType="num">
                                      <p:cBhvr>
                                        <p:cTn dur="500" fill="hold" id="31"/>
                                        <p:tgtEl>
                                          <p:spTgt spid="39"/>
                                        </p:tgtEl>
                                        <p:attrNameLst>
                                          <p:attrName>ppt_w</p:attrName>
                                        </p:attrNameLst>
                                      </p:cBhvr>
                                      <p:tavLst>
                                        <p:tav tm="0">
                                          <p:val>
                                            <p:fltVal val="0"/>
                                          </p:val>
                                        </p:tav>
                                        <p:tav tm="100000">
                                          <p:val>
                                            <p:strVal val="#ppt_w"/>
                                          </p:val>
                                        </p:tav>
                                      </p:tavLst>
                                    </p:anim>
                                    <p:anim calcmode="lin" valueType="num">
                                      <p:cBhvr>
                                        <p:cTn dur="500" fill="hold" id="32"/>
                                        <p:tgtEl>
                                          <p:spTgt spid="39"/>
                                        </p:tgtEl>
                                        <p:attrNameLst>
                                          <p:attrName>ppt_h</p:attrName>
                                        </p:attrNameLst>
                                      </p:cBhvr>
                                      <p:tavLst>
                                        <p:tav tm="0">
                                          <p:val>
                                            <p:fltVal val="0"/>
                                          </p:val>
                                        </p:tav>
                                        <p:tav tm="100000">
                                          <p:val>
                                            <p:strVal val="#ppt_h"/>
                                          </p:val>
                                        </p:tav>
                                      </p:tavLst>
                                    </p:anim>
                                    <p:animEffect filter="fade" transition="in">
                                      <p:cBhvr>
                                        <p:cTn dur="500" id="33"/>
                                        <p:tgtEl>
                                          <p:spTgt spid="39"/>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2" presetSubtype="1">
                                  <p:stCondLst>
                                    <p:cond delay="0"/>
                                  </p:stCondLst>
                                  <p:childTnLst>
                                    <p:set>
                                      <p:cBhvr>
                                        <p:cTn dur="1" fill="hold" id="37">
                                          <p:stCondLst>
                                            <p:cond delay="0"/>
                                          </p:stCondLst>
                                        </p:cTn>
                                        <p:tgtEl>
                                          <p:spTgt spid="40"/>
                                        </p:tgtEl>
                                        <p:attrNameLst>
                                          <p:attrName>style.visibility</p:attrName>
                                        </p:attrNameLst>
                                      </p:cBhvr>
                                      <p:to>
                                        <p:strVal val="visible"/>
                                      </p:to>
                                    </p:set>
                                    <p:animEffect filter="wipe(up)" transition="in">
                                      <p:cBhvr>
                                        <p:cTn dur="500" id="3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37"/>
      <p:bldP grpId="0" spid="38"/>
      <p:bldP grpId="0" spid="39"/>
      <p:bldP grpId="0" spid="4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TextBox 119"/>
          <p:cNvSpPr txBox="1"/>
          <p:nvPr/>
        </p:nvSpPr>
        <p:spPr>
          <a:xfrm>
            <a:off x="754118" y="1123950"/>
            <a:ext cx="7702808" cy="396240"/>
          </a:xfrm>
          <a:prstGeom prst="rect">
            <a:avLst/>
          </a:prstGeom>
          <a:solidFill>
            <a:schemeClr val="accent1"/>
          </a:solidFill>
          <a:ln>
            <a:noFill/>
          </a:ln>
        </p:spPr>
        <p:txBody>
          <a:bodyPr rtlCol="0" wrap="square">
            <a:spAutoFit/>
          </a:bodyPr>
          <a:lstStyle/>
          <a:p>
            <a:pPr algn="ctr"/>
            <a:r>
              <a:rPr altLang="zh-CN" kern="600" lang="en-US" spc="-150" sz="2000">
                <a:solidFill>
                  <a:schemeClr val="bg1"/>
                </a:solidFill>
                <a:latin charset="-122" panose="020b0503020204020204" pitchFamily="34" typeface="微软雅黑"/>
                <a:ea charset="-122" panose="020b0503020204020204" pitchFamily="34" typeface="微软雅黑"/>
              </a:rPr>
              <a:t>《干部任用条例》背景概述</a:t>
            </a:r>
          </a:p>
        </p:txBody>
      </p:sp>
      <p:grpSp>
        <p:nvGrpSpPr>
          <p:cNvPr id="2" name="组合 1"/>
          <p:cNvGrpSpPr/>
          <p:nvPr/>
        </p:nvGrpSpPr>
        <p:grpSpPr>
          <a:xfrm>
            <a:off x="754117" y="1657350"/>
            <a:ext cx="7702808" cy="522890"/>
            <a:chOff x="685800" y="1972660"/>
            <a:chExt cx="7702808" cy="522890"/>
          </a:xfrm>
        </p:grpSpPr>
        <p:sp>
          <p:nvSpPr>
            <p:cNvPr id="25" name="圆角矩形 6">
              <a:extLst>
                <a:ext uri="{FF2B5EF4-FFF2-40B4-BE49-F238E27FC236}">
                  <a16:creationId xmlns:a16="http://schemas.microsoft.com/office/drawing/2014/main" id="{F5D523CF-C7C3-4D6D-A3B8-20543AB1C9E8}"/>
                </a:ext>
              </a:extLst>
            </p:cNvPr>
            <p:cNvSpPr/>
            <p:nvPr/>
          </p:nvSpPr>
          <p:spPr bwMode="auto">
            <a:xfrm>
              <a:off x="685800" y="1972660"/>
              <a:ext cx="1327538" cy="522890"/>
            </a:xfrm>
            <a:prstGeom prst="roundRect">
              <a:avLst>
                <a:gd fmla="val 0" name="adj"/>
              </a:avLst>
            </a:prstGeom>
            <a:solidFill>
              <a:schemeClr val="accent1"/>
            </a:solidFill>
            <a:ln algn="ctr" cap="flat" cmpd="sng" w="28575">
              <a:noFill/>
              <a:prstDash val="solid"/>
            </a:ln>
            <a:effectLst/>
            <a:extLst/>
          </p:spPr>
          <p:txBody>
            <a:bodyPr anchor="ctr" bIns="61568" lIns="123136" rIns="123136" rtlCol="0" tIns="61568"/>
            <a:lstStyle/>
            <a:p>
              <a:pPr algn="ctr">
                <a:defRPr/>
              </a:pPr>
              <a:r>
                <a:rPr altLang="zh-CN" kern="0" lang="en-US" sz="1200">
                  <a:solidFill>
                    <a:schemeClr val="bg1"/>
                  </a:solidFill>
                  <a:latin charset="-122" panose="020b0503020204020204" pitchFamily="34" typeface="微软雅黑"/>
                  <a:ea charset="-122" panose="020b0503020204020204" pitchFamily="34" typeface="微软雅黑"/>
                </a:rPr>
                <a:t>2002年7月9日</a:t>
              </a:r>
            </a:p>
          </p:txBody>
        </p:sp>
        <p:sp>
          <p:nvSpPr>
            <p:cNvPr id="35" name="TextBox 115"/>
            <p:cNvSpPr txBox="1"/>
            <p:nvPr/>
          </p:nvSpPr>
          <p:spPr>
            <a:xfrm>
              <a:off x="2133599" y="1992848"/>
              <a:ext cx="6255008" cy="497840"/>
            </a:xfrm>
            <a:prstGeom prst="rect">
              <a:avLst/>
            </a:prstGeom>
            <a:noFill/>
            <a:ln>
              <a:solidFill>
                <a:schemeClr val="accent1"/>
              </a:solidFill>
            </a:ln>
          </p:spPr>
          <p:txBody>
            <a:bodyPr rtlCol="0" wrap="square">
              <a:spAutoFit/>
            </a:bodyPr>
            <a:lstStyle/>
            <a:p>
              <a:pPr>
                <a:lnSpc>
                  <a:spcPts val="1600"/>
                </a:lnSpc>
              </a:pPr>
              <a:r>
                <a:rPr altLang="zh-CN" lang="en-US" sz="1050">
                  <a:solidFill>
                    <a:schemeClr val="tx2"/>
                  </a:solidFill>
                  <a:latin charset="-122" panose="020b0503020204020204" pitchFamily="34" typeface="微软雅黑"/>
                  <a:ea charset="-122" panose="020b0503020204020204" pitchFamily="34" typeface="微软雅黑"/>
                </a:rPr>
                <a:t>《党政领导干部选拔任用工作条例》颁布实施，共计十三章七十一条。该条例有利于选人用人机制挑选出优秀人才，有利于保证党的基本路线的全面贯彻执行和建设有中国特色社会主义事业的顺利发展。</a:t>
              </a:r>
            </a:p>
          </p:txBody>
        </p:sp>
      </p:grpSp>
      <p:grpSp>
        <p:nvGrpSpPr>
          <p:cNvPr id="39" name="组合 38"/>
          <p:cNvGrpSpPr/>
          <p:nvPr/>
        </p:nvGrpSpPr>
        <p:grpSpPr>
          <a:xfrm>
            <a:off x="754117" y="2411328"/>
            <a:ext cx="7702808" cy="522890"/>
            <a:chOff x="685800" y="1972660"/>
            <a:chExt cx="7702808" cy="522890"/>
          </a:xfrm>
        </p:grpSpPr>
        <p:sp>
          <p:nvSpPr>
            <p:cNvPr id="40" name="圆角矩形 6">
              <a:extLst>
                <a:ext uri="{FF2B5EF4-FFF2-40B4-BE49-F238E27FC236}">
                  <a16:creationId xmlns:a16="http://schemas.microsoft.com/office/drawing/2014/main" id="{F5D523CF-C7C3-4D6D-A3B8-20543AB1C9E8}"/>
                </a:ext>
              </a:extLst>
            </p:cNvPr>
            <p:cNvSpPr/>
            <p:nvPr/>
          </p:nvSpPr>
          <p:spPr bwMode="auto">
            <a:xfrm>
              <a:off x="685800" y="1972660"/>
              <a:ext cx="1327538" cy="522890"/>
            </a:xfrm>
            <a:prstGeom prst="roundRect">
              <a:avLst>
                <a:gd fmla="val 0" name="adj"/>
              </a:avLst>
            </a:prstGeom>
            <a:solidFill>
              <a:schemeClr val="accent1"/>
            </a:solidFill>
            <a:ln algn="ctr" cap="flat" cmpd="sng" w="28575">
              <a:noFill/>
              <a:prstDash val="solid"/>
            </a:ln>
            <a:effectLst/>
            <a:extLst/>
          </p:spPr>
          <p:txBody>
            <a:bodyPr anchor="ctr" bIns="61568" lIns="123136" rIns="123136" rtlCol="0" tIns="61568"/>
            <a:lstStyle/>
            <a:p>
              <a:pPr algn="ctr">
                <a:defRPr/>
              </a:pPr>
              <a:r>
                <a:rPr altLang="zh-CN" kern="0" lang="en-US" sz="1200">
                  <a:solidFill>
                    <a:schemeClr val="bg1"/>
                  </a:solidFill>
                  <a:latin charset="-122" panose="020b0503020204020204" pitchFamily="34" typeface="微软雅黑"/>
                  <a:ea charset="-122" panose="020b0503020204020204" pitchFamily="34" typeface="微软雅黑"/>
                </a:rPr>
                <a:t>2013年12月30</a:t>
              </a:r>
            </a:p>
          </p:txBody>
        </p:sp>
        <p:sp>
          <p:nvSpPr>
            <p:cNvPr id="41" name="TextBox 115"/>
            <p:cNvSpPr txBox="1"/>
            <p:nvPr/>
          </p:nvSpPr>
          <p:spPr>
            <a:xfrm>
              <a:off x="2133599" y="1992848"/>
              <a:ext cx="6255008" cy="294640"/>
            </a:xfrm>
            <a:prstGeom prst="rect">
              <a:avLst/>
            </a:prstGeom>
            <a:noFill/>
            <a:ln>
              <a:solidFill>
                <a:schemeClr val="accent1"/>
              </a:solidFill>
            </a:ln>
          </p:spPr>
          <p:txBody>
            <a:bodyPr rtlCol="0" wrap="square">
              <a:spAutoFit/>
            </a:bodyPr>
            <a:lstStyle/>
            <a:p>
              <a:pPr>
                <a:lnSpc>
                  <a:spcPts val="1600"/>
                </a:lnSpc>
              </a:pPr>
              <a:r>
                <a:rPr altLang="en-US" lang="zh-CN" sz="1050">
                  <a:solidFill>
                    <a:schemeClr val="tx2"/>
                  </a:solidFill>
                  <a:latin charset="-122" panose="020b0503020204020204" pitchFamily="34" typeface="微软雅黑"/>
                  <a:ea charset="-122" panose="020b0503020204020204" pitchFamily="34" typeface="微软雅黑"/>
                </a:rPr>
                <a:t>中共修订《党政领导干部选拔任用工作条例》，从严把握破格提拔。</a:t>
              </a:r>
            </a:p>
          </p:txBody>
        </p:sp>
      </p:grpSp>
      <p:grpSp>
        <p:nvGrpSpPr>
          <p:cNvPr id="42" name="组合 41"/>
          <p:cNvGrpSpPr/>
          <p:nvPr/>
        </p:nvGrpSpPr>
        <p:grpSpPr>
          <a:xfrm>
            <a:off x="754117" y="3165306"/>
            <a:ext cx="7702808" cy="522890"/>
            <a:chOff x="685800" y="1972660"/>
            <a:chExt cx="7702808" cy="522890"/>
          </a:xfrm>
        </p:grpSpPr>
        <p:sp>
          <p:nvSpPr>
            <p:cNvPr id="43" name="圆角矩形 6">
              <a:extLst>
                <a:ext uri="{FF2B5EF4-FFF2-40B4-BE49-F238E27FC236}">
                  <a16:creationId xmlns:a16="http://schemas.microsoft.com/office/drawing/2014/main" id="{F5D523CF-C7C3-4D6D-A3B8-20543AB1C9E8}"/>
                </a:ext>
              </a:extLst>
            </p:cNvPr>
            <p:cNvSpPr/>
            <p:nvPr/>
          </p:nvSpPr>
          <p:spPr bwMode="auto">
            <a:xfrm>
              <a:off x="685800" y="1972660"/>
              <a:ext cx="1327538" cy="522890"/>
            </a:xfrm>
            <a:prstGeom prst="roundRect">
              <a:avLst>
                <a:gd fmla="val 0" name="adj"/>
              </a:avLst>
            </a:prstGeom>
            <a:solidFill>
              <a:schemeClr val="accent1"/>
            </a:solidFill>
            <a:ln algn="ctr" cap="flat" cmpd="sng" w="28575">
              <a:noFill/>
              <a:prstDash val="solid"/>
            </a:ln>
            <a:effectLst/>
            <a:extLst/>
          </p:spPr>
          <p:txBody>
            <a:bodyPr anchor="ctr" bIns="61568" lIns="123136" rIns="123136" rtlCol="0" tIns="61568"/>
            <a:lstStyle/>
            <a:p>
              <a:pPr algn="ctr">
                <a:defRPr/>
              </a:pPr>
              <a:r>
                <a:rPr altLang="zh-CN" kern="0" lang="en-US" sz="1200">
                  <a:solidFill>
                    <a:schemeClr val="bg1"/>
                  </a:solidFill>
                  <a:latin charset="-122" panose="020b0503020204020204" pitchFamily="34" typeface="微软雅黑"/>
                  <a:ea charset="-122" panose="020b0503020204020204" pitchFamily="34" typeface="微软雅黑"/>
                </a:rPr>
                <a:t>2014年1月</a:t>
              </a:r>
            </a:p>
          </p:txBody>
        </p:sp>
        <p:sp>
          <p:nvSpPr>
            <p:cNvPr id="44" name="TextBox 115"/>
            <p:cNvSpPr txBox="1"/>
            <p:nvPr/>
          </p:nvSpPr>
          <p:spPr>
            <a:xfrm>
              <a:off x="2133599" y="1992848"/>
              <a:ext cx="6255008" cy="497840"/>
            </a:xfrm>
            <a:prstGeom prst="rect">
              <a:avLst/>
            </a:prstGeom>
            <a:noFill/>
            <a:ln>
              <a:solidFill>
                <a:schemeClr val="accent1"/>
              </a:solidFill>
            </a:ln>
          </p:spPr>
          <p:txBody>
            <a:bodyPr rtlCol="0" wrap="square">
              <a:spAutoFit/>
            </a:bodyPr>
            <a:lstStyle/>
            <a:p>
              <a:pPr>
                <a:lnSpc>
                  <a:spcPts val="1600"/>
                </a:lnSpc>
              </a:pPr>
              <a:r>
                <a:rPr altLang="en-US" lang="zh-CN" sz="1050">
                  <a:solidFill>
                    <a:schemeClr val="tx2"/>
                  </a:solidFill>
                  <a:latin charset="-122" panose="020b0503020204020204" pitchFamily="34" typeface="微软雅黑"/>
                  <a:ea charset="-122" panose="020b0503020204020204" pitchFamily="34" typeface="微软雅黑"/>
                </a:rPr>
                <a:t>中共中央印发《党政领导干部选拔任用工作条例》，并发出通知，要求各地区各部门结合实际认真遵照执行。</a:t>
              </a:r>
            </a:p>
          </p:txBody>
        </p:sp>
      </p:grpSp>
      <p:grpSp>
        <p:nvGrpSpPr>
          <p:cNvPr id="45" name="组合 44"/>
          <p:cNvGrpSpPr/>
          <p:nvPr/>
        </p:nvGrpSpPr>
        <p:grpSpPr>
          <a:xfrm>
            <a:off x="754117" y="3919284"/>
            <a:ext cx="7702808" cy="522890"/>
            <a:chOff x="685800" y="1972660"/>
            <a:chExt cx="7702808" cy="522890"/>
          </a:xfrm>
        </p:grpSpPr>
        <p:sp>
          <p:nvSpPr>
            <p:cNvPr id="46" name="圆角矩形 6">
              <a:extLst>
                <a:ext uri="{FF2B5EF4-FFF2-40B4-BE49-F238E27FC236}">
                  <a16:creationId xmlns:a16="http://schemas.microsoft.com/office/drawing/2014/main" id="{F5D523CF-C7C3-4D6D-A3B8-20543AB1C9E8}"/>
                </a:ext>
              </a:extLst>
            </p:cNvPr>
            <p:cNvSpPr/>
            <p:nvPr/>
          </p:nvSpPr>
          <p:spPr bwMode="auto">
            <a:xfrm>
              <a:off x="685800" y="1972660"/>
              <a:ext cx="1327538" cy="522890"/>
            </a:xfrm>
            <a:prstGeom prst="roundRect">
              <a:avLst>
                <a:gd fmla="val 0" name="adj"/>
              </a:avLst>
            </a:prstGeom>
            <a:solidFill>
              <a:schemeClr val="accent1"/>
            </a:solidFill>
            <a:ln algn="ctr" cap="flat" cmpd="sng" w="28575">
              <a:noFill/>
              <a:prstDash val="solid"/>
            </a:ln>
            <a:effectLst/>
            <a:extLst/>
          </p:spPr>
          <p:txBody>
            <a:bodyPr anchor="ctr" bIns="61568" lIns="123136" rIns="123136" rtlCol="0" tIns="61568"/>
            <a:lstStyle/>
            <a:p>
              <a:pPr algn="ctr">
                <a:defRPr/>
              </a:pPr>
              <a:r>
                <a:rPr altLang="zh-CN" kern="0" lang="en-US" sz="1200">
                  <a:solidFill>
                    <a:schemeClr val="bg1"/>
                  </a:solidFill>
                  <a:latin charset="-122" panose="020b0503020204020204" pitchFamily="34" typeface="微软雅黑"/>
                  <a:ea charset="-122" panose="020b0503020204020204" pitchFamily="34" typeface="微软雅黑"/>
                </a:rPr>
                <a:t>2019年3月</a:t>
              </a:r>
            </a:p>
          </p:txBody>
        </p:sp>
        <p:sp>
          <p:nvSpPr>
            <p:cNvPr id="47" name="TextBox 115"/>
            <p:cNvSpPr txBox="1"/>
            <p:nvPr/>
          </p:nvSpPr>
          <p:spPr>
            <a:xfrm>
              <a:off x="2133599" y="1992848"/>
              <a:ext cx="6255008" cy="497840"/>
            </a:xfrm>
            <a:prstGeom prst="rect">
              <a:avLst/>
            </a:prstGeom>
            <a:noFill/>
            <a:ln>
              <a:solidFill>
                <a:schemeClr val="accent1"/>
              </a:solidFill>
            </a:ln>
          </p:spPr>
          <p:txBody>
            <a:bodyPr rtlCol="0" wrap="square">
              <a:spAutoFit/>
            </a:bodyPr>
            <a:lstStyle/>
            <a:p>
              <a:pPr>
                <a:lnSpc>
                  <a:spcPts val="1600"/>
                </a:lnSpc>
              </a:pPr>
              <a:r>
                <a:rPr altLang="en-US" lang="zh-CN" sz="1050">
                  <a:solidFill>
                    <a:schemeClr val="tx2"/>
                  </a:solidFill>
                  <a:latin charset="-122" panose="020b0503020204020204" pitchFamily="34" typeface="微软雅黑"/>
                  <a:ea charset="-122" panose="020b0503020204020204" pitchFamily="34" typeface="微软雅黑"/>
                </a:rPr>
                <a:t>中共中央印发了修订后的《党政领导干部选拔任用工作条例》，并发出通知，要求各地区各部门结合实际认真遵照执行。</a:t>
              </a:r>
            </a:p>
          </p:txBody>
        </p:sp>
      </p:grpSp>
    </p:spTree>
    <p:extLst>
      <p:ext uri="{BB962C8B-B14F-4D97-AF65-F5344CB8AC3E}">
        <p14:creationId val="86699250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ppt_x"/>
                                          </p:val>
                                        </p:tav>
                                        <p:tav tm="100000">
                                          <p:val>
                                            <p:strVal val="#ppt_x"/>
                                          </p:val>
                                        </p:tav>
                                      </p:tavLst>
                                    </p:anim>
                                    <p:anim calcmode="lin" valueType="num">
                                      <p:cBhvr additive="base">
                                        <p:cTn dur="500" fill="hold" id="8"/>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8">
                                  <p:stCondLst>
                                    <p:cond delay="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par>
                                <p:cTn fill="hold" id="14" nodeType="withEffect" presetClass="entr" presetID="22" presetSubtype="8">
                                  <p:stCondLst>
                                    <p:cond delay="0"/>
                                  </p:stCondLst>
                                  <p:childTnLst>
                                    <p:set>
                                      <p:cBhvr>
                                        <p:cTn dur="1" fill="hold" id="15">
                                          <p:stCondLst>
                                            <p:cond delay="0"/>
                                          </p:stCondLst>
                                        </p:cTn>
                                        <p:tgtEl>
                                          <p:spTgt spid="39"/>
                                        </p:tgtEl>
                                        <p:attrNameLst>
                                          <p:attrName>style.visibility</p:attrName>
                                        </p:attrNameLst>
                                      </p:cBhvr>
                                      <p:to>
                                        <p:strVal val="visible"/>
                                      </p:to>
                                    </p:set>
                                    <p:animEffect filter="wipe(left)" transition="in">
                                      <p:cBhvr>
                                        <p:cTn dur="500" id="16"/>
                                        <p:tgtEl>
                                          <p:spTgt spid="39"/>
                                        </p:tgtEl>
                                      </p:cBhvr>
                                    </p:animEffect>
                                  </p:childTnLst>
                                </p:cTn>
                              </p:par>
                              <p:par>
                                <p:cTn fill="hold" id="17" nodeType="withEffect" presetClass="entr" presetID="22" presetSubtype="8">
                                  <p:stCondLst>
                                    <p:cond delay="0"/>
                                  </p:stCondLst>
                                  <p:childTnLst>
                                    <p:set>
                                      <p:cBhvr>
                                        <p:cTn dur="1" fill="hold" id="18">
                                          <p:stCondLst>
                                            <p:cond delay="0"/>
                                          </p:stCondLst>
                                        </p:cTn>
                                        <p:tgtEl>
                                          <p:spTgt spid="42"/>
                                        </p:tgtEl>
                                        <p:attrNameLst>
                                          <p:attrName>style.visibility</p:attrName>
                                        </p:attrNameLst>
                                      </p:cBhvr>
                                      <p:to>
                                        <p:strVal val="visible"/>
                                      </p:to>
                                    </p:set>
                                    <p:animEffect filter="wipe(left)" transition="in">
                                      <p:cBhvr>
                                        <p:cTn dur="500" id="19"/>
                                        <p:tgtEl>
                                          <p:spTgt spid="42"/>
                                        </p:tgtEl>
                                      </p:cBhvr>
                                    </p:animEffect>
                                  </p:childTnLst>
                                </p:cTn>
                              </p:par>
                              <p:par>
                                <p:cTn fill="hold" id="20" nodeType="withEffect" presetClass="entr" presetID="22" presetSubtype="8">
                                  <p:stCondLst>
                                    <p:cond delay="0"/>
                                  </p:stCondLst>
                                  <p:childTnLst>
                                    <p:set>
                                      <p:cBhvr>
                                        <p:cTn dur="1" fill="hold" id="21">
                                          <p:stCondLst>
                                            <p:cond delay="0"/>
                                          </p:stCondLst>
                                        </p:cTn>
                                        <p:tgtEl>
                                          <p:spTgt spid="45"/>
                                        </p:tgtEl>
                                        <p:attrNameLst>
                                          <p:attrName>style.visibility</p:attrName>
                                        </p:attrNameLst>
                                      </p:cBhvr>
                                      <p:to>
                                        <p:strVal val="visible"/>
                                      </p:to>
                                    </p:set>
                                    <p:animEffect filter="wipe(left)" transition="in">
                                      <p:cBhvr>
                                        <p:cTn dur="500" id="22"/>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17"/>
          <p:cNvSpPr/>
          <p:nvPr/>
        </p:nvSpPr>
        <p:spPr>
          <a:xfrm>
            <a:off x="677760" y="213825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第五十一条</a:t>
            </a:r>
          </a:p>
        </p:txBody>
      </p:sp>
      <p:sp>
        <p:nvSpPr>
          <p:cNvPr id="27" name="TextBox 35"/>
          <p:cNvSpPr txBox="1"/>
          <p:nvPr/>
        </p:nvSpPr>
        <p:spPr>
          <a:xfrm>
            <a:off x="2339833" y="2012827"/>
            <a:ext cx="6059634" cy="2651760"/>
          </a:xfrm>
          <a:prstGeom prst="rect">
            <a:avLst/>
          </a:prstGeom>
          <a:noFill/>
        </p:spPr>
        <p:txBody>
          <a:bodyPr rtlCol="0" wrap="square">
            <a:spAutoFit/>
          </a:bodyPr>
          <a:lstStyle/>
          <a:p>
            <a:pPr>
              <a:lnSpc>
                <a:spcPct val="200000"/>
              </a:lnSpc>
            </a:pPr>
            <a:r>
              <a:rPr altLang="en-US" lang="zh-CN" sz="1200">
                <a:solidFill>
                  <a:schemeClr val="tx2"/>
                </a:solidFill>
                <a:latin charset="-122" panose="020b0503020204020204" pitchFamily="34" typeface="微软雅黑"/>
                <a:ea charset="-122" panose="020b0503020204020204" pitchFamily="34" typeface="微软雅黑"/>
              </a:rPr>
              <a:t>（一）交流的对象主要是：因工作需要交流的；需要通过交流锻炼提高领导能力的；在一个地方或者部门工作时间较长的；按照规定需要回避的；因其他原因需要交流的。交流的重点是县级以上地方党委和政府的领导成员，纪委监委、法院、检察院、党委和政府部分工作部门的主要领导成员。</a:t>
            </a:r>
          </a:p>
          <a:p>
            <a:pPr>
              <a:lnSpc>
                <a:spcPct val="200000"/>
              </a:lnSpc>
            </a:pPr>
            <a:r>
              <a:rPr altLang="en-US" lang="zh-CN" sz="1200">
                <a:solidFill>
                  <a:schemeClr val="tx2"/>
                </a:solidFill>
                <a:latin charset="-122" panose="020b0503020204020204" pitchFamily="34" typeface="微软雅黑"/>
                <a:ea charset="-122" panose="020b0503020204020204" pitchFamily="34" typeface="微软雅黑"/>
              </a:rPr>
              <a:t>（二）地方党委和政府领导成员原则上应当任满一届，在同一职位上任职满十年的，必须交流；在同一职位连续任职达到两个任期的，不再推荐、提名或者任命担任同一职务。同一地方（部门）的党政正职一般不同时易地交流。</a:t>
            </a:r>
          </a:p>
        </p:txBody>
      </p:sp>
      <p:sp>
        <p:nvSpPr>
          <p:cNvPr id="31" name="矩形 30"/>
          <p:cNvSpPr/>
          <p:nvPr/>
        </p:nvSpPr>
        <p:spPr>
          <a:xfrm>
            <a:off x="677760" y="13525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第九章　交流、回避</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623265" y="2926905"/>
            <a:ext cx="1709190" cy="1227831"/>
          </a:xfrm>
          <a:prstGeom prst="rect">
            <a:avLst/>
          </a:prstGeom>
        </p:spPr>
      </p:pic>
    </p:spTree>
    <p:extLst>
      <p:ext uri="{BB962C8B-B14F-4D97-AF65-F5344CB8AC3E}">
        <p14:creationId val="302373842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1">
                                  <p:stCondLst>
                                    <p:cond delay="0"/>
                                  </p:stCondLst>
                                  <p:childTnLst>
                                    <p:set>
                                      <p:cBhvr>
                                        <p:cTn dur="1" fill="hold" id="24">
                                          <p:stCondLst>
                                            <p:cond delay="0"/>
                                          </p:stCondLst>
                                        </p:cTn>
                                        <p:tgtEl>
                                          <p:spTgt spid="27"/>
                                        </p:tgtEl>
                                        <p:attrNameLst>
                                          <p:attrName>style.visibility</p:attrName>
                                        </p:attrNameLst>
                                      </p:cBhvr>
                                      <p:to>
                                        <p:strVal val="visible"/>
                                      </p:to>
                                    </p:set>
                                    <p:animEffect filter="wipe(up)" transition="in">
                                      <p:cBhvr>
                                        <p:cTn dur="500" id="2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7"/>
      <p:bldP grpId="0" spid="31"/>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a:off x="952500" y="1639909"/>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第五十一条</a:t>
            </a:r>
          </a:p>
        </p:txBody>
      </p:sp>
      <p:sp>
        <p:nvSpPr>
          <p:cNvPr id="14" name="TextBox 35"/>
          <p:cNvSpPr txBox="1"/>
          <p:nvPr/>
        </p:nvSpPr>
        <p:spPr>
          <a:xfrm>
            <a:off x="2743200" y="1545025"/>
            <a:ext cx="5943600" cy="2857500"/>
          </a:xfrm>
          <a:prstGeom prst="rect">
            <a:avLst/>
          </a:prstGeom>
          <a:noFill/>
        </p:spPr>
        <p:txBody>
          <a:bodyPr rtlCol="0" wrap="square">
            <a:spAutoFit/>
          </a:bodyPr>
          <a:lstStyle/>
          <a:p>
            <a:pPr>
              <a:lnSpc>
                <a:spcPct val="150000"/>
              </a:lnSpc>
            </a:pPr>
            <a:r>
              <a:rPr altLang="en-US" lang="zh-CN" sz="1100">
                <a:solidFill>
                  <a:schemeClr val="tx2"/>
                </a:solidFill>
                <a:latin charset="-122" panose="020b0503020204020204" pitchFamily="34" typeface="微软雅黑"/>
                <a:ea charset="-122" panose="020b0503020204020204" pitchFamily="34" typeface="微软雅黑"/>
              </a:rPr>
              <a:t>（三）党政机关内设机构处级以上领导干部在同一职位上任职时间较长的，应当进行交流。</a:t>
            </a:r>
          </a:p>
          <a:p>
            <a:pPr>
              <a:lnSpc>
                <a:spcPct val="150000"/>
              </a:lnSpc>
            </a:pPr>
            <a:r>
              <a:rPr altLang="en-US" lang="zh-CN" sz="1100">
                <a:solidFill>
                  <a:schemeClr val="tx2"/>
                </a:solidFill>
                <a:latin charset="-122" panose="020b0503020204020204" pitchFamily="34" typeface="微软雅黑"/>
                <a:ea charset="-122" panose="020b0503020204020204" pitchFamily="34" typeface="微软雅黑"/>
              </a:rPr>
              <a:t>（四）经历单一或者缺少基层工作经历的年轻干部，应当有计划地派到基层、艰苦边远地区和复杂环境工作，坚决防止“镀金”思想和短期行为。</a:t>
            </a:r>
          </a:p>
          <a:p>
            <a:pPr>
              <a:lnSpc>
                <a:spcPct val="150000"/>
              </a:lnSpc>
            </a:pPr>
            <a:r>
              <a:rPr altLang="en-US" lang="zh-CN" sz="1100">
                <a:solidFill>
                  <a:schemeClr val="tx2"/>
                </a:solidFill>
                <a:latin charset="-122" panose="020b0503020204020204" pitchFamily="34" typeface="微软雅黑"/>
                <a:ea charset="-122" panose="020b0503020204020204" pitchFamily="34" typeface="微软雅黑"/>
              </a:rPr>
              <a:t>（五）加强工作统筹，加大干部交流力度。推进地方与部门之间、地区之间、部门之间、党政机关与国有企事业单位以及其他社会组织之间的干部交流，推动形成国有企事业单位、社会组织干部人才及时进入党政机关的良性工作机制。</a:t>
            </a:r>
          </a:p>
          <a:p>
            <a:pPr>
              <a:lnSpc>
                <a:spcPct val="150000"/>
              </a:lnSpc>
            </a:pPr>
            <a:r>
              <a:rPr altLang="en-US" lang="zh-CN" sz="1100">
                <a:solidFill>
                  <a:schemeClr val="tx2"/>
                </a:solidFill>
                <a:latin charset="-122" panose="020b0503020204020204" pitchFamily="34" typeface="微软雅黑"/>
                <a:ea charset="-122" panose="020b0503020204020204" pitchFamily="34" typeface="微软雅黑"/>
              </a:rPr>
              <a:t>（六）干部交流由党委（党组）及其组织（人事）部门按照干部管理权限组织实施，严格把握人选的资格条件。干部个人不得自行联系交流事宜，领导干部不得指定交流人选。同一干部不宜频繁交流。</a:t>
            </a:r>
          </a:p>
          <a:p>
            <a:pPr>
              <a:lnSpc>
                <a:spcPct val="150000"/>
              </a:lnSpc>
            </a:pPr>
            <a:r>
              <a:rPr altLang="en-US" lang="zh-CN" sz="1100">
                <a:solidFill>
                  <a:schemeClr val="tx2"/>
                </a:solidFill>
                <a:latin charset="-122" panose="020b0503020204020204" pitchFamily="34" typeface="微软雅黑"/>
                <a:ea charset="-122" panose="020b0503020204020204" pitchFamily="34" typeface="微软雅黑"/>
              </a:rPr>
              <a:t>（七）交流的干部接到任职通知后，应当在党委（党组）或者组织（人事）部门限定的时间内到任。跨地区跨部门交流的，应当同时转移行政关系、工资关系和党的组织关系。</a:t>
            </a:r>
          </a:p>
        </p:txBody>
      </p:sp>
      <p:pic>
        <p:nvPicPr>
          <p:cNvPr id="15" name="图片 14"/>
          <p:cNvPicPr>
            <a:picLocks noChangeAspect="1"/>
          </p:cNvPicPr>
          <p:nvPr/>
        </p:nvPicPr>
        <p:blipFill>
          <a:blip r:embed="rId3">
            <a:extLst>
              <a:ext uri="{28A0092B-C50C-407E-A947-70E740481C1C}">
                <a14:useLocalDpi val="0"/>
              </a:ext>
            </a:extLst>
          </a:blip>
          <a:stretch>
            <a:fillRect/>
          </a:stretch>
        </p:blipFill>
        <p:spPr>
          <a:xfrm>
            <a:off x="304800" y="2473385"/>
            <a:ext cx="2362200" cy="1583101"/>
          </a:xfrm>
          <a:prstGeom prst="rect">
            <a:avLst/>
          </a:prstGeom>
        </p:spPr>
      </p:pic>
    </p:spTree>
    <p:extLst>
      <p:ext uri="{BB962C8B-B14F-4D97-AF65-F5344CB8AC3E}">
        <p14:creationId val="82645343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id="10" nodeType="with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4"/>
                                        </p:tgtEl>
                                        <p:attrNameLst>
                                          <p:attrName>style.visibility</p:attrName>
                                        </p:attrNameLst>
                                      </p:cBhvr>
                                      <p:to>
                                        <p:strVal val="visible"/>
                                      </p:to>
                                    </p:set>
                                    <p:animEffect filter="wipe(up)" transition="in">
                                      <p:cBhvr>
                                        <p:cTn dur="500" id="1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圆角矩形 15"/>
          <p:cNvSpPr/>
          <p:nvPr/>
        </p:nvSpPr>
        <p:spPr>
          <a:xfrm>
            <a:off x="753960" y="1336889"/>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第五十二条</a:t>
            </a:r>
          </a:p>
        </p:txBody>
      </p:sp>
      <p:sp>
        <p:nvSpPr>
          <p:cNvPr id="26" name="TextBox 35"/>
          <p:cNvSpPr txBox="1"/>
          <p:nvPr/>
        </p:nvSpPr>
        <p:spPr>
          <a:xfrm>
            <a:off x="685799" y="1770496"/>
            <a:ext cx="8077201" cy="1280160"/>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党政领导干部任职回避的亲属关系为：夫妻关系、直系血亲关系、三代以内旁系血亲以及近姻亲关系。有上列亲属关系的，不得在同一机关担任双方直接隶属于同一领导人员的职务或者有直接上下级领导关系的职务，也不得在其中一方担任领导职务的机关从事组织（人事）、纪检监察、审计、财务工作。领导干部不得在本人成长地担任县（市）党委和政府以及纪委监委、组织部门、法院、检察院、公安部门主要领导成员，一般不得在本人成长地担任市（地、盟）党委和政府以及纪委监委、组织部门、法院、检察院、公安部门主要领导成员。</a:t>
            </a:r>
          </a:p>
        </p:txBody>
      </p:sp>
      <p:sp>
        <p:nvSpPr>
          <p:cNvPr id="27" name="圆角矩形 26"/>
          <p:cNvSpPr/>
          <p:nvPr/>
        </p:nvSpPr>
        <p:spPr>
          <a:xfrm>
            <a:off x="753959" y="3165689"/>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第五十三条</a:t>
            </a:r>
          </a:p>
        </p:txBody>
      </p:sp>
      <p:sp>
        <p:nvSpPr>
          <p:cNvPr id="33" name="TextBox 35"/>
          <p:cNvSpPr txBox="1"/>
          <p:nvPr/>
        </p:nvSpPr>
        <p:spPr>
          <a:xfrm>
            <a:off x="685800" y="3622889"/>
            <a:ext cx="8001000" cy="566928"/>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实行党政领导干部选拔任用工作回避制度。党委（党组）及其组织（人事）部门讨论干部任免，涉及与会人员本人及其亲属的，本人必须回避。干部考察组成员在干部考察工作中涉及其亲属的，本人必须回避。</a:t>
            </a:r>
          </a:p>
        </p:txBody>
      </p:sp>
    </p:spTree>
    <p:extLst>
      <p:ext uri="{BB962C8B-B14F-4D97-AF65-F5344CB8AC3E}">
        <p14:creationId val="346815457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6"/>
                                        </p:tgtEl>
                                        <p:attrNameLst>
                                          <p:attrName>style.visibility</p:attrName>
                                        </p:attrNameLst>
                                      </p:cBhvr>
                                      <p:to>
                                        <p:strVal val="visible"/>
                                      </p:to>
                                    </p:set>
                                    <p:animEffect filter="wipe(up)" transition="in">
                                      <p:cBhvr>
                                        <p:cTn dur="500" id="14"/>
                                        <p:tgtEl>
                                          <p:spTgt spid="2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fltVal val="0"/>
                                          </p:val>
                                        </p:tav>
                                        <p:tav tm="100000">
                                          <p:val>
                                            <p:strVal val="#ppt_w"/>
                                          </p:val>
                                        </p:tav>
                                      </p:tavLst>
                                    </p:anim>
                                    <p:anim calcmode="lin" valueType="num">
                                      <p:cBhvr>
                                        <p:cTn dur="500" fill="hold" id="20"/>
                                        <p:tgtEl>
                                          <p:spTgt spid="27"/>
                                        </p:tgtEl>
                                        <p:attrNameLst>
                                          <p:attrName>ppt_h</p:attrName>
                                        </p:attrNameLst>
                                      </p:cBhvr>
                                      <p:tavLst>
                                        <p:tav tm="0">
                                          <p:val>
                                            <p:fltVal val="0"/>
                                          </p:val>
                                        </p:tav>
                                        <p:tav tm="100000">
                                          <p:val>
                                            <p:strVal val="#ppt_h"/>
                                          </p:val>
                                        </p:tav>
                                      </p:tavLst>
                                    </p:anim>
                                    <p:animEffect filter="fade" transition="in">
                                      <p:cBhvr>
                                        <p:cTn dur="500" id="21"/>
                                        <p:tgtEl>
                                          <p:spTgt spid="2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3"/>
                                        </p:tgtEl>
                                        <p:attrNameLst>
                                          <p:attrName>style.visibility</p:attrName>
                                        </p:attrNameLst>
                                      </p:cBhvr>
                                      <p:to>
                                        <p:strVal val="visible"/>
                                      </p:to>
                                    </p:set>
                                    <p:animEffect filter="wipe(up)" transition="in">
                                      <p:cBhvr>
                                        <p:cTn dur="500" id="26"/>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6"/>
      <p:bldP grpId="0" spid="27"/>
      <p:bldP grpId="0" spid="33"/>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圆角矩形 22"/>
          <p:cNvSpPr/>
          <p:nvPr/>
        </p:nvSpPr>
        <p:spPr>
          <a:xfrm>
            <a:off x="685800" y="16573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第五十四条</a:t>
            </a:r>
          </a:p>
        </p:txBody>
      </p:sp>
      <p:sp>
        <p:nvSpPr>
          <p:cNvPr id="31" name="TextBox 35"/>
          <p:cNvSpPr txBox="1"/>
          <p:nvPr/>
        </p:nvSpPr>
        <p:spPr>
          <a:xfrm>
            <a:off x="569766" y="2096321"/>
            <a:ext cx="4230834" cy="256032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党政领导干部有下列情形之一的，一般应当免去现职：</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（一）达到任职年龄界限或者退休年龄界限的；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（二）受到责任追究应当免职的；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（三）不适宜担任现职应当免职的；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（四）因违纪违法应当免职的；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（五）辞职或者调出的；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（六）非组织选派，个人申请离职学习期限超过一年的；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（七）因健康原因，无法正常履行工作职责一年以上的；</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（八）因工作需要或者其他原因应当免去现职的。</a:t>
            </a:r>
          </a:p>
        </p:txBody>
      </p:sp>
      <p:sp>
        <p:nvSpPr>
          <p:cNvPr id="32" name="矩形 31"/>
          <p:cNvSpPr/>
          <p:nvPr/>
        </p:nvSpPr>
        <p:spPr>
          <a:xfrm>
            <a:off x="677760" y="11239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第十章　免职、辞职、降职</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4619111" y="1352550"/>
            <a:ext cx="3686689" cy="3686689"/>
          </a:xfrm>
          <a:prstGeom prst="rect">
            <a:avLst/>
          </a:prstGeom>
        </p:spPr>
      </p:pic>
    </p:spTree>
    <p:extLst>
      <p:ext uri="{BB962C8B-B14F-4D97-AF65-F5344CB8AC3E}">
        <p14:creationId val="304146268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500" id="7"/>
                                        <p:tgtEl>
                                          <p:spTgt spid="3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31"/>
                                        </p:tgtEl>
                                        <p:attrNameLst>
                                          <p:attrName>style.visibility</p:attrName>
                                        </p:attrNameLst>
                                      </p:cBhvr>
                                      <p:to>
                                        <p:strVal val="visible"/>
                                      </p:to>
                                    </p:set>
                                    <p:animEffect filter="wipe(up)" transition="in">
                                      <p:cBhvr>
                                        <p:cTn dur="500" id="19"/>
                                        <p:tgtEl>
                                          <p:spTgt spid="3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4">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ppt_x"/>
                                          </p:val>
                                        </p:tav>
                                        <p:tav tm="100000">
                                          <p:val>
                                            <p:strVal val="#ppt_x"/>
                                          </p:val>
                                        </p:tav>
                                      </p:tavLst>
                                    </p:anim>
                                    <p:anim calcmode="lin" valueType="num">
                                      <p:cBhvr additive="base">
                                        <p:cTn dur="500" fill="hold" id="25"/>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1"/>
      <p:bldP grpId="0" spid="32"/>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圆角矩形 30"/>
          <p:cNvSpPr/>
          <p:nvPr/>
        </p:nvSpPr>
        <p:spPr>
          <a:xfrm>
            <a:off x="753960" y="1135887"/>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第五十五条</a:t>
            </a:r>
          </a:p>
        </p:txBody>
      </p:sp>
      <p:sp>
        <p:nvSpPr>
          <p:cNvPr id="32" name="TextBox 35"/>
          <p:cNvSpPr txBox="1"/>
          <p:nvPr/>
        </p:nvSpPr>
        <p:spPr>
          <a:xfrm>
            <a:off x="2438400" y="1047750"/>
            <a:ext cx="6006833" cy="566928"/>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实行党政领导干部辞职制度。辞职包括因公辞职、自愿辞职、引咎辞职和责令辞职。辞职应当符合有关规定，手续依照法律或者有关规定程序办理。</a:t>
            </a:r>
          </a:p>
        </p:txBody>
      </p:sp>
      <p:sp>
        <p:nvSpPr>
          <p:cNvPr id="34" name="圆角矩形 33"/>
          <p:cNvSpPr/>
          <p:nvPr/>
        </p:nvSpPr>
        <p:spPr>
          <a:xfrm>
            <a:off x="753960" y="199312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第五十六条</a:t>
            </a:r>
          </a:p>
        </p:txBody>
      </p:sp>
      <p:sp>
        <p:nvSpPr>
          <p:cNvPr id="35" name="TextBox 35"/>
          <p:cNvSpPr txBox="1"/>
          <p:nvPr/>
        </p:nvSpPr>
        <p:spPr>
          <a:xfrm>
            <a:off x="2431973" y="1885950"/>
            <a:ext cx="6006833" cy="804672"/>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引咎辞职、责令辞职和因问责被免职的党政领导干部，一年内不安排领导职务，两年内不得担任高于原任职务层次的领导职务。同时受到党纪政务处分的，按照影响期长的规定执行。</a:t>
            </a:r>
          </a:p>
        </p:txBody>
      </p:sp>
      <p:sp>
        <p:nvSpPr>
          <p:cNvPr id="37" name="圆角矩形 36"/>
          <p:cNvSpPr/>
          <p:nvPr/>
        </p:nvSpPr>
        <p:spPr>
          <a:xfrm>
            <a:off x="753960" y="30289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第五十七条</a:t>
            </a:r>
          </a:p>
        </p:txBody>
      </p:sp>
      <p:sp>
        <p:nvSpPr>
          <p:cNvPr id="38" name="TextBox 35"/>
          <p:cNvSpPr txBox="1"/>
          <p:nvPr/>
        </p:nvSpPr>
        <p:spPr>
          <a:xfrm>
            <a:off x="2431973" y="2876550"/>
            <a:ext cx="6006833" cy="804672"/>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实行党政领导干部降职制度。党政领导干部在年度考核中被确定为不称职的，因工作能力较弱、受到组织处理或者其他原因不适宜担任现职务层次的，应当降职使用。降职使用的干部，其待遇按照新任职务职级的标准执行。</a:t>
            </a:r>
          </a:p>
        </p:txBody>
      </p:sp>
      <p:sp>
        <p:nvSpPr>
          <p:cNvPr id="39" name="圆角矩形 38"/>
          <p:cNvSpPr/>
          <p:nvPr/>
        </p:nvSpPr>
        <p:spPr>
          <a:xfrm>
            <a:off x="723900" y="4002148"/>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第五十八条</a:t>
            </a:r>
          </a:p>
        </p:txBody>
      </p:sp>
      <p:sp>
        <p:nvSpPr>
          <p:cNvPr id="40" name="TextBox 35"/>
          <p:cNvSpPr txBox="1"/>
          <p:nvPr/>
        </p:nvSpPr>
        <p:spPr>
          <a:xfrm>
            <a:off x="2514599" y="3827244"/>
            <a:ext cx="6002019" cy="91440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因不适宜担任现职调离岗位、免职的，一年内不得提拔。降职使用的干部重新提拔，按照有关规定执行。重新任职或者提拔任职，应当根据具体情形、工作需要和个人情况综合考虑，合理安排使用。对符合有关规定给予容错的干部，应当客观公正对待。</a:t>
            </a:r>
          </a:p>
        </p:txBody>
      </p:sp>
    </p:spTree>
    <p:extLst>
      <p:ext uri="{BB962C8B-B14F-4D97-AF65-F5344CB8AC3E}">
        <p14:creationId val="138395421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32"/>
                                        </p:tgtEl>
                                        <p:attrNameLst>
                                          <p:attrName>style.visibility</p:attrName>
                                        </p:attrNameLst>
                                      </p:cBhvr>
                                      <p:to>
                                        <p:strVal val="visible"/>
                                      </p:to>
                                    </p:set>
                                    <p:animEffect filter="wipe(up)" transition="in">
                                      <p:cBhvr>
                                        <p:cTn dur="500" id="14"/>
                                        <p:tgtEl>
                                          <p:spTgt spid="3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p:cTn dur="500" fill="hold" id="19"/>
                                        <p:tgtEl>
                                          <p:spTgt spid="34"/>
                                        </p:tgtEl>
                                        <p:attrNameLst>
                                          <p:attrName>ppt_w</p:attrName>
                                        </p:attrNameLst>
                                      </p:cBhvr>
                                      <p:tavLst>
                                        <p:tav tm="0">
                                          <p:val>
                                            <p:fltVal val="0"/>
                                          </p:val>
                                        </p:tav>
                                        <p:tav tm="100000">
                                          <p:val>
                                            <p:strVal val="#ppt_w"/>
                                          </p:val>
                                        </p:tav>
                                      </p:tavLst>
                                    </p:anim>
                                    <p:anim calcmode="lin" valueType="num">
                                      <p:cBhvr>
                                        <p:cTn dur="500" fill="hold" id="20"/>
                                        <p:tgtEl>
                                          <p:spTgt spid="34"/>
                                        </p:tgtEl>
                                        <p:attrNameLst>
                                          <p:attrName>ppt_h</p:attrName>
                                        </p:attrNameLst>
                                      </p:cBhvr>
                                      <p:tavLst>
                                        <p:tav tm="0">
                                          <p:val>
                                            <p:fltVal val="0"/>
                                          </p:val>
                                        </p:tav>
                                        <p:tav tm="100000">
                                          <p:val>
                                            <p:strVal val="#ppt_h"/>
                                          </p:val>
                                        </p:tav>
                                      </p:tavLst>
                                    </p:anim>
                                    <p:animEffect filter="fade" transition="in">
                                      <p:cBhvr>
                                        <p:cTn dur="500" id="21"/>
                                        <p:tgtEl>
                                          <p:spTgt spid="3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5"/>
                                        </p:tgtEl>
                                        <p:attrNameLst>
                                          <p:attrName>style.visibility</p:attrName>
                                        </p:attrNameLst>
                                      </p:cBhvr>
                                      <p:to>
                                        <p:strVal val="visible"/>
                                      </p:to>
                                    </p:set>
                                    <p:animEffect filter="wipe(up)" transition="in">
                                      <p:cBhvr>
                                        <p:cTn dur="500" id="26"/>
                                        <p:tgtEl>
                                          <p:spTgt spid="3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37"/>
                                        </p:tgtEl>
                                        <p:attrNameLst>
                                          <p:attrName>style.visibility</p:attrName>
                                        </p:attrNameLst>
                                      </p:cBhvr>
                                      <p:to>
                                        <p:strVal val="visible"/>
                                      </p:to>
                                    </p:set>
                                    <p:anim calcmode="lin" valueType="num">
                                      <p:cBhvr>
                                        <p:cTn dur="500" fill="hold" id="31"/>
                                        <p:tgtEl>
                                          <p:spTgt spid="37"/>
                                        </p:tgtEl>
                                        <p:attrNameLst>
                                          <p:attrName>ppt_w</p:attrName>
                                        </p:attrNameLst>
                                      </p:cBhvr>
                                      <p:tavLst>
                                        <p:tav tm="0">
                                          <p:val>
                                            <p:fltVal val="0"/>
                                          </p:val>
                                        </p:tav>
                                        <p:tav tm="100000">
                                          <p:val>
                                            <p:strVal val="#ppt_w"/>
                                          </p:val>
                                        </p:tav>
                                      </p:tavLst>
                                    </p:anim>
                                    <p:anim calcmode="lin" valueType="num">
                                      <p:cBhvr>
                                        <p:cTn dur="500" fill="hold" id="32"/>
                                        <p:tgtEl>
                                          <p:spTgt spid="37"/>
                                        </p:tgtEl>
                                        <p:attrNameLst>
                                          <p:attrName>ppt_h</p:attrName>
                                        </p:attrNameLst>
                                      </p:cBhvr>
                                      <p:tavLst>
                                        <p:tav tm="0">
                                          <p:val>
                                            <p:fltVal val="0"/>
                                          </p:val>
                                        </p:tav>
                                        <p:tav tm="100000">
                                          <p:val>
                                            <p:strVal val="#ppt_h"/>
                                          </p:val>
                                        </p:tav>
                                      </p:tavLst>
                                    </p:anim>
                                    <p:animEffect filter="fade" transition="in">
                                      <p:cBhvr>
                                        <p:cTn dur="500" id="33"/>
                                        <p:tgtEl>
                                          <p:spTgt spid="37"/>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2" presetSubtype="1">
                                  <p:stCondLst>
                                    <p:cond delay="0"/>
                                  </p:stCondLst>
                                  <p:childTnLst>
                                    <p:set>
                                      <p:cBhvr>
                                        <p:cTn dur="1" fill="hold" id="37">
                                          <p:stCondLst>
                                            <p:cond delay="0"/>
                                          </p:stCondLst>
                                        </p:cTn>
                                        <p:tgtEl>
                                          <p:spTgt spid="38"/>
                                        </p:tgtEl>
                                        <p:attrNameLst>
                                          <p:attrName>style.visibility</p:attrName>
                                        </p:attrNameLst>
                                      </p:cBhvr>
                                      <p:to>
                                        <p:strVal val="visible"/>
                                      </p:to>
                                    </p:set>
                                    <p:animEffect filter="wipe(up)" transition="in">
                                      <p:cBhvr>
                                        <p:cTn dur="500" id="38"/>
                                        <p:tgtEl>
                                          <p:spTgt spid="38"/>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53" presetSubtype="0">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p:cTn dur="500" fill="hold" id="43"/>
                                        <p:tgtEl>
                                          <p:spTgt spid="39"/>
                                        </p:tgtEl>
                                        <p:attrNameLst>
                                          <p:attrName>ppt_w</p:attrName>
                                        </p:attrNameLst>
                                      </p:cBhvr>
                                      <p:tavLst>
                                        <p:tav tm="0">
                                          <p:val>
                                            <p:fltVal val="0"/>
                                          </p:val>
                                        </p:tav>
                                        <p:tav tm="100000">
                                          <p:val>
                                            <p:strVal val="#ppt_w"/>
                                          </p:val>
                                        </p:tav>
                                      </p:tavLst>
                                    </p:anim>
                                    <p:anim calcmode="lin" valueType="num">
                                      <p:cBhvr>
                                        <p:cTn dur="500" fill="hold" id="44"/>
                                        <p:tgtEl>
                                          <p:spTgt spid="39"/>
                                        </p:tgtEl>
                                        <p:attrNameLst>
                                          <p:attrName>ppt_h</p:attrName>
                                        </p:attrNameLst>
                                      </p:cBhvr>
                                      <p:tavLst>
                                        <p:tav tm="0">
                                          <p:val>
                                            <p:fltVal val="0"/>
                                          </p:val>
                                        </p:tav>
                                        <p:tav tm="100000">
                                          <p:val>
                                            <p:strVal val="#ppt_h"/>
                                          </p:val>
                                        </p:tav>
                                      </p:tavLst>
                                    </p:anim>
                                    <p:animEffect filter="fade" transition="in">
                                      <p:cBhvr>
                                        <p:cTn dur="500" id="45"/>
                                        <p:tgtEl>
                                          <p:spTgt spid="39"/>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22" presetSubtype="1">
                                  <p:stCondLst>
                                    <p:cond delay="0"/>
                                  </p:stCondLst>
                                  <p:childTnLst>
                                    <p:set>
                                      <p:cBhvr>
                                        <p:cTn dur="1" fill="hold" id="49">
                                          <p:stCondLst>
                                            <p:cond delay="0"/>
                                          </p:stCondLst>
                                        </p:cTn>
                                        <p:tgtEl>
                                          <p:spTgt spid="40"/>
                                        </p:tgtEl>
                                        <p:attrNameLst>
                                          <p:attrName>style.visibility</p:attrName>
                                        </p:attrNameLst>
                                      </p:cBhvr>
                                      <p:to>
                                        <p:strVal val="visible"/>
                                      </p:to>
                                    </p:set>
                                    <p:animEffect filter="wipe(up)" transition="in">
                                      <p:cBhvr>
                                        <p:cTn dur="500" id="50"/>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4"/>
      <p:bldP grpId="0" spid="35"/>
      <p:bldP grpId="0" spid="37"/>
      <p:bldP grpId="0" spid="38"/>
      <p:bldP grpId="0" spid="39"/>
      <p:bldP grpId="0" spid="40"/>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17"/>
          <p:cNvSpPr/>
          <p:nvPr/>
        </p:nvSpPr>
        <p:spPr>
          <a:xfrm>
            <a:off x="702160" y="1935179"/>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第五十九条</a:t>
            </a:r>
          </a:p>
        </p:txBody>
      </p:sp>
      <p:sp>
        <p:nvSpPr>
          <p:cNvPr id="27" name="TextBox 35"/>
          <p:cNvSpPr txBox="1"/>
          <p:nvPr/>
        </p:nvSpPr>
        <p:spPr>
          <a:xfrm>
            <a:off x="2422966" y="1733550"/>
            <a:ext cx="6059634" cy="28346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选拔任用党政领导干部，必须严格执行本条例的各项规定，并遵守下列纪律：</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（一）不准超职数配备、超机构规格提拔领导干部、超审批权限设置机构配备干部，或者违反规定擅自设置职务名称、提高干部职务职级待遇；</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（二）不准采取不正当手段为本人或者他人谋取职务、提高职级待遇；</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（三）不准违反规定程序动议、推荐、考察、讨论决定任免干部，或者由主要领导成员个人决定任免干部；</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（四）不准私自泄露研判、动议、民主推荐、民主测评、考察、酝酿、讨论决定干部等有关情况；</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（五）不准在干部考察工作中隐瞒或者歪曲事实真相；</a:t>
            </a:r>
          </a:p>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（六）不准在民主推荐、民主测评、组织考察和选举中搞拉票、助选等非组织活动；</a:t>
            </a:r>
          </a:p>
        </p:txBody>
      </p:sp>
      <p:sp>
        <p:nvSpPr>
          <p:cNvPr id="32" name="矩形 31"/>
          <p:cNvSpPr/>
          <p:nvPr/>
        </p:nvSpPr>
        <p:spPr>
          <a:xfrm>
            <a:off x="702160" y="127635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第十一章　纪律和监督</a:t>
            </a:r>
          </a:p>
        </p:txBody>
      </p:sp>
      <p:pic>
        <p:nvPicPr>
          <p:cNvPr id="33" name="图片 32"/>
          <p:cNvPicPr>
            <a:picLocks noChangeAspect="1"/>
          </p:cNvPicPr>
          <p:nvPr/>
        </p:nvPicPr>
        <p:blipFill>
          <a:blip r:embed="rId3">
            <a:extLst>
              <a:ext uri="{28A0092B-C50C-407E-A947-70E740481C1C}">
                <a14:useLocalDpi val="0"/>
              </a:ext>
            </a:extLst>
          </a:blip>
          <a:stretch>
            <a:fillRect/>
          </a:stretch>
        </p:blipFill>
        <p:spPr>
          <a:xfrm>
            <a:off x="457200" y="2639031"/>
            <a:ext cx="1907033" cy="1448122"/>
          </a:xfrm>
          <a:prstGeom prst="rect">
            <a:avLst/>
          </a:prstGeom>
        </p:spPr>
      </p:pic>
    </p:spTree>
    <p:extLst>
      <p:ext uri="{BB962C8B-B14F-4D97-AF65-F5344CB8AC3E}">
        <p14:creationId val="43971114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500" id="7"/>
                                        <p:tgtEl>
                                          <p:spTgt spid="3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33"/>
                                        </p:tgtEl>
                                        <p:attrNameLst>
                                          <p:attrName>style.visibility</p:attrName>
                                        </p:attrNameLst>
                                      </p:cBhvr>
                                      <p:to>
                                        <p:strVal val="visible"/>
                                      </p:to>
                                    </p:set>
                                    <p:anim calcmode="lin" valueType="num">
                                      <p:cBhvr additive="base">
                                        <p:cTn dur="500" fill="hold" id="19"/>
                                        <p:tgtEl>
                                          <p:spTgt spid="33"/>
                                        </p:tgtEl>
                                        <p:attrNameLst>
                                          <p:attrName>ppt_x</p:attrName>
                                        </p:attrNameLst>
                                      </p:cBhvr>
                                      <p:tavLst>
                                        <p:tav tm="0">
                                          <p:val>
                                            <p:strVal val="#ppt_x"/>
                                          </p:val>
                                        </p:tav>
                                        <p:tav tm="100000">
                                          <p:val>
                                            <p:strVal val="#ppt_x"/>
                                          </p:val>
                                        </p:tav>
                                      </p:tavLst>
                                    </p:anim>
                                    <p:anim calcmode="lin" valueType="num">
                                      <p:cBhvr additive="base">
                                        <p:cTn dur="500" fill="hold" id="20"/>
                                        <p:tgtEl>
                                          <p:spTgt spid="33"/>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1">
                                  <p:stCondLst>
                                    <p:cond delay="0"/>
                                  </p:stCondLst>
                                  <p:childTnLst>
                                    <p:set>
                                      <p:cBhvr>
                                        <p:cTn dur="1" fill="hold" id="24">
                                          <p:stCondLst>
                                            <p:cond delay="0"/>
                                          </p:stCondLst>
                                        </p:cTn>
                                        <p:tgtEl>
                                          <p:spTgt spid="27"/>
                                        </p:tgtEl>
                                        <p:attrNameLst>
                                          <p:attrName>style.visibility</p:attrName>
                                        </p:attrNameLst>
                                      </p:cBhvr>
                                      <p:to>
                                        <p:strVal val="visible"/>
                                      </p:to>
                                    </p:set>
                                    <p:animEffect filter="wipe(up)" transition="in">
                                      <p:cBhvr>
                                        <p:cTn dur="500" id="2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7"/>
      <p:bldP grpId="0" spid="32"/>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a:off x="952500" y="13525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第五十九条</a:t>
            </a:r>
          </a:p>
        </p:txBody>
      </p:sp>
      <p:sp>
        <p:nvSpPr>
          <p:cNvPr id="13" name="TextBox 35"/>
          <p:cNvSpPr txBox="1"/>
          <p:nvPr/>
        </p:nvSpPr>
        <p:spPr>
          <a:xfrm>
            <a:off x="2743200" y="1276350"/>
            <a:ext cx="5791200" cy="3291840"/>
          </a:xfrm>
          <a:prstGeom prst="rect">
            <a:avLst/>
          </a:prstGeom>
          <a:noFill/>
        </p:spPr>
        <p:txBody>
          <a:bodyPr rtlCol="0"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（六）不准在民主推荐、民主测评、组织考察和选举中搞拉票、助选等非组织活动；</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（七）不准利用职务便利私自干预下级或者原任职地区、系统和单位干部选拔任用工作；</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（八）不准在机构变动，主要领导成员即将达到任职年龄界限、退休年龄界限或者已经明确即将离任时，突击提拔、调整干部；</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（九）不准在干部选拔任用工作中任人唯亲、排斥异己、封官许愿，拉帮结派、搞团团伙伙，营私舞弊；</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（十）不准篡改、伪造干部人事档案，或者在干部身份、年龄、工龄、党龄、学历、经历等方面弄虚作假。</a:t>
            </a:r>
          </a:p>
        </p:txBody>
      </p:sp>
      <p:pic>
        <p:nvPicPr>
          <p:cNvPr id="14" name="图片 13"/>
          <p:cNvPicPr>
            <a:picLocks noChangeAspect="1"/>
          </p:cNvPicPr>
          <p:nvPr/>
        </p:nvPicPr>
        <p:blipFill>
          <a:blip r:embed="rId3">
            <a:extLst>
              <a:ext uri="{28A0092B-C50C-407E-A947-70E740481C1C}">
                <a14:useLocalDpi val="0"/>
              </a:ext>
            </a:extLst>
          </a:blip>
          <a:stretch>
            <a:fillRect/>
          </a:stretch>
        </p:blipFill>
        <p:spPr>
          <a:xfrm>
            <a:off x="685800" y="1985067"/>
            <a:ext cx="2057400" cy="1935779"/>
          </a:xfrm>
          <a:prstGeom prst="rect">
            <a:avLst/>
          </a:prstGeom>
        </p:spPr>
      </p:pic>
    </p:spTree>
    <p:extLst>
      <p:ext uri="{BB962C8B-B14F-4D97-AF65-F5344CB8AC3E}">
        <p14:creationId val="30325241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id="10" nodeType="with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3"/>
                                        </p:tgtEl>
                                        <p:attrNameLst>
                                          <p:attrName>style.visibility</p:attrName>
                                        </p:attrNameLst>
                                      </p:cBhvr>
                                      <p:to>
                                        <p:strVal val="visible"/>
                                      </p:to>
                                    </p:set>
                                    <p:animEffect filter="wipe(up)" transition="in">
                                      <p:cBhvr>
                                        <p:cTn dur="5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圆角矩形 14"/>
          <p:cNvSpPr/>
          <p:nvPr/>
        </p:nvSpPr>
        <p:spPr>
          <a:xfrm>
            <a:off x="753960" y="12763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第六十条</a:t>
            </a:r>
          </a:p>
        </p:txBody>
      </p:sp>
      <p:sp>
        <p:nvSpPr>
          <p:cNvPr id="25" name="TextBox 35"/>
          <p:cNvSpPr txBox="1"/>
          <p:nvPr/>
        </p:nvSpPr>
        <p:spPr>
          <a:xfrm>
            <a:off x="685799" y="1709957"/>
            <a:ext cx="8077201" cy="1280160"/>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加强干部选拔任用工作全程监督，严格执行干部选拔任用全程纪实和任前事项报告、“一报告两评议”、专项检查、离任检查、立项督查、“带病提拔”问题倒查等制度。严肃查处违反组织（人事）纪律的行为。对违反本条例规定的事项，按照有关规定对党委（党组）主要领导成员和有关领导成员、组织（人事）部门有关领导成员以及其他直接责任人作出组织处理或者纪律处分；涉嫌违法犯罪的，移送有关国家机关依法处理。　对无正当理由拒不服从组织调动或者交流决定的，依规依纪依法予以免职或者降职使用，并视情节轻重给予处分。</a:t>
            </a:r>
          </a:p>
        </p:txBody>
      </p:sp>
      <p:sp>
        <p:nvSpPr>
          <p:cNvPr id="30" name="圆角矩形 29"/>
          <p:cNvSpPr/>
          <p:nvPr/>
        </p:nvSpPr>
        <p:spPr>
          <a:xfrm>
            <a:off x="753959" y="3105150"/>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第六十一条</a:t>
            </a:r>
          </a:p>
        </p:txBody>
      </p:sp>
      <p:sp>
        <p:nvSpPr>
          <p:cNvPr id="31" name="TextBox 35"/>
          <p:cNvSpPr txBox="1"/>
          <p:nvPr/>
        </p:nvSpPr>
        <p:spPr>
          <a:xfrm>
            <a:off x="685800" y="3562350"/>
            <a:ext cx="8001000"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实行党政领导干部选拔任用工作责任追究制度。凡用人失察失误造成严重后果的，本地区本部门用人上的不正之风严重、干部群众反映强烈以及对违反组织（人事）纪律的行为查处不力的，应当根据具体情况，严肃追究党委（党组）及其主要领导成员、有关领导成员、组织（人事）部门、纪检监察机关、干部考察组有关领导成员以及其他直接责任人的责任。</a:t>
            </a:r>
          </a:p>
        </p:txBody>
      </p:sp>
    </p:spTree>
    <p:extLst>
      <p:ext uri="{BB962C8B-B14F-4D97-AF65-F5344CB8AC3E}">
        <p14:creationId val="186564400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5"/>
                                        </p:tgtEl>
                                        <p:attrNameLst>
                                          <p:attrName>style.visibility</p:attrName>
                                        </p:attrNameLst>
                                      </p:cBhvr>
                                      <p:to>
                                        <p:strVal val="visible"/>
                                      </p:to>
                                    </p:set>
                                    <p:animEffect filter="wipe(up)" transition="in">
                                      <p:cBhvr>
                                        <p:cTn dur="500" id="14"/>
                                        <p:tgtEl>
                                          <p:spTgt spid="2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p:cTn dur="500" fill="hold" id="19"/>
                                        <p:tgtEl>
                                          <p:spTgt spid="30"/>
                                        </p:tgtEl>
                                        <p:attrNameLst>
                                          <p:attrName>ppt_w</p:attrName>
                                        </p:attrNameLst>
                                      </p:cBhvr>
                                      <p:tavLst>
                                        <p:tav tm="0">
                                          <p:val>
                                            <p:fltVal val="0"/>
                                          </p:val>
                                        </p:tav>
                                        <p:tav tm="100000">
                                          <p:val>
                                            <p:strVal val="#ppt_w"/>
                                          </p:val>
                                        </p:tav>
                                      </p:tavLst>
                                    </p:anim>
                                    <p:anim calcmode="lin" valueType="num">
                                      <p:cBhvr>
                                        <p:cTn dur="500" fill="hold" id="20"/>
                                        <p:tgtEl>
                                          <p:spTgt spid="30"/>
                                        </p:tgtEl>
                                        <p:attrNameLst>
                                          <p:attrName>ppt_h</p:attrName>
                                        </p:attrNameLst>
                                      </p:cBhvr>
                                      <p:tavLst>
                                        <p:tav tm="0">
                                          <p:val>
                                            <p:fltVal val="0"/>
                                          </p:val>
                                        </p:tav>
                                        <p:tav tm="100000">
                                          <p:val>
                                            <p:strVal val="#ppt_h"/>
                                          </p:val>
                                        </p:tav>
                                      </p:tavLst>
                                    </p:anim>
                                    <p:animEffect filter="fade" transition="in">
                                      <p:cBhvr>
                                        <p:cTn dur="500" id="21"/>
                                        <p:tgtEl>
                                          <p:spTgt spid="3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1"/>
                                        </p:tgtEl>
                                        <p:attrNameLst>
                                          <p:attrName>style.visibility</p:attrName>
                                        </p:attrNameLst>
                                      </p:cBhvr>
                                      <p:to>
                                        <p:strVal val="visible"/>
                                      </p:to>
                                    </p:set>
                                    <p:animEffect filter="wipe(up)" transition="in">
                                      <p:cBhvr>
                                        <p:cTn dur="500" id="26"/>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5"/>
      <p:bldP grpId="0" spid="30"/>
      <p:bldP grpId="0" spid="31"/>
    </p:bldLst>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圆角矩形 25"/>
          <p:cNvSpPr/>
          <p:nvPr/>
        </p:nvSpPr>
        <p:spPr>
          <a:xfrm>
            <a:off x="753960" y="1440687"/>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第六十二条</a:t>
            </a:r>
          </a:p>
        </p:txBody>
      </p:sp>
      <p:sp>
        <p:nvSpPr>
          <p:cNvPr id="27" name="TextBox 35"/>
          <p:cNvSpPr txBox="1"/>
          <p:nvPr/>
        </p:nvSpPr>
        <p:spPr>
          <a:xfrm>
            <a:off x="2438400" y="1352550"/>
            <a:ext cx="6006833" cy="804672"/>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党委（党组）及其组织（人事）部门对干部选拔任用工作和贯彻执行本条例的情况进行监督检查，认真受理有关干部选拔任用工作的举报、申诉，制止、纠正违反本条例的行为，并对有关责任人提出处理意见或者处理建议。</a:t>
            </a:r>
          </a:p>
        </p:txBody>
      </p:sp>
      <p:sp>
        <p:nvSpPr>
          <p:cNvPr id="33" name="圆角矩形 32"/>
          <p:cNvSpPr/>
          <p:nvPr/>
        </p:nvSpPr>
        <p:spPr>
          <a:xfrm>
            <a:off x="753960" y="2309863"/>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第六十三条</a:t>
            </a:r>
          </a:p>
        </p:txBody>
      </p:sp>
      <p:sp>
        <p:nvSpPr>
          <p:cNvPr id="36" name="TextBox 35"/>
          <p:cNvSpPr txBox="1"/>
          <p:nvPr/>
        </p:nvSpPr>
        <p:spPr>
          <a:xfrm>
            <a:off x="2431973" y="2202687"/>
            <a:ext cx="6006833" cy="804672"/>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实行地方党委组织部门和纪检监察、巡视巡察、机构编制、审计、信访等有关机构联席会议制度，就加强对干部选拔任用工作的监督，沟通信息、交流情况、研究问题，提出意见和建议。联席会议由组织部门召集。</a:t>
            </a:r>
          </a:p>
        </p:txBody>
      </p:sp>
      <p:sp>
        <p:nvSpPr>
          <p:cNvPr id="37" name="圆角矩形 36"/>
          <p:cNvSpPr/>
          <p:nvPr/>
        </p:nvSpPr>
        <p:spPr>
          <a:xfrm>
            <a:off x="753960" y="3410776"/>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第六十四条</a:t>
            </a:r>
          </a:p>
        </p:txBody>
      </p:sp>
      <p:sp>
        <p:nvSpPr>
          <p:cNvPr id="38" name="TextBox 35"/>
          <p:cNvSpPr txBox="1"/>
          <p:nvPr/>
        </p:nvSpPr>
        <p:spPr>
          <a:xfrm>
            <a:off x="2431973" y="3303600"/>
            <a:ext cx="6006833" cy="1280160"/>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党委（党组）及其组织（人事）部门在干部选拔任用工作中，必须严格执行本条例，坚持出以公心、公正用人，严格规范履职用权行为，自觉接受党内监督、社会监督、群众监督。下级机关和党员、干部、群众对干部选拔任用工作中的违规违纪行为，有权向上级党委（党组）及其组织（人事）部门、纪检监察机关举报、申诉，受理部门和机关应当按照有关规定查核处理。</a:t>
            </a:r>
          </a:p>
        </p:txBody>
      </p:sp>
    </p:spTree>
    <p:extLst>
      <p:ext uri="{BB962C8B-B14F-4D97-AF65-F5344CB8AC3E}">
        <p14:creationId val="373510475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27"/>
                                        </p:tgtEl>
                                        <p:attrNameLst>
                                          <p:attrName>style.visibility</p:attrName>
                                        </p:attrNameLst>
                                      </p:cBhvr>
                                      <p:to>
                                        <p:strVal val="visible"/>
                                      </p:to>
                                    </p:set>
                                    <p:animEffect filter="wipe(up)" transition="in">
                                      <p:cBhvr>
                                        <p:cTn dur="500" id="14"/>
                                        <p:tgtEl>
                                          <p:spTgt spid="2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3"/>
                                        </p:tgtEl>
                                        <p:attrNameLst>
                                          <p:attrName>style.visibility</p:attrName>
                                        </p:attrNameLst>
                                      </p:cBhvr>
                                      <p:to>
                                        <p:strVal val="visible"/>
                                      </p:to>
                                    </p:set>
                                    <p:anim calcmode="lin" valueType="num">
                                      <p:cBhvr>
                                        <p:cTn dur="500" fill="hold" id="19"/>
                                        <p:tgtEl>
                                          <p:spTgt spid="33"/>
                                        </p:tgtEl>
                                        <p:attrNameLst>
                                          <p:attrName>ppt_w</p:attrName>
                                        </p:attrNameLst>
                                      </p:cBhvr>
                                      <p:tavLst>
                                        <p:tav tm="0">
                                          <p:val>
                                            <p:fltVal val="0"/>
                                          </p:val>
                                        </p:tav>
                                        <p:tav tm="100000">
                                          <p:val>
                                            <p:strVal val="#ppt_w"/>
                                          </p:val>
                                        </p:tav>
                                      </p:tavLst>
                                    </p:anim>
                                    <p:anim calcmode="lin" valueType="num">
                                      <p:cBhvr>
                                        <p:cTn dur="500" fill="hold" id="20"/>
                                        <p:tgtEl>
                                          <p:spTgt spid="33"/>
                                        </p:tgtEl>
                                        <p:attrNameLst>
                                          <p:attrName>ppt_h</p:attrName>
                                        </p:attrNameLst>
                                      </p:cBhvr>
                                      <p:tavLst>
                                        <p:tav tm="0">
                                          <p:val>
                                            <p:fltVal val="0"/>
                                          </p:val>
                                        </p:tav>
                                        <p:tav tm="100000">
                                          <p:val>
                                            <p:strVal val="#ppt_h"/>
                                          </p:val>
                                        </p:tav>
                                      </p:tavLst>
                                    </p:anim>
                                    <p:animEffect filter="fade" transition="in">
                                      <p:cBhvr>
                                        <p:cTn dur="500" id="21"/>
                                        <p:tgtEl>
                                          <p:spTgt spid="3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6"/>
                                        </p:tgtEl>
                                        <p:attrNameLst>
                                          <p:attrName>style.visibility</p:attrName>
                                        </p:attrNameLst>
                                      </p:cBhvr>
                                      <p:to>
                                        <p:strVal val="visible"/>
                                      </p:to>
                                    </p:set>
                                    <p:animEffect filter="wipe(up)" transition="in">
                                      <p:cBhvr>
                                        <p:cTn dur="500" id="26"/>
                                        <p:tgtEl>
                                          <p:spTgt spid="36"/>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37"/>
                                        </p:tgtEl>
                                        <p:attrNameLst>
                                          <p:attrName>style.visibility</p:attrName>
                                        </p:attrNameLst>
                                      </p:cBhvr>
                                      <p:to>
                                        <p:strVal val="visible"/>
                                      </p:to>
                                    </p:set>
                                    <p:anim calcmode="lin" valueType="num">
                                      <p:cBhvr>
                                        <p:cTn dur="500" fill="hold" id="31"/>
                                        <p:tgtEl>
                                          <p:spTgt spid="37"/>
                                        </p:tgtEl>
                                        <p:attrNameLst>
                                          <p:attrName>ppt_w</p:attrName>
                                        </p:attrNameLst>
                                      </p:cBhvr>
                                      <p:tavLst>
                                        <p:tav tm="0">
                                          <p:val>
                                            <p:fltVal val="0"/>
                                          </p:val>
                                        </p:tav>
                                        <p:tav tm="100000">
                                          <p:val>
                                            <p:strVal val="#ppt_w"/>
                                          </p:val>
                                        </p:tav>
                                      </p:tavLst>
                                    </p:anim>
                                    <p:anim calcmode="lin" valueType="num">
                                      <p:cBhvr>
                                        <p:cTn dur="500" fill="hold" id="32"/>
                                        <p:tgtEl>
                                          <p:spTgt spid="37"/>
                                        </p:tgtEl>
                                        <p:attrNameLst>
                                          <p:attrName>ppt_h</p:attrName>
                                        </p:attrNameLst>
                                      </p:cBhvr>
                                      <p:tavLst>
                                        <p:tav tm="0">
                                          <p:val>
                                            <p:fltVal val="0"/>
                                          </p:val>
                                        </p:tav>
                                        <p:tav tm="100000">
                                          <p:val>
                                            <p:strVal val="#ppt_h"/>
                                          </p:val>
                                        </p:tav>
                                      </p:tavLst>
                                    </p:anim>
                                    <p:animEffect filter="fade" transition="in">
                                      <p:cBhvr>
                                        <p:cTn dur="500" id="33"/>
                                        <p:tgtEl>
                                          <p:spTgt spid="37"/>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2" presetSubtype="1">
                                  <p:stCondLst>
                                    <p:cond delay="0"/>
                                  </p:stCondLst>
                                  <p:childTnLst>
                                    <p:set>
                                      <p:cBhvr>
                                        <p:cTn dur="1" fill="hold" id="37">
                                          <p:stCondLst>
                                            <p:cond delay="0"/>
                                          </p:stCondLst>
                                        </p:cTn>
                                        <p:tgtEl>
                                          <p:spTgt spid="38"/>
                                        </p:tgtEl>
                                        <p:attrNameLst>
                                          <p:attrName>style.visibility</p:attrName>
                                        </p:attrNameLst>
                                      </p:cBhvr>
                                      <p:to>
                                        <p:strVal val="visible"/>
                                      </p:to>
                                    </p:set>
                                    <p:animEffect filter="wipe(up)" transition="in">
                                      <p:cBhvr>
                                        <p:cTn dur="500" id="38"/>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33"/>
      <p:bldP grpId="0" spid="36"/>
      <p:bldP grpId="0" spid="37"/>
      <p:bldP grpId="0" spid="38"/>
    </p:bldLst>
  </p:timing>
</p:sld>
</file>

<file path=ppt/slides/slide5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圆角矩形 22"/>
          <p:cNvSpPr/>
          <p:nvPr/>
        </p:nvSpPr>
        <p:spPr>
          <a:xfrm>
            <a:off x="702160" y="2239979"/>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第六十五条</a:t>
            </a:r>
          </a:p>
        </p:txBody>
      </p:sp>
      <p:sp>
        <p:nvSpPr>
          <p:cNvPr id="31" name="TextBox 35"/>
          <p:cNvSpPr txBox="1"/>
          <p:nvPr/>
        </p:nvSpPr>
        <p:spPr>
          <a:xfrm>
            <a:off x="2422966" y="2114550"/>
            <a:ext cx="6059634" cy="822960"/>
          </a:xfrm>
          <a:prstGeom prst="rect">
            <a:avLst/>
          </a:prstGeom>
          <a:noFill/>
        </p:spPr>
        <p:txBody>
          <a:bodyPr rtlCol="0" wrap="square">
            <a:spAutoFit/>
          </a:bodyPr>
          <a:lstStyle/>
          <a:p>
            <a:pPr>
              <a:lnSpc>
                <a:spcPct val="150000"/>
              </a:lnSpc>
            </a:pPr>
            <a:r>
              <a:rPr altLang="en-US" lang="zh-CN" sz="1600">
                <a:solidFill>
                  <a:schemeClr val="tx2"/>
                </a:solidFill>
                <a:latin charset="-122" panose="020b0503020204020204" pitchFamily="34" typeface="微软雅黑"/>
                <a:ea charset="-122" panose="020b0503020204020204" pitchFamily="34" typeface="微软雅黑"/>
              </a:rPr>
              <a:t>本条例对工作部门的规定，同时适用于办事机构、派出机构、特设机构以及其他直属机构。</a:t>
            </a:r>
          </a:p>
        </p:txBody>
      </p:sp>
      <p:sp>
        <p:nvSpPr>
          <p:cNvPr id="33" name="矩形 32"/>
          <p:cNvSpPr/>
          <p:nvPr/>
        </p:nvSpPr>
        <p:spPr>
          <a:xfrm>
            <a:off x="702160" y="1407020"/>
            <a:ext cx="7667874" cy="396240"/>
          </a:xfrm>
          <a:prstGeom prst="rect">
            <a:avLst/>
          </a:prstGeom>
          <a:solidFill>
            <a:schemeClr val="accent1"/>
          </a:solidFill>
        </p:spPr>
        <p:txBody>
          <a:bodyPr wrap="square">
            <a:spAutoFit/>
          </a:bodyPr>
          <a:lstStyle/>
          <a:p>
            <a:pPr algn="ctr"/>
            <a:r>
              <a:rPr altLang="en-US" b="1" kern="600" lang="zh-CN" sz="2000">
                <a:solidFill>
                  <a:schemeClr val="bg1"/>
                </a:solidFill>
                <a:latin charset="-122" panose="020b0503020204020204" pitchFamily="34" typeface="微软雅黑"/>
                <a:ea charset="-122" panose="020b0503020204020204" pitchFamily="34" typeface="微软雅黑"/>
              </a:rPr>
              <a:t>第十二章　附则</a:t>
            </a:r>
          </a:p>
        </p:txBody>
      </p:sp>
      <p:sp>
        <p:nvSpPr>
          <p:cNvPr id="36" name="圆角矩形 35"/>
          <p:cNvSpPr/>
          <p:nvPr/>
        </p:nvSpPr>
        <p:spPr>
          <a:xfrm>
            <a:off x="695233" y="3295783"/>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第六十六条</a:t>
            </a:r>
          </a:p>
        </p:txBody>
      </p:sp>
      <p:sp>
        <p:nvSpPr>
          <p:cNvPr id="37" name="TextBox 35"/>
          <p:cNvSpPr txBox="1"/>
          <p:nvPr/>
        </p:nvSpPr>
        <p:spPr>
          <a:xfrm>
            <a:off x="2416039" y="3170354"/>
            <a:ext cx="6059634" cy="822960"/>
          </a:xfrm>
          <a:prstGeom prst="rect">
            <a:avLst/>
          </a:prstGeom>
          <a:noFill/>
        </p:spPr>
        <p:txBody>
          <a:bodyPr rtlCol="0" wrap="square">
            <a:spAutoFit/>
          </a:bodyPr>
          <a:lstStyle/>
          <a:p>
            <a:pPr>
              <a:lnSpc>
                <a:spcPct val="150000"/>
              </a:lnSpc>
            </a:pPr>
            <a:r>
              <a:rPr altLang="en-US" lang="zh-CN" sz="1600">
                <a:solidFill>
                  <a:schemeClr val="tx2"/>
                </a:solidFill>
                <a:latin charset="-122" panose="020b0503020204020204" pitchFamily="34" typeface="微软雅黑"/>
                <a:ea charset="-122" panose="020b0503020204020204" pitchFamily="34" typeface="微软雅黑"/>
              </a:rPr>
              <a:t>选拔任用乡（镇、街道）的党政领导干部，由省、自治区、直辖市党委根据本条例制定相应的实施办法。</a:t>
            </a:r>
          </a:p>
        </p:txBody>
      </p:sp>
    </p:spTree>
    <p:extLst>
      <p:ext uri="{BB962C8B-B14F-4D97-AF65-F5344CB8AC3E}">
        <p14:creationId val="299815850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3"/>
                                        </p:tgtEl>
                                        <p:attrNameLst>
                                          <p:attrName>style.visibility</p:attrName>
                                        </p:attrNameLst>
                                      </p:cBhvr>
                                      <p:to>
                                        <p:strVal val="visible"/>
                                      </p:to>
                                    </p:set>
                                    <p:animEffect filter="barn(inVertical)" transition="in">
                                      <p:cBhvr>
                                        <p:cTn dur="500" id="7"/>
                                        <p:tgtEl>
                                          <p:spTgt spid="3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31"/>
                                        </p:tgtEl>
                                        <p:attrNameLst>
                                          <p:attrName>style.visibility</p:attrName>
                                        </p:attrNameLst>
                                      </p:cBhvr>
                                      <p:to>
                                        <p:strVal val="visible"/>
                                      </p:to>
                                    </p:set>
                                    <p:animEffect filter="wipe(up)" transition="in">
                                      <p:cBhvr>
                                        <p:cTn dur="500" id="19"/>
                                        <p:tgtEl>
                                          <p:spTgt spid="3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6"/>
                                        </p:tgtEl>
                                        <p:attrNameLst>
                                          <p:attrName>style.visibility</p:attrName>
                                        </p:attrNameLst>
                                      </p:cBhvr>
                                      <p:to>
                                        <p:strVal val="visible"/>
                                      </p:to>
                                    </p:set>
                                    <p:anim calcmode="lin" valueType="num">
                                      <p:cBhvr>
                                        <p:cTn dur="500" fill="hold" id="24"/>
                                        <p:tgtEl>
                                          <p:spTgt spid="36"/>
                                        </p:tgtEl>
                                        <p:attrNameLst>
                                          <p:attrName>ppt_w</p:attrName>
                                        </p:attrNameLst>
                                      </p:cBhvr>
                                      <p:tavLst>
                                        <p:tav tm="0">
                                          <p:val>
                                            <p:fltVal val="0"/>
                                          </p:val>
                                        </p:tav>
                                        <p:tav tm="100000">
                                          <p:val>
                                            <p:strVal val="#ppt_w"/>
                                          </p:val>
                                        </p:tav>
                                      </p:tavLst>
                                    </p:anim>
                                    <p:anim calcmode="lin" valueType="num">
                                      <p:cBhvr>
                                        <p:cTn dur="500" fill="hold" id="25"/>
                                        <p:tgtEl>
                                          <p:spTgt spid="36"/>
                                        </p:tgtEl>
                                        <p:attrNameLst>
                                          <p:attrName>ppt_h</p:attrName>
                                        </p:attrNameLst>
                                      </p:cBhvr>
                                      <p:tavLst>
                                        <p:tav tm="0">
                                          <p:val>
                                            <p:fltVal val="0"/>
                                          </p:val>
                                        </p:tav>
                                        <p:tav tm="100000">
                                          <p:val>
                                            <p:strVal val="#ppt_h"/>
                                          </p:val>
                                        </p:tav>
                                      </p:tavLst>
                                    </p:anim>
                                    <p:animEffect filter="fade" transition="in">
                                      <p:cBhvr>
                                        <p:cTn dur="500" id="26"/>
                                        <p:tgtEl>
                                          <p:spTgt spid="36"/>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1">
                                  <p:stCondLst>
                                    <p:cond delay="0"/>
                                  </p:stCondLst>
                                  <p:childTnLst>
                                    <p:set>
                                      <p:cBhvr>
                                        <p:cTn dur="1" fill="hold" id="30">
                                          <p:stCondLst>
                                            <p:cond delay="0"/>
                                          </p:stCondLst>
                                        </p:cTn>
                                        <p:tgtEl>
                                          <p:spTgt spid="37"/>
                                        </p:tgtEl>
                                        <p:attrNameLst>
                                          <p:attrName>style.visibility</p:attrName>
                                        </p:attrNameLst>
                                      </p:cBhvr>
                                      <p:to>
                                        <p:strVal val="visible"/>
                                      </p:to>
                                    </p:set>
                                    <p:animEffect filter="wipe(up)" transition="in">
                                      <p:cBhvr>
                                        <p:cTn dur="500" id="3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1"/>
      <p:bldP grpId="0" spid="33"/>
      <p:bldP grpId="0" spid="36"/>
      <p:bldP grpId="0" spid="3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457200" y="2835385"/>
            <a:ext cx="1600200" cy="1488965"/>
          </a:xfrm>
          <a:prstGeom prst="rect">
            <a:avLst/>
          </a:prstGeom>
        </p:spPr>
      </p:pic>
      <p:pic>
        <p:nvPicPr>
          <p:cNvPr id="26" name="图片 25"/>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571500" y="572262"/>
            <a:ext cx="1371599" cy="1187601"/>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56" y="3470544"/>
            <a:ext cx="9143244" cy="169200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7010400" y="2724150"/>
            <a:ext cx="1916922" cy="1916922"/>
          </a:xfrm>
          <a:prstGeom prst="rect">
            <a:avLst/>
          </a:prstGeom>
        </p:spPr>
      </p:pic>
      <p:sp>
        <p:nvSpPr>
          <p:cNvPr id="4" name="矩形 3"/>
          <p:cNvSpPr/>
          <p:nvPr/>
        </p:nvSpPr>
        <p:spPr>
          <a:xfrm>
            <a:off x="1371403" y="1885950"/>
            <a:ext cx="6278880" cy="701040"/>
          </a:xfrm>
          <a:prstGeom prst="rect">
            <a:avLst/>
          </a:prstGeom>
        </p:spPr>
        <p:txBody>
          <a:bodyPr wrap="none">
            <a:spAutoFit/>
          </a:bodyPr>
          <a:lstStyle/>
          <a:p>
            <a:r>
              <a:rPr altLang="zh-CN" b="1" lang="en-US" sz="4000">
                <a:solidFill>
                  <a:schemeClr val="accent1"/>
                </a:solidFill>
                <a:latin typeface="+mn-ea"/>
              </a:rPr>
              <a:t>《干部任用条例》基本遵循</a:t>
            </a:r>
          </a:p>
        </p:txBody>
      </p:sp>
      <p:sp>
        <p:nvSpPr>
          <p:cNvPr id="27" name="矩形 26"/>
          <p:cNvSpPr/>
          <p:nvPr/>
        </p:nvSpPr>
        <p:spPr>
          <a:xfrm>
            <a:off x="3352800" y="1200150"/>
            <a:ext cx="2519680" cy="701040"/>
          </a:xfrm>
          <a:prstGeom prst="rect">
            <a:avLst/>
          </a:prstGeom>
        </p:spPr>
        <p:txBody>
          <a:bodyPr wrap="none">
            <a:spAutoFit/>
          </a:bodyPr>
          <a:lstStyle/>
          <a:p>
            <a:r>
              <a:rPr altLang="en-US" lang="zh-CN" smtClean="0" spc="600" sz="4000">
                <a:solidFill>
                  <a:schemeClr val="accent1"/>
                </a:solidFill>
                <a:latin typeface="+mn-ea"/>
              </a:rPr>
              <a:t>第二部分</a:t>
            </a:r>
          </a:p>
        </p:txBody>
      </p:sp>
      <p:sp>
        <p:nvSpPr>
          <p:cNvPr id="28" name="矩形 27"/>
          <p:cNvSpPr/>
          <p:nvPr/>
        </p:nvSpPr>
        <p:spPr>
          <a:xfrm>
            <a:off x="1737151" y="2598063"/>
            <a:ext cx="5882652" cy="426720"/>
          </a:xfrm>
          <a:prstGeom prst="rect">
            <a:avLst/>
          </a:prstGeom>
        </p:spPr>
        <p:txBody>
          <a:bodyPr wrap="square">
            <a:spAutoFit/>
          </a:bodyPr>
          <a:lstStyle/>
          <a:p>
            <a:pPr algn="ctr"/>
            <a:r>
              <a:rPr altLang="en-US" lang="zh-CN" smtClean="0" sz="1100">
                <a:solidFill>
                  <a:schemeClr val="accent1"/>
                </a:solidFill>
              </a:rPr>
              <a:t>regulations on the selection and appointment of party and government leading cadres the selection regulations on the selection and appointment</a:t>
            </a:r>
          </a:p>
        </p:txBody>
      </p:sp>
    </p:spTree>
    <p:extLst>
      <p:ext uri="{BB962C8B-B14F-4D97-AF65-F5344CB8AC3E}">
        <p14:creationId val="244113154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9">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0-#ppt_w/2"/>
                                          </p:val>
                                        </p:tav>
                                        <p:tav tm="100000">
                                          <p:val>
                                            <p:strVal val="#ppt_x"/>
                                          </p:val>
                                        </p:tav>
                                      </p:tavLst>
                                    </p:anim>
                                    <p:anim calcmode="lin" valueType="num">
                                      <p:cBhvr additive="base">
                                        <p:cTn dur="500" fill="hold" id="22"/>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ppt_x"/>
                                          </p:val>
                                        </p:tav>
                                        <p:tav tm="100000">
                                          <p:val>
                                            <p:strVal val="#ppt_x"/>
                                          </p:val>
                                        </p:tav>
                                      </p:tavLst>
                                    </p:anim>
                                    <p:anim calcmode="lin" valueType="num">
                                      <p:cBhvr additive="base">
                                        <p:cTn dur="500" fill="hold" id="28"/>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4"/>
                                        </p:tgtEl>
                                        <p:attrNameLst>
                                          <p:attrName>style.visibility</p:attrName>
                                        </p:attrNameLst>
                                      </p:cBhvr>
                                      <p:to>
                                        <p:strVal val="visible"/>
                                      </p:to>
                                    </p:set>
                                    <p:animEffect filter="barn(inVertical)" transition="in">
                                      <p:cBhvr>
                                        <p:cTn dur="500" id="33"/>
                                        <p:tgtEl>
                                          <p:spTgt spid="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p:cTn dur="500" fill="hold" id="38"/>
                                        <p:tgtEl>
                                          <p:spTgt spid="28"/>
                                        </p:tgtEl>
                                        <p:attrNameLst>
                                          <p:attrName>ppt_w</p:attrName>
                                        </p:attrNameLst>
                                      </p:cBhvr>
                                      <p:tavLst>
                                        <p:tav tm="0">
                                          <p:val>
                                            <p:fltVal val="0"/>
                                          </p:val>
                                        </p:tav>
                                        <p:tav tm="100000">
                                          <p:val>
                                            <p:strVal val="#ppt_w"/>
                                          </p:val>
                                        </p:tav>
                                      </p:tavLst>
                                    </p:anim>
                                    <p:anim calcmode="lin" valueType="num">
                                      <p:cBhvr>
                                        <p:cTn dur="500" fill="hold" id="39"/>
                                        <p:tgtEl>
                                          <p:spTgt spid="28"/>
                                        </p:tgtEl>
                                        <p:attrNameLst>
                                          <p:attrName>ppt_h</p:attrName>
                                        </p:attrNameLst>
                                      </p:cBhvr>
                                      <p:tavLst>
                                        <p:tav tm="0">
                                          <p:val>
                                            <p:fltVal val="0"/>
                                          </p:val>
                                        </p:tav>
                                        <p:tav tm="100000">
                                          <p:val>
                                            <p:strVal val="#ppt_h"/>
                                          </p:val>
                                        </p:tav>
                                      </p:tavLst>
                                    </p:anim>
                                    <p:animEffect filter="fade" transition="in">
                                      <p:cBhvr>
                                        <p:cTn dur="500" id="4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7"/>
      <p:bldP grpId="0" spid="28"/>
    </p:bldLst>
  </p:timing>
</p:sld>
</file>

<file path=ppt/slides/slide6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圆角矩形 30"/>
          <p:cNvSpPr/>
          <p:nvPr/>
        </p:nvSpPr>
        <p:spPr>
          <a:xfrm>
            <a:off x="830160" y="1516887"/>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第六十七条</a:t>
            </a:r>
          </a:p>
        </p:txBody>
      </p:sp>
      <p:sp>
        <p:nvSpPr>
          <p:cNvPr id="32" name="TextBox 35"/>
          <p:cNvSpPr txBox="1"/>
          <p:nvPr/>
        </p:nvSpPr>
        <p:spPr>
          <a:xfrm>
            <a:off x="2514600" y="1428750"/>
            <a:ext cx="6006833" cy="725424"/>
          </a:xfrm>
          <a:prstGeom prst="rect">
            <a:avLst/>
          </a:prstGeom>
          <a:noFill/>
        </p:spPr>
        <p:txBody>
          <a:bodyPr rtlCol="0" wrap="square">
            <a:spAutoFit/>
          </a:bodyPr>
          <a:lstStyle/>
          <a:p>
            <a:pPr>
              <a:lnSpc>
                <a:spcPct val="130000"/>
              </a:lnSpc>
            </a:pPr>
            <a:r>
              <a:rPr altLang="en-US" lang="zh-CN" sz="1600">
                <a:solidFill>
                  <a:schemeClr val="tx2"/>
                </a:solidFill>
                <a:latin charset="-122" panose="020b0503020204020204" pitchFamily="34" typeface="微软雅黑"/>
                <a:ea charset="-122" panose="020b0503020204020204" pitchFamily="34" typeface="微软雅黑"/>
              </a:rPr>
              <a:t>中国人民解放军和中国人民武装警察部队领导干部的选拔任用办法，由中央军事委员会根据本条例的原则作出规定。</a:t>
            </a:r>
          </a:p>
        </p:txBody>
      </p:sp>
      <p:sp>
        <p:nvSpPr>
          <p:cNvPr id="34" name="圆角矩形 33"/>
          <p:cNvSpPr/>
          <p:nvPr/>
        </p:nvSpPr>
        <p:spPr>
          <a:xfrm>
            <a:off x="830160" y="2386063"/>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第六十八条</a:t>
            </a:r>
          </a:p>
        </p:txBody>
      </p:sp>
      <p:sp>
        <p:nvSpPr>
          <p:cNvPr id="35" name="TextBox 35"/>
          <p:cNvSpPr txBox="1"/>
          <p:nvPr/>
        </p:nvSpPr>
        <p:spPr>
          <a:xfrm>
            <a:off x="2603767" y="2419350"/>
            <a:ext cx="6006833" cy="408432"/>
          </a:xfrm>
          <a:prstGeom prst="rect">
            <a:avLst/>
          </a:prstGeom>
          <a:noFill/>
        </p:spPr>
        <p:txBody>
          <a:bodyPr rtlCol="0" wrap="square">
            <a:spAutoFit/>
          </a:bodyPr>
          <a:lstStyle/>
          <a:p>
            <a:pPr>
              <a:lnSpc>
                <a:spcPct val="130000"/>
              </a:lnSpc>
            </a:pPr>
            <a:r>
              <a:rPr altLang="en-US" lang="zh-CN" sz="1600">
                <a:solidFill>
                  <a:schemeClr val="tx2"/>
                </a:solidFill>
                <a:latin charset="-122" panose="020b0503020204020204" pitchFamily="34" typeface="微软雅黑"/>
                <a:ea charset="-122" panose="020b0503020204020204" pitchFamily="34" typeface="微软雅黑"/>
              </a:rPr>
              <a:t>本条例由中共中央组织部负责解释。</a:t>
            </a:r>
          </a:p>
        </p:txBody>
      </p:sp>
      <p:sp>
        <p:nvSpPr>
          <p:cNvPr id="36" name="圆角矩形 35"/>
          <p:cNvSpPr/>
          <p:nvPr/>
        </p:nvSpPr>
        <p:spPr>
          <a:xfrm>
            <a:off x="830160" y="3457484"/>
            <a:ext cx="1600200" cy="420267"/>
          </a:xfrm>
          <a:prstGeom prst="roundRect">
            <a:avLst>
              <a:gd fmla="val 0" name="adj"/>
            </a:avLst>
          </a:prstGeom>
          <a:solidFill>
            <a:schemeClr val="accent1"/>
          </a:solidFill>
          <a:ln algn="ctr" cap="flat" cmpd="sng" w="19050">
            <a:noFill/>
            <a:prstDash val="solid"/>
          </a:ln>
          <a:effectLst/>
        </p:spPr>
        <p:txBody>
          <a:bodyPr anchor="ctr" bIns="61568" lIns="123136" rIns="123136" rtlCol="0" tIns="61568"/>
          <a:lstStyle/>
          <a:p>
            <a:pPr algn="ctr"/>
            <a:r>
              <a:rPr altLang="en-US" kern="0" lang="zh-CN">
                <a:solidFill>
                  <a:prstClr val="white"/>
                </a:solidFill>
                <a:latin charset="-122" panose="020b0503020204020204" pitchFamily="34" typeface="微软雅黑"/>
                <a:ea charset="-122" panose="020b0503020204020204" pitchFamily="34" typeface="微软雅黑"/>
              </a:rPr>
              <a:t>第六十九条</a:t>
            </a:r>
          </a:p>
        </p:txBody>
      </p:sp>
      <p:sp>
        <p:nvSpPr>
          <p:cNvPr id="37" name="TextBox 35"/>
          <p:cNvSpPr txBox="1"/>
          <p:nvPr/>
        </p:nvSpPr>
        <p:spPr>
          <a:xfrm>
            <a:off x="2508173" y="3350308"/>
            <a:ext cx="6006833" cy="725424"/>
          </a:xfrm>
          <a:prstGeom prst="rect">
            <a:avLst/>
          </a:prstGeom>
          <a:noFill/>
        </p:spPr>
        <p:txBody>
          <a:bodyPr rtlCol="0" wrap="square">
            <a:spAutoFit/>
          </a:bodyPr>
          <a:lstStyle/>
          <a:p>
            <a:pPr>
              <a:lnSpc>
                <a:spcPct val="130000"/>
              </a:lnSpc>
            </a:pPr>
            <a:r>
              <a:rPr altLang="en-US" lang="zh-CN" sz="1600">
                <a:solidFill>
                  <a:schemeClr val="tx2"/>
                </a:solidFill>
                <a:latin charset="-122" panose="020b0503020204020204" pitchFamily="34" typeface="微软雅黑"/>
                <a:ea charset="-122" panose="020b0503020204020204" pitchFamily="34" typeface="微软雅黑"/>
              </a:rPr>
              <a:t>本条例自2019年3月3日起施行。2014年1月14日中共中央印发的《党政领导干部选拔任用工作条例》同时废止。</a:t>
            </a:r>
          </a:p>
        </p:txBody>
      </p:sp>
    </p:spTree>
    <p:extLst>
      <p:ext uri="{BB962C8B-B14F-4D97-AF65-F5344CB8AC3E}">
        <p14:creationId val="327610664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1">
                                  <p:stCondLst>
                                    <p:cond delay="0"/>
                                  </p:stCondLst>
                                  <p:childTnLst>
                                    <p:set>
                                      <p:cBhvr>
                                        <p:cTn dur="1" fill="hold" id="13">
                                          <p:stCondLst>
                                            <p:cond delay="0"/>
                                          </p:stCondLst>
                                        </p:cTn>
                                        <p:tgtEl>
                                          <p:spTgt spid="32"/>
                                        </p:tgtEl>
                                        <p:attrNameLst>
                                          <p:attrName>style.visibility</p:attrName>
                                        </p:attrNameLst>
                                      </p:cBhvr>
                                      <p:to>
                                        <p:strVal val="visible"/>
                                      </p:to>
                                    </p:set>
                                    <p:animEffect filter="wipe(up)" transition="in">
                                      <p:cBhvr>
                                        <p:cTn dur="500" id="14"/>
                                        <p:tgtEl>
                                          <p:spTgt spid="3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p:cTn dur="500" fill="hold" id="19"/>
                                        <p:tgtEl>
                                          <p:spTgt spid="34"/>
                                        </p:tgtEl>
                                        <p:attrNameLst>
                                          <p:attrName>ppt_w</p:attrName>
                                        </p:attrNameLst>
                                      </p:cBhvr>
                                      <p:tavLst>
                                        <p:tav tm="0">
                                          <p:val>
                                            <p:fltVal val="0"/>
                                          </p:val>
                                        </p:tav>
                                        <p:tav tm="100000">
                                          <p:val>
                                            <p:strVal val="#ppt_w"/>
                                          </p:val>
                                        </p:tav>
                                      </p:tavLst>
                                    </p:anim>
                                    <p:anim calcmode="lin" valueType="num">
                                      <p:cBhvr>
                                        <p:cTn dur="500" fill="hold" id="20"/>
                                        <p:tgtEl>
                                          <p:spTgt spid="34"/>
                                        </p:tgtEl>
                                        <p:attrNameLst>
                                          <p:attrName>ppt_h</p:attrName>
                                        </p:attrNameLst>
                                      </p:cBhvr>
                                      <p:tavLst>
                                        <p:tav tm="0">
                                          <p:val>
                                            <p:fltVal val="0"/>
                                          </p:val>
                                        </p:tav>
                                        <p:tav tm="100000">
                                          <p:val>
                                            <p:strVal val="#ppt_h"/>
                                          </p:val>
                                        </p:tav>
                                      </p:tavLst>
                                    </p:anim>
                                    <p:animEffect filter="fade" transition="in">
                                      <p:cBhvr>
                                        <p:cTn dur="500" id="21"/>
                                        <p:tgtEl>
                                          <p:spTgt spid="3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35"/>
                                        </p:tgtEl>
                                        <p:attrNameLst>
                                          <p:attrName>style.visibility</p:attrName>
                                        </p:attrNameLst>
                                      </p:cBhvr>
                                      <p:to>
                                        <p:strVal val="visible"/>
                                      </p:to>
                                    </p:set>
                                    <p:animEffect filter="wipe(up)" transition="in">
                                      <p:cBhvr>
                                        <p:cTn dur="500" id="26"/>
                                        <p:tgtEl>
                                          <p:spTgt spid="35"/>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36"/>
                                        </p:tgtEl>
                                        <p:attrNameLst>
                                          <p:attrName>style.visibility</p:attrName>
                                        </p:attrNameLst>
                                      </p:cBhvr>
                                      <p:to>
                                        <p:strVal val="visible"/>
                                      </p:to>
                                    </p:set>
                                    <p:anim calcmode="lin" valueType="num">
                                      <p:cBhvr>
                                        <p:cTn dur="500" fill="hold" id="31"/>
                                        <p:tgtEl>
                                          <p:spTgt spid="36"/>
                                        </p:tgtEl>
                                        <p:attrNameLst>
                                          <p:attrName>ppt_w</p:attrName>
                                        </p:attrNameLst>
                                      </p:cBhvr>
                                      <p:tavLst>
                                        <p:tav tm="0">
                                          <p:val>
                                            <p:fltVal val="0"/>
                                          </p:val>
                                        </p:tav>
                                        <p:tav tm="100000">
                                          <p:val>
                                            <p:strVal val="#ppt_w"/>
                                          </p:val>
                                        </p:tav>
                                      </p:tavLst>
                                    </p:anim>
                                    <p:anim calcmode="lin" valueType="num">
                                      <p:cBhvr>
                                        <p:cTn dur="500" fill="hold" id="32"/>
                                        <p:tgtEl>
                                          <p:spTgt spid="36"/>
                                        </p:tgtEl>
                                        <p:attrNameLst>
                                          <p:attrName>ppt_h</p:attrName>
                                        </p:attrNameLst>
                                      </p:cBhvr>
                                      <p:tavLst>
                                        <p:tav tm="0">
                                          <p:val>
                                            <p:fltVal val="0"/>
                                          </p:val>
                                        </p:tav>
                                        <p:tav tm="100000">
                                          <p:val>
                                            <p:strVal val="#ppt_h"/>
                                          </p:val>
                                        </p:tav>
                                      </p:tavLst>
                                    </p:anim>
                                    <p:animEffect filter="fade" transition="in">
                                      <p:cBhvr>
                                        <p:cTn dur="500" id="33"/>
                                        <p:tgtEl>
                                          <p:spTgt spid="3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2" presetSubtype="1">
                                  <p:stCondLst>
                                    <p:cond delay="0"/>
                                  </p:stCondLst>
                                  <p:childTnLst>
                                    <p:set>
                                      <p:cBhvr>
                                        <p:cTn dur="1" fill="hold" id="37">
                                          <p:stCondLst>
                                            <p:cond delay="0"/>
                                          </p:stCondLst>
                                        </p:cTn>
                                        <p:tgtEl>
                                          <p:spTgt spid="37"/>
                                        </p:tgtEl>
                                        <p:attrNameLst>
                                          <p:attrName>style.visibility</p:attrName>
                                        </p:attrNameLst>
                                      </p:cBhvr>
                                      <p:to>
                                        <p:strVal val="visible"/>
                                      </p:to>
                                    </p:set>
                                    <p:animEffect filter="wipe(up)" transition="in">
                                      <p:cBhvr>
                                        <p:cTn dur="500" id="3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4"/>
      <p:bldP grpId="0" spid="35"/>
      <p:bldP grpId="0" spid="36"/>
      <p:bldP grpId="0" spid="37"/>
    </p:bldLst>
  </p:timing>
</p:sld>
</file>

<file path=ppt/slides/slide6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flipH="1">
            <a:off x="7543801" y="901107"/>
            <a:ext cx="1371599" cy="1187601"/>
          </a:xfrm>
          <a:prstGeom prst="rect">
            <a:avLst/>
          </a:prstGeom>
        </p:spPr>
      </p:pic>
      <p:sp>
        <p:nvSpPr>
          <p:cNvPr id="53" name="TextBox 52"/>
          <p:cNvSpPr txBox="1"/>
          <p:nvPr/>
        </p:nvSpPr>
        <p:spPr>
          <a:xfrm>
            <a:off x="2177221" y="849402"/>
            <a:ext cx="5244046" cy="2834640"/>
          </a:xfrm>
          <a:prstGeom prst="rect">
            <a:avLst/>
          </a:prstGeom>
          <a:noFill/>
          <a:ln>
            <a:noFill/>
          </a:ln>
        </p:spPr>
        <p:txBody>
          <a:bodyPr rtlCol="0" wrap="square">
            <a:spAutoFit/>
          </a:bodyPr>
          <a:lstStyle/>
          <a:p>
            <a:r>
              <a:rPr altLang="en-US" b="1" kern="600" lang="zh-CN" sz="6000">
                <a:solidFill>
                  <a:srgbClr val="E60013"/>
                </a:solidFill>
                <a:latin typeface="+mn-ea"/>
              </a:rPr>
              <a:t>党政领导干部</a:t>
            </a:r>
          </a:p>
          <a:p>
            <a:r>
              <a:rPr altLang="en-US" b="1" kern="600" lang="zh-CN" sz="6000">
                <a:solidFill>
                  <a:srgbClr val="E60013"/>
                </a:solidFill>
                <a:latin typeface="+mn-ea"/>
              </a:rPr>
              <a:t>选拔任用工作条例</a:t>
            </a:r>
          </a:p>
        </p:txBody>
      </p:sp>
      <p:grpSp>
        <p:nvGrpSpPr>
          <p:cNvPr id="6" name="组合 5"/>
          <p:cNvGrpSpPr/>
          <p:nvPr/>
        </p:nvGrpSpPr>
        <p:grpSpPr>
          <a:xfrm>
            <a:off x="2294847" y="2539803"/>
            <a:ext cx="4604738" cy="335469"/>
            <a:chOff x="3422136" y="-1909766"/>
            <a:chExt cx="4604738" cy="335469"/>
          </a:xfrm>
        </p:grpSpPr>
        <p:sp>
          <p:nvSpPr>
            <p:cNvPr id="63" name="圆角矩形 62"/>
            <p:cNvSpPr/>
            <p:nvPr/>
          </p:nvSpPr>
          <p:spPr>
            <a:xfrm>
              <a:off x="3422136" y="-1909766"/>
              <a:ext cx="4590983" cy="33546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TextBox 63"/>
            <p:cNvSpPr txBox="1"/>
            <p:nvPr/>
          </p:nvSpPr>
          <p:spPr>
            <a:xfrm>
              <a:off x="3431399" y="-1890517"/>
              <a:ext cx="4595475" cy="304800"/>
            </a:xfrm>
            <a:prstGeom prst="rect">
              <a:avLst/>
            </a:prstGeom>
            <a:noFill/>
          </p:spPr>
          <p:txBody>
            <a:bodyPr rtlCol="0" wrap="square">
              <a:spAutoFit/>
            </a:bodyPr>
            <a:lstStyle/>
            <a:p>
              <a:pPr algn="ctr"/>
              <a:r>
                <a:rPr altLang="zh-CN" lang="en-US" spc="300" sz="1400">
                  <a:solidFill>
                    <a:schemeClr val="bg1"/>
                  </a:solidFill>
                  <a:latin typeface="+mn-ea"/>
                </a:rPr>
                <a:t>《党政领导干部选拔任用工作条例》详细解读</a:t>
              </a:r>
            </a:p>
          </p:txBody>
        </p:sp>
      </p:grpSp>
      <p:pic>
        <p:nvPicPr>
          <p:cNvPr id="3" name="图片 2"/>
          <p:cNvPicPr>
            <a:picLocks noChangeAspect="1"/>
          </p:cNvPicPr>
          <p:nvPr/>
        </p:nvPicPr>
        <p:blipFill>
          <a:blip r:embed="rId4">
            <a:extLst>
              <a:ext uri="{28A0092B-C50C-407E-A947-70E740481C1C}">
                <a14:useLocalDpi val="0"/>
              </a:ext>
            </a:extLst>
          </a:blip>
          <a:stretch>
            <a:fillRect/>
          </a:stretch>
        </p:blipFill>
        <p:spPr>
          <a:xfrm>
            <a:off x="756" y="3470544"/>
            <a:ext cx="9143244" cy="1692006"/>
          </a:xfrm>
          <a:prstGeom prst="rect">
            <a:avLst/>
          </a:prstGeom>
        </p:spPr>
      </p:pic>
      <p:sp>
        <p:nvSpPr>
          <p:cNvPr id="28" name="TextBox 59"/>
          <p:cNvSpPr txBox="1"/>
          <p:nvPr/>
        </p:nvSpPr>
        <p:spPr>
          <a:xfrm>
            <a:off x="2888622" y="3347605"/>
            <a:ext cx="3345923" cy="365760"/>
          </a:xfrm>
          <a:prstGeom prst="rect">
            <a:avLst/>
          </a:prstGeom>
          <a:noFill/>
        </p:spPr>
        <p:txBody>
          <a:bodyPr rtlCol="0" wrap="square">
            <a:spAutoFit/>
          </a:bodyPr>
          <a:lstStyle/>
          <a:p>
            <a:pPr algn="ctr"/>
            <a:r>
              <a:rPr altLang="en-US" lang="zh-CN" smtClean="0" spc="600">
                <a:solidFill>
                  <a:schemeClr val="accent1"/>
                </a:solidFill>
                <a:latin typeface="+mn-ea"/>
              </a:rPr>
              <a:t>演示完毕感谢您的观看</a:t>
            </a:r>
          </a:p>
        </p:txBody>
      </p:sp>
      <p:grpSp>
        <p:nvGrpSpPr>
          <p:cNvPr id="8" name="组合 7"/>
          <p:cNvGrpSpPr/>
          <p:nvPr/>
        </p:nvGrpSpPr>
        <p:grpSpPr>
          <a:xfrm>
            <a:off x="6427264" y="1885950"/>
            <a:ext cx="420414" cy="581179"/>
            <a:chOff x="7200489" y="1978332"/>
            <a:chExt cx="420414" cy="581179"/>
          </a:xfrm>
        </p:grpSpPr>
        <p:sp>
          <p:nvSpPr>
            <p:cNvPr id="7" name="圆角矩形 6"/>
            <p:cNvSpPr/>
            <p:nvPr/>
          </p:nvSpPr>
          <p:spPr>
            <a:xfrm>
              <a:off x="7200489" y="1978608"/>
              <a:ext cx="420414" cy="5150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55"/>
            <p:cNvSpPr txBox="1"/>
            <p:nvPr/>
          </p:nvSpPr>
          <p:spPr>
            <a:xfrm>
              <a:off x="7219891" y="1978332"/>
              <a:ext cx="396240" cy="581179"/>
            </a:xfrm>
            <a:prstGeom prst="rect">
              <a:avLst/>
            </a:prstGeom>
            <a:noFill/>
          </p:spPr>
          <p:txBody>
            <a:bodyPr rtlCol="0" vert="eaVert" wrap="square">
              <a:spAutoFit/>
            </a:bodyPr>
            <a:lstStyle/>
            <a:p>
              <a:r>
                <a:rPr altLang="en-US" lang="zh-CN" smtClean="0" spc="300" sz="1400">
                  <a:solidFill>
                    <a:schemeClr val="bg1"/>
                  </a:solidFill>
                  <a:latin typeface="+mn-ea"/>
                </a:rPr>
                <a:t>修订</a:t>
              </a:r>
            </a:p>
          </p:txBody>
        </p:sp>
      </p:grpSp>
      <p:sp>
        <p:nvSpPr>
          <p:cNvPr id="9" name="矩形 8"/>
          <p:cNvSpPr/>
          <p:nvPr/>
        </p:nvSpPr>
        <p:spPr>
          <a:xfrm>
            <a:off x="1981200" y="2944903"/>
            <a:ext cx="5078891" cy="426720"/>
          </a:xfrm>
          <a:prstGeom prst="rect">
            <a:avLst/>
          </a:prstGeom>
        </p:spPr>
        <p:txBody>
          <a:bodyPr wrap="square">
            <a:spAutoFit/>
          </a:bodyPr>
          <a:lstStyle/>
          <a:p>
            <a:pPr algn="ctr"/>
            <a:r>
              <a:rPr altLang="en-US" lang="zh-CN" smtClean="0" sz="1100">
                <a:solidFill>
                  <a:schemeClr val="accent1"/>
                </a:solidFill>
              </a:rPr>
              <a:t>regulations on the selection and appointment of party and government </a:t>
            </a:r>
          </a:p>
          <a:p>
            <a:pPr algn="ctr"/>
            <a:r>
              <a:rPr altLang="en-US" lang="zh-CN" smtClean="0" sz="1100">
                <a:solidFill>
                  <a:schemeClr val="accent1"/>
                </a:solidFill>
              </a:rPr>
              <a:t>leading cadres regulations on the selection</a:t>
            </a:r>
          </a:p>
        </p:txBody>
      </p:sp>
      <p:pic>
        <p:nvPicPr>
          <p:cNvPr id="11" name="图片 10"/>
          <p:cNvPicPr>
            <a:picLocks noChangeAspect="1"/>
          </p:cNvPicPr>
          <p:nvPr/>
        </p:nvPicPr>
        <p:blipFill>
          <a:blip r:embed="rId5">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228600" y="1569141"/>
            <a:ext cx="2023192" cy="2831409"/>
          </a:xfrm>
          <a:prstGeom prst="rect">
            <a:avLst/>
          </a:prstGeom>
        </p:spPr>
      </p:pic>
      <p:pic>
        <p:nvPicPr>
          <p:cNvPr id="10" name="图片 9"/>
          <p:cNvPicPr>
            <a:picLocks noChangeAspect="1"/>
          </p:cNvPicPr>
          <p:nvPr/>
        </p:nvPicPr>
        <p:blipFill>
          <a:blip r:embed="rId6">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rot="400728">
            <a:off x="6626533" y="3247546"/>
            <a:ext cx="2525594" cy="1317966"/>
          </a:xfrm>
          <a:prstGeom prst="rect">
            <a:avLst/>
          </a:prstGeom>
        </p:spPr>
      </p:pic>
      <p:pic>
        <p:nvPicPr>
          <p:cNvPr id="13" name="图片 12"/>
          <p:cNvPicPr>
            <a:picLocks noChangeAspect="1"/>
          </p:cNvPicPr>
          <p:nvPr/>
        </p:nvPicPr>
        <p:blipFill>
          <a:blip r:embed="rId7">
            <a:extLst>
              <a:ext uri="{BEBA8EAE-BF5A-486C-A8C5-ECC9F3942E4B}">
                <a14:imgProps>
                  <a14:imgLayer xmlns:d3p1="http://schemas.openxmlformats.org/officeDocument/2006/relationships" d3p1:embed="">
                    <a14:imgEffect>
                      <a14:saturation sat="400000"/>
                    </a14:imgEffect>
                    <a14:imgEffect>
                      <a14:brightnessContrast contrast="40000"/>
                    </a14:imgEffect>
                  </a14:imgLayer>
                </a14:imgProps>
              </a:ext>
              <a:ext uri="{28A0092B-C50C-407E-A947-70E740481C1C}">
                <a14:useLocalDpi val="0"/>
              </a:ext>
            </a:extLst>
          </a:blip>
          <a:stretch>
            <a:fillRect/>
          </a:stretch>
        </p:blipFill>
        <p:spPr>
          <a:xfrm>
            <a:off x="7467600" y="3870483"/>
            <a:ext cx="668281" cy="685608"/>
          </a:xfrm>
          <a:prstGeom prst="rect">
            <a:avLst/>
          </a:prstGeom>
        </p:spPr>
      </p:pic>
    </p:spTree>
    <p:extLst>
      <p:ext uri="{BB962C8B-B14F-4D97-AF65-F5344CB8AC3E}">
        <p14:creationId val="109925182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3">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1+#ppt_w/2"/>
                                          </p:val>
                                        </p:tav>
                                        <p:tav tm="100000">
                                          <p:val>
                                            <p:strVal val="#ppt_x"/>
                                          </p:val>
                                        </p:tav>
                                      </p:tavLst>
                                    </p:anim>
                                    <p:anim calcmode="lin" valueType="num">
                                      <p:cBhvr additive="base">
                                        <p:cTn dur="500" fill="hold" id="22"/>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2" presetSubtype="0">
                                  <p:stCondLst>
                                    <p:cond delay="0"/>
                                  </p:stCondLst>
                                  <p:iterate type="lt">
                                    <p:tmPct val="10000"/>
                                  </p:iterate>
                                  <p:childTnLst>
                                    <p:set>
                                      <p:cBhvr>
                                        <p:cTn dur="1" fill="hold" id="33">
                                          <p:stCondLst>
                                            <p:cond delay="0"/>
                                          </p:stCondLst>
                                        </p:cTn>
                                        <p:tgtEl>
                                          <p:spTgt spid="53"/>
                                        </p:tgtEl>
                                        <p:attrNameLst>
                                          <p:attrName>style.visibility</p:attrName>
                                        </p:attrNameLst>
                                      </p:cBhvr>
                                      <p:to>
                                        <p:strVal val="visible"/>
                                      </p:to>
                                    </p:set>
                                    <p:animScale>
                                      <p:cBhvr>
                                        <p:cTn decel="50000" dur="1000" fill="hold" id="34">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53"/>
                                        </p:tgtEl>
                                        <p:attrNameLst>
                                          <p:attrName>ppt_x</p:attrName>
                                          <p:attrName>ppt_y</p:attrName>
                                        </p:attrNameLst>
                                      </p:cBhvr>
                                    </p:animMotion>
                                    <p:animEffect filter="fade" transition="in">
                                      <p:cBhvr>
                                        <p:cTn dur="1000" id="36"/>
                                        <p:tgtEl>
                                          <p:spTgt spid="53"/>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53" presetSubtype="0">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p:cTn dur="500" fill="hold" id="41"/>
                                        <p:tgtEl>
                                          <p:spTgt spid="8"/>
                                        </p:tgtEl>
                                        <p:attrNameLst>
                                          <p:attrName>ppt_w</p:attrName>
                                        </p:attrNameLst>
                                      </p:cBhvr>
                                      <p:tavLst>
                                        <p:tav tm="0">
                                          <p:val>
                                            <p:fltVal val="0"/>
                                          </p:val>
                                        </p:tav>
                                        <p:tav tm="100000">
                                          <p:val>
                                            <p:strVal val="#ppt_w"/>
                                          </p:val>
                                        </p:tav>
                                      </p:tavLst>
                                    </p:anim>
                                    <p:anim calcmode="lin" valueType="num">
                                      <p:cBhvr>
                                        <p:cTn dur="500" fill="hold" id="42"/>
                                        <p:tgtEl>
                                          <p:spTgt spid="8"/>
                                        </p:tgtEl>
                                        <p:attrNameLst>
                                          <p:attrName>ppt_h</p:attrName>
                                        </p:attrNameLst>
                                      </p:cBhvr>
                                      <p:tavLst>
                                        <p:tav tm="0">
                                          <p:val>
                                            <p:fltVal val="0"/>
                                          </p:val>
                                        </p:tav>
                                        <p:tav tm="100000">
                                          <p:val>
                                            <p:strVal val="#ppt_h"/>
                                          </p:val>
                                        </p:tav>
                                      </p:tavLst>
                                    </p:anim>
                                    <p:animEffect filter="fade" transition="in">
                                      <p:cBhvr>
                                        <p:cTn dur="500" id="43"/>
                                        <p:tgtEl>
                                          <p:spTgt spid="8"/>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16" presetSubtype="21">
                                  <p:stCondLst>
                                    <p:cond delay="0"/>
                                  </p:stCondLst>
                                  <p:childTnLst>
                                    <p:set>
                                      <p:cBhvr>
                                        <p:cTn dur="1" fill="hold" id="47">
                                          <p:stCondLst>
                                            <p:cond delay="0"/>
                                          </p:stCondLst>
                                        </p:cTn>
                                        <p:tgtEl>
                                          <p:spTgt spid="6"/>
                                        </p:tgtEl>
                                        <p:attrNameLst>
                                          <p:attrName>style.visibility</p:attrName>
                                        </p:attrNameLst>
                                      </p:cBhvr>
                                      <p:to>
                                        <p:strVal val="visible"/>
                                      </p:to>
                                    </p:set>
                                    <p:animEffect filter="barn(inVertical)" transition="in">
                                      <p:cBhvr>
                                        <p:cTn dur="500" id="48"/>
                                        <p:tgtEl>
                                          <p:spTgt spid="6"/>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 presetSubtype="4">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additive="base">
                                        <p:cTn dur="500" fill="hold" id="53"/>
                                        <p:tgtEl>
                                          <p:spTgt spid="9"/>
                                        </p:tgtEl>
                                        <p:attrNameLst>
                                          <p:attrName>ppt_x</p:attrName>
                                        </p:attrNameLst>
                                      </p:cBhvr>
                                      <p:tavLst>
                                        <p:tav tm="0">
                                          <p:val>
                                            <p:strVal val="#ppt_x"/>
                                          </p:val>
                                        </p:tav>
                                        <p:tav tm="100000">
                                          <p:val>
                                            <p:strVal val="#ppt_x"/>
                                          </p:val>
                                        </p:tav>
                                      </p:tavLst>
                                    </p:anim>
                                    <p:anim calcmode="lin" valueType="num">
                                      <p:cBhvr additive="base">
                                        <p:cTn dur="500" fill="hold" id="54"/>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53" presetSubtype="0">
                                  <p:stCondLst>
                                    <p:cond delay="0"/>
                                  </p:stCondLst>
                                  <p:childTnLst>
                                    <p:set>
                                      <p:cBhvr>
                                        <p:cTn dur="1" fill="hold" id="58">
                                          <p:stCondLst>
                                            <p:cond delay="0"/>
                                          </p:stCondLst>
                                        </p:cTn>
                                        <p:tgtEl>
                                          <p:spTgt spid="28"/>
                                        </p:tgtEl>
                                        <p:attrNameLst>
                                          <p:attrName>style.visibility</p:attrName>
                                        </p:attrNameLst>
                                      </p:cBhvr>
                                      <p:to>
                                        <p:strVal val="visible"/>
                                      </p:to>
                                    </p:set>
                                    <p:anim calcmode="lin" valueType="num">
                                      <p:cBhvr>
                                        <p:cTn dur="500" fill="hold" id="59"/>
                                        <p:tgtEl>
                                          <p:spTgt spid="28"/>
                                        </p:tgtEl>
                                        <p:attrNameLst>
                                          <p:attrName>ppt_w</p:attrName>
                                        </p:attrNameLst>
                                      </p:cBhvr>
                                      <p:tavLst>
                                        <p:tav tm="0">
                                          <p:val>
                                            <p:fltVal val="0"/>
                                          </p:val>
                                        </p:tav>
                                        <p:tav tm="100000">
                                          <p:val>
                                            <p:strVal val="#ppt_w"/>
                                          </p:val>
                                        </p:tav>
                                      </p:tavLst>
                                    </p:anim>
                                    <p:anim calcmode="lin" valueType="num">
                                      <p:cBhvr>
                                        <p:cTn dur="500" fill="hold" id="60"/>
                                        <p:tgtEl>
                                          <p:spTgt spid="28"/>
                                        </p:tgtEl>
                                        <p:attrNameLst>
                                          <p:attrName>ppt_h</p:attrName>
                                        </p:attrNameLst>
                                      </p:cBhvr>
                                      <p:tavLst>
                                        <p:tav tm="0">
                                          <p:val>
                                            <p:fltVal val="0"/>
                                          </p:val>
                                        </p:tav>
                                        <p:tav tm="100000">
                                          <p:val>
                                            <p:strVal val="#ppt_h"/>
                                          </p:val>
                                        </p:tav>
                                      </p:tavLst>
                                    </p:anim>
                                    <p:animEffect filter="fade" transition="in">
                                      <p:cBhvr>
                                        <p:cTn dur="500" id="6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28"/>
      <p:b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Box 18"/>
          <p:cNvSpPr txBox="1"/>
          <p:nvPr/>
        </p:nvSpPr>
        <p:spPr>
          <a:xfrm>
            <a:off x="1103340" y="1023459"/>
            <a:ext cx="7278660" cy="365760"/>
          </a:xfrm>
          <a:prstGeom prst="rect">
            <a:avLst/>
          </a:prstGeom>
          <a:solidFill>
            <a:schemeClr val="accent1"/>
          </a:solidFill>
          <a:ln>
            <a:noFill/>
          </a:ln>
        </p:spPr>
        <p:txBody>
          <a:bodyPr rtlCol="0" wrap="square">
            <a:spAutoFit/>
          </a:bodyPr>
          <a:lstStyle/>
          <a:p>
            <a:r>
              <a:rPr altLang="zh-CN" kern="600" lang="en-US" spc="-50">
                <a:solidFill>
                  <a:schemeClr val="bg1"/>
                </a:solidFill>
                <a:latin charset="-122" panose="020b0503020204020204" pitchFamily="34" typeface="微软雅黑"/>
                <a:ea charset="-122" panose="020b0503020204020204" pitchFamily="34" typeface="微软雅黑"/>
              </a:rPr>
              <a:t>《干部任用条例》是重要的党内法规，是干部选拔任用工作的基本遵循</a:t>
            </a:r>
          </a:p>
        </p:txBody>
      </p:sp>
      <p:sp>
        <p:nvSpPr>
          <p:cNvPr id="40" name="圆角矩形 39"/>
          <p:cNvSpPr>
            <a:spLocks noChangeAspect="1"/>
          </p:cNvSpPr>
          <p:nvPr/>
        </p:nvSpPr>
        <p:spPr>
          <a:xfrm>
            <a:off x="779372" y="1023460"/>
            <a:ext cx="287428" cy="369332"/>
          </a:xfrm>
          <a:prstGeom prst="roundRect">
            <a:avLst>
              <a:gd fmla="val 0" name="adj"/>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1"/>
                </a:solidFill>
                <a:latin charset="0" pitchFamily="34" typeface="Impact"/>
              </a:rPr>
              <a:t>1</a:t>
            </a:r>
          </a:p>
        </p:txBody>
      </p:sp>
      <p:sp>
        <p:nvSpPr>
          <p:cNvPr id="41" name="TextBox 20"/>
          <p:cNvSpPr txBox="1"/>
          <p:nvPr/>
        </p:nvSpPr>
        <p:spPr>
          <a:xfrm>
            <a:off x="762000" y="1428750"/>
            <a:ext cx="7696200" cy="599440"/>
          </a:xfrm>
          <a:prstGeom prst="rect">
            <a:avLst/>
          </a:prstGeom>
          <a:noFill/>
        </p:spPr>
        <p:txBody>
          <a:bodyPr rtlCol="0" wrap="square">
            <a:spAutoFit/>
          </a:bodyPr>
          <a:lstStyle/>
          <a:p>
            <a:pPr indent="-171450" marL="171450">
              <a:lnSpc>
                <a:spcPts val="2000"/>
              </a:lnSpc>
              <a:buFont charset="2" panose="05000000000000000000" pitchFamily="2" typeface="Wingdings"/>
              <a:buChar char="l"/>
            </a:pPr>
            <a:r>
              <a:rPr altLang="zh-CN" lang="en-US" sz="1200">
                <a:solidFill>
                  <a:schemeClr val="tx2"/>
                </a:solidFill>
                <a:latin charset="-122" panose="020b0503020204020204" pitchFamily="34" typeface="微软雅黑"/>
                <a:ea charset="-122" panose="020b0503020204020204" pitchFamily="34" typeface="微软雅黑"/>
              </a:rPr>
              <a:t>2014年修订颁布的《干部任用条例》，发挥了十分重要的作用。这次修订的《干部任用条例》，坚持和加强党的全面领导，坚持把政治标准放在首位，坚持精准科学选人用人，坚持将从严要求贯穿始终。</a:t>
            </a:r>
          </a:p>
        </p:txBody>
      </p:sp>
      <p:sp>
        <p:nvSpPr>
          <p:cNvPr id="42" name="圆角矩形 6">
            <a:extLst>
              <a:ext uri="{FF2B5EF4-FFF2-40B4-BE49-F238E27FC236}">
                <a16:creationId xmlns:a16="http://schemas.microsoft.com/office/drawing/2014/main" id="{F5D523CF-C7C3-4D6D-A3B8-20543AB1C9E8}"/>
              </a:ext>
            </a:extLst>
          </p:cNvPr>
          <p:cNvSpPr/>
          <p:nvPr/>
        </p:nvSpPr>
        <p:spPr bwMode="auto">
          <a:xfrm>
            <a:off x="776538" y="2129671"/>
            <a:ext cx="7605462" cy="370322"/>
          </a:xfrm>
          <a:prstGeom prst="roundRect">
            <a:avLst>
              <a:gd fmla="val 0" name="adj"/>
            </a:avLst>
          </a:prstGeom>
          <a:solidFill>
            <a:srgbClr val="E60012"/>
          </a:solidFill>
          <a:ln algn="ctr" cap="flat" cmpd="sng" w="28575">
            <a:noFill/>
            <a:prstDash val="solid"/>
          </a:ln>
          <a:effectLst/>
          <a:extLst/>
        </p:spPr>
        <p:txBody>
          <a:bodyPr anchor="ctr" bIns="61568" lIns="123136" rIns="123136" rtlCol="0" tIns="61568"/>
          <a:lstStyle/>
          <a:p>
            <a:pPr algn="ctr">
              <a:defRPr/>
            </a:pPr>
            <a:r>
              <a:rPr altLang="en-US" kern="0" lang="zh-CN" sz="1400">
                <a:solidFill>
                  <a:schemeClr val="bg1"/>
                </a:solidFill>
                <a:latin charset="-122" panose="020b0503020204020204" pitchFamily="34" typeface="微软雅黑"/>
                <a:ea charset="-122" panose="020b0503020204020204" pitchFamily="34" typeface="微软雅黑"/>
              </a:rPr>
              <a:t>吸收党的十八大以来我们党选人用人工作中探索形成的实践成果</a:t>
            </a:r>
          </a:p>
        </p:txBody>
      </p:sp>
      <p:sp>
        <p:nvSpPr>
          <p:cNvPr id="44" name="TextBox 37"/>
          <p:cNvSpPr txBox="1"/>
          <p:nvPr/>
        </p:nvSpPr>
        <p:spPr>
          <a:xfrm>
            <a:off x="3124200" y="2602291"/>
            <a:ext cx="5257800" cy="1554480"/>
          </a:xfrm>
          <a:prstGeom prst="rect">
            <a:avLst/>
          </a:prstGeom>
          <a:noFill/>
        </p:spPr>
        <p:txBody>
          <a:bodyPr rtlCol="0" wrap="square">
            <a:spAutoFit/>
          </a:bodyPr>
          <a:lstStyle/>
          <a:p>
            <a:pPr>
              <a:lnSpc>
                <a:spcPct val="200000"/>
              </a:lnSpc>
            </a:pPr>
            <a:r>
              <a:rPr altLang="en-US" lang="zh-CN" sz="1200">
                <a:solidFill>
                  <a:schemeClr val="tx2"/>
                </a:solidFill>
                <a:latin charset="-122" panose="020b0503020204020204" pitchFamily="34" typeface="微软雅黑"/>
                <a:ea charset="-122" panose="020b0503020204020204" pitchFamily="34" typeface="微软雅黑"/>
              </a:rPr>
              <a:t>衔接近年来出台的相关新政策新法规，回应干部工作中出现的一些新情况新问题，进一步推进干部选拔任用工作制度化、规范化、科学化，对于提高选人用人质量，建设忠诚干净担当的高素质专业化干部队伍，为新时代中国特色社会主义事业顺利发展提供坚强组织保证，具有重要意义。</a:t>
            </a:r>
          </a:p>
        </p:txBody>
      </p:sp>
      <p:sp>
        <p:nvSpPr>
          <p:cNvPr id="45" name="Rectangle 30"/>
          <p:cNvSpPr/>
          <p:nvPr/>
        </p:nvSpPr>
        <p:spPr bwMode="gray">
          <a:xfrm>
            <a:off x="800186" y="2724150"/>
            <a:ext cx="2247814" cy="319424"/>
          </a:xfrm>
          <a:prstGeom prst="roundRect">
            <a:avLst>
              <a:gd fmla="val 0" name="adj"/>
            </a:avLst>
          </a:prstGeom>
          <a:noFill/>
          <a:ln>
            <a:solidFill>
              <a:schemeClr val="accent1"/>
            </a:solidFill>
          </a:ln>
          <a:effectLst/>
          <a:extLst/>
        </p:spPr>
        <p:txBody>
          <a:bodyPr anchor="ctr" wrap="none">
            <a:noAutofit/>
          </a:bodyPr>
          <a:lstStyle/>
          <a:p>
            <a:pPr algn="ctr"/>
            <a:r>
              <a:rPr altLang="en-US" b="1" lang="zh-CN" sz="1400">
                <a:solidFill>
                  <a:schemeClr val="accent1"/>
                </a:solidFill>
                <a:latin charset="-122" panose="020b0503020204020204" pitchFamily="34" typeface="微软雅黑"/>
                <a:ea charset="-122" panose="020b0503020204020204" pitchFamily="34" typeface="微软雅黑"/>
              </a:rPr>
              <a:t>制度化</a:t>
            </a:r>
          </a:p>
        </p:txBody>
      </p:sp>
      <p:sp>
        <p:nvSpPr>
          <p:cNvPr id="46" name="Rectangle 30"/>
          <p:cNvSpPr/>
          <p:nvPr/>
        </p:nvSpPr>
        <p:spPr bwMode="gray">
          <a:xfrm>
            <a:off x="800186" y="3314447"/>
            <a:ext cx="2247814" cy="319424"/>
          </a:xfrm>
          <a:prstGeom prst="roundRect">
            <a:avLst>
              <a:gd fmla="val 0" name="adj"/>
            </a:avLst>
          </a:prstGeom>
          <a:noFill/>
          <a:ln w="12700">
            <a:solidFill>
              <a:srgbClr val="C00000"/>
            </a:solidFill>
          </a:ln>
          <a:effectLst/>
          <a:extLst/>
        </p:spPr>
        <p:txBody>
          <a:bodyPr anchor="ctr" wrap="none">
            <a:noAutofit/>
          </a:bodyPr>
          <a:lstStyle/>
          <a:p>
            <a:pPr algn="ctr"/>
            <a:r>
              <a:rPr altLang="en-US" b="1" lang="zh-CN" sz="1400">
                <a:solidFill>
                  <a:schemeClr val="accent1"/>
                </a:solidFill>
                <a:latin charset="-122" panose="020b0503020204020204" pitchFamily="34" typeface="微软雅黑"/>
                <a:ea charset="-122" panose="020b0503020204020204" pitchFamily="34" typeface="微软雅黑"/>
              </a:rPr>
              <a:t>规范化</a:t>
            </a:r>
          </a:p>
        </p:txBody>
      </p:sp>
      <p:sp>
        <p:nvSpPr>
          <p:cNvPr id="47" name="Rectangle 30"/>
          <p:cNvSpPr/>
          <p:nvPr/>
        </p:nvSpPr>
        <p:spPr bwMode="gray">
          <a:xfrm>
            <a:off x="800186" y="3904744"/>
            <a:ext cx="2247814" cy="319424"/>
          </a:xfrm>
          <a:prstGeom prst="roundRect">
            <a:avLst>
              <a:gd fmla="val 0" name="adj"/>
            </a:avLst>
          </a:prstGeom>
          <a:noFill/>
          <a:ln>
            <a:solidFill>
              <a:schemeClr val="accent1"/>
            </a:solidFill>
          </a:ln>
          <a:effectLst/>
          <a:extLst/>
        </p:spPr>
        <p:txBody>
          <a:bodyPr anchor="ctr" wrap="none">
            <a:noAutofit/>
          </a:bodyPr>
          <a:lstStyle/>
          <a:p>
            <a:pPr algn="ctr"/>
            <a:r>
              <a:rPr altLang="en-US" b="1" lang="zh-CN" sz="1400">
                <a:solidFill>
                  <a:schemeClr val="accent1"/>
                </a:solidFill>
                <a:latin charset="-122" panose="020b0503020204020204" pitchFamily="34" typeface="微软雅黑"/>
                <a:ea charset="-122" panose="020b0503020204020204" pitchFamily="34" typeface="微软雅黑"/>
              </a:rPr>
              <a:t>科学化</a:t>
            </a:r>
          </a:p>
        </p:txBody>
      </p:sp>
    </p:spTree>
    <p:extLst>
      <p:ext uri="{BB962C8B-B14F-4D97-AF65-F5344CB8AC3E}">
        <p14:creationId val="225935854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Effect filter="fade" transition="in">
                                      <p:cBhvr>
                                        <p:cTn dur="500" id="9"/>
                                        <p:tgtEl>
                                          <p:spTgt spid="3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p:cTn dur="500" fill="hold" id="12"/>
                                        <p:tgtEl>
                                          <p:spTgt spid="40"/>
                                        </p:tgtEl>
                                        <p:attrNameLst>
                                          <p:attrName>ppt_w</p:attrName>
                                        </p:attrNameLst>
                                      </p:cBhvr>
                                      <p:tavLst>
                                        <p:tav tm="0">
                                          <p:val>
                                            <p:fltVal val="0"/>
                                          </p:val>
                                        </p:tav>
                                        <p:tav tm="100000">
                                          <p:val>
                                            <p:strVal val="#ppt_w"/>
                                          </p:val>
                                        </p:tav>
                                      </p:tavLst>
                                    </p:anim>
                                    <p:anim calcmode="lin" valueType="num">
                                      <p:cBhvr>
                                        <p:cTn dur="500" fill="hold" id="13"/>
                                        <p:tgtEl>
                                          <p:spTgt spid="40"/>
                                        </p:tgtEl>
                                        <p:attrNameLst>
                                          <p:attrName>ppt_h</p:attrName>
                                        </p:attrNameLst>
                                      </p:cBhvr>
                                      <p:tavLst>
                                        <p:tav tm="0">
                                          <p:val>
                                            <p:fltVal val="0"/>
                                          </p:val>
                                        </p:tav>
                                        <p:tav tm="100000">
                                          <p:val>
                                            <p:strVal val="#ppt_h"/>
                                          </p:val>
                                        </p:tav>
                                      </p:tavLst>
                                    </p:anim>
                                    <p:animEffect filter="fade" transition="in">
                                      <p:cBhvr>
                                        <p:cTn dur="500" id="14"/>
                                        <p:tgtEl>
                                          <p:spTgt spid="4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41"/>
                                        </p:tgtEl>
                                        <p:attrNameLst>
                                          <p:attrName>style.visibility</p:attrName>
                                        </p:attrNameLst>
                                      </p:cBhvr>
                                      <p:to>
                                        <p:strVal val="visible"/>
                                      </p:to>
                                    </p:set>
                                    <p:animEffect filter="wipe(left)" transition="in">
                                      <p:cBhvr>
                                        <p:cTn dur="500" id="19"/>
                                        <p:tgtEl>
                                          <p:spTgt spid="4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42"/>
                                        </p:tgtEl>
                                        <p:attrNameLst>
                                          <p:attrName>style.visibility</p:attrName>
                                        </p:attrNameLst>
                                      </p:cBhvr>
                                      <p:to>
                                        <p:strVal val="visible"/>
                                      </p:to>
                                    </p:set>
                                    <p:anim calcmode="lin" valueType="num">
                                      <p:cBhvr additive="base">
                                        <p:cTn dur="500" fill="hold" id="24"/>
                                        <p:tgtEl>
                                          <p:spTgt spid="42"/>
                                        </p:tgtEl>
                                        <p:attrNameLst>
                                          <p:attrName>ppt_x</p:attrName>
                                        </p:attrNameLst>
                                      </p:cBhvr>
                                      <p:tavLst>
                                        <p:tav tm="0">
                                          <p:val>
                                            <p:strVal val="#ppt_x"/>
                                          </p:val>
                                        </p:tav>
                                        <p:tav tm="100000">
                                          <p:val>
                                            <p:strVal val="#ppt_x"/>
                                          </p:val>
                                        </p:tav>
                                      </p:tavLst>
                                    </p:anim>
                                    <p:anim calcmode="lin" valueType="num">
                                      <p:cBhvr additive="base">
                                        <p:cTn dur="500" fill="hold" id="25"/>
                                        <p:tgtEl>
                                          <p:spTgt spid="42"/>
                                        </p:tgtEl>
                                        <p:attrNameLst>
                                          <p:attrName>ppt_y</p:attrName>
                                        </p:attrNameLst>
                                      </p:cBhvr>
                                      <p:tavLst>
                                        <p:tav tm="0">
                                          <p:val>
                                            <p:strVal val="1+#ppt_h/2"/>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53" presetSubtype="0">
                                  <p:stCondLst>
                                    <p:cond delay="0"/>
                                  </p:stCondLst>
                                  <p:childTnLst>
                                    <p:set>
                                      <p:cBhvr>
                                        <p:cTn dur="1" fill="hold" id="29">
                                          <p:stCondLst>
                                            <p:cond delay="0"/>
                                          </p:stCondLst>
                                        </p:cTn>
                                        <p:tgtEl>
                                          <p:spTgt spid="45"/>
                                        </p:tgtEl>
                                        <p:attrNameLst>
                                          <p:attrName>style.visibility</p:attrName>
                                        </p:attrNameLst>
                                      </p:cBhvr>
                                      <p:to>
                                        <p:strVal val="visible"/>
                                      </p:to>
                                    </p:set>
                                    <p:anim calcmode="lin" valueType="num">
                                      <p:cBhvr>
                                        <p:cTn dur="500" fill="hold" id="30"/>
                                        <p:tgtEl>
                                          <p:spTgt spid="45"/>
                                        </p:tgtEl>
                                        <p:attrNameLst>
                                          <p:attrName>ppt_w</p:attrName>
                                        </p:attrNameLst>
                                      </p:cBhvr>
                                      <p:tavLst>
                                        <p:tav tm="0">
                                          <p:val>
                                            <p:fltVal val="0"/>
                                          </p:val>
                                        </p:tav>
                                        <p:tav tm="100000">
                                          <p:val>
                                            <p:strVal val="#ppt_w"/>
                                          </p:val>
                                        </p:tav>
                                      </p:tavLst>
                                    </p:anim>
                                    <p:anim calcmode="lin" valueType="num">
                                      <p:cBhvr>
                                        <p:cTn dur="500" fill="hold" id="31"/>
                                        <p:tgtEl>
                                          <p:spTgt spid="45"/>
                                        </p:tgtEl>
                                        <p:attrNameLst>
                                          <p:attrName>ppt_h</p:attrName>
                                        </p:attrNameLst>
                                      </p:cBhvr>
                                      <p:tavLst>
                                        <p:tav tm="0">
                                          <p:val>
                                            <p:fltVal val="0"/>
                                          </p:val>
                                        </p:tav>
                                        <p:tav tm="100000">
                                          <p:val>
                                            <p:strVal val="#ppt_h"/>
                                          </p:val>
                                        </p:tav>
                                      </p:tavLst>
                                    </p:anim>
                                    <p:animEffect filter="fade" transition="in">
                                      <p:cBhvr>
                                        <p:cTn dur="500" id="32"/>
                                        <p:tgtEl>
                                          <p:spTgt spid="45"/>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46"/>
                                        </p:tgtEl>
                                        <p:attrNameLst>
                                          <p:attrName>style.visibility</p:attrName>
                                        </p:attrNameLst>
                                      </p:cBhvr>
                                      <p:to>
                                        <p:strVal val="visible"/>
                                      </p:to>
                                    </p:set>
                                    <p:anim calcmode="lin" valueType="num">
                                      <p:cBhvr>
                                        <p:cTn dur="500" fill="hold" id="35"/>
                                        <p:tgtEl>
                                          <p:spTgt spid="46"/>
                                        </p:tgtEl>
                                        <p:attrNameLst>
                                          <p:attrName>ppt_w</p:attrName>
                                        </p:attrNameLst>
                                      </p:cBhvr>
                                      <p:tavLst>
                                        <p:tav tm="0">
                                          <p:val>
                                            <p:fltVal val="0"/>
                                          </p:val>
                                        </p:tav>
                                        <p:tav tm="100000">
                                          <p:val>
                                            <p:strVal val="#ppt_w"/>
                                          </p:val>
                                        </p:tav>
                                      </p:tavLst>
                                    </p:anim>
                                    <p:anim calcmode="lin" valueType="num">
                                      <p:cBhvr>
                                        <p:cTn dur="500" fill="hold" id="36"/>
                                        <p:tgtEl>
                                          <p:spTgt spid="46"/>
                                        </p:tgtEl>
                                        <p:attrNameLst>
                                          <p:attrName>ppt_h</p:attrName>
                                        </p:attrNameLst>
                                      </p:cBhvr>
                                      <p:tavLst>
                                        <p:tav tm="0">
                                          <p:val>
                                            <p:fltVal val="0"/>
                                          </p:val>
                                        </p:tav>
                                        <p:tav tm="100000">
                                          <p:val>
                                            <p:strVal val="#ppt_h"/>
                                          </p:val>
                                        </p:tav>
                                      </p:tavLst>
                                    </p:anim>
                                    <p:animEffect filter="fade" transition="in">
                                      <p:cBhvr>
                                        <p:cTn dur="500" id="37"/>
                                        <p:tgtEl>
                                          <p:spTgt spid="46"/>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47"/>
                                        </p:tgtEl>
                                        <p:attrNameLst>
                                          <p:attrName>style.visibility</p:attrName>
                                        </p:attrNameLst>
                                      </p:cBhvr>
                                      <p:to>
                                        <p:strVal val="visible"/>
                                      </p:to>
                                    </p:set>
                                    <p:anim calcmode="lin" valueType="num">
                                      <p:cBhvr>
                                        <p:cTn dur="500" fill="hold" id="40"/>
                                        <p:tgtEl>
                                          <p:spTgt spid="47"/>
                                        </p:tgtEl>
                                        <p:attrNameLst>
                                          <p:attrName>ppt_w</p:attrName>
                                        </p:attrNameLst>
                                      </p:cBhvr>
                                      <p:tavLst>
                                        <p:tav tm="0">
                                          <p:val>
                                            <p:fltVal val="0"/>
                                          </p:val>
                                        </p:tav>
                                        <p:tav tm="100000">
                                          <p:val>
                                            <p:strVal val="#ppt_w"/>
                                          </p:val>
                                        </p:tav>
                                      </p:tavLst>
                                    </p:anim>
                                    <p:anim calcmode="lin" valueType="num">
                                      <p:cBhvr>
                                        <p:cTn dur="500" fill="hold" id="41"/>
                                        <p:tgtEl>
                                          <p:spTgt spid="47"/>
                                        </p:tgtEl>
                                        <p:attrNameLst>
                                          <p:attrName>ppt_h</p:attrName>
                                        </p:attrNameLst>
                                      </p:cBhvr>
                                      <p:tavLst>
                                        <p:tav tm="0">
                                          <p:val>
                                            <p:fltVal val="0"/>
                                          </p:val>
                                        </p:tav>
                                        <p:tav tm="100000">
                                          <p:val>
                                            <p:strVal val="#ppt_h"/>
                                          </p:val>
                                        </p:tav>
                                      </p:tavLst>
                                    </p:anim>
                                    <p:animEffect filter="fade" transition="in">
                                      <p:cBhvr>
                                        <p:cTn dur="500" id="42"/>
                                        <p:tgtEl>
                                          <p:spTgt spid="47"/>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2" presetSubtype="1">
                                  <p:stCondLst>
                                    <p:cond delay="0"/>
                                  </p:stCondLst>
                                  <p:childTnLst>
                                    <p:set>
                                      <p:cBhvr>
                                        <p:cTn dur="1" fill="hold" id="46">
                                          <p:stCondLst>
                                            <p:cond delay="0"/>
                                          </p:stCondLst>
                                        </p:cTn>
                                        <p:tgtEl>
                                          <p:spTgt spid="44"/>
                                        </p:tgtEl>
                                        <p:attrNameLst>
                                          <p:attrName>style.visibility</p:attrName>
                                        </p:attrNameLst>
                                      </p:cBhvr>
                                      <p:to>
                                        <p:strVal val="visible"/>
                                      </p:to>
                                    </p:set>
                                    <p:animEffect filter="wipe(up)" transition="in">
                                      <p:cBhvr>
                                        <p:cTn dur="500" id="4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4"/>
      <p:bldP grpId="0" spid="45"/>
      <p:bldP grpId="0" spid="46"/>
      <p:bldP grpId="0" spid="4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20"/>
          <p:cNvSpPr txBox="1"/>
          <p:nvPr/>
        </p:nvSpPr>
        <p:spPr>
          <a:xfrm>
            <a:off x="779372" y="1667213"/>
            <a:ext cx="7602628" cy="345440"/>
          </a:xfrm>
          <a:prstGeom prst="rect">
            <a:avLst/>
          </a:prstGeom>
          <a:noFill/>
          <a:ln>
            <a:solidFill>
              <a:schemeClr val="accent1"/>
            </a:solidFill>
          </a:ln>
        </p:spPr>
        <p:txBody>
          <a:bodyPr rtlCol="0" wrap="square">
            <a:spAutoFit/>
          </a:bodyPr>
          <a:lstStyle/>
          <a:p>
            <a:pPr>
              <a:lnSpc>
                <a:spcPts val="2000"/>
              </a:lnSpc>
            </a:pPr>
            <a:r>
              <a:rPr altLang="en-US" lang="zh-CN" sz="1600">
                <a:solidFill>
                  <a:schemeClr val="accent1"/>
                </a:solidFill>
                <a:latin charset="-122" panose="020b0503020204020204" pitchFamily="34" typeface="微软雅黑"/>
                <a:ea charset="-122" panose="020b0503020204020204" pitchFamily="34" typeface="微软雅黑"/>
              </a:rPr>
              <a:t>切实做到严格按原则办事、按制度办事、按程序办事，全面履行选人用人主体责任</a:t>
            </a:r>
          </a:p>
        </p:txBody>
      </p:sp>
      <p:sp>
        <p:nvSpPr>
          <p:cNvPr id="25" name="TextBox 28"/>
          <p:cNvSpPr txBox="1"/>
          <p:nvPr/>
        </p:nvSpPr>
        <p:spPr>
          <a:xfrm>
            <a:off x="685800" y="2092226"/>
            <a:ext cx="7723497" cy="2286000"/>
          </a:xfrm>
          <a:prstGeom prst="rect">
            <a:avLst/>
          </a:prstGeom>
          <a:noFill/>
        </p:spPr>
        <p:txBody>
          <a:bodyPr rtlCol="0" wrap="square">
            <a:spAutoFit/>
          </a:bodyPr>
          <a:lstStyle/>
          <a:p>
            <a:pPr>
              <a:lnSpc>
                <a:spcPct val="150000"/>
              </a:lnSpc>
            </a:pPr>
            <a:r>
              <a:rPr altLang="en-US" lang="zh-CN" smtClean="0" sz="1200">
                <a:solidFill>
                  <a:schemeClr val="tx2"/>
                </a:solidFill>
                <a:latin charset="-122" panose="020b0503020204020204" pitchFamily="34" typeface="微软雅黑"/>
                <a:ea charset="-122" panose="020b0503020204020204" pitchFamily="34" typeface="微软雅黑"/>
              </a:rPr>
              <a:t>落实党管干部原则，切实加强党组织领导和把关作用，确保选人用人工作的正确方向。突出政治标准，提拔重用树牢“四个意识”、坚定“四个自信”、坚决做到“两个维护”、全面贯彻执行党的理论和路线方针政策的干部坚持事业为上，拓宽用人视野，激励担当作为，大力选拔敢于负责、勇于担当、善于作为、实绩突出的干部。完善相关配套制度，围绕建立健全干部素质培养、知事识人、选拔任用、从严管理、正向激励体系，推动形成系统完备、科学规范、有效管用、简便易行的选人用人制度机制。切实加强贯彻执行情况的监督检查，严格责任追究进一步提升《干部任用条例》的权威性和执行力。切实加强贯彻执行情况的监督检查，严格责任追究，进一步提升《干部任用条例》的权威性和执行力。各地区各部门在执行《干部任用条例》中的重要情况和建议，要及时报告党中央。</a:t>
            </a:r>
          </a:p>
        </p:txBody>
      </p:sp>
      <p:sp>
        <p:nvSpPr>
          <p:cNvPr id="39" name="TextBox 18"/>
          <p:cNvSpPr txBox="1"/>
          <p:nvPr/>
        </p:nvSpPr>
        <p:spPr>
          <a:xfrm>
            <a:off x="1103340" y="1177826"/>
            <a:ext cx="7278660" cy="365760"/>
          </a:xfrm>
          <a:prstGeom prst="rect">
            <a:avLst/>
          </a:prstGeom>
          <a:solidFill>
            <a:schemeClr val="accent1"/>
          </a:solidFill>
          <a:ln>
            <a:noFill/>
          </a:ln>
        </p:spPr>
        <p:txBody>
          <a:bodyPr rtlCol="0" wrap="square">
            <a:spAutoFit/>
          </a:bodyPr>
          <a:lstStyle/>
          <a:p>
            <a:r>
              <a:rPr altLang="en-US" kern="600" lang="zh-CN" spc="-50">
                <a:solidFill>
                  <a:schemeClr val="bg1"/>
                </a:solidFill>
                <a:latin charset="-122" panose="020b0503020204020204" pitchFamily="34" typeface="微软雅黑"/>
                <a:ea charset="-122" panose="020b0503020204020204" pitchFamily="34" typeface="微软雅黑"/>
              </a:rPr>
              <a:t>各级党委（党组）要认真学习宣传、严格贯彻执行《干部任用条例》</a:t>
            </a:r>
          </a:p>
        </p:txBody>
      </p:sp>
      <p:sp>
        <p:nvSpPr>
          <p:cNvPr id="40" name="圆角矩形 39"/>
          <p:cNvSpPr>
            <a:spLocks noChangeAspect="1"/>
          </p:cNvSpPr>
          <p:nvPr/>
        </p:nvSpPr>
        <p:spPr>
          <a:xfrm>
            <a:off x="779372" y="1177827"/>
            <a:ext cx="287428" cy="369332"/>
          </a:xfrm>
          <a:prstGeom prst="roundRect">
            <a:avLst>
              <a:gd fmla="val 0" name="adj"/>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1"/>
                </a:solidFill>
                <a:latin charset="0" pitchFamily="34" typeface="Impact"/>
              </a:rPr>
              <a:t>2</a:t>
            </a:r>
          </a:p>
        </p:txBody>
      </p:sp>
    </p:spTree>
    <p:extLst>
      <p:ext uri="{BB962C8B-B14F-4D97-AF65-F5344CB8AC3E}">
        <p14:creationId val="263751970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Effect filter="fade" transition="in">
                                      <p:cBhvr>
                                        <p:cTn dur="500" id="9"/>
                                        <p:tgtEl>
                                          <p:spTgt spid="3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p:cTn dur="500" fill="hold" id="12"/>
                                        <p:tgtEl>
                                          <p:spTgt spid="40"/>
                                        </p:tgtEl>
                                        <p:attrNameLst>
                                          <p:attrName>ppt_w</p:attrName>
                                        </p:attrNameLst>
                                      </p:cBhvr>
                                      <p:tavLst>
                                        <p:tav tm="0">
                                          <p:val>
                                            <p:fltVal val="0"/>
                                          </p:val>
                                        </p:tav>
                                        <p:tav tm="100000">
                                          <p:val>
                                            <p:strVal val="#ppt_w"/>
                                          </p:val>
                                        </p:tav>
                                      </p:tavLst>
                                    </p:anim>
                                    <p:anim calcmode="lin" valueType="num">
                                      <p:cBhvr>
                                        <p:cTn dur="500" fill="hold" id="13"/>
                                        <p:tgtEl>
                                          <p:spTgt spid="40"/>
                                        </p:tgtEl>
                                        <p:attrNameLst>
                                          <p:attrName>ppt_h</p:attrName>
                                        </p:attrNameLst>
                                      </p:cBhvr>
                                      <p:tavLst>
                                        <p:tav tm="0">
                                          <p:val>
                                            <p:fltVal val="0"/>
                                          </p:val>
                                        </p:tav>
                                        <p:tav tm="100000">
                                          <p:val>
                                            <p:strVal val="#ppt_h"/>
                                          </p:val>
                                        </p:tav>
                                      </p:tavLst>
                                    </p:anim>
                                    <p:animEffect filter="fade" transition="in">
                                      <p:cBhvr>
                                        <p:cTn dur="500" id="14"/>
                                        <p:tgtEl>
                                          <p:spTgt spid="4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20"/>
                                        </p:tgtEl>
                                        <p:attrNameLst>
                                          <p:attrName>style.visibility</p:attrName>
                                        </p:attrNameLst>
                                      </p:cBhvr>
                                      <p:to>
                                        <p:strVal val="visible"/>
                                      </p:to>
                                    </p:set>
                                    <p:animEffect filter="barn(inVertical)" transition="in">
                                      <p:cBhvr>
                                        <p:cTn dur="500" id="19"/>
                                        <p:tgtEl>
                                          <p:spTgt spid="20"/>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25"/>
                                        </p:tgtEl>
                                        <p:attrNameLst>
                                          <p:attrName>style.visibility</p:attrName>
                                        </p:attrNameLst>
                                      </p:cBhvr>
                                      <p:to>
                                        <p:strVal val="visible"/>
                                      </p:to>
                                    </p:set>
                                    <p:animEffect filter="wipe(up)" transition="in">
                                      <p:cBhvr>
                                        <p:cTn dur="500" id="2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5"/>
      <p:bldP grpId="0" spid="39"/>
      <p:bldP grpId="0" spid="4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457200" y="2835385"/>
            <a:ext cx="1600200" cy="1488965"/>
          </a:xfrm>
          <a:prstGeom prst="rect">
            <a:avLst/>
          </a:prstGeom>
        </p:spPr>
      </p:pic>
      <p:pic>
        <p:nvPicPr>
          <p:cNvPr id="26" name="图片 25"/>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571500" y="572262"/>
            <a:ext cx="1371599" cy="1187601"/>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56" y="3470544"/>
            <a:ext cx="9143244" cy="1692006"/>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7010400" y="2724150"/>
            <a:ext cx="1916922" cy="1916922"/>
          </a:xfrm>
          <a:prstGeom prst="rect">
            <a:avLst/>
          </a:prstGeom>
        </p:spPr>
      </p:pic>
      <p:sp>
        <p:nvSpPr>
          <p:cNvPr id="4" name="矩形 3"/>
          <p:cNvSpPr/>
          <p:nvPr/>
        </p:nvSpPr>
        <p:spPr>
          <a:xfrm>
            <a:off x="1295400" y="1885950"/>
            <a:ext cx="6866255" cy="640080"/>
          </a:xfrm>
          <a:prstGeom prst="rect">
            <a:avLst/>
          </a:prstGeom>
        </p:spPr>
        <p:txBody>
          <a:bodyPr wrap="none">
            <a:spAutoFit/>
          </a:bodyPr>
          <a:lstStyle/>
          <a:p>
            <a:r>
              <a:rPr altLang="en-US" b="1" lang="zh-CN" sz="3600">
                <a:solidFill>
                  <a:schemeClr val="accent1"/>
                </a:solidFill>
                <a:latin typeface="+mn-ea"/>
              </a:rPr>
              <a:t>修订后《干部任用条例》重点5问</a:t>
            </a:r>
          </a:p>
        </p:txBody>
      </p:sp>
      <p:sp>
        <p:nvSpPr>
          <p:cNvPr id="27" name="矩形 26"/>
          <p:cNvSpPr/>
          <p:nvPr/>
        </p:nvSpPr>
        <p:spPr>
          <a:xfrm>
            <a:off x="3352800" y="1200150"/>
            <a:ext cx="2519680" cy="701040"/>
          </a:xfrm>
          <a:prstGeom prst="rect">
            <a:avLst/>
          </a:prstGeom>
        </p:spPr>
        <p:txBody>
          <a:bodyPr wrap="none">
            <a:spAutoFit/>
          </a:bodyPr>
          <a:lstStyle/>
          <a:p>
            <a:r>
              <a:rPr altLang="en-US" lang="zh-CN" smtClean="0" spc="600" sz="4000">
                <a:solidFill>
                  <a:schemeClr val="accent1"/>
                </a:solidFill>
                <a:latin typeface="+mn-ea"/>
              </a:rPr>
              <a:t>第三部分</a:t>
            </a:r>
          </a:p>
        </p:txBody>
      </p:sp>
      <p:sp>
        <p:nvSpPr>
          <p:cNvPr id="28" name="矩形 27"/>
          <p:cNvSpPr/>
          <p:nvPr/>
        </p:nvSpPr>
        <p:spPr>
          <a:xfrm>
            <a:off x="1737151" y="2598063"/>
            <a:ext cx="5882652" cy="426720"/>
          </a:xfrm>
          <a:prstGeom prst="rect">
            <a:avLst/>
          </a:prstGeom>
        </p:spPr>
        <p:txBody>
          <a:bodyPr wrap="square">
            <a:spAutoFit/>
          </a:bodyPr>
          <a:lstStyle/>
          <a:p>
            <a:pPr algn="ctr"/>
            <a:r>
              <a:rPr altLang="en-US" lang="zh-CN" smtClean="0" sz="1100">
                <a:solidFill>
                  <a:schemeClr val="accent1"/>
                </a:solidFill>
              </a:rPr>
              <a:t>regulations on the selection and appointment of party and government leading cadres the selection regulations on the selection and appointment</a:t>
            </a:r>
          </a:p>
        </p:txBody>
      </p:sp>
    </p:spTree>
    <p:extLst>
      <p:ext uri="{BB962C8B-B14F-4D97-AF65-F5344CB8AC3E}">
        <p14:creationId val="127571985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1+#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9">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500" fill="hold" id="21"/>
                                        <p:tgtEl>
                                          <p:spTgt spid="26"/>
                                        </p:tgtEl>
                                        <p:attrNameLst>
                                          <p:attrName>ppt_x</p:attrName>
                                        </p:attrNameLst>
                                      </p:cBhvr>
                                      <p:tavLst>
                                        <p:tav tm="0">
                                          <p:val>
                                            <p:strVal val="0-#ppt_w/2"/>
                                          </p:val>
                                        </p:tav>
                                        <p:tav tm="100000">
                                          <p:val>
                                            <p:strVal val="#ppt_x"/>
                                          </p:val>
                                        </p:tav>
                                      </p:tavLst>
                                    </p:anim>
                                    <p:anim calcmode="lin" valueType="num">
                                      <p:cBhvr additive="base">
                                        <p:cTn dur="500" fill="hold" id="22"/>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ppt_x"/>
                                          </p:val>
                                        </p:tav>
                                        <p:tav tm="100000">
                                          <p:val>
                                            <p:strVal val="#ppt_x"/>
                                          </p:val>
                                        </p:tav>
                                      </p:tavLst>
                                    </p:anim>
                                    <p:anim calcmode="lin" valueType="num">
                                      <p:cBhvr additive="base">
                                        <p:cTn dur="500" fill="hold" id="28"/>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4"/>
                                        </p:tgtEl>
                                        <p:attrNameLst>
                                          <p:attrName>style.visibility</p:attrName>
                                        </p:attrNameLst>
                                      </p:cBhvr>
                                      <p:to>
                                        <p:strVal val="visible"/>
                                      </p:to>
                                    </p:set>
                                    <p:animEffect filter="barn(inVertical)" transition="in">
                                      <p:cBhvr>
                                        <p:cTn dur="500" id="33"/>
                                        <p:tgtEl>
                                          <p:spTgt spid="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p:cTn dur="500" fill="hold" id="38"/>
                                        <p:tgtEl>
                                          <p:spTgt spid="28"/>
                                        </p:tgtEl>
                                        <p:attrNameLst>
                                          <p:attrName>ppt_w</p:attrName>
                                        </p:attrNameLst>
                                      </p:cBhvr>
                                      <p:tavLst>
                                        <p:tav tm="0">
                                          <p:val>
                                            <p:fltVal val="0"/>
                                          </p:val>
                                        </p:tav>
                                        <p:tav tm="100000">
                                          <p:val>
                                            <p:strVal val="#ppt_w"/>
                                          </p:val>
                                        </p:tav>
                                      </p:tavLst>
                                    </p:anim>
                                    <p:anim calcmode="lin" valueType="num">
                                      <p:cBhvr>
                                        <p:cTn dur="500" fill="hold" id="39"/>
                                        <p:tgtEl>
                                          <p:spTgt spid="28"/>
                                        </p:tgtEl>
                                        <p:attrNameLst>
                                          <p:attrName>ppt_h</p:attrName>
                                        </p:attrNameLst>
                                      </p:cBhvr>
                                      <p:tavLst>
                                        <p:tav tm="0">
                                          <p:val>
                                            <p:fltVal val="0"/>
                                          </p:val>
                                        </p:tav>
                                        <p:tav tm="100000">
                                          <p:val>
                                            <p:strVal val="#ppt_h"/>
                                          </p:val>
                                        </p:tav>
                                      </p:tavLst>
                                    </p:anim>
                                    <p:animEffect filter="fade" transition="in">
                                      <p:cBhvr>
                                        <p:cTn dur="500" id="4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7"/>
      <p:bldP grpId="0" spid="2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F:\我图VIP设计PPT上传\10月份上传文件\371"/>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360</Paragraphs>
  <Slides>61</Slides>
  <Notes>61</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61</vt:i4>
      </vt:variant>
    </vt:vector>
  </HeadingPairs>
  <TitlesOfParts>
    <vt:vector baseType="lpstr" size="70">
      <vt:lpstr>Arial</vt:lpstr>
      <vt:lpstr>Arial Black</vt:lpstr>
      <vt:lpstr>微软雅黑</vt:lpstr>
      <vt:lpstr>Calibri Light</vt:lpstr>
      <vt:lpstr>Calibri</vt:lpstr>
      <vt:lpstr>Impact</vt:lpstr>
      <vt:lpstr>Wingdings</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2021-08-22T12:06:00Z</dcterms:created>
  <cp:lastPrinted>2021-08-22T12:06:00Z</cp:lastPrinted>
  <dcterms:modified xsi:type="dcterms:W3CDTF">2021-08-22T05:46:19Z</dcterms:modified>
  <cp:revision>1</cp:revision>
</cp:coreProperties>
</file>