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udio/x-wav" Extension="wav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2" r:id="rId2"/>
    <p:sldMasterId id="2147483677" r:id="rId3"/>
    <p:sldMasterId id="2147483690" r:id="rId4"/>
  </p:sldMasterIdLst>
  <p:notesMasterIdLst>
    <p:notesMasterId r:id="rId5"/>
  </p:notesMasterIdLst>
  <p:handoutMasterIdLst>
    <p:handoutMasterId r:id="rId6"/>
  </p:handoutMasterIdLst>
  <p:sldIdLst>
    <p:sldId id="1889" r:id="rId7"/>
    <p:sldId id="1801" r:id="rId8"/>
    <p:sldId id="1297" r:id="rId9"/>
    <p:sldId id="844" r:id="rId10"/>
    <p:sldId id="1815" r:id="rId11"/>
    <p:sldId id="1816" r:id="rId12"/>
    <p:sldId id="1817" r:id="rId13"/>
    <p:sldId id="1818" r:id="rId14"/>
    <p:sldId id="1819" r:id="rId15"/>
    <p:sldId id="1842" r:id="rId16"/>
    <p:sldId id="1811" r:id="rId17"/>
    <p:sldId id="1820" r:id="rId18"/>
    <p:sldId id="1821" r:id="rId19"/>
    <p:sldId id="1822" r:id="rId20"/>
    <p:sldId id="1829" r:id="rId21"/>
    <p:sldId id="1875" r:id="rId22"/>
    <p:sldId id="1812" r:id="rId23"/>
    <p:sldId id="1876" r:id="rId24"/>
    <p:sldId id="1824" r:id="rId25"/>
    <p:sldId id="1877" r:id="rId26"/>
    <p:sldId id="1813" r:id="rId27"/>
    <p:sldId id="1826" r:id="rId28"/>
    <p:sldId id="1887" r:id="rId29"/>
    <p:sldId id="1828" r:id="rId30"/>
    <p:sldId id="1830" r:id="rId31"/>
    <p:sldId id="1890" r:id="rId32"/>
  </p:sldIdLst>
  <p:sldSz cx="12198350" cy="685800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00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5" autoAdjust="0"/>
    <p:restoredTop sz="96314" autoAdjust="0"/>
  </p:normalViewPr>
  <p:slideViewPr>
    <p:cSldViewPr snapToObjects="1">
      <p:cViewPr varScale="1">
        <p:scale>
          <a:sx n="108" d="100"/>
          <a:sy n="108" d="100"/>
        </p:scale>
        <p:origin x="9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700"/>
        <p:guide pos="2201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slides/slide20.xml" Type="http://schemas.openxmlformats.org/officeDocument/2006/relationships/slide"/><Relationship Id="rId27" Target="slides/slide21.xml" Type="http://schemas.openxmlformats.org/officeDocument/2006/relationships/slide"/><Relationship Id="rId28" Target="slides/slide22.xml" Type="http://schemas.openxmlformats.org/officeDocument/2006/relationships/slide"/><Relationship Id="rId29" Target="slides/slide23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4.xml" Type="http://schemas.openxmlformats.org/officeDocument/2006/relationships/slide"/><Relationship Id="rId31" Target="slides/slide25.xml" Type="http://schemas.openxmlformats.org/officeDocument/2006/relationships/slide"/><Relationship Id="rId32" Target="slides/slide26.xml" Type="http://schemas.openxmlformats.org/officeDocument/2006/relationships/slide"/><Relationship Id="rId33" Target="tags/tag20.xml" Type="http://schemas.openxmlformats.org/officeDocument/2006/relationships/tags"/><Relationship Id="rId34" Target="presProps.xml" Type="http://schemas.openxmlformats.org/officeDocument/2006/relationships/presProps"/><Relationship Id="rId35" Target="viewProps.xml" Type="http://schemas.openxmlformats.org/officeDocument/2006/relationships/viewProps"/><Relationship Id="rId36" Target="theme/theme1.xml" Type="http://schemas.openxmlformats.org/officeDocument/2006/relationships/theme"/><Relationship Id="rId37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handoutMasters/handoutMaster1.xml" Type="http://schemas.openxmlformats.org/officeDocument/2006/relationships/handout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/>
              <a:t>2019</a:t>
            </a:r>
            <a:r>
              <a:rPr lang="zh-CN" altLang="en-US" b="1"/>
              <a:t>任务完成情况</a:t>
            </a:r>
          </a:p>
        </c:rich>
      </c:tx>
      <c:layout>
        <c:manualLayout>
          <c:xMode val="edge"/>
          <c:yMode val="edge"/>
          <c:x val="0.4408000111579895"/>
          <c:y val="0.01920000091195106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 defTabSz="914400">
            <a:defRPr lang="zh-CN" sz="1400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400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2019年计划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9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单位：万元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E-4891-AC96-6A03B31C4E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2019年实绩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9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单位：万元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AE-4891-AC96-6A03B31C4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-305411488"/>
        <c:axId val="-305408224"/>
      </c:barChart>
      <c:catAx>
        <c:axId val="-305411488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408224"/>
        <c:crosses val="autoZero"/>
        <c:auto val="0"/>
        <c:lblAlgn val="ctr"/>
        <c:lblOffset/>
        <c:noMultiLvlLbl val="0"/>
      </c:catAx>
      <c:valAx>
        <c:axId val="-30540822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4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egendEntry>
        <c:idx val="0"/>
        <c:txPr>
          <a:bodyPr rot="0" spcFirstLastPara="0" vertOverflow="ellipsis" vert="horz" wrap="square" anchor="ctr" anchorCtr="1"/>
          <a:p>
            <a:pPr>
              <a:defRPr lang="zh-CN"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0" vertOverflow="ellipsis" vert="horz" wrap="square" anchor="ctr" anchorCtr="1"/>
          <a:p>
            <a:pPr>
              <a:defRPr lang="zh-CN"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ayout>
        <c:manualLayout>
          <c:xMode val="edge"/>
          <c:yMode val="edge"/>
          <c:x val="0.72979998588562012"/>
          <c:y val="0.56106668710708618"/>
          <c:w val="0.20319999754428864"/>
          <c:h val="0.2325333356857299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2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A产品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1192203462123871"/>
                  <c:y val="-0.0622222088277339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z="1300" b="0"/>
                      <a:t>565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205"/>
                      <c:h val="0.171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402-49D4-9AA1-C126382CB74E}"/>
                </c:ext>
              </c:extLst>
            </c:dLbl>
            <c:dLbl>
              <c:idx val="1"/>
              <c:layout>
                <c:manualLayout>
                  <c:x val="0"/>
                  <c:y val="-0.03208332508802413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z="1300" b="0"/>
                      <a:t>621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317"/>
                      <c:h val="0.171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02-49D4-9AA1-C126382CB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3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3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565</c:v>
                </c:pt>
                <c:pt idx="1">
                  <c:v>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2-49D4-9AA1-C126382CB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B产品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0781102776527405"/>
                  <c:y val="0.06878470629453659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z="1300" b="0"/>
                      <a:t>371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096"/>
                      <c:h val="0.171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02-49D4-9AA1-C126382CB7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z="1300" b="0"/>
                      <a:t>404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02-49D4-9AA1-C126382CB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3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3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371</c:v>
                </c:pt>
                <c:pt idx="1">
                  <c:v>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02-49D4-9AA1-C126382CB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305407680"/>
        <c:axId val="-305389728"/>
      </c:lineChart>
      <c:catAx>
        <c:axId val="-3054076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389728"/>
        <c:crosses val="autoZero"/>
        <c:auto val="0"/>
        <c:lblAlgn val="ctr"/>
        <c:lblOffset/>
        <c:noMultiLvlLbl val="0"/>
      </c:catAx>
      <c:valAx>
        <c:axId val="-30538972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4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A系列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8843559920787811"/>
                  <c:y val="-0.0595485977828502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94-4723-818E-E763EE27265D}"/>
                </c:ext>
              </c:extLst>
            </c:dLbl>
            <c:dLbl>
              <c:idx val="1"/>
              <c:layout>
                <c:manualLayout>
                  <c:x val="-0.075459025800228119"/>
                  <c:y val="0.07559026032686233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94-4723-818E-E763EE272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3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3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0.0437</c:v>
                </c:pt>
                <c:pt idx="1">
                  <c:v>0.0533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94-4723-818E-E763EE2726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B系列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831337422132492"/>
                  <c:y val="0.0486111007630825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94-4723-818E-E763EE27265D}"/>
                </c:ext>
              </c:extLst>
            </c:dLbl>
            <c:dLbl>
              <c:idx val="1"/>
              <c:layout>
                <c:manualLayout>
                  <c:x val="-0.065920665860176086"/>
                  <c:y val="-0.0411990396678447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94-4723-818E-E763EE272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3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3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0.00%</c:formatCode>
                <c:ptCount val="2"/>
                <c:pt idx="0">
                  <c:v>0.0315</c:v>
                </c:pt>
                <c:pt idx="1">
                  <c:v>0.0571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94-4723-818E-E763EE272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305401152"/>
        <c:axId val="-305393536"/>
      </c:lineChart>
      <c:catAx>
        <c:axId val="-30540115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393536"/>
        <c:crosses val="autoZero"/>
        <c:auto val="0"/>
        <c:lblAlgn val="ctr"/>
        <c:lblOffset/>
        <c:noMultiLvlLbl val="0"/>
      </c:catAx>
      <c:valAx>
        <c:axId val="-3053935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4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新媒体广告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9650578498840332"/>
                  <c:y val="0.08215276151895523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z="1300"/>
                      <a:t>450</a:t>
                    </a:r>
                    <a:r>
                      <a:rPr lang="zh-CN" altLang="en-US" sz="130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4822"/>
                      <c:h val="0.171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67D-438E-8EE7-D3186414D3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 sz="1300"/>
                      <a:t>560</a:t>
                    </a:r>
                    <a:r>
                      <a:rPr lang="zh-CN" altLang="en-US" sz="130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D-438E-8EE7-D3186414D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3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3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450</c:v>
                </c:pt>
                <c:pt idx="1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7D-438E-8EE7-D3186414D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305405504"/>
        <c:axId val="-305398976"/>
      </c:lineChart>
      <c:catAx>
        <c:axId val="-3054055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398976"/>
        <c:crosses val="autoZero"/>
        <c:auto val="0"/>
        <c:lblAlgn val="ctr"/>
        <c:lblOffset/>
        <c:noMultiLvlLbl val="0"/>
      </c:catAx>
      <c:valAx>
        <c:axId val="-30539897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3054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93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2020/11/27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68471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7579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574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641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39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7491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836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292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43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4611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839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378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441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2572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0830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4339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902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2552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7617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74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309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50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779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167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198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217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623228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9.png" Type="http://schemas.openxmlformats.org/officeDocument/2006/relationships/image"/><Relationship Id="rId11" Target="../media/image11.png" Type="http://schemas.openxmlformats.org/officeDocument/2006/relationships/image"/><Relationship Id="rId12" Target="../media/image20.png" Type="http://schemas.openxmlformats.org/officeDocument/2006/relationships/image"/><Relationship Id="rId13" Target="../media/image13.png" Type="http://schemas.openxmlformats.org/officeDocument/2006/relationships/image"/><Relationship Id="rId14" Target="../slideMasters/slideMaster2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6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9.png" Type="http://schemas.openxmlformats.org/officeDocument/2006/relationships/image"/><Relationship Id="rId11" Target="../media/image11.png" Type="http://schemas.openxmlformats.org/officeDocument/2006/relationships/image"/><Relationship Id="rId12" Target="../media/image20.png" Type="http://schemas.openxmlformats.org/officeDocument/2006/relationships/image"/><Relationship Id="rId13" Target="../media/image13.png" Type="http://schemas.openxmlformats.org/officeDocument/2006/relationships/image"/><Relationship Id="rId14" Target="../slideMasters/slideMaster2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6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slideMasters/slideMaster3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4147454" y="2886611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8431559" y="2758267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040587" y="1447781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7377300" y="2904248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5278504" y="2574151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3262367" y="3206628"/>
            <a:ext cx="1477829" cy="11238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5353101" y="3446016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9"/>
          <a:stretch>
            <a:fillRect/>
          </a:stretch>
        </p:blipFill>
        <p:spPr bwMode="auto">
          <a:xfrm>
            <a:off x="9887388" y="2725340"/>
            <a:ext cx="1116940" cy="8517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7943834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11256344" y="2365002"/>
            <a:ext cx="522179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2054705" y="2795896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3984146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8520449" y="3325063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9240210" y="2909287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9746259" y="3446015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: 形状 6"/>
          <p:cNvSpPr/>
          <p:nvPr userDrawn="1"/>
        </p:nvSpPr>
        <p:spPr bwMode="auto">
          <a:xfrm>
            <a:off x="11563739" y="6233417"/>
            <a:ext cx="634612" cy="634529"/>
          </a:xfrm>
          <a:custGeom>
            <a:gdLst>
              <a:gd name="connsiteX0" fmla="*/ 487988 w 487988"/>
              <a:gd name="connsiteY0" fmla="*/ 0 h 487988"/>
              <a:gd name="connsiteX1" fmla="*/ 487988 w 487988"/>
              <a:gd name="connsiteY1" fmla="*/ 487988 h 487988"/>
              <a:gd name="connsiteX2" fmla="*/ 0 w 487988"/>
              <a:gd name="connsiteY2" fmla="*/ 487988 h 4879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988" h="487988">
                <a:moveTo>
                  <a:pt x="487988" y="0"/>
                </a:moveTo>
                <a:lnTo>
                  <a:pt x="487988" y="487988"/>
                </a:lnTo>
                <a:lnTo>
                  <a:pt x="0" y="48798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9"/>
          <p:cNvSpPr txBox="1"/>
          <p:nvPr userDrawn="1"/>
        </p:nvSpPr>
        <p:spPr>
          <a:xfrm>
            <a:off x="11817260" y="6513637"/>
            <a:ext cx="423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A2BEF17-5336-49D4-9F7F-1AE04EBEDEA7}" type="slidenum"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‹#›</a:t>
            </a:fld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795" y="6715126"/>
            <a:ext cx="12196763" cy="142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11636325" y="6393515"/>
            <a:ext cx="511729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147BAE08-4BDD-4DD0-83FF-A4CAB9D57868}" type="slidenum"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147453" y="2886610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431559" y="2758266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40587" y="1447780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77300" y="2904247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278504" y="2574150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62367" y="3206628"/>
            <a:ext cx="1477828" cy="11238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353100" y="3446015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887389" y="2725339"/>
            <a:ext cx="1116939" cy="8517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43833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256344" y="2365001"/>
            <a:ext cx="522178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54705" y="2795895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984145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520448" y="3325062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240211" y="2909286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46258" y="3446014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147453" y="2886610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431559" y="2758266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40587" y="1447780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77300" y="2904247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278504" y="2574150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62367" y="3206628"/>
            <a:ext cx="1477828" cy="11238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353100" y="3446015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887389" y="2725339"/>
            <a:ext cx="1116939" cy="8517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43833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256344" y="2365001"/>
            <a:ext cx="522178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54705" y="2795895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984145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520448" y="3325062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240211" y="2909286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46258" y="3446014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470047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ACE0A4E-3E89-4063-83E2-256F89C737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5" y="6715126"/>
            <a:ext cx="12196763" cy="142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565EDB3-2606-4CF4-9B62-1D36821542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36325" y="6393515"/>
            <a:ext cx="511729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147BAE08-4BDD-4DD0-83FF-A4CAB9D57868}" type="slidenum">
              <a:rPr lang="en-US" altLang="zh-CN" sz="1200">
                <a:solidFill>
                  <a:srgbClr val="FFFFFF"/>
                </a:solidFill>
                <a:latin typeface="微软雅黑"/>
                <a:ea typeface="微软雅黑"/>
              </a:rPr>
              <a:pPr algn="ctr">
                <a:defRPr/>
              </a:pPr>
              <a:t>‹#›</a:t>
            </a:fld>
            <a:endParaRPr lang="zh-CN" altLang="en-US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val="100623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104101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641128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015279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4636351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648563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9678814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962122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620744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5719670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147454" y="2886611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431559" y="2758267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40587" y="1447781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77300" y="2904248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278504" y="2574151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62367" y="3206628"/>
            <a:ext cx="1477829" cy="11238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353101" y="3446016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887388" y="2725340"/>
            <a:ext cx="1116940" cy="8517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43834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256344" y="2365002"/>
            <a:ext cx="522179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54705" y="2795896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984146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520449" y="3325063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240210" y="2909287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46259" y="3446015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029397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002450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6987159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3" y="1709739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83" y="4589464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3903010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415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0342367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365126"/>
            <a:ext cx="10521077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26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26" y="2505075"/>
            <a:ext cx="516047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8474642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7093118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7695276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987426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662854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887" y="987426"/>
            <a:ext cx="61754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4005143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248965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582823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slideLayouts/slideLayout25.xml" Type="http://schemas.openxmlformats.org/officeDocument/2006/relationships/slideLayout"/><Relationship Id="rId13" Target="../slideLayouts/slideLayout26.xml" Type="http://schemas.openxmlformats.org/officeDocument/2006/relationships/slideLayout"/><Relationship Id="rId14" Target="../slideLayouts/slideLayout27.xml" Type="http://schemas.openxmlformats.org/officeDocument/2006/relationships/slideLayout"/><Relationship Id="rId15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10" Target="../slideLayouts/slideLayout37.xml" Type="http://schemas.openxmlformats.org/officeDocument/2006/relationships/slideLayout"/><Relationship Id="rId11" Target="../slideLayouts/slideLayout38.xml" Type="http://schemas.openxmlformats.org/officeDocument/2006/relationships/slideLayout"/><Relationship Id="rId12" Target="../slideLayouts/slideLayout39.xml" Type="http://schemas.openxmlformats.org/officeDocument/2006/relationships/slideLayout"/><Relationship Id="rId13" Target="../theme/theme3.xml" Type="http://schemas.openxmlformats.org/officeDocument/2006/relationships/theme"/><Relationship Id="rId2" Target="../slideLayouts/slideLayout29.xml" Type="http://schemas.openxmlformats.org/officeDocument/2006/relationships/slideLayout"/><Relationship Id="rId3" Target="../slideLayouts/slideLayout30.xml" Type="http://schemas.openxmlformats.org/officeDocument/2006/relationships/slideLayout"/><Relationship Id="rId4" Target="../slideLayouts/slideLayout31.xml" Type="http://schemas.openxmlformats.org/officeDocument/2006/relationships/slideLayout"/><Relationship Id="rId5" Target="../slideLayouts/slideLayout32.xml" Type="http://schemas.openxmlformats.org/officeDocument/2006/relationships/slideLayout"/><Relationship Id="rId6" Target="../slideLayouts/slideLayout33.xml" Type="http://schemas.openxmlformats.org/officeDocument/2006/relationships/slideLayout"/><Relationship Id="rId7" Target="../slideLayouts/slideLayout34.xml" Type="http://schemas.openxmlformats.org/officeDocument/2006/relationships/slideLayout"/><Relationship Id="rId8" Target="../slideLayouts/slideLayout35.xml" Type="http://schemas.openxmlformats.org/officeDocument/2006/relationships/slideLayout"/><Relationship Id="rId9" Target="../slideLayouts/slideLayout36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10" Target="../slideLayouts/slideLayout49.xml" Type="http://schemas.openxmlformats.org/officeDocument/2006/relationships/slideLayout"/><Relationship Id="rId11" Target="../slideLayouts/slideLayout50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41.xml" Type="http://schemas.openxmlformats.org/officeDocument/2006/relationships/slideLayout"/><Relationship Id="rId3" Target="../slideLayouts/slideLayout42.xml" Type="http://schemas.openxmlformats.org/officeDocument/2006/relationships/slideLayout"/><Relationship Id="rId4" Target="../slideLayouts/slideLayout43.xml" Type="http://schemas.openxmlformats.org/officeDocument/2006/relationships/slideLayout"/><Relationship Id="rId5" Target="../slideLayouts/slideLayout44.xml" Type="http://schemas.openxmlformats.org/officeDocument/2006/relationships/slideLayout"/><Relationship Id="rId6" Target="../slideLayouts/slideLayout45.xml" Type="http://schemas.openxmlformats.org/officeDocument/2006/relationships/slideLayout"/><Relationship Id="rId7" Target="../slideLayouts/slideLayout46.xml" Type="http://schemas.openxmlformats.org/officeDocument/2006/relationships/slideLayout"/><Relationship Id="rId8" Target="../slideLayouts/slideLayout47.xml" Type="http://schemas.openxmlformats.org/officeDocument/2006/relationships/slideLayout"/><Relationship Id="rId9" Target="../slideLayouts/slideLayout4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913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7" y="365126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7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36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2020/11/27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5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40378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6.xml" Type="http://schemas.openxmlformats.org/officeDocument/2006/relationships/tags"/><Relationship Id="rId4" Target="../media/chimes1.wav" Type="http://schemas.openxmlformats.org/officeDocument/2006/relationships/audio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28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tags/tag7.xml" Type="http://schemas.openxmlformats.org/officeDocument/2006/relationships/tags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tags/tag10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Relationship Id="rId7" Target="../media/image3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tags/tag11.xml" Type="http://schemas.openxmlformats.org/officeDocument/2006/relationships/tags"/><Relationship Id="rId4" Target="../media/chimes1.wav" Type="http://schemas.openxmlformats.org/officeDocument/2006/relationships/audio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3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8.xml" Type="http://schemas.openxmlformats.org/officeDocument/2006/relationships/tags"/><Relationship Id="rId11" Target="../media/image35.jpeg" Type="http://schemas.openxmlformats.org/officeDocument/2006/relationships/image"/><Relationship Id="rId2" Target="../theme/themeOverride16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tags/tag12.xml" Type="http://schemas.openxmlformats.org/officeDocument/2006/relationships/tags"/><Relationship Id="rId5" Target="../tags/tag13.xml" Type="http://schemas.openxmlformats.org/officeDocument/2006/relationships/tags"/><Relationship Id="rId6" Target="../tags/tag14.xml" Type="http://schemas.openxmlformats.org/officeDocument/2006/relationships/tags"/><Relationship Id="rId7" Target="../tags/tag15.xml" Type="http://schemas.openxmlformats.org/officeDocument/2006/relationships/tags"/><Relationship Id="rId8" Target="../tags/tag16.xml" Type="http://schemas.openxmlformats.org/officeDocument/2006/relationships/tags"/><Relationship Id="rId9" Target="../tags/tag17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media/chimes1.wav" Type="http://schemas.openxmlformats.org/officeDocument/2006/relationships/audio"/></Relationships>
</file>

<file path=ppt/slides/_rels/slide2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tags/tag19.xml" Type="http://schemas.openxmlformats.org/officeDocument/2006/relationships/tags"/><Relationship Id="rId4" Target="../media/chimes1.wav" Type="http://schemas.openxmlformats.org/officeDocument/2006/relationships/audio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36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5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21.jpeg" Type="http://schemas.openxmlformats.org/officeDocument/2006/relationships/image"/><Relationship Id="rId5" Target="../charts/chart2.xml" Type="http://schemas.openxmlformats.org/officeDocument/2006/relationships/chart"/><Relationship Id="rId6" Target="../charts/chart3.xml" Type="http://schemas.openxmlformats.org/officeDocument/2006/relationships/chart"/><Relationship Id="rId7" Target="../charts/chart4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6.xml" Type="http://schemas.openxmlformats.org/officeDocument/2006/relationships/notesSlid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Relationship Id="rId8" Target="../media/image26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2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F76069-B1BA-41B4-8A54-8B01E40421D6}"/>
              </a:ext>
            </a:extLst>
          </p:cNvPr>
          <p:cNvSpPr/>
          <p:nvPr/>
        </p:nvSpPr>
        <p:spPr bwMode="auto">
          <a:xfrm>
            <a:off x="0" y="981204"/>
            <a:ext cx="12205568" cy="472848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10600030101010101" pitchFamily="2" typeface="宋体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557FFC0-7767-42A9-948C-8C0CD357A6AE}"/>
              </a:ext>
            </a:extLst>
          </p:cNvPr>
          <p:cNvSpPr txBox="1"/>
          <p:nvPr/>
        </p:nvSpPr>
        <p:spPr>
          <a:xfrm>
            <a:off x="717727" y="2155826"/>
            <a:ext cx="9697586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0" baseline="0" cap="none" i="0" kern="1200" kumimoji="0" lang="en-US" noProof="0" normalizeH="0" spc="0" strike="noStrike" sz="11500" u="none">
                <a:ln>
                  <a:noFill/>
                </a:ln>
                <a:gradFill>
                  <a:gsLst>
                    <a:gs pos="0">
                      <a:srgbClr val="FFFFFF">
                        <a:alpha val="1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WORK REPORT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322299-554F-473C-9645-B985D22A8A2D}"/>
              </a:ext>
            </a:extLst>
          </p:cNvPr>
          <p:cNvSpPr/>
          <p:nvPr/>
        </p:nvSpPr>
        <p:spPr bwMode="auto">
          <a:xfrm>
            <a:off x="914599" y="0"/>
            <a:ext cx="2088232" cy="2420888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7F6513-6A00-4E38-99E0-112D50247217}"/>
              </a:ext>
            </a:extLst>
          </p:cNvPr>
          <p:cNvSpPr txBox="1"/>
          <p:nvPr/>
        </p:nvSpPr>
        <p:spPr>
          <a:xfrm>
            <a:off x="1016790" y="981204"/>
            <a:ext cx="1792605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0" baseline="0" cap="none" i="0" kern="1200" kumimoji="0" lang="en-US" noProof="0" normalizeH="0" smtClean="0" spc="0" strike="noStrike" sz="6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2021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78DE397-53CD-43DF-B436-EAF0D0085C34}"/>
              </a:ext>
            </a:extLst>
          </p:cNvPr>
          <p:cNvSpPr/>
          <p:nvPr/>
        </p:nvSpPr>
        <p:spPr>
          <a:xfrm>
            <a:off x="880046" y="3132424"/>
            <a:ext cx="7726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lang="zh-CN" sz="5400">
                <a:solidFill>
                  <a:srgbClr val="FFFFFF"/>
                </a:solidFill>
                <a:effectLst>
                  <a:outerShdw algn="ctr" blurRad="127000" rotWithShape="0" sx="101000" sy="10100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sym charset="-122" panose="020b0502040204020203" pitchFamily="34" typeface="微软雅黑 Light"/>
              </a:rPr>
              <a:t>年终工作总结及工作计划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C5E47EF-1692-4D7F-9418-B56080CF43D7}"/>
              </a:ext>
            </a:extLst>
          </p:cNvPr>
          <p:cNvSpPr txBox="1"/>
          <p:nvPr/>
        </p:nvSpPr>
        <p:spPr>
          <a:xfrm>
            <a:off x="923450" y="4093715"/>
            <a:ext cx="59443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b0502040204020203" pitchFamily="34" typeface="微软雅黑 Light"/>
              </a:rPr>
              <a:t>年终总结｜阶段工作汇报｜专项工作汇报｜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94273A-3F4D-4091-9368-E3B1CE93F33A}"/>
              </a:ext>
            </a:extLst>
          </p:cNvPr>
          <p:cNvSpPr/>
          <p:nvPr/>
        </p:nvSpPr>
        <p:spPr bwMode="auto">
          <a:xfrm>
            <a:off x="1043143" y="4696198"/>
            <a:ext cx="934513" cy="71092"/>
          </a:xfrm>
          <a:prstGeom prst="rect">
            <a:avLst/>
          </a:prstGeom>
          <a:solidFill>
            <a:schemeClr val="accent1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E368A45-0116-41F3-83E1-44D600F53E15}"/>
              </a:ext>
            </a:extLst>
          </p:cNvPr>
          <p:cNvGrpSpPr/>
          <p:nvPr/>
        </p:nvGrpSpPr>
        <p:grpSpPr>
          <a:xfrm>
            <a:off x="8813986" y="5061098"/>
            <a:ext cx="365130" cy="365130"/>
            <a:chOff x="6061448" y="6030118"/>
            <a:chExt cx="434477" cy="43447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928A22A-3513-41E3-8DCE-658E1351D7C1}"/>
                </a:ext>
              </a:extLst>
            </p:cNvPr>
            <p:cNvSpPr/>
            <p:nvPr/>
          </p:nvSpPr>
          <p:spPr bwMode="auto">
            <a:xfrm>
              <a:off x="6061448" y="6030118"/>
              <a:ext cx="434477" cy="434477"/>
            </a:xfrm>
            <a:prstGeom prst="ellipse">
              <a:avLst/>
            </a:prstGeom>
            <a:gradFill>
              <a:gsLst>
                <a:gs pos="50000">
                  <a:schemeClr val="accent1">
                    <a:lumMod val="98000"/>
                    <a:lumOff val="2000"/>
                  </a:schemeClr>
                </a:gs>
                <a:gs pos="0">
                  <a:schemeClr val="accent1">
                    <a:lumMod val="85000"/>
                    <a:lumOff val="1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1"/>
            </a:gradFill>
            <a:ln algn="ctr" cap="flat" cmpd="sng" w="1270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ctr" anchorCtr="0" bIns="0" compatLnSpc="1" lIns="0" numCol="1" rIns="0" rtlCol="0" tIns="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2" name="old-radio-microphone_77525">
              <a:extLst>
                <a:ext uri="{FF2B5EF4-FFF2-40B4-BE49-F238E27FC236}">
                  <a16:creationId xmlns:a16="http://schemas.microsoft.com/office/drawing/2014/main" id="{D166B7E9-E78B-438B-8664-6575CEAFE8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08347" y="6096630"/>
              <a:ext cx="165143" cy="301451"/>
            </a:xfrm>
            <a:custGeom>
              <a:gdLst>
                <a:gd fmla="*/ 166499 w 332998" name="connsiteX0"/>
                <a:gd fmla="*/ 514510 h 607851" name="connsiteY0"/>
                <a:gd fmla="*/ 88621 w 332998" name="connsiteX1"/>
                <a:gd fmla="*/ 574180 h 607851" name="connsiteY1"/>
                <a:gd fmla="*/ 88621 w 332998" name="connsiteX2"/>
                <a:gd fmla="*/ 574701 h 607851" name="connsiteY2"/>
                <a:gd fmla="*/ 244378 w 332998" name="connsiteX3"/>
                <a:gd fmla="*/ 574701 h 607851" name="connsiteY3"/>
                <a:gd fmla="*/ 244378 w 332998" name="connsiteX4"/>
                <a:gd fmla="*/ 574180 h 607851" name="connsiteY4"/>
                <a:gd fmla="*/ 166499 w 332998" name="connsiteX5"/>
                <a:gd fmla="*/ 514510 h 607851" name="connsiteY5"/>
                <a:gd fmla="*/ 88812 w 332998" name="connsiteX6"/>
                <a:gd fmla="*/ 368072 h 607851" name="connsiteY6"/>
                <a:gd fmla="*/ 166464 w 332998" name="connsiteX7"/>
                <a:gd fmla="*/ 423197 h 607851" name="connsiteY7"/>
                <a:gd fmla="*/ 244116 w 332998" name="connsiteX8"/>
                <a:gd fmla="*/ 368072 h 607851" name="connsiteY8"/>
                <a:gd fmla="*/ 16635 w 332998" name="connsiteX9"/>
                <a:gd fmla="*/ 221152 h 607851" name="connsiteY9"/>
                <a:gd fmla="*/ 33196 w 332998" name="connsiteX10"/>
                <a:gd fmla="*/ 237690 h 607851" name="connsiteY10"/>
                <a:gd fmla="*/ 33196 w 332998" name="connsiteX11"/>
                <a:gd fmla="*/ 381165 h 607851" name="connsiteY11"/>
                <a:gd fmla="*/ 69673 w 332998" name="connsiteX12"/>
                <a:gd fmla="*/ 448285 h 607851" name="connsiteY12"/>
                <a:gd fmla="*/ 163590 w 332998" name="connsiteX13"/>
                <a:gd fmla="*/ 481211 h 607851" name="connsiteY13"/>
                <a:gd fmla="*/ 169408 w 332998" name="connsiteX14"/>
                <a:gd fmla="*/ 481211 h 607851" name="connsiteY14"/>
                <a:gd fmla="*/ 263325 w 332998" name="connsiteX15"/>
                <a:gd fmla="*/ 448285 h 607851" name="connsiteY15"/>
                <a:gd fmla="*/ 299803 w 332998" name="connsiteX16"/>
                <a:gd fmla="*/ 381165 h 607851" name="connsiteY16"/>
                <a:gd fmla="*/ 299803 w 332998" name="connsiteX17"/>
                <a:gd fmla="*/ 237690 h 607851" name="connsiteY17"/>
                <a:gd fmla="*/ 316363 w 332998" name="connsiteX18"/>
                <a:gd fmla="*/ 221152 h 607851" name="connsiteY18"/>
                <a:gd fmla="*/ 332998 w 332998" name="connsiteX19"/>
                <a:gd fmla="*/ 237690 h 607851" name="connsiteY19"/>
                <a:gd fmla="*/ 332998 w 332998" name="connsiteX20"/>
                <a:gd fmla="*/ 381165 h 607851" name="connsiteY20"/>
                <a:gd fmla="*/ 284138 w 332998" name="connsiteX21"/>
                <a:gd fmla="*/ 474134 h 607851" name="connsiteY21"/>
                <a:gd fmla="*/ 235277 w 332998" name="connsiteX22"/>
                <a:gd fmla="*/ 501548 h 607851" name="connsiteY22"/>
                <a:gd fmla="*/ 243781 w 332998" name="connsiteX23"/>
                <a:gd fmla="*/ 507880 h 607851" name="connsiteY23"/>
                <a:gd fmla="*/ 277573 w 332998" name="connsiteX24"/>
                <a:gd fmla="*/ 574180 h 607851" name="connsiteY24"/>
                <a:gd fmla="*/ 277573 w 332998" name="connsiteX25"/>
                <a:gd fmla="*/ 591313 h 607851" name="connsiteY25"/>
                <a:gd fmla="*/ 261013 w 332998" name="connsiteX26"/>
                <a:gd fmla="*/ 607851 h 607851" name="connsiteY26"/>
                <a:gd fmla="*/ 71986 w 332998" name="connsiteX27"/>
                <a:gd fmla="*/ 607851 h 607851" name="connsiteY27"/>
                <a:gd fmla="*/ 55425 w 332998" name="connsiteX28"/>
                <a:gd fmla="*/ 591313 h 607851" name="connsiteY28"/>
                <a:gd fmla="*/ 55425 w 332998" name="connsiteX29"/>
                <a:gd fmla="*/ 574180 h 607851" name="connsiteY29"/>
                <a:gd fmla="*/ 89217 w 332998" name="connsiteX30"/>
                <a:gd fmla="*/ 507880 h 607851" name="connsiteY30"/>
                <a:gd fmla="*/ 97721 w 332998" name="connsiteX31"/>
                <a:gd fmla="*/ 501548 h 607851" name="connsiteY31"/>
                <a:gd fmla="*/ 48861 w 332998" name="connsiteX32"/>
                <a:gd fmla="*/ 474134 h 607851" name="connsiteY32"/>
                <a:gd fmla="*/ 0 w 332998" name="connsiteX33"/>
                <a:gd fmla="*/ 381165 h 607851" name="connsiteY33"/>
                <a:gd fmla="*/ 0 w 332998" name="connsiteX34"/>
                <a:gd fmla="*/ 237690 h 607851" name="connsiteY34"/>
                <a:gd fmla="*/ 16635 w 332998" name="connsiteX35"/>
                <a:gd fmla="*/ 221152 h 607851" name="connsiteY35"/>
                <a:gd fmla="*/ 166464 w 332998" name="connsiteX36"/>
                <a:gd fmla="*/ 33150 h 607851" name="connsiteY36"/>
                <a:gd fmla="*/ 88588 w 332998" name="connsiteX37"/>
                <a:gd fmla="*/ 92819 h 607851" name="connsiteY37"/>
                <a:gd fmla="*/ 88588 w 332998" name="connsiteX38"/>
                <a:gd fmla="*/ 112038 h 607851" name="connsiteY38"/>
                <a:gd fmla="*/ 137000 w 332998" name="connsiteX39"/>
                <a:gd fmla="*/ 112038 h 607851" name="connsiteY39"/>
                <a:gd fmla="*/ 153560 w 332998" name="connsiteX40"/>
                <a:gd fmla="*/ 128650 h 607851" name="connsiteY40"/>
                <a:gd fmla="*/ 137000 w 332998" name="connsiteX41"/>
                <a:gd fmla="*/ 145188 h 607851" name="connsiteY41"/>
                <a:gd fmla="*/ 88588 w 332998" name="connsiteX42"/>
                <a:gd fmla="*/ 145188 h 607851" name="connsiteY42"/>
                <a:gd fmla="*/ 88588 w 332998" name="connsiteX43"/>
                <a:gd fmla="*/ 186532 h 607851" name="connsiteY43"/>
                <a:gd fmla="*/ 137000 w 332998" name="connsiteX44"/>
                <a:gd fmla="*/ 186532 h 607851" name="connsiteY44"/>
                <a:gd fmla="*/ 153560 w 332998" name="connsiteX45"/>
                <a:gd fmla="*/ 203069 h 607851" name="connsiteY45"/>
                <a:gd fmla="*/ 137000 w 332998" name="connsiteX46"/>
                <a:gd fmla="*/ 219681 h 607851" name="connsiteY46"/>
                <a:gd fmla="*/ 88588 w 332998" name="connsiteX47"/>
                <a:gd fmla="*/ 219681 h 607851" name="connsiteY47"/>
                <a:gd fmla="*/ 88588 w 332998" name="connsiteX48"/>
                <a:gd fmla="*/ 261025 h 607851" name="connsiteY48"/>
                <a:gd fmla="*/ 137000 w 332998" name="connsiteX49"/>
                <a:gd fmla="*/ 261025 h 607851" name="connsiteY49"/>
                <a:gd fmla="*/ 153560 w 332998" name="connsiteX50"/>
                <a:gd fmla="*/ 277563 h 607851" name="connsiteY50"/>
                <a:gd fmla="*/ 137000 w 332998" name="connsiteX51"/>
                <a:gd fmla="*/ 294175 h 607851" name="connsiteY51"/>
                <a:gd fmla="*/ 88588 w 332998" name="connsiteX52"/>
                <a:gd fmla="*/ 294175 h 607851" name="connsiteY52"/>
                <a:gd fmla="*/ 88588 w 332998" name="connsiteX53"/>
                <a:gd fmla="*/ 334923 h 607851" name="connsiteY53"/>
                <a:gd fmla="*/ 244340 w 332998" name="connsiteX54"/>
                <a:gd fmla="*/ 334923 h 607851" name="connsiteY54"/>
                <a:gd fmla="*/ 244340 w 332998" name="connsiteX55"/>
                <a:gd fmla="*/ 294100 h 607851" name="connsiteY55"/>
                <a:gd fmla="*/ 195929 w 332998" name="connsiteX56"/>
                <a:gd fmla="*/ 294100 h 607851" name="connsiteY56"/>
                <a:gd fmla="*/ 179369 w 332998" name="connsiteX57"/>
                <a:gd fmla="*/ 277563 h 607851" name="connsiteY57"/>
                <a:gd fmla="*/ 195929 w 332998" name="connsiteX58"/>
                <a:gd fmla="*/ 261025 h 607851" name="connsiteY58"/>
                <a:gd fmla="*/ 244340 w 332998" name="connsiteX59"/>
                <a:gd fmla="*/ 261025 h 607851" name="connsiteY59"/>
                <a:gd fmla="*/ 244340 w 332998" name="connsiteX60"/>
                <a:gd fmla="*/ 219681 h 607851" name="connsiteY60"/>
                <a:gd fmla="*/ 195929 w 332998" name="connsiteX61"/>
                <a:gd fmla="*/ 219681 h 607851" name="connsiteY61"/>
                <a:gd fmla="*/ 179369 w 332998" name="connsiteX62"/>
                <a:gd fmla="*/ 203069 h 607851" name="connsiteY62"/>
                <a:gd fmla="*/ 195929 w 332998" name="connsiteX63"/>
                <a:gd fmla="*/ 186532 h 607851" name="connsiteY63"/>
                <a:gd fmla="*/ 244340 w 332998" name="connsiteX64"/>
                <a:gd fmla="*/ 186532 h 607851" name="connsiteY64"/>
                <a:gd fmla="*/ 244340 w 332998" name="connsiteX65"/>
                <a:gd fmla="*/ 145188 h 607851" name="connsiteY65"/>
                <a:gd fmla="*/ 195929 w 332998" name="connsiteX66"/>
                <a:gd fmla="*/ 145188 h 607851" name="connsiteY66"/>
                <a:gd fmla="*/ 179369 w 332998" name="connsiteX67"/>
                <a:gd fmla="*/ 128650 h 607851" name="connsiteY67"/>
                <a:gd fmla="*/ 195929 w 332998" name="connsiteX68"/>
                <a:gd fmla="*/ 112038 h 607851" name="connsiteY68"/>
                <a:gd fmla="*/ 244340 w 332998" name="connsiteX69"/>
                <a:gd fmla="*/ 112038 h 607851" name="connsiteY69"/>
                <a:gd fmla="*/ 244340 w 332998" name="connsiteX70"/>
                <a:gd fmla="*/ 92819 h 607851" name="connsiteY70"/>
                <a:gd fmla="*/ 166464 w 332998" name="connsiteX71"/>
                <a:gd fmla="*/ 33150 h 607851" name="connsiteY71"/>
                <a:gd fmla="*/ 166464 w 332998" name="connsiteX72"/>
                <a:gd fmla="*/ 0 h 607851" name="connsiteY72"/>
                <a:gd fmla="*/ 243743 w 332998" name="connsiteX73"/>
                <a:gd fmla="*/ 26520 h 607851" name="connsiteY73"/>
                <a:gd fmla="*/ 277534 w 332998" name="connsiteX74"/>
                <a:gd fmla="*/ 92819 h 607851" name="connsiteY74"/>
                <a:gd fmla="*/ 277534 w 332998" name="connsiteX75"/>
                <a:gd fmla="*/ 363528 h 607851" name="connsiteY75"/>
                <a:gd fmla="*/ 243743 w 332998" name="connsiteX76"/>
                <a:gd fmla="*/ 429827 h 607851" name="connsiteY76"/>
                <a:gd fmla="*/ 166464 w 332998" name="connsiteX77"/>
                <a:gd fmla="*/ 456347 h 607851" name="connsiteY77"/>
                <a:gd fmla="*/ 89185 w 332998" name="connsiteX78"/>
                <a:gd fmla="*/ 429827 h 607851" name="connsiteY78"/>
                <a:gd fmla="*/ 55394 w 332998" name="connsiteX79"/>
                <a:gd fmla="*/ 363528 h 607851" name="connsiteY79"/>
                <a:gd fmla="*/ 55394 w 332998" name="connsiteX80"/>
                <a:gd fmla="*/ 92819 h 607851" name="connsiteY80"/>
                <a:gd fmla="*/ 89185 w 332998" name="connsiteX81"/>
                <a:gd fmla="*/ 26520 h 607851" name="connsiteY81"/>
                <a:gd fmla="*/ 166464 w 332998" name="connsiteX82"/>
                <a:gd fmla="*/ 0 h 607851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607851" w="332998">
                  <a:moveTo>
                    <a:pt x="166499" y="514510"/>
                  </a:moveTo>
                  <a:cubicBezTo>
                    <a:pt x="124278" y="514510"/>
                    <a:pt x="88621" y="541775"/>
                    <a:pt x="88621" y="574180"/>
                  </a:cubicBezTo>
                  <a:lnTo>
                    <a:pt x="88621" y="574701"/>
                  </a:lnTo>
                  <a:lnTo>
                    <a:pt x="244378" y="574701"/>
                  </a:lnTo>
                  <a:lnTo>
                    <a:pt x="244378" y="574180"/>
                  </a:lnTo>
                  <a:cubicBezTo>
                    <a:pt x="244378" y="541775"/>
                    <a:pt x="208721" y="514510"/>
                    <a:pt x="166499" y="514510"/>
                  </a:cubicBezTo>
                  <a:close/>
                  <a:moveTo>
                    <a:pt x="88812" y="368072"/>
                  </a:moveTo>
                  <a:cubicBezTo>
                    <a:pt x="92020" y="398391"/>
                    <a:pt x="126258" y="423197"/>
                    <a:pt x="166464" y="423197"/>
                  </a:cubicBezTo>
                  <a:cubicBezTo>
                    <a:pt x="206670" y="423197"/>
                    <a:pt x="240909" y="398391"/>
                    <a:pt x="244116" y="368072"/>
                  </a:cubicBezTo>
                  <a:close/>
                  <a:moveTo>
                    <a:pt x="16635" y="221152"/>
                  </a:moveTo>
                  <a:cubicBezTo>
                    <a:pt x="25811" y="221152"/>
                    <a:pt x="33196" y="228527"/>
                    <a:pt x="33196" y="237690"/>
                  </a:cubicBezTo>
                  <a:lnTo>
                    <a:pt x="33196" y="381165"/>
                  </a:lnTo>
                  <a:cubicBezTo>
                    <a:pt x="33196" y="405599"/>
                    <a:pt x="46175" y="429438"/>
                    <a:pt x="69673" y="448285"/>
                  </a:cubicBezTo>
                  <a:cubicBezTo>
                    <a:pt x="94588" y="468249"/>
                    <a:pt x="127933" y="479945"/>
                    <a:pt x="163590" y="481211"/>
                  </a:cubicBezTo>
                  <a:cubicBezTo>
                    <a:pt x="164112" y="481211"/>
                    <a:pt x="168886" y="481211"/>
                    <a:pt x="169408" y="481211"/>
                  </a:cubicBezTo>
                  <a:cubicBezTo>
                    <a:pt x="205066" y="479945"/>
                    <a:pt x="238410" y="468249"/>
                    <a:pt x="263325" y="448285"/>
                  </a:cubicBezTo>
                  <a:cubicBezTo>
                    <a:pt x="286823" y="429438"/>
                    <a:pt x="299803" y="405599"/>
                    <a:pt x="299803" y="381165"/>
                  </a:cubicBezTo>
                  <a:lnTo>
                    <a:pt x="299803" y="237690"/>
                  </a:lnTo>
                  <a:cubicBezTo>
                    <a:pt x="299803" y="228527"/>
                    <a:pt x="307188" y="221152"/>
                    <a:pt x="316363" y="221152"/>
                  </a:cubicBezTo>
                  <a:cubicBezTo>
                    <a:pt x="325539" y="221152"/>
                    <a:pt x="332998" y="228527"/>
                    <a:pt x="332998" y="237690"/>
                  </a:cubicBezTo>
                  <a:lnTo>
                    <a:pt x="332998" y="381165"/>
                  </a:lnTo>
                  <a:cubicBezTo>
                    <a:pt x="332998" y="415880"/>
                    <a:pt x="315617" y="448881"/>
                    <a:pt x="284138" y="474134"/>
                  </a:cubicBezTo>
                  <a:cubicBezTo>
                    <a:pt x="269815" y="485606"/>
                    <a:pt x="253255" y="494843"/>
                    <a:pt x="235277" y="501548"/>
                  </a:cubicBezTo>
                  <a:cubicBezTo>
                    <a:pt x="238261" y="503559"/>
                    <a:pt x="241096" y="505645"/>
                    <a:pt x="243781" y="507880"/>
                  </a:cubicBezTo>
                  <a:cubicBezTo>
                    <a:pt x="265265" y="525386"/>
                    <a:pt x="277573" y="549522"/>
                    <a:pt x="277573" y="574180"/>
                  </a:cubicBezTo>
                  <a:lnTo>
                    <a:pt x="277573" y="591313"/>
                  </a:lnTo>
                  <a:cubicBezTo>
                    <a:pt x="277573" y="600402"/>
                    <a:pt x="270188" y="607851"/>
                    <a:pt x="261013" y="607851"/>
                  </a:cubicBezTo>
                  <a:lnTo>
                    <a:pt x="71986" y="607851"/>
                  </a:lnTo>
                  <a:cubicBezTo>
                    <a:pt x="62885" y="607851"/>
                    <a:pt x="55425" y="600402"/>
                    <a:pt x="55425" y="591313"/>
                  </a:cubicBezTo>
                  <a:lnTo>
                    <a:pt x="55425" y="574180"/>
                  </a:lnTo>
                  <a:cubicBezTo>
                    <a:pt x="55425" y="549522"/>
                    <a:pt x="67734" y="525386"/>
                    <a:pt x="89217" y="507880"/>
                  </a:cubicBezTo>
                  <a:cubicBezTo>
                    <a:pt x="91903" y="505645"/>
                    <a:pt x="94738" y="503559"/>
                    <a:pt x="97721" y="501548"/>
                  </a:cubicBezTo>
                  <a:cubicBezTo>
                    <a:pt x="79744" y="494843"/>
                    <a:pt x="63258" y="485606"/>
                    <a:pt x="48861" y="474134"/>
                  </a:cubicBezTo>
                  <a:cubicBezTo>
                    <a:pt x="17381" y="448881"/>
                    <a:pt x="0" y="415880"/>
                    <a:pt x="0" y="381165"/>
                  </a:cubicBezTo>
                  <a:lnTo>
                    <a:pt x="0" y="237690"/>
                  </a:lnTo>
                  <a:cubicBezTo>
                    <a:pt x="0" y="228527"/>
                    <a:pt x="7460" y="221152"/>
                    <a:pt x="16635" y="221152"/>
                  </a:cubicBezTo>
                  <a:close/>
                  <a:moveTo>
                    <a:pt x="166464" y="33150"/>
                  </a:moveTo>
                  <a:cubicBezTo>
                    <a:pt x="124244" y="33150"/>
                    <a:pt x="88588" y="60489"/>
                    <a:pt x="88588" y="92819"/>
                  </a:cubicBezTo>
                  <a:lnTo>
                    <a:pt x="88588" y="112038"/>
                  </a:lnTo>
                  <a:lnTo>
                    <a:pt x="137000" y="112038"/>
                  </a:lnTo>
                  <a:cubicBezTo>
                    <a:pt x="146175" y="112038"/>
                    <a:pt x="153560" y="119488"/>
                    <a:pt x="153560" y="128650"/>
                  </a:cubicBezTo>
                  <a:cubicBezTo>
                    <a:pt x="153560" y="137813"/>
                    <a:pt x="146175" y="145188"/>
                    <a:pt x="137000" y="145188"/>
                  </a:cubicBezTo>
                  <a:lnTo>
                    <a:pt x="88588" y="145188"/>
                  </a:lnTo>
                  <a:lnTo>
                    <a:pt x="88588" y="186532"/>
                  </a:lnTo>
                  <a:lnTo>
                    <a:pt x="137000" y="186532"/>
                  </a:lnTo>
                  <a:cubicBezTo>
                    <a:pt x="146175" y="186532"/>
                    <a:pt x="153560" y="193981"/>
                    <a:pt x="153560" y="203069"/>
                  </a:cubicBezTo>
                  <a:cubicBezTo>
                    <a:pt x="153560" y="212232"/>
                    <a:pt x="146175" y="219681"/>
                    <a:pt x="137000" y="219681"/>
                  </a:cubicBezTo>
                  <a:lnTo>
                    <a:pt x="88588" y="219681"/>
                  </a:lnTo>
                  <a:lnTo>
                    <a:pt x="88588" y="261025"/>
                  </a:lnTo>
                  <a:lnTo>
                    <a:pt x="137000" y="261025"/>
                  </a:lnTo>
                  <a:cubicBezTo>
                    <a:pt x="146175" y="261025"/>
                    <a:pt x="153560" y="268400"/>
                    <a:pt x="153560" y="277563"/>
                  </a:cubicBezTo>
                  <a:cubicBezTo>
                    <a:pt x="153560" y="286725"/>
                    <a:pt x="146175" y="294175"/>
                    <a:pt x="137000" y="294175"/>
                  </a:cubicBezTo>
                  <a:lnTo>
                    <a:pt x="88588" y="294175"/>
                  </a:lnTo>
                  <a:lnTo>
                    <a:pt x="88588" y="334923"/>
                  </a:lnTo>
                  <a:lnTo>
                    <a:pt x="244340" y="334923"/>
                  </a:lnTo>
                  <a:lnTo>
                    <a:pt x="244340" y="294100"/>
                  </a:lnTo>
                  <a:lnTo>
                    <a:pt x="195929" y="294100"/>
                  </a:lnTo>
                  <a:cubicBezTo>
                    <a:pt x="186754" y="294100"/>
                    <a:pt x="179369" y="286725"/>
                    <a:pt x="179369" y="277563"/>
                  </a:cubicBezTo>
                  <a:cubicBezTo>
                    <a:pt x="179369" y="268400"/>
                    <a:pt x="186754" y="261025"/>
                    <a:pt x="195929" y="261025"/>
                  </a:cubicBezTo>
                  <a:lnTo>
                    <a:pt x="244340" y="261025"/>
                  </a:lnTo>
                  <a:lnTo>
                    <a:pt x="244340" y="219681"/>
                  </a:lnTo>
                  <a:lnTo>
                    <a:pt x="195929" y="219681"/>
                  </a:lnTo>
                  <a:cubicBezTo>
                    <a:pt x="186754" y="219681"/>
                    <a:pt x="179369" y="212232"/>
                    <a:pt x="179369" y="203069"/>
                  </a:cubicBezTo>
                  <a:cubicBezTo>
                    <a:pt x="179369" y="193981"/>
                    <a:pt x="186754" y="186532"/>
                    <a:pt x="195929" y="186532"/>
                  </a:cubicBezTo>
                  <a:lnTo>
                    <a:pt x="244340" y="186532"/>
                  </a:lnTo>
                  <a:lnTo>
                    <a:pt x="244340" y="145188"/>
                  </a:lnTo>
                  <a:lnTo>
                    <a:pt x="195929" y="145188"/>
                  </a:lnTo>
                  <a:cubicBezTo>
                    <a:pt x="186754" y="145188"/>
                    <a:pt x="179369" y="137813"/>
                    <a:pt x="179369" y="128650"/>
                  </a:cubicBezTo>
                  <a:cubicBezTo>
                    <a:pt x="179369" y="119488"/>
                    <a:pt x="186754" y="112038"/>
                    <a:pt x="195929" y="112038"/>
                  </a:cubicBezTo>
                  <a:lnTo>
                    <a:pt x="244340" y="112038"/>
                  </a:lnTo>
                  <a:lnTo>
                    <a:pt x="244340" y="92819"/>
                  </a:lnTo>
                  <a:cubicBezTo>
                    <a:pt x="244340" y="60489"/>
                    <a:pt x="208684" y="33150"/>
                    <a:pt x="166464" y="33150"/>
                  </a:cubicBezTo>
                  <a:close/>
                  <a:moveTo>
                    <a:pt x="166464" y="0"/>
                  </a:moveTo>
                  <a:cubicBezTo>
                    <a:pt x="195332" y="0"/>
                    <a:pt x="222782" y="9461"/>
                    <a:pt x="243743" y="26520"/>
                  </a:cubicBezTo>
                  <a:cubicBezTo>
                    <a:pt x="265226" y="44026"/>
                    <a:pt x="277534" y="68236"/>
                    <a:pt x="277534" y="92819"/>
                  </a:cubicBezTo>
                  <a:lnTo>
                    <a:pt x="277534" y="363528"/>
                  </a:lnTo>
                  <a:cubicBezTo>
                    <a:pt x="277534" y="388185"/>
                    <a:pt x="265226" y="412321"/>
                    <a:pt x="243743" y="429827"/>
                  </a:cubicBezTo>
                  <a:cubicBezTo>
                    <a:pt x="222782" y="446961"/>
                    <a:pt x="195332" y="456347"/>
                    <a:pt x="166464" y="456347"/>
                  </a:cubicBezTo>
                  <a:cubicBezTo>
                    <a:pt x="137596" y="456347"/>
                    <a:pt x="110146" y="446961"/>
                    <a:pt x="89185" y="429827"/>
                  </a:cubicBezTo>
                  <a:cubicBezTo>
                    <a:pt x="67702" y="412321"/>
                    <a:pt x="55394" y="388185"/>
                    <a:pt x="55394" y="363528"/>
                  </a:cubicBezTo>
                  <a:lnTo>
                    <a:pt x="55394" y="92819"/>
                  </a:lnTo>
                  <a:cubicBezTo>
                    <a:pt x="55394" y="68236"/>
                    <a:pt x="67702" y="44026"/>
                    <a:pt x="89185" y="26520"/>
                  </a:cubicBezTo>
                  <a:cubicBezTo>
                    <a:pt x="110146" y="9461"/>
                    <a:pt x="137596" y="0"/>
                    <a:pt x="166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2FE82FF-2D89-4E12-B324-A856379ECCBC}"/>
              </a:ext>
            </a:extLst>
          </p:cNvPr>
          <p:cNvSpPr/>
          <p:nvPr/>
        </p:nvSpPr>
        <p:spPr>
          <a:xfrm>
            <a:off x="9172084" y="5043606"/>
            <a:ext cx="21640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b0502040204020203" pitchFamily="34" typeface="微软雅黑 Light"/>
              </a:rPr>
              <a:t>汇报人：优页PPT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53875D58-3209-499A-BD9A-54358BE5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552" y="6074587"/>
            <a:ext cx="406341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这里可以输入公司/团队名称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F987E32-5D11-4D14-B3AF-8A9387FE769B}"/>
              </a:ext>
            </a:extLst>
          </p:cNvPr>
          <p:cNvGrpSpPr/>
          <p:nvPr/>
        </p:nvGrpSpPr>
        <p:grpSpPr>
          <a:xfrm>
            <a:off x="8512388" y="361507"/>
            <a:ext cx="491168" cy="505336"/>
            <a:chOff x="1031466" y="2363840"/>
            <a:chExt cx="622207" cy="640155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BA7C542-0EE3-423A-A208-61311E5C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466" y="2363840"/>
              <a:ext cx="622207" cy="64015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57BC8164-2735-4A00-A106-349D1D898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930" y="2429705"/>
              <a:ext cx="416798" cy="410816"/>
            </a:xfrm>
            <a:custGeom>
              <a:gdLst>
                <a:gd fmla="*/ 285 w 427" name="T0"/>
                <a:gd fmla="*/ 157 h 408" name="T1"/>
                <a:gd fmla="*/ 279 w 427" name="T2"/>
                <a:gd fmla="*/ 169 h 408" name="T3"/>
                <a:gd fmla="*/ 278 w 427" name="T4"/>
                <a:gd fmla="*/ 177 h 408" name="T5"/>
                <a:gd fmla="*/ 278 w 427" name="T6"/>
                <a:gd fmla="*/ 192 h 408" name="T7"/>
                <a:gd fmla="*/ 284 w 427" name="T8"/>
                <a:gd fmla="*/ 207 h 408" name="T9"/>
                <a:gd fmla="*/ 288 w 427" name="T10"/>
                <a:gd fmla="*/ 214 h 408" name="T11"/>
                <a:gd fmla="*/ 300 w 427" name="T12"/>
                <a:gd fmla="*/ 224 h 408" name="T13"/>
                <a:gd fmla="*/ 308 w 427" name="T14"/>
                <a:gd fmla="*/ 228 h 408" name="T15"/>
                <a:gd fmla="*/ 325 w 427" name="T16"/>
                <a:gd fmla="*/ 136 h 408" name="T17"/>
                <a:gd fmla="*/ 305 w 427" name="T18"/>
                <a:gd fmla="*/ 140 h 408" name="T19"/>
                <a:gd fmla="*/ 294 w 427" name="T20"/>
                <a:gd fmla="*/ 147 h 408" name="T21"/>
                <a:gd fmla="*/ 289 w 427" name="T22"/>
                <a:gd fmla="*/ 152 h 408" name="T23"/>
                <a:gd fmla="*/ 261 w 427" name="T24"/>
                <a:gd fmla="*/ 47 h 408" name="T25"/>
                <a:gd fmla="*/ 213 w 427" name="T26"/>
                <a:gd fmla="*/ 95 h 408" name="T27"/>
                <a:gd fmla="*/ 258 w 427" name="T28"/>
                <a:gd fmla="*/ 192 h 408" name="T29"/>
                <a:gd fmla="*/ 258 w 427" name="T30"/>
                <a:gd fmla="*/ 173 h 408" name="T31"/>
                <a:gd fmla="*/ 244 w 427" name="T32"/>
                <a:gd fmla="*/ 104 h 408" name="T33"/>
                <a:gd fmla="*/ 169 w 427" name="T34"/>
                <a:gd fmla="*/ 183 h 408" name="T35"/>
                <a:gd fmla="*/ 213 w 427" name="T36"/>
                <a:gd fmla="*/ 269 h 408" name="T37"/>
                <a:gd fmla="*/ 192 w 427" name="T38"/>
                <a:gd fmla="*/ 272 h 408" name="T39"/>
                <a:gd fmla="*/ 181 w 427" name="T40"/>
                <a:gd fmla="*/ 260 h 408" name="T41"/>
                <a:gd fmla="*/ 174 w 427" name="T42"/>
                <a:gd fmla="*/ 254 h 408" name="T43"/>
                <a:gd fmla="*/ 145 w 427" name="T44"/>
                <a:gd fmla="*/ 242 h 408" name="T45"/>
                <a:gd fmla="*/ 133 w 427" name="T46"/>
                <a:gd fmla="*/ 241 h 408" name="T47"/>
                <a:gd fmla="*/ 0 w 427" name="T48"/>
                <a:gd fmla="*/ 408 h 408" name="T49"/>
                <a:gd fmla="*/ 56 w 427" name="T50"/>
                <a:gd fmla="*/ 309 h 408" name="T51"/>
                <a:gd fmla="*/ 146 w 427" name="T52"/>
                <a:gd fmla="*/ 309 h 408" name="T53"/>
                <a:gd fmla="*/ 204 w 427" name="T54"/>
                <a:gd fmla="*/ 408 h 408" name="T55"/>
                <a:gd fmla="*/ 192 w 427" name="T56"/>
                <a:gd fmla="*/ 272 h 408" name="T57"/>
                <a:gd fmla="*/ 294 w 427" name="T58"/>
                <a:gd fmla="*/ 241 h 408" name="T59"/>
                <a:gd fmla="*/ 281 w 427" name="T60"/>
                <a:gd fmla="*/ 242 h 408" name="T61"/>
                <a:gd fmla="*/ 245 w 427" name="T62"/>
                <a:gd fmla="*/ 260 h 408" name="T63"/>
                <a:gd fmla="*/ 240 w 427" name="T64"/>
                <a:gd fmla="*/ 266 h 408" name="T65"/>
                <a:gd fmla="*/ 264 w 427" name="T66"/>
                <a:gd fmla="*/ 408 h 408" name="T67"/>
                <a:gd fmla="*/ 279 w 427" name="T68"/>
                <a:gd fmla="*/ 408 h 408" name="T69"/>
                <a:gd fmla="*/ 384 w 427" name="T70"/>
                <a:gd fmla="*/ 309 h 408" name="T71"/>
                <a:gd fmla="*/ 427 w 427" name="T72"/>
                <a:gd fmla="*/ 313 h 408" name="T73"/>
                <a:gd fmla="*/ 102 w 427" name="T74"/>
                <a:gd fmla="*/ 231 h 408" name="T75"/>
                <a:gd fmla="*/ 126 w 427" name="T76"/>
                <a:gd fmla="*/ 224 h 408" name="T77"/>
                <a:gd fmla="*/ 133 w 427" name="T78"/>
                <a:gd fmla="*/ 220 h 408" name="T79"/>
                <a:gd fmla="*/ 146 w 427" name="T80"/>
                <a:gd fmla="*/ 200 h 408" name="T81"/>
                <a:gd fmla="*/ 149 w 427" name="T82"/>
                <a:gd fmla="*/ 191 h 408" name="T83"/>
                <a:gd fmla="*/ 149 w 427" name="T84"/>
                <a:gd fmla="*/ 175 h 408" name="T85"/>
                <a:gd fmla="*/ 145 w 427" name="T86"/>
                <a:gd fmla="*/ 164 h 408" name="T87"/>
                <a:gd fmla="*/ 142 w 427" name="T88"/>
                <a:gd fmla="*/ 157 h 408" name="T89"/>
                <a:gd fmla="*/ 133 w 427" name="T90"/>
                <a:gd fmla="*/ 147 h 408" name="T91"/>
                <a:gd fmla="*/ 126 w 427" name="T92"/>
                <a:gd fmla="*/ 143 h 408" name="T93"/>
                <a:gd fmla="*/ 102 w 427" name="T94"/>
                <a:gd fmla="*/ 136 h 40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8" w="427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lnTo>
                    <a:pt x="142" y="157"/>
                  </a:ln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F7385A7-12BC-4E01-B4D7-3BBE0E225D73}"/>
              </a:ext>
            </a:extLst>
          </p:cNvPr>
          <p:cNvGrpSpPr/>
          <p:nvPr/>
        </p:nvGrpSpPr>
        <p:grpSpPr>
          <a:xfrm>
            <a:off x="9145812" y="361507"/>
            <a:ext cx="491168" cy="505336"/>
            <a:chOff x="2002561" y="2363840"/>
            <a:chExt cx="622207" cy="640155"/>
          </a:xfrm>
        </p:grpSpPr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2DDAFA40-A1E7-4EE6-8979-4E436068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561" y="2363840"/>
              <a:ext cx="622207" cy="64015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08338B3-DAFA-4A61-8A69-3C3A67480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725" y="2525123"/>
              <a:ext cx="390872" cy="315089"/>
            </a:xfrm>
            <a:custGeom>
              <a:gdLst>
                <a:gd fmla="*/ 147 w 400" name="T0"/>
                <a:gd fmla="*/ 158 h 313" name="T1"/>
                <a:gd fmla="*/ 204 w 400" name="T2"/>
                <a:gd fmla="*/ 129 h 313" name="T3"/>
                <a:gd fmla="*/ 311 w 400" name="T4"/>
                <a:gd fmla="*/ 111 h 313" name="T5"/>
                <a:gd fmla="*/ 341 w 400" name="T6"/>
                <a:gd fmla="*/ 67 h 313" name="T7"/>
                <a:gd fmla="*/ 297 w 400" name="T8"/>
                <a:gd fmla="*/ 97 h 313" name="T9"/>
                <a:gd fmla="*/ 204 w 400" name="T10"/>
                <a:gd fmla="*/ 102 h 313" name="T11"/>
                <a:gd fmla="*/ 400 w 400" name="T12"/>
                <a:gd fmla="*/ 42 h 313" name="T13"/>
                <a:gd fmla="*/ 243 w 400" name="T14"/>
                <a:gd fmla="*/ 16 h 313" name="T15"/>
                <a:gd fmla="*/ 228 w 400" name="T16"/>
                <a:gd fmla="*/ 0 h 313" name="T17"/>
                <a:gd fmla="*/ 80 w 400" name="T18"/>
                <a:gd fmla="*/ 16 h 313" name="T19"/>
                <a:gd fmla="*/ 91 w 400" name="T20"/>
                <a:gd fmla="*/ 42 h 313" name="T21"/>
                <a:gd fmla="*/ 113 w 400" name="T22"/>
                <a:gd fmla="*/ 71 h 313" name="T23"/>
                <a:gd fmla="*/ 368 w 400" name="T24"/>
                <a:gd fmla="*/ 42 h 313" name="T25"/>
                <a:gd fmla="*/ 185 w 400" name="T26"/>
                <a:gd fmla="*/ 205 h 313" name="T27"/>
                <a:gd fmla="*/ 368 w 400" name="T28"/>
                <a:gd fmla="*/ 214 h 313" name="T29"/>
                <a:gd fmla="*/ 188 w 400" name="T30"/>
                <a:gd fmla="*/ 223 h 313" name="T31"/>
                <a:gd fmla="*/ 189 w 400" name="T32"/>
                <a:gd fmla="*/ 249 h 313" name="T33"/>
                <a:gd fmla="*/ 228 w 400" name="T34"/>
                <a:gd fmla="*/ 311 h 313" name="T35"/>
                <a:gd fmla="*/ 243 w 400" name="T36"/>
                <a:gd fmla="*/ 249 h 313" name="T37"/>
                <a:gd fmla="*/ 315 w 400" name="T38"/>
                <a:gd fmla="*/ 309 h 313" name="T39"/>
                <a:gd fmla="*/ 308 w 400" name="T40"/>
                <a:gd fmla="*/ 249 h 313" name="T41"/>
                <a:gd fmla="*/ 400 w 400" name="T42"/>
                <a:gd fmla="*/ 223 h 313" name="T43"/>
                <a:gd fmla="*/ 390 w 400" name="T44"/>
                <a:gd fmla="*/ 42 h 313" name="T45"/>
                <a:gd fmla="*/ 84 w 400" name="T46"/>
                <a:gd fmla="*/ 162 h 313" name="T47"/>
                <a:gd fmla="*/ 123 w 400" name="T48"/>
                <a:gd fmla="*/ 123 h 313" name="T49"/>
                <a:gd fmla="*/ 45 w 400" name="T50"/>
                <a:gd fmla="*/ 123 h 313" name="T51"/>
                <a:gd fmla="*/ 109 w 400" name="T52"/>
                <a:gd fmla="*/ 170 h 313" name="T53"/>
                <a:gd fmla="*/ 94 w 400" name="T54"/>
                <a:gd fmla="*/ 170 h 313" name="T55"/>
                <a:gd fmla="*/ 98 w 400" name="T56"/>
                <a:gd fmla="*/ 177 h 313" name="T57"/>
                <a:gd fmla="*/ 102 w 400" name="T58"/>
                <a:gd fmla="*/ 266 h 313" name="T59"/>
                <a:gd fmla="*/ 67 w 400" name="T60"/>
                <a:gd fmla="*/ 266 h 313" name="T61"/>
                <a:gd fmla="*/ 71 w 400" name="T62"/>
                <a:gd fmla="*/ 177 h 313" name="T63"/>
                <a:gd fmla="*/ 76 w 400" name="T64"/>
                <a:gd fmla="*/ 170 h 313" name="T65"/>
                <a:gd fmla="*/ 0 w 400" name="T66"/>
                <a:gd fmla="*/ 228 h 313" name="T67"/>
                <a:gd fmla="*/ 34 w 400" name="T68"/>
                <a:gd fmla="*/ 313 h 313" name="T69"/>
                <a:gd fmla="*/ 46 w 400" name="T70"/>
                <a:gd fmla="*/ 226 h 313" name="T71"/>
                <a:gd fmla="*/ 120 w 400" name="T72"/>
                <a:gd fmla="*/ 313 h 313" name="T73"/>
                <a:gd fmla="*/ 132 w 400" name="T74"/>
                <a:gd fmla="*/ 226 h 313" name="T75"/>
                <a:gd fmla="*/ 167 w 400" name="T76"/>
                <a:gd fmla="*/ 313 h 313" name="T77"/>
                <a:gd fmla="*/ 109 w 400" name="T78"/>
                <a:gd fmla="*/ 170 h 31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13" w="400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DC9E2EF-A617-443E-ABF6-E36C53A9BFB2}"/>
              </a:ext>
            </a:extLst>
          </p:cNvPr>
          <p:cNvGrpSpPr/>
          <p:nvPr/>
        </p:nvGrpSpPr>
        <p:grpSpPr>
          <a:xfrm>
            <a:off x="9780508" y="361507"/>
            <a:ext cx="491168" cy="505336"/>
            <a:chOff x="2988320" y="2363840"/>
            <a:chExt cx="622207" cy="640155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F33CECCB-7D0E-45B8-ABD2-F02A1CEE3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320" y="2363840"/>
              <a:ext cx="622207" cy="640155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64E79AEF-DC7B-4FFA-800F-4F2B74489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947" y="2505434"/>
              <a:ext cx="350988" cy="356969"/>
            </a:xfrm>
            <a:custGeom>
              <a:gdLst>
                <a:gd fmla="*/ 324 w 358" name="T0"/>
                <a:gd fmla="*/ 306 h 355" name="T1"/>
                <a:gd fmla="*/ 287 w 358" name="T2"/>
                <a:gd fmla="*/ 306 h 355" name="T3"/>
                <a:gd fmla="*/ 235 w 358" name="T4"/>
                <a:gd fmla="*/ 207 h 355" name="T5"/>
                <a:gd fmla="*/ 229 w 358" name="T6"/>
                <a:gd fmla="*/ 226 h 355" name="T7"/>
                <a:gd fmla="*/ 201 w 358" name="T8"/>
                <a:gd fmla="*/ 248 h 355" name="T9"/>
                <a:gd fmla="*/ 294 w 358" name="T10"/>
                <a:gd fmla="*/ 351 h 355" name="T11"/>
                <a:gd fmla="*/ 353 w 358" name="T12"/>
                <a:gd fmla="*/ 311 h 355" name="T13"/>
                <a:gd fmla="*/ 310 w 358" name="T14"/>
                <a:gd fmla="*/ 265 h 355" name="T15"/>
                <a:gd fmla="*/ 244 w 358" name="T16"/>
                <a:gd fmla="*/ 211 h 355" name="T17"/>
                <a:gd fmla="*/ 129 w 358" name="T18"/>
                <a:gd fmla="*/ 126 h 355" name="T19"/>
                <a:gd fmla="*/ 149 w 358" name="T20"/>
                <a:gd fmla="*/ 121 h 355" name="T21"/>
                <a:gd fmla="*/ 154 w 358" name="T22"/>
                <a:gd fmla="*/ 102 h 355" name="T23"/>
                <a:gd fmla="*/ 159 w 358" name="T24"/>
                <a:gd fmla="*/ 83 h 355" name="T25"/>
                <a:gd fmla="*/ 69 w 358" name="T26"/>
                <a:gd fmla="*/ 8 h 355" name="T27"/>
                <a:gd fmla="*/ 57 w 358" name="T28"/>
                <a:gd fmla="*/ 101 h 355" name="T29"/>
                <a:gd fmla="*/ 0 w 358" name="T30"/>
                <a:gd fmla="*/ 77 h 355" name="T31"/>
                <a:gd fmla="*/ 106 w 358" name="T32"/>
                <a:gd fmla="*/ 153 h 355" name="T33"/>
                <a:gd fmla="*/ 120 w 358" name="T34"/>
                <a:gd fmla="*/ 136 h 355" name="T35"/>
                <a:gd fmla="*/ 345 w 358" name="T36"/>
                <a:gd fmla="*/ 35 h 355" name="T37"/>
                <a:gd fmla="*/ 297 w 358" name="T38"/>
                <a:gd fmla="*/ 1 h 355" name="T39"/>
                <a:gd fmla="*/ 168 w 358" name="T40"/>
                <a:gd fmla="*/ 116 h 355" name="T41"/>
                <a:gd fmla="*/ 150 w 358" name="T42"/>
                <a:gd fmla="*/ 142 h 355" name="T43"/>
                <a:gd fmla="*/ 134 w 358" name="T44"/>
                <a:gd fmla="*/ 150 h 355" name="T45"/>
                <a:gd fmla="*/ 136 w 358" name="T46"/>
                <a:gd fmla="*/ 199 h 355" name="T47"/>
                <a:gd fmla="*/ 32 w 358" name="T48"/>
                <a:gd fmla="*/ 289 h 355" name="T49"/>
                <a:gd fmla="*/ 20 w 358" name="T50"/>
                <a:gd fmla="*/ 355 h 355" name="T51"/>
                <a:gd fmla="*/ 74 w 358" name="T52"/>
                <a:gd fmla="*/ 301 h 355" name="T53"/>
                <a:gd fmla="*/ 159 w 358" name="T54"/>
                <a:gd fmla="*/ 222 h 355" name="T55"/>
                <a:gd fmla="*/ 206 w 358" name="T56"/>
                <a:gd fmla="*/ 222 h 355" name="T57"/>
                <a:gd fmla="*/ 220 w 358" name="T58"/>
                <a:gd fmla="*/ 192 h 355" name="T59"/>
                <a:gd fmla="*/ 240 w 358" name="T60"/>
                <a:gd fmla="*/ 188 h 355" name="T61"/>
                <a:gd fmla="*/ 345 w 358" name="T62"/>
                <a:gd fmla="*/ 35 h 3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55" w="358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C6A2BF8-A4A8-4C20-9D75-3711192F3D45}"/>
              </a:ext>
            </a:extLst>
          </p:cNvPr>
          <p:cNvGrpSpPr/>
          <p:nvPr/>
        </p:nvGrpSpPr>
        <p:grpSpPr>
          <a:xfrm>
            <a:off x="10442848" y="361507"/>
            <a:ext cx="489592" cy="505336"/>
            <a:chOff x="3956659" y="2363840"/>
            <a:chExt cx="620211" cy="640155"/>
          </a:xfrm>
        </p:grpSpPr>
        <p:sp>
          <p:nvSpPr>
            <p:cNvPr id="69" name="Oval 12">
              <a:extLst>
                <a:ext uri="{FF2B5EF4-FFF2-40B4-BE49-F238E27FC236}">
                  <a16:creationId xmlns:a16="http://schemas.microsoft.com/office/drawing/2014/main" id="{C6FA3DED-24B0-4D4E-911F-35C5C420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659" y="2363840"/>
              <a:ext cx="620211" cy="640155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EFA1458-F1F1-4237-8289-3203E49DE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8320" y="2480269"/>
              <a:ext cx="376913" cy="414805"/>
            </a:xfrm>
            <a:custGeom>
              <a:gdLst>
                <a:gd fmla="*/ 117 w 387" name="T0"/>
                <a:gd fmla="*/ 63 h 412" name="T1"/>
                <a:gd fmla="*/ 253 w 387" name="T2"/>
                <a:gd fmla="*/ 46 h 412" name="T3"/>
                <a:gd fmla="*/ 204 w 387" name="T4"/>
                <a:gd fmla="*/ 28 h 412" name="T5"/>
                <a:gd fmla="*/ 148 w 387" name="T6"/>
                <a:gd fmla="*/ 28 h 412" name="T7"/>
                <a:gd fmla="*/ 99 w 387" name="T8"/>
                <a:gd fmla="*/ 46 h 412" name="T9"/>
                <a:gd fmla="*/ 318 w 387" name="T10"/>
                <a:gd fmla="*/ 357 h 412" name="T11"/>
                <a:gd fmla="*/ 324 w 387" name="T12"/>
                <a:gd fmla="*/ 345 h 412" name="T13"/>
                <a:gd fmla="*/ 301 w 387" name="T14"/>
                <a:gd fmla="*/ 268 h 412" name="T15"/>
                <a:gd fmla="*/ 287 w 387" name="T16"/>
                <a:gd fmla="*/ 268 h 412" name="T17"/>
                <a:gd fmla="*/ 287 w 387" name="T18"/>
                <a:gd fmla="*/ 327 h 412" name="T19"/>
                <a:gd fmla="*/ 288 w 387" name="T20"/>
                <a:gd fmla="*/ 328 h 412" name="T21"/>
                <a:gd fmla="*/ 288 w 387" name="T22"/>
                <a:gd fmla="*/ 330 h 412" name="T23"/>
                <a:gd fmla="*/ 289 w 387" name="T24"/>
                <a:gd fmla="*/ 331 h 412" name="T25"/>
                <a:gd fmla="*/ 368 w 387" name="T26"/>
                <a:gd fmla="*/ 272 h 412" name="T27"/>
                <a:gd fmla="*/ 294 w 387" name="T28"/>
                <a:gd fmla="*/ 233 h 412" name="T29"/>
                <a:gd fmla="*/ 277 w 387" name="T30"/>
                <a:gd fmla="*/ 411 h 412" name="T31"/>
                <a:gd fmla="*/ 382 w 387" name="T32"/>
                <a:gd fmla="*/ 339 h 412" name="T33"/>
                <a:gd fmla="*/ 369 w 387" name="T34"/>
                <a:gd fmla="*/ 337 h 412" name="T35"/>
                <a:gd fmla="*/ 294 w 387" name="T36"/>
                <a:gd fmla="*/ 398 h 412" name="T37"/>
                <a:gd fmla="*/ 220 w 387" name="T38"/>
                <a:gd fmla="*/ 308 h 412" name="T39"/>
                <a:gd fmla="*/ 308 w 387" name="T40"/>
                <a:gd fmla="*/ 248 h 412" name="T41"/>
                <a:gd fmla="*/ 369 w 387" name="T42"/>
                <a:gd fmla="*/ 337 h 412" name="T43"/>
                <a:gd fmla="*/ 130 w 387" name="T44"/>
                <a:gd fmla="*/ 336 h 412" name="T45"/>
                <a:gd fmla="*/ 221 w 387" name="T46"/>
                <a:gd fmla="*/ 245 h 412" name="T47"/>
                <a:gd fmla="*/ 240 w 387" name="T48"/>
                <a:gd fmla="*/ 231 h 412" name="T49"/>
                <a:gd fmla="*/ 334 w 387" name="T50"/>
                <a:gd fmla="*/ 140 h 412" name="T51"/>
                <a:gd fmla="*/ 338 w 387" name="T52"/>
                <a:gd fmla="*/ 226 h 412" name="T53"/>
                <a:gd fmla="*/ 352 w 387" name="T54"/>
                <a:gd fmla="*/ 231 h 412" name="T55"/>
                <a:gd fmla="*/ 352 w 387" name="T56"/>
                <a:gd fmla="*/ 95 h 412" name="T57"/>
                <a:gd fmla="*/ 19 w 387" name="T58"/>
                <a:gd fmla="*/ 77 h 412" name="T59"/>
                <a:gd fmla="*/ 0 w 387" name="T60"/>
                <a:gd fmla="*/ 144 h 412" name="T61"/>
                <a:gd fmla="*/ 0 w 387" name="T62"/>
                <a:gd fmla="*/ 245 h 412" name="T63"/>
                <a:gd fmla="*/ 0 w 387" name="T64"/>
                <a:gd fmla="*/ 343 h 412" name="T65"/>
                <a:gd fmla="*/ 195 w 387" name="T66"/>
                <a:gd fmla="*/ 361 h 412" name="T67"/>
                <a:gd fmla="*/ 15 w 387" name="T68"/>
                <a:gd fmla="*/ 144 h 412" name="T69"/>
                <a:gd fmla="*/ 19 w 387" name="T70"/>
                <a:gd fmla="*/ 140 h 412" name="T71"/>
                <a:gd fmla="*/ 115 w 387" name="T72"/>
                <a:gd fmla="*/ 231 h 412" name="T73"/>
                <a:gd fmla="*/ 15 w 387" name="T74"/>
                <a:gd fmla="*/ 144 h 412" name="T75"/>
                <a:gd fmla="*/ 115 w 387" name="T76"/>
                <a:gd fmla="*/ 245 h 412" name="T77"/>
                <a:gd fmla="*/ 19 w 387" name="T78"/>
                <a:gd fmla="*/ 336 h 412" name="T79"/>
                <a:gd fmla="*/ 15 w 387" name="T80"/>
                <a:gd fmla="*/ 245 h 412" name="T81"/>
                <a:gd fmla="*/ 130 w 387" name="T82"/>
                <a:gd fmla="*/ 231 h 412" name="T83"/>
                <a:gd fmla="*/ 130 w 387" name="T84"/>
                <a:gd fmla="*/ 140 h 412" name="T85"/>
                <a:gd fmla="*/ 226 w 387" name="T86"/>
                <a:gd fmla="*/ 231 h 412" name="T87"/>
                <a:gd fmla="*/ 233 w 387" name="T88"/>
                <a:gd fmla="*/ 95 h 412" name="T89"/>
                <a:gd fmla="*/ 246 w 387" name="T90"/>
                <a:gd fmla="*/ 107 h 412" name="T91"/>
                <a:gd fmla="*/ 221 w 387" name="T92"/>
                <a:gd fmla="*/ 107 h 412" name="T93"/>
                <a:gd fmla="*/ 123 w 387" name="T94"/>
                <a:gd fmla="*/ 95 h 412" name="T95"/>
                <a:gd fmla="*/ 135 w 387" name="T96"/>
                <a:gd fmla="*/ 107 h 412" name="T97"/>
                <a:gd fmla="*/ 110 w 387" name="T98"/>
                <a:gd fmla="*/ 107 h 41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12" w="387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54BC5E6-F2E4-4736-B252-1D5BE88850E7}"/>
              </a:ext>
            </a:extLst>
          </p:cNvPr>
          <p:cNvGrpSpPr/>
          <p:nvPr/>
        </p:nvGrpSpPr>
        <p:grpSpPr>
          <a:xfrm>
            <a:off x="11083743" y="361507"/>
            <a:ext cx="491168" cy="505336"/>
            <a:chOff x="4933014" y="2363840"/>
            <a:chExt cx="622207" cy="640155"/>
          </a:xfrm>
        </p:grpSpPr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7AB1040F-9D5C-4C4B-B768-7677C3C7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014" y="2363840"/>
              <a:ext cx="622207" cy="640155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7E76378C-2293-4A54-B9EC-0A5C08903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460" y="2488929"/>
              <a:ext cx="376913" cy="364950"/>
            </a:xfrm>
            <a:custGeom>
              <a:gdLst>
                <a:gd fmla="*/ 13 w 387" name="T0"/>
                <a:gd fmla="*/ 287 h 362" name="T1"/>
                <a:gd fmla="*/ 276 w 387" name="T2"/>
                <a:gd fmla="*/ 215 h 362" name="T3"/>
                <a:gd fmla="*/ 253 w 387" name="T4"/>
                <a:gd fmla="*/ 297 h 362" name="T5"/>
                <a:gd fmla="*/ 245 w 387" name="T6"/>
                <a:gd fmla="*/ 226 h 362" name="T7"/>
                <a:gd fmla="*/ 245 w 387" name="T8"/>
                <a:gd fmla="*/ 163 h 362" name="T9"/>
                <a:gd fmla="*/ 238 w 387" name="T10"/>
                <a:gd fmla="*/ 166 h 362" name="T11"/>
                <a:gd fmla="*/ 244 w 387" name="T12"/>
                <a:gd fmla="*/ 175 h 362" name="T13"/>
                <a:gd fmla="*/ 250 w 387" name="T14"/>
                <a:gd fmla="*/ 173 h 362" name="T15"/>
                <a:gd fmla="*/ 214 w 387" name="T16"/>
                <a:gd fmla="*/ 181 h 362" name="T17"/>
                <a:gd fmla="*/ 217 w 387" name="T18"/>
                <a:gd fmla="*/ 193 h 362" name="T19"/>
                <a:gd fmla="*/ 221 w 387" name="T20"/>
                <a:gd fmla="*/ 189 h 362" name="T21"/>
                <a:gd fmla="*/ 195 w 387" name="T22"/>
                <a:gd fmla="*/ 205 h 362" name="T23"/>
                <a:gd fmla="*/ 192 w 387" name="T24"/>
                <a:gd fmla="*/ 211 h 362" name="T25"/>
                <a:gd fmla="*/ 201 w 387" name="T26"/>
                <a:gd fmla="*/ 216 h 362" name="T27"/>
                <a:gd fmla="*/ 204 w 387" name="T28"/>
                <a:gd fmla="*/ 210 h 362" name="T29"/>
                <a:gd fmla="*/ 183 w 387" name="T30"/>
                <a:gd fmla="*/ 240 h 362" name="T31"/>
                <a:gd fmla="*/ 193 w 387" name="T32"/>
                <a:gd fmla="*/ 247 h 362" name="T33"/>
                <a:gd fmla="*/ 194 w 387" name="T34"/>
                <a:gd fmla="*/ 241 h 362" name="T35"/>
                <a:gd fmla="*/ 185 w 387" name="T36"/>
                <a:gd fmla="*/ 270 h 362" name="T37"/>
                <a:gd fmla="*/ 187 w 387" name="T38"/>
                <a:gd fmla="*/ 277 h 362" name="T39"/>
                <a:gd fmla="*/ 196 w 387" name="T40"/>
                <a:gd fmla="*/ 273 h 362" name="T41"/>
                <a:gd fmla="*/ 195 w 387" name="T42"/>
                <a:gd fmla="*/ 267 h 362" name="T43"/>
                <a:gd fmla="*/ 200 w 387" name="T44"/>
                <a:gd fmla="*/ 304 h 362" name="T45"/>
                <a:gd fmla="*/ 212 w 387" name="T46"/>
                <a:gd fmla="*/ 302 h 362" name="T47"/>
                <a:gd fmla="*/ 208 w 387" name="T48"/>
                <a:gd fmla="*/ 297 h 362" name="T49"/>
                <a:gd fmla="*/ 221 w 387" name="T50"/>
                <a:gd fmla="*/ 325 h 362" name="T51"/>
                <a:gd fmla="*/ 227 w 387" name="T52"/>
                <a:gd fmla="*/ 329 h 362" name="T53"/>
                <a:gd fmla="*/ 232 w 387" name="T54"/>
                <a:gd fmla="*/ 320 h 362" name="T55"/>
                <a:gd fmla="*/ 227 w 387" name="T56"/>
                <a:gd fmla="*/ 316 h 362" name="T57"/>
                <a:gd fmla="*/ 254 w 387" name="T58"/>
                <a:gd fmla="*/ 340 h 362" name="T59"/>
                <a:gd fmla="*/ 261 w 387" name="T60"/>
                <a:gd fmla="*/ 342 h 362" name="T61"/>
                <a:gd fmla="*/ 257 w 387" name="T62"/>
                <a:gd fmla="*/ 330 h 362" name="T63"/>
                <a:gd fmla="*/ 284 w 387" name="T64"/>
                <a:gd fmla="*/ 342 h 362" name="T65"/>
                <a:gd fmla="*/ 291 w 387" name="T66"/>
                <a:gd fmla="*/ 341 h 362" name="T67"/>
                <a:gd fmla="*/ 290 w 387" name="T68"/>
                <a:gd fmla="*/ 331 h 362" name="T69"/>
                <a:gd fmla="*/ 284 w 387" name="T70"/>
                <a:gd fmla="*/ 332 h 362" name="T71"/>
                <a:gd fmla="*/ 319 w 387" name="T72"/>
                <a:gd fmla="*/ 332 h 362" name="T73"/>
                <a:gd fmla="*/ 325 w 387" name="T74"/>
                <a:gd fmla="*/ 328 h 362" name="T75"/>
                <a:gd fmla="*/ 315 w 387" name="T76"/>
                <a:gd fmla="*/ 321 h 362" name="T77"/>
                <a:gd fmla="*/ 343 w 387" name="T78"/>
                <a:gd fmla="*/ 313 h 362" name="T79"/>
                <a:gd fmla="*/ 347 w 387" name="T80"/>
                <a:gd fmla="*/ 308 h 362" name="T81"/>
                <a:gd fmla="*/ 340 w 387" name="T82"/>
                <a:gd fmla="*/ 300 h 362" name="T83"/>
                <a:gd fmla="*/ 336 w 387" name="T84"/>
                <a:gd fmla="*/ 305 h 362" name="T85"/>
                <a:gd fmla="*/ 362 w 387" name="T86"/>
                <a:gd fmla="*/ 282 h 362" name="T87"/>
                <a:gd fmla="*/ 364 w 387" name="T88"/>
                <a:gd fmla="*/ 275 h 362" name="T89"/>
                <a:gd fmla="*/ 352 w 387" name="T90"/>
                <a:gd fmla="*/ 276 h 362" name="T91"/>
                <a:gd fmla="*/ 367 w 387" name="T92"/>
                <a:gd fmla="*/ 252 h 362" name="T93"/>
                <a:gd fmla="*/ 367 w 387" name="T94"/>
                <a:gd fmla="*/ 245 h 362" name="T95"/>
                <a:gd fmla="*/ 356 w 387" name="T96"/>
                <a:gd fmla="*/ 244 h 362" name="T97"/>
                <a:gd fmla="*/ 356 w 387" name="T98"/>
                <a:gd fmla="*/ 250 h 362" name="T99"/>
                <a:gd fmla="*/ 360 w 387" name="T100"/>
                <a:gd fmla="*/ 215 h 362" name="T101"/>
                <a:gd fmla="*/ 357 w 387" name="T102"/>
                <a:gd fmla="*/ 208 h 362" name="T103"/>
                <a:gd fmla="*/ 350 w 387" name="T104"/>
                <a:gd fmla="*/ 218 h 362" name="T105"/>
                <a:gd fmla="*/ 344 w 387" name="T106"/>
                <a:gd fmla="*/ 190 h 362" name="T107"/>
                <a:gd fmla="*/ 340 w 387" name="T108"/>
                <a:gd fmla="*/ 185 h 362" name="T109"/>
                <a:gd fmla="*/ 331 w 387" name="T110"/>
                <a:gd fmla="*/ 191 h 362" name="T111"/>
                <a:gd fmla="*/ 335 w 387" name="T112"/>
                <a:gd fmla="*/ 196 h 362" name="T113"/>
                <a:gd fmla="*/ 315 w 387" name="T114"/>
                <a:gd fmla="*/ 168 h 362" name="T115"/>
                <a:gd fmla="*/ 309 w 387" name="T116"/>
                <a:gd fmla="*/ 165 h 362" name="T117"/>
                <a:gd fmla="*/ 308 w 387" name="T118"/>
                <a:gd fmla="*/ 176 h 362" name="T119"/>
                <a:gd fmla="*/ 275 w 387" name="T120"/>
                <a:gd fmla="*/ 138 h 362" name="T121"/>
                <a:gd fmla="*/ 215 w 387" name="T122"/>
                <a:gd fmla="*/ 5 h 362" name="T123"/>
                <a:gd fmla="*/ 18 w 387" name="T124"/>
                <a:gd fmla="*/ 92 h 36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2" w="387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4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69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6" y="333"/>
                  </a:ln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3"/>
                  </a:lnTo>
                  <a:lnTo>
                    <a:pt x="343" y="312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7969712-66BD-4524-94D9-4A87776D0B5F}"/>
              </a:ext>
            </a:extLst>
          </p:cNvPr>
          <p:cNvSpPr txBox="1"/>
          <p:nvPr/>
        </p:nvSpPr>
        <p:spPr>
          <a:xfrm>
            <a:off x="983722" y="1937464"/>
            <a:ext cx="198786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此处可以换成LOGO</a:t>
            </a:r>
          </a:p>
        </p:txBody>
      </p:sp>
    </p:spTree>
    <p:extLst>
      <p:ext uri="{BB962C8B-B14F-4D97-AF65-F5344CB8AC3E}">
        <p14:creationId val="253155975"/>
      </p:ext>
    </p:extLst>
  </p:cSld>
  <p:clrMapOvr>
    <a:masterClrMapping/>
  </p:clrMapOvr>
  <mc:AlternateContent>
    <mc:Choice Requires="p14">
      <p:transition advTm="6819" p14:dur="1600" spd="slow">
        <p:blinds dir="vert"/>
      </p:transition>
    </mc:Choice>
    <mc:Fallback>
      <p:transition advTm="6819" spd="slow">
        <p:blinds dir="vert"/>
      </p:transition>
    </mc:Fallback>
  </mc:AlternateContent>
  <p:timing/>
  <p:extLst mod="1">
    <p:ext uri="{E180D4A7-C9FB-4DFB-919C-405C955672EB}">
      <p14:showEvtLst>
        <p14:playEvt objId="2" time="15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fmla="val 69167" name="adj"/>
            </a:avLst>
          </a:prstGeom>
          <a:solidFill>
            <a:srgbClr val="313D4D">
              <a:alpha val="25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3891"/>
            <a:ext cx="9678030" cy="2722728"/>
          </a:xfrm>
          <a:prstGeom prst="parallelogram">
            <a:avLst>
              <a:gd fmla="val 69079" name="adj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gdLst>
              <a:gd fmla="*/ 3074046 w 3074046" name="connsiteX0"/>
              <a:gd fmla="*/ 0 h 4444381" name="connsiteY0"/>
              <a:gd fmla="*/ 3074046 w 3074046" name="connsiteX1"/>
              <a:gd fmla="*/ 4444381 h 4444381" name="connsiteY1"/>
              <a:gd fmla="*/ 0 w 3074046" name="connsiteX2"/>
              <a:gd fmla="*/ 4444381 h 444438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444381" w="3074046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48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gdLst>
              <a:gd fmla="*/ 0 w 1375396" name="connsiteX0"/>
              <a:gd fmla="*/ 0 h 1988515" name="connsiteY0"/>
              <a:gd fmla="*/ 1375396 w 1375396" name="connsiteX1"/>
              <a:gd fmla="*/ 0 h 1988515" name="connsiteY1"/>
              <a:gd fmla="*/ 0 w 1375396" name="connsiteX2"/>
              <a:gd fmla="*/ 1988515 h 198851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988514" w="1375396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fmla="val 69167" name="adj"/>
            </a:avLst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gdLst>
              <a:gd fmla="*/ 1380905 w 1666655" name="connsiteX0"/>
              <a:gd fmla="*/ 0 h 2162200" name="connsiteY0"/>
              <a:gd fmla="*/ 1666655 w 1666655" name="connsiteX1"/>
              <a:gd fmla="*/ 0 h 2162200" name="connsiteY1"/>
              <a:gd fmla="*/ 285750 w 1666655" name="connsiteX2"/>
              <a:gd fmla="*/ 2162200 h 2162200" name="connsiteY2"/>
              <a:gd fmla="*/ 0 w 1666655" name="connsiteX3"/>
              <a:gd fmla="*/ 2162200 h 2162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2200" w="1666654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4800">
                <a:solidFill>
                  <a:srgbClr val="BD2531"/>
                </a:solidFill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Part   2</a:t>
            </a:r>
          </a:p>
        </p:txBody>
      </p:sp>
      <p:sp>
        <p:nvSpPr>
          <p:cNvPr id="2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6990" y="2264410"/>
            <a:ext cx="448373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defRPr/>
            </a:pPr>
            <a:r>
              <a:rPr altLang="en-US" b="1" lang="zh-CN" sz="4800">
                <a:solidFill>
                  <a:srgbClr val="FFFFFF"/>
                </a:solidFill>
                <a:latin typeface="+mn-ea"/>
                <a:ea typeface="+mn-ea"/>
              </a:rPr>
              <a:t>主要做法和经验</a:t>
            </a: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3700428" y="3244970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6410554" y="3244970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3700428" y="3644649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8" name="Freeform 21"/>
          <p:cNvSpPr>
            <a:spLocks noEditPoints="1"/>
          </p:cNvSpPr>
          <p:nvPr/>
        </p:nvSpPr>
        <p:spPr bwMode="auto">
          <a:xfrm>
            <a:off x="6410509" y="3644649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9" name="TextBox 9"/>
          <p:cNvSpPr txBox="1"/>
          <p:nvPr/>
        </p:nvSpPr>
        <p:spPr>
          <a:xfrm>
            <a:off x="3919947" y="3170717"/>
            <a:ext cx="224564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五个指导思想贯穿始终</a:t>
            </a:r>
          </a:p>
        </p:txBody>
      </p:sp>
      <p:sp>
        <p:nvSpPr>
          <p:cNvPr id="60" name="TextBox 10"/>
          <p:cNvSpPr txBox="1"/>
          <p:nvPr/>
        </p:nvSpPr>
        <p:spPr>
          <a:xfrm>
            <a:off x="3919948" y="3580283"/>
            <a:ext cx="244581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成立领导小组和工作专班</a:t>
            </a:r>
          </a:p>
        </p:txBody>
      </p:sp>
      <p:sp>
        <p:nvSpPr>
          <p:cNvPr id="61" name="TextBox 13"/>
          <p:cNvSpPr txBox="1"/>
          <p:nvPr/>
        </p:nvSpPr>
        <p:spPr>
          <a:xfrm>
            <a:off x="6605828" y="3170717"/>
            <a:ext cx="20054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明确实现路径</a:t>
            </a:r>
          </a:p>
        </p:txBody>
      </p:sp>
      <p:sp>
        <p:nvSpPr>
          <p:cNvPr id="62" name="TextBox 14"/>
          <p:cNvSpPr txBox="1"/>
          <p:nvPr/>
        </p:nvSpPr>
        <p:spPr>
          <a:xfrm>
            <a:off x="6605825" y="3580283"/>
            <a:ext cx="222522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主要考核指标的表现</a:t>
            </a:r>
          </a:p>
        </p:txBody>
      </p:sp>
      <p:sp>
        <p:nvSpPr>
          <p:cNvPr id="63" name="TextBox 10"/>
          <p:cNvSpPr txBox="1"/>
          <p:nvPr/>
        </p:nvSpPr>
        <p:spPr>
          <a:xfrm>
            <a:off x="3856823" y="3983203"/>
            <a:ext cx="222523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抓住关键事项</a:t>
            </a:r>
          </a:p>
        </p:txBody>
      </p:sp>
      <p:sp>
        <p:nvSpPr>
          <p:cNvPr id="64" name="Freeform 21"/>
          <p:cNvSpPr>
            <a:spLocks noEditPoints="1"/>
          </p:cNvSpPr>
          <p:nvPr/>
        </p:nvSpPr>
        <p:spPr bwMode="auto">
          <a:xfrm>
            <a:off x="3699360" y="4057456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5" name="Freeform 21"/>
          <p:cNvSpPr>
            <a:spLocks noEditPoints="1"/>
          </p:cNvSpPr>
          <p:nvPr/>
        </p:nvSpPr>
        <p:spPr bwMode="auto">
          <a:xfrm>
            <a:off x="6424202" y="4047569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6605828" y="3983203"/>
            <a:ext cx="19448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业务开发方向</a:t>
            </a:r>
          </a:p>
        </p:txBody>
      </p:sp>
    </p:spTree>
  </p:cSld>
  <p:clrMapOvr>
    <a:masterClrMapping/>
  </p:clrMapOvr>
  <mc:AlternateContent>
    <mc:Choice Requires="p14">
      <p:transition advTm="4000" p14:dur="1500" spd="slow">
        <p:split orient="vert"/>
        <p:sndAc>
          <p:stSnd>
            <p:snd name="chimes.wav" r:embed="rId4"/>
          </p:stSnd>
        </p:sndAc>
      </p:transition>
    </mc:Choice>
    <mc:Fallback>
      <p:transition advTm="4000" spd="slow">
        <p:split orient="vert"/>
        <p:sndAc>
          <p:stSnd>
            <p:snd name="chimes.wav" r:embed="rId4"/>
          </p:stSnd>
        </p:sndAc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9"/>
      <p:bldP grpId="0" spid="30"/>
      <p:bldP grpId="0" spid="31"/>
      <p:bldP grpId="0" spid="33"/>
      <p:bldP grpId="0" spid="4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五个指导思想贯穿始终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0552030" y="1654175"/>
            <a:ext cx="10560" cy="7307"/>
          </a:xfrm>
          <a:custGeom>
            <a:gdLst>
              <a:gd fmla="cos wd2 2700000" name="idx"/>
              <a:gd fmla="sin hd2 2700000" name="idy"/>
              <a:gd fmla="+- hc 0 wd2" name="il"/>
              <a:gd fmla="+- hc wd2 0" name="ir"/>
              <a:gd fmla="+- vc 0 idx" name="it"/>
              <a:gd fmla="+- vc idx 0" name="ib"/>
            </a:gdLst>
            <a:cxnLst>
              <a:cxn ang="3">
                <a:pos x="hc" y="t"/>
              </a:cxn>
              <a:cxn ang="3">
                <a:pos x="hd2" y="il"/>
              </a:cxn>
              <a:cxn ang="cd2">
                <a:pos x="l" y="vc"/>
              </a:cxn>
              <a:cxn ang="cd4">
                <a:pos x="hd2" y="ir"/>
              </a:cxn>
              <a:cxn ang="cd4">
                <a:pos x="hc" y="b"/>
              </a:cxn>
              <a:cxn ang="cd4">
                <a:pos x="idy" y="ir"/>
              </a:cxn>
              <a:cxn ang="0">
                <a:pos x="r" y="vc"/>
              </a:cxn>
              <a:cxn ang="3">
                <a:pos x="idy" y="il"/>
              </a:cxn>
            </a:cxnLst>
            <a:rect b="ir" l="hd2" r="idy" t="il"/>
            <a:pathLst>
              <a:path h="12" w="17">
                <a:moveTo>
                  <a:pt x="0" y="0"/>
                </a:moveTo>
                <a:lnTo>
                  <a:pt x="17" y="0"/>
                </a:lnTo>
                <a:lnTo>
                  <a:pt x="14" y="12"/>
                </a:lnTo>
                <a:lnTo>
                  <a:pt x="0" y="0"/>
                </a:lnTo>
                <a:close/>
              </a:path>
            </a:pathLst>
          </a:custGeom>
          <a:solidFill>
            <a:srgbClr val="AD1B30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299450" y="1654175"/>
            <a:ext cx="12465" cy="8626"/>
          </a:xfrm>
          <a:custGeom>
            <a:gdLst>
              <a:gd fmla="cos wd2 2700000" name="idx"/>
              <a:gd fmla="sin hd2 2700000" name="idy"/>
              <a:gd fmla="+- hc 0 wd2" name="il"/>
              <a:gd fmla="+- hc wd2 0" name="ir"/>
              <a:gd fmla="+- vc 0 idx" name="it"/>
              <a:gd fmla="+- vc idx 0" name="ib"/>
            </a:gdLst>
            <a:cxnLst>
              <a:cxn ang="3">
                <a:pos x="hc" y="t"/>
              </a:cxn>
              <a:cxn ang="3">
                <a:pos x="hd2" y="il"/>
              </a:cxn>
              <a:cxn ang="cd2">
                <a:pos x="l" y="vc"/>
              </a:cxn>
              <a:cxn ang="cd4">
                <a:pos x="hd2" y="ir"/>
              </a:cxn>
              <a:cxn ang="cd4">
                <a:pos x="hc" y="b"/>
              </a:cxn>
              <a:cxn ang="cd4">
                <a:pos x="idy" y="ir"/>
              </a:cxn>
              <a:cxn ang="0">
                <a:pos x="r" y="vc"/>
              </a:cxn>
              <a:cxn ang="3">
                <a:pos x="idy" y="il"/>
              </a:cxn>
            </a:cxnLst>
            <a:rect b="ir" l="hd2" r="idy" t="il"/>
            <a:pathLst>
              <a:path h="14" w="20">
                <a:moveTo>
                  <a:pt x="0" y="0"/>
                </a:moveTo>
                <a:lnTo>
                  <a:pt x="20" y="0"/>
                </a:lnTo>
                <a:lnTo>
                  <a:pt x="3" y="14"/>
                </a:lnTo>
                <a:lnTo>
                  <a:pt x="0" y="0"/>
                </a:lnTo>
                <a:close/>
              </a:path>
            </a:pathLst>
          </a:custGeom>
          <a:solidFill>
            <a:srgbClr val="AD1B30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43990" y="861060"/>
            <a:ext cx="8625840" cy="5570220"/>
            <a:chOff x="6436" y="1107"/>
            <a:chExt cx="13584" cy="8772"/>
          </a:xfrm>
        </p:grpSpPr>
        <p:grpSp>
          <p:nvGrpSpPr>
            <p:cNvPr id="27" name="Group 2"/>
            <p:cNvGrpSpPr/>
            <p:nvPr/>
          </p:nvGrpSpPr>
          <p:grpSpPr>
            <a:xfrm>
              <a:off x="11403" y="5421"/>
              <a:ext cx="3677" cy="3677"/>
              <a:chExt cx="2448442" cy="2448443"/>
            </a:xfrm>
            <a:solidFill>
              <a:schemeClr val="bg1"/>
            </a:solidFill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48442" cy="244844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lvl1pPr eaLnBrk="0" hangingPunct="0"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15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endParaRPr altLang="en-US" lang="zh-CN" sz="1800">
                  <a:solidFill>
                    <a:srgbClr val="3D3D3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" name="Freeform 11"/>
              <p:cNvSpPr>
                <a:spLocks noEditPoints="1"/>
              </p:cNvSpPr>
              <p:nvPr/>
            </p:nvSpPr>
            <p:spPr bwMode="auto">
              <a:xfrm>
                <a:off x="527182" y="206344"/>
                <a:ext cx="1921260" cy="2242099"/>
              </a:xfrm>
              <a:custGeom>
                <a:gdLst>
                  <a:gd fmla="*/ 2418 w 6631" name="T0"/>
                  <a:gd fmla="*/ 7594 h 7736" name="T1"/>
                  <a:gd fmla="*/ 2218 w 6631" name="T2"/>
                  <a:gd fmla="*/ 7401 h 7736" name="T3"/>
                  <a:gd fmla="*/ 1863 w 6631" name="T4"/>
                  <a:gd fmla="*/ 6978 h 7736" name="T5"/>
                  <a:gd fmla="*/ 1730 w 6631" name="T6"/>
                  <a:gd fmla="*/ 6851 h 7736" name="T7"/>
                  <a:gd fmla="*/ 1563 w 6631" name="T8"/>
                  <a:gd fmla="*/ 6488 h 7736" name="T9"/>
                  <a:gd fmla="*/ 1833 w 6631" name="T10"/>
                  <a:gd fmla="*/ 6166 h 7736" name="T11"/>
                  <a:gd fmla="*/ 2142 w 6631" name="T12"/>
                  <a:gd fmla="*/ 5884 h 7736" name="T13"/>
                  <a:gd fmla="*/ 2409 w 6631" name="T14"/>
                  <a:gd fmla="*/ 5559 h 7736" name="T15"/>
                  <a:gd fmla="*/ 2485 w 6631" name="T16"/>
                  <a:gd fmla="*/ 5491 h 7736" name="T17"/>
                  <a:gd fmla="*/ 2563 w 6631" name="T18"/>
                  <a:gd fmla="*/ 5418 h 7736" name="T19"/>
                  <a:gd fmla="*/ 2793 w 6631" name="T20"/>
                  <a:gd fmla="*/ 5268 h 7736" name="T21"/>
                  <a:gd fmla="*/ 3391 w 6631" name="T22"/>
                  <a:gd fmla="*/ 5160 h 7736" name="T23"/>
                  <a:gd fmla="*/ 3089 w 6631" name="T24"/>
                  <a:gd fmla="*/ 5709 h 7736" name="T25"/>
                  <a:gd fmla="*/ 2846 w 6631" name="T26"/>
                  <a:gd fmla="*/ 6317 h 7736" name="T27"/>
                  <a:gd fmla="*/ 2598 w 6631" name="T28"/>
                  <a:gd fmla="*/ 7348 h 7736" name="T29"/>
                  <a:gd fmla="*/ 2480 w 6631" name="T30"/>
                  <a:gd fmla="*/ 7659 h 7736" name="T31"/>
                  <a:gd fmla="*/ 2441 w 6631" name="T32"/>
                  <a:gd fmla="*/ 7736 h 7736" name="T33"/>
                  <a:gd fmla="*/ 609 w 6631" name="T34"/>
                  <a:gd fmla="*/ 7194 h 7736" name="T35"/>
                  <a:gd fmla="*/ 443 w 6631" name="T36"/>
                  <a:gd fmla="*/ 6811 h 7736" name="T37"/>
                  <a:gd fmla="*/ 256 w 6631" name="T38"/>
                  <a:gd fmla="*/ 6455 h 7736" name="T39"/>
                  <a:gd fmla="*/ 37 w 6631" name="T40"/>
                  <a:gd fmla="*/ 5859 h 7736" name="T41"/>
                  <a:gd fmla="*/ 0 w 6631" name="T42"/>
                  <a:gd fmla="*/ 5618 h 7736" name="T43"/>
                  <a:gd fmla="*/ 143 w 6631" name="T44"/>
                  <a:gd fmla="*/ 5086 h 7736" name="T45"/>
                  <a:gd fmla="*/ 442 w 6631" name="T46"/>
                  <a:gd fmla="*/ 4938 h 7736" name="T47"/>
                  <a:gd fmla="*/ 736 w 6631" name="T48"/>
                  <a:gd fmla="*/ 4852 h 7736" name="T49"/>
                  <a:gd fmla="*/ 1014 w 6631" name="T50"/>
                  <a:gd fmla="*/ 4644 h 7736" name="T51"/>
                  <a:gd fmla="*/ 1086 w 6631" name="T52"/>
                  <a:gd fmla="*/ 4593 h 7736" name="T53"/>
                  <a:gd fmla="*/ 1020 w 6631" name="T54"/>
                  <a:gd fmla="*/ 4369 h 7736" name="T55"/>
                  <a:gd fmla="*/ 1074 w 6631" name="T56"/>
                  <a:gd fmla="*/ 4133 h 7736" name="T57"/>
                  <a:gd fmla="*/ 1116 w 6631" name="T58"/>
                  <a:gd fmla="*/ 3620 h 7736" name="T59"/>
                  <a:gd fmla="*/ 935 w 6631" name="T60"/>
                  <a:gd fmla="*/ 3343 h 7736" name="T61"/>
                  <a:gd fmla="*/ 881 w 6631" name="T62"/>
                  <a:gd fmla="*/ 3264 h 7736" name="T63"/>
                  <a:gd fmla="*/ 718 w 6631" name="T64"/>
                  <a:gd fmla="*/ 2848 h 7736" name="T65"/>
                  <a:gd fmla="*/ 676 w 6631" name="T66"/>
                  <a:gd fmla="*/ 2570 h 7736" name="T67"/>
                  <a:gd fmla="*/ 633 w 6631" name="T68"/>
                  <a:gd fmla="*/ 2274 h 7736" name="T69"/>
                  <a:gd fmla="*/ 580 w 6631" name="T70"/>
                  <a:gd fmla="*/ 2046 h 7736" name="T71"/>
                  <a:gd fmla="*/ 290 w 6631" name="T72"/>
                  <a:gd fmla="*/ 1695 h 7736" name="T73"/>
                  <a:gd fmla="*/ 625 w 6631" name="T74"/>
                  <a:gd fmla="*/ 962 h 7736" name="T75"/>
                  <a:gd fmla="*/ 1191 w 6631" name="T76"/>
                  <a:gd fmla="*/ 447 h 7736" name="T77"/>
                  <a:gd fmla="*/ 2031 w 6631" name="T78"/>
                  <a:gd fmla="*/ 117 h 7736" name="T79"/>
                  <a:gd fmla="*/ 2692 w 6631" name="T80"/>
                  <a:gd fmla="*/ 18 h 7736" name="T81"/>
                  <a:gd fmla="*/ 3420 w 6631" name="T82"/>
                  <a:gd fmla="*/ 108 h 7736" name="T83"/>
                  <a:gd fmla="*/ 4065 w 6631" name="T84"/>
                  <a:gd fmla="*/ 689 h 7736" name="T85"/>
                  <a:gd fmla="*/ 4683 w 6631" name="T86"/>
                  <a:gd fmla="*/ 1761 h 7736" name="T87"/>
                  <a:gd fmla="*/ 4765 w 6631" name="T88"/>
                  <a:gd fmla="*/ 2125 h 7736" name="T89"/>
                  <a:gd fmla="*/ 4966 w 6631" name="T90"/>
                  <a:gd fmla="*/ 2824 h 7736" name="T91"/>
                  <a:gd fmla="*/ 4996 w 6631" name="T92"/>
                  <a:gd fmla="*/ 3077 h 7736" name="T93"/>
                  <a:gd fmla="*/ 5213 w 6631" name="T94"/>
                  <a:gd fmla="*/ 2981 h 7736" name="T95"/>
                  <a:gd fmla="*/ 2068 w 6631" name="T96"/>
                  <a:gd fmla="*/ 5309 h 7736" name="T97"/>
                  <a:gd fmla="*/ 1686 w 6631" name="T98"/>
                  <a:gd fmla="*/ 4777 h 7736" name="T99"/>
                  <a:gd fmla="*/ 1571 w 6631" name="T100"/>
                  <a:gd fmla="*/ 4505 h 7736" name="T101"/>
                  <a:gd fmla="*/ 1583 w 6631" name="T102"/>
                  <a:gd fmla="*/ 4270 h 7736" name="T103"/>
                  <a:gd fmla="*/ 1740 w 6631" name="T104"/>
                  <a:gd fmla="*/ 4506 h 7736" name="T105"/>
                  <a:gd fmla="*/ 1888 w 6631" name="T106"/>
                  <a:gd fmla="*/ 4580 h 7736" name="T107"/>
                  <a:gd fmla="*/ 1917 w 6631" name="T108"/>
                  <a:gd fmla="*/ 4769 h 7736" name="T109"/>
                  <a:gd fmla="*/ 2146 w 6631" name="T110"/>
                  <a:gd fmla="*/ 4854 h 7736" name="T111"/>
                  <a:gd fmla="*/ 2244 w 6631" name="T112"/>
                  <a:gd fmla="*/ 5154 h 773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7735" w="6631">
                    <a:moveTo>
                      <a:pt x="2480" y="7659"/>
                    </a:moveTo>
                    <a:cubicBezTo>
                      <a:pt x="2450" y="7656"/>
                      <a:pt x="2435" y="7614"/>
                      <a:pt x="2418" y="7594"/>
                    </a:cubicBezTo>
                    <a:cubicBezTo>
                      <a:pt x="2399" y="7571"/>
                      <a:pt x="2373" y="7549"/>
                      <a:pt x="2352" y="7527"/>
                    </a:cubicBezTo>
                    <a:cubicBezTo>
                      <a:pt x="2309" y="7485"/>
                      <a:pt x="2253" y="7448"/>
                      <a:pt x="2218" y="7401"/>
                    </a:cubicBezTo>
                    <a:cubicBezTo>
                      <a:pt x="2143" y="7301"/>
                      <a:pt x="2060" y="7214"/>
                      <a:pt x="1981" y="7120"/>
                    </a:cubicBezTo>
                    <a:cubicBezTo>
                      <a:pt x="1940" y="7071"/>
                      <a:pt x="1904" y="7026"/>
                      <a:pt x="1863" y="6978"/>
                    </a:cubicBezTo>
                    <a:cubicBezTo>
                      <a:pt x="1843" y="6955"/>
                      <a:pt x="1825" y="6928"/>
                      <a:pt x="1806" y="6908"/>
                    </a:cubicBezTo>
                    <a:cubicBezTo>
                      <a:pt x="1776" y="6878"/>
                      <a:pt x="1757" y="6874"/>
                      <a:pt x="1730" y="6851"/>
                    </a:cubicBezTo>
                    <a:cubicBezTo>
                      <a:pt x="1707" y="6831"/>
                      <a:pt x="1563" y="6533"/>
                      <a:pt x="1563" y="6500"/>
                    </a:cubicBezTo>
                    <a:lnTo>
                      <a:pt x="1563" y="6488"/>
                    </a:lnTo>
                    <a:cubicBezTo>
                      <a:pt x="1563" y="6418"/>
                      <a:pt x="1656" y="6364"/>
                      <a:pt x="1690" y="6320"/>
                    </a:cubicBezTo>
                    <a:cubicBezTo>
                      <a:pt x="1724" y="6277"/>
                      <a:pt x="1793" y="6205"/>
                      <a:pt x="1833" y="6166"/>
                    </a:cubicBezTo>
                    <a:cubicBezTo>
                      <a:pt x="1863" y="6136"/>
                      <a:pt x="1959" y="6048"/>
                      <a:pt x="1990" y="6028"/>
                    </a:cubicBezTo>
                    <a:cubicBezTo>
                      <a:pt x="2034" y="5999"/>
                      <a:pt x="2116" y="5927"/>
                      <a:pt x="2142" y="5884"/>
                    </a:cubicBezTo>
                    <a:cubicBezTo>
                      <a:pt x="2180" y="5822"/>
                      <a:pt x="2209" y="5758"/>
                      <a:pt x="2261" y="5707"/>
                    </a:cubicBezTo>
                    <a:cubicBezTo>
                      <a:pt x="2298" y="5671"/>
                      <a:pt x="2382" y="5595"/>
                      <a:pt x="2409" y="5559"/>
                    </a:cubicBezTo>
                    <a:cubicBezTo>
                      <a:pt x="2434" y="5525"/>
                      <a:pt x="2402" y="5541"/>
                      <a:pt x="2447" y="5525"/>
                    </a:cubicBezTo>
                    <a:cubicBezTo>
                      <a:pt x="2476" y="5515"/>
                      <a:pt x="2471" y="5502"/>
                      <a:pt x="2485" y="5491"/>
                    </a:cubicBezTo>
                    <a:cubicBezTo>
                      <a:pt x="2499" y="5479"/>
                      <a:pt x="2507" y="5486"/>
                      <a:pt x="2530" y="5463"/>
                    </a:cubicBezTo>
                    <a:cubicBezTo>
                      <a:pt x="2547" y="5446"/>
                      <a:pt x="2549" y="5436"/>
                      <a:pt x="2563" y="5418"/>
                    </a:cubicBezTo>
                    <a:cubicBezTo>
                      <a:pt x="2600" y="5371"/>
                      <a:pt x="2651" y="5287"/>
                      <a:pt x="2697" y="5256"/>
                    </a:cubicBezTo>
                    <a:lnTo>
                      <a:pt x="2793" y="5268"/>
                    </a:lnTo>
                    <a:cubicBezTo>
                      <a:pt x="2956" y="5291"/>
                      <a:pt x="3109" y="5141"/>
                      <a:pt x="3294" y="5141"/>
                    </a:cubicBezTo>
                    <a:cubicBezTo>
                      <a:pt x="3324" y="5141"/>
                      <a:pt x="3372" y="5150"/>
                      <a:pt x="3391" y="5160"/>
                    </a:cubicBezTo>
                    <a:cubicBezTo>
                      <a:pt x="3384" y="5191"/>
                      <a:pt x="3260" y="5381"/>
                      <a:pt x="3234" y="5425"/>
                    </a:cubicBezTo>
                    <a:cubicBezTo>
                      <a:pt x="3184" y="5512"/>
                      <a:pt x="3135" y="5618"/>
                      <a:pt x="3089" y="5709"/>
                    </a:cubicBezTo>
                    <a:cubicBezTo>
                      <a:pt x="3049" y="5790"/>
                      <a:pt x="2985" y="5914"/>
                      <a:pt x="2956" y="5998"/>
                    </a:cubicBezTo>
                    <a:cubicBezTo>
                      <a:pt x="2920" y="6100"/>
                      <a:pt x="2885" y="6208"/>
                      <a:pt x="2846" y="6317"/>
                    </a:cubicBezTo>
                    <a:cubicBezTo>
                      <a:pt x="2776" y="6514"/>
                      <a:pt x="2723" y="6779"/>
                      <a:pt x="2675" y="6997"/>
                    </a:cubicBezTo>
                    <a:cubicBezTo>
                      <a:pt x="2649" y="7118"/>
                      <a:pt x="2626" y="7229"/>
                      <a:pt x="2598" y="7348"/>
                    </a:cubicBezTo>
                    <a:cubicBezTo>
                      <a:pt x="2581" y="7421"/>
                      <a:pt x="2573" y="7448"/>
                      <a:pt x="2548" y="7509"/>
                    </a:cubicBezTo>
                    <a:cubicBezTo>
                      <a:pt x="2534" y="7545"/>
                      <a:pt x="2484" y="7640"/>
                      <a:pt x="2480" y="7659"/>
                    </a:cubicBezTo>
                    <a:close/>
                    <a:moveTo>
                      <a:pt x="6631" y="4050"/>
                    </a:moveTo>
                    <a:cubicBezTo>
                      <a:pt x="6367" y="6129"/>
                      <a:pt x="4591" y="7736"/>
                      <a:pt x="2441" y="7736"/>
                    </a:cubicBezTo>
                    <a:cubicBezTo>
                      <a:pt x="1758" y="7736"/>
                      <a:pt x="1112" y="7574"/>
                      <a:pt x="541" y="7286"/>
                    </a:cubicBezTo>
                    <a:cubicBezTo>
                      <a:pt x="578" y="7240"/>
                      <a:pt x="609" y="7205"/>
                      <a:pt x="609" y="7194"/>
                    </a:cubicBezTo>
                    <a:lnTo>
                      <a:pt x="609" y="7188"/>
                    </a:lnTo>
                    <a:cubicBezTo>
                      <a:pt x="609" y="7164"/>
                      <a:pt x="464" y="6856"/>
                      <a:pt x="443" y="6811"/>
                    </a:cubicBezTo>
                    <a:cubicBezTo>
                      <a:pt x="410" y="6745"/>
                      <a:pt x="390" y="6692"/>
                      <a:pt x="352" y="6630"/>
                    </a:cubicBezTo>
                    <a:cubicBezTo>
                      <a:pt x="324" y="6585"/>
                      <a:pt x="277" y="6502"/>
                      <a:pt x="256" y="6455"/>
                    </a:cubicBezTo>
                    <a:cubicBezTo>
                      <a:pt x="209" y="6353"/>
                      <a:pt x="107" y="6186"/>
                      <a:pt x="86" y="6082"/>
                    </a:cubicBezTo>
                    <a:cubicBezTo>
                      <a:pt x="72" y="6012"/>
                      <a:pt x="47" y="5922"/>
                      <a:pt x="37" y="5859"/>
                    </a:cubicBezTo>
                    <a:cubicBezTo>
                      <a:pt x="31" y="5817"/>
                      <a:pt x="36" y="5770"/>
                      <a:pt x="30" y="5727"/>
                    </a:cubicBezTo>
                    <a:cubicBezTo>
                      <a:pt x="24" y="5690"/>
                      <a:pt x="0" y="5673"/>
                      <a:pt x="0" y="5618"/>
                    </a:cubicBezTo>
                    <a:cubicBezTo>
                      <a:pt x="0" y="5517"/>
                      <a:pt x="2" y="5380"/>
                      <a:pt x="54" y="5292"/>
                    </a:cubicBezTo>
                    <a:cubicBezTo>
                      <a:pt x="101" y="5215"/>
                      <a:pt x="60" y="5167"/>
                      <a:pt x="143" y="5086"/>
                    </a:cubicBezTo>
                    <a:cubicBezTo>
                      <a:pt x="187" y="5042"/>
                      <a:pt x="278" y="5016"/>
                      <a:pt x="341" y="4988"/>
                    </a:cubicBezTo>
                    <a:cubicBezTo>
                      <a:pt x="362" y="4978"/>
                      <a:pt x="428" y="4948"/>
                      <a:pt x="442" y="4938"/>
                    </a:cubicBezTo>
                    <a:cubicBezTo>
                      <a:pt x="477" y="4913"/>
                      <a:pt x="493" y="4896"/>
                      <a:pt x="531" y="4878"/>
                    </a:cubicBezTo>
                    <a:cubicBezTo>
                      <a:pt x="605" y="4883"/>
                      <a:pt x="736" y="4800"/>
                      <a:pt x="736" y="4852"/>
                    </a:cubicBezTo>
                    <a:cubicBezTo>
                      <a:pt x="775" y="4791"/>
                      <a:pt x="760" y="4750"/>
                      <a:pt x="838" y="4712"/>
                    </a:cubicBezTo>
                    <a:cubicBezTo>
                      <a:pt x="872" y="4695"/>
                      <a:pt x="959" y="4638"/>
                      <a:pt x="1014" y="4644"/>
                    </a:cubicBezTo>
                    <a:lnTo>
                      <a:pt x="1104" y="4659"/>
                    </a:lnTo>
                    <a:cubicBezTo>
                      <a:pt x="1080" y="4614"/>
                      <a:pt x="1088" y="4641"/>
                      <a:pt x="1086" y="4593"/>
                    </a:cubicBezTo>
                    <a:cubicBezTo>
                      <a:pt x="1084" y="4572"/>
                      <a:pt x="1068" y="4545"/>
                      <a:pt x="1060" y="4522"/>
                    </a:cubicBezTo>
                    <a:cubicBezTo>
                      <a:pt x="1041" y="4468"/>
                      <a:pt x="1020" y="4445"/>
                      <a:pt x="1020" y="4369"/>
                    </a:cubicBezTo>
                    <a:cubicBezTo>
                      <a:pt x="1020" y="4277"/>
                      <a:pt x="1104" y="4251"/>
                      <a:pt x="1104" y="4236"/>
                    </a:cubicBezTo>
                    <a:cubicBezTo>
                      <a:pt x="1104" y="4213"/>
                      <a:pt x="1078" y="4178"/>
                      <a:pt x="1074" y="4133"/>
                    </a:cubicBezTo>
                    <a:cubicBezTo>
                      <a:pt x="1068" y="4077"/>
                      <a:pt x="1073" y="4086"/>
                      <a:pt x="1080" y="4025"/>
                    </a:cubicBezTo>
                    <a:cubicBezTo>
                      <a:pt x="1096" y="3890"/>
                      <a:pt x="1105" y="3756"/>
                      <a:pt x="1116" y="3620"/>
                    </a:cubicBezTo>
                    <a:lnTo>
                      <a:pt x="1116" y="3500"/>
                    </a:lnTo>
                    <a:cubicBezTo>
                      <a:pt x="1116" y="3425"/>
                      <a:pt x="1017" y="3343"/>
                      <a:pt x="935" y="3343"/>
                    </a:cubicBezTo>
                    <a:cubicBezTo>
                      <a:pt x="906" y="3346"/>
                      <a:pt x="881" y="3318"/>
                      <a:pt x="881" y="3288"/>
                    </a:cubicBezTo>
                    <a:lnTo>
                      <a:pt x="881" y="3264"/>
                    </a:lnTo>
                    <a:cubicBezTo>
                      <a:pt x="861" y="3256"/>
                      <a:pt x="788" y="3114"/>
                      <a:pt x="771" y="3085"/>
                    </a:cubicBezTo>
                    <a:cubicBezTo>
                      <a:pt x="752" y="3051"/>
                      <a:pt x="718" y="2900"/>
                      <a:pt x="718" y="2848"/>
                    </a:cubicBezTo>
                    <a:lnTo>
                      <a:pt x="723" y="2787"/>
                    </a:lnTo>
                    <a:lnTo>
                      <a:pt x="676" y="2570"/>
                    </a:lnTo>
                    <a:cubicBezTo>
                      <a:pt x="676" y="2532"/>
                      <a:pt x="652" y="2471"/>
                      <a:pt x="643" y="2422"/>
                    </a:cubicBezTo>
                    <a:cubicBezTo>
                      <a:pt x="633" y="2361"/>
                      <a:pt x="633" y="2322"/>
                      <a:pt x="633" y="2274"/>
                    </a:cubicBezTo>
                    <a:cubicBezTo>
                      <a:pt x="633" y="2213"/>
                      <a:pt x="635" y="2135"/>
                      <a:pt x="642" y="2067"/>
                    </a:cubicBezTo>
                    <a:cubicBezTo>
                      <a:pt x="648" y="2020"/>
                      <a:pt x="636" y="2037"/>
                      <a:pt x="580" y="2046"/>
                    </a:cubicBezTo>
                    <a:cubicBezTo>
                      <a:pt x="551" y="2050"/>
                      <a:pt x="504" y="2042"/>
                      <a:pt x="475" y="2029"/>
                    </a:cubicBezTo>
                    <a:cubicBezTo>
                      <a:pt x="356" y="1977"/>
                      <a:pt x="290" y="1860"/>
                      <a:pt x="290" y="1695"/>
                    </a:cubicBezTo>
                    <a:cubicBezTo>
                      <a:pt x="290" y="1519"/>
                      <a:pt x="412" y="1292"/>
                      <a:pt x="484" y="1177"/>
                    </a:cubicBezTo>
                    <a:cubicBezTo>
                      <a:pt x="534" y="1095"/>
                      <a:pt x="567" y="1038"/>
                      <a:pt x="625" y="962"/>
                    </a:cubicBezTo>
                    <a:cubicBezTo>
                      <a:pt x="688" y="880"/>
                      <a:pt x="726" y="841"/>
                      <a:pt x="792" y="767"/>
                    </a:cubicBezTo>
                    <a:cubicBezTo>
                      <a:pt x="872" y="678"/>
                      <a:pt x="1084" y="509"/>
                      <a:pt x="1191" y="447"/>
                    </a:cubicBezTo>
                    <a:cubicBezTo>
                      <a:pt x="1270" y="401"/>
                      <a:pt x="1334" y="361"/>
                      <a:pt x="1418" y="319"/>
                    </a:cubicBezTo>
                    <a:cubicBezTo>
                      <a:pt x="1606" y="224"/>
                      <a:pt x="1826" y="158"/>
                      <a:pt x="2031" y="117"/>
                    </a:cubicBezTo>
                    <a:cubicBezTo>
                      <a:pt x="2188" y="86"/>
                      <a:pt x="2339" y="60"/>
                      <a:pt x="2498" y="35"/>
                    </a:cubicBezTo>
                    <a:cubicBezTo>
                      <a:pt x="2558" y="25"/>
                      <a:pt x="2634" y="27"/>
                      <a:pt x="2692" y="18"/>
                    </a:cubicBezTo>
                    <a:cubicBezTo>
                      <a:pt x="2811" y="0"/>
                      <a:pt x="2941" y="13"/>
                      <a:pt x="3071" y="29"/>
                    </a:cubicBezTo>
                    <a:cubicBezTo>
                      <a:pt x="3170" y="41"/>
                      <a:pt x="3337" y="77"/>
                      <a:pt x="3420" y="108"/>
                    </a:cubicBezTo>
                    <a:cubicBezTo>
                      <a:pt x="3674" y="203"/>
                      <a:pt x="3741" y="345"/>
                      <a:pt x="3922" y="511"/>
                    </a:cubicBezTo>
                    <a:cubicBezTo>
                      <a:pt x="3957" y="543"/>
                      <a:pt x="4030" y="645"/>
                      <a:pt x="4065" y="689"/>
                    </a:cubicBezTo>
                    <a:cubicBezTo>
                      <a:pt x="4289" y="968"/>
                      <a:pt x="4507" y="1250"/>
                      <a:pt x="4633" y="1587"/>
                    </a:cubicBezTo>
                    <a:cubicBezTo>
                      <a:pt x="4654" y="1642"/>
                      <a:pt x="4662" y="1706"/>
                      <a:pt x="4683" y="1761"/>
                    </a:cubicBezTo>
                    <a:cubicBezTo>
                      <a:pt x="4703" y="1814"/>
                      <a:pt x="4703" y="1889"/>
                      <a:pt x="4718" y="1948"/>
                    </a:cubicBezTo>
                    <a:cubicBezTo>
                      <a:pt x="4733" y="2009"/>
                      <a:pt x="4751" y="2068"/>
                      <a:pt x="4765" y="2125"/>
                    </a:cubicBezTo>
                    <a:cubicBezTo>
                      <a:pt x="4794" y="2240"/>
                      <a:pt x="4824" y="2366"/>
                      <a:pt x="4860" y="2476"/>
                    </a:cubicBezTo>
                    <a:cubicBezTo>
                      <a:pt x="4899" y="2592"/>
                      <a:pt x="4966" y="2674"/>
                      <a:pt x="4966" y="2824"/>
                    </a:cubicBezTo>
                    <a:lnTo>
                      <a:pt x="4954" y="2842"/>
                    </a:lnTo>
                    <a:cubicBezTo>
                      <a:pt x="4954" y="2907"/>
                      <a:pt x="4939" y="3033"/>
                      <a:pt x="4996" y="3077"/>
                    </a:cubicBezTo>
                    <a:cubicBezTo>
                      <a:pt x="5009" y="3057"/>
                      <a:pt x="5141" y="2981"/>
                      <a:pt x="5177" y="2981"/>
                    </a:cubicBezTo>
                    <a:lnTo>
                      <a:pt x="5213" y="2981"/>
                    </a:lnTo>
                    <a:cubicBezTo>
                      <a:pt x="5258" y="2981"/>
                      <a:pt x="6047" y="3230"/>
                      <a:pt x="6631" y="4050"/>
                    </a:cubicBezTo>
                    <a:close/>
                    <a:moveTo>
                      <a:pt x="2068" y="5309"/>
                    </a:moveTo>
                    <a:cubicBezTo>
                      <a:pt x="1987" y="5374"/>
                      <a:pt x="1982" y="5407"/>
                      <a:pt x="1834" y="5407"/>
                    </a:cubicBezTo>
                    <a:cubicBezTo>
                      <a:pt x="1751" y="5250"/>
                      <a:pt x="1750" y="4965"/>
                      <a:pt x="1686" y="4777"/>
                    </a:cubicBezTo>
                    <a:cubicBezTo>
                      <a:pt x="1669" y="4728"/>
                      <a:pt x="1656" y="4676"/>
                      <a:pt x="1635" y="4634"/>
                    </a:cubicBezTo>
                    <a:cubicBezTo>
                      <a:pt x="1615" y="4595"/>
                      <a:pt x="1588" y="4548"/>
                      <a:pt x="1571" y="4505"/>
                    </a:cubicBezTo>
                    <a:cubicBezTo>
                      <a:pt x="1541" y="4429"/>
                      <a:pt x="1489" y="4299"/>
                      <a:pt x="1412" y="4278"/>
                    </a:cubicBezTo>
                    <a:cubicBezTo>
                      <a:pt x="1429" y="4255"/>
                      <a:pt x="1553" y="4259"/>
                      <a:pt x="1583" y="4270"/>
                    </a:cubicBezTo>
                    <a:cubicBezTo>
                      <a:pt x="1622" y="4285"/>
                      <a:pt x="1657" y="4333"/>
                      <a:pt x="1685" y="4361"/>
                    </a:cubicBezTo>
                    <a:cubicBezTo>
                      <a:pt x="1748" y="4427"/>
                      <a:pt x="1717" y="4427"/>
                      <a:pt x="1740" y="4506"/>
                    </a:cubicBezTo>
                    <a:cubicBezTo>
                      <a:pt x="1748" y="4534"/>
                      <a:pt x="1824" y="4580"/>
                      <a:pt x="1858" y="4580"/>
                    </a:cubicBezTo>
                    <a:lnTo>
                      <a:pt x="1888" y="4580"/>
                    </a:lnTo>
                    <a:cubicBezTo>
                      <a:pt x="1882" y="4609"/>
                      <a:pt x="1870" y="4637"/>
                      <a:pt x="1870" y="4671"/>
                    </a:cubicBezTo>
                    <a:cubicBezTo>
                      <a:pt x="1870" y="4708"/>
                      <a:pt x="1897" y="4750"/>
                      <a:pt x="1917" y="4769"/>
                    </a:cubicBezTo>
                    <a:cubicBezTo>
                      <a:pt x="1943" y="4794"/>
                      <a:pt x="1996" y="4785"/>
                      <a:pt x="2045" y="4785"/>
                    </a:cubicBezTo>
                    <a:lnTo>
                      <a:pt x="2146" y="4854"/>
                    </a:lnTo>
                    <a:lnTo>
                      <a:pt x="2148" y="4966"/>
                    </a:lnTo>
                    <a:cubicBezTo>
                      <a:pt x="2148" y="5052"/>
                      <a:pt x="2244" y="5153"/>
                      <a:pt x="2244" y="5154"/>
                    </a:cubicBezTo>
                    <a:cubicBezTo>
                      <a:pt x="2244" y="5189"/>
                      <a:pt x="2101" y="5284"/>
                      <a:pt x="2068" y="53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2400">
                  <a:solidFill>
                    <a:srgbClr val="3D3D3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12706" y="6651"/>
              <a:ext cx="571" cy="568"/>
            </a:xfrm>
            <a:custGeom>
              <a:gdLst>
                <a:gd fmla="*/ 272 w 1478" name="T0"/>
                <a:gd fmla="*/ 155 h 1478" name="T1"/>
                <a:gd fmla="*/ 500 w 1478" name="T2"/>
                <a:gd fmla="*/ 160 h 1478" name="T3"/>
                <a:gd fmla="*/ 626 w 1478" name="T4"/>
                <a:gd fmla="*/ 0 h 1478" name="T5"/>
                <a:gd fmla="*/ 822 w 1478" name="T6"/>
                <a:gd fmla="*/ 118 h 1478" name="T7"/>
                <a:gd fmla="*/ 1011 w 1478" name="T8"/>
                <a:gd fmla="*/ 43 h 1478" name="T9"/>
                <a:gd fmla="*/ 1121 w 1478" name="T10"/>
                <a:gd fmla="*/ 243 h 1478" name="T11"/>
                <a:gd fmla="*/ 1323 w 1478" name="T12"/>
                <a:gd fmla="*/ 272 h 1478" name="T13"/>
                <a:gd fmla="*/ 1318 w 1478" name="T14"/>
                <a:gd fmla="*/ 500 h 1478" name="T15"/>
                <a:gd fmla="*/ 1478 w 1478" name="T16"/>
                <a:gd fmla="*/ 626 h 1478" name="T17"/>
                <a:gd fmla="*/ 1360 w 1478" name="T18"/>
                <a:gd fmla="*/ 822 h 1478" name="T19"/>
                <a:gd fmla="*/ 1435 w 1478" name="T20"/>
                <a:gd fmla="*/ 1011 h 1478" name="T21"/>
                <a:gd fmla="*/ 1235 w 1478" name="T22"/>
                <a:gd fmla="*/ 1121 h 1478" name="T23"/>
                <a:gd fmla="*/ 1206 w 1478" name="T24"/>
                <a:gd fmla="*/ 1323 h 1478" name="T25"/>
                <a:gd fmla="*/ 978 w 1478" name="T26"/>
                <a:gd fmla="*/ 1318 h 1478" name="T27"/>
                <a:gd fmla="*/ 852 w 1478" name="T28"/>
                <a:gd fmla="*/ 1478 h 1478" name="T29"/>
                <a:gd fmla="*/ 656 w 1478" name="T30"/>
                <a:gd fmla="*/ 1360 h 1478" name="T31"/>
                <a:gd fmla="*/ 467 w 1478" name="T32"/>
                <a:gd fmla="*/ 1435 h 1478" name="T33"/>
                <a:gd fmla="*/ 357 w 1478" name="T34"/>
                <a:gd fmla="*/ 1235 h 1478" name="T35"/>
                <a:gd fmla="*/ 155 w 1478" name="T36"/>
                <a:gd fmla="*/ 1206 h 1478" name="T37"/>
                <a:gd fmla="*/ 160 w 1478" name="T38"/>
                <a:gd fmla="*/ 978 h 1478" name="T39"/>
                <a:gd fmla="*/ 0 w 1478" name="T40"/>
                <a:gd fmla="*/ 852 h 1478" name="T41"/>
                <a:gd fmla="*/ 118 w 1478" name="T42"/>
                <a:gd fmla="*/ 656 h 1478" name="T43"/>
                <a:gd fmla="*/ 43 w 1478" name="T44"/>
                <a:gd fmla="*/ 467 h 1478" name="T45"/>
                <a:gd fmla="*/ 243 w 1478" name="T46"/>
                <a:gd fmla="*/ 357 h 1478" name="T47"/>
                <a:gd fmla="*/ 659 w 1478" name="T48"/>
                <a:gd fmla="*/ 440 h 1478" name="T49"/>
                <a:gd fmla="*/ 819 w 1478" name="T50"/>
                <a:gd fmla="*/ 1038 h 1478" name="T51"/>
                <a:gd fmla="*/ 659 w 1478" name="T52"/>
                <a:gd fmla="*/ 440 h 1478" name="T53"/>
                <a:gd fmla="*/ 942 w 1478" name="T54"/>
                <a:gd fmla="*/ 685 h 1478" name="T55"/>
                <a:gd fmla="*/ 536 w 1478" name="T56"/>
                <a:gd fmla="*/ 793 h 1478" name="T57"/>
                <a:gd fmla="*/ 634 w 1478" name="T58"/>
                <a:gd fmla="*/ 344 h 1478" name="T59"/>
                <a:gd fmla="*/ 844 w 1478" name="T60"/>
                <a:gd fmla="*/ 1135 h 1478" name="T61"/>
                <a:gd fmla="*/ 634 w 1478" name="T62"/>
                <a:gd fmla="*/ 344 h 147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78" w="1478">
                  <a:moveTo>
                    <a:pt x="157" y="270"/>
                  </a:moveTo>
                  <a:lnTo>
                    <a:pt x="272" y="155"/>
                  </a:lnTo>
                  <a:lnTo>
                    <a:pt x="358" y="242"/>
                  </a:lnTo>
                  <a:cubicBezTo>
                    <a:pt x="401" y="209"/>
                    <a:pt x="449" y="181"/>
                    <a:pt x="500" y="160"/>
                  </a:cubicBezTo>
                  <a:lnTo>
                    <a:pt x="469" y="42"/>
                  </a:lnTo>
                  <a:lnTo>
                    <a:pt x="626" y="0"/>
                  </a:lnTo>
                  <a:lnTo>
                    <a:pt x="658" y="118"/>
                  </a:lnTo>
                  <a:cubicBezTo>
                    <a:pt x="713" y="111"/>
                    <a:pt x="768" y="111"/>
                    <a:pt x="822" y="118"/>
                  </a:cubicBezTo>
                  <a:lnTo>
                    <a:pt x="854" y="0"/>
                  </a:lnTo>
                  <a:lnTo>
                    <a:pt x="1011" y="43"/>
                  </a:lnTo>
                  <a:lnTo>
                    <a:pt x="979" y="161"/>
                  </a:lnTo>
                  <a:cubicBezTo>
                    <a:pt x="1030" y="182"/>
                    <a:pt x="1077" y="210"/>
                    <a:pt x="1121" y="243"/>
                  </a:cubicBezTo>
                  <a:lnTo>
                    <a:pt x="1208" y="157"/>
                  </a:lnTo>
                  <a:lnTo>
                    <a:pt x="1323" y="272"/>
                  </a:lnTo>
                  <a:lnTo>
                    <a:pt x="1236" y="358"/>
                  </a:lnTo>
                  <a:cubicBezTo>
                    <a:pt x="1269" y="401"/>
                    <a:pt x="1297" y="449"/>
                    <a:pt x="1318" y="500"/>
                  </a:cubicBezTo>
                  <a:lnTo>
                    <a:pt x="1436" y="469"/>
                  </a:lnTo>
                  <a:lnTo>
                    <a:pt x="1478" y="626"/>
                  </a:lnTo>
                  <a:lnTo>
                    <a:pt x="1360" y="658"/>
                  </a:lnTo>
                  <a:cubicBezTo>
                    <a:pt x="1367" y="713"/>
                    <a:pt x="1367" y="768"/>
                    <a:pt x="1360" y="822"/>
                  </a:cubicBezTo>
                  <a:lnTo>
                    <a:pt x="1478" y="854"/>
                  </a:lnTo>
                  <a:lnTo>
                    <a:pt x="1435" y="1011"/>
                  </a:lnTo>
                  <a:lnTo>
                    <a:pt x="1317" y="979"/>
                  </a:lnTo>
                  <a:cubicBezTo>
                    <a:pt x="1296" y="1030"/>
                    <a:pt x="1268" y="1077"/>
                    <a:pt x="1235" y="1121"/>
                  </a:cubicBezTo>
                  <a:lnTo>
                    <a:pt x="1322" y="1208"/>
                  </a:lnTo>
                  <a:lnTo>
                    <a:pt x="1206" y="1323"/>
                  </a:lnTo>
                  <a:lnTo>
                    <a:pt x="1120" y="1236"/>
                  </a:lnTo>
                  <a:cubicBezTo>
                    <a:pt x="1077" y="1269"/>
                    <a:pt x="1029" y="1297"/>
                    <a:pt x="978" y="1318"/>
                  </a:cubicBezTo>
                  <a:lnTo>
                    <a:pt x="1009" y="1436"/>
                  </a:lnTo>
                  <a:lnTo>
                    <a:pt x="852" y="1478"/>
                  </a:lnTo>
                  <a:lnTo>
                    <a:pt x="820" y="1360"/>
                  </a:lnTo>
                  <a:cubicBezTo>
                    <a:pt x="765" y="1367"/>
                    <a:pt x="710" y="1367"/>
                    <a:pt x="656" y="1360"/>
                  </a:cubicBezTo>
                  <a:lnTo>
                    <a:pt x="624" y="1478"/>
                  </a:lnTo>
                  <a:lnTo>
                    <a:pt x="467" y="1435"/>
                  </a:lnTo>
                  <a:lnTo>
                    <a:pt x="499" y="1317"/>
                  </a:lnTo>
                  <a:cubicBezTo>
                    <a:pt x="448" y="1296"/>
                    <a:pt x="401" y="1269"/>
                    <a:pt x="357" y="1235"/>
                  </a:cubicBezTo>
                  <a:lnTo>
                    <a:pt x="270" y="1322"/>
                  </a:lnTo>
                  <a:lnTo>
                    <a:pt x="155" y="1206"/>
                  </a:lnTo>
                  <a:lnTo>
                    <a:pt x="242" y="1120"/>
                  </a:lnTo>
                  <a:cubicBezTo>
                    <a:pt x="209" y="1077"/>
                    <a:pt x="181" y="1029"/>
                    <a:pt x="160" y="978"/>
                  </a:cubicBezTo>
                  <a:lnTo>
                    <a:pt x="42" y="1009"/>
                  </a:lnTo>
                  <a:lnTo>
                    <a:pt x="0" y="852"/>
                  </a:lnTo>
                  <a:lnTo>
                    <a:pt x="118" y="820"/>
                  </a:lnTo>
                  <a:cubicBezTo>
                    <a:pt x="111" y="765"/>
                    <a:pt x="111" y="710"/>
                    <a:pt x="118" y="656"/>
                  </a:cubicBezTo>
                  <a:lnTo>
                    <a:pt x="0" y="624"/>
                  </a:lnTo>
                  <a:lnTo>
                    <a:pt x="43" y="467"/>
                  </a:lnTo>
                  <a:lnTo>
                    <a:pt x="161" y="499"/>
                  </a:lnTo>
                  <a:cubicBezTo>
                    <a:pt x="182" y="448"/>
                    <a:pt x="210" y="401"/>
                    <a:pt x="243" y="357"/>
                  </a:cubicBezTo>
                  <a:lnTo>
                    <a:pt x="157" y="270"/>
                  </a:lnTo>
                  <a:close/>
                  <a:moveTo>
                    <a:pt x="659" y="440"/>
                  </a:moveTo>
                  <a:cubicBezTo>
                    <a:pt x="824" y="396"/>
                    <a:pt x="994" y="495"/>
                    <a:pt x="1038" y="659"/>
                  </a:cubicBezTo>
                  <a:cubicBezTo>
                    <a:pt x="1082" y="824"/>
                    <a:pt x="984" y="994"/>
                    <a:pt x="819" y="1038"/>
                  </a:cubicBezTo>
                  <a:cubicBezTo>
                    <a:pt x="654" y="1082"/>
                    <a:pt x="484" y="984"/>
                    <a:pt x="440" y="819"/>
                  </a:cubicBezTo>
                  <a:cubicBezTo>
                    <a:pt x="396" y="654"/>
                    <a:pt x="495" y="484"/>
                    <a:pt x="659" y="440"/>
                  </a:cubicBezTo>
                  <a:close/>
                  <a:moveTo>
                    <a:pt x="685" y="536"/>
                  </a:moveTo>
                  <a:cubicBezTo>
                    <a:pt x="797" y="507"/>
                    <a:pt x="912" y="573"/>
                    <a:pt x="942" y="685"/>
                  </a:cubicBezTo>
                  <a:cubicBezTo>
                    <a:pt x="971" y="797"/>
                    <a:pt x="905" y="912"/>
                    <a:pt x="793" y="942"/>
                  </a:cubicBezTo>
                  <a:cubicBezTo>
                    <a:pt x="681" y="971"/>
                    <a:pt x="566" y="905"/>
                    <a:pt x="536" y="793"/>
                  </a:cubicBezTo>
                  <a:cubicBezTo>
                    <a:pt x="507" y="681"/>
                    <a:pt x="573" y="566"/>
                    <a:pt x="685" y="536"/>
                  </a:cubicBezTo>
                  <a:close/>
                  <a:moveTo>
                    <a:pt x="634" y="344"/>
                  </a:moveTo>
                  <a:cubicBezTo>
                    <a:pt x="852" y="285"/>
                    <a:pt x="1076" y="415"/>
                    <a:pt x="1135" y="634"/>
                  </a:cubicBezTo>
                  <a:cubicBezTo>
                    <a:pt x="1193" y="852"/>
                    <a:pt x="1063" y="1076"/>
                    <a:pt x="844" y="1135"/>
                  </a:cubicBezTo>
                  <a:cubicBezTo>
                    <a:pt x="626" y="1193"/>
                    <a:pt x="402" y="1063"/>
                    <a:pt x="343" y="844"/>
                  </a:cubicBezTo>
                  <a:cubicBezTo>
                    <a:pt x="285" y="626"/>
                    <a:pt x="415" y="402"/>
                    <a:pt x="634" y="3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24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13317" y="6713"/>
              <a:ext cx="402" cy="412"/>
            </a:xfrm>
            <a:custGeom>
              <a:gdLst>
                <a:gd fmla="*/ 603 w 1054" name="T0"/>
                <a:gd fmla="*/ 103 h 1059" name="T1"/>
                <a:gd fmla="*/ 716 w 1054" name="T2"/>
                <a:gd fmla="*/ 140 h 1059" name="T3"/>
                <a:gd fmla="*/ 776 w 1054" name="T4"/>
                <a:gd fmla="*/ 56 h 1059" name="T5"/>
                <a:gd fmla="*/ 900 w 1054" name="T6"/>
                <a:gd fmla="*/ 146 h 1059" name="T7"/>
                <a:gd fmla="*/ 839 w 1054" name="T8"/>
                <a:gd fmla="*/ 230 h 1059" name="T9"/>
                <a:gd fmla="*/ 908 w 1054" name="T10"/>
                <a:gd fmla="*/ 325 h 1059" name="T11"/>
                <a:gd fmla="*/ 1007 w 1054" name="T12"/>
                <a:gd fmla="*/ 293 h 1059" name="T13"/>
                <a:gd fmla="*/ 1054 w 1054" name="T14"/>
                <a:gd fmla="*/ 438 h 1059" name="T15"/>
                <a:gd fmla="*/ 956 w 1054" name="T16"/>
                <a:gd fmla="*/ 470 h 1059" name="T17"/>
                <a:gd fmla="*/ 960 w 1054" name="T18"/>
                <a:gd fmla="*/ 529 h 1059" name="T19"/>
                <a:gd fmla="*/ 956 w 1054" name="T20"/>
                <a:gd fmla="*/ 588 h 1059" name="T21"/>
                <a:gd fmla="*/ 1054 w 1054" name="T22"/>
                <a:gd fmla="*/ 620 h 1059" name="T23"/>
                <a:gd fmla="*/ 1007 w 1054" name="T24"/>
                <a:gd fmla="*/ 766 h 1059" name="T25"/>
                <a:gd fmla="*/ 909 w 1054" name="T26"/>
                <a:gd fmla="*/ 734 h 1059" name="T27"/>
                <a:gd fmla="*/ 839 w 1054" name="T28"/>
                <a:gd fmla="*/ 829 h 1059" name="T29"/>
                <a:gd fmla="*/ 900 w 1054" name="T30"/>
                <a:gd fmla="*/ 913 h 1059" name="T31"/>
                <a:gd fmla="*/ 776 w 1054" name="T32"/>
                <a:gd fmla="*/ 1002 h 1059" name="T33"/>
                <a:gd fmla="*/ 716 w 1054" name="T34"/>
                <a:gd fmla="*/ 919 h 1059" name="T35"/>
                <a:gd fmla="*/ 603 w 1054" name="T36"/>
                <a:gd fmla="*/ 955 h 1059" name="T37"/>
                <a:gd fmla="*/ 603 w 1054" name="T38"/>
                <a:gd fmla="*/ 1059 h 1059" name="T39"/>
                <a:gd fmla="*/ 451 w 1054" name="T40"/>
                <a:gd fmla="*/ 1059 h 1059" name="T41"/>
                <a:gd fmla="*/ 451 w 1054" name="T42"/>
                <a:gd fmla="*/ 955 h 1059" name="T43"/>
                <a:gd fmla="*/ 338 w 1054" name="T44"/>
                <a:gd fmla="*/ 919 h 1059" name="T45"/>
                <a:gd fmla="*/ 278 w 1054" name="T46"/>
                <a:gd fmla="*/ 1002 h 1059" name="T47"/>
                <a:gd fmla="*/ 154 w 1054" name="T48"/>
                <a:gd fmla="*/ 913 h 1059" name="T49"/>
                <a:gd fmla="*/ 215 w 1054" name="T50"/>
                <a:gd fmla="*/ 829 h 1059" name="T51"/>
                <a:gd fmla="*/ 146 w 1054" name="T52"/>
                <a:gd fmla="*/ 734 h 1059" name="T53"/>
                <a:gd fmla="*/ 47 w 1054" name="T54"/>
                <a:gd fmla="*/ 765 h 1059" name="T55"/>
                <a:gd fmla="*/ 0 w 1054" name="T56"/>
                <a:gd fmla="*/ 620 h 1059" name="T57"/>
                <a:gd fmla="*/ 98 w 1054" name="T58"/>
                <a:gd fmla="*/ 588 h 1059" name="T59"/>
                <a:gd fmla="*/ 94 w 1054" name="T60"/>
                <a:gd fmla="*/ 529 h 1059" name="T61"/>
                <a:gd fmla="*/ 98 w 1054" name="T62"/>
                <a:gd fmla="*/ 470 h 1059" name="T63"/>
                <a:gd fmla="*/ 0 w 1054" name="T64"/>
                <a:gd fmla="*/ 438 h 1059" name="T65"/>
                <a:gd fmla="*/ 47 w 1054" name="T66"/>
                <a:gd fmla="*/ 293 h 1059" name="T67"/>
                <a:gd fmla="*/ 146 w 1054" name="T68"/>
                <a:gd fmla="*/ 325 h 1059" name="T69"/>
                <a:gd fmla="*/ 215 w 1054" name="T70"/>
                <a:gd fmla="*/ 230 h 1059" name="T71"/>
                <a:gd fmla="*/ 154 w 1054" name="T72"/>
                <a:gd fmla="*/ 146 h 1059" name="T73"/>
                <a:gd fmla="*/ 278 w 1054" name="T74"/>
                <a:gd fmla="*/ 56 h 1059" name="T75"/>
                <a:gd fmla="*/ 338 w 1054" name="T76"/>
                <a:gd fmla="*/ 140 h 1059" name="T77"/>
                <a:gd fmla="*/ 451 w 1054" name="T78"/>
                <a:gd fmla="*/ 103 h 1059" name="T79"/>
                <a:gd fmla="*/ 451 w 1054" name="T80"/>
                <a:gd fmla="*/ 0 h 1059" name="T81"/>
                <a:gd fmla="*/ 603 w 1054" name="T82"/>
                <a:gd fmla="*/ 0 h 1059" name="T83"/>
                <a:gd fmla="*/ 603 w 1054" name="T84"/>
                <a:gd fmla="*/ 103 h 1059" name="T85"/>
                <a:gd fmla="*/ 527 w 1054" name="T86"/>
                <a:gd fmla="*/ 316 h 1059" name="T87"/>
                <a:gd fmla="*/ 741 w 1054" name="T88"/>
                <a:gd fmla="*/ 529 h 1059" name="T89"/>
                <a:gd fmla="*/ 527 w 1054" name="T90"/>
                <a:gd fmla="*/ 743 h 1059" name="T91"/>
                <a:gd fmla="*/ 314 w 1054" name="T92"/>
                <a:gd fmla="*/ 529 h 1059" name="T93"/>
                <a:gd fmla="*/ 527 w 1054" name="T94"/>
                <a:gd fmla="*/ 316 h 1059" name="T95"/>
                <a:gd fmla="*/ 527 w 1054" name="T96"/>
                <a:gd fmla="*/ 384 h 1059" name="T97"/>
                <a:gd fmla="*/ 672 w 1054" name="T98"/>
                <a:gd fmla="*/ 529 h 1059" name="T99"/>
                <a:gd fmla="*/ 527 w 1054" name="T100"/>
                <a:gd fmla="*/ 674 h 1059" name="T101"/>
                <a:gd fmla="*/ 382 w 1054" name="T102"/>
                <a:gd fmla="*/ 529 h 1059" name="T103"/>
                <a:gd fmla="*/ 527 w 1054" name="T104"/>
                <a:gd fmla="*/ 384 h 1059" name="T105"/>
                <a:gd fmla="*/ 527 w 1054" name="T106"/>
                <a:gd fmla="*/ 246 h 1059" name="T107"/>
                <a:gd fmla="*/ 810 w 1054" name="T108"/>
                <a:gd fmla="*/ 529 h 1059" name="T109"/>
                <a:gd fmla="*/ 527 w 1054" name="T110"/>
                <a:gd fmla="*/ 812 h 1059" name="T111"/>
                <a:gd fmla="*/ 244 w 1054" name="T112"/>
                <a:gd fmla="*/ 529 h 1059" name="T113"/>
                <a:gd fmla="*/ 527 w 1054" name="T114"/>
                <a:gd fmla="*/ 246 h 105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59" w="1054">
                  <a:moveTo>
                    <a:pt x="603" y="103"/>
                  </a:moveTo>
                  <a:cubicBezTo>
                    <a:pt x="643" y="110"/>
                    <a:pt x="681" y="123"/>
                    <a:pt x="716" y="140"/>
                  </a:cubicBezTo>
                  <a:lnTo>
                    <a:pt x="776" y="56"/>
                  </a:lnTo>
                  <a:lnTo>
                    <a:pt x="900" y="146"/>
                  </a:lnTo>
                  <a:lnTo>
                    <a:pt x="839" y="230"/>
                  </a:lnTo>
                  <a:cubicBezTo>
                    <a:pt x="866" y="258"/>
                    <a:pt x="890" y="290"/>
                    <a:pt x="908" y="325"/>
                  </a:cubicBezTo>
                  <a:lnTo>
                    <a:pt x="1007" y="293"/>
                  </a:lnTo>
                  <a:lnTo>
                    <a:pt x="1054" y="438"/>
                  </a:lnTo>
                  <a:lnTo>
                    <a:pt x="956" y="470"/>
                  </a:lnTo>
                  <a:cubicBezTo>
                    <a:pt x="958" y="490"/>
                    <a:pt x="960" y="509"/>
                    <a:pt x="960" y="529"/>
                  </a:cubicBezTo>
                  <a:cubicBezTo>
                    <a:pt x="960" y="549"/>
                    <a:pt x="958" y="569"/>
                    <a:pt x="956" y="588"/>
                  </a:cubicBezTo>
                  <a:lnTo>
                    <a:pt x="1054" y="620"/>
                  </a:lnTo>
                  <a:lnTo>
                    <a:pt x="1007" y="766"/>
                  </a:lnTo>
                  <a:lnTo>
                    <a:pt x="909" y="734"/>
                  </a:lnTo>
                  <a:cubicBezTo>
                    <a:pt x="890" y="768"/>
                    <a:pt x="866" y="801"/>
                    <a:pt x="839" y="829"/>
                  </a:cubicBezTo>
                  <a:lnTo>
                    <a:pt x="900" y="913"/>
                  </a:lnTo>
                  <a:lnTo>
                    <a:pt x="776" y="1002"/>
                  </a:lnTo>
                  <a:lnTo>
                    <a:pt x="716" y="919"/>
                  </a:lnTo>
                  <a:cubicBezTo>
                    <a:pt x="681" y="936"/>
                    <a:pt x="643" y="948"/>
                    <a:pt x="603" y="955"/>
                  </a:cubicBezTo>
                  <a:lnTo>
                    <a:pt x="603" y="1059"/>
                  </a:lnTo>
                  <a:lnTo>
                    <a:pt x="451" y="1059"/>
                  </a:lnTo>
                  <a:lnTo>
                    <a:pt x="451" y="955"/>
                  </a:lnTo>
                  <a:cubicBezTo>
                    <a:pt x="411" y="948"/>
                    <a:pt x="373" y="936"/>
                    <a:pt x="338" y="919"/>
                  </a:cubicBezTo>
                  <a:lnTo>
                    <a:pt x="278" y="1002"/>
                  </a:lnTo>
                  <a:lnTo>
                    <a:pt x="154" y="913"/>
                  </a:lnTo>
                  <a:lnTo>
                    <a:pt x="215" y="829"/>
                  </a:lnTo>
                  <a:cubicBezTo>
                    <a:pt x="188" y="801"/>
                    <a:pt x="164" y="768"/>
                    <a:pt x="146" y="734"/>
                  </a:cubicBezTo>
                  <a:lnTo>
                    <a:pt x="47" y="765"/>
                  </a:lnTo>
                  <a:lnTo>
                    <a:pt x="0" y="620"/>
                  </a:lnTo>
                  <a:lnTo>
                    <a:pt x="98" y="588"/>
                  </a:lnTo>
                  <a:cubicBezTo>
                    <a:pt x="96" y="569"/>
                    <a:pt x="94" y="549"/>
                    <a:pt x="94" y="529"/>
                  </a:cubicBezTo>
                  <a:cubicBezTo>
                    <a:pt x="94" y="509"/>
                    <a:pt x="96" y="490"/>
                    <a:pt x="98" y="470"/>
                  </a:cubicBezTo>
                  <a:lnTo>
                    <a:pt x="0" y="438"/>
                  </a:lnTo>
                  <a:lnTo>
                    <a:pt x="47" y="293"/>
                  </a:lnTo>
                  <a:lnTo>
                    <a:pt x="146" y="325"/>
                  </a:lnTo>
                  <a:cubicBezTo>
                    <a:pt x="164" y="290"/>
                    <a:pt x="188" y="258"/>
                    <a:pt x="215" y="230"/>
                  </a:cubicBezTo>
                  <a:lnTo>
                    <a:pt x="154" y="146"/>
                  </a:lnTo>
                  <a:lnTo>
                    <a:pt x="278" y="56"/>
                  </a:lnTo>
                  <a:lnTo>
                    <a:pt x="338" y="140"/>
                  </a:lnTo>
                  <a:cubicBezTo>
                    <a:pt x="374" y="123"/>
                    <a:pt x="411" y="110"/>
                    <a:pt x="451" y="103"/>
                  </a:cubicBezTo>
                  <a:lnTo>
                    <a:pt x="451" y="0"/>
                  </a:lnTo>
                  <a:lnTo>
                    <a:pt x="603" y="0"/>
                  </a:lnTo>
                  <a:lnTo>
                    <a:pt x="603" y="103"/>
                  </a:lnTo>
                  <a:close/>
                  <a:moveTo>
                    <a:pt x="527" y="316"/>
                  </a:moveTo>
                  <a:cubicBezTo>
                    <a:pt x="645" y="316"/>
                    <a:pt x="741" y="411"/>
                    <a:pt x="741" y="529"/>
                  </a:cubicBezTo>
                  <a:cubicBezTo>
                    <a:pt x="741" y="647"/>
                    <a:pt x="645" y="743"/>
                    <a:pt x="527" y="743"/>
                  </a:cubicBezTo>
                  <a:cubicBezTo>
                    <a:pt x="409" y="743"/>
                    <a:pt x="314" y="647"/>
                    <a:pt x="314" y="529"/>
                  </a:cubicBezTo>
                  <a:cubicBezTo>
                    <a:pt x="314" y="411"/>
                    <a:pt x="409" y="316"/>
                    <a:pt x="527" y="316"/>
                  </a:cubicBezTo>
                  <a:close/>
                  <a:moveTo>
                    <a:pt x="527" y="384"/>
                  </a:moveTo>
                  <a:cubicBezTo>
                    <a:pt x="607" y="384"/>
                    <a:pt x="672" y="449"/>
                    <a:pt x="672" y="529"/>
                  </a:cubicBezTo>
                  <a:cubicBezTo>
                    <a:pt x="672" y="609"/>
                    <a:pt x="607" y="674"/>
                    <a:pt x="527" y="674"/>
                  </a:cubicBezTo>
                  <a:cubicBezTo>
                    <a:pt x="447" y="674"/>
                    <a:pt x="382" y="609"/>
                    <a:pt x="382" y="529"/>
                  </a:cubicBezTo>
                  <a:cubicBezTo>
                    <a:pt x="382" y="449"/>
                    <a:pt x="447" y="384"/>
                    <a:pt x="527" y="384"/>
                  </a:cubicBezTo>
                  <a:close/>
                  <a:moveTo>
                    <a:pt x="527" y="246"/>
                  </a:moveTo>
                  <a:cubicBezTo>
                    <a:pt x="683" y="246"/>
                    <a:pt x="810" y="373"/>
                    <a:pt x="810" y="529"/>
                  </a:cubicBezTo>
                  <a:cubicBezTo>
                    <a:pt x="810" y="686"/>
                    <a:pt x="683" y="812"/>
                    <a:pt x="527" y="812"/>
                  </a:cubicBezTo>
                  <a:cubicBezTo>
                    <a:pt x="371" y="812"/>
                    <a:pt x="244" y="686"/>
                    <a:pt x="244" y="529"/>
                  </a:cubicBezTo>
                  <a:cubicBezTo>
                    <a:pt x="244" y="373"/>
                    <a:pt x="371" y="246"/>
                    <a:pt x="527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24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13054" y="5983"/>
              <a:ext cx="704" cy="704"/>
            </a:xfrm>
            <a:custGeom>
              <a:gdLst>
                <a:gd fmla="*/ 1144 w 1843" name="T0"/>
                <a:gd fmla="*/ 159 h 1843" name="T1"/>
                <a:gd fmla="*/ 1354 w 1843" name="T2"/>
                <a:gd fmla="*/ 103 h 1843" name="T3"/>
                <a:gd fmla="*/ 1418 w 1843" name="T4"/>
                <a:gd fmla="*/ 302 h 1843" name="T5"/>
                <a:gd fmla="*/ 1634 w 1843" name="T6"/>
                <a:gd fmla="*/ 331 h 1843" name="T7"/>
                <a:gd fmla="*/ 1618 w 1843" name="T8"/>
                <a:gd fmla="*/ 539 h 1843" name="T9"/>
                <a:gd fmla="*/ 1806 w 1843" name="T10"/>
                <a:gd fmla="*/ 649 h 1843" name="T11"/>
                <a:gd fmla="*/ 1711 w 1843" name="T12"/>
                <a:gd fmla="*/ 835 h 1843" name="T13"/>
                <a:gd fmla="*/ 1843 w 1843" name="T14"/>
                <a:gd fmla="*/ 1008 h 1843" name="T15"/>
                <a:gd fmla="*/ 1684 w 1843" name="T16"/>
                <a:gd fmla="*/ 1144 h 1843" name="T17"/>
                <a:gd fmla="*/ 1739 w 1843" name="T18"/>
                <a:gd fmla="*/ 1354 h 1843" name="T19"/>
                <a:gd fmla="*/ 1541 w 1843" name="T20"/>
                <a:gd fmla="*/ 1418 h 1843" name="T21"/>
                <a:gd fmla="*/ 1512 w 1843" name="T22"/>
                <a:gd fmla="*/ 1634 h 1843" name="T23"/>
                <a:gd fmla="*/ 1303 w 1843" name="T24"/>
                <a:gd fmla="*/ 1617 h 1843" name="T25"/>
                <a:gd fmla="*/ 1194 w 1843" name="T26"/>
                <a:gd fmla="*/ 1806 h 1843" name="T27"/>
                <a:gd fmla="*/ 1008 w 1843" name="T28"/>
                <a:gd fmla="*/ 1711 h 1843" name="T29"/>
                <a:gd fmla="*/ 835 w 1843" name="T30"/>
                <a:gd fmla="*/ 1843 h 1843" name="T31"/>
                <a:gd fmla="*/ 699 w 1843" name="T32"/>
                <a:gd fmla="*/ 1684 h 1843" name="T33"/>
                <a:gd fmla="*/ 489 w 1843" name="T34"/>
                <a:gd fmla="*/ 1739 h 1843" name="T35"/>
                <a:gd fmla="*/ 424 w 1843" name="T36"/>
                <a:gd fmla="*/ 1541 h 1843" name="T37"/>
                <a:gd fmla="*/ 209 w 1843" name="T38"/>
                <a:gd fmla="*/ 1512 h 1843" name="T39"/>
                <a:gd fmla="*/ 225 w 1843" name="T40"/>
                <a:gd fmla="*/ 1303 h 1843" name="T41"/>
                <a:gd fmla="*/ 37 w 1843" name="T42"/>
                <a:gd fmla="*/ 1194 h 1843" name="T43"/>
                <a:gd fmla="*/ 132 w 1843" name="T44"/>
                <a:gd fmla="*/ 1008 h 1843" name="T45"/>
                <a:gd fmla="*/ 0 w 1843" name="T46"/>
                <a:gd fmla="*/ 835 h 1843" name="T47"/>
                <a:gd fmla="*/ 159 w 1843" name="T48"/>
                <a:gd fmla="*/ 699 h 1843" name="T49"/>
                <a:gd fmla="*/ 103 w 1843" name="T50"/>
                <a:gd fmla="*/ 489 h 1843" name="T51"/>
                <a:gd fmla="*/ 302 w 1843" name="T52"/>
                <a:gd fmla="*/ 424 h 1843" name="T53"/>
                <a:gd fmla="*/ 331 w 1843" name="T54"/>
                <a:gd fmla="*/ 209 h 1843" name="T55"/>
                <a:gd fmla="*/ 539 w 1843" name="T56"/>
                <a:gd fmla="*/ 225 h 1843" name="T57"/>
                <a:gd fmla="*/ 649 w 1843" name="T58"/>
                <a:gd fmla="*/ 37 h 1843" name="T59"/>
                <a:gd fmla="*/ 835 w 1843" name="T60"/>
                <a:gd fmla="*/ 132 h 1843" name="T61"/>
                <a:gd fmla="*/ 1008 w 1843" name="T62"/>
                <a:gd fmla="*/ 0 h 1843" name="T63"/>
                <a:gd fmla="*/ 921 w 1843" name="T64"/>
                <a:gd fmla="*/ 529 h 1843" name="T65"/>
                <a:gd fmla="*/ 921 w 1843" name="T66"/>
                <a:gd fmla="*/ 1313 h 1843" name="T67"/>
                <a:gd fmla="*/ 921 w 1843" name="T68"/>
                <a:gd fmla="*/ 529 h 1843" name="T69"/>
                <a:gd fmla="*/ 1187 w 1843" name="T70"/>
                <a:gd fmla="*/ 921 h 1843" name="T71"/>
                <a:gd fmla="*/ 655 w 1843" name="T72"/>
                <a:gd fmla="*/ 921 h 1843" name="T73"/>
                <a:gd fmla="*/ 921 w 1843" name="T74"/>
                <a:gd fmla="*/ 402 h 1843" name="T75"/>
                <a:gd fmla="*/ 921 w 1843" name="T76"/>
                <a:gd fmla="*/ 1440 h 1843" name="T77"/>
                <a:gd fmla="*/ 921 w 1843" name="T78"/>
                <a:gd fmla="*/ 402 h 184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843" w="1843">
                  <a:moveTo>
                    <a:pt x="1008" y="132"/>
                  </a:moveTo>
                  <a:cubicBezTo>
                    <a:pt x="1054" y="137"/>
                    <a:pt x="1100" y="146"/>
                    <a:pt x="1144" y="159"/>
                  </a:cubicBezTo>
                  <a:lnTo>
                    <a:pt x="1194" y="37"/>
                  </a:lnTo>
                  <a:lnTo>
                    <a:pt x="1354" y="103"/>
                  </a:lnTo>
                  <a:lnTo>
                    <a:pt x="1303" y="225"/>
                  </a:lnTo>
                  <a:cubicBezTo>
                    <a:pt x="1344" y="247"/>
                    <a:pt x="1382" y="273"/>
                    <a:pt x="1418" y="302"/>
                  </a:cubicBezTo>
                  <a:lnTo>
                    <a:pt x="1512" y="209"/>
                  </a:lnTo>
                  <a:lnTo>
                    <a:pt x="1634" y="331"/>
                  </a:lnTo>
                  <a:lnTo>
                    <a:pt x="1541" y="424"/>
                  </a:lnTo>
                  <a:cubicBezTo>
                    <a:pt x="1569" y="460"/>
                    <a:pt x="1595" y="499"/>
                    <a:pt x="1618" y="539"/>
                  </a:cubicBezTo>
                  <a:lnTo>
                    <a:pt x="1739" y="489"/>
                  </a:lnTo>
                  <a:lnTo>
                    <a:pt x="1806" y="649"/>
                  </a:lnTo>
                  <a:lnTo>
                    <a:pt x="1684" y="699"/>
                  </a:lnTo>
                  <a:cubicBezTo>
                    <a:pt x="1697" y="743"/>
                    <a:pt x="1706" y="788"/>
                    <a:pt x="1711" y="835"/>
                  </a:cubicBezTo>
                  <a:lnTo>
                    <a:pt x="1843" y="835"/>
                  </a:lnTo>
                  <a:lnTo>
                    <a:pt x="1843" y="1008"/>
                  </a:lnTo>
                  <a:lnTo>
                    <a:pt x="1711" y="1008"/>
                  </a:lnTo>
                  <a:cubicBezTo>
                    <a:pt x="1706" y="1054"/>
                    <a:pt x="1696" y="1100"/>
                    <a:pt x="1684" y="1144"/>
                  </a:cubicBezTo>
                  <a:lnTo>
                    <a:pt x="1806" y="1194"/>
                  </a:lnTo>
                  <a:lnTo>
                    <a:pt x="1739" y="1354"/>
                  </a:lnTo>
                  <a:lnTo>
                    <a:pt x="1617" y="1303"/>
                  </a:lnTo>
                  <a:cubicBezTo>
                    <a:pt x="1595" y="1344"/>
                    <a:pt x="1569" y="1382"/>
                    <a:pt x="1541" y="1418"/>
                  </a:cubicBezTo>
                  <a:lnTo>
                    <a:pt x="1634" y="1512"/>
                  </a:lnTo>
                  <a:lnTo>
                    <a:pt x="1512" y="1634"/>
                  </a:lnTo>
                  <a:lnTo>
                    <a:pt x="1418" y="1541"/>
                  </a:lnTo>
                  <a:cubicBezTo>
                    <a:pt x="1382" y="1569"/>
                    <a:pt x="1344" y="1595"/>
                    <a:pt x="1303" y="1617"/>
                  </a:cubicBezTo>
                  <a:lnTo>
                    <a:pt x="1354" y="1739"/>
                  </a:lnTo>
                  <a:lnTo>
                    <a:pt x="1194" y="1806"/>
                  </a:lnTo>
                  <a:lnTo>
                    <a:pt x="1143" y="1684"/>
                  </a:lnTo>
                  <a:cubicBezTo>
                    <a:pt x="1100" y="1697"/>
                    <a:pt x="1054" y="1706"/>
                    <a:pt x="1008" y="1711"/>
                  </a:cubicBezTo>
                  <a:lnTo>
                    <a:pt x="1008" y="1843"/>
                  </a:lnTo>
                  <a:lnTo>
                    <a:pt x="835" y="1843"/>
                  </a:lnTo>
                  <a:lnTo>
                    <a:pt x="835" y="1711"/>
                  </a:lnTo>
                  <a:cubicBezTo>
                    <a:pt x="788" y="1706"/>
                    <a:pt x="743" y="1697"/>
                    <a:pt x="699" y="1684"/>
                  </a:cubicBezTo>
                  <a:lnTo>
                    <a:pt x="649" y="1806"/>
                  </a:lnTo>
                  <a:lnTo>
                    <a:pt x="489" y="1739"/>
                  </a:lnTo>
                  <a:lnTo>
                    <a:pt x="539" y="1618"/>
                  </a:lnTo>
                  <a:cubicBezTo>
                    <a:pt x="499" y="1595"/>
                    <a:pt x="460" y="1569"/>
                    <a:pt x="424" y="1541"/>
                  </a:cubicBezTo>
                  <a:lnTo>
                    <a:pt x="331" y="1634"/>
                  </a:lnTo>
                  <a:lnTo>
                    <a:pt x="209" y="1512"/>
                  </a:lnTo>
                  <a:lnTo>
                    <a:pt x="302" y="1418"/>
                  </a:lnTo>
                  <a:cubicBezTo>
                    <a:pt x="273" y="1382"/>
                    <a:pt x="247" y="1344"/>
                    <a:pt x="225" y="1303"/>
                  </a:cubicBezTo>
                  <a:lnTo>
                    <a:pt x="103" y="1354"/>
                  </a:lnTo>
                  <a:lnTo>
                    <a:pt x="37" y="1194"/>
                  </a:lnTo>
                  <a:lnTo>
                    <a:pt x="159" y="1144"/>
                  </a:lnTo>
                  <a:cubicBezTo>
                    <a:pt x="146" y="1100"/>
                    <a:pt x="137" y="1054"/>
                    <a:pt x="132" y="1008"/>
                  </a:cubicBezTo>
                  <a:lnTo>
                    <a:pt x="0" y="1008"/>
                  </a:lnTo>
                  <a:lnTo>
                    <a:pt x="0" y="835"/>
                  </a:lnTo>
                  <a:lnTo>
                    <a:pt x="132" y="835"/>
                  </a:lnTo>
                  <a:cubicBezTo>
                    <a:pt x="137" y="788"/>
                    <a:pt x="146" y="743"/>
                    <a:pt x="159" y="699"/>
                  </a:cubicBezTo>
                  <a:lnTo>
                    <a:pt x="37" y="649"/>
                  </a:lnTo>
                  <a:lnTo>
                    <a:pt x="103" y="489"/>
                  </a:lnTo>
                  <a:lnTo>
                    <a:pt x="225" y="539"/>
                  </a:lnTo>
                  <a:cubicBezTo>
                    <a:pt x="247" y="499"/>
                    <a:pt x="273" y="460"/>
                    <a:pt x="302" y="424"/>
                  </a:cubicBezTo>
                  <a:lnTo>
                    <a:pt x="209" y="331"/>
                  </a:lnTo>
                  <a:lnTo>
                    <a:pt x="331" y="209"/>
                  </a:lnTo>
                  <a:lnTo>
                    <a:pt x="424" y="302"/>
                  </a:lnTo>
                  <a:cubicBezTo>
                    <a:pt x="460" y="273"/>
                    <a:pt x="499" y="247"/>
                    <a:pt x="539" y="225"/>
                  </a:cubicBezTo>
                  <a:lnTo>
                    <a:pt x="489" y="103"/>
                  </a:lnTo>
                  <a:lnTo>
                    <a:pt x="649" y="37"/>
                  </a:lnTo>
                  <a:lnTo>
                    <a:pt x="699" y="159"/>
                  </a:lnTo>
                  <a:cubicBezTo>
                    <a:pt x="743" y="146"/>
                    <a:pt x="788" y="137"/>
                    <a:pt x="835" y="132"/>
                  </a:cubicBezTo>
                  <a:lnTo>
                    <a:pt x="835" y="0"/>
                  </a:lnTo>
                  <a:lnTo>
                    <a:pt x="1008" y="0"/>
                  </a:lnTo>
                  <a:lnTo>
                    <a:pt x="1008" y="132"/>
                  </a:lnTo>
                  <a:close/>
                  <a:moveTo>
                    <a:pt x="921" y="529"/>
                  </a:moveTo>
                  <a:cubicBezTo>
                    <a:pt x="1138" y="529"/>
                    <a:pt x="1313" y="705"/>
                    <a:pt x="1313" y="921"/>
                  </a:cubicBezTo>
                  <a:cubicBezTo>
                    <a:pt x="1313" y="1138"/>
                    <a:pt x="1138" y="1313"/>
                    <a:pt x="921" y="1313"/>
                  </a:cubicBezTo>
                  <a:cubicBezTo>
                    <a:pt x="705" y="1313"/>
                    <a:pt x="529" y="1138"/>
                    <a:pt x="529" y="921"/>
                  </a:cubicBezTo>
                  <a:cubicBezTo>
                    <a:pt x="529" y="705"/>
                    <a:pt x="705" y="529"/>
                    <a:pt x="921" y="529"/>
                  </a:cubicBezTo>
                  <a:close/>
                  <a:moveTo>
                    <a:pt x="921" y="655"/>
                  </a:moveTo>
                  <a:cubicBezTo>
                    <a:pt x="1068" y="655"/>
                    <a:pt x="1187" y="774"/>
                    <a:pt x="1187" y="921"/>
                  </a:cubicBezTo>
                  <a:cubicBezTo>
                    <a:pt x="1187" y="1068"/>
                    <a:pt x="1068" y="1187"/>
                    <a:pt x="921" y="1187"/>
                  </a:cubicBezTo>
                  <a:cubicBezTo>
                    <a:pt x="774" y="1187"/>
                    <a:pt x="655" y="1068"/>
                    <a:pt x="655" y="921"/>
                  </a:cubicBezTo>
                  <a:cubicBezTo>
                    <a:pt x="655" y="774"/>
                    <a:pt x="774" y="655"/>
                    <a:pt x="921" y="655"/>
                  </a:cubicBezTo>
                  <a:close/>
                  <a:moveTo>
                    <a:pt x="921" y="402"/>
                  </a:moveTo>
                  <a:cubicBezTo>
                    <a:pt x="1208" y="402"/>
                    <a:pt x="1440" y="635"/>
                    <a:pt x="1440" y="921"/>
                  </a:cubicBezTo>
                  <a:cubicBezTo>
                    <a:pt x="1440" y="1208"/>
                    <a:pt x="1208" y="1440"/>
                    <a:pt x="921" y="1440"/>
                  </a:cubicBezTo>
                  <a:cubicBezTo>
                    <a:pt x="635" y="1440"/>
                    <a:pt x="402" y="1208"/>
                    <a:pt x="402" y="921"/>
                  </a:cubicBezTo>
                  <a:cubicBezTo>
                    <a:pt x="402" y="635"/>
                    <a:pt x="635" y="402"/>
                    <a:pt x="921" y="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24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436" y="1107"/>
              <a:ext cx="13585" cy="8773"/>
              <a:chOff x="-1953" y="1246"/>
              <a:chExt cx="13585" cy="8773"/>
            </a:xfrm>
          </p:grpSpPr>
          <p:sp>
            <p:nvSpPr>
              <p:cNvPr id="19" name="任意多边形 18"/>
              <p:cNvSpPr/>
              <p:nvPr/>
            </p:nvSpPr>
            <p:spPr>
              <a:xfrm rot="5400000">
                <a:off x="7936" y="6323"/>
                <a:ext cx="3702" cy="3691"/>
              </a:xfrm>
              <a:custGeom>
                <a:gdLst>
                  <a:gd fmla="cos wd2 2700000" name="idx"/>
                  <a:gd fmla="sin hd2 2700000" name="idy"/>
                  <a:gd fmla="+- hc 0 wd2" name="il"/>
                  <a:gd fmla="+- hc wd2 0" name="ir"/>
                  <a:gd fmla="+- vc 0 idx" name="it"/>
                  <a:gd fmla="+- vc idx 0" name="ib"/>
                </a:gdLst>
                <a:cxnLst>
                  <a:cxn ang="3">
                    <a:pos x="hc" y="t"/>
                  </a:cxn>
                  <a:cxn ang="3">
                    <a:pos x="hd2" y="il"/>
                  </a:cxn>
                  <a:cxn ang="cd2">
                    <a:pos x="l" y="vc"/>
                  </a:cxn>
                  <a:cxn ang="cd4">
                    <a:pos x="hd2" y="ir"/>
                  </a:cxn>
                  <a:cxn ang="cd4">
                    <a:pos x="hc" y="b"/>
                  </a:cxn>
                  <a:cxn ang="cd4">
                    <a:pos x="idy" y="ir"/>
                  </a:cxn>
                  <a:cxn ang="0">
                    <a:pos x="r" y="vc"/>
                  </a:cxn>
                  <a:cxn ang="3">
                    <a:pos x="idy" y="il"/>
                  </a:cxn>
                </a:cxnLst>
                <a:rect b="ir" l="hd2" r="idy" t="il"/>
                <a:pathLst>
                  <a:path h="3692" w="3705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solidFill>
                <a:srgbClr val="313D4D"/>
              </a:solidFill>
              <a:ln algn="ctr" cap="flat" cmpd="sng" w="9525">
                <a:noFill/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pPr algn="l" defTabSz="914400" eaLnBrk="1" fontAlgn="base" hangingPunct="1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</a:pPr>
                <a:endParaRPr altLang="en-US" b="0" baseline="0" cap="none" i="0" kumimoji="0" lang="zh-CN" normalizeH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6200000">
                <a:off x="-1959" y="6323"/>
                <a:ext cx="3702" cy="3691"/>
              </a:xfrm>
              <a:custGeom>
                <a:gdLst>
                  <a:gd fmla="cos wd2 2700000" name="idx"/>
                  <a:gd fmla="sin hd2 2700000" name="idy"/>
                  <a:gd fmla="+- hc 0 wd2" name="il"/>
                  <a:gd fmla="+- hc wd2 0" name="ir"/>
                  <a:gd fmla="+- vc 0 idx" name="it"/>
                  <a:gd fmla="+- vc idx 0" name="ib"/>
                </a:gdLst>
                <a:cxnLst>
                  <a:cxn ang="3">
                    <a:pos x="hc" y="t"/>
                  </a:cxn>
                  <a:cxn ang="3">
                    <a:pos x="hd2" y="il"/>
                  </a:cxn>
                  <a:cxn ang="cd2">
                    <a:pos x="l" y="vc"/>
                  </a:cxn>
                  <a:cxn ang="cd4">
                    <a:pos x="hd2" y="ir"/>
                  </a:cxn>
                  <a:cxn ang="cd4">
                    <a:pos x="hc" y="b"/>
                  </a:cxn>
                  <a:cxn ang="cd4">
                    <a:pos x="idy" y="ir"/>
                  </a:cxn>
                  <a:cxn ang="0">
                    <a:pos x="r" y="vc"/>
                  </a:cxn>
                  <a:cxn ang="3">
                    <a:pos x="idy" y="il"/>
                  </a:cxn>
                </a:cxnLst>
                <a:rect b="ir" l="hd2" r="idy" t="il"/>
                <a:pathLst>
                  <a:path h="3692" w="3705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solidFill>
                <a:srgbClr val="313D4D"/>
              </a:solidFill>
              <a:ln algn="ctr" cap="flat" cmpd="sng" w="9525">
                <a:noFill/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pPr algn="l" defTabSz="914400" eaLnBrk="1" fontAlgn="base" hangingPunct="1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</a:pPr>
                <a:endParaRPr altLang="en-US" b="0" baseline="0" cap="none" i="0" kumimoji="0" lang="zh-CN" normalizeH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2760000">
                <a:off x="6580" y="2726"/>
                <a:ext cx="3702" cy="3691"/>
              </a:xfrm>
              <a:custGeom>
                <a:gdLst>
                  <a:gd fmla="cos wd2 2700000" name="idx"/>
                  <a:gd fmla="sin hd2 2700000" name="idy"/>
                  <a:gd fmla="+- hc 0 wd2" name="il"/>
                  <a:gd fmla="+- hc wd2 0" name="ir"/>
                  <a:gd fmla="+- vc 0 idx" name="it"/>
                  <a:gd fmla="+- vc idx 0" name="ib"/>
                </a:gdLst>
                <a:cxnLst>
                  <a:cxn ang="3">
                    <a:pos x="hc" y="t"/>
                  </a:cxn>
                  <a:cxn ang="3">
                    <a:pos x="hd2" y="il"/>
                  </a:cxn>
                  <a:cxn ang="cd2">
                    <a:pos x="l" y="vc"/>
                  </a:cxn>
                  <a:cxn ang="cd4">
                    <a:pos x="hd2" y="ir"/>
                  </a:cxn>
                  <a:cxn ang="cd4">
                    <a:pos x="hc" y="b"/>
                  </a:cxn>
                  <a:cxn ang="cd4">
                    <a:pos x="idy" y="ir"/>
                  </a:cxn>
                  <a:cxn ang="0">
                    <a:pos x="r" y="vc"/>
                  </a:cxn>
                  <a:cxn ang="3">
                    <a:pos x="idy" y="il"/>
                  </a:cxn>
                </a:cxnLst>
                <a:rect b="ir" l="hd2" r="idy" t="il"/>
                <a:pathLst>
                  <a:path h="3692" w="3705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1">
                      <a:lumMod val="98000"/>
                      <a:lumOff val="2000"/>
                    </a:schemeClr>
                  </a:gs>
                  <a:gs pos="0">
                    <a:schemeClr val="accent1">
                      <a:lumMod val="85000"/>
                      <a:lumOff val="1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  <a:ln algn="ctr" cap="flat" cmpd="sng" w="9525">
                <a:noFill/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pPr algn="l" defTabSz="914400" eaLnBrk="1" fontAlgn="base" hangingPunct="1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</a:pPr>
                <a:endParaRPr altLang="en-US" b="0" baseline="0" cap="none" i="0" kumimoji="0" lang="zh-CN" normalizeH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8780000">
                <a:off x="-635" y="2725"/>
                <a:ext cx="3702" cy="3691"/>
              </a:xfrm>
              <a:custGeom>
                <a:gdLst>
                  <a:gd fmla="cos wd2 2700000" name="idx"/>
                  <a:gd fmla="sin hd2 2700000" name="idy"/>
                  <a:gd fmla="+- hc 0 wd2" name="il"/>
                  <a:gd fmla="+- hc wd2 0" name="ir"/>
                  <a:gd fmla="+- vc 0 idx" name="it"/>
                  <a:gd fmla="+- vc idx 0" name="ib"/>
                </a:gdLst>
                <a:cxnLst>
                  <a:cxn ang="3">
                    <a:pos x="hc" y="t"/>
                  </a:cxn>
                  <a:cxn ang="3">
                    <a:pos x="hd2" y="il"/>
                  </a:cxn>
                  <a:cxn ang="cd2">
                    <a:pos x="l" y="vc"/>
                  </a:cxn>
                  <a:cxn ang="cd4">
                    <a:pos x="hd2" y="ir"/>
                  </a:cxn>
                  <a:cxn ang="cd4">
                    <a:pos x="hc" y="b"/>
                  </a:cxn>
                  <a:cxn ang="cd4">
                    <a:pos x="idy" y="ir"/>
                  </a:cxn>
                  <a:cxn ang="0">
                    <a:pos x="r" y="vc"/>
                  </a:cxn>
                  <a:cxn ang="3">
                    <a:pos x="idy" y="il"/>
                  </a:cxn>
                </a:cxnLst>
                <a:rect b="ir" l="hd2" r="idy" t="il"/>
                <a:pathLst>
                  <a:path h="3692" w="3705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1">
                      <a:lumMod val="98000"/>
                      <a:lumOff val="2000"/>
                    </a:schemeClr>
                  </a:gs>
                  <a:gs pos="0">
                    <a:schemeClr val="accent1">
                      <a:lumMod val="85000"/>
                      <a:lumOff val="1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  <a:ln algn="ctr" cap="flat" cmpd="sng" w="9525">
                <a:noFill/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pPr algn="l" defTabSz="914400" eaLnBrk="1" fontAlgn="base" hangingPunct="1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</a:pPr>
                <a:endParaRPr altLang="en-US" b="0" baseline="0" cap="none" i="0" kumimoji="0" lang="zh-CN" normalizeH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2989" y="1246"/>
                <a:ext cx="3702" cy="3691"/>
              </a:xfrm>
              <a:custGeom>
                <a:gdLst>
                  <a:gd fmla="cos wd2 2700000" name="idx"/>
                  <a:gd fmla="sin hd2 2700000" name="idy"/>
                  <a:gd fmla="+- hc 0 wd2" name="il"/>
                  <a:gd fmla="+- hc wd2 0" name="ir"/>
                  <a:gd fmla="+- vc 0 idx" name="it"/>
                  <a:gd fmla="+- vc idx 0" name="ib"/>
                </a:gdLst>
                <a:cxnLst>
                  <a:cxn ang="3">
                    <a:pos x="hc" y="t"/>
                  </a:cxn>
                  <a:cxn ang="3">
                    <a:pos x="hd2" y="il"/>
                  </a:cxn>
                  <a:cxn ang="cd2">
                    <a:pos x="l" y="vc"/>
                  </a:cxn>
                  <a:cxn ang="cd4">
                    <a:pos x="hd2" y="ir"/>
                  </a:cxn>
                  <a:cxn ang="cd4">
                    <a:pos x="hc" y="b"/>
                  </a:cxn>
                  <a:cxn ang="cd4">
                    <a:pos x="idy" y="ir"/>
                  </a:cxn>
                  <a:cxn ang="0">
                    <a:pos x="r" y="vc"/>
                  </a:cxn>
                  <a:cxn ang="3">
                    <a:pos x="idy" y="il"/>
                  </a:cxn>
                </a:cxnLst>
                <a:rect b="ir" l="hd2" r="idy" t="il"/>
                <a:pathLst>
                  <a:path h="3692" w="3705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solidFill>
                <a:srgbClr val="313D4D"/>
              </a:solidFill>
              <a:ln algn="ctr" cap="flat" cmpd="sng" w="9525">
                <a:noFill/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pPr algn="l" defTabSz="914400" eaLnBrk="1" fontAlgn="base" hangingPunct="1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</a:pPr>
                <a:endParaRPr altLang="en-US" b="0" baseline="0" cap="none" i="0" kumimoji="0" lang="zh-CN" normalizeH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</p:grpSp>
      </p:grpSp>
      <p:sp>
        <p:nvSpPr>
          <p:cNvPr id="42" name="矩形: 圆角 41"/>
          <p:cNvSpPr/>
          <p:nvPr/>
        </p:nvSpPr>
        <p:spPr bwMode="auto">
          <a:xfrm>
            <a:off x="4826000" y="1253490"/>
            <a:ext cx="1878965" cy="393700"/>
          </a:xfrm>
          <a:prstGeom prst="rect">
            <a:avLst/>
          </a:prstGeom>
          <a:noFill/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贯彻总公司精神</a:t>
            </a:r>
          </a:p>
        </p:txBody>
      </p:sp>
      <p:sp>
        <p:nvSpPr>
          <p:cNvPr id="47" name="矩形 46"/>
          <p:cNvSpPr/>
          <p:nvPr/>
        </p:nvSpPr>
        <p:spPr>
          <a:xfrm>
            <a:off x="4914265" y="1703705"/>
            <a:ext cx="1686560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defRPr/>
            </a:pPr>
            <a:r>
              <a:rPr altLang="en-US" kern="100" lang="zh-CN">
                <a:solidFill>
                  <a:schemeClr val="bg1"/>
                </a:solidFill>
                <a:latin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深入贯彻公司董事会年初工作会议精神。</a:t>
            </a:r>
          </a:p>
        </p:txBody>
      </p:sp>
      <p:sp>
        <p:nvSpPr>
          <p:cNvPr id="43" name="矩形: 圆角 42"/>
          <p:cNvSpPr/>
          <p:nvPr/>
        </p:nvSpPr>
        <p:spPr bwMode="auto">
          <a:xfrm>
            <a:off x="2380615" y="2397760"/>
            <a:ext cx="1925955" cy="393700"/>
          </a:xfrm>
          <a:prstGeom prst="rect">
            <a:avLst/>
          </a:prstGeom>
          <a:noFill/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贯彻112工作要求</a:t>
            </a:r>
          </a:p>
        </p:txBody>
      </p:sp>
      <p:sp>
        <p:nvSpPr>
          <p:cNvPr id="48" name="矩形 47"/>
          <p:cNvSpPr/>
          <p:nvPr/>
        </p:nvSpPr>
        <p:spPr>
          <a:xfrm>
            <a:off x="2380615" y="2791460"/>
            <a:ext cx="2103120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defRPr/>
            </a:pPr>
            <a:r>
              <a:rPr altLang="en-US" kern="100" lang="zh-CN">
                <a:solidFill>
                  <a:schemeClr val="bg1"/>
                </a:solidFill>
                <a:latin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即：一统领，一中心，两个重点</a:t>
            </a:r>
          </a:p>
        </p:txBody>
      </p:sp>
      <p:sp>
        <p:nvSpPr>
          <p:cNvPr id="44" name="矩形: 圆角 43"/>
          <p:cNvSpPr/>
          <p:nvPr/>
        </p:nvSpPr>
        <p:spPr bwMode="auto">
          <a:xfrm>
            <a:off x="7232650" y="2051050"/>
            <a:ext cx="1739265" cy="393700"/>
          </a:xfrm>
          <a:prstGeom prst="roundRect">
            <a:avLst>
              <a:gd fmla="val 50000" name="adj"/>
            </a:avLst>
          </a:prstGeom>
          <a:noFill/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遵循十三五</a:t>
            </a:r>
          </a:p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规划布局</a:t>
            </a:r>
          </a:p>
        </p:txBody>
      </p:sp>
      <p:sp>
        <p:nvSpPr>
          <p:cNvPr id="49" name="矩形 48"/>
          <p:cNvSpPr/>
          <p:nvPr/>
        </p:nvSpPr>
        <p:spPr>
          <a:xfrm>
            <a:off x="7210425" y="2591435"/>
            <a:ext cx="1785620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defRPr/>
            </a:pPr>
            <a:r>
              <a:rPr altLang="en-US" kern="100" lang="zh-CN">
                <a:solidFill>
                  <a:schemeClr val="bg1"/>
                </a:solidFill>
                <a:latin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沿着市公司“十三五”规划总体布局，加快发展，提质增效。</a:t>
            </a:r>
          </a:p>
        </p:txBody>
      </p:sp>
      <p:sp>
        <p:nvSpPr>
          <p:cNvPr id="50" name="矩形 49"/>
          <p:cNvSpPr/>
          <p:nvPr/>
        </p:nvSpPr>
        <p:spPr>
          <a:xfrm>
            <a:off x="1639570" y="4814570"/>
            <a:ext cx="2040255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defRPr/>
            </a:pPr>
            <a:r>
              <a:rPr altLang="en-US" kern="100" lang="zh-CN">
                <a:solidFill>
                  <a:schemeClr val="bg1"/>
                </a:solidFill>
                <a:latin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继续关注三大指标，实施准细化管理，促进提质增效，降低成本。</a:t>
            </a:r>
          </a:p>
        </p:txBody>
      </p:sp>
      <p:sp>
        <p:nvSpPr>
          <p:cNvPr id="45" name="矩形: 圆角 44"/>
          <p:cNvSpPr/>
          <p:nvPr/>
        </p:nvSpPr>
        <p:spPr bwMode="auto">
          <a:xfrm>
            <a:off x="1375067" y="4421084"/>
            <a:ext cx="2481323" cy="393928"/>
          </a:xfrm>
          <a:prstGeom prst="roundRect">
            <a:avLst>
              <a:gd fmla="val 50000" name="adj"/>
            </a:avLst>
          </a:prstGeom>
          <a:noFill/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精准管理</a:t>
            </a:r>
          </a:p>
        </p:txBody>
      </p:sp>
      <p:sp>
        <p:nvSpPr>
          <p:cNvPr id="46" name="矩形: 圆角 45"/>
          <p:cNvSpPr/>
          <p:nvPr/>
        </p:nvSpPr>
        <p:spPr bwMode="auto">
          <a:xfrm>
            <a:off x="7860957" y="4420774"/>
            <a:ext cx="2481323" cy="393928"/>
          </a:xfrm>
          <a:prstGeom prst="roundRect">
            <a:avLst>
              <a:gd fmla="val 50000" name="adj"/>
            </a:avLst>
          </a:prstGeom>
          <a:noFill/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开拓创新</a:t>
            </a:r>
          </a:p>
        </p:txBody>
      </p:sp>
      <p:sp>
        <p:nvSpPr>
          <p:cNvPr id="51" name="矩形 50"/>
          <p:cNvSpPr/>
          <p:nvPr/>
        </p:nvSpPr>
        <p:spPr>
          <a:xfrm>
            <a:off x="7727314" y="4814570"/>
            <a:ext cx="2343785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  <a:defRPr/>
            </a:pPr>
            <a:r>
              <a:rPr altLang="en-US" kern="100" lang="zh-CN">
                <a:solidFill>
                  <a:schemeClr val="bg1"/>
                </a:solidFill>
                <a:latin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坚持创新引领，在管理层面、技术层面推动创新精神的氛围。</a:t>
            </a:r>
          </a:p>
        </p:txBody>
      </p:sp>
    </p:spTree>
  </p:cSld>
  <p:clrMapOvr>
    <a:masterClrMapping/>
  </p:clrMapOvr>
  <mc:AlternateContent>
    <mc:Choice Requires="p14">
      <p:transition advTm="4000" p14:dur="1500" spd="slow">
        <p:split orient="vert"/>
      </p:transition>
    </mc:Choice>
    <mc:Fallback>
      <p:transition advTm="4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42"/>
      <p:bldP grpId="0" spid="47"/>
      <p:bldP grpId="0" spid="43"/>
      <p:bldP grpId="0" spid="48"/>
      <p:bldP grpId="0" spid="44"/>
      <p:bldP grpId="0" spid="49"/>
      <p:bldP grpId="0" spid="50"/>
      <p:bldP grpId="0" spid="45"/>
      <p:bldP grpId="0" spid="46"/>
      <p:bldP grpId="0" spid="5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成立领导小组和工作专班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853057" y="1191812"/>
            <a:ext cx="10638451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为确保活动有序推进，公司成立活动领导小组，负责活动的组织领导及推进督导。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136764" y="4645659"/>
            <a:ext cx="457581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工作专班组长：黄伟明</a:t>
            </a:r>
          </a:p>
          <a:p>
            <a:pPr algn="just">
              <a:lnSpc>
                <a:spcPct val="150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工作专班副组长：聂伟军</a:t>
            </a:r>
          </a:p>
          <a:p>
            <a:pPr algn="just">
              <a:lnSpc>
                <a:spcPct val="150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工作专班成员：徐伟斌、梁林柏、韩伟丹、毕小晖、卢俊</a:t>
            </a:r>
          </a:p>
        </p:txBody>
      </p:sp>
      <p:sp>
        <p:nvSpPr>
          <p:cNvPr id="28" name="矩形 27"/>
          <p:cNvSpPr/>
          <p:nvPr/>
        </p:nvSpPr>
        <p:spPr>
          <a:xfrm>
            <a:off x="919480" y="4645659"/>
            <a:ext cx="474281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组  长：李严红</a:t>
            </a:r>
          </a:p>
          <a:p>
            <a:pPr algn="just">
              <a:lnSpc>
                <a:spcPct val="150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副组长：陈资水</a:t>
            </a:r>
          </a:p>
          <a:p>
            <a:pPr algn="just">
              <a:lnSpc>
                <a:spcPct val="150000"/>
              </a:lnSpc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成  员：黄伟明、阮水军、余玲玲、周华林、孙才军、吴平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1134745" y="1591945"/>
            <a:ext cx="3354717" cy="2854325"/>
            <a:chOff x="783" y="3814"/>
            <a:chExt cx="7453" cy="5915"/>
          </a:xfrm>
        </p:grpSpPr>
        <p:grpSp>
          <p:nvGrpSpPr>
            <p:cNvPr id="39" name="组合 38"/>
            <p:cNvGrpSpPr/>
            <p:nvPr/>
          </p:nvGrpSpPr>
          <p:grpSpPr>
            <a:xfrm>
              <a:off x="1794" y="6878"/>
              <a:ext cx="5519" cy="1146"/>
              <a:chOff x="7315947" y="2259734"/>
              <a:chExt cx="3225598" cy="838649"/>
            </a:xfrm>
          </p:grpSpPr>
          <p:cxnSp>
            <p:nvCxnSpPr>
              <p:cNvPr id="80" name="直接连接符 79"/>
              <p:cNvCxnSpPr/>
              <p:nvPr/>
            </p:nvCxnSpPr>
            <p:spPr bwMode="auto">
              <a:xfrm>
                <a:off x="7315947" y="2567918"/>
                <a:ext cx="3219581" cy="0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直接连接符 80"/>
              <p:cNvCxnSpPr/>
              <p:nvPr/>
            </p:nvCxnSpPr>
            <p:spPr bwMode="auto">
              <a:xfrm flipH="1">
                <a:off x="7320673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直接连接符 81"/>
              <p:cNvCxnSpPr/>
              <p:nvPr/>
            </p:nvCxnSpPr>
            <p:spPr bwMode="auto">
              <a:xfrm flipH="1">
                <a:off x="10541545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直接连接符 82"/>
              <p:cNvCxnSpPr/>
              <p:nvPr/>
            </p:nvCxnSpPr>
            <p:spPr bwMode="auto">
              <a:xfrm flipH="1">
                <a:off x="8394297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直接连接符 83"/>
              <p:cNvCxnSpPr/>
              <p:nvPr/>
            </p:nvCxnSpPr>
            <p:spPr bwMode="auto">
              <a:xfrm flipH="1">
                <a:off x="9467922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直接连接符 84"/>
              <p:cNvCxnSpPr/>
              <p:nvPr/>
            </p:nvCxnSpPr>
            <p:spPr bwMode="auto">
              <a:xfrm flipH="1">
                <a:off x="8936468" y="2259734"/>
                <a:ext cx="0" cy="306165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文本框 42"/>
            <p:cNvSpPr txBox="1"/>
            <p:nvPr/>
          </p:nvSpPr>
          <p:spPr>
            <a:xfrm>
              <a:off x="6488" y="8580"/>
              <a:ext cx="1748" cy="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defRPr/>
              </a:pPr>
              <a:r>
                <a:rPr altLang="en-US" lang="zh-CN" sz="1000">
                  <a:solidFill>
                    <a:srgbClr val="3D3D3D"/>
                  </a:solidFill>
                  <a:sym typeface="+mn-ea"/>
                </a:rPr>
                <a:t>●  ●  ●</a:t>
              </a:r>
            </a:p>
          </p:txBody>
        </p:sp>
        <p:pic>
          <p:nvPicPr>
            <p:cNvPr descr="51miz-E885985-84CA8E36" id="128" name="图片 1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739" y="3814"/>
              <a:ext cx="3666" cy="3666"/>
            </a:xfrm>
            <a:prstGeom prst="rect">
              <a:avLst/>
            </a:prstGeom>
          </p:spPr>
        </p:pic>
        <p:pic>
          <p:nvPicPr>
            <p:cNvPr descr="51miz-E886717-67033A3C" id="129" name="图片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83" y="7691"/>
              <a:ext cx="2038" cy="2038"/>
            </a:xfrm>
            <a:prstGeom prst="rect">
              <a:avLst/>
            </a:prstGeom>
          </p:spPr>
        </p:pic>
        <p:pic>
          <p:nvPicPr>
            <p:cNvPr descr="51miz-E886717-67033A3C" id="130" name="图片 1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620" y="7691"/>
              <a:ext cx="2038" cy="2038"/>
            </a:xfrm>
            <a:prstGeom prst="rect">
              <a:avLst/>
            </a:prstGeom>
          </p:spPr>
        </p:pic>
        <p:pic>
          <p:nvPicPr>
            <p:cNvPr descr="51miz-E886717-67033A3C" id="131" name="图片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457" y="7691"/>
              <a:ext cx="2038" cy="2038"/>
            </a:xfrm>
            <a:prstGeom prst="rect">
              <a:avLst/>
            </a:prstGeom>
          </p:spPr>
        </p:pic>
      </p:grpSp>
      <p:grpSp>
        <p:nvGrpSpPr>
          <p:cNvPr id="160" name="组合 159"/>
          <p:cNvGrpSpPr/>
          <p:nvPr/>
        </p:nvGrpSpPr>
        <p:grpSpPr>
          <a:xfrm>
            <a:off x="7451725" y="1591945"/>
            <a:ext cx="3354717" cy="2854325"/>
            <a:chOff x="783" y="3814"/>
            <a:chExt cx="7453" cy="5915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794" y="6878"/>
              <a:ext cx="5519" cy="1146"/>
              <a:chOff x="7315947" y="2259734"/>
              <a:chExt cx="3225598" cy="838649"/>
            </a:xfrm>
          </p:grpSpPr>
          <p:cxnSp>
            <p:nvCxnSpPr>
              <p:cNvPr id="162" name="直接连接符 161"/>
              <p:cNvCxnSpPr/>
              <p:nvPr/>
            </p:nvCxnSpPr>
            <p:spPr bwMode="auto">
              <a:xfrm>
                <a:off x="7315947" y="2567918"/>
                <a:ext cx="3219581" cy="0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直接连接符 162"/>
              <p:cNvCxnSpPr/>
              <p:nvPr/>
            </p:nvCxnSpPr>
            <p:spPr bwMode="auto">
              <a:xfrm flipH="1">
                <a:off x="7320673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直接连接符 163"/>
              <p:cNvCxnSpPr/>
              <p:nvPr/>
            </p:nvCxnSpPr>
            <p:spPr bwMode="auto">
              <a:xfrm flipH="1">
                <a:off x="10541545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直接连接符 164"/>
              <p:cNvCxnSpPr/>
              <p:nvPr/>
            </p:nvCxnSpPr>
            <p:spPr bwMode="auto">
              <a:xfrm flipH="1">
                <a:off x="8394297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直接连接符 165"/>
              <p:cNvCxnSpPr/>
              <p:nvPr/>
            </p:nvCxnSpPr>
            <p:spPr bwMode="auto">
              <a:xfrm flipH="1">
                <a:off x="9467922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triangl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直接连接符 166"/>
              <p:cNvCxnSpPr/>
              <p:nvPr/>
            </p:nvCxnSpPr>
            <p:spPr bwMode="auto">
              <a:xfrm flipH="1">
                <a:off x="8936468" y="2259734"/>
                <a:ext cx="0" cy="306165"/>
              </a:xfrm>
              <a:prstGeom prst="line">
                <a:avLst/>
              </a:prstGeom>
              <a:solidFill>
                <a:schemeClr val="accent1"/>
              </a:solidFill>
              <a:ln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8" name="文本框 167"/>
            <p:cNvSpPr txBox="1"/>
            <p:nvPr/>
          </p:nvSpPr>
          <p:spPr>
            <a:xfrm>
              <a:off x="6488" y="8580"/>
              <a:ext cx="1748" cy="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defRPr/>
              </a:pPr>
              <a:r>
                <a:rPr altLang="en-US" lang="zh-CN" sz="1000">
                  <a:solidFill>
                    <a:srgbClr val="3D3D3D"/>
                  </a:solidFill>
                  <a:sym typeface="+mn-ea"/>
                </a:rPr>
                <a:t>●  ●  ●</a:t>
              </a:r>
            </a:p>
          </p:txBody>
        </p:sp>
        <p:pic>
          <p:nvPicPr>
            <p:cNvPr descr="51miz-E885985-84CA8E36" id="169" name="图片 1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739" y="3814"/>
              <a:ext cx="3666" cy="3666"/>
            </a:xfrm>
            <a:prstGeom prst="rect">
              <a:avLst/>
            </a:prstGeom>
          </p:spPr>
        </p:pic>
        <p:pic>
          <p:nvPicPr>
            <p:cNvPr descr="51miz-E886717-67033A3C" id="170" name="图片 1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83" y="7691"/>
              <a:ext cx="2038" cy="2038"/>
            </a:xfrm>
            <a:prstGeom prst="rect">
              <a:avLst/>
            </a:prstGeom>
          </p:spPr>
        </p:pic>
        <p:pic>
          <p:nvPicPr>
            <p:cNvPr descr="51miz-E886717-67033A3C" id="171" name="图片 1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620" y="7691"/>
              <a:ext cx="2038" cy="2038"/>
            </a:xfrm>
            <a:prstGeom prst="rect">
              <a:avLst/>
            </a:prstGeom>
          </p:spPr>
        </p:pic>
        <p:pic>
          <p:nvPicPr>
            <p:cNvPr descr="51miz-E886717-67033A3C" id="172" name="图片 1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457" y="7691"/>
              <a:ext cx="2038" cy="2038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advTm="4000" p14:dur="1500" spd="slow">
        <p:split orient="vert"/>
      </p:transition>
    </mc:Choice>
    <mc:Fallback>
      <p:transition advTm="4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7"/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提高业务员的积级性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5" name="TextBox 18"/>
          <p:cNvSpPr txBox="1"/>
          <p:nvPr/>
        </p:nvSpPr>
        <p:spPr>
          <a:xfrm>
            <a:off x="2818130" y="1240790"/>
            <a:ext cx="5988685" cy="518160"/>
          </a:xfrm>
          <a:prstGeom prst="rect">
            <a:avLst/>
          </a:prstGeom>
          <a:solidFill>
            <a:srgbClr val="CC233A"/>
          </a:solidFill>
          <a:ln>
            <a:solidFill>
              <a:schemeClr val="accent1"/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80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>
                <a:solidFill>
                  <a:schemeClr val="bg1"/>
                </a:solidFill>
              </a:rPr>
              <a:t>实施五个措施，激发业务员的积极性</a:t>
            </a:r>
          </a:p>
        </p:txBody>
      </p:sp>
      <p:sp>
        <p:nvSpPr>
          <p:cNvPr id="47" name="矩形 46"/>
          <p:cNvSpPr/>
          <p:nvPr/>
        </p:nvSpPr>
        <p:spPr>
          <a:xfrm>
            <a:off x="4052718" y="2507615"/>
            <a:ext cx="35185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加强培训，做好后勤支撑工作</a:t>
            </a:r>
          </a:p>
        </p:txBody>
      </p:sp>
      <p:sp>
        <p:nvSpPr>
          <p:cNvPr id="48" name="矩形 47"/>
          <p:cNvSpPr/>
          <p:nvPr/>
        </p:nvSpPr>
        <p:spPr>
          <a:xfrm>
            <a:off x="4067004" y="3207385"/>
            <a:ext cx="34899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取消全员营销，提倡能人营销</a:t>
            </a:r>
          </a:p>
        </p:txBody>
      </p:sp>
      <p:sp>
        <p:nvSpPr>
          <p:cNvPr id="49" name="矩形 48"/>
          <p:cNvSpPr/>
          <p:nvPr/>
        </p:nvSpPr>
        <p:spPr>
          <a:xfrm>
            <a:off x="4212320" y="3944518"/>
            <a:ext cx="323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制订分等分级薪酬激励制度</a:t>
            </a:r>
          </a:p>
        </p:txBody>
      </p:sp>
      <p:sp>
        <p:nvSpPr>
          <p:cNvPr id="50" name="矩形 49"/>
          <p:cNvSpPr/>
          <p:nvPr/>
        </p:nvSpPr>
        <p:spPr>
          <a:xfrm>
            <a:off x="4437250" y="4713626"/>
            <a:ext cx="272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营造公开公平激励氛围</a:t>
            </a:r>
          </a:p>
        </p:txBody>
      </p:sp>
      <p:sp>
        <p:nvSpPr>
          <p:cNvPr id="51" name="矩形 50"/>
          <p:cNvSpPr/>
          <p:nvPr/>
        </p:nvSpPr>
        <p:spPr>
          <a:xfrm>
            <a:off x="4693730" y="5335998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开通岗位晋升通道</a:t>
            </a:r>
          </a:p>
        </p:txBody>
      </p:sp>
      <p:sp>
        <p:nvSpPr>
          <p:cNvPr id="30" name="六边形 29"/>
          <p:cNvSpPr/>
          <p:nvPr/>
        </p:nvSpPr>
        <p:spPr>
          <a:xfrm>
            <a:off x="2804160" y="5186045"/>
            <a:ext cx="761365" cy="700405"/>
          </a:xfrm>
          <a:prstGeom prst="hexagon">
            <a:avLst/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8091805" y="4478655"/>
            <a:ext cx="761365" cy="700405"/>
          </a:xfrm>
          <a:prstGeom prst="hexagon">
            <a:avLst/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2804160" y="3771265"/>
            <a:ext cx="761365" cy="700405"/>
          </a:xfrm>
          <a:prstGeom prst="hexagon">
            <a:avLst/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2804160" y="2356485"/>
            <a:ext cx="761365" cy="700405"/>
          </a:xfrm>
          <a:prstGeom prst="hexagon">
            <a:avLst/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bg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8091805" y="3056890"/>
            <a:ext cx="761365" cy="700405"/>
          </a:xfrm>
          <a:prstGeom prst="hexagon">
            <a:avLst/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8045451" y="3130549"/>
            <a:ext cx="80772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2775585" y="2356485"/>
            <a:ext cx="7181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zh-CN" lang="en-US" sz="4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2931160" y="3836670"/>
            <a:ext cx="50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8263891" y="4498340"/>
            <a:ext cx="4178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952750" y="5271135"/>
            <a:ext cx="463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5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971165" y="2349500"/>
            <a:ext cx="5681345" cy="0"/>
          </a:xfrm>
          <a:prstGeom prst="line">
            <a:avLst/>
          </a:prstGeom>
          <a:ln cmpd="sng" w="31750">
            <a:solidFill>
              <a:srgbClr val="313D4D"/>
            </a:solidFill>
            <a:prstDash val="solid"/>
            <a:headEnd len="med" type="none" w="med"/>
            <a:tailEnd len="med" type="none" w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71165" y="3056890"/>
            <a:ext cx="5681345" cy="0"/>
          </a:xfrm>
          <a:prstGeom prst="line">
            <a:avLst/>
          </a:prstGeom>
          <a:ln>
            <a:headEnd len="med" type="none" w="med"/>
            <a:tailEnd len="med" type="none" w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71165" y="3764280"/>
            <a:ext cx="5681345" cy="0"/>
          </a:xfrm>
          <a:prstGeom prst="line">
            <a:avLst/>
          </a:prstGeom>
          <a:ln>
            <a:headEnd len="med" type="none" w="med"/>
            <a:tailEnd len="med" type="none" w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71165" y="4471670"/>
            <a:ext cx="5681345" cy="0"/>
          </a:xfrm>
          <a:prstGeom prst="line">
            <a:avLst/>
          </a:prstGeom>
          <a:ln>
            <a:solidFill>
              <a:srgbClr val="425268"/>
            </a:solidFill>
            <a:headEnd len="med" type="none" w="med"/>
            <a:tailEnd len="med" type="non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971165" y="5179060"/>
            <a:ext cx="5681345" cy="0"/>
          </a:xfrm>
          <a:prstGeom prst="line">
            <a:avLst/>
          </a:prstGeom>
          <a:ln w="34925">
            <a:headEnd len="med" type="none" w="med"/>
            <a:tailEnd len="med" type="none" w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971165" y="5886450"/>
            <a:ext cx="5681345" cy="0"/>
          </a:xfrm>
          <a:prstGeom prst="line">
            <a:avLst/>
          </a:prstGeom>
          <a:ln>
            <a:solidFill>
              <a:srgbClr val="313D4D"/>
            </a:solidFill>
            <a:headEnd len="med" type="none" w="med"/>
            <a:tailEnd len="med" type="non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2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7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4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9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5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3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7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5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1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6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6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69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3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7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77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81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8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8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8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89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9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47"/>
      <p:bldP grpId="0" spid="48"/>
      <p:bldP grpId="0" spid="49"/>
      <p:bldP grpId="0" spid="50"/>
      <p:bldP grpId="0" spid="51"/>
      <p:bldP grpId="0" spid="30"/>
      <p:bldP grpId="0" spid="31"/>
      <p:bldP grpId="0" spid="32"/>
      <p:bldP grpId="0" spid="8"/>
      <p:bldP grpId="0" spid="33"/>
      <p:bldP grpId="0" spid="42"/>
      <p:bldP grpId="0" spid="43"/>
      <p:bldP grpId="0" spid="44"/>
      <p:bldP grpId="0" spid="45"/>
      <p:bldP grpId="0" spid="4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明确实现路径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9" name="矩形 28"/>
          <p:cNvSpPr/>
          <p:nvPr/>
        </p:nvSpPr>
        <p:spPr bwMode="auto">
          <a:xfrm>
            <a:off x="860425" y="1254760"/>
            <a:ext cx="4413250" cy="2391410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bg1">
                <a:lumMod val="75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39" name="矩形 38"/>
          <p:cNvSpPr/>
          <p:nvPr/>
        </p:nvSpPr>
        <p:spPr bwMode="auto">
          <a:xfrm>
            <a:off x="6864350" y="1189990"/>
            <a:ext cx="4413885" cy="2398395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bg1">
                <a:lumMod val="75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40" name="矩形 39"/>
          <p:cNvSpPr/>
          <p:nvPr/>
        </p:nvSpPr>
        <p:spPr bwMode="auto">
          <a:xfrm>
            <a:off x="860425" y="4007485"/>
            <a:ext cx="4413250" cy="2391410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bg1">
                <a:lumMod val="75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41" name="矩形 40"/>
          <p:cNvSpPr/>
          <p:nvPr/>
        </p:nvSpPr>
        <p:spPr bwMode="auto">
          <a:xfrm>
            <a:off x="6864350" y="4007485"/>
            <a:ext cx="4413885" cy="2391410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bg1">
                <a:lumMod val="75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42" name="椭圆 41"/>
          <p:cNvSpPr/>
          <p:nvPr/>
        </p:nvSpPr>
        <p:spPr bwMode="auto">
          <a:xfrm>
            <a:off x="4444779" y="2817759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43" name="椭圆 42"/>
          <p:cNvSpPr/>
          <p:nvPr/>
        </p:nvSpPr>
        <p:spPr bwMode="auto">
          <a:xfrm>
            <a:off x="6864129" y="2759974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44" name="椭圆 43"/>
          <p:cNvSpPr/>
          <p:nvPr/>
        </p:nvSpPr>
        <p:spPr bwMode="auto">
          <a:xfrm>
            <a:off x="4445280" y="4005209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45" name="椭圆 44"/>
          <p:cNvSpPr/>
          <p:nvPr/>
        </p:nvSpPr>
        <p:spPr bwMode="auto">
          <a:xfrm>
            <a:off x="6864596" y="4005209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46" name="等腰三角形 45"/>
          <p:cNvSpPr/>
          <p:nvPr/>
        </p:nvSpPr>
        <p:spPr bwMode="auto">
          <a:xfrm rot="5400000">
            <a:off x="5612341" y="-60702"/>
            <a:ext cx="696618" cy="249080"/>
          </a:xfrm>
          <a:prstGeom prst="triangle">
            <a:avLst/>
          </a:prstGeom>
          <a:solidFill>
            <a:schemeClr val="bg1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48" name="等腰三角形 47"/>
          <p:cNvSpPr/>
          <p:nvPr/>
        </p:nvSpPr>
        <p:spPr bwMode="auto">
          <a:xfrm rot="5400000">
            <a:off x="8600183" y="3603883"/>
            <a:ext cx="696618" cy="249080"/>
          </a:xfrm>
          <a:prstGeom prst="triangle">
            <a:avLst/>
          </a:prstGeom>
          <a:solidFill>
            <a:schemeClr val="bg1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49" name="矩形 54"/>
          <p:cNvSpPr/>
          <p:nvPr/>
        </p:nvSpPr>
        <p:spPr>
          <a:xfrm>
            <a:off x="1117600" y="1577340"/>
            <a:ext cx="3930015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altLang="en-US" lang="zh-CN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将部分经营职能划归下级分公司，整合生产与经营资源，更利于业务发展。</a:t>
            </a:r>
          </a:p>
        </p:txBody>
      </p:sp>
      <p:sp>
        <p:nvSpPr>
          <p:cNvPr id="50" name="文本框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96184" y="28696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defRPr/>
            </a:pPr>
            <a:r>
              <a:rPr altLang="en-US" b="1" lang="zh-CN" sz="20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下沉经营职能</a:t>
            </a: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2095593" y="2699829"/>
            <a:ext cx="1941095" cy="0"/>
          </a:xfrm>
          <a:prstGeom prst="line">
            <a:avLst/>
          </a:prstGeom>
          <a:solidFill>
            <a:schemeClr val="accent1"/>
          </a:solidFill>
          <a:ln algn="ctr" cap="flat" cmpd="sng" w="9525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矩形 54"/>
          <p:cNvSpPr/>
          <p:nvPr/>
        </p:nvSpPr>
        <p:spPr>
          <a:xfrm>
            <a:off x="7086600" y="1577340"/>
            <a:ext cx="3970020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altLang="en-US" lang="zh-CN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大力推行线上+线下宣传融合， 转型+联动的专业融合。</a:t>
            </a:r>
          </a:p>
        </p:txBody>
      </p:sp>
      <p:sp>
        <p:nvSpPr>
          <p:cNvPr id="53" name="文本框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00911" y="28696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defRPr/>
            </a:pPr>
            <a:r>
              <a:rPr altLang="en-US" b="1" lang="zh-CN" sz="20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推行融合发展</a:t>
            </a: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8101590" y="2699829"/>
            <a:ext cx="1941095" cy="0"/>
          </a:xfrm>
          <a:prstGeom prst="line">
            <a:avLst/>
          </a:prstGeom>
          <a:solidFill>
            <a:schemeClr val="accent1"/>
          </a:solidFill>
          <a:ln algn="ctr" cap="flat" cmpd="sng" w="9525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矩形 54"/>
          <p:cNvSpPr/>
          <p:nvPr/>
        </p:nvSpPr>
        <p:spPr>
          <a:xfrm>
            <a:off x="1108075" y="5138420"/>
            <a:ext cx="3939540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altLang="en-US" lang="zh-CN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市公司专门设立创新基金，设立机制，鼓励员工创业创新，扶持培养一批项目。</a:t>
            </a:r>
          </a:p>
        </p:txBody>
      </p:sp>
      <p:sp>
        <p:nvSpPr>
          <p:cNvPr id="56" name="文本框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96819" y="43555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defRPr/>
            </a:pPr>
            <a:r>
              <a:rPr altLang="en-US" b="1" lang="zh-CN" sz="20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内部项目孵化</a:t>
            </a:r>
          </a:p>
        </p:txBody>
      </p:sp>
      <p:cxnSp>
        <p:nvCxnSpPr>
          <p:cNvPr id="57" name="直接连接符 56"/>
          <p:cNvCxnSpPr/>
          <p:nvPr/>
        </p:nvCxnSpPr>
        <p:spPr bwMode="auto">
          <a:xfrm>
            <a:off x="2107658" y="4994719"/>
            <a:ext cx="1941095" cy="0"/>
          </a:xfrm>
          <a:prstGeom prst="line">
            <a:avLst/>
          </a:prstGeom>
          <a:solidFill>
            <a:schemeClr val="accent1"/>
          </a:solidFill>
          <a:ln algn="ctr" cap="flat" cmpd="sng" w="9525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矩形 54"/>
          <p:cNvSpPr/>
          <p:nvPr/>
        </p:nvSpPr>
        <p:spPr>
          <a:xfrm>
            <a:off x="7085965" y="5138420"/>
            <a:ext cx="3970655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altLang="en-US" lang="zh-CN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结合互联网营销新特点，组建网络营销专班，探索网络营销与传统方式结合。</a:t>
            </a:r>
          </a:p>
        </p:txBody>
      </p:sp>
      <p:sp>
        <p:nvSpPr>
          <p:cNvPr id="59" name="文本框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00744" y="43555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defRPr/>
            </a:pPr>
            <a:r>
              <a:rPr altLang="en-US" b="1" lang="zh-CN" sz="20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创新宣传模式</a:t>
            </a:r>
          </a:p>
        </p:txBody>
      </p:sp>
      <p:cxnSp>
        <p:nvCxnSpPr>
          <p:cNvPr id="60" name="直接连接符 59"/>
          <p:cNvCxnSpPr/>
          <p:nvPr/>
        </p:nvCxnSpPr>
        <p:spPr bwMode="auto">
          <a:xfrm>
            <a:off x="8100788" y="4994719"/>
            <a:ext cx="1941095" cy="0"/>
          </a:xfrm>
          <a:prstGeom prst="line">
            <a:avLst/>
          </a:prstGeom>
          <a:solidFill>
            <a:schemeClr val="accent1"/>
          </a:solidFill>
          <a:ln algn="ctr" cap="flat" cmpd="sng" w="9525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组合 15"/>
          <p:cNvGrpSpPr/>
          <p:nvPr/>
        </p:nvGrpSpPr>
        <p:grpSpPr>
          <a:xfrm>
            <a:off x="5447665" y="2809875"/>
            <a:ext cx="1242695" cy="2023745"/>
            <a:chOff x="8602" y="4406"/>
            <a:chExt cx="1867" cy="3187"/>
          </a:xfrm>
        </p:grpSpPr>
        <p:sp>
          <p:nvSpPr>
            <p:cNvPr id="47" name="等腰三角形 46"/>
            <p:cNvSpPr/>
            <p:nvPr/>
          </p:nvSpPr>
          <p:spPr bwMode="auto">
            <a:xfrm rot="5400000">
              <a:off x="9110" y="5662"/>
              <a:ext cx="1097" cy="381"/>
            </a:xfrm>
            <a:prstGeom prst="triangl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endParaRPr altLang="en-US" lang="zh-CN"/>
            </a:p>
          </p:txBody>
        </p:sp>
        <p:sp>
          <p:nvSpPr>
            <p:cNvPr id="11" name="半闭框 10"/>
            <p:cNvSpPr/>
            <p:nvPr/>
          </p:nvSpPr>
          <p:spPr>
            <a:xfrm>
              <a:off x="9629" y="6153"/>
              <a:ext cx="841" cy="1440"/>
            </a:xfrm>
            <a:prstGeom prst="halfFram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2" name="半闭框 11"/>
            <p:cNvSpPr/>
            <p:nvPr/>
          </p:nvSpPr>
          <p:spPr>
            <a:xfrm flipH="1">
              <a:off x="8602" y="6153"/>
              <a:ext cx="841" cy="1440"/>
            </a:xfrm>
            <a:prstGeom prst="halfFram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3" name="半闭框 12"/>
            <p:cNvSpPr/>
            <p:nvPr/>
          </p:nvSpPr>
          <p:spPr>
            <a:xfrm flipH="1" flipV="1">
              <a:off x="8602" y="4406"/>
              <a:ext cx="841" cy="1440"/>
            </a:xfrm>
            <a:prstGeom prst="halfFram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flipV="1">
              <a:off x="9629" y="4406"/>
              <a:ext cx="841" cy="1440"/>
            </a:xfrm>
            <a:prstGeom prst="halfFram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9"/>
      <p:bldP grpId="0" spid="50"/>
      <p:bldP grpId="0" spid="52"/>
      <p:bldP grpId="0" spid="53"/>
      <p:bldP grpId="0" spid="55"/>
      <p:bldP grpId="0" spid="56"/>
      <p:bldP grpId="0" spid="58"/>
      <p:bldP grpId="0" spid="5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 bwMode="auto">
          <a:xfrm>
            <a:off x="-64770" y="0"/>
            <a:ext cx="12262485" cy="2268855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/>
          </a:p>
        </p:txBody>
      </p:sp>
      <p:sp>
        <p:nvSpPr>
          <p:cNvPr id="6" name="矩形 5"/>
          <p:cNvSpPr/>
          <p:nvPr/>
        </p:nvSpPr>
        <p:spPr bwMode="auto">
          <a:xfrm>
            <a:off x="635" y="4589145"/>
            <a:ext cx="12197080" cy="213106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/>
          </a:p>
        </p:txBody>
      </p:sp>
      <p:sp>
        <p:nvSpPr>
          <p:cNvPr id="46" name="Oval 1"/>
          <p:cNvSpPr/>
          <p:nvPr/>
        </p:nvSpPr>
        <p:spPr>
          <a:xfrm>
            <a:off x="5200015" y="2426335"/>
            <a:ext cx="1810385" cy="1759585"/>
          </a:xfrm>
          <a:prstGeom prst="ellipse">
            <a:avLst/>
          </a:prstGeom>
          <a:solidFill>
            <a:srgbClr val="D1243C"/>
          </a:soli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lang="en-US" sz="2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主要考核指标的表现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39" name="文本框 36"/>
          <p:cNvSpPr txBox="1">
            <a:spLocks noChangeArrowheads="1"/>
          </p:cNvSpPr>
          <p:nvPr/>
        </p:nvSpPr>
        <p:spPr bwMode="auto">
          <a:xfrm>
            <a:off x="3210235" y="1208993"/>
            <a:ext cx="5218124" cy="4572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400">
                <a:latin typeface="+mn-lt"/>
                <a:ea typeface="+mn-ea"/>
                <a:cs typeface="+mn-ea"/>
              </a:defRPr>
            </a:lvl1pPr>
            <a:lvl2pPr indent="-285750" marL="742950">
              <a:defRPr>
                <a:latin charset="0" panose="020f0502020204030204" pitchFamily="34" typeface="Calibri"/>
              </a:defRPr>
            </a:lvl2pPr>
            <a:lvl3pPr indent="-228600" marL="1143000">
              <a:defRPr>
                <a:latin charset="0" panose="020f0502020204030204" pitchFamily="34" typeface="Calibri"/>
              </a:defRPr>
            </a:lvl3pPr>
            <a:lvl4pPr indent="-228600" marL="1600200">
              <a:defRPr>
                <a:latin charset="0" panose="020f0502020204030204" pitchFamily="34" typeface="Calibri"/>
              </a:defRPr>
            </a:lvl4pPr>
            <a:lvl5pPr indent="-228600" marL="2057400">
              <a:defRPr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</a:defRPr>
            </a:lvl9pPr>
          </a:lstStyle>
          <a:p>
            <a:r>
              <a:rPr altLang="zh-CN" lang="en-US">
                <a:solidFill>
                  <a:schemeClr val="bg1"/>
                </a:solidFill>
                <a:sym typeface="+mn-lt"/>
              </a:rPr>
              <a:t>1-11月份业务质量情况</a:t>
            </a:r>
          </a:p>
        </p:txBody>
      </p:sp>
      <p:sp>
        <p:nvSpPr>
          <p:cNvPr id="40" name="Pie 9"/>
          <p:cNvSpPr/>
          <p:nvPr/>
        </p:nvSpPr>
        <p:spPr>
          <a:xfrm rot="17820000">
            <a:off x="1579880" y="2395855"/>
            <a:ext cx="2000885" cy="2020570"/>
          </a:xfrm>
          <a:prstGeom prst="pie">
            <a:avLst>
              <a:gd fmla="val 3192615" name="adj1"/>
              <a:gd fmla="val 15249602" name="adj2"/>
            </a:avLst>
          </a:prstGeom>
          <a:blipFill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TextBox 29"/>
          <p:cNvSpPr txBox="1"/>
          <p:nvPr/>
        </p:nvSpPr>
        <p:spPr>
          <a:xfrm>
            <a:off x="2017705" y="3476930"/>
            <a:ext cx="120138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prstClr val="white"/>
                </a:solidFill>
                <a:latin charset="0" panose="020b0806030902050204" pitchFamily="34" typeface="Impact"/>
                <a:ea typeface="+mn-ea"/>
                <a:cs typeface="+mn-ea"/>
                <a:sym typeface="+mn-lt"/>
              </a:rPr>
              <a:t>57.1%</a:t>
            </a:r>
          </a:p>
        </p:txBody>
      </p:sp>
      <p:sp>
        <p:nvSpPr>
          <p:cNvPr id="43" name="矩形 42"/>
          <p:cNvSpPr/>
          <p:nvPr/>
        </p:nvSpPr>
        <p:spPr>
          <a:xfrm>
            <a:off x="1335640" y="4737346"/>
            <a:ext cx="256597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电子面签使用率</a:t>
            </a:r>
          </a:p>
        </p:txBody>
      </p:sp>
      <p:sp>
        <p:nvSpPr>
          <p:cNvPr id="44" name="矩形 43"/>
          <p:cNvSpPr/>
          <p:nvPr/>
        </p:nvSpPr>
        <p:spPr>
          <a:xfrm>
            <a:off x="1541008" y="5148364"/>
            <a:ext cx="21251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较全国平均水平高6.3个百分点</a:t>
            </a:r>
          </a:p>
        </p:txBody>
      </p:sp>
      <p:sp>
        <p:nvSpPr>
          <p:cNvPr id="45" name="Pie 9"/>
          <p:cNvSpPr/>
          <p:nvPr/>
        </p:nvSpPr>
        <p:spPr>
          <a:xfrm rot="20940000">
            <a:off x="5109370" y="2439307"/>
            <a:ext cx="1979226" cy="1979222"/>
          </a:xfrm>
          <a:prstGeom prst="pie">
            <a:avLst>
              <a:gd fmla="val 17814959" name="adj1"/>
              <a:gd fmla="val 16200000" name="adj2"/>
            </a:avLst>
          </a:prstGeom>
          <a:blipFill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5483802" y="3499286"/>
            <a:ext cx="129604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prstClr val="white"/>
                </a:solidFill>
                <a:latin charset="0" panose="020b0806030902050204" pitchFamily="34" typeface="Impact"/>
                <a:ea typeface="+mn-ea"/>
                <a:cs typeface="+mn-ea"/>
                <a:sym typeface="+mn-lt"/>
              </a:rPr>
              <a:t>92.86%</a:t>
            </a:r>
          </a:p>
        </p:txBody>
      </p:sp>
      <p:sp>
        <p:nvSpPr>
          <p:cNvPr id="48" name="矩形 47"/>
          <p:cNvSpPr/>
          <p:nvPr/>
        </p:nvSpPr>
        <p:spPr>
          <a:xfrm>
            <a:off x="4847976" y="4737346"/>
            <a:ext cx="256597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名址信息录入准确率</a:t>
            </a:r>
          </a:p>
        </p:txBody>
      </p:sp>
      <p:sp>
        <p:nvSpPr>
          <p:cNvPr id="49" name="矩形 48"/>
          <p:cNvSpPr/>
          <p:nvPr/>
        </p:nvSpPr>
        <p:spPr>
          <a:xfrm>
            <a:off x="4865257" y="5148364"/>
            <a:ext cx="253231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低于集团公司95%的标准</a:t>
            </a:r>
          </a:p>
        </p:txBody>
      </p:sp>
      <p:sp>
        <p:nvSpPr>
          <p:cNvPr id="50" name="Oval 1"/>
          <p:cNvSpPr/>
          <p:nvPr/>
        </p:nvSpPr>
        <p:spPr>
          <a:xfrm>
            <a:off x="8572500" y="2426335"/>
            <a:ext cx="1949450" cy="1972310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lang="en-US" sz="2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1" name="TextBox 29"/>
          <p:cNvSpPr txBox="1"/>
          <p:nvPr/>
        </p:nvSpPr>
        <p:spPr>
          <a:xfrm>
            <a:off x="8696468" y="2910858"/>
            <a:ext cx="1662810" cy="1005840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>
                <a:solidFill>
                  <a:prstClr val="white"/>
                </a:solidFill>
                <a:latin charset="0" panose="020b0806030902050204" pitchFamily="34" typeface="Impact"/>
                <a:ea typeface="+mn-ea"/>
                <a:cs typeface="+mn-ea"/>
                <a:sym typeface="+mn-lt"/>
              </a:rPr>
              <a:t>167</a:t>
            </a:r>
          </a:p>
        </p:txBody>
      </p:sp>
      <p:sp>
        <p:nvSpPr>
          <p:cNvPr id="52" name="矩形 51"/>
          <p:cNvSpPr/>
          <p:nvPr/>
        </p:nvSpPr>
        <p:spPr>
          <a:xfrm>
            <a:off x="8243920" y="4737346"/>
            <a:ext cx="256597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重量稽核考核</a:t>
            </a:r>
          </a:p>
        </p:txBody>
      </p:sp>
      <p:sp>
        <p:nvSpPr>
          <p:cNvPr id="53" name="矩形 52"/>
          <p:cNvSpPr/>
          <p:nvPr/>
        </p:nvSpPr>
        <p:spPr>
          <a:xfrm>
            <a:off x="8129849" y="5148405"/>
            <a:ext cx="279412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8月重量不符商品2.4万件</a:t>
            </a:r>
          </a:p>
        </p:txBody>
      </p:sp>
      <p:sp>
        <p:nvSpPr>
          <p:cNvPr id="54" name="TextBox 29"/>
          <p:cNvSpPr txBox="1"/>
          <p:nvPr/>
        </p:nvSpPr>
        <p:spPr>
          <a:xfrm>
            <a:off x="8982677" y="3792035"/>
            <a:ext cx="108965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万元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2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2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3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3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4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4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4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5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39"/>
      <p:bldP grpId="0" spid="40"/>
      <p:bldP grpId="0" spid="42"/>
      <p:bldP grpId="0" spid="43"/>
      <p:bldP grpId="0" spid="44"/>
      <p:bldP grpId="0" spid="45"/>
      <p:bldP grpId="0" spid="47"/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fmla="val 69167" name="adj"/>
            </a:avLst>
          </a:prstGeom>
          <a:solidFill>
            <a:srgbClr val="313D4D">
              <a:alpha val="25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3891"/>
            <a:ext cx="9678030" cy="2722728"/>
          </a:xfrm>
          <a:prstGeom prst="parallelogram">
            <a:avLst>
              <a:gd fmla="val 69079" name="adj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gdLst>
              <a:gd fmla="*/ 3074046 w 3074046" name="connsiteX0"/>
              <a:gd fmla="*/ 0 h 4444381" name="connsiteY0"/>
              <a:gd fmla="*/ 3074046 w 3074046" name="connsiteX1"/>
              <a:gd fmla="*/ 4444381 h 4444381" name="connsiteY1"/>
              <a:gd fmla="*/ 0 w 3074046" name="connsiteX2"/>
              <a:gd fmla="*/ 4444381 h 444438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444381" w="3074046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57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gdLst>
              <a:gd fmla="*/ 0 w 1375396" name="connsiteX0"/>
              <a:gd fmla="*/ 0 h 1988515" name="connsiteY0"/>
              <a:gd fmla="*/ 1375396 w 1375396" name="connsiteX1"/>
              <a:gd fmla="*/ 0 h 1988515" name="connsiteY1"/>
              <a:gd fmla="*/ 0 w 1375396" name="connsiteX2"/>
              <a:gd fmla="*/ 1988515 h 198851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988514" w="1375396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60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fmla="val 69167" name="adj"/>
            </a:avLst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gdLst>
              <a:gd fmla="*/ 1380905 w 1666655" name="connsiteX0"/>
              <a:gd fmla="*/ 0 h 2162200" name="connsiteY0"/>
              <a:gd fmla="*/ 1666655 w 1666655" name="connsiteX1"/>
              <a:gd fmla="*/ 0 h 2162200" name="connsiteY1"/>
              <a:gd fmla="*/ 285750 w 1666655" name="connsiteX2"/>
              <a:gd fmla="*/ 2162200 h 2162200" name="connsiteY2"/>
              <a:gd fmla="*/ 0 w 1666655" name="connsiteX3"/>
              <a:gd fmla="*/ 2162200 h 2162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2200" w="1666654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4800">
                <a:solidFill>
                  <a:srgbClr val="BD2531"/>
                </a:solidFill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Part   3</a:t>
            </a:r>
          </a:p>
        </p:txBody>
      </p:sp>
      <p:sp>
        <p:nvSpPr>
          <p:cNvPr id="53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1922" y="2304019"/>
            <a:ext cx="5525040" cy="7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defRPr/>
            </a:pPr>
            <a:r>
              <a:rPr altLang="en-US" b="1" lang="zh-CN" sz="4800">
                <a:solidFill>
                  <a:srgbClr val="FFFFFF"/>
                </a:solidFill>
                <a:latin typeface="+mn-ea"/>
                <a:ea typeface="+mn-ea"/>
              </a:rPr>
              <a:t>问题和形势分析</a:t>
            </a:r>
          </a:p>
        </p:txBody>
      </p:sp>
      <p:sp>
        <p:nvSpPr>
          <p:cNvPr id="3" name="Freeform 21"/>
          <p:cNvSpPr>
            <a:spLocks noEditPoints="1"/>
          </p:cNvSpPr>
          <p:nvPr/>
        </p:nvSpPr>
        <p:spPr bwMode="auto">
          <a:xfrm>
            <a:off x="3883308" y="3433351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" name="Freeform 21"/>
          <p:cNvSpPr>
            <a:spLocks noEditPoints="1"/>
          </p:cNvSpPr>
          <p:nvPr/>
        </p:nvSpPr>
        <p:spPr bwMode="auto">
          <a:xfrm>
            <a:off x="6446431" y="3433351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" name="Freeform 21"/>
          <p:cNvSpPr>
            <a:spLocks noEditPoints="1"/>
          </p:cNvSpPr>
          <p:nvPr/>
        </p:nvSpPr>
        <p:spPr bwMode="auto">
          <a:xfrm>
            <a:off x="3883308" y="3833030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" name="Freeform 21"/>
          <p:cNvSpPr>
            <a:spLocks noEditPoints="1"/>
          </p:cNvSpPr>
          <p:nvPr/>
        </p:nvSpPr>
        <p:spPr bwMode="auto">
          <a:xfrm>
            <a:off x="6446386" y="3833030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4102827" y="3359098"/>
            <a:ext cx="173454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主要存在的问题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4102827" y="3768665"/>
            <a:ext cx="153732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政策环境解读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6641705" y="3359098"/>
            <a:ext cx="20054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当前的主要任务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641705" y="3768665"/>
            <a:ext cx="185564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  <a:latin typeface="+mn-ea"/>
                <a:ea typeface="+mn-ea"/>
              </a:rPr>
              <a:t>业务发展特征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  <p:sndAc>
          <p:stSnd>
            <p:snd name="chimes.wav" r:embed="rId4"/>
          </p:stSnd>
        </p:sndAc>
      </p:transition>
    </mc:Choice>
    <mc:Fallback>
      <p:transition advTm="3000" spd="slow">
        <p:split orient="vert"/>
        <p:sndAc>
          <p:stSnd>
            <p:snd name="chimes.wav" r:embed="rId4"/>
          </p:stSnd>
        </p:sndAc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9"/>
      <p:bldP grpId="0" spid="30"/>
      <p:bldP grpId="0" spid="31"/>
      <p:bldP grpId="0" spid="33"/>
      <p:bldP grpId="0" spid="4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当前主要存在的问题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5" name="矩形 21"/>
          <p:cNvSpPr/>
          <p:nvPr/>
        </p:nvSpPr>
        <p:spPr>
          <a:xfrm>
            <a:off x="7583805" y="2045335"/>
            <a:ext cx="3599180" cy="1078992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altLang="zh-CN" lang="en-US">
                <a:solidFill>
                  <a:srgbClr val="3B3B3B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2019年1-5月份，某某分公司集邮收入进度仅达到39.85%，离全市62%的平均进度差距较大。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1211449" y="1461975"/>
            <a:ext cx="2934397" cy="1066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+mj-ea"/>
                <a:ea typeface="+mj-ea"/>
              </a:defRPr>
            </a:lvl1pPr>
          </a:lstStyle>
          <a:p>
            <a:pPr algn="ctr">
              <a:defRPr/>
            </a:pPr>
            <a:r>
              <a:rPr altLang="en-US" b="0" lang="zh-CN" sz="32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当前存在的</a:t>
            </a:r>
          </a:p>
          <a:p>
            <a:pPr algn="ctr">
              <a:defRPr/>
            </a:pPr>
            <a:r>
              <a:rPr altLang="en-US" b="0" lang="zh-CN" sz="32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主要问题</a:t>
            </a:r>
          </a:p>
        </p:txBody>
      </p:sp>
      <p:sp>
        <p:nvSpPr>
          <p:cNvPr id="28" name="任意多边形: 形状 27"/>
          <p:cNvSpPr/>
          <p:nvPr/>
        </p:nvSpPr>
        <p:spPr bwMode="auto">
          <a:xfrm rot="10800000">
            <a:off x="405765" y="1611630"/>
            <a:ext cx="805815" cy="1050290"/>
          </a:xfrm>
          <a:custGeom>
            <a:rect b="b" l="l" r="r" t="t"/>
            <a:pathLst>
              <a:path h="3719918" w="3024336">
                <a:moveTo>
                  <a:pt x="1836747" y="1668726"/>
                </a:moveTo>
                <a:lnTo>
                  <a:pt x="1836747" y="1205313"/>
                </a:lnTo>
                <a:lnTo>
                  <a:pt x="1353614" y="1205313"/>
                </a:lnTo>
                <a:lnTo>
                  <a:pt x="1353614" y="1668726"/>
                </a:lnTo>
                <a:close/>
                <a:moveTo>
                  <a:pt x="1550811" y="3354763"/>
                </a:moveTo>
                <a:cubicBezTo>
                  <a:pt x="1997791" y="3354763"/>
                  <a:pt x="2254148" y="3124700"/>
                  <a:pt x="2319880" y="2664573"/>
                </a:cubicBezTo>
                <a:lnTo>
                  <a:pt x="1876186" y="2664573"/>
                </a:lnTo>
                <a:cubicBezTo>
                  <a:pt x="1836747" y="2920929"/>
                  <a:pt x="1728289" y="3052394"/>
                  <a:pt x="1550811" y="3058967"/>
                </a:cubicBezTo>
                <a:cubicBezTo>
                  <a:pt x="1393053" y="3052394"/>
                  <a:pt x="1310888" y="2963655"/>
                  <a:pt x="1304315" y="2792751"/>
                </a:cubicBezTo>
                <a:cubicBezTo>
                  <a:pt x="1304315" y="2661286"/>
                  <a:pt x="1386480" y="2533108"/>
                  <a:pt x="1550811" y="2408216"/>
                </a:cubicBezTo>
                <a:cubicBezTo>
                  <a:pt x="1748008" y="2283325"/>
                  <a:pt x="1840034" y="2125567"/>
                  <a:pt x="1826887" y="1934943"/>
                </a:cubicBezTo>
                <a:lnTo>
                  <a:pt x="1826887" y="1816624"/>
                </a:lnTo>
                <a:lnTo>
                  <a:pt x="1383193" y="1816624"/>
                </a:lnTo>
                <a:lnTo>
                  <a:pt x="1383193" y="1905363"/>
                </a:lnTo>
                <a:cubicBezTo>
                  <a:pt x="1383193" y="2023682"/>
                  <a:pt x="1310888" y="2138713"/>
                  <a:pt x="1166276" y="2250458"/>
                </a:cubicBezTo>
                <a:cubicBezTo>
                  <a:pt x="923066" y="2427936"/>
                  <a:pt x="808035" y="2615273"/>
                  <a:pt x="821181" y="2812471"/>
                </a:cubicBezTo>
                <a:cubicBezTo>
                  <a:pt x="834327" y="3160852"/>
                  <a:pt x="1077537" y="3341617"/>
                  <a:pt x="1550811" y="3354763"/>
                </a:cubicBezTo>
                <a:close/>
                <a:moveTo>
                  <a:pt x="2786079" y="3719918"/>
                </a:moveTo>
                <a:lnTo>
                  <a:pt x="238257" y="3719918"/>
                </a:lnTo>
                <a:cubicBezTo>
                  <a:pt x="106671" y="3719918"/>
                  <a:pt x="0" y="3613247"/>
                  <a:pt x="0" y="3481661"/>
                </a:cubicBezTo>
                <a:lnTo>
                  <a:pt x="0" y="933839"/>
                </a:lnTo>
                <a:cubicBezTo>
                  <a:pt x="0" y="802253"/>
                  <a:pt x="106671" y="695582"/>
                  <a:pt x="238257" y="695582"/>
                </a:cubicBezTo>
                <a:lnTo>
                  <a:pt x="1061384" y="695582"/>
                </a:lnTo>
                <a:lnTo>
                  <a:pt x="1128953" y="639356"/>
                </a:lnTo>
                <a:cubicBezTo>
                  <a:pt x="1389991" y="419888"/>
                  <a:pt x="1537043" y="295664"/>
                  <a:pt x="2298625" y="0"/>
                </a:cubicBezTo>
                <a:cubicBezTo>
                  <a:pt x="2116227" y="223097"/>
                  <a:pt x="2013126" y="376348"/>
                  <a:pt x="1989317" y="626431"/>
                </a:cubicBezTo>
                <a:lnTo>
                  <a:pt x="1986061" y="695582"/>
                </a:lnTo>
                <a:lnTo>
                  <a:pt x="2786079" y="695582"/>
                </a:lnTo>
                <a:cubicBezTo>
                  <a:pt x="2917665" y="695582"/>
                  <a:pt x="3024336" y="802253"/>
                  <a:pt x="3024336" y="933839"/>
                </a:cubicBezTo>
                <a:lnTo>
                  <a:pt x="3024336" y="3481661"/>
                </a:lnTo>
                <a:cubicBezTo>
                  <a:pt x="3024336" y="3613247"/>
                  <a:pt x="2917665" y="3719918"/>
                  <a:pt x="2786079" y="3719918"/>
                </a:cubicBezTo>
                <a:close/>
              </a:path>
            </a:pathLst>
          </a:cu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6728307" y="1355929"/>
            <a:ext cx="641684" cy="641684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425141" y="1461624"/>
            <a:ext cx="4771436" cy="4572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2400">
                <a:solidFill>
                  <a:srgbClr val="3B3B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lvl="0">
              <a:defRPr/>
            </a:pPr>
            <a:r>
              <a:rPr altLang="en-US" b="1" lang="zh-CN" sz="2000">
                <a:solidFill>
                  <a:schemeClr val="accent1"/>
                </a:solidFill>
              </a:rPr>
              <a:t>县市发展不平衡的问题依然凸显</a:t>
            </a:r>
          </a:p>
        </p:txBody>
      </p:sp>
      <p:sp>
        <p:nvSpPr>
          <p:cNvPr id="40" name="矩形 21"/>
          <p:cNvSpPr/>
          <p:nvPr/>
        </p:nvSpPr>
        <p:spPr>
          <a:xfrm>
            <a:off x="706755" y="4791075"/>
            <a:ext cx="2963545" cy="1078992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altLang="en-US" lang="zh-CN">
                <a:solidFill>
                  <a:srgbClr val="3B3B3B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主要表现在示范网点、专区标准化建设还比较滞后，柜台未单设、专柜标准不一等。</a:t>
            </a:r>
          </a:p>
        </p:txBody>
      </p:sp>
      <p:sp>
        <p:nvSpPr>
          <p:cNvPr id="41" name="椭圆 40"/>
          <p:cNvSpPr/>
          <p:nvPr/>
        </p:nvSpPr>
        <p:spPr bwMode="auto">
          <a:xfrm>
            <a:off x="569442" y="4017774"/>
            <a:ext cx="641684" cy="641684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113242" y="4122834"/>
            <a:ext cx="4771436" cy="4572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2400">
                <a:solidFill>
                  <a:srgbClr val="3B3B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lvl="0">
              <a:defRPr/>
            </a:pPr>
            <a:r>
              <a:rPr altLang="en-US" b="1" lang="zh-CN" sz="2000">
                <a:solidFill>
                  <a:schemeClr val="accent1"/>
                </a:solidFill>
              </a:rPr>
              <a:t>“123”工程建设有待加强</a:t>
            </a:r>
          </a:p>
        </p:txBody>
      </p:sp>
      <p:sp>
        <p:nvSpPr>
          <p:cNvPr id="43" name="矩形 21"/>
          <p:cNvSpPr/>
          <p:nvPr/>
        </p:nvSpPr>
        <p:spPr>
          <a:xfrm>
            <a:off x="8707755" y="4791075"/>
            <a:ext cx="2978785" cy="1078992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altLang="zh-CN" lang="en-US">
                <a:solidFill>
                  <a:srgbClr val="3B3B3B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2019年1-5月，全市项目开发未达到序时进度，后续发展压力大。</a:t>
            </a:r>
          </a:p>
        </p:txBody>
      </p:sp>
      <p:sp>
        <p:nvSpPr>
          <p:cNvPr id="44" name="椭圆 43"/>
          <p:cNvSpPr/>
          <p:nvPr/>
        </p:nvSpPr>
        <p:spPr bwMode="auto">
          <a:xfrm>
            <a:off x="8392007" y="4017774"/>
            <a:ext cx="641684" cy="641684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177108" y="4074575"/>
            <a:ext cx="4771436" cy="4572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2400">
                <a:solidFill>
                  <a:srgbClr val="3B3B3B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lvl="0">
              <a:defRPr/>
            </a:pPr>
            <a:r>
              <a:rPr altLang="en-US" b="1" lang="zh-CN" sz="2000">
                <a:solidFill>
                  <a:schemeClr val="accent1"/>
                </a:solidFill>
              </a:rPr>
              <a:t>项目开发有待加强</a:t>
            </a:r>
          </a:p>
        </p:txBody>
      </p:sp>
      <p:grpSp>
        <p:nvGrpSpPr>
          <p:cNvPr id="14" name="组合 13"/>
          <p:cNvGrpSpPr/>
          <p:nvPr/>
        </p:nvGrpSpPr>
        <p:grpSpPr>
          <a:xfrm rot="10800000">
            <a:off x="3822065" y="1531620"/>
            <a:ext cx="4885690" cy="4058285"/>
            <a:chOff x="5814" y="2491"/>
            <a:chExt cx="7694" cy="6391"/>
          </a:xfrm>
        </p:grpSpPr>
        <p:sp>
          <p:nvSpPr>
            <p:cNvPr id="3" name="任意多边形 2"/>
            <p:cNvSpPr/>
            <p:nvPr/>
          </p:nvSpPr>
          <p:spPr>
            <a:xfrm rot="10800000">
              <a:off x="5836" y="2491"/>
              <a:ext cx="7673" cy="6071"/>
            </a:xfrm>
            <a:custGeom>
              <a:gdLst>
                <a:gd fmla="val 51294" name="adj"/>
                <a:gd fmla="pin 0 adj 100000" name="a"/>
                <a:gd fmla="*/ w a 200000" name="x1"/>
                <a:gd fmla="*/ w a 100000" name="x2"/>
                <a:gd fmla="+- x1 wd2 0" name="x3"/>
              </a:gdLst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wd2" y="vc"/>
                </a:cxn>
              </a:cxnLst>
              <a:rect b="b" l="x1" r="wd2" t="vc"/>
              <a:pathLst>
                <a:path h="6071" w="7673">
                  <a:moveTo>
                    <a:pt x="0" y="6071"/>
                  </a:moveTo>
                  <a:lnTo>
                    <a:pt x="3936" y="0"/>
                  </a:lnTo>
                  <a:lnTo>
                    <a:pt x="7673" y="6071"/>
                  </a:lnTo>
                  <a:lnTo>
                    <a:pt x="0" y="6071"/>
                  </a:lnTo>
                  <a:close/>
                  <a:moveTo>
                    <a:pt x="1649" y="5250"/>
                  </a:moveTo>
                  <a:lnTo>
                    <a:pt x="3837" y="1603"/>
                  </a:lnTo>
                  <a:lnTo>
                    <a:pt x="6024" y="5250"/>
                  </a:lnTo>
                  <a:lnTo>
                    <a:pt x="1649" y="5250"/>
                  </a:lnTo>
                  <a:close/>
                </a:path>
              </a:pathLst>
            </a:custGeom>
            <a:solidFill>
              <a:srgbClr val="313D4D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rot="10800000">
              <a:off x="5814" y="2491"/>
              <a:ext cx="1053" cy="1910"/>
            </a:xfrm>
            <a:prstGeom prst="rtTriangl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 flipH="1" rot="10800000">
              <a:off x="6867" y="2491"/>
              <a:ext cx="1053" cy="1910"/>
            </a:xfrm>
            <a:prstGeom prst="rtTriangle">
              <a:avLst/>
            </a:prstGeom>
            <a:solidFill>
              <a:srgbClr val="D41E34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 flipH="1" rot="10800000">
              <a:off x="12456" y="2491"/>
              <a:ext cx="1053" cy="1910"/>
            </a:xfrm>
            <a:prstGeom prst="rtTriangl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outerShdw algn="bl" blurRad="50800" dir="189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rot="10800000">
              <a:off x="11403" y="2491"/>
              <a:ext cx="1053" cy="1910"/>
            </a:xfrm>
            <a:prstGeom prst="rtTriangle">
              <a:avLst/>
            </a:prstGeom>
            <a:solidFill>
              <a:srgbClr val="D41E34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10800000">
              <a:off x="8595" y="6972"/>
              <a:ext cx="1053" cy="1910"/>
            </a:xfrm>
            <a:prstGeom prst="rtTriangl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H="1" rot="10800000">
              <a:off x="9648" y="6971"/>
              <a:ext cx="1053" cy="1910"/>
            </a:xfrm>
            <a:prstGeom prst="rtTriangle">
              <a:avLst/>
            </a:prstGeom>
            <a:solidFill>
              <a:srgbClr val="D41E34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</p:spTree>
  </p:cSld>
  <p:clrMapOvr>
    <a:masterClrMapping/>
  </p:clrMapOvr>
  <mc:AlternateContent>
    <mc:Choice Requires="p14">
      <p:transition advTm="4000" p14:dur="1500" spd="slow">
        <p:split orient="vert"/>
      </p:transition>
    </mc:Choice>
    <mc:Fallback>
      <p:transition advTm="4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2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3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7"/>
      <p:bldP grpId="0" spid="28"/>
      <p:bldP grpId="0" spid="29"/>
      <p:bldP grpId="0" spid="39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6555" y="1841500"/>
            <a:ext cx="2663429" cy="453453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41" w="4196">
                <a:moveTo>
                  <a:pt x="0" y="0"/>
                </a:moveTo>
                <a:lnTo>
                  <a:pt x="4196" y="0"/>
                </a:lnTo>
                <a:lnTo>
                  <a:pt x="4196" y="22"/>
                </a:lnTo>
                <a:lnTo>
                  <a:pt x="4192" y="22"/>
                </a:lnTo>
                <a:lnTo>
                  <a:pt x="4192" y="7141"/>
                </a:lnTo>
                <a:lnTo>
                  <a:pt x="0" y="714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23740" y="1840865"/>
            <a:ext cx="2663429" cy="453453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41" w="4196">
                <a:moveTo>
                  <a:pt x="4196" y="0"/>
                </a:moveTo>
                <a:lnTo>
                  <a:pt x="4196" y="7141"/>
                </a:lnTo>
                <a:lnTo>
                  <a:pt x="0" y="7141"/>
                </a:lnTo>
                <a:lnTo>
                  <a:pt x="0" y="0"/>
                </a:lnTo>
                <a:lnTo>
                  <a:pt x="4196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7460" y="1841500"/>
            <a:ext cx="2663429" cy="453453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41" w="4196">
                <a:moveTo>
                  <a:pt x="4" y="0"/>
                </a:moveTo>
                <a:lnTo>
                  <a:pt x="4196" y="0"/>
                </a:lnTo>
                <a:lnTo>
                  <a:pt x="4196" y="7141"/>
                </a:lnTo>
                <a:lnTo>
                  <a:pt x="0" y="7141"/>
                </a:lnTo>
                <a:lnTo>
                  <a:pt x="0" y="7119"/>
                </a:lnTo>
                <a:lnTo>
                  <a:pt x="4" y="7119"/>
                </a:lnTo>
                <a:lnTo>
                  <a:pt x="4" y="0"/>
                </a:lnTo>
                <a:close/>
              </a:path>
            </a:pathLst>
          </a:custGeom>
        </p:spPr>
      </p:pic>
      <p:sp>
        <p:nvSpPr>
          <p:cNvPr id="22" name="矩形 21"/>
          <p:cNvSpPr/>
          <p:nvPr/>
        </p:nvSpPr>
        <p:spPr>
          <a:xfrm>
            <a:off x="8019221" y="184086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67460" y="1842381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5524" y="184213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6" name="矩形: 圆角 43"/>
          <p:cNvSpPr/>
          <p:nvPr/>
        </p:nvSpPr>
        <p:spPr bwMode="auto">
          <a:xfrm>
            <a:off x="8580120" y="2324735"/>
            <a:ext cx="1725930" cy="793115"/>
          </a:xfrm>
          <a:prstGeom prst="roundRect">
            <a:avLst>
              <a:gd fmla="val 7387" name="adj"/>
            </a:avLst>
          </a:prstGeom>
          <a:noFill/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tx1"/>
                </a:solidFill>
              </a14:hiddenFill>
            </a:ext>
          </a:extLst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做大</a:t>
            </a:r>
          </a:p>
        </p:txBody>
      </p:sp>
      <p:sp>
        <p:nvSpPr>
          <p:cNvPr id="30" name="矩形: 圆角 43"/>
          <p:cNvSpPr/>
          <p:nvPr/>
        </p:nvSpPr>
        <p:spPr bwMode="auto">
          <a:xfrm>
            <a:off x="5236210" y="2324735"/>
            <a:ext cx="1725930" cy="793115"/>
          </a:xfrm>
          <a:prstGeom prst="roundRect">
            <a:avLst>
              <a:gd fmla="val 7387" name="adj"/>
            </a:avLst>
          </a:prstGeom>
          <a:noFill/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tx1"/>
                </a:solidFill>
              </a14:hiddenFill>
            </a:ext>
          </a:extLst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做优</a:t>
            </a:r>
          </a:p>
        </p:txBody>
      </p:sp>
      <p:sp>
        <p:nvSpPr>
          <p:cNvPr id="31" name="矩形: 圆角 43"/>
          <p:cNvSpPr/>
          <p:nvPr/>
        </p:nvSpPr>
        <p:spPr bwMode="auto">
          <a:xfrm>
            <a:off x="1805305" y="2324735"/>
            <a:ext cx="1725930" cy="793115"/>
          </a:xfrm>
          <a:prstGeom prst="roundRect">
            <a:avLst>
              <a:gd fmla="val 7387" name="adj"/>
            </a:avLst>
          </a:prstGeom>
          <a:noFill/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tx1"/>
                </a:solidFill>
              </a14:hiddenFill>
            </a:ext>
          </a:extLst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做强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0925" y="29439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当前主要任务</a:t>
            </a:r>
          </a:p>
        </p:txBody>
      </p:sp>
      <p:sp>
        <p:nvSpPr>
          <p:cNvPr id="3" name="矩形 2"/>
          <p:cNvSpPr/>
          <p:nvPr/>
        </p:nvSpPr>
        <p:spPr>
          <a:xfrm>
            <a:off x="1119219" y="879339"/>
            <a:ext cx="1028112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100" lang="zh-CN" sz="2400">
                <a:solidFill>
                  <a:srgbClr val="313D4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当前主要任务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100" lang="zh-CN" sz="2400">
                <a:solidFill>
                  <a:srgbClr val="313D4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集团公司工作会议提出：要做强做优做大主营业务</a:t>
            </a:r>
          </a:p>
        </p:txBody>
      </p:sp>
      <p:sp>
        <p:nvSpPr>
          <p:cNvPr id="63" name="矩形 62"/>
          <p:cNvSpPr/>
          <p:nvPr/>
        </p:nvSpPr>
        <p:spPr>
          <a:xfrm>
            <a:off x="1548504" y="3495715"/>
            <a:ext cx="2240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zh-CN">
                <a:solidFill>
                  <a:schemeClr val="bg1"/>
                </a:solidFill>
                <a:latin typeface="+mj-ea"/>
                <a:ea typeface="+mj-ea"/>
              </a:rPr>
              <a:t>成为市场竞争的强者</a:t>
            </a:r>
          </a:p>
        </p:txBody>
      </p:sp>
      <p:sp>
        <p:nvSpPr>
          <p:cNvPr id="66" name="矩形 65"/>
          <p:cNvSpPr/>
          <p:nvPr/>
        </p:nvSpPr>
        <p:spPr>
          <a:xfrm>
            <a:off x="4882751" y="3495715"/>
            <a:ext cx="2468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成为经营管理的佼佼者</a:t>
            </a:r>
          </a:p>
        </p:txBody>
      </p:sp>
      <p:sp>
        <p:nvSpPr>
          <p:cNvPr id="69" name="矩形 68"/>
          <p:cNvSpPr/>
          <p:nvPr/>
        </p:nvSpPr>
        <p:spPr>
          <a:xfrm>
            <a:off x="8210752" y="3495715"/>
            <a:ext cx="2468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成为行业发展的领跑者</a:t>
            </a:r>
          </a:p>
        </p:txBody>
      </p:sp>
      <p:sp>
        <p:nvSpPr>
          <p:cNvPr id="64" name="矩形 63"/>
          <p:cNvSpPr/>
          <p:nvPr/>
        </p:nvSpPr>
        <p:spPr>
          <a:xfrm>
            <a:off x="1537049" y="4351713"/>
            <a:ext cx="2223820" cy="107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zh-CN" lang="zh-CN" sz="1800">
                <a:solidFill>
                  <a:schemeClr val="bg1"/>
                </a:solidFill>
                <a:latin typeface="+mj-ea"/>
                <a:ea typeface="+mj-ea"/>
              </a:rPr>
              <a:t>自主创新能力强</a:t>
            </a:r>
          </a:p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zh-CN" lang="zh-CN" sz="1800">
                <a:solidFill>
                  <a:schemeClr val="bg1"/>
                </a:solidFill>
                <a:latin typeface="+mj-ea"/>
                <a:ea typeface="+mj-ea"/>
              </a:rPr>
              <a:t>市场开拓能力强</a:t>
            </a:r>
          </a:p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zh-CN" lang="zh-CN" sz="1800">
                <a:solidFill>
                  <a:schemeClr val="bg1"/>
                </a:solidFill>
                <a:latin typeface="+mj-ea"/>
                <a:ea typeface="+mj-ea"/>
              </a:rPr>
              <a:t>风险管控能力强</a:t>
            </a:r>
          </a:p>
        </p:txBody>
      </p:sp>
      <p:sp>
        <p:nvSpPr>
          <p:cNvPr id="67" name="矩形 66"/>
          <p:cNvSpPr/>
          <p:nvPr/>
        </p:nvSpPr>
        <p:spPr>
          <a:xfrm>
            <a:off x="4987500" y="4351713"/>
            <a:ext cx="2223820" cy="107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800">
                <a:solidFill>
                  <a:schemeClr val="bg1"/>
                </a:solidFill>
                <a:latin typeface="+mj-ea"/>
                <a:ea typeface="+mj-ea"/>
              </a:rPr>
              <a:t>经营业绩优</a:t>
            </a:r>
          </a:p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800">
                <a:solidFill>
                  <a:schemeClr val="bg1"/>
                </a:solidFill>
                <a:latin typeface="+mj-ea"/>
                <a:ea typeface="+mj-ea"/>
              </a:rPr>
              <a:t>公司治理优</a:t>
            </a:r>
          </a:p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800">
                <a:solidFill>
                  <a:schemeClr val="bg1"/>
                </a:solidFill>
                <a:latin typeface="+mj-ea"/>
                <a:ea typeface="+mj-ea"/>
              </a:rPr>
              <a:t>品牌形象优</a:t>
            </a:r>
          </a:p>
        </p:txBody>
      </p:sp>
      <p:sp>
        <p:nvSpPr>
          <p:cNvPr id="70" name="矩形 69"/>
          <p:cNvSpPr/>
          <p:nvPr/>
        </p:nvSpPr>
        <p:spPr>
          <a:xfrm>
            <a:off x="8261525" y="4351713"/>
            <a:ext cx="2223820" cy="107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800">
                <a:solidFill>
                  <a:schemeClr val="bg1"/>
                </a:solidFill>
                <a:latin typeface="+mj-ea"/>
                <a:ea typeface="+mj-ea"/>
              </a:rPr>
              <a:t>核心竞争力强</a:t>
            </a:r>
          </a:p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800">
                <a:solidFill>
                  <a:schemeClr val="bg1"/>
                </a:solidFill>
                <a:latin typeface="+mj-ea"/>
                <a:ea typeface="+mj-ea"/>
              </a:rPr>
              <a:t>引领行业发展</a:t>
            </a:r>
          </a:p>
          <a:p>
            <a:pPr algn="ctr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800">
                <a:solidFill>
                  <a:schemeClr val="bg1"/>
                </a:solidFill>
                <a:latin typeface="+mj-ea"/>
                <a:ea typeface="+mj-ea"/>
              </a:rPr>
              <a:t>居于领先地位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5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5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0"/>
      <p:bldP grpId="0" spid="25"/>
      <p:bldP grpId="0" spid="26"/>
      <p:bldP grpId="0" spid="30"/>
      <p:bldP grpId="0" spid="31"/>
      <p:bldP grpId="0" spid="3"/>
      <p:bldP grpId="0" spid="63"/>
      <p:bldP grpId="0" spid="66"/>
      <p:bldP grpId="0" spid="69"/>
      <p:bldP grpId="0" spid="64"/>
      <p:bldP grpId="0" spid="67"/>
      <p:bldP grpId="0" spid="7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国家政策和大环境情况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1492729" y="3224616"/>
            <a:ext cx="420320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z="1600">
                <a:latin typeface="+mj-ea"/>
                <a:ea typeface="+mj-ea"/>
                <a:sym typeface="+mn-lt"/>
              </a:rPr>
              <a:t>2014年9月12日国务院发布《物流业发展中长期规划（2014—2020年）》。</a:t>
            </a:r>
          </a:p>
        </p:txBody>
      </p:sp>
      <p:sp>
        <p:nvSpPr>
          <p:cNvPr id="27" name="矩形 26"/>
          <p:cNvSpPr/>
          <p:nvPr>
            <p:custDataLst>
              <p:tags r:id="rId5"/>
            </p:custDataLst>
          </p:nvPr>
        </p:nvSpPr>
        <p:spPr>
          <a:xfrm>
            <a:off x="1492729" y="4680581"/>
            <a:ext cx="416511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z="1600">
                <a:latin typeface="+mj-ea"/>
                <a:ea typeface="+mj-ea"/>
                <a:sym typeface="+mn-lt"/>
              </a:rPr>
              <a:t>2015年5月15日商务部出台了《“互联网+流通”行动计划》，加快互联网与流通产业的深度融合。</a:t>
            </a:r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>
            <a:off x="7447912" y="3224478"/>
            <a:ext cx="416511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600">
                <a:latin typeface="+mj-ea"/>
                <a:ea typeface="+mj-ea"/>
                <a:sym typeface="+mn-lt"/>
              </a:rPr>
              <a:t>2016年3月17日商务部等六个部门制定了《全国电子商务物流发展专项规划》。</a:t>
            </a: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1492729" y="4035799"/>
            <a:ext cx="44204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z="1600">
                <a:latin typeface="+mj-ea"/>
                <a:ea typeface="+mj-ea"/>
                <a:sym typeface="+mn-lt"/>
              </a:rPr>
              <a:t>2015年5月4日国务院发布《关于大力发展电子商务加快培育经济新动力的意见》。</a:t>
            </a:r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>
          <a:xfrm>
            <a:off x="1455264" y="5550882"/>
            <a:ext cx="44960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z="1600">
                <a:latin typeface="+mj-ea"/>
                <a:ea typeface="+mj-ea"/>
                <a:sym typeface="+mn-lt"/>
              </a:rPr>
              <a:t>2015年10月23日，国务院印发《关于促进快递业发展的若干意见》，这是我国首次出台快递业发展纲领性文件。</a:t>
            </a:r>
          </a:p>
        </p:txBody>
      </p:sp>
      <p:sp>
        <p:nvSpPr>
          <p:cNvPr id="40" name="矩形 39"/>
          <p:cNvSpPr/>
          <p:nvPr>
            <p:custDataLst>
              <p:tags r:id="rId9"/>
            </p:custDataLst>
          </p:nvPr>
        </p:nvSpPr>
        <p:spPr>
          <a:xfrm>
            <a:off x="7447605" y="4285068"/>
            <a:ext cx="447647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z="1600">
                <a:latin typeface="+mj-ea"/>
                <a:ea typeface="+mj-ea"/>
                <a:sym typeface="+mn-lt"/>
              </a:rPr>
              <a:t>2016年12月，国家邮政局会同国家发展改革委、交通运输部联合印发了《邮政业发展“十三五”规划》。</a:t>
            </a:r>
          </a:p>
        </p:txBody>
      </p:sp>
      <p:sp>
        <p:nvSpPr>
          <p:cNvPr id="41" name="矩形 40"/>
          <p:cNvSpPr/>
          <p:nvPr>
            <p:custDataLst>
              <p:tags r:id="rId10"/>
            </p:custDataLst>
          </p:nvPr>
        </p:nvSpPr>
        <p:spPr>
          <a:xfrm>
            <a:off x="7447912" y="5635756"/>
            <a:ext cx="416511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zh-CN" lang="en-US" sz="1600">
                <a:latin typeface="+mj-ea"/>
                <a:ea typeface="+mj-ea"/>
                <a:sym typeface="+mn-lt"/>
              </a:rPr>
              <a:t>2019年3月发改委11部门联合出台《关于推动物流服务质量提升工作的指导意见》。</a:t>
            </a:r>
          </a:p>
        </p:txBody>
      </p:sp>
      <p:sp>
        <p:nvSpPr>
          <p:cNvPr id="42" name="Freeform 10"/>
          <p:cNvSpPr>
            <a:spLocks noEditPoints="1"/>
          </p:cNvSpPr>
          <p:nvPr/>
        </p:nvSpPr>
        <p:spPr bwMode="auto">
          <a:xfrm>
            <a:off x="1224500" y="3394321"/>
            <a:ext cx="247618" cy="246030"/>
          </a:xfrm>
          <a:custGeom>
            <a:gdLst>
              <a:gd fmla="*/ 173 w 346" name="T0"/>
              <a:gd fmla="*/ 0 h 346" name="T1"/>
              <a:gd fmla="*/ 346 w 346" name="T2"/>
              <a:gd fmla="*/ 173 h 346" name="T3"/>
              <a:gd fmla="*/ 173 w 346" name="T4"/>
              <a:gd fmla="*/ 346 h 346" name="T5"/>
              <a:gd fmla="*/ 0 w 346" name="T6"/>
              <a:gd fmla="*/ 173 h 346" name="T7"/>
              <a:gd fmla="*/ 173 w 346" name="T8"/>
              <a:gd fmla="*/ 0 h 346" name="T9"/>
              <a:gd fmla="*/ 277 w 346" name="T10"/>
              <a:gd fmla="*/ 176 h 346" name="T11"/>
              <a:gd fmla="*/ 204 w 346" name="T12"/>
              <a:gd fmla="*/ 218 h 346" name="T13"/>
              <a:gd fmla="*/ 131 w 346" name="T14"/>
              <a:gd fmla="*/ 260 h 346" name="T15"/>
              <a:gd fmla="*/ 131 w 346" name="T16"/>
              <a:gd fmla="*/ 176 h 346" name="T17"/>
              <a:gd fmla="*/ 131 w 346" name="T18"/>
              <a:gd fmla="*/ 92 h 346" name="T19"/>
              <a:gd fmla="*/ 204 w 346" name="T20"/>
              <a:gd fmla="*/ 134 h 346" name="T21"/>
              <a:gd fmla="*/ 277 w 346" name="T22"/>
              <a:gd fmla="*/ 176 h 34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46" w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3" name="Freeform 11"/>
          <p:cNvSpPr>
            <a:spLocks noEditPoints="1"/>
          </p:cNvSpPr>
          <p:nvPr/>
        </p:nvSpPr>
        <p:spPr bwMode="auto">
          <a:xfrm flipH="1">
            <a:off x="1224500" y="4197881"/>
            <a:ext cx="247618" cy="245745"/>
          </a:xfrm>
          <a:custGeom>
            <a:gdLst>
              <a:gd fmla="*/ 173 w 346" name="T0"/>
              <a:gd fmla="*/ 0 h 346" name="T1"/>
              <a:gd fmla="*/ 0 w 346" name="T2"/>
              <a:gd fmla="*/ 173 h 346" name="T3"/>
              <a:gd fmla="*/ 173 w 346" name="T4"/>
              <a:gd fmla="*/ 346 h 346" name="T5"/>
              <a:gd fmla="*/ 346 w 346" name="T6"/>
              <a:gd fmla="*/ 173 h 346" name="T7"/>
              <a:gd fmla="*/ 173 w 346" name="T8"/>
              <a:gd fmla="*/ 0 h 346" name="T9"/>
              <a:gd fmla="*/ 69 w 346" name="T10"/>
              <a:gd fmla="*/ 177 h 346" name="T11"/>
              <a:gd fmla="*/ 142 w 346" name="T12"/>
              <a:gd fmla="*/ 219 h 346" name="T13"/>
              <a:gd fmla="*/ 215 w 346" name="T14"/>
              <a:gd fmla="*/ 261 h 346" name="T15"/>
              <a:gd fmla="*/ 215 w 346" name="T16"/>
              <a:gd fmla="*/ 177 h 346" name="T17"/>
              <a:gd fmla="*/ 215 w 346" name="T18"/>
              <a:gd fmla="*/ 93 h 346" name="T19"/>
              <a:gd fmla="*/ 142 w 346" name="T20"/>
              <a:gd fmla="*/ 135 h 346" name="T21"/>
              <a:gd fmla="*/ 69 w 346" name="T22"/>
              <a:gd fmla="*/ 177 h 34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46" w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401153" y="3084198"/>
            <a:ext cx="783206" cy="777379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401153" y="3906662"/>
            <a:ext cx="783206" cy="777240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46" name="Freeform 10"/>
          <p:cNvSpPr>
            <a:spLocks noEditPoints="1"/>
          </p:cNvSpPr>
          <p:nvPr/>
        </p:nvSpPr>
        <p:spPr bwMode="auto">
          <a:xfrm>
            <a:off x="1224500" y="5001156"/>
            <a:ext cx="247618" cy="245745"/>
          </a:xfrm>
          <a:custGeom>
            <a:gdLst>
              <a:gd fmla="*/ 173 w 346" name="T0"/>
              <a:gd fmla="*/ 0 h 346" name="T1"/>
              <a:gd fmla="*/ 346 w 346" name="T2"/>
              <a:gd fmla="*/ 173 h 346" name="T3"/>
              <a:gd fmla="*/ 173 w 346" name="T4"/>
              <a:gd fmla="*/ 346 h 346" name="T5"/>
              <a:gd fmla="*/ 0 w 346" name="T6"/>
              <a:gd fmla="*/ 173 h 346" name="T7"/>
              <a:gd fmla="*/ 173 w 346" name="T8"/>
              <a:gd fmla="*/ 0 h 346" name="T9"/>
              <a:gd fmla="*/ 277 w 346" name="T10"/>
              <a:gd fmla="*/ 176 h 346" name="T11"/>
              <a:gd fmla="*/ 204 w 346" name="T12"/>
              <a:gd fmla="*/ 218 h 346" name="T13"/>
              <a:gd fmla="*/ 131 w 346" name="T14"/>
              <a:gd fmla="*/ 260 h 346" name="T15"/>
              <a:gd fmla="*/ 131 w 346" name="T16"/>
              <a:gd fmla="*/ 176 h 346" name="T17"/>
              <a:gd fmla="*/ 131 w 346" name="T18"/>
              <a:gd fmla="*/ 92 h 346" name="T19"/>
              <a:gd fmla="*/ 204 w 346" name="T20"/>
              <a:gd fmla="*/ 134 h 346" name="T21"/>
              <a:gd fmla="*/ 277 w 346" name="T22"/>
              <a:gd fmla="*/ 176 h 34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46" w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" name="Freeform 11"/>
          <p:cNvSpPr>
            <a:spLocks noEditPoints="1"/>
          </p:cNvSpPr>
          <p:nvPr/>
        </p:nvSpPr>
        <p:spPr bwMode="auto">
          <a:xfrm flipH="1">
            <a:off x="1224500" y="5804431"/>
            <a:ext cx="247618" cy="245745"/>
          </a:xfrm>
          <a:custGeom>
            <a:gdLst>
              <a:gd fmla="*/ 173 w 346" name="T0"/>
              <a:gd fmla="*/ 0 h 346" name="T1"/>
              <a:gd fmla="*/ 0 w 346" name="T2"/>
              <a:gd fmla="*/ 173 h 346" name="T3"/>
              <a:gd fmla="*/ 173 w 346" name="T4"/>
              <a:gd fmla="*/ 346 h 346" name="T5"/>
              <a:gd fmla="*/ 346 w 346" name="T6"/>
              <a:gd fmla="*/ 173 h 346" name="T7"/>
              <a:gd fmla="*/ 173 w 346" name="T8"/>
              <a:gd fmla="*/ 0 h 346" name="T9"/>
              <a:gd fmla="*/ 69 w 346" name="T10"/>
              <a:gd fmla="*/ 177 h 346" name="T11"/>
              <a:gd fmla="*/ 142 w 346" name="T12"/>
              <a:gd fmla="*/ 219 h 346" name="T13"/>
              <a:gd fmla="*/ 215 w 346" name="T14"/>
              <a:gd fmla="*/ 261 h 346" name="T15"/>
              <a:gd fmla="*/ 215 w 346" name="T16"/>
              <a:gd fmla="*/ 177 h 346" name="T17"/>
              <a:gd fmla="*/ 215 w 346" name="T18"/>
              <a:gd fmla="*/ 93 h 346" name="T19"/>
              <a:gd fmla="*/ 142 w 346" name="T20"/>
              <a:gd fmla="*/ 135 h 346" name="T21"/>
              <a:gd fmla="*/ 69 w 346" name="T22"/>
              <a:gd fmla="*/ 177 h 34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46" w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401153" y="4728987"/>
            <a:ext cx="783206" cy="777240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401153" y="5551312"/>
            <a:ext cx="783206" cy="777240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50" name="Freeform 10"/>
          <p:cNvSpPr>
            <a:spLocks noEditPoints="1"/>
          </p:cNvSpPr>
          <p:nvPr/>
        </p:nvSpPr>
        <p:spPr bwMode="auto">
          <a:xfrm>
            <a:off x="7200538" y="3370222"/>
            <a:ext cx="247618" cy="246030"/>
          </a:xfrm>
          <a:custGeom>
            <a:gdLst>
              <a:gd fmla="*/ 173 w 346" name="T0"/>
              <a:gd fmla="*/ 0 h 346" name="T1"/>
              <a:gd fmla="*/ 346 w 346" name="T2"/>
              <a:gd fmla="*/ 173 h 346" name="T3"/>
              <a:gd fmla="*/ 173 w 346" name="T4"/>
              <a:gd fmla="*/ 346 h 346" name="T5"/>
              <a:gd fmla="*/ 0 w 346" name="T6"/>
              <a:gd fmla="*/ 173 h 346" name="T7"/>
              <a:gd fmla="*/ 173 w 346" name="T8"/>
              <a:gd fmla="*/ 0 h 346" name="T9"/>
              <a:gd fmla="*/ 277 w 346" name="T10"/>
              <a:gd fmla="*/ 176 h 346" name="T11"/>
              <a:gd fmla="*/ 204 w 346" name="T12"/>
              <a:gd fmla="*/ 218 h 346" name="T13"/>
              <a:gd fmla="*/ 131 w 346" name="T14"/>
              <a:gd fmla="*/ 260 h 346" name="T15"/>
              <a:gd fmla="*/ 131 w 346" name="T16"/>
              <a:gd fmla="*/ 176 h 346" name="T17"/>
              <a:gd fmla="*/ 131 w 346" name="T18"/>
              <a:gd fmla="*/ 92 h 346" name="T19"/>
              <a:gd fmla="*/ 204 w 346" name="T20"/>
              <a:gd fmla="*/ 134 h 346" name="T21"/>
              <a:gd fmla="*/ 277 w 346" name="T22"/>
              <a:gd fmla="*/ 176 h 34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46" w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" name="Freeform 11"/>
          <p:cNvSpPr>
            <a:spLocks noEditPoints="1"/>
          </p:cNvSpPr>
          <p:nvPr/>
        </p:nvSpPr>
        <p:spPr bwMode="auto">
          <a:xfrm flipH="1">
            <a:off x="7200538" y="4609392"/>
            <a:ext cx="247618" cy="245745"/>
          </a:xfrm>
          <a:custGeom>
            <a:gdLst>
              <a:gd fmla="*/ 173 w 346" name="T0"/>
              <a:gd fmla="*/ 0 h 346" name="T1"/>
              <a:gd fmla="*/ 0 w 346" name="T2"/>
              <a:gd fmla="*/ 173 h 346" name="T3"/>
              <a:gd fmla="*/ 173 w 346" name="T4"/>
              <a:gd fmla="*/ 346 h 346" name="T5"/>
              <a:gd fmla="*/ 346 w 346" name="T6"/>
              <a:gd fmla="*/ 173 h 346" name="T7"/>
              <a:gd fmla="*/ 173 w 346" name="T8"/>
              <a:gd fmla="*/ 0 h 346" name="T9"/>
              <a:gd fmla="*/ 69 w 346" name="T10"/>
              <a:gd fmla="*/ 177 h 346" name="T11"/>
              <a:gd fmla="*/ 142 w 346" name="T12"/>
              <a:gd fmla="*/ 219 h 346" name="T13"/>
              <a:gd fmla="*/ 215 w 346" name="T14"/>
              <a:gd fmla="*/ 261 h 346" name="T15"/>
              <a:gd fmla="*/ 215 w 346" name="T16"/>
              <a:gd fmla="*/ 177 h 346" name="T17"/>
              <a:gd fmla="*/ 215 w 346" name="T18"/>
              <a:gd fmla="*/ 93 h 346" name="T19"/>
              <a:gd fmla="*/ 142 w 346" name="T20"/>
              <a:gd fmla="*/ 135 h 346" name="T21"/>
              <a:gd fmla="*/ 69 w 346" name="T22"/>
              <a:gd fmla="*/ 177 h 34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46" w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6377041" y="3084228"/>
            <a:ext cx="783206" cy="777379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5</a:t>
            </a:r>
          </a:p>
        </p:txBody>
      </p:sp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6377041" y="4311822"/>
            <a:ext cx="783206" cy="777240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6</a:t>
            </a:r>
          </a:p>
        </p:txBody>
      </p:sp>
      <p:sp>
        <p:nvSpPr>
          <p:cNvPr id="54" name="Freeform 10"/>
          <p:cNvSpPr>
            <a:spLocks noEditPoints="1"/>
          </p:cNvSpPr>
          <p:nvPr/>
        </p:nvSpPr>
        <p:spPr bwMode="auto">
          <a:xfrm>
            <a:off x="7200538" y="5760012"/>
            <a:ext cx="247618" cy="245745"/>
          </a:xfrm>
          <a:custGeom>
            <a:gdLst>
              <a:gd fmla="*/ 173 w 346" name="T0"/>
              <a:gd fmla="*/ 0 h 346" name="T1"/>
              <a:gd fmla="*/ 346 w 346" name="T2"/>
              <a:gd fmla="*/ 173 h 346" name="T3"/>
              <a:gd fmla="*/ 173 w 346" name="T4"/>
              <a:gd fmla="*/ 346 h 346" name="T5"/>
              <a:gd fmla="*/ 0 w 346" name="T6"/>
              <a:gd fmla="*/ 173 h 346" name="T7"/>
              <a:gd fmla="*/ 173 w 346" name="T8"/>
              <a:gd fmla="*/ 0 h 346" name="T9"/>
              <a:gd fmla="*/ 277 w 346" name="T10"/>
              <a:gd fmla="*/ 176 h 346" name="T11"/>
              <a:gd fmla="*/ 204 w 346" name="T12"/>
              <a:gd fmla="*/ 218 h 346" name="T13"/>
              <a:gd fmla="*/ 131 w 346" name="T14"/>
              <a:gd fmla="*/ 260 h 346" name="T15"/>
              <a:gd fmla="*/ 131 w 346" name="T16"/>
              <a:gd fmla="*/ 176 h 346" name="T17"/>
              <a:gd fmla="*/ 131 w 346" name="T18"/>
              <a:gd fmla="*/ 92 h 346" name="T19"/>
              <a:gd fmla="*/ 204 w 346" name="T20"/>
              <a:gd fmla="*/ 134 h 346" name="T21"/>
              <a:gd fmla="*/ 277 w 346" name="T22"/>
              <a:gd fmla="*/ 176 h 34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346" w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6377041" y="5539277"/>
            <a:ext cx="783206" cy="777240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  <a:ea typeface="+mj-ea"/>
              </a:rPr>
              <a:t>7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1798" y="923925"/>
            <a:ext cx="10054753" cy="208534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4000" p14:dur="1500" spd="slow">
        <p:split orient="vert"/>
      </p:transition>
    </mc:Choice>
    <mc:Fallback>
      <p:transition advTm="4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3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3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5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6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6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7"/>
      <p:bldP grpId="0" spid="28"/>
      <p:bldP grpId="0" spid="29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ltUpDiag">
          <a:fgClr>
            <a:schemeClr val="accent3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TextBox 20"/>
          <p:cNvSpPr txBox="1"/>
          <p:nvPr/>
        </p:nvSpPr>
        <p:spPr>
          <a:xfrm>
            <a:off x="5379095" y="1513327"/>
            <a:ext cx="31051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前阶段工作回顾</a:t>
            </a:r>
          </a:p>
        </p:txBody>
      </p:sp>
      <p:sp>
        <p:nvSpPr>
          <p:cNvPr id="35" name="TextBox 21"/>
          <p:cNvSpPr txBox="1"/>
          <p:nvPr/>
        </p:nvSpPr>
        <p:spPr>
          <a:xfrm>
            <a:off x="5478737" y="2869570"/>
            <a:ext cx="30220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取的的经验成绩</a:t>
            </a:r>
          </a:p>
        </p:txBody>
      </p:sp>
      <p:sp>
        <p:nvSpPr>
          <p:cNvPr id="36" name="TextBox 20"/>
          <p:cNvSpPr txBox="1"/>
          <p:nvPr/>
        </p:nvSpPr>
        <p:spPr>
          <a:xfrm>
            <a:off x="5478738" y="4225814"/>
            <a:ext cx="3022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问题和形势分析</a:t>
            </a:r>
          </a:p>
        </p:txBody>
      </p:sp>
      <p:sp>
        <p:nvSpPr>
          <p:cNvPr id="37" name="TextBox 21"/>
          <p:cNvSpPr txBox="1"/>
          <p:nvPr/>
        </p:nvSpPr>
        <p:spPr>
          <a:xfrm>
            <a:off x="5563819" y="5577068"/>
            <a:ext cx="28518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下阶段工作规划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59014" y="220939"/>
            <a:ext cx="3105148" cy="587524"/>
            <a:chOff x="4330909" y="1055717"/>
            <a:chExt cx="3105148" cy="587524"/>
          </a:xfrm>
        </p:grpSpPr>
        <p:sp>
          <p:nvSpPr>
            <p:cNvPr id="40" name="TextBox 58"/>
            <p:cNvSpPr txBox="1"/>
            <p:nvPr/>
          </p:nvSpPr>
          <p:spPr>
            <a:xfrm>
              <a:off x="4438362" y="1055717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defRPr/>
              </a:pPr>
              <a:r>
                <a:rPr altLang="en-US" lang="zh-CN" sz="3200">
                  <a:solidFill>
                    <a:srgbClr val="FFFFFF"/>
                  </a:solidFill>
                  <a:latin charset="0" panose="00000400000000000000" pitchFamily="2" typeface="Lifeline JL"/>
                  <a:ea charset="-122" panose="020b0503020204020204" pitchFamily="34" typeface="微软雅黑"/>
                </a:rPr>
                <a:t>目录</a:t>
              </a:r>
            </a:p>
          </p:txBody>
        </p:sp>
        <p:sp>
          <p:nvSpPr>
            <p:cNvPr id="41" name="TextBox 58"/>
            <p:cNvSpPr txBox="1"/>
            <p:nvPr/>
          </p:nvSpPr>
          <p:spPr>
            <a:xfrm>
              <a:off x="5253164" y="1120021"/>
              <a:ext cx="2095817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defRPr/>
              </a:pPr>
              <a:r>
                <a:rPr altLang="zh-CN" lang="en-US" sz="2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4330909" y="1055718"/>
              <a:ext cx="3105148" cy="587242"/>
            </a:xfrm>
            <a:prstGeom prst="rect">
              <a:avLst/>
            </a:prstGeom>
            <a:noFill/>
            <a:ln algn="ctr" cap="flat" cmpd="sng" w="19050">
              <a:solidFill>
                <a:schemeClr val="accent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>
                <a:defRPr/>
              </a:pPr>
              <a:endParaRPr altLang="en-US" lang="zh-CN" sz="1400">
                <a:solidFill>
                  <a:srgbClr val="FFFFFF"/>
                </a:solidFill>
              </a:endParaRPr>
            </a:p>
          </p:txBody>
        </p:sp>
      </p:grpSp>
      <p:sp>
        <p:nvSpPr>
          <p:cNvPr id="17" name="MH_Number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72947" y="1348615"/>
            <a:ext cx="1319440" cy="687932"/>
          </a:xfrm>
          <a:prstGeom prst="homePlate">
            <a:avLst>
              <a:gd fmla="val 50002" name="adj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anchor="ctr" bIns="0" lIns="36000" rIns="0" tIns="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121856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charset="-122" panose="02010609060101010101" typeface="黑体"/>
              </a:rPr>
              <a:t>01</a:t>
            </a:r>
          </a:p>
        </p:txBody>
      </p:sp>
      <p:sp>
        <p:nvSpPr>
          <p:cNvPr id="20" name="MH_Number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83419" y="2704857"/>
            <a:ext cx="1308968" cy="687933"/>
          </a:xfrm>
          <a:prstGeom prst="homePlate">
            <a:avLst>
              <a:gd fmla="val 50002" name="adj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anchor="ctr" bIns="0" lIns="36000" rIns="0" tIns="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121856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charset="-122" panose="02010609060101010101" typeface="黑体"/>
              </a:rPr>
              <a:t>02</a:t>
            </a:r>
          </a:p>
        </p:txBody>
      </p:sp>
      <p:sp>
        <p:nvSpPr>
          <p:cNvPr id="23" name="MH_Number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83419" y="4061102"/>
            <a:ext cx="1319440" cy="687932"/>
          </a:xfrm>
          <a:prstGeom prst="homePlate">
            <a:avLst>
              <a:gd fmla="val 50002" name="adj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anchor="ctr" bIns="0" lIns="36000" rIns="0" tIns="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121856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charset="-122" panose="02010609060101010101" typeface="黑体"/>
              </a:rPr>
              <a:t>03</a:t>
            </a:r>
          </a:p>
        </p:txBody>
      </p:sp>
      <p:sp>
        <p:nvSpPr>
          <p:cNvPr id="26" name="MH_Number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88655" y="5412356"/>
            <a:ext cx="1308968" cy="687933"/>
          </a:xfrm>
          <a:prstGeom prst="homePlate">
            <a:avLst>
              <a:gd fmla="val 50002" name="adj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anchor="ctr" bIns="0" lIns="36000" rIns="0" tIns="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121856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charset="-122" panose="02010609060101010101" typeface="黑体"/>
              </a:rPr>
              <a:t>04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  <p:sndAc>
          <p:stSnd>
            <p:snd name="chimes.wav" r:embed="rId8"/>
          </p:stSnd>
        </p:sndAc>
      </p:transition>
    </mc:Choice>
    <mc:Fallback>
      <p:transition advTm="3000" spd="slow">
        <p:split orient="vert"/>
        <p:sndAc>
          <p:stSnd>
            <p:snd name="chimes.wav" r:embed="rId8"/>
          </p:stSnd>
        </p:sndAc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17"/>
      <p:bldP grpId="0" spid="20"/>
      <p:bldP grpId="0" spid="23"/>
      <p:bldP grpId="0" spid="2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fmla="val 69167" name="adj"/>
            </a:avLst>
          </a:prstGeom>
          <a:solidFill>
            <a:srgbClr val="313D4D">
              <a:alpha val="25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7701"/>
            <a:ext cx="9678030" cy="2722728"/>
          </a:xfrm>
          <a:prstGeom prst="parallelogram">
            <a:avLst>
              <a:gd fmla="val 69079" name="adj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gdLst>
              <a:gd fmla="*/ 3074046 w 3074046" name="connsiteX0"/>
              <a:gd fmla="*/ 0 h 4444381" name="connsiteY0"/>
              <a:gd fmla="*/ 3074046 w 3074046" name="connsiteX1"/>
              <a:gd fmla="*/ 4444381 h 4444381" name="connsiteY1"/>
              <a:gd fmla="*/ 0 w 3074046" name="connsiteX2"/>
              <a:gd fmla="*/ 4444381 h 444438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444381" w="3074046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57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gdLst>
              <a:gd fmla="*/ 0 w 1375396" name="connsiteX0"/>
              <a:gd fmla="*/ 0 h 1988515" name="connsiteY0"/>
              <a:gd fmla="*/ 1375396 w 1375396" name="connsiteX1"/>
              <a:gd fmla="*/ 0 h 1988515" name="connsiteY1"/>
              <a:gd fmla="*/ 0 w 1375396" name="connsiteX2"/>
              <a:gd fmla="*/ 1988515 h 198851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988514" w="1375396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60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fmla="val 69167" name="adj"/>
            </a:avLst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gdLst>
              <a:gd fmla="*/ 1380905 w 1666655" name="connsiteX0"/>
              <a:gd fmla="*/ 0 h 2162200" name="connsiteY0"/>
              <a:gd fmla="*/ 1666655 w 1666655" name="connsiteX1"/>
              <a:gd fmla="*/ 0 h 2162200" name="connsiteY1"/>
              <a:gd fmla="*/ 285750 w 1666655" name="connsiteX2"/>
              <a:gd fmla="*/ 2162200 h 2162200" name="connsiteY2"/>
              <a:gd fmla="*/ 0 w 1666655" name="connsiteX3"/>
              <a:gd fmla="*/ 2162200 h 2162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2200" w="1666654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4800">
                <a:solidFill>
                  <a:srgbClr val="BD2531"/>
                </a:solidFill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Part   4</a:t>
            </a:r>
          </a:p>
        </p:txBody>
      </p:sp>
      <p:sp>
        <p:nvSpPr>
          <p:cNvPr id="2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09110" y="2252980"/>
            <a:ext cx="449389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defRPr/>
            </a:pPr>
            <a:r>
              <a:rPr altLang="en-US" b="1" lang="zh-CN" sz="4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下阶段工作计划</a:t>
            </a: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3882673" y="3283070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</a:endParaRPr>
          </a:p>
        </p:txBody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6445796" y="3283070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3882673" y="3682749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</a:endParaRPr>
          </a:p>
        </p:txBody>
      </p:sp>
      <p:sp>
        <p:nvSpPr>
          <p:cNvPr id="58" name="Freeform 21"/>
          <p:cNvSpPr>
            <a:spLocks noEditPoints="1"/>
          </p:cNvSpPr>
          <p:nvPr/>
        </p:nvSpPr>
        <p:spPr bwMode="auto">
          <a:xfrm>
            <a:off x="6445751" y="3682749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</a:endParaRPr>
          </a:p>
        </p:txBody>
      </p:sp>
      <p:sp>
        <p:nvSpPr>
          <p:cNvPr id="59" name="TextBox 9"/>
          <p:cNvSpPr txBox="1"/>
          <p:nvPr/>
        </p:nvSpPr>
        <p:spPr>
          <a:xfrm>
            <a:off x="4102192" y="3208817"/>
            <a:ext cx="173454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</a:rPr>
              <a:t>下阶段工作目标</a:t>
            </a:r>
          </a:p>
        </p:txBody>
      </p:sp>
      <p:sp>
        <p:nvSpPr>
          <p:cNvPr id="60" name="TextBox 10"/>
          <p:cNvSpPr txBox="1"/>
          <p:nvPr/>
        </p:nvSpPr>
        <p:spPr>
          <a:xfrm>
            <a:off x="4102192" y="3618383"/>
            <a:ext cx="153732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</a:rPr>
              <a:t>做好三个工作</a:t>
            </a:r>
          </a:p>
        </p:txBody>
      </p:sp>
      <p:sp>
        <p:nvSpPr>
          <p:cNvPr id="61" name="TextBox 13"/>
          <p:cNvSpPr txBox="1"/>
          <p:nvPr/>
        </p:nvSpPr>
        <p:spPr>
          <a:xfrm>
            <a:off x="6641068" y="3208817"/>
            <a:ext cx="20054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</a:rPr>
              <a:t>打造企业文化</a:t>
            </a:r>
          </a:p>
        </p:txBody>
      </p:sp>
      <p:sp>
        <p:nvSpPr>
          <p:cNvPr id="62" name="TextBox 14"/>
          <p:cNvSpPr txBox="1"/>
          <p:nvPr/>
        </p:nvSpPr>
        <p:spPr>
          <a:xfrm>
            <a:off x="6641068" y="3618383"/>
            <a:ext cx="185564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</a:rPr>
              <a:t>推动创新优化</a:t>
            </a:r>
          </a:p>
        </p:txBody>
      </p:sp>
      <p:sp>
        <p:nvSpPr>
          <p:cNvPr id="63" name="TextBox 10"/>
          <p:cNvSpPr txBox="1"/>
          <p:nvPr/>
        </p:nvSpPr>
        <p:spPr>
          <a:xfrm>
            <a:off x="4039068" y="4021303"/>
            <a:ext cx="222523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</a:rPr>
              <a:t>打造四个优势</a:t>
            </a:r>
          </a:p>
        </p:txBody>
      </p:sp>
      <p:sp>
        <p:nvSpPr>
          <p:cNvPr id="64" name="Freeform 21"/>
          <p:cNvSpPr>
            <a:spLocks noEditPoints="1"/>
          </p:cNvSpPr>
          <p:nvPr/>
        </p:nvSpPr>
        <p:spPr bwMode="auto">
          <a:xfrm>
            <a:off x="3881605" y="4095556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</a:endParaRPr>
          </a:p>
        </p:txBody>
      </p:sp>
      <p:sp>
        <p:nvSpPr>
          <p:cNvPr id="65" name="Freeform 21"/>
          <p:cNvSpPr>
            <a:spLocks noEditPoints="1"/>
          </p:cNvSpPr>
          <p:nvPr/>
        </p:nvSpPr>
        <p:spPr bwMode="auto">
          <a:xfrm>
            <a:off x="6459444" y="4085669"/>
            <a:ext cx="219518" cy="220826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14" compatLnSpc="1" lIns="91428" numCol="1" rIns="91428" tIns="45714" vert="horz" wrap="square"/>
          <a:lstStyle/>
          <a:p>
            <a:pPr>
              <a:defRPr/>
            </a:pPr>
            <a:endParaRPr altLang="en-US" lang="zh-CN" sz="1400">
              <a:solidFill>
                <a:srgbClr val="FFFFFF"/>
              </a:solidFill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6641068" y="4021303"/>
            <a:ext cx="19448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altLang="en-US" lang="zh-CN" sz="1600">
                <a:solidFill>
                  <a:srgbClr val="FFFFFF"/>
                </a:solidFill>
              </a:rPr>
              <a:t>提升执行力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  <p:sndAc>
          <p:stSnd>
            <p:snd name="chimes.wav" r:embed="rId4"/>
          </p:stSnd>
        </p:sndAc>
      </p:transition>
    </mc:Choice>
    <mc:Fallback>
      <p:transition advTm="3000" spd="slow">
        <p:split orient="vert"/>
        <p:sndAc>
          <p:stSnd>
            <p:snd name="chimes.wav" r:embed="rId4"/>
          </p:stSnd>
        </p:sndAc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9"/>
      <p:bldP grpId="0" spid="30"/>
      <p:bldP grpId="0" spid="31"/>
      <p:bldP grpId="0" spid="33"/>
      <p:bldP grpId="0" spid="4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下阶段工作目标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5" name="平行四边形 24"/>
          <p:cNvSpPr/>
          <p:nvPr/>
        </p:nvSpPr>
        <p:spPr>
          <a:xfrm>
            <a:off x="4739841" y="1137452"/>
            <a:ext cx="4192074" cy="4190436"/>
          </a:xfrm>
          <a:prstGeom prst="parallelogram">
            <a:avLst/>
          </a:prstGeom>
          <a:noFill/>
          <a:ln algn="ctr" cap="flat" cmpd="sng" w="6350">
            <a:solidFill>
              <a:schemeClr val="accent3"/>
            </a:solidFill>
            <a:prstDash val="dash"/>
          </a:ln>
          <a:effectLst/>
        </p:spPr>
        <p:txBody>
          <a:bodyPr anchor="ctr" bIns="45727" lIns="91452" rIns="91452" rtlCol="0" tIns="45727"/>
          <a:lstStyle/>
          <a:p>
            <a:pPr algn="ctr">
              <a:defRPr/>
            </a:pPr>
            <a:endParaRPr kern="0" lang="en-US" sz="3200">
              <a:solidFill>
                <a:sysClr lastClr="FFFFFF" val="window"/>
              </a:solidFill>
              <a:latin typeface="+mn-ea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99240" y="1667948"/>
            <a:ext cx="2369224" cy="2576063"/>
          </a:xfrm>
          <a:prstGeom prst="rect">
            <a:avLst/>
          </a:prstGeom>
          <a:noFill/>
        </p:spPr>
        <p:txBody>
          <a:bodyPr bIns="34287" lIns="68573" rIns="68573" rtlCol="0" tIns="34287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pPr indent="-285750" marL="28575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2" panose="05000000000000000000" pitchFamily="2" typeface="Wingdings"/>
              <a:buChar char="n"/>
            </a:pPr>
            <a:r>
              <a:rPr altLang="en-US" lang="zh-CN" sz="1800"/>
              <a:t>实现收入3亿元，增长14.5%</a:t>
            </a:r>
          </a:p>
          <a:p>
            <a:pPr indent="-285750" marL="28575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2" panose="05000000000000000000" pitchFamily="2" typeface="Wingdings"/>
              <a:buChar char="n"/>
            </a:pPr>
            <a:r>
              <a:rPr altLang="en-US" lang="zh-CN" sz="1800"/>
              <a:t>收入规模保持全省第11位，缩小与第10位差距</a:t>
            </a:r>
          </a:p>
          <a:p>
            <a:pPr indent="-285750" marL="28575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charset="2" panose="05000000000000000000" pitchFamily="2" typeface="Wingdings"/>
              <a:buChar char="n"/>
            </a:pPr>
            <a:r>
              <a:rPr altLang="en-US" lang="zh-CN" sz="1800"/>
              <a:t>新增余额25亿元，新增保费10亿元。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931940" y="1690078"/>
            <a:ext cx="2158411" cy="781806"/>
          </a:xfrm>
          <a:prstGeom prst="rect">
            <a:avLst/>
          </a:prstGeom>
          <a:noFill/>
        </p:spPr>
        <p:txBody>
          <a:bodyPr bIns="34287" lIns="68573" rIns="68573" rtlCol="0" tIns="34287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r>
              <a:rPr altLang="en-US" lang="zh-CN" sz="1800"/>
              <a:t>主要经营指标全面完成省分公司预算；</a:t>
            </a:r>
          </a:p>
        </p:txBody>
      </p:sp>
      <p:sp>
        <p:nvSpPr>
          <p:cNvPr id="29" name="平行四边形 28"/>
          <p:cNvSpPr/>
          <p:nvPr/>
        </p:nvSpPr>
        <p:spPr>
          <a:xfrm>
            <a:off x="4152265" y="2259965"/>
            <a:ext cx="3735070" cy="3067685"/>
          </a:xfrm>
          <a:prstGeom prst="parallelogram">
            <a:avLst/>
          </a:prstGeom>
          <a:solidFill>
            <a:schemeClr val="accent2"/>
          </a:solidFill>
          <a:ln algn="ctr" cap="flat" cmpd="sng" w="25400">
            <a:noFill/>
            <a:prstDash val="solid"/>
          </a:ln>
          <a:effectLst/>
        </p:spPr>
        <p:txBody>
          <a:bodyPr anchor="ctr" bIns="45727" lIns="91452" rIns="91452" rtlCol="0" tIns="45727"/>
          <a:lstStyle/>
          <a:p>
            <a:pPr algn="ctr">
              <a:defRPr/>
            </a:pPr>
            <a:endParaRPr kern="0" lang="en-US" sz="3200">
              <a:solidFill>
                <a:sysClr lastClr="FFFFFF" val="window"/>
              </a:solidFill>
              <a:latin typeface="+mn-ea"/>
              <a:ea typeface="+mn-ea"/>
            </a:endParaRPr>
          </a:p>
        </p:txBody>
      </p:sp>
      <p:sp>
        <p:nvSpPr>
          <p:cNvPr id="39" name="平行四边形 38"/>
          <p:cNvSpPr/>
          <p:nvPr/>
        </p:nvSpPr>
        <p:spPr>
          <a:xfrm>
            <a:off x="3843655" y="4772660"/>
            <a:ext cx="1204595" cy="969010"/>
          </a:xfrm>
          <a:prstGeom prst="parallelogram">
            <a:avLst>
              <a:gd fmla="val 34862" name="adj"/>
            </a:avLst>
          </a:prstGeom>
          <a:solidFill>
            <a:schemeClr val="accent1"/>
          </a:solidFill>
          <a:ln algn="ctr" cap="flat" cmpd="sng" w="12700">
            <a:solidFill>
              <a:schemeClr val="bg1"/>
            </a:solidFill>
            <a:prstDash val="solid"/>
          </a:ln>
          <a:effectLst/>
        </p:spPr>
        <p:txBody>
          <a:bodyPr anchor="ctr" bIns="0" lIns="0" rIns="0" rtlCol="0" tIns="0"/>
          <a:lstStyle/>
          <a:p>
            <a:pPr algn="ctr"/>
            <a:r>
              <a:rPr altLang="en-US" kern="0" lang="zh-CN" sz="2000">
                <a:solidFill>
                  <a:schemeClr val="bg1"/>
                </a:solidFill>
                <a:latin typeface="+mn-ea"/>
                <a:ea typeface="+mn-ea"/>
              </a:rPr>
              <a:t>服务目标</a:t>
            </a:r>
          </a:p>
        </p:txBody>
      </p:sp>
      <p:sp>
        <p:nvSpPr>
          <p:cNvPr id="40" name="平行四边形 39"/>
          <p:cNvSpPr/>
          <p:nvPr/>
        </p:nvSpPr>
        <p:spPr>
          <a:xfrm>
            <a:off x="3717290" y="1690370"/>
            <a:ext cx="1457325" cy="1238885"/>
          </a:xfrm>
          <a:prstGeom prst="parallelogram">
            <a:avLst>
              <a:gd fmla="val 31419" name="adj"/>
            </a:avLst>
          </a:prstGeom>
          <a:solidFill>
            <a:schemeClr val="accent1"/>
          </a:solidFill>
          <a:ln algn="ctr" cap="flat" cmpd="sng" w="12700">
            <a:solidFill>
              <a:schemeClr val="bg1"/>
            </a:solidFill>
            <a:prstDash val="solid"/>
          </a:ln>
          <a:effectLst/>
        </p:spPr>
        <p:txBody>
          <a:bodyPr anchor="ctr" bIns="0" lIns="0" rIns="0" rtlCol="0" tIns="0"/>
          <a:lstStyle/>
          <a:p>
            <a:pPr algn="ctr"/>
            <a:r>
              <a:rPr altLang="en-US" kern="0" lang="zh-CN" sz="2000">
                <a:solidFill>
                  <a:schemeClr val="bg1"/>
                </a:solidFill>
                <a:latin typeface="+mn-ea"/>
                <a:ea typeface="+mn-ea"/>
              </a:rPr>
              <a:t>业务发展目标</a:t>
            </a:r>
          </a:p>
        </p:txBody>
      </p:sp>
      <p:sp>
        <p:nvSpPr>
          <p:cNvPr id="41" name="平行四边形 40"/>
          <p:cNvSpPr/>
          <p:nvPr/>
        </p:nvSpPr>
        <p:spPr>
          <a:xfrm>
            <a:off x="7445375" y="1690370"/>
            <a:ext cx="1223645" cy="969010"/>
          </a:xfrm>
          <a:prstGeom prst="parallelogram">
            <a:avLst>
              <a:gd fmla="val 34862" name="adj"/>
            </a:avLst>
          </a:prstGeom>
          <a:solidFill>
            <a:schemeClr val="accent1"/>
          </a:solidFill>
          <a:ln algn="ctr" cap="flat" cmpd="sng" w="12700">
            <a:solidFill>
              <a:schemeClr val="bg1"/>
            </a:solidFill>
            <a:prstDash val="solid"/>
          </a:ln>
          <a:effectLst/>
        </p:spPr>
        <p:txBody>
          <a:bodyPr anchor="ctr" bIns="0" lIns="0" rIns="0" rtlCol="0" tIns="0"/>
          <a:lstStyle/>
          <a:p>
            <a:pPr algn="ctr">
              <a:defRPr/>
            </a:pPr>
            <a:r>
              <a:rPr altLang="en-US" kern="0" lang="zh-CN" sz="2000">
                <a:solidFill>
                  <a:schemeClr val="bg1"/>
                </a:solidFill>
                <a:latin typeface="+mn-ea"/>
                <a:ea typeface="+mn-ea"/>
              </a:rPr>
              <a:t>效益目标</a:t>
            </a:r>
          </a:p>
        </p:txBody>
      </p:sp>
      <p:sp>
        <p:nvSpPr>
          <p:cNvPr id="42" name="平行四边形 41"/>
          <p:cNvSpPr/>
          <p:nvPr/>
        </p:nvSpPr>
        <p:spPr>
          <a:xfrm>
            <a:off x="6881495" y="4665345"/>
            <a:ext cx="1318895" cy="969010"/>
          </a:xfrm>
          <a:prstGeom prst="parallelogram">
            <a:avLst>
              <a:gd fmla="val 41415" name="adj"/>
            </a:avLst>
          </a:prstGeom>
          <a:solidFill>
            <a:schemeClr val="accent1"/>
          </a:solidFill>
          <a:ln algn="ctr" cap="flat" cmpd="sng" w="12700">
            <a:solidFill>
              <a:schemeClr val="bg1"/>
            </a:solidFill>
            <a:prstDash val="solid"/>
          </a:ln>
          <a:effectLst/>
        </p:spPr>
        <p:txBody>
          <a:bodyPr anchor="ctr" bIns="0" lIns="0" rIns="0" rtlCol="0" tIns="0"/>
          <a:lstStyle/>
          <a:p>
            <a:pPr algn="ctr"/>
            <a:r>
              <a:rPr altLang="en-US" kern="0" lang="zh-CN" sz="2000">
                <a:solidFill>
                  <a:schemeClr val="bg1"/>
                </a:solidFill>
                <a:latin typeface="+mn-ea"/>
                <a:ea typeface="+mn-ea"/>
              </a:rPr>
              <a:t>安全目标</a:t>
            </a:r>
          </a:p>
        </p:txBody>
      </p:sp>
      <p:sp>
        <p:nvSpPr>
          <p:cNvPr id="43" name="Title 20"/>
          <p:cNvSpPr txBox="1"/>
          <p:nvPr/>
        </p:nvSpPr>
        <p:spPr bwMode="auto">
          <a:xfrm>
            <a:off x="4932816" y="3745953"/>
            <a:ext cx="2094713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wrap="square">
            <a:spAutoFit/>
          </a:bodyPr>
          <a:lstStyle>
            <a:lvl1pPr defTabSz="457200"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1pPr>
            <a:lvl2pPr defTabSz="457200" indent="-285750" marL="742950"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2pPr>
            <a:lvl3pPr defTabSz="457200" indent="-228600" marL="1143000"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3pPr>
            <a:lvl4pPr defTabSz="457200" indent="-228600" marL="1600200"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4pPr>
            <a:lvl5pPr defTabSz="457200" indent="-228600" marL="2057400"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5pPr>
            <a:lvl6pPr defTabSz="457200" fontAlgn="base" indent="-228600" marL="251460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6pPr>
            <a:lvl7pPr defTabSz="457200" fontAlgn="base" indent="-228600" marL="297180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7pPr>
            <a:lvl8pPr defTabSz="457200" fontAlgn="base" indent="-228600" marL="342900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8pPr>
            <a:lvl9pPr defTabSz="457200" fontAlgn="base" indent="-228600" marL="388620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charset="0" panose="020f0502020204030204" pitchFamily="34" typeface="Calibri"/>
                <a:ea charset="-128" panose="020b0600070205080204" pitchFamily="34" typeface="MS PGothic"/>
              </a:defRPr>
            </a:lvl9pPr>
          </a:lstStyle>
          <a:p>
            <a:pPr algn="ctr"/>
            <a:r>
              <a:rPr altLang="en-US" b="1" lang="zh-CN" sz="2800">
                <a:solidFill>
                  <a:schemeClr val="bg1"/>
                </a:solidFill>
                <a:latin typeface="+mj-ea"/>
                <a:ea typeface="+mj-ea"/>
              </a:rPr>
              <a:t>总体目标</a:t>
            </a:r>
          </a:p>
        </p:txBody>
      </p:sp>
      <p:sp>
        <p:nvSpPr>
          <p:cNvPr id="44" name="destination_81426"/>
          <p:cNvSpPr>
            <a:spLocks noChangeAspect="1"/>
          </p:cNvSpPr>
          <p:nvPr/>
        </p:nvSpPr>
        <p:spPr bwMode="auto">
          <a:xfrm>
            <a:off x="5675779" y="3139023"/>
            <a:ext cx="609685" cy="548653"/>
          </a:xfrm>
          <a:custGeom>
            <a:gdLst>
              <a:gd fmla="*/ 225929 w 608344" name="connsiteX0"/>
              <a:gd fmla="*/ 296304 h 547447" name="connsiteY0"/>
              <a:gd fmla="*/ 225929 w 608344" name="connsiteX1"/>
              <a:gd fmla="*/ 341046 h 547447" name="connsiteY1"/>
              <a:gd fmla="*/ 44891 w 608344" name="connsiteX2"/>
              <a:gd fmla="*/ 420403 h 547447" name="connsiteY2"/>
              <a:gd fmla="*/ 287412 w 608344" name="connsiteX3"/>
              <a:gd fmla="*/ 502613 h 547447" name="connsiteY3"/>
              <a:gd fmla="*/ 530026 w 608344" name="connsiteX4"/>
              <a:gd fmla="*/ 420403 h 547447" name="connsiteY4"/>
              <a:gd fmla="*/ 351292 w 608344" name="connsiteX5"/>
              <a:gd fmla="*/ 341322 h 547447" name="connsiteY5"/>
              <a:gd fmla="*/ 351292 w 608344" name="connsiteX6"/>
              <a:gd fmla="*/ 296488 h 547447" name="connsiteY6"/>
              <a:gd fmla="*/ 574825 w 608344" name="connsiteX7"/>
              <a:gd fmla="*/ 420403 h 547447" name="connsiteY7"/>
              <a:gd fmla="*/ 287412 w 608344" name="connsiteX8"/>
              <a:gd fmla="*/ 547447 h 547447" name="connsiteY8"/>
              <a:gd fmla="*/ 0 w 608344" name="connsiteX9"/>
              <a:gd fmla="*/ 420403 h 547447" name="connsiteY9"/>
              <a:gd fmla="*/ 225929 w 608344" name="connsiteX10"/>
              <a:gd fmla="*/ 296304 h 547447" name="connsiteY10"/>
              <a:gd fmla="*/ 288618 w 608344" name="connsiteX11"/>
              <a:gd fmla="*/ 0 h 547447" name="connsiteY11"/>
              <a:gd fmla="*/ 311206 w 608344" name="connsiteX12"/>
              <a:gd fmla="*/ 22551 h 547447" name="connsiteY12"/>
              <a:gd fmla="*/ 311206 w 608344" name="connsiteX13"/>
              <a:gd fmla="*/ 36174 h 547447" name="connsiteY13"/>
              <a:gd fmla="*/ 370947 w 608344" name="connsiteX14"/>
              <a:gd fmla="*/ 21079 h 547447" name="connsiteY14"/>
              <a:gd fmla="*/ 428291 w 608344" name="connsiteX15"/>
              <a:gd fmla="*/ 34978 h 547447" name="connsiteY15"/>
              <a:gd fmla="*/ 486004 w 608344" name="connsiteX16"/>
              <a:gd fmla="*/ 48969 h 547447" name="connsiteY16"/>
              <a:gd fmla="*/ 540766 w 608344" name="connsiteX17"/>
              <a:gd fmla="*/ 36450 h 547447" name="connsiteY17"/>
              <a:gd fmla="*/ 578012 w 608344" name="connsiteX18"/>
              <a:gd fmla="*/ 18409 h 547447" name="connsiteY18"/>
              <a:gd fmla="*/ 587232 w 608344" name="connsiteX19"/>
              <a:gd fmla="*/ 16292 h 547447" name="connsiteY19"/>
              <a:gd fmla="*/ 598479 w 608344" name="connsiteX20"/>
              <a:gd fmla="*/ 19514 h 547447" name="connsiteY20"/>
              <a:gd fmla="*/ 608344 w 608344" name="connsiteX21"/>
              <a:gd fmla="*/ 37371 h 547447" name="connsiteY21"/>
              <a:gd fmla="*/ 608344 w 608344" name="connsiteX22"/>
              <a:gd fmla="*/ 174520 h 547447" name="connsiteY22"/>
              <a:gd fmla="*/ 596451 w 608344" name="connsiteX23"/>
              <a:gd fmla="*/ 193481 h 547447" name="connsiteY23"/>
              <a:gd fmla="*/ 540766 w 608344" name="connsiteX24"/>
              <a:gd fmla="*/ 220451 h 547447" name="connsiteY24"/>
              <a:gd fmla="*/ 486004 w 608344" name="connsiteX25"/>
              <a:gd fmla="*/ 232969 h 547447" name="connsiteY25"/>
              <a:gd fmla="*/ 428291 w 608344" name="connsiteX26"/>
              <a:gd fmla="*/ 218978 h 547447" name="connsiteY26"/>
              <a:gd fmla="*/ 370947 w 608344" name="connsiteX27"/>
              <a:gd fmla="*/ 205079 h 547447" name="connsiteY27"/>
              <a:gd fmla="*/ 311206 w 608344" name="connsiteX28"/>
              <a:gd fmla="*/ 220175 h 547447" name="connsiteY28"/>
              <a:gd fmla="*/ 311206 w 608344" name="connsiteX29"/>
              <a:gd fmla="*/ 426267 h 547447" name="connsiteY29"/>
              <a:gd fmla="*/ 288618 w 608344" name="connsiteX30"/>
              <a:gd fmla="*/ 448726 h 547447" name="connsiteY30"/>
              <a:gd fmla="*/ 266031 w 608344" name="connsiteX31"/>
              <a:gd fmla="*/ 426267 h 547447" name="connsiteY31"/>
              <a:gd fmla="*/ 266031 w 608344" name="connsiteX32"/>
              <a:gd fmla="*/ 22551 h 547447" name="connsiteY32"/>
              <a:gd fmla="*/ 288618 w 608344" name="connsiteX33"/>
              <a:gd fmla="*/ 0 h 547447" name="connsiteY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h="547447" w="608344">
                <a:moveTo>
                  <a:pt x="225929" y="296304"/>
                </a:moveTo>
                <a:lnTo>
                  <a:pt x="225929" y="341046"/>
                </a:lnTo>
                <a:cubicBezTo>
                  <a:pt x="112458" y="351817"/>
                  <a:pt x="44891" y="391035"/>
                  <a:pt x="44891" y="420403"/>
                </a:cubicBezTo>
                <a:cubicBezTo>
                  <a:pt x="44891" y="454741"/>
                  <a:pt x="137162" y="502613"/>
                  <a:pt x="287412" y="502613"/>
                </a:cubicBezTo>
                <a:cubicBezTo>
                  <a:pt x="437663" y="502613"/>
                  <a:pt x="530026" y="454741"/>
                  <a:pt x="530026" y="420403"/>
                </a:cubicBezTo>
                <a:cubicBezTo>
                  <a:pt x="530026" y="391219"/>
                  <a:pt x="463289" y="352369"/>
                  <a:pt x="351292" y="341322"/>
                </a:cubicBezTo>
                <a:lnTo>
                  <a:pt x="351292" y="296488"/>
                </a:lnTo>
                <a:cubicBezTo>
                  <a:pt x="468543" y="307904"/>
                  <a:pt x="574825" y="350436"/>
                  <a:pt x="574825" y="420403"/>
                </a:cubicBezTo>
                <a:cubicBezTo>
                  <a:pt x="574825" y="502889"/>
                  <a:pt x="426786" y="547447"/>
                  <a:pt x="287412" y="547447"/>
                </a:cubicBezTo>
                <a:cubicBezTo>
                  <a:pt x="148131" y="547447"/>
                  <a:pt x="0" y="502889"/>
                  <a:pt x="0" y="420403"/>
                </a:cubicBezTo>
                <a:cubicBezTo>
                  <a:pt x="0" y="349976"/>
                  <a:pt x="107757" y="307351"/>
                  <a:pt x="225929" y="296304"/>
                </a:cubicBezTo>
                <a:close/>
                <a:moveTo>
                  <a:pt x="288618" y="0"/>
                </a:moveTo>
                <a:cubicBezTo>
                  <a:pt x="301064" y="0"/>
                  <a:pt x="311206" y="10033"/>
                  <a:pt x="311206" y="22551"/>
                </a:cubicBezTo>
                <a:lnTo>
                  <a:pt x="311206" y="36174"/>
                </a:lnTo>
                <a:cubicBezTo>
                  <a:pt x="329829" y="26141"/>
                  <a:pt x="350388" y="21079"/>
                  <a:pt x="370947" y="21079"/>
                </a:cubicBezTo>
                <a:cubicBezTo>
                  <a:pt x="390584" y="21079"/>
                  <a:pt x="410313" y="25681"/>
                  <a:pt x="428291" y="34978"/>
                </a:cubicBezTo>
                <a:cubicBezTo>
                  <a:pt x="446361" y="44366"/>
                  <a:pt x="466182" y="48969"/>
                  <a:pt x="486004" y="48969"/>
                </a:cubicBezTo>
                <a:cubicBezTo>
                  <a:pt x="504719" y="48969"/>
                  <a:pt x="523526" y="44827"/>
                  <a:pt x="540766" y="36450"/>
                </a:cubicBezTo>
                <a:lnTo>
                  <a:pt x="578012" y="18409"/>
                </a:lnTo>
                <a:cubicBezTo>
                  <a:pt x="580963" y="17029"/>
                  <a:pt x="584097" y="16292"/>
                  <a:pt x="587232" y="16292"/>
                </a:cubicBezTo>
                <a:cubicBezTo>
                  <a:pt x="591104" y="16292"/>
                  <a:pt x="594976" y="17397"/>
                  <a:pt x="598479" y="19514"/>
                </a:cubicBezTo>
                <a:cubicBezTo>
                  <a:pt x="604564" y="23380"/>
                  <a:pt x="608344" y="30099"/>
                  <a:pt x="608344" y="37371"/>
                </a:cubicBezTo>
                <a:lnTo>
                  <a:pt x="608344" y="174520"/>
                </a:lnTo>
                <a:cubicBezTo>
                  <a:pt x="608344" y="182620"/>
                  <a:pt x="603734" y="189984"/>
                  <a:pt x="596451" y="193481"/>
                </a:cubicBezTo>
                <a:lnTo>
                  <a:pt x="540766" y="220451"/>
                </a:lnTo>
                <a:cubicBezTo>
                  <a:pt x="523434" y="228827"/>
                  <a:pt x="504719" y="232969"/>
                  <a:pt x="486004" y="232969"/>
                </a:cubicBezTo>
                <a:cubicBezTo>
                  <a:pt x="466182" y="232969"/>
                  <a:pt x="446361" y="228367"/>
                  <a:pt x="428291" y="218978"/>
                </a:cubicBezTo>
                <a:cubicBezTo>
                  <a:pt x="410313" y="209774"/>
                  <a:pt x="390584" y="205079"/>
                  <a:pt x="370947" y="205079"/>
                </a:cubicBezTo>
                <a:cubicBezTo>
                  <a:pt x="350388" y="205079"/>
                  <a:pt x="329829" y="210142"/>
                  <a:pt x="311206" y="220175"/>
                </a:cubicBezTo>
                <a:lnTo>
                  <a:pt x="311206" y="426267"/>
                </a:lnTo>
                <a:cubicBezTo>
                  <a:pt x="311206" y="438693"/>
                  <a:pt x="301064" y="448726"/>
                  <a:pt x="288618" y="448726"/>
                </a:cubicBezTo>
                <a:cubicBezTo>
                  <a:pt x="276172" y="448726"/>
                  <a:pt x="266031" y="438693"/>
                  <a:pt x="266031" y="426267"/>
                </a:cubicBezTo>
                <a:lnTo>
                  <a:pt x="266031" y="22551"/>
                </a:lnTo>
                <a:cubicBezTo>
                  <a:pt x="266031" y="10033"/>
                  <a:pt x="276172" y="0"/>
                  <a:pt x="28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51" name="文本框 50"/>
          <p:cNvSpPr txBox="1"/>
          <p:nvPr/>
        </p:nvSpPr>
        <p:spPr>
          <a:xfrm>
            <a:off x="1304925" y="5035550"/>
            <a:ext cx="2412365" cy="781806"/>
          </a:xfrm>
          <a:prstGeom prst="rect">
            <a:avLst/>
          </a:prstGeom>
          <a:noFill/>
        </p:spPr>
        <p:txBody>
          <a:bodyPr bIns="34287" lIns="68573" rIns="68573" rtlCol="0" tIns="34287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r>
              <a:rPr altLang="en-US" lang="zh-CN" sz="1800"/>
              <a:t>客户服务满意度85分以上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200418" y="4879984"/>
            <a:ext cx="2158411" cy="781806"/>
          </a:xfrm>
          <a:prstGeom prst="rect">
            <a:avLst/>
          </a:prstGeom>
          <a:noFill/>
        </p:spPr>
        <p:txBody>
          <a:bodyPr bIns="34287" lIns="68573" rIns="68573" rtlCol="0" tIns="34287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r>
              <a:rPr altLang="en-US" lang="zh-CN" sz="1800"/>
              <a:t>资金0案件、安全生产0重大事故。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7"/>
      <p:bldP grpId="0" spid="28"/>
      <p:bldP grpId="0" spid="29"/>
      <p:bldP grpId="0" spid="39"/>
      <p:bldP grpId="0" spid="40"/>
      <p:bldP grpId="0" spid="41"/>
      <p:bldP grpId="0" spid="42"/>
      <p:bldP grpId="0" spid="43"/>
      <p:bldP grpId="0" spid="51"/>
      <p:bldP grpId="0" spid="5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做好三个工作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793865" y="1625600"/>
            <a:ext cx="4135755" cy="946398"/>
          </a:xfrm>
          <a:prstGeom prst="rect">
            <a:avLst/>
          </a:prstGeom>
          <a:noFill/>
          <a:ln>
            <a:solidFill>
              <a:srgbClr val="313D4D"/>
            </a:solidFill>
          </a:ln>
        </p:spPr>
        <p:txBody>
          <a:bodyPr bIns="34287" lIns="68573" rIns="68573" rtlCol="0" tIns="34287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latin typeface="+mj-ea"/>
                <a:ea typeface="+mj-ea"/>
              </a:rPr>
              <a:t>推动品牌发展战略，以“地理标志”产品为基础，以独特的地产品为主要产品，形成品牌体系。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30505" y="4522470"/>
            <a:ext cx="234505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313D4D"/>
                </a:solidFill>
                <a:latin typeface="+mn-ea"/>
                <a:ea typeface="+mn-ea"/>
              </a:rPr>
              <a:t>做好三个工作</a:t>
            </a:r>
          </a:p>
        </p:txBody>
      </p:sp>
      <p:sp>
        <p:nvSpPr>
          <p:cNvPr id="49" name="矩形 48"/>
          <p:cNvSpPr/>
          <p:nvPr/>
        </p:nvSpPr>
        <p:spPr>
          <a:xfrm>
            <a:off x="7647940" y="1901825"/>
            <a:ext cx="424815" cy="584835"/>
          </a:xfrm>
          <a:prstGeom prst="rect">
            <a:avLst/>
          </a:prstGeom>
          <a:noFill/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54" name="矩形 53"/>
          <p:cNvSpPr/>
          <p:nvPr/>
        </p:nvSpPr>
        <p:spPr>
          <a:xfrm>
            <a:off x="6792595" y="3326130"/>
            <a:ext cx="4136390" cy="653790"/>
          </a:xfrm>
          <a:prstGeom prst="rect">
            <a:avLst/>
          </a:prstGeom>
          <a:noFill/>
          <a:ln>
            <a:solidFill>
              <a:srgbClr val="313D4D"/>
            </a:solidFill>
          </a:ln>
        </p:spPr>
        <p:txBody>
          <a:bodyPr bIns="34287" lIns="68573" rIns="68573" rtlCol="0" tIns="34287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latin typeface="+mj-ea"/>
                <a:ea typeface="+mj-ea"/>
              </a:rPr>
              <a:t>健全农产品质量安全监管机制，形成县、乡、村、农户四级质量安全监管体系。</a:t>
            </a:r>
          </a:p>
        </p:txBody>
      </p:sp>
      <p:sp>
        <p:nvSpPr>
          <p:cNvPr id="56" name="矩形 55"/>
          <p:cNvSpPr/>
          <p:nvPr/>
        </p:nvSpPr>
        <p:spPr>
          <a:xfrm>
            <a:off x="6791961" y="4714875"/>
            <a:ext cx="4137025" cy="946398"/>
          </a:xfrm>
          <a:prstGeom prst="rect">
            <a:avLst/>
          </a:prstGeom>
          <a:noFill/>
          <a:ln>
            <a:solidFill>
              <a:srgbClr val="313D4D"/>
            </a:solidFill>
          </a:ln>
        </p:spPr>
        <p:txBody>
          <a:bodyPr bIns="34287" lIns="68573" rIns="68573" rtlCol="0" tIns="34287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latin typeface="+mj-ea"/>
                <a:ea typeface="+mj-ea"/>
              </a:rPr>
              <a:t>一是建立农产品生产环节可追溯制度；</a:t>
            </a:r>
          </a:p>
          <a:p>
            <a:pPr algn="just">
              <a:lnSpc>
                <a:spcPct val="120000"/>
              </a:lnSpc>
            </a:pPr>
            <a:r>
              <a:rPr altLang="en-US" lang="zh-CN" sz="1600">
                <a:latin typeface="+mj-ea"/>
                <a:ea typeface="+mj-ea"/>
              </a:rPr>
              <a:t>二是建立加工包装环节可追溯制度；</a:t>
            </a:r>
          </a:p>
          <a:p>
            <a:pPr algn="just">
              <a:lnSpc>
                <a:spcPct val="120000"/>
              </a:lnSpc>
            </a:pPr>
            <a:r>
              <a:rPr altLang="en-US" lang="zh-CN" sz="1600">
                <a:latin typeface="+mj-ea"/>
                <a:ea typeface="+mj-ea"/>
              </a:rPr>
              <a:t>三是建立运输、销售过程中的可追溯制度。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98525" y="2136775"/>
            <a:ext cx="5627370" cy="3060700"/>
            <a:chOff x="2086280" y="2390701"/>
            <a:chExt cx="5627370" cy="2975162"/>
          </a:xfrm>
        </p:grpSpPr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425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4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313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230" y="2559211"/>
              <a:ext cx="1965960" cy="2675794"/>
            </a:xfrm>
            <a:prstGeom prst="arc">
              <a:avLst>
                <a:gd fmla="val 16200000" name="adj1"/>
                <a:gd fmla="val 5344507" name="adj2"/>
              </a:avLst>
            </a:prstGeom>
            <a:ln w="28575">
              <a:solidFill>
                <a:srgbClr val="313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8" name="Rounded Rectangle 31"/>
            <p:cNvSpPr/>
            <p:nvPr/>
          </p:nvSpPr>
          <p:spPr>
            <a:xfrm flipH="1">
              <a:off x="4367200" y="2390701"/>
              <a:ext cx="3333750" cy="469113"/>
            </a:xfrm>
            <a:prstGeom prst="roundRect">
              <a:avLst/>
            </a:prstGeom>
            <a:solidFill>
              <a:srgbClr val="313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lang="en-US" sz="1100"/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865" y="3642963"/>
              <a:ext cx="3359150" cy="469265"/>
            </a:xfrm>
            <a:prstGeom prst="roundRect">
              <a:avLst/>
            </a:prstGeom>
            <a:solidFill>
              <a:srgbClr val="313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00"/>
            </a:p>
          </p:txBody>
        </p:sp>
        <p:sp>
          <p:nvSpPr>
            <p:cNvPr id="9" name="Rounded Rectangle 33"/>
            <p:cNvSpPr/>
            <p:nvPr/>
          </p:nvSpPr>
          <p:spPr>
            <a:xfrm flipH="1">
              <a:off x="4353865" y="4896750"/>
              <a:ext cx="3359785" cy="469113"/>
            </a:xfrm>
            <a:prstGeom prst="roundRect">
              <a:avLst/>
            </a:prstGeom>
            <a:solidFill>
              <a:srgbClr val="313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00"/>
            </a:p>
          </p:txBody>
        </p:sp>
        <p:sp>
          <p:nvSpPr>
            <p:cNvPr id="10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gdLst>
                <a:gd fmla="*/ 384 w 387" name="T0"/>
                <a:gd fmla="*/ 320 h 345" name="T1"/>
                <a:gd fmla="*/ 347 w 387" name="T2"/>
                <a:gd fmla="*/ 241 h 345" name="T3"/>
                <a:gd fmla="*/ 326 w 387" name="T4"/>
                <a:gd fmla="*/ 226 h 345" name="T5"/>
                <a:gd fmla="*/ 284 w 387" name="T6"/>
                <a:gd fmla="*/ 226 h 345" name="T7"/>
                <a:gd fmla="*/ 284 w 387" name="T8"/>
                <a:gd fmla="*/ 214 h 345" name="T9"/>
                <a:gd fmla="*/ 319 w 387" name="T10"/>
                <a:gd fmla="*/ 214 h 345" name="T11"/>
                <a:gd fmla="*/ 345 w 387" name="T12"/>
                <a:gd fmla="*/ 187 h 345" name="T13"/>
                <a:gd fmla="*/ 345 w 387" name="T14"/>
                <a:gd fmla="*/ 27 h 345" name="T15"/>
                <a:gd fmla="*/ 319 w 387" name="T16"/>
                <a:gd fmla="*/ 0 h 345" name="T17"/>
                <a:gd fmla="*/ 68 w 387" name="T18"/>
                <a:gd fmla="*/ 0 h 345" name="T19"/>
                <a:gd fmla="*/ 42 w 387" name="T20"/>
                <a:gd fmla="*/ 27 h 345" name="T21"/>
                <a:gd fmla="*/ 42 w 387" name="T22"/>
                <a:gd fmla="*/ 187 h 345" name="T23"/>
                <a:gd fmla="*/ 68 w 387" name="T24"/>
                <a:gd fmla="*/ 214 h 345" name="T25"/>
                <a:gd fmla="*/ 102 w 387" name="T26"/>
                <a:gd fmla="*/ 214 h 345" name="T27"/>
                <a:gd fmla="*/ 102 w 387" name="T28"/>
                <a:gd fmla="*/ 226 h 345" name="T29"/>
                <a:gd fmla="*/ 60 w 387" name="T30"/>
                <a:gd fmla="*/ 226 h 345" name="T31"/>
                <a:gd fmla="*/ 39 w 387" name="T32"/>
                <a:gd fmla="*/ 241 h 345" name="T33"/>
                <a:gd fmla="*/ 3 w 387" name="T34"/>
                <a:gd fmla="*/ 320 h 345" name="T35"/>
                <a:gd fmla="*/ 3 w 387" name="T36"/>
                <a:gd fmla="*/ 338 h 345" name="T37"/>
                <a:gd fmla="*/ 16 w 387" name="T38"/>
                <a:gd fmla="*/ 345 h 345" name="T39"/>
                <a:gd fmla="*/ 116 w 387" name="T40"/>
                <a:gd fmla="*/ 345 h 345" name="T41"/>
                <a:gd fmla="*/ 116 w 387" name="T42"/>
                <a:gd fmla="*/ 345 h 345" name="T43"/>
                <a:gd fmla="*/ 193 w 387" name="T44"/>
                <a:gd fmla="*/ 345 h 345" name="T45"/>
                <a:gd fmla="*/ 270 w 387" name="T46"/>
                <a:gd fmla="*/ 345 h 345" name="T47"/>
                <a:gd fmla="*/ 271 w 387" name="T48"/>
                <a:gd fmla="*/ 345 h 345" name="T49"/>
                <a:gd fmla="*/ 370 w 387" name="T50"/>
                <a:gd fmla="*/ 345 h 345" name="T51"/>
                <a:gd fmla="*/ 384 w 387" name="T52"/>
                <a:gd fmla="*/ 338 h 345" name="T53"/>
                <a:gd fmla="*/ 384 w 387" name="T54"/>
                <a:gd fmla="*/ 320 h 345" name="T55"/>
                <a:gd fmla="*/ 64 w 387" name="T56"/>
                <a:gd fmla="*/ 187 h 345" name="T57"/>
                <a:gd fmla="*/ 64 w 387" name="T58"/>
                <a:gd fmla="*/ 27 h 345" name="T59"/>
                <a:gd fmla="*/ 68 w 387" name="T60"/>
                <a:gd fmla="*/ 23 h 345" name="T61"/>
                <a:gd fmla="*/ 319 w 387" name="T62"/>
                <a:gd fmla="*/ 23 h 345" name="T63"/>
                <a:gd fmla="*/ 323 w 387" name="T64"/>
                <a:gd fmla="*/ 27 h 345" name="T65"/>
                <a:gd fmla="*/ 323 w 387" name="T66"/>
                <a:gd fmla="*/ 187 h 345" name="T67"/>
                <a:gd fmla="*/ 319 w 387" name="T68"/>
                <a:gd fmla="*/ 191 h 345" name="T69"/>
                <a:gd fmla="*/ 68 w 387" name="T70"/>
                <a:gd fmla="*/ 191 h 345" name="T71"/>
                <a:gd fmla="*/ 64 w 387" name="T72"/>
                <a:gd fmla="*/ 187 h 345" name="T73"/>
                <a:gd fmla="*/ 256 w 387" name="T74"/>
                <a:gd fmla="*/ 316 h 345" name="T75"/>
                <a:gd fmla="*/ 252 w 387" name="T76"/>
                <a:gd fmla="*/ 318 h 345" name="T77"/>
                <a:gd fmla="*/ 222 w 387" name="T78"/>
                <a:gd fmla="*/ 319 h 345" name="T79"/>
                <a:gd fmla="*/ 210 w 387" name="T80"/>
                <a:gd fmla="*/ 319 h 345" name="T81"/>
                <a:gd fmla="*/ 176 w 387" name="T82"/>
                <a:gd fmla="*/ 319 h 345" name="T83"/>
                <a:gd fmla="*/ 164 w 387" name="T84"/>
                <a:gd fmla="*/ 319 h 345" name="T85"/>
                <a:gd fmla="*/ 135 w 387" name="T86"/>
                <a:gd fmla="*/ 318 h 345" name="T87"/>
                <a:gd fmla="*/ 130 w 387" name="T88"/>
                <a:gd fmla="*/ 316 h 345" name="T89"/>
                <a:gd fmla="*/ 129 w 387" name="T90"/>
                <a:gd fmla="*/ 311 h 345" name="T91"/>
                <a:gd fmla="*/ 134 w 387" name="T92"/>
                <a:gd fmla="*/ 288 h 345" name="T93"/>
                <a:gd fmla="*/ 140 w 387" name="T94"/>
                <a:gd fmla="*/ 283 h 345" name="T95"/>
                <a:gd fmla="*/ 168 w 387" name="T96"/>
                <a:gd fmla="*/ 283 h 345" name="T97"/>
                <a:gd fmla="*/ 218 w 387" name="T98"/>
                <a:gd fmla="*/ 283 h 345" name="T99"/>
                <a:gd fmla="*/ 247 w 387" name="T100"/>
                <a:gd fmla="*/ 283 h 345" name="T101"/>
                <a:gd fmla="*/ 252 w 387" name="T102"/>
                <a:gd fmla="*/ 288 h 345" name="T103"/>
                <a:gd fmla="*/ 257 w 387" name="T104"/>
                <a:gd fmla="*/ 311 h 345" name="T105"/>
                <a:gd fmla="*/ 256 w 387" name="T106"/>
                <a:gd fmla="*/ 316 h 34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45" w="387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rgbClr val="B11C3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76775" y="2431439"/>
              <a:ext cx="2455545" cy="3851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1.牢固树立品牌意识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76750" y="3671099"/>
              <a:ext cx="3110865" cy="3851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2.建立质量安全保障体系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76775" y="4937490"/>
              <a:ext cx="2710815" cy="3851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3.建立安全追溯体系</a:t>
              </a:r>
            </a:p>
          </p:txBody>
        </p:sp>
      </p:grp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43"/>
      <p:bldP grpId="0" spid="49"/>
      <p:bldP grpId="0" spid="54"/>
      <p:bldP grpId="0" spid="5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 bwMode="auto">
          <a:xfrm>
            <a:off x="-3175" y="-635"/>
            <a:ext cx="12205335" cy="6845935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打造四个优势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99185" y="1894205"/>
            <a:ext cx="3422650" cy="3416300"/>
            <a:chOff x="1731" y="2983"/>
            <a:chExt cx="5390" cy="5380"/>
          </a:xfrm>
        </p:grpSpPr>
        <p:sp>
          <p:nvSpPr>
            <p:cNvPr id="17" name="Teardrop 7"/>
            <p:cNvSpPr/>
            <p:nvPr/>
          </p:nvSpPr>
          <p:spPr>
            <a:xfrm rot="16200000">
              <a:off x="4041" y="5283"/>
              <a:ext cx="3080" cy="3080"/>
            </a:xfrm>
            <a:prstGeom prst="teardrop">
              <a:avLst/>
            </a:prstGeom>
            <a:solidFill>
              <a:schemeClr val="bg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lIns="36000" rIns="108000" rtlCol="0" tIns="36000" vert="vert"/>
            <a:lstStyle/>
            <a:p>
              <a:pPr algn="ctr"/>
              <a:endParaRPr lang="th-TH" sz="3600"/>
            </a:p>
          </p:txBody>
        </p:sp>
        <p:sp>
          <p:nvSpPr>
            <p:cNvPr id="11" name="Teardrop 10"/>
            <p:cNvSpPr/>
            <p:nvPr/>
          </p:nvSpPr>
          <p:spPr>
            <a:xfrm rot="10800000">
              <a:off x="4041" y="2983"/>
              <a:ext cx="2191" cy="2191"/>
            </a:xfrm>
            <a:prstGeom prst="teardrop">
              <a:avLst/>
            </a:prstGeom>
            <a:solidFill>
              <a:schemeClr val="bg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Ins="36000" rtlCol="0" tIns="36000" vert="vert270"/>
            <a:lstStyle/>
            <a:p>
              <a:pPr algn="ctr"/>
              <a:endParaRPr lang="th-TH" sz="4000"/>
            </a:p>
          </p:txBody>
        </p:sp>
        <p:sp>
          <p:nvSpPr>
            <p:cNvPr id="9" name="Teardrop 6"/>
            <p:cNvSpPr/>
            <p:nvPr/>
          </p:nvSpPr>
          <p:spPr>
            <a:xfrm>
              <a:off x="1743" y="5283"/>
              <a:ext cx="2191" cy="2191"/>
            </a:xfrm>
            <a:prstGeom prst="teardrop">
              <a:avLst/>
            </a:prstGeom>
            <a:solidFill>
              <a:schemeClr val="bg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Ins="108000" rtlCol="0" tIns="72000"/>
            <a:lstStyle/>
            <a:p>
              <a:pPr algn="ctr"/>
              <a:endParaRPr lang="th-TH" sz="3600"/>
            </a:p>
          </p:txBody>
        </p:sp>
        <p:sp>
          <p:nvSpPr>
            <p:cNvPr id="7" name="Teardrop 8"/>
            <p:cNvSpPr/>
            <p:nvPr/>
          </p:nvSpPr>
          <p:spPr>
            <a:xfrm rot="5400000">
              <a:off x="1731" y="3006"/>
              <a:ext cx="2191" cy="2191"/>
            </a:xfrm>
            <a:prstGeom prst="teardrop">
              <a:avLst/>
            </a:prstGeom>
            <a:solidFill>
              <a:schemeClr val="bg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lIns="108000" rIns="0" rtlCol="0" tIns="36000" vert="vert270"/>
            <a:lstStyle/>
            <a:p>
              <a:pPr algn="ctr"/>
              <a:endParaRPr lang="th-TH" sz="3600"/>
            </a:p>
          </p:txBody>
        </p:sp>
        <p:sp>
          <p:nvSpPr>
            <p:cNvPr id="13" name="Freeform 52"/>
            <p:cNvSpPr>
              <a:spLocks noEditPoints="1"/>
            </p:cNvSpPr>
            <p:nvPr/>
          </p:nvSpPr>
          <p:spPr bwMode="auto">
            <a:xfrm>
              <a:off x="2388" y="5838"/>
              <a:ext cx="900" cy="969"/>
            </a:xfrm>
            <a:custGeom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b="b" l="0" r="r" t="0"/>
              <a:pathLst>
                <a:path h="72" w="67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313D4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5091" y="6322"/>
              <a:ext cx="981" cy="844"/>
            </a:xfrm>
            <a:custGeom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b="b" l="0" r="r" t="0"/>
              <a:pathLst>
                <a:path h="62" w="7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B81D3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5" name="Freeform 178"/>
            <p:cNvSpPr>
              <a:spLocks noEditPoints="1"/>
            </p:cNvSpPr>
            <p:nvPr/>
          </p:nvSpPr>
          <p:spPr bwMode="auto">
            <a:xfrm>
              <a:off x="4646" y="3732"/>
              <a:ext cx="981" cy="739"/>
            </a:xfrm>
            <a:custGeom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b="b" l="0" r="r" t="0"/>
              <a:pathLst>
                <a:path h="119" w="158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313D4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6" name="Freeform 86"/>
            <p:cNvSpPr>
              <a:spLocks noEditPoints="1"/>
            </p:cNvSpPr>
            <p:nvPr/>
          </p:nvSpPr>
          <p:spPr bwMode="auto">
            <a:xfrm>
              <a:off x="2503" y="3582"/>
              <a:ext cx="672" cy="1130"/>
            </a:xfrm>
            <a:custGeom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b="b" l="0" r="r" t="0"/>
              <a:pathLst>
                <a:path h="49" w="28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D124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37133" y="1356715"/>
            <a:ext cx="1712307" cy="398780"/>
            <a:chOff x="6167028" y="2135225"/>
            <a:chExt cx="1712307" cy="398780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fmla="val 21110" name="adj"/>
              </a:avLst>
            </a:prstGeom>
            <a:solidFill>
              <a:srgbClr val="CB233A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53049" y="2135225"/>
              <a:ext cx="15402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品项领先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806723" y="1389100"/>
            <a:ext cx="1712307" cy="398780"/>
            <a:chOff x="8786403" y="2135225"/>
            <a:chExt cx="1712307" cy="398780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fmla="val 21110" name="adj"/>
              </a:avLst>
            </a:prstGeom>
            <a:solidFill>
              <a:srgbClr val="425268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72424" y="2135225"/>
              <a:ext cx="15402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实力团队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41883" y="4128491"/>
            <a:ext cx="1712307" cy="398780"/>
            <a:chOff x="6167028" y="3933546"/>
            <a:chExt cx="1712307" cy="398780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fmla="val 21110" name="adj"/>
              </a:avLst>
            </a:prstGeom>
            <a:solidFill>
              <a:srgbClr val="425268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价格优势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11473" y="4129126"/>
            <a:ext cx="1712307" cy="398780"/>
            <a:chOff x="8786403" y="3933546"/>
            <a:chExt cx="1712307" cy="398780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fmla="val 21110" name="adj"/>
              </a:avLst>
            </a:prstGeom>
            <a:solidFill>
              <a:srgbClr val="CB233A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ysClr lastClr="FFFFFF" val="window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物联网支持</a:t>
              </a:r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5364078" y="1879817"/>
            <a:ext cx="24597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lvl="0">
              <a:defRPr/>
            </a:pPr>
            <a:r>
              <a:rPr altLang="en-US" b="1" lang="zh-CN">
                <a:solidFill>
                  <a:schemeClr val="bg1"/>
                </a:solidFill>
              </a:rPr>
              <a:t>拥有国内优质品项</a:t>
            </a:r>
          </a:p>
        </p:txBody>
      </p:sp>
      <p:sp>
        <p:nvSpPr>
          <p:cNvPr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 id="36" name="矩形 35"/>
          <p:cNvSpPr/>
          <p:nvPr/>
        </p:nvSpPr>
        <p:spPr>
          <a:xfrm>
            <a:off x="5505451" y="2249170"/>
            <a:ext cx="2318385" cy="1242422"/>
          </a:xfrm>
          <a:prstGeom prst="rect">
            <a:avLst/>
          </a:prstGeom>
          <a:noFill/>
        </p:spPr>
        <p:txBody>
          <a:bodyPr bIns="35995" lIns="107986" rtlCol="0" tIns="35995" wrap="square">
            <a:spAutoFit/>
          </a:bodyPr>
          <a:lstStyle/>
          <a:p>
            <a:pPr algn="just" indent="-171450" marL="1714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采用高科技专利品项，满足不同客户的需求。</a:t>
            </a:r>
          </a:p>
          <a:p>
            <a:pPr algn="just" indent="-171450" marL="1714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只需20-30分钟做完一次项目，效果显著。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504830" y="1893929"/>
            <a:ext cx="25475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altLang="en-US" b="1" lang="zh-CN" sz="1800">
                <a:solidFill>
                  <a:schemeClr val="bg1"/>
                </a:solidFill>
              </a:rPr>
              <a:t>专家团队</a:t>
            </a:r>
          </a:p>
        </p:txBody>
      </p:sp>
      <p:sp>
        <p:nvSpPr>
          <p:cNvPr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 id="38" name="矩形 37"/>
          <p:cNvSpPr/>
          <p:nvPr/>
        </p:nvSpPr>
        <p:spPr>
          <a:xfrm>
            <a:off x="8542347" y="2248907"/>
            <a:ext cx="2470484" cy="949814"/>
          </a:xfrm>
          <a:prstGeom prst="rect">
            <a:avLst/>
          </a:prstGeom>
          <a:noFill/>
        </p:spPr>
        <p:txBody>
          <a:bodyPr bIns="35995" lIns="107986" rtlCol="0" tIns="35995" wrap="square">
            <a:spAutoFit/>
          </a:bodyPr>
          <a:lstStyle/>
          <a:p>
            <a:pPr algn="just" indent="-171450" marL="1714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20年产品管理经营精英</a:t>
            </a:r>
          </a:p>
          <a:p>
            <a:pPr algn="just" indent="-171450" marL="1714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20年业内品项厂商精英</a:t>
            </a:r>
          </a:p>
          <a:p>
            <a:pPr algn="just" indent="-171450" marL="1714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10年互联网经营精英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5296207" y="4671051"/>
            <a:ext cx="25475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altLang="en-US" b="1" lang="zh-CN" sz="1800">
                <a:solidFill>
                  <a:schemeClr val="bg1"/>
                </a:solidFill>
              </a:rPr>
              <a:t>小项目大作为</a:t>
            </a:r>
          </a:p>
        </p:txBody>
      </p:sp>
      <p:sp>
        <p:nvSpPr>
          <p:cNvPr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 id="54" name="矩形 53"/>
          <p:cNvSpPr/>
          <p:nvPr/>
        </p:nvSpPr>
        <p:spPr>
          <a:xfrm>
            <a:off x="5484890" y="4987293"/>
            <a:ext cx="2358189" cy="1242422"/>
          </a:xfrm>
          <a:prstGeom prst="rect">
            <a:avLst/>
          </a:prstGeom>
          <a:noFill/>
        </p:spPr>
        <p:txBody>
          <a:bodyPr bIns="35995" lIns="107986" rtlCol="0" tIns="35995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利用最新进最有效的品项，才用体验式销售，网上下单，现下体验的营销模式。</a:t>
            </a:r>
          </a:p>
        </p:txBody>
      </p:sp>
      <p:sp>
        <p:nvSpPr>
          <p:cNvPr id="55" name="TextBox 15"/>
          <p:cNvSpPr txBox="1"/>
          <p:nvPr/>
        </p:nvSpPr>
        <p:spPr>
          <a:xfrm>
            <a:off x="8797289" y="4618990"/>
            <a:ext cx="14916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altLang="en-US" b="1" lang="zh-CN" sz="1800">
                <a:solidFill>
                  <a:schemeClr val="bg1"/>
                </a:solidFill>
              </a:rPr>
              <a:t>售后体系</a:t>
            </a:r>
          </a:p>
        </p:txBody>
      </p:sp>
      <p:sp>
        <p:nvSpPr>
          <p:cNvPr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 id="56" name="矩形 55"/>
          <p:cNvSpPr/>
          <p:nvPr/>
        </p:nvSpPr>
        <p:spPr>
          <a:xfrm>
            <a:off x="8503914" y="4987494"/>
            <a:ext cx="2358189" cy="949814"/>
          </a:xfrm>
          <a:prstGeom prst="rect">
            <a:avLst/>
          </a:prstGeom>
          <a:noFill/>
        </p:spPr>
        <p:txBody>
          <a:bodyPr bIns="35995" lIns="107986" rtlCol="0" tIns="35995" wrap="square">
            <a:spAutoFit/>
          </a:bodyPr>
          <a:lstStyle/>
          <a:p>
            <a:pPr algn="just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大数据管理中心</a:t>
            </a:r>
          </a:p>
          <a:p>
            <a:pPr algn="just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网络客户管理</a:t>
            </a:r>
          </a:p>
          <a:p>
            <a:pPr algn="just"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售后退还保障体系</a:t>
            </a:r>
          </a:p>
        </p:txBody>
      </p:sp>
    </p:spTree>
  </p:cSld>
  <p:clrMapOvr>
    <a:masterClrMapping/>
  </p:clrMapOvr>
  <mc:AlternateContent>
    <mc:Choice Requires="p14">
      <p:transition advTm="4000" p14:dur="1500" spd="slow">
        <p:split orient="vert"/>
      </p:transition>
    </mc:Choice>
    <mc:Fallback>
      <p:transition advTm="4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6"/>
      <p:bldP grpId="0" spid="37"/>
      <p:bldP grpId="0" spid="38"/>
      <p:bldP grpId="0" spid="44"/>
      <p:bldP grpId="0" spid="54"/>
      <p:bldP grpId="0" spid="55"/>
      <p:bldP grpId="0" spid="5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61310" y="1397"/>
            <a:ext cx="9357360" cy="357225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 bwMode="auto">
          <a:xfrm>
            <a:off x="-21505" y="-1397"/>
            <a:ext cx="12247245" cy="3575050"/>
          </a:xfrm>
          <a:prstGeom prst="rect">
            <a:avLst/>
          </a:prstGeom>
          <a:gradFill>
            <a:gsLst>
              <a:gs pos="49000">
                <a:schemeClr val="tx1">
                  <a:alpha val="55000"/>
                </a:schemeClr>
              </a:gs>
              <a:gs pos="2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1092200" y="4326255"/>
            <a:ext cx="3364865" cy="207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latin typeface="+mn-lt"/>
                <a:ea typeface="+mn-ea"/>
                <a:cs typeface="+mn-ea"/>
                <a:sym typeface="+mn-lt"/>
              </a:rPr>
              <a:t>通过举办创意大赛、提供扶持政策等方式，为青年职工提供创新的动力和环境，扶持一批有闯劲的员工为企业发展添动力。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318499" y="3803650"/>
            <a:ext cx="3273425" cy="207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2000">
                <a:latin typeface="+mn-lt"/>
                <a:ea typeface="+mn-ea"/>
                <a:cs typeface="+mn-ea"/>
                <a:sym typeface="+mn-lt"/>
              </a:rPr>
              <a:t>设计合理的考核指标，对于成绩显著的项目，给予政策和资金上的支持。成效显著的技术和流程创新，予以推广表彰。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推动创新优化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32" name="îSḷïde"/>
          <p:cNvGrpSpPr/>
          <p:nvPr/>
        </p:nvGrpSpPr>
        <p:grpSpPr>
          <a:xfrm>
            <a:off x="4559935" y="3689985"/>
            <a:ext cx="3403600" cy="2475230"/>
            <a:chOff x="4379297" y="1952067"/>
            <a:chExt cx="3054959" cy="2221859"/>
          </a:xfrm>
        </p:grpSpPr>
        <p:sp>
          <p:nvSpPr>
            <p:cNvPr id="57" name="ïślîďè"/>
            <p:cNvSpPr/>
            <p:nvPr/>
          </p:nvSpPr>
          <p:spPr>
            <a:xfrm rot="10800000">
              <a:off x="5947546" y="1952067"/>
              <a:ext cx="1486710" cy="1486710"/>
            </a:xfrm>
            <a:prstGeom prst="teardrop">
              <a:avLst/>
            </a:prstGeom>
            <a:solidFill>
              <a:srgbClr val="313D4D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8" name="iṩḻîḓê"/>
            <p:cNvSpPr/>
            <p:nvPr/>
          </p:nvSpPr>
          <p:spPr>
            <a:xfrm>
              <a:off x="4379297" y="2687216"/>
              <a:ext cx="1486710" cy="1486710"/>
            </a:xfrm>
            <a:prstGeom prst="teardrop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9" name="ïṧ1îḓé"/>
            <p:cNvSpPr txBox="1"/>
            <p:nvPr/>
          </p:nvSpPr>
          <p:spPr>
            <a:xfrm>
              <a:off x="6128208" y="2381048"/>
              <a:ext cx="1179384" cy="577461"/>
            </a:xfrm>
            <a:prstGeom prst="rect">
              <a:avLst/>
            </a:prstGeom>
            <a:noFill/>
          </p:spPr>
          <p:txBody>
            <a:bodyPr anchor="ctr" anchorCtr="1" bIns="45720" lIns="91440" rIns="91440" tIns="45720" wrap="square">
              <a:normAutofit fontScale="80000" lnSpcReduction="10000"/>
            </a:bodyPr>
            <a:lstStyle/>
            <a:p>
              <a:pPr algn="ctr" defTabSz="914400"/>
              <a:r>
                <a:rPr altLang="en-US" b="1" lang="zh-CN" sz="28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成效考核</a:t>
              </a:r>
            </a:p>
          </p:txBody>
        </p:sp>
        <p:sp>
          <p:nvSpPr>
            <p:cNvPr id="60" name="is1íḍê"/>
            <p:cNvSpPr txBox="1"/>
            <p:nvPr/>
          </p:nvSpPr>
          <p:spPr>
            <a:xfrm>
              <a:off x="4508819" y="3116197"/>
              <a:ext cx="1238371" cy="577461"/>
            </a:xfrm>
            <a:prstGeom prst="rect">
              <a:avLst/>
            </a:prstGeom>
            <a:noFill/>
          </p:spPr>
          <p:txBody>
            <a:bodyPr anchor="ctr" anchorCtr="1" bIns="45720" lIns="91440" rIns="91440" tIns="45720" wrap="square">
              <a:normAutofit/>
            </a:bodyPr>
            <a:lstStyle/>
            <a:p>
              <a:pPr algn="ctr" defTabSz="914400"/>
              <a:r>
                <a:rPr altLang="en-US" b="1" lang="zh-CN" sz="28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创造条件</a:t>
              </a:r>
            </a:p>
          </p:txBody>
        </p:sp>
      </p:grpSp>
      <p:sp>
        <p:nvSpPr>
          <p:cNvPr id="2" name="íšļíḍe"/>
          <p:cNvSpPr/>
          <p:nvPr/>
        </p:nvSpPr>
        <p:spPr>
          <a:xfrm>
            <a:off x="4098925" y="3803650"/>
            <a:ext cx="522605" cy="522605"/>
          </a:xfrm>
          <a:prstGeom prst="ellipse">
            <a:avLst/>
          </a:prstGeom>
          <a:noFill/>
          <a:ln algn="ctr" cap="flat" cmpd="sng" w="25400">
            <a:solidFill>
              <a:srgbClr val="BA1E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8" name="ï$1îḑê"/>
          <p:cNvSpPr/>
          <p:nvPr/>
        </p:nvSpPr>
        <p:spPr>
          <a:xfrm>
            <a:off x="4251325" y="3961765"/>
            <a:ext cx="217170" cy="206375"/>
          </a:xfrm>
          <a:custGeom>
            <a:rect b="0" l="0" r="0" t="0"/>
            <a:pathLst>
              <a:path extrusionOk="0" h="119999" w="119999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 bIns="45720" lIns="91440" rIns="91440" tIns="45720" wrap="square">
            <a:normAutofit fontScale="22500" lnSpcReduction="20000"/>
          </a:bodyPr>
          <a:lstStyle/>
          <a:p>
            <a:pPr algn="ctr"/>
            <a:endParaRPr/>
          </a:p>
        </p:txBody>
      </p:sp>
      <p:sp>
        <p:nvSpPr>
          <p:cNvPr id="53" name="íṥḻïḑê"/>
          <p:cNvSpPr/>
          <p:nvPr/>
        </p:nvSpPr>
        <p:spPr>
          <a:xfrm>
            <a:off x="7795895" y="5793740"/>
            <a:ext cx="522605" cy="522605"/>
          </a:xfrm>
          <a:prstGeom prst="ellipse">
            <a:avLst/>
          </a:prstGeom>
          <a:noFill/>
          <a:ln algn="ctr" cap="flat" cmpd="sng" w="25400">
            <a:solidFill>
              <a:srgbClr val="313D4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55" name="ïṧlîḍé"/>
          <p:cNvSpPr/>
          <p:nvPr/>
        </p:nvSpPr>
        <p:spPr>
          <a:xfrm>
            <a:off x="7963535" y="5974715"/>
            <a:ext cx="217170" cy="190500"/>
          </a:xfrm>
          <a:custGeom>
            <a:rect b="0" l="0" r="0" t="0"/>
            <a:pathLst>
              <a:path extrusionOk="0" h="119999" w="119999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313D4D"/>
          </a:solidFill>
          <a:ln>
            <a:noFill/>
          </a:ln>
          <a:effectLst/>
        </p:spPr>
        <p:txBody>
          <a:bodyPr anchor="ctr" bIns="45720" lIns="91440" rIns="91440" tIns="45720" wrap="square">
            <a:normAutofit fontScale="22500" lnSpcReduction="20000"/>
          </a:bodyPr>
          <a:lstStyle/>
          <a:p>
            <a:pPr algn="ctr"/>
            <a:endParaRPr/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9"/>
      <p:bldP grpId="0" spid="2"/>
      <p:bldP grpId="0" spid="8"/>
      <p:bldP grpId="0" spid="53"/>
      <p:bldP grpId="0" spid="5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Down Arrow Callout 55"/>
          <p:cNvSpPr/>
          <p:nvPr/>
        </p:nvSpPr>
        <p:spPr>
          <a:xfrm>
            <a:off x="8805071" y="1661765"/>
            <a:ext cx="2318464" cy="3703925"/>
          </a:xfrm>
          <a:prstGeom prst="downArrowCallout">
            <a:avLst>
              <a:gd fmla="val 25000" name="adj1"/>
              <a:gd fmla="val 6698" name="adj2"/>
              <a:gd fmla="val 4369" name="adj3"/>
              <a:gd fmla="val 97480" name="adj4"/>
            </a:avLst>
          </a:prstGeom>
          <a:solidFill>
            <a:srgbClr val="CB233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Down Arrow Callout 55"/>
          <p:cNvSpPr/>
          <p:nvPr/>
        </p:nvSpPr>
        <p:spPr>
          <a:xfrm>
            <a:off x="5984084" y="2068166"/>
            <a:ext cx="2318464" cy="3703925"/>
          </a:xfrm>
          <a:prstGeom prst="downArrowCallout">
            <a:avLst>
              <a:gd fmla="val 25000" name="adj1"/>
              <a:gd fmla="val 6698" name="adj2"/>
              <a:gd fmla="val 4369" name="adj3"/>
              <a:gd fmla="val 97480" name="adj4"/>
            </a:avLst>
          </a:prstGeom>
          <a:solidFill>
            <a:srgbClr val="313D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Down Arrow Callout 55"/>
          <p:cNvSpPr/>
          <p:nvPr/>
        </p:nvSpPr>
        <p:spPr>
          <a:xfrm>
            <a:off x="3163096" y="1661766"/>
            <a:ext cx="2318464" cy="3703925"/>
          </a:xfrm>
          <a:prstGeom prst="downArrowCallout">
            <a:avLst>
              <a:gd fmla="val 25000" name="adj1"/>
              <a:gd fmla="val 6698" name="adj2"/>
              <a:gd fmla="val 4369" name="adj3"/>
              <a:gd fmla="val 97480" name="adj4"/>
            </a:avLst>
          </a:prstGeom>
          <a:solidFill>
            <a:srgbClr val="CB233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提升工作效率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863776" y="2304762"/>
            <a:ext cx="916553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3" name="矩形 42"/>
          <p:cNvSpPr/>
          <p:nvPr/>
        </p:nvSpPr>
        <p:spPr>
          <a:xfrm>
            <a:off x="6569480" y="2854760"/>
            <a:ext cx="1148828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44" name="矩形 43"/>
          <p:cNvSpPr/>
          <p:nvPr/>
        </p:nvSpPr>
        <p:spPr>
          <a:xfrm>
            <a:off x="9555844" y="2446265"/>
            <a:ext cx="817898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45" name="Oval 65"/>
          <p:cNvSpPr>
            <a:spLocks noChangeArrowheads="1"/>
          </p:cNvSpPr>
          <p:nvPr/>
        </p:nvSpPr>
        <p:spPr bwMode="auto">
          <a:xfrm flipH="1">
            <a:off x="473369" y="5885397"/>
            <a:ext cx="2331535" cy="12530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313D4D"/>
            </a:solidFill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>
          <a:xfrm flipH="1">
            <a:off x="660591" y="2422830"/>
            <a:ext cx="1803561" cy="3448025"/>
            <a:chOff x="3090" y="1563"/>
            <a:chExt cx="1281" cy="2449"/>
          </a:xfrm>
        </p:grpSpPr>
        <p:sp>
          <p:nvSpPr>
            <p:cNvPr id="47" name="AutoShape 3"/>
            <p:cNvSpPr>
              <a:spLocks noChangeArrowheads="1" noChangeAspect="1" noTextEdit="1"/>
            </p:cNvSpPr>
            <p:nvPr/>
          </p:nvSpPr>
          <p:spPr bwMode="auto">
            <a:xfrm>
              <a:off x="3090" y="1563"/>
              <a:ext cx="128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4079" y="3799"/>
              <a:ext cx="140" cy="213"/>
            </a:xfrm>
            <a:custGeom>
              <a:gdLst>
                <a:gd fmla="*/ 67 w 103" name="T0"/>
                <a:gd fmla="*/ 3 h 158" name="T1"/>
                <a:gd fmla="*/ 31 w 103" name="T2"/>
                <a:gd fmla="*/ 58 h 158" name="T3"/>
                <a:gd fmla="*/ 25 w 103" name="T4"/>
                <a:gd fmla="*/ 132 h 158" name="T5"/>
                <a:gd fmla="*/ 17 w 103" name="T6"/>
                <a:gd fmla="*/ 157 h 158" name="T7"/>
                <a:gd fmla="*/ 53 w 103" name="T8"/>
                <a:gd fmla="*/ 156 h 158" name="T9"/>
                <a:gd fmla="*/ 87 w 103" name="T10"/>
                <a:gd fmla="*/ 74 h 158" name="T11"/>
                <a:gd fmla="*/ 83 w 103" name="T12"/>
                <a:gd fmla="*/ 60 h 158" name="T13"/>
                <a:gd fmla="*/ 93 w 103" name="T14"/>
                <a:gd fmla="*/ 63 h 158" name="T15"/>
                <a:gd fmla="*/ 103 w 103" name="T16"/>
                <a:gd fmla="*/ 30 h 158" name="T17"/>
                <a:gd fmla="*/ 67 w 103" name="T18"/>
                <a:gd fmla="*/ 3 h 15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8" w="103">
                  <a:moveTo>
                    <a:pt x="67" y="3"/>
                  </a:moveTo>
                  <a:cubicBezTo>
                    <a:pt x="67" y="3"/>
                    <a:pt x="52" y="45"/>
                    <a:pt x="31" y="58"/>
                  </a:cubicBezTo>
                  <a:cubicBezTo>
                    <a:pt x="27" y="83"/>
                    <a:pt x="41" y="114"/>
                    <a:pt x="25" y="132"/>
                  </a:cubicBezTo>
                  <a:cubicBezTo>
                    <a:pt x="16" y="135"/>
                    <a:pt x="0" y="158"/>
                    <a:pt x="17" y="157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85" y="0"/>
                    <a:pt x="67" y="3"/>
                  </a:cubicBezTo>
                  <a:close/>
                </a:path>
              </a:pathLst>
            </a:custGeom>
            <a:solidFill>
              <a:srgbClr val="120F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684" y="2885"/>
              <a:ext cx="501" cy="1008"/>
            </a:xfrm>
            <a:custGeom>
              <a:gdLst>
                <a:gd fmla="*/ 0 w 369" name="T0"/>
                <a:gd fmla="*/ 20 h 745" name="T1"/>
                <a:gd fmla="*/ 21 w 369" name="T2"/>
                <a:gd fmla="*/ 412 h 745" name="T3"/>
                <a:gd fmla="*/ 314 w 369" name="T4"/>
                <a:gd fmla="*/ 745 h 745" name="T5"/>
                <a:gd fmla="*/ 369 w 369" name="T6"/>
                <a:gd fmla="*/ 677 h 745" name="T7"/>
                <a:gd fmla="*/ 116 w 369" name="T8"/>
                <a:gd fmla="*/ 365 h 745" name="T9"/>
                <a:gd fmla="*/ 132 w 369" name="T10"/>
                <a:gd fmla="*/ 106 h 745" name="T11"/>
                <a:gd fmla="*/ 136 w 369" name="T12"/>
                <a:gd fmla="*/ 14 h 745" name="T13"/>
                <a:gd fmla="*/ 85 w 369" name="T14"/>
                <a:gd fmla="*/ 0 h 745" name="T15"/>
                <a:gd fmla="*/ 0 w 369" name="T16"/>
                <a:gd fmla="*/ 20 h 7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45" w="369">
                  <a:moveTo>
                    <a:pt x="0" y="20"/>
                  </a:moveTo>
                  <a:cubicBezTo>
                    <a:pt x="0" y="20"/>
                    <a:pt x="13" y="396"/>
                    <a:pt x="21" y="412"/>
                  </a:cubicBezTo>
                  <a:cubicBezTo>
                    <a:pt x="28" y="428"/>
                    <a:pt x="314" y="745"/>
                    <a:pt x="314" y="745"/>
                  </a:cubicBezTo>
                  <a:cubicBezTo>
                    <a:pt x="364" y="715"/>
                    <a:pt x="344" y="723"/>
                    <a:pt x="369" y="677"/>
                  </a:cubicBezTo>
                  <a:cubicBezTo>
                    <a:pt x="327" y="611"/>
                    <a:pt x="221" y="467"/>
                    <a:pt x="116" y="365"/>
                  </a:cubicBezTo>
                  <a:cubicBezTo>
                    <a:pt x="113" y="348"/>
                    <a:pt x="132" y="106"/>
                    <a:pt x="132" y="106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1910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3802" y="3003"/>
              <a:ext cx="383" cy="816"/>
            </a:xfrm>
            <a:custGeom>
              <a:gdLst>
                <a:gd fmla="*/ 276 w 282" name="T0"/>
                <a:gd fmla="*/ 603 h 603" name="T1"/>
                <a:gd fmla="*/ 282 w 282" name="T2"/>
                <a:gd fmla="*/ 590 h 603" name="T3"/>
                <a:gd fmla="*/ 13 w 282" name="T4"/>
                <a:gd fmla="*/ 267 h 603" name="T5"/>
                <a:gd fmla="*/ 45 w 282" name="T6"/>
                <a:gd fmla="*/ 19 h 603" name="T7"/>
                <a:gd fmla="*/ 46 w 282" name="T8"/>
                <a:gd fmla="*/ 11 h 603" name="T9"/>
                <a:gd fmla="*/ 30 w 282" name="T10"/>
                <a:gd fmla="*/ 8 h 603" name="T11"/>
                <a:gd fmla="*/ 16 w 282" name="T12"/>
                <a:gd fmla="*/ 0 h 603" name="T13"/>
                <a:gd fmla="*/ 33 w 282" name="T14"/>
                <a:gd fmla="*/ 19 h 603" name="T15"/>
                <a:gd fmla="*/ 0 w 282" name="T16"/>
                <a:gd fmla="*/ 272 h 603" name="T17"/>
                <a:gd fmla="*/ 205 w 282" name="T18"/>
                <a:gd fmla="*/ 517 h 603" name="T19"/>
                <a:gd fmla="*/ 276 w 282" name="T20"/>
                <a:gd fmla="*/ 603 h 60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3" w="282">
                  <a:moveTo>
                    <a:pt x="276" y="603"/>
                  </a:moveTo>
                  <a:cubicBezTo>
                    <a:pt x="278" y="600"/>
                    <a:pt x="280" y="595"/>
                    <a:pt x="282" y="590"/>
                  </a:cubicBezTo>
                  <a:cubicBezTo>
                    <a:pt x="240" y="524"/>
                    <a:pt x="127" y="371"/>
                    <a:pt x="13" y="267"/>
                  </a:cubicBezTo>
                  <a:cubicBezTo>
                    <a:pt x="10" y="250"/>
                    <a:pt x="45" y="19"/>
                    <a:pt x="45" y="1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38" y="12"/>
                    <a:pt x="30" y="8"/>
                  </a:cubicBezTo>
                  <a:cubicBezTo>
                    <a:pt x="21" y="4"/>
                    <a:pt x="16" y="0"/>
                    <a:pt x="16" y="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145" y="451"/>
                    <a:pt x="205" y="517"/>
                  </a:cubicBezTo>
                  <a:cubicBezTo>
                    <a:pt x="247" y="563"/>
                    <a:pt x="267" y="591"/>
                    <a:pt x="276" y="603"/>
                  </a:cubicBezTo>
                  <a:close/>
                </a:path>
              </a:pathLst>
            </a:custGeom>
            <a:solidFill>
              <a:srgbClr val="150E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840" y="3922"/>
              <a:ext cx="133" cy="89"/>
            </a:xfrm>
            <a:custGeom>
              <a:gdLst>
                <a:gd fmla="*/ 26 w 98" name="T0"/>
                <a:gd fmla="*/ 1 h 66" name="T1"/>
                <a:gd fmla="*/ 12 w 98" name="T2"/>
                <a:gd fmla="*/ 35 h 66" name="T3"/>
                <a:gd fmla="*/ 3 w 98" name="T4"/>
                <a:gd fmla="*/ 66 h 66" name="T5"/>
                <a:gd fmla="*/ 98 w 98" name="T6"/>
                <a:gd fmla="*/ 66 h 66" name="T7"/>
                <a:gd fmla="*/ 90 w 98" name="T8"/>
                <a:gd fmla="*/ 37 h 66" name="T9"/>
                <a:gd fmla="*/ 69 w 98" name="T10"/>
                <a:gd fmla="*/ 0 h 66" name="T11"/>
                <a:gd fmla="*/ 26 w 98" name="T12"/>
                <a:gd fmla="*/ 1 h 6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" w="98">
                  <a:moveTo>
                    <a:pt x="26" y="1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0" y="49"/>
                    <a:pt x="2" y="47"/>
                    <a:pt x="3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8" y="44"/>
                    <a:pt x="90" y="37"/>
                  </a:cubicBezTo>
                  <a:cubicBezTo>
                    <a:pt x="80" y="33"/>
                    <a:pt x="69" y="0"/>
                    <a:pt x="69" y="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120F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847" y="2889"/>
              <a:ext cx="215" cy="1073"/>
            </a:xfrm>
            <a:custGeom>
              <a:gdLst>
                <a:gd fmla="*/ 88 w 158" name="T0"/>
                <a:gd fmla="*/ 793 h 793" name="T1"/>
                <a:gd fmla="*/ 5 w 158" name="T2"/>
                <a:gd fmla="*/ 787 h 793" name="T3"/>
                <a:gd fmla="*/ 12 w 158" name="T4"/>
                <a:gd fmla="*/ 103 h 793" name="T5"/>
                <a:gd fmla="*/ 0 w 158" name="T6"/>
                <a:gd fmla="*/ 103 h 793" name="T7"/>
                <a:gd fmla="*/ 8 w 158" name="T8"/>
                <a:gd fmla="*/ 9 h 793" name="T9"/>
                <a:gd fmla="*/ 18 w 158" name="T10"/>
                <a:gd fmla="*/ 15 h 793" name="T11"/>
                <a:gd fmla="*/ 48 w 158" name="T12"/>
                <a:gd fmla="*/ 0 h 793" name="T13"/>
                <a:gd fmla="*/ 158 w 158" name="T14"/>
                <a:gd fmla="*/ 48 h 793" name="T15"/>
                <a:gd fmla="*/ 88 w 158" name="T16"/>
                <a:gd fmla="*/ 793 h 7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3" w="158">
                  <a:moveTo>
                    <a:pt x="88" y="793"/>
                  </a:moveTo>
                  <a:cubicBezTo>
                    <a:pt x="5" y="787"/>
                    <a:pt x="5" y="787"/>
                    <a:pt x="5" y="78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6" y="288"/>
                    <a:pt x="114" y="553"/>
                    <a:pt x="88" y="793"/>
                  </a:cubicBezTo>
                  <a:close/>
                </a:path>
              </a:pathLst>
            </a:custGeom>
            <a:solidFill>
              <a:srgbClr val="1910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666" y="2870"/>
              <a:ext cx="292" cy="118"/>
            </a:xfrm>
            <a:custGeom>
              <a:gdLst>
                <a:gd fmla="*/ 215 w 215" name="T0"/>
                <a:gd fmla="*/ 46 h 87" name="T1"/>
                <a:gd fmla="*/ 121 w 215" name="T2"/>
                <a:gd fmla="*/ 80 h 87" name="T3"/>
                <a:gd fmla="*/ 47 w 215" name="T4"/>
                <a:gd fmla="*/ 55 h 87" name="T5"/>
                <a:gd fmla="*/ 0 w 215" name="T6"/>
                <a:gd fmla="*/ 28 h 87" name="T7"/>
                <a:gd fmla="*/ 98 w 215" name="T8"/>
                <a:gd fmla="*/ 1 h 87" name="T9"/>
                <a:gd fmla="*/ 215 w 215" name="T10"/>
                <a:gd fmla="*/ 46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215">
                  <a:moveTo>
                    <a:pt x="215" y="46"/>
                  </a:moveTo>
                  <a:cubicBezTo>
                    <a:pt x="211" y="49"/>
                    <a:pt x="143" y="87"/>
                    <a:pt x="121" y="80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2" y="47"/>
                    <a:pt x="0" y="28"/>
                    <a:pt x="0" y="28"/>
                  </a:cubicBezTo>
                  <a:cubicBezTo>
                    <a:pt x="0" y="28"/>
                    <a:pt x="95" y="0"/>
                    <a:pt x="98" y="1"/>
                  </a:cubicBezTo>
                  <a:cubicBezTo>
                    <a:pt x="102" y="1"/>
                    <a:pt x="215" y="46"/>
                    <a:pt x="215" y="46"/>
                  </a:cubicBez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624" y="2267"/>
              <a:ext cx="605" cy="720"/>
            </a:xfrm>
            <a:custGeom>
              <a:gdLst>
                <a:gd fmla="*/ 330 w 445" name="T0"/>
                <a:gd fmla="*/ 14 h 532" name="T1"/>
                <a:gd fmla="*/ 445 w 445" name="T2"/>
                <a:gd fmla="*/ 57 h 532" name="T3"/>
                <a:gd fmla="*/ 394 w 445" name="T4"/>
                <a:gd fmla="*/ 174 h 532" name="T5"/>
                <a:gd fmla="*/ 349 w 445" name="T6"/>
                <a:gd fmla="*/ 431 h 532" name="T7"/>
                <a:gd fmla="*/ 355 w 445" name="T8"/>
                <a:gd fmla="*/ 465 h 532" name="T9"/>
                <a:gd fmla="*/ 264 w 445" name="T10"/>
                <a:gd fmla="*/ 497 h 532" name="T11"/>
                <a:gd fmla="*/ 232 w 445" name="T12"/>
                <a:gd fmla="*/ 532 h 532" name="T13"/>
                <a:gd fmla="*/ 31 w 445" name="T14"/>
                <a:gd fmla="*/ 474 h 532" name="T15"/>
                <a:gd fmla="*/ 63 w 445" name="T16"/>
                <a:gd fmla="*/ 289 h 532" name="T17"/>
                <a:gd fmla="*/ 0 w 445" name="T18"/>
                <a:gd fmla="*/ 47 h 532" name="T19"/>
                <a:gd fmla="*/ 136 w 445" name="T20"/>
                <a:gd fmla="*/ 0 h 532" name="T21"/>
                <a:gd fmla="*/ 317 w 445" name="T22"/>
                <a:gd fmla="*/ 8 h 532" name="T23"/>
                <a:gd fmla="*/ 330 w 445" name="T24"/>
                <a:gd fmla="*/ 14 h 5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32" w="445">
                  <a:moveTo>
                    <a:pt x="330" y="14"/>
                  </a:moveTo>
                  <a:cubicBezTo>
                    <a:pt x="337" y="24"/>
                    <a:pt x="445" y="57"/>
                    <a:pt x="445" y="57"/>
                  </a:cubicBezTo>
                  <a:cubicBezTo>
                    <a:pt x="443" y="56"/>
                    <a:pt x="399" y="164"/>
                    <a:pt x="394" y="174"/>
                  </a:cubicBezTo>
                  <a:cubicBezTo>
                    <a:pt x="356" y="256"/>
                    <a:pt x="337" y="340"/>
                    <a:pt x="349" y="431"/>
                  </a:cubicBezTo>
                  <a:cubicBezTo>
                    <a:pt x="350" y="443"/>
                    <a:pt x="353" y="454"/>
                    <a:pt x="355" y="465"/>
                  </a:cubicBezTo>
                  <a:cubicBezTo>
                    <a:pt x="264" y="497"/>
                    <a:pt x="264" y="497"/>
                    <a:pt x="264" y="497"/>
                  </a:cubicBezTo>
                  <a:cubicBezTo>
                    <a:pt x="232" y="532"/>
                    <a:pt x="232" y="532"/>
                    <a:pt x="232" y="532"/>
                  </a:cubicBezTo>
                  <a:cubicBezTo>
                    <a:pt x="31" y="474"/>
                    <a:pt x="31" y="474"/>
                    <a:pt x="31" y="474"/>
                  </a:cubicBezTo>
                  <a:cubicBezTo>
                    <a:pt x="47" y="414"/>
                    <a:pt x="60" y="351"/>
                    <a:pt x="63" y="289"/>
                  </a:cubicBezTo>
                  <a:cubicBezTo>
                    <a:pt x="67" y="203"/>
                    <a:pt x="29" y="126"/>
                    <a:pt x="0" y="4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317" y="8"/>
                    <a:pt x="317" y="8"/>
                    <a:pt x="317" y="8"/>
                  </a:cubicBezTo>
                  <a:lnTo>
                    <a:pt x="330" y="14"/>
                  </a:ln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950" y="2889"/>
              <a:ext cx="158" cy="165"/>
            </a:xfrm>
            <a:custGeom>
              <a:gdLst>
                <a:gd fmla="*/ 98 w 116" name="T0"/>
                <a:gd fmla="*/ 0 h 122" name="T1"/>
                <a:gd fmla="*/ 24 w 116" name="T2"/>
                <a:gd fmla="*/ 37 h 122" name="T3"/>
                <a:gd fmla="*/ 5 w 116" name="T4"/>
                <a:gd fmla="*/ 69 h 122" name="T5"/>
                <a:gd fmla="*/ 60 w 116" name="T6"/>
                <a:gd fmla="*/ 117 h 122" name="T7"/>
                <a:gd fmla="*/ 116 w 116" name="T8"/>
                <a:gd fmla="*/ 53 h 122" name="T9"/>
                <a:gd fmla="*/ 98 w 116" name="T10"/>
                <a:gd fmla="*/ 0 h 1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2" w="115">
                  <a:moveTo>
                    <a:pt x="98" y="0"/>
                  </a:moveTo>
                  <a:cubicBezTo>
                    <a:pt x="92" y="2"/>
                    <a:pt x="26" y="34"/>
                    <a:pt x="24" y="37"/>
                  </a:cubicBezTo>
                  <a:cubicBezTo>
                    <a:pt x="21" y="40"/>
                    <a:pt x="0" y="64"/>
                    <a:pt x="5" y="69"/>
                  </a:cubicBezTo>
                  <a:cubicBezTo>
                    <a:pt x="11" y="74"/>
                    <a:pt x="55" y="122"/>
                    <a:pt x="60" y="117"/>
                  </a:cubicBezTo>
                  <a:cubicBezTo>
                    <a:pt x="65" y="111"/>
                    <a:pt x="116" y="53"/>
                    <a:pt x="116" y="53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956" y="2946"/>
              <a:ext cx="152" cy="108"/>
            </a:xfrm>
            <a:custGeom>
              <a:gdLst>
                <a:gd fmla="*/ 1 w 112" name="T0"/>
                <a:gd fmla="*/ 27 h 80" name="T1"/>
                <a:gd fmla="*/ 1 w 112" name="T2"/>
                <a:gd fmla="*/ 23 h 80" name="T3"/>
                <a:gd fmla="*/ 17 w 112" name="T4"/>
                <a:gd fmla="*/ 7 h 80" name="T5"/>
                <a:gd fmla="*/ 9 w 112" name="T6"/>
                <a:gd fmla="*/ 30 h 80" name="T7"/>
                <a:gd fmla="*/ 57 w 112" name="T8"/>
                <a:gd fmla="*/ 59 h 80" name="T9"/>
                <a:gd fmla="*/ 109 w 112" name="T10"/>
                <a:gd fmla="*/ 0 h 80" name="T11"/>
                <a:gd fmla="*/ 112 w 112" name="T12"/>
                <a:gd fmla="*/ 11 h 80" name="T13"/>
                <a:gd fmla="*/ 56 w 112" name="T14"/>
                <a:gd fmla="*/ 75 h 80" name="T15"/>
                <a:gd fmla="*/ 1 w 112" name="T16"/>
                <a:gd fmla="*/ 27 h 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0" w="112">
                  <a:moveTo>
                    <a:pt x="1" y="27"/>
                  </a:moveTo>
                  <a:cubicBezTo>
                    <a:pt x="0" y="26"/>
                    <a:pt x="0" y="25"/>
                    <a:pt x="1" y="2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8" y="24"/>
                    <a:pt x="9" y="30"/>
                  </a:cubicBezTo>
                  <a:cubicBezTo>
                    <a:pt x="10" y="36"/>
                    <a:pt x="53" y="60"/>
                    <a:pt x="57" y="59"/>
                  </a:cubicBezTo>
                  <a:cubicBezTo>
                    <a:pt x="59" y="59"/>
                    <a:pt x="91" y="21"/>
                    <a:pt x="109" y="0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61" y="69"/>
                    <a:pt x="56" y="75"/>
                  </a:cubicBezTo>
                  <a:cubicBezTo>
                    <a:pt x="51" y="80"/>
                    <a:pt x="7" y="32"/>
                    <a:pt x="1" y="27"/>
                  </a:cubicBezTo>
                  <a:close/>
                </a:path>
              </a:pathLst>
            </a:custGeom>
            <a:solidFill>
              <a:srgbClr val="DCB1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4030" y="2344"/>
              <a:ext cx="341" cy="655"/>
            </a:xfrm>
            <a:custGeom>
              <a:gdLst>
                <a:gd fmla="*/ 58 w 251" name="T0"/>
                <a:gd fmla="*/ 43 h 484" name="T1"/>
                <a:gd fmla="*/ 146 w 251" name="T2"/>
                <a:gd fmla="*/ 0 h 484" name="T3"/>
                <a:gd fmla="*/ 186 w 251" name="T4"/>
                <a:gd fmla="*/ 105 h 484" name="T5"/>
                <a:gd fmla="*/ 219 w 251" name="T6"/>
                <a:gd fmla="*/ 190 h 484" name="T7"/>
                <a:gd fmla="*/ 250 w 251" name="T8"/>
                <a:gd fmla="*/ 275 h 484" name="T9"/>
                <a:gd fmla="*/ 208 w 251" name="T10"/>
                <a:gd fmla="*/ 341 h 484" name="T11"/>
                <a:gd fmla="*/ 151 w 251" name="T12"/>
                <a:gd fmla="*/ 403 h 484" name="T13"/>
                <a:gd fmla="*/ 75 w 251" name="T14"/>
                <a:gd fmla="*/ 484 h 484" name="T15"/>
                <a:gd fmla="*/ 0 w 251" name="T16"/>
                <a:gd fmla="*/ 412 h 484" name="T17"/>
                <a:gd fmla="*/ 149 w 251" name="T18"/>
                <a:gd fmla="*/ 256 h 484" name="T19"/>
                <a:gd fmla="*/ 58 w 251" name="T20"/>
                <a:gd fmla="*/ 43 h 48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3" w="251">
                  <a:moveTo>
                    <a:pt x="58" y="43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59" y="35"/>
                    <a:pt x="173" y="70"/>
                    <a:pt x="186" y="105"/>
                  </a:cubicBezTo>
                  <a:cubicBezTo>
                    <a:pt x="197" y="133"/>
                    <a:pt x="208" y="162"/>
                    <a:pt x="219" y="190"/>
                  </a:cubicBezTo>
                  <a:cubicBezTo>
                    <a:pt x="229" y="216"/>
                    <a:pt x="251" y="248"/>
                    <a:pt x="250" y="275"/>
                  </a:cubicBezTo>
                  <a:cubicBezTo>
                    <a:pt x="250" y="305"/>
                    <a:pt x="227" y="322"/>
                    <a:pt x="208" y="341"/>
                  </a:cubicBezTo>
                  <a:cubicBezTo>
                    <a:pt x="189" y="362"/>
                    <a:pt x="170" y="383"/>
                    <a:pt x="151" y="403"/>
                  </a:cubicBezTo>
                  <a:cubicBezTo>
                    <a:pt x="125" y="430"/>
                    <a:pt x="100" y="457"/>
                    <a:pt x="75" y="484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9" y="256"/>
                    <a:pt x="149" y="256"/>
                    <a:pt x="149" y="256"/>
                  </a:cubicBezTo>
                  <a:lnTo>
                    <a:pt x="58" y="43"/>
                  </a:ln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4136" y="1870"/>
              <a:ext cx="106" cy="169"/>
            </a:xfrm>
            <a:custGeom>
              <a:gdLst>
                <a:gd fmla="*/ 0 w 78" name="T0"/>
                <a:gd fmla="*/ 33 h 125" name="T1"/>
                <a:gd fmla="*/ 72 w 78" name="T2"/>
                <a:gd fmla="*/ 15 h 125" name="T3"/>
                <a:gd fmla="*/ 52 w 78" name="T4"/>
                <a:gd fmla="*/ 107 h 125" name="T5"/>
                <a:gd fmla="*/ 5 w 78" name="T6"/>
                <a:gd fmla="*/ 121 h 125" name="T7"/>
                <a:gd fmla="*/ 0 w 78" name="T8"/>
                <a:gd fmla="*/ 33 h 1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78">
                  <a:moveTo>
                    <a:pt x="0" y="33"/>
                  </a:moveTo>
                  <a:cubicBezTo>
                    <a:pt x="11" y="28"/>
                    <a:pt x="66" y="0"/>
                    <a:pt x="72" y="15"/>
                  </a:cubicBezTo>
                  <a:cubicBezTo>
                    <a:pt x="78" y="31"/>
                    <a:pt x="57" y="100"/>
                    <a:pt x="52" y="107"/>
                  </a:cubicBezTo>
                  <a:cubicBezTo>
                    <a:pt x="46" y="115"/>
                    <a:pt x="7" y="125"/>
                    <a:pt x="5" y="121"/>
                  </a:cubicBezTo>
                  <a:cubicBezTo>
                    <a:pt x="3" y="116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2B0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4147" y="1900"/>
              <a:ext cx="63" cy="116"/>
            </a:xfrm>
            <a:custGeom>
              <a:gdLst>
                <a:gd fmla="*/ 14 w 46" name="T0"/>
                <a:gd fmla="*/ 8 h 86" name="T1"/>
                <a:gd fmla="*/ 42 w 46" name="T2"/>
                <a:gd fmla="*/ 8 h 86" name="T3"/>
                <a:gd fmla="*/ 41 w 46" name="T4"/>
                <a:gd fmla="*/ 37 h 86" name="T5"/>
                <a:gd fmla="*/ 29 w 46" name="T6"/>
                <a:gd fmla="*/ 74 h 86" name="T7"/>
                <a:gd fmla="*/ 2 w 46" name="T8"/>
                <a:gd fmla="*/ 82 h 86" name="T9"/>
                <a:gd fmla="*/ 14 w 46" name="T10"/>
                <a:gd fmla="*/ 8 h 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6" w="46">
                  <a:moveTo>
                    <a:pt x="14" y="8"/>
                  </a:moveTo>
                  <a:cubicBezTo>
                    <a:pt x="18" y="7"/>
                    <a:pt x="38" y="0"/>
                    <a:pt x="42" y="8"/>
                  </a:cubicBezTo>
                  <a:cubicBezTo>
                    <a:pt x="46" y="15"/>
                    <a:pt x="41" y="33"/>
                    <a:pt x="41" y="37"/>
                  </a:cubicBezTo>
                  <a:cubicBezTo>
                    <a:pt x="41" y="41"/>
                    <a:pt x="34" y="69"/>
                    <a:pt x="29" y="74"/>
                  </a:cubicBezTo>
                  <a:cubicBezTo>
                    <a:pt x="23" y="79"/>
                    <a:pt x="3" y="86"/>
                    <a:pt x="2" y="82"/>
                  </a:cubicBezTo>
                  <a:cubicBezTo>
                    <a:pt x="0" y="78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E09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3661" y="1853"/>
              <a:ext cx="106" cy="170"/>
            </a:xfrm>
            <a:custGeom>
              <a:gdLst>
                <a:gd fmla="*/ 78 w 78" name="T0"/>
                <a:gd fmla="*/ 33 h 126" name="T1"/>
                <a:gd fmla="*/ 6 w 78" name="T2"/>
                <a:gd fmla="*/ 16 h 126" name="T3"/>
                <a:gd fmla="*/ 26 w 78" name="T4"/>
                <a:gd fmla="*/ 108 h 126" name="T5"/>
                <a:gd fmla="*/ 73 w 78" name="T6"/>
                <a:gd fmla="*/ 122 h 126" name="T7"/>
                <a:gd fmla="*/ 78 w 78" name="T8"/>
                <a:gd fmla="*/ 33 h 1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78">
                  <a:moveTo>
                    <a:pt x="78" y="33"/>
                  </a:moveTo>
                  <a:cubicBezTo>
                    <a:pt x="67" y="29"/>
                    <a:pt x="12" y="0"/>
                    <a:pt x="6" y="16"/>
                  </a:cubicBezTo>
                  <a:cubicBezTo>
                    <a:pt x="0" y="32"/>
                    <a:pt x="21" y="100"/>
                    <a:pt x="26" y="108"/>
                  </a:cubicBezTo>
                  <a:cubicBezTo>
                    <a:pt x="32" y="116"/>
                    <a:pt x="71" y="126"/>
                    <a:pt x="73" y="122"/>
                  </a:cubicBezTo>
                  <a:cubicBezTo>
                    <a:pt x="75" y="117"/>
                    <a:pt x="78" y="33"/>
                    <a:pt x="78" y="33"/>
                  </a:cubicBezTo>
                  <a:close/>
                </a:path>
              </a:pathLst>
            </a:custGeom>
            <a:solidFill>
              <a:srgbClr val="E2B0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693" y="1884"/>
              <a:ext cx="63" cy="115"/>
            </a:xfrm>
            <a:custGeom>
              <a:gdLst>
                <a:gd fmla="*/ 32 w 46" name="T0"/>
                <a:gd fmla="*/ 8 h 85" name="T1"/>
                <a:gd fmla="*/ 4 w 46" name="T2"/>
                <a:gd fmla="*/ 8 h 85" name="T3"/>
                <a:gd fmla="*/ 5 w 46" name="T4"/>
                <a:gd fmla="*/ 37 h 85" name="T5"/>
                <a:gd fmla="*/ 17 w 46" name="T6"/>
                <a:gd fmla="*/ 74 h 85" name="T7"/>
                <a:gd fmla="*/ 44 w 46" name="T8"/>
                <a:gd fmla="*/ 82 h 85" name="T9"/>
                <a:gd fmla="*/ 32 w 46" name="T10"/>
                <a:gd fmla="*/ 8 h 8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5" w="46">
                  <a:moveTo>
                    <a:pt x="32" y="8"/>
                  </a:moveTo>
                  <a:cubicBezTo>
                    <a:pt x="28" y="7"/>
                    <a:pt x="8" y="0"/>
                    <a:pt x="4" y="8"/>
                  </a:cubicBezTo>
                  <a:cubicBezTo>
                    <a:pt x="0" y="15"/>
                    <a:pt x="5" y="33"/>
                    <a:pt x="5" y="37"/>
                  </a:cubicBezTo>
                  <a:cubicBezTo>
                    <a:pt x="5" y="41"/>
                    <a:pt x="12" y="69"/>
                    <a:pt x="17" y="74"/>
                  </a:cubicBezTo>
                  <a:cubicBezTo>
                    <a:pt x="23" y="79"/>
                    <a:pt x="43" y="85"/>
                    <a:pt x="44" y="82"/>
                  </a:cubicBezTo>
                  <a:cubicBezTo>
                    <a:pt x="46" y="78"/>
                    <a:pt x="32" y="8"/>
                    <a:pt x="32" y="8"/>
                  </a:cubicBezTo>
                  <a:close/>
                </a:path>
              </a:pathLst>
            </a:custGeom>
            <a:solidFill>
              <a:srgbClr val="E092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795" y="2230"/>
              <a:ext cx="257" cy="69"/>
            </a:xfrm>
            <a:custGeom>
              <a:gdLst>
                <a:gd fmla="*/ 21 w 189" name="T0"/>
                <a:gd fmla="*/ 51 h 51" name="T1"/>
                <a:gd fmla="*/ 0 w 189" name="T2"/>
                <a:gd fmla="*/ 27 h 51" name="T3"/>
                <a:gd fmla="*/ 0 w 189" name="T4"/>
                <a:gd fmla="*/ 0 h 51" name="T5"/>
                <a:gd fmla="*/ 189 w 189" name="T6"/>
                <a:gd fmla="*/ 6 h 51" name="T7"/>
                <a:gd fmla="*/ 185 w 189" name="T8"/>
                <a:gd fmla="*/ 46 h 51" name="T9"/>
                <a:gd fmla="*/ 21 w 189" name="T10"/>
                <a:gd fmla="*/ 51 h 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" w="189">
                  <a:moveTo>
                    <a:pt x="21" y="51"/>
                  </a:moveTo>
                  <a:cubicBezTo>
                    <a:pt x="21" y="50"/>
                    <a:pt x="0" y="28"/>
                    <a:pt x="0" y="27"/>
                  </a:cubicBezTo>
                  <a:cubicBezTo>
                    <a:pt x="0" y="26"/>
                    <a:pt x="0" y="0"/>
                    <a:pt x="0" y="0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5" y="46"/>
                    <a:pt x="185" y="46"/>
                    <a:pt x="185" y="46"/>
                  </a:cubicBezTo>
                  <a:lnTo>
                    <a:pt x="21" y="51"/>
                  </a:lnTo>
                  <a:close/>
                </a:path>
              </a:pathLst>
            </a:custGeom>
            <a:solidFill>
              <a:srgbClr val="9498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768" y="2095"/>
              <a:ext cx="322" cy="298"/>
            </a:xfrm>
            <a:custGeom>
              <a:gdLst>
                <a:gd fmla="*/ 192 w 237" name="T0"/>
                <a:gd fmla="*/ 19 h 220" name="T1"/>
                <a:gd fmla="*/ 186 w 237" name="T2"/>
                <a:gd fmla="*/ 122 h 220" name="T3"/>
                <a:gd fmla="*/ 237 w 237" name="T4"/>
                <a:gd fmla="*/ 146 h 220" name="T5"/>
                <a:gd fmla="*/ 119 w 237" name="T6"/>
                <a:gd fmla="*/ 218 h 220" name="T7"/>
                <a:gd fmla="*/ 0 w 237" name="T8"/>
                <a:gd fmla="*/ 140 h 220" name="T9"/>
                <a:gd fmla="*/ 58 w 237" name="T10"/>
                <a:gd fmla="*/ 109 h 220" name="T11"/>
                <a:gd fmla="*/ 74 w 237" name="T12"/>
                <a:gd fmla="*/ 0 h 220" name="T13"/>
                <a:gd fmla="*/ 192 w 237" name="T14"/>
                <a:gd fmla="*/ 19 h 2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0" w="236">
                  <a:moveTo>
                    <a:pt x="192" y="19"/>
                  </a:moveTo>
                  <a:cubicBezTo>
                    <a:pt x="188" y="44"/>
                    <a:pt x="178" y="116"/>
                    <a:pt x="186" y="122"/>
                  </a:cubicBezTo>
                  <a:cubicBezTo>
                    <a:pt x="194" y="129"/>
                    <a:pt x="237" y="146"/>
                    <a:pt x="237" y="146"/>
                  </a:cubicBezTo>
                  <a:cubicBezTo>
                    <a:pt x="237" y="146"/>
                    <a:pt x="139" y="215"/>
                    <a:pt x="119" y="218"/>
                  </a:cubicBezTo>
                  <a:cubicBezTo>
                    <a:pt x="99" y="220"/>
                    <a:pt x="0" y="140"/>
                    <a:pt x="0" y="140"/>
                  </a:cubicBezTo>
                  <a:cubicBezTo>
                    <a:pt x="0" y="140"/>
                    <a:pt x="50" y="120"/>
                    <a:pt x="58" y="109"/>
                  </a:cubicBezTo>
                  <a:cubicBezTo>
                    <a:pt x="66" y="97"/>
                    <a:pt x="74" y="0"/>
                    <a:pt x="74" y="0"/>
                  </a:cubicBezTo>
                  <a:lnTo>
                    <a:pt x="192" y="19"/>
                  </a:lnTo>
                  <a:close/>
                </a:path>
              </a:pathLst>
            </a:custGeom>
            <a:solidFill>
              <a:srgbClr val="D9A7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738" y="1750"/>
              <a:ext cx="434" cy="472"/>
            </a:xfrm>
            <a:custGeom>
              <a:gdLst>
                <a:gd fmla="*/ 10 w 319" name="T0"/>
                <a:gd fmla="*/ 0 h 349" name="T1"/>
                <a:gd fmla="*/ 6 w 319" name="T2"/>
                <a:gd fmla="*/ 194 h 349" name="T3"/>
                <a:gd fmla="*/ 114 w 319" name="T4"/>
                <a:gd fmla="*/ 342 h 349" name="T5"/>
                <a:gd fmla="*/ 157 w 319" name="T6"/>
                <a:gd fmla="*/ 347 h 349" name="T7"/>
                <a:gd fmla="*/ 201 w 319" name="T8"/>
                <a:gd fmla="*/ 330 h 349" name="T9"/>
                <a:gd fmla="*/ 229 w 319" name="T10"/>
                <a:gd fmla="*/ 311 h 349" name="T11"/>
                <a:gd fmla="*/ 277 w 319" name="T12"/>
                <a:gd fmla="*/ 265 h 349" name="T13"/>
                <a:gd fmla="*/ 302 w 319" name="T14"/>
                <a:gd fmla="*/ 207 h 349" name="T15"/>
                <a:gd fmla="*/ 309 w 319" name="T16"/>
                <a:gd fmla="*/ 155 h 349" name="T17"/>
                <a:gd fmla="*/ 319 w 319" name="T18"/>
                <a:gd fmla="*/ 12 h 349" name="T19"/>
                <a:gd fmla="*/ 10 w 319" name="T20"/>
                <a:gd fmla="*/ 0 h 34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9" w="319">
                  <a:moveTo>
                    <a:pt x="10" y="0"/>
                  </a:moveTo>
                  <a:cubicBezTo>
                    <a:pt x="8" y="64"/>
                    <a:pt x="11" y="130"/>
                    <a:pt x="6" y="194"/>
                  </a:cubicBezTo>
                  <a:cubicBezTo>
                    <a:pt x="0" y="260"/>
                    <a:pt x="63" y="310"/>
                    <a:pt x="114" y="342"/>
                  </a:cubicBezTo>
                  <a:cubicBezTo>
                    <a:pt x="125" y="349"/>
                    <a:pt x="143" y="346"/>
                    <a:pt x="157" y="347"/>
                  </a:cubicBezTo>
                  <a:cubicBezTo>
                    <a:pt x="177" y="349"/>
                    <a:pt x="185" y="341"/>
                    <a:pt x="201" y="330"/>
                  </a:cubicBezTo>
                  <a:cubicBezTo>
                    <a:pt x="210" y="324"/>
                    <a:pt x="220" y="318"/>
                    <a:pt x="229" y="311"/>
                  </a:cubicBezTo>
                  <a:cubicBezTo>
                    <a:pt x="246" y="298"/>
                    <a:pt x="263" y="283"/>
                    <a:pt x="277" y="265"/>
                  </a:cubicBezTo>
                  <a:cubicBezTo>
                    <a:pt x="290" y="248"/>
                    <a:pt x="300" y="229"/>
                    <a:pt x="302" y="207"/>
                  </a:cubicBezTo>
                  <a:cubicBezTo>
                    <a:pt x="304" y="190"/>
                    <a:pt x="307" y="172"/>
                    <a:pt x="309" y="155"/>
                  </a:cubicBezTo>
                  <a:cubicBezTo>
                    <a:pt x="319" y="12"/>
                    <a:pt x="319" y="12"/>
                    <a:pt x="319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738" y="1750"/>
              <a:ext cx="434" cy="472"/>
            </a:xfrm>
            <a:custGeom>
              <a:gdLst>
                <a:gd fmla="*/ 10 w 319" name="T0"/>
                <a:gd fmla="*/ 0 h 349" name="T1"/>
                <a:gd fmla="*/ 6 w 319" name="T2"/>
                <a:gd fmla="*/ 194 h 349" name="T3"/>
                <a:gd fmla="*/ 114 w 319" name="T4"/>
                <a:gd fmla="*/ 342 h 349" name="T5"/>
                <a:gd fmla="*/ 157 w 319" name="T6"/>
                <a:gd fmla="*/ 347 h 349" name="T7"/>
                <a:gd fmla="*/ 201 w 319" name="T8"/>
                <a:gd fmla="*/ 330 h 349" name="T9"/>
                <a:gd fmla="*/ 229 w 319" name="T10"/>
                <a:gd fmla="*/ 311 h 349" name="T11"/>
                <a:gd fmla="*/ 277 w 319" name="T12"/>
                <a:gd fmla="*/ 265 h 349" name="T13"/>
                <a:gd fmla="*/ 302 w 319" name="T14"/>
                <a:gd fmla="*/ 207 h 349" name="T15"/>
                <a:gd fmla="*/ 309 w 319" name="T16"/>
                <a:gd fmla="*/ 155 h 349" name="T17"/>
                <a:gd fmla="*/ 319 w 319" name="T18"/>
                <a:gd fmla="*/ 12 h 349" name="T19"/>
                <a:gd fmla="*/ 10 w 319" name="T20"/>
                <a:gd fmla="*/ 0 h 34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9" w="319">
                  <a:moveTo>
                    <a:pt x="10" y="0"/>
                  </a:moveTo>
                  <a:cubicBezTo>
                    <a:pt x="8" y="64"/>
                    <a:pt x="11" y="130"/>
                    <a:pt x="6" y="194"/>
                  </a:cubicBezTo>
                  <a:cubicBezTo>
                    <a:pt x="0" y="260"/>
                    <a:pt x="63" y="310"/>
                    <a:pt x="114" y="342"/>
                  </a:cubicBezTo>
                  <a:cubicBezTo>
                    <a:pt x="125" y="349"/>
                    <a:pt x="143" y="346"/>
                    <a:pt x="157" y="347"/>
                  </a:cubicBezTo>
                  <a:cubicBezTo>
                    <a:pt x="177" y="349"/>
                    <a:pt x="185" y="341"/>
                    <a:pt x="201" y="330"/>
                  </a:cubicBezTo>
                  <a:cubicBezTo>
                    <a:pt x="210" y="324"/>
                    <a:pt x="220" y="318"/>
                    <a:pt x="229" y="311"/>
                  </a:cubicBezTo>
                  <a:cubicBezTo>
                    <a:pt x="246" y="298"/>
                    <a:pt x="263" y="283"/>
                    <a:pt x="277" y="265"/>
                  </a:cubicBezTo>
                  <a:cubicBezTo>
                    <a:pt x="290" y="248"/>
                    <a:pt x="300" y="229"/>
                    <a:pt x="302" y="207"/>
                  </a:cubicBezTo>
                  <a:cubicBezTo>
                    <a:pt x="304" y="190"/>
                    <a:pt x="307" y="172"/>
                    <a:pt x="309" y="155"/>
                  </a:cubicBezTo>
                  <a:cubicBezTo>
                    <a:pt x="319" y="12"/>
                    <a:pt x="319" y="12"/>
                    <a:pt x="319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DEB7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742" y="1724"/>
              <a:ext cx="434" cy="486"/>
            </a:xfrm>
            <a:custGeom>
              <a:gdLst>
                <a:gd fmla="*/ 10 w 319" name="T0"/>
                <a:gd fmla="*/ 0 h 359" name="T1"/>
                <a:gd fmla="*/ 6 w 319" name="T2"/>
                <a:gd fmla="*/ 199 h 359" name="T3"/>
                <a:gd fmla="*/ 114 w 319" name="T4"/>
                <a:gd fmla="*/ 351 h 359" name="T5"/>
                <a:gd fmla="*/ 157 w 319" name="T6"/>
                <a:gd fmla="*/ 357 h 359" name="T7"/>
                <a:gd fmla="*/ 201 w 319" name="T8"/>
                <a:gd fmla="*/ 340 h 359" name="T9"/>
                <a:gd fmla="*/ 229 w 319" name="T10"/>
                <a:gd fmla="*/ 320 h 359" name="T11"/>
                <a:gd fmla="*/ 277 w 319" name="T12"/>
                <a:gd fmla="*/ 273 h 359" name="T13"/>
                <a:gd fmla="*/ 302 w 319" name="T14"/>
                <a:gd fmla="*/ 212 h 359" name="T15"/>
                <a:gd fmla="*/ 309 w 319" name="T16"/>
                <a:gd fmla="*/ 160 h 359" name="T17"/>
                <a:gd fmla="*/ 319 w 319" name="T18"/>
                <a:gd fmla="*/ 12 h 359" name="T19"/>
                <a:gd fmla="*/ 10 w 319" name="T20"/>
                <a:gd fmla="*/ 0 h 3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9" w="319">
                  <a:moveTo>
                    <a:pt x="10" y="0"/>
                  </a:moveTo>
                  <a:cubicBezTo>
                    <a:pt x="8" y="66"/>
                    <a:pt x="11" y="133"/>
                    <a:pt x="6" y="199"/>
                  </a:cubicBezTo>
                  <a:cubicBezTo>
                    <a:pt x="0" y="268"/>
                    <a:pt x="63" y="319"/>
                    <a:pt x="114" y="351"/>
                  </a:cubicBezTo>
                  <a:cubicBezTo>
                    <a:pt x="125" y="359"/>
                    <a:pt x="143" y="356"/>
                    <a:pt x="157" y="357"/>
                  </a:cubicBezTo>
                  <a:cubicBezTo>
                    <a:pt x="177" y="358"/>
                    <a:pt x="185" y="350"/>
                    <a:pt x="201" y="340"/>
                  </a:cubicBezTo>
                  <a:cubicBezTo>
                    <a:pt x="210" y="333"/>
                    <a:pt x="220" y="327"/>
                    <a:pt x="229" y="320"/>
                  </a:cubicBezTo>
                  <a:cubicBezTo>
                    <a:pt x="246" y="306"/>
                    <a:pt x="263" y="291"/>
                    <a:pt x="277" y="273"/>
                  </a:cubicBezTo>
                  <a:cubicBezTo>
                    <a:pt x="290" y="254"/>
                    <a:pt x="300" y="235"/>
                    <a:pt x="302" y="212"/>
                  </a:cubicBezTo>
                  <a:cubicBezTo>
                    <a:pt x="303" y="195"/>
                    <a:pt x="307" y="177"/>
                    <a:pt x="309" y="160"/>
                  </a:cubicBezTo>
                  <a:cubicBezTo>
                    <a:pt x="319" y="12"/>
                    <a:pt x="319" y="12"/>
                    <a:pt x="319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678" y="1696"/>
              <a:ext cx="86" cy="262"/>
            </a:xfrm>
            <a:custGeom>
              <a:gdLst>
                <a:gd fmla="*/ 63 w 63" name="T0"/>
                <a:gd fmla="*/ 0 h 194" name="T1"/>
                <a:gd fmla="*/ 4 w 63" name="T2"/>
                <a:gd fmla="*/ 25 h 194" name="T3"/>
                <a:gd fmla="*/ 51 w 63" name="T4"/>
                <a:gd fmla="*/ 187 h 194" name="T5"/>
                <a:gd fmla="*/ 63 w 63" name="T6"/>
                <a:gd fmla="*/ 0 h 1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4" w="62">
                  <a:moveTo>
                    <a:pt x="63" y="0"/>
                  </a:moveTo>
                  <a:cubicBezTo>
                    <a:pt x="39" y="3"/>
                    <a:pt x="8" y="1"/>
                    <a:pt x="4" y="25"/>
                  </a:cubicBezTo>
                  <a:cubicBezTo>
                    <a:pt x="0" y="48"/>
                    <a:pt x="50" y="194"/>
                    <a:pt x="51" y="187"/>
                  </a:cubicBezTo>
                  <a:cubicBezTo>
                    <a:pt x="51" y="179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9645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707" y="1720"/>
              <a:ext cx="52" cy="199"/>
            </a:xfrm>
            <a:custGeom>
              <a:gdLst>
                <a:gd fmla="*/ 31 w 38" name="T0"/>
                <a:gd fmla="*/ 147 h 147" name="T1"/>
                <a:gd fmla="*/ 38 w 38" name="T2"/>
                <a:gd fmla="*/ 44 h 147" name="T3"/>
                <a:gd fmla="*/ 37 w 38" name="T4"/>
                <a:gd fmla="*/ 42 h 147" name="T5"/>
                <a:gd fmla="*/ 18 w 38" name="T6"/>
                <a:gd fmla="*/ 22 h 147" name="T7"/>
                <a:gd fmla="*/ 3 w 38" name="T8"/>
                <a:gd fmla="*/ 0 h 147" name="T9"/>
                <a:gd fmla="*/ 15 w 38" name="T10"/>
                <a:gd fmla="*/ 44 h 147" name="T11"/>
                <a:gd fmla="*/ 22 w 38" name="T12"/>
                <a:gd fmla="*/ 63 h 147" name="T13"/>
                <a:gd fmla="*/ 0 w 38" name="T14"/>
                <a:gd fmla="*/ 40 h 147" name="T15"/>
                <a:gd fmla="*/ 14 w 38" name="T16"/>
                <a:gd fmla="*/ 91 h 147" name="T17"/>
                <a:gd fmla="*/ 23 w 38" name="T18"/>
                <a:gd fmla="*/ 107 h 147" name="T19"/>
                <a:gd fmla="*/ 10 w 38" name="T20"/>
                <a:gd fmla="*/ 97 h 147" name="T21"/>
                <a:gd fmla="*/ 31 w 38" name="T22"/>
                <a:gd fmla="*/ 147 h 14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7" w="38">
                  <a:moveTo>
                    <a:pt x="31" y="147"/>
                  </a:moveTo>
                  <a:cubicBezTo>
                    <a:pt x="33" y="122"/>
                    <a:pt x="36" y="80"/>
                    <a:pt x="38" y="44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27" y="32"/>
                    <a:pt x="18" y="22"/>
                  </a:cubicBezTo>
                  <a:cubicBezTo>
                    <a:pt x="10" y="12"/>
                    <a:pt x="3" y="0"/>
                    <a:pt x="3" y="0"/>
                  </a:cubicBezTo>
                  <a:cubicBezTo>
                    <a:pt x="3" y="0"/>
                    <a:pt x="11" y="30"/>
                    <a:pt x="15" y="44"/>
                  </a:cubicBezTo>
                  <a:cubicBezTo>
                    <a:pt x="20" y="57"/>
                    <a:pt x="25" y="65"/>
                    <a:pt x="22" y="63"/>
                  </a:cubicBezTo>
                  <a:cubicBezTo>
                    <a:pt x="20" y="60"/>
                    <a:pt x="0" y="40"/>
                    <a:pt x="0" y="40"/>
                  </a:cubicBezTo>
                  <a:cubicBezTo>
                    <a:pt x="0" y="40"/>
                    <a:pt x="9" y="81"/>
                    <a:pt x="14" y="91"/>
                  </a:cubicBezTo>
                  <a:cubicBezTo>
                    <a:pt x="20" y="100"/>
                    <a:pt x="23" y="107"/>
                    <a:pt x="23" y="107"/>
                  </a:cubicBezTo>
                  <a:cubicBezTo>
                    <a:pt x="22" y="106"/>
                    <a:pt x="10" y="97"/>
                    <a:pt x="10" y="97"/>
                  </a:cubicBezTo>
                  <a:cubicBezTo>
                    <a:pt x="10" y="97"/>
                    <a:pt x="22" y="128"/>
                    <a:pt x="31" y="147"/>
                  </a:cubicBezTo>
                  <a:close/>
                </a:path>
              </a:pathLst>
            </a:custGeom>
            <a:solidFill>
              <a:srgbClr val="8F3F2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708" y="1564"/>
              <a:ext cx="538" cy="409"/>
            </a:xfrm>
            <a:custGeom>
              <a:gdLst>
                <a:gd fmla="*/ 330 w 396" name="T0"/>
                <a:gd fmla="*/ 302 h 302" name="T1"/>
                <a:gd fmla="*/ 321 w 396" name="T2"/>
                <a:gd fmla="*/ 176 h 302" name="T3"/>
                <a:gd fmla="*/ 180 w 396" name="T4"/>
                <a:gd fmla="*/ 206 h 302" name="T5"/>
                <a:gd fmla="*/ 47 w 396" name="T6"/>
                <a:gd fmla="*/ 164 h 302" name="T7"/>
                <a:gd fmla="*/ 3 w 396" name="T8"/>
                <a:gd fmla="*/ 63 h 302" name="T9"/>
                <a:gd fmla="*/ 39 w 396" name="T10"/>
                <a:gd fmla="*/ 0 h 302" name="T11"/>
                <a:gd fmla="*/ 79 w 396" name="T12"/>
                <a:gd fmla="*/ 39 h 302" name="T13"/>
                <a:gd fmla="*/ 261 w 396" name="T14"/>
                <a:gd fmla="*/ 41 h 302" name="T15"/>
                <a:gd fmla="*/ 338 w 396" name="T16"/>
                <a:gd fmla="*/ 92 h 302" name="T17"/>
                <a:gd fmla="*/ 383 w 396" name="T18"/>
                <a:gd fmla="*/ 128 h 302" name="T19"/>
                <a:gd fmla="*/ 330 w 396" name="T20"/>
                <a:gd fmla="*/ 302 h 30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2" w="396">
                  <a:moveTo>
                    <a:pt x="330" y="302"/>
                  </a:moveTo>
                  <a:cubicBezTo>
                    <a:pt x="321" y="176"/>
                    <a:pt x="321" y="176"/>
                    <a:pt x="321" y="176"/>
                  </a:cubicBezTo>
                  <a:cubicBezTo>
                    <a:pt x="321" y="176"/>
                    <a:pt x="187" y="211"/>
                    <a:pt x="180" y="206"/>
                  </a:cubicBezTo>
                  <a:cubicBezTo>
                    <a:pt x="172" y="202"/>
                    <a:pt x="89" y="187"/>
                    <a:pt x="47" y="164"/>
                  </a:cubicBezTo>
                  <a:cubicBezTo>
                    <a:pt x="5" y="141"/>
                    <a:pt x="0" y="96"/>
                    <a:pt x="3" y="63"/>
                  </a:cubicBezTo>
                  <a:cubicBezTo>
                    <a:pt x="6" y="31"/>
                    <a:pt x="39" y="0"/>
                    <a:pt x="39" y="0"/>
                  </a:cubicBezTo>
                  <a:cubicBezTo>
                    <a:pt x="39" y="0"/>
                    <a:pt x="41" y="26"/>
                    <a:pt x="79" y="39"/>
                  </a:cubicBezTo>
                  <a:cubicBezTo>
                    <a:pt x="117" y="52"/>
                    <a:pt x="215" y="33"/>
                    <a:pt x="261" y="41"/>
                  </a:cubicBezTo>
                  <a:cubicBezTo>
                    <a:pt x="306" y="48"/>
                    <a:pt x="338" y="92"/>
                    <a:pt x="338" y="92"/>
                  </a:cubicBezTo>
                  <a:cubicBezTo>
                    <a:pt x="338" y="92"/>
                    <a:pt x="370" y="92"/>
                    <a:pt x="383" y="128"/>
                  </a:cubicBezTo>
                  <a:cubicBezTo>
                    <a:pt x="396" y="164"/>
                    <a:pt x="347" y="259"/>
                    <a:pt x="330" y="302"/>
                  </a:cubicBezTo>
                  <a:close/>
                </a:path>
              </a:pathLst>
            </a:custGeom>
            <a:solidFill>
              <a:srgbClr val="9645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4147" y="1709"/>
              <a:ext cx="56" cy="264"/>
            </a:xfrm>
            <a:custGeom>
              <a:gdLst>
                <a:gd fmla="*/ 7 w 41" name="T0"/>
                <a:gd fmla="*/ 195 h 195" name="T1"/>
                <a:gd fmla="*/ 0 w 41" name="T2"/>
                <a:gd fmla="*/ 90 h 195" name="T3"/>
                <a:gd fmla="*/ 25 w 41" name="T4"/>
                <a:gd fmla="*/ 54 h 195" name="T5"/>
                <a:gd fmla="*/ 30 w 41" name="T6"/>
                <a:gd fmla="*/ 2 h 195" name="T7"/>
                <a:gd fmla="*/ 37 w 41" name="T8"/>
                <a:gd fmla="*/ 56 h 195" name="T9"/>
                <a:gd fmla="*/ 22 w 41" name="T10"/>
                <a:gd fmla="*/ 107 h 195" name="T11"/>
                <a:gd fmla="*/ 39 w 41" name="T12"/>
                <a:gd fmla="*/ 85 h 195" name="T13"/>
                <a:gd fmla="*/ 31 w 41" name="T14"/>
                <a:gd fmla="*/ 117 h 195" name="T15"/>
                <a:gd fmla="*/ 7 w 41" name="T16"/>
                <a:gd fmla="*/ 195 h 19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5" w="41">
                  <a:moveTo>
                    <a:pt x="7" y="195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0" y="80"/>
                    <a:pt x="21" y="68"/>
                    <a:pt x="25" y="54"/>
                  </a:cubicBezTo>
                  <a:cubicBezTo>
                    <a:pt x="35" y="22"/>
                    <a:pt x="30" y="4"/>
                    <a:pt x="30" y="2"/>
                  </a:cubicBezTo>
                  <a:cubicBezTo>
                    <a:pt x="30" y="0"/>
                    <a:pt x="41" y="27"/>
                    <a:pt x="37" y="56"/>
                  </a:cubicBezTo>
                  <a:cubicBezTo>
                    <a:pt x="34" y="85"/>
                    <a:pt x="24" y="103"/>
                    <a:pt x="22" y="107"/>
                  </a:cubicBezTo>
                  <a:cubicBezTo>
                    <a:pt x="19" y="112"/>
                    <a:pt x="38" y="87"/>
                    <a:pt x="39" y="85"/>
                  </a:cubicBezTo>
                  <a:cubicBezTo>
                    <a:pt x="40" y="82"/>
                    <a:pt x="37" y="93"/>
                    <a:pt x="31" y="117"/>
                  </a:cubicBezTo>
                  <a:cubicBezTo>
                    <a:pt x="24" y="141"/>
                    <a:pt x="7" y="195"/>
                    <a:pt x="7" y="195"/>
                  </a:cubicBezTo>
                  <a:close/>
                </a:path>
              </a:pathLst>
            </a:custGeom>
            <a:solidFill>
              <a:srgbClr val="8F3F2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761" y="1564"/>
              <a:ext cx="381" cy="168"/>
            </a:xfrm>
            <a:custGeom>
              <a:gdLst>
                <a:gd fmla="*/ 0 w 280" name="T0"/>
                <a:gd fmla="*/ 0 h 124" name="T1"/>
                <a:gd fmla="*/ 40 w 280" name="T2"/>
                <a:gd fmla="*/ 39 h 124" name="T3"/>
                <a:gd fmla="*/ 222 w 280" name="T4"/>
                <a:gd fmla="*/ 41 h 124" name="T5"/>
                <a:gd fmla="*/ 263 w 280" name="T6"/>
                <a:gd fmla="*/ 58 h 124" name="T7"/>
                <a:gd fmla="*/ 268 w 280" name="T8"/>
                <a:gd fmla="*/ 67 h 124" name="T9"/>
                <a:gd fmla="*/ 275 w 280" name="T10"/>
                <a:gd fmla="*/ 122 h 124" name="T11"/>
                <a:gd fmla="*/ 216 w 280" name="T12"/>
                <a:gd fmla="*/ 73 h 124" name="T13"/>
                <a:gd fmla="*/ 152 w 280" name="T14"/>
                <a:gd fmla="*/ 57 h 124" name="T15"/>
                <a:gd fmla="*/ 184 w 280" name="T16"/>
                <a:gd fmla="*/ 81 h 124" name="T17"/>
                <a:gd fmla="*/ 122 w 280" name="T18"/>
                <a:gd fmla="*/ 60 h 124" name="T19"/>
                <a:gd fmla="*/ 95 w 280" name="T20"/>
                <a:gd fmla="*/ 60 h 124" name="T21"/>
                <a:gd fmla="*/ 134 w 280" name="T22"/>
                <a:gd fmla="*/ 94 h 124" name="T23"/>
                <a:gd fmla="*/ 65 w 280" name="T24"/>
                <a:gd fmla="*/ 60 h 124" name="T25"/>
                <a:gd fmla="*/ 0 w 280" name="T26"/>
                <a:gd fmla="*/ 0 h 1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4" w="280">
                  <a:moveTo>
                    <a:pt x="0" y="0"/>
                  </a:moveTo>
                  <a:cubicBezTo>
                    <a:pt x="0" y="0"/>
                    <a:pt x="2" y="26"/>
                    <a:pt x="40" y="39"/>
                  </a:cubicBezTo>
                  <a:cubicBezTo>
                    <a:pt x="78" y="52"/>
                    <a:pt x="176" y="33"/>
                    <a:pt x="222" y="41"/>
                  </a:cubicBezTo>
                  <a:cubicBezTo>
                    <a:pt x="238" y="43"/>
                    <a:pt x="252" y="50"/>
                    <a:pt x="263" y="58"/>
                  </a:cubicBezTo>
                  <a:cubicBezTo>
                    <a:pt x="265" y="61"/>
                    <a:pt x="266" y="64"/>
                    <a:pt x="268" y="67"/>
                  </a:cubicBezTo>
                  <a:cubicBezTo>
                    <a:pt x="280" y="97"/>
                    <a:pt x="275" y="124"/>
                    <a:pt x="275" y="122"/>
                  </a:cubicBezTo>
                  <a:cubicBezTo>
                    <a:pt x="274" y="119"/>
                    <a:pt x="247" y="88"/>
                    <a:pt x="216" y="73"/>
                  </a:cubicBezTo>
                  <a:cubicBezTo>
                    <a:pt x="185" y="59"/>
                    <a:pt x="149" y="57"/>
                    <a:pt x="152" y="57"/>
                  </a:cubicBezTo>
                  <a:cubicBezTo>
                    <a:pt x="155" y="57"/>
                    <a:pt x="186" y="82"/>
                    <a:pt x="184" y="81"/>
                  </a:cubicBezTo>
                  <a:cubicBezTo>
                    <a:pt x="182" y="79"/>
                    <a:pt x="139" y="64"/>
                    <a:pt x="122" y="60"/>
                  </a:cubicBezTo>
                  <a:cubicBezTo>
                    <a:pt x="105" y="56"/>
                    <a:pt x="92" y="60"/>
                    <a:pt x="95" y="60"/>
                  </a:cubicBezTo>
                  <a:cubicBezTo>
                    <a:pt x="98" y="61"/>
                    <a:pt x="134" y="94"/>
                    <a:pt x="134" y="94"/>
                  </a:cubicBezTo>
                  <a:cubicBezTo>
                    <a:pt x="134" y="94"/>
                    <a:pt x="85" y="70"/>
                    <a:pt x="65" y="60"/>
                  </a:cubicBezTo>
                  <a:cubicBezTo>
                    <a:pt x="54" y="54"/>
                    <a:pt x="0" y="25"/>
                    <a:pt x="0" y="0"/>
                  </a:cubicBezTo>
                  <a:close/>
                </a:path>
              </a:pathLst>
            </a:custGeom>
            <a:solidFill>
              <a:srgbClr val="8F3F2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729" y="1581"/>
              <a:ext cx="449" cy="392"/>
            </a:xfrm>
            <a:custGeom>
              <a:gdLst>
                <a:gd fmla="*/ 315 w 331" name="T0"/>
                <a:gd fmla="*/ 290 h 290" name="T1"/>
                <a:gd fmla="*/ 306 w 331" name="T2"/>
                <a:gd fmla="*/ 164 h 290" name="T3"/>
                <a:gd fmla="*/ 165 w 331" name="T4"/>
                <a:gd fmla="*/ 194 h 290" name="T5"/>
                <a:gd fmla="*/ 32 w 331" name="T6"/>
                <a:gd fmla="*/ 152 h 290" name="T7"/>
                <a:gd fmla="*/ 21 w 331" name="T8"/>
                <a:gd fmla="*/ 145 h 290" name="T9"/>
                <a:gd fmla="*/ 9 w 331" name="T10"/>
                <a:gd fmla="*/ 103 h 290" name="T11"/>
                <a:gd fmla="*/ 44 w 331" name="T12"/>
                <a:gd fmla="*/ 126 h 290" name="T13"/>
                <a:gd fmla="*/ 0 w 331" name="T14"/>
                <a:gd fmla="*/ 59 h 290" name="T15"/>
                <a:gd fmla="*/ 16 w 331" name="T16"/>
                <a:gd fmla="*/ 3 h 290" name="T17"/>
                <a:gd fmla="*/ 34 w 331" name="T18"/>
                <a:gd fmla="*/ 61 h 290" name="T19"/>
                <a:gd fmla="*/ 86 w 331" name="T20"/>
                <a:gd fmla="*/ 90 h 290" name="T21"/>
                <a:gd fmla="*/ 55 w 331" name="T22"/>
                <a:gd fmla="*/ 35 h 290" name="T23"/>
                <a:gd fmla="*/ 128 w 331" name="T24"/>
                <a:gd fmla="*/ 86 h 290" name="T25"/>
                <a:gd fmla="*/ 187 w 331" name="T26"/>
                <a:gd fmla="*/ 95 h 290" name="T27"/>
                <a:gd fmla="*/ 162 w 331" name="T28"/>
                <a:gd fmla="*/ 60 h 290" name="T29"/>
                <a:gd fmla="*/ 245 w 331" name="T30"/>
                <a:gd fmla="*/ 98 h 290" name="T31"/>
                <a:gd fmla="*/ 267 w 331" name="T32"/>
                <a:gd fmla="*/ 148 h 290" name="T33"/>
                <a:gd fmla="*/ 298 w 331" name="T34"/>
                <a:gd fmla="*/ 128 h 290" name="T35"/>
                <a:gd fmla="*/ 318 w 331" name="T36"/>
                <a:gd fmla="*/ 86 h 290" name="T37"/>
                <a:gd fmla="*/ 324 w 331" name="T38"/>
                <a:gd fmla="*/ 113 h 290" name="T39"/>
                <a:gd fmla="*/ 315 w 331" name="T40"/>
                <a:gd fmla="*/ 290 h 29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0" w="331">
                  <a:moveTo>
                    <a:pt x="315" y="290"/>
                  </a:moveTo>
                  <a:cubicBezTo>
                    <a:pt x="306" y="164"/>
                    <a:pt x="306" y="164"/>
                    <a:pt x="306" y="164"/>
                  </a:cubicBezTo>
                  <a:cubicBezTo>
                    <a:pt x="306" y="164"/>
                    <a:pt x="172" y="199"/>
                    <a:pt x="165" y="194"/>
                  </a:cubicBezTo>
                  <a:cubicBezTo>
                    <a:pt x="157" y="190"/>
                    <a:pt x="55" y="164"/>
                    <a:pt x="32" y="152"/>
                  </a:cubicBezTo>
                  <a:cubicBezTo>
                    <a:pt x="10" y="140"/>
                    <a:pt x="23" y="146"/>
                    <a:pt x="21" y="145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41" y="126"/>
                    <a:pt x="44" y="126"/>
                  </a:cubicBezTo>
                  <a:cubicBezTo>
                    <a:pt x="47" y="126"/>
                    <a:pt x="0" y="88"/>
                    <a:pt x="0" y="59"/>
                  </a:cubicBezTo>
                  <a:cubicBezTo>
                    <a:pt x="0" y="30"/>
                    <a:pt x="12" y="0"/>
                    <a:pt x="16" y="3"/>
                  </a:cubicBezTo>
                  <a:cubicBezTo>
                    <a:pt x="20" y="6"/>
                    <a:pt x="15" y="35"/>
                    <a:pt x="34" y="61"/>
                  </a:cubicBezTo>
                  <a:cubicBezTo>
                    <a:pt x="53" y="88"/>
                    <a:pt x="82" y="88"/>
                    <a:pt x="86" y="90"/>
                  </a:cubicBezTo>
                  <a:cubicBezTo>
                    <a:pt x="89" y="92"/>
                    <a:pt x="56" y="40"/>
                    <a:pt x="55" y="35"/>
                  </a:cubicBezTo>
                  <a:cubicBezTo>
                    <a:pt x="54" y="31"/>
                    <a:pt x="89" y="71"/>
                    <a:pt x="128" y="86"/>
                  </a:cubicBezTo>
                  <a:cubicBezTo>
                    <a:pt x="166" y="101"/>
                    <a:pt x="187" y="95"/>
                    <a:pt x="187" y="95"/>
                  </a:cubicBezTo>
                  <a:cubicBezTo>
                    <a:pt x="187" y="95"/>
                    <a:pt x="166" y="63"/>
                    <a:pt x="162" y="60"/>
                  </a:cubicBezTo>
                  <a:cubicBezTo>
                    <a:pt x="158" y="57"/>
                    <a:pt x="222" y="74"/>
                    <a:pt x="245" y="98"/>
                  </a:cubicBezTo>
                  <a:cubicBezTo>
                    <a:pt x="269" y="123"/>
                    <a:pt x="267" y="148"/>
                    <a:pt x="267" y="148"/>
                  </a:cubicBezTo>
                  <a:cubicBezTo>
                    <a:pt x="267" y="148"/>
                    <a:pt x="278" y="147"/>
                    <a:pt x="298" y="128"/>
                  </a:cubicBezTo>
                  <a:cubicBezTo>
                    <a:pt x="319" y="109"/>
                    <a:pt x="318" y="86"/>
                    <a:pt x="318" y="86"/>
                  </a:cubicBezTo>
                  <a:cubicBezTo>
                    <a:pt x="318" y="86"/>
                    <a:pt x="321" y="92"/>
                    <a:pt x="324" y="113"/>
                  </a:cubicBezTo>
                  <a:cubicBezTo>
                    <a:pt x="331" y="154"/>
                    <a:pt x="312" y="245"/>
                    <a:pt x="315" y="290"/>
                  </a:cubicBezTo>
                  <a:close/>
                </a:path>
              </a:pathLst>
            </a:custGeom>
            <a:solidFill>
              <a:srgbClr val="8D3D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3753" y="1663"/>
              <a:ext cx="310" cy="180"/>
            </a:xfrm>
            <a:custGeom>
              <a:gdLst>
                <a:gd fmla="*/ 212 w 228" name="T0"/>
                <a:gd fmla="*/ 122 h 133" name="T1"/>
                <a:gd fmla="*/ 151 w 228" name="T2"/>
                <a:gd fmla="*/ 133 h 133" name="T3"/>
                <a:gd fmla="*/ 147 w 228" name="T4"/>
                <a:gd fmla="*/ 133 h 133" name="T5"/>
                <a:gd fmla="*/ 119 w 228" name="T6"/>
                <a:gd fmla="*/ 125 h 133" name="T7"/>
                <a:gd fmla="*/ 119 w 228" name="T8"/>
                <a:gd fmla="*/ 125 h 133" name="T9"/>
                <a:gd fmla="*/ 119 w 228" name="T10"/>
                <a:gd fmla="*/ 125 h 133" name="T11"/>
                <a:gd fmla="*/ 119 w 228" name="T12"/>
                <a:gd fmla="*/ 125 h 133" name="T13"/>
                <a:gd fmla="*/ 119 w 228" name="T14"/>
                <a:gd fmla="*/ 125 h 133" name="T15"/>
                <a:gd fmla="*/ 79 w 228" name="T16"/>
                <a:gd fmla="*/ 115 h 133" name="T17"/>
                <a:gd fmla="*/ 79 w 228" name="T18"/>
                <a:gd fmla="*/ 115 h 133" name="T19"/>
                <a:gd fmla="*/ 19 w 228" name="T20"/>
                <a:gd fmla="*/ 70 h 133" name="T21"/>
                <a:gd fmla="*/ 52 w 228" name="T22"/>
                <a:gd fmla="*/ 83 h 133" name="T23"/>
                <a:gd fmla="*/ 95 w 228" name="T24"/>
                <a:gd fmla="*/ 92 h 133" name="T25"/>
                <a:gd fmla="*/ 70 w 228" name="T26"/>
                <a:gd fmla="*/ 75 h 133" name="T27"/>
                <a:gd fmla="*/ 6 w 228" name="T28"/>
                <a:gd fmla="*/ 7 h 133" name="T29"/>
                <a:gd fmla="*/ 83 w 228" name="T30"/>
                <a:gd fmla="*/ 58 h 133" name="T31"/>
                <a:gd fmla="*/ 131 w 228" name="T32"/>
                <a:gd fmla="*/ 73 h 133" name="T33"/>
                <a:gd fmla="*/ 83 w 228" name="T34"/>
                <a:gd fmla="*/ 34 h 133" name="T35"/>
                <a:gd fmla="*/ 148 w 228" name="T36"/>
                <a:gd fmla="*/ 51 h 133" name="T37"/>
                <a:gd fmla="*/ 196 w 228" name="T38"/>
                <a:gd fmla="*/ 79 h 133" name="T39"/>
                <a:gd fmla="*/ 189 w 228" name="T40"/>
                <a:gd fmla="*/ 34 h 133" name="T41"/>
                <a:gd fmla="*/ 212 w 228" name="T42"/>
                <a:gd fmla="*/ 122 h 13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3" w="228">
                  <a:moveTo>
                    <a:pt x="212" y="122"/>
                  </a:moveTo>
                  <a:cubicBezTo>
                    <a:pt x="186" y="128"/>
                    <a:pt x="161" y="133"/>
                    <a:pt x="151" y="133"/>
                  </a:cubicBezTo>
                  <a:cubicBezTo>
                    <a:pt x="149" y="133"/>
                    <a:pt x="147" y="133"/>
                    <a:pt x="147" y="133"/>
                  </a:cubicBezTo>
                  <a:cubicBezTo>
                    <a:pt x="144" y="132"/>
                    <a:pt x="134" y="129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6" y="125"/>
                    <a:pt x="88" y="117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0" y="112"/>
                    <a:pt x="24" y="74"/>
                    <a:pt x="19" y="70"/>
                  </a:cubicBezTo>
                  <a:cubicBezTo>
                    <a:pt x="15" y="65"/>
                    <a:pt x="30" y="75"/>
                    <a:pt x="52" y="83"/>
                  </a:cubicBezTo>
                  <a:cubicBezTo>
                    <a:pt x="74" y="91"/>
                    <a:pt x="95" y="92"/>
                    <a:pt x="95" y="92"/>
                  </a:cubicBezTo>
                  <a:cubicBezTo>
                    <a:pt x="95" y="92"/>
                    <a:pt x="87" y="88"/>
                    <a:pt x="70" y="75"/>
                  </a:cubicBezTo>
                  <a:cubicBezTo>
                    <a:pt x="53" y="62"/>
                    <a:pt x="11" y="14"/>
                    <a:pt x="6" y="7"/>
                  </a:cubicBezTo>
                  <a:cubicBezTo>
                    <a:pt x="0" y="0"/>
                    <a:pt x="47" y="45"/>
                    <a:pt x="83" y="58"/>
                  </a:cubicBezTo>
                  <a:cubicBezTo>
                    <a:pt x="118" y="71"/>
                    <a:pt x="131" y="73"/>
                    <a:pt x="131" y="73"/>
                  </a:cubicBezTo>
                  <a:cubicBezTo>
                    <a:pt x="131" y="73"/>
                    <a:pt x="91" y="36"/>
                    <a:pt x="83" y="34"/>
                  </a:cubicBezTo>
                  <a:cubicBezTo>
                    <a:pt x="76" y="33"/>
                    <a:pt x="113" y="38"/>
                    <a:pt x="148" y="51"/>
                  </a:cubicBezTo>
                  <a:cubicBezTo>
                    <a:pt x="183" y="63"/>
                    <a:pt x="196" y="79"/>
                    <a:pt x="196" y="79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228" y="105"/>
                    <a:pt x="212" y="122"/>
                  </a:cubicBezTo>
                  <a:close/>
                </a:path>
              </a:pathLst>
            </a:custGeom>
            <a:solidFill>
              <a:srgbClr val="9341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31"/>
            <p:cNvSpPr>
              <a:spLocks noEditPoints="1"/>
            </p:cNvSpPr>
            <p:nvPr/>
          </p:nvSpPr>
          <p:spPr bwMode="auto">
            <a:xfrm>
              <a:off x="3734" y="1863"/>
              <a:ext cx="443" cy="171"/>
            </a:xfrm>
            <a:custGeom>
              <a:gdLst>
                <a:gd fmla="*/ 182 w 326" name="T0"/>
                <a:gd fmla="*/ 25 h 126" name="T1"/>
                <a:gd fmla="*/ 163 w 326" name="T2"/>
                <a:gd fmla="*/ 25 h 126" name="T3"/>
                <a:gd fmla="*/ 145 w 326" name="T4"/>
                <a:gd fmla="*/ 22 h 126" name="T5"/>
                <a:gd fmla="*/ 134 w 326" name="T6"/>
                <a:gd fmla="*/ 13 h 126" name="T7"/>
                <a:gd fmla="*/ 5 w 326" name="T8"/>
                <a:gd fmla="*/ 4 h 126" name="T9"/>
                <a:gd fmla="*/ 1 w 326" name="T10"/>
                <a:gd fmla="*/ 6 h 126" name="T11"/>
                <a:gd fmla="*/ 1 w 326" name="T12"/>
                <a:gd fmla="*/ 20 h 126" name="T13"/>
                <a:gd fmla="*/ 9 w 326" name="T14"/>
                <a:gd fmla="*/ 29 h 126" name="T15"/>
                <a:gd fmla="*/ 27 w 326" name="T16"/>
                <a:gd fmla="*/ 92 h 126" name="T17"/>
                <a:gd fmla="*/ 122 w 326" name="T18"/>
                <a:gd fmla="*/ 93 h 126" name="T19"/>
                <a:gd fmla="*/ 148 w 326" name="T20"/>
                <a:gd fmla="*/ 46 h 126" name="T21"/>
                <a:gd fmla="*/ 158 w 326" name="T22"/>
                <a:gd fmla="*/ 42 h 126" name="T23"/>
                <a:gd fmla="*/ 162 w 326" name="T24"/>
                <a:gd fmla="*/ 42 h 126" name="T25"/>
                <a:gd fmla="*/ 166 w 326" name="T26"/>
                <a:gd fmla="*/ 43 h 126" name="T27"/>
                <a:gd fmla="*/ 175 w 326" name="T28"/>
                <a:gd fmla="*/ 48 h 126" name="T29"/>
                <a:gd fmla="*/ 195 w 326" name="T30"/>
                <a:gd fmla="*/ 98 h 126" name="T31"/>
                <a:gd fmla="*/ 289 w 326" name="T32"/>
                <a:gd fmla="*/ 109 h 126" name="T33"/>
                <a:gd fmla="*/ 315 w 326" name="T34"/>
                <a:gd fmla="*/ 49 h 126" name="T35"/>
                <a:gd fmla="*/ 325 w 326" name="T36"/>
                <a:gd fmla="*/ 42 h 126" name="T37"/>
                <a:gd fmla="*/ 326 w 326" name="T38"/>
                <a:gd fmla="*/ 28 h 126" name="T39"/>
                <a:gd fmla="*/ 323 w 326" name="T40"/>
                <a:gd fmla="*/ 25 h 126" name="T41"/>
                <a:gd fmla="*/ 194 w 326" name="T42"/>
                <a:gd fmla="*/ 17 h 126" name="T43"/>
                <a:gd fmla="*/ 182 w 326" name="T44"/>
                <a:gd fmla="*/ 25 h 126" name="T45"/>
                <a:gd fmla="*/ 33 w 326" name="T46"/>
                <a:gd fmla="*/ 11 h 126" name="T47"/>
                <a:gd fmla="*/ 128 w 326" name="T48"/>
                <a:gd fmla="*/ 23 h 126" name="T49"/>
                <a:gd fmla="*/ 117 w 326" name="T50"/>
                <a:gd fmla="*/ 91 h 126" name="T51"/>
                <a:gd fmla="*/ 29 w 326" name="T52"/>
                <a:gd fmla="*/ 85 h 126" name="T53"/>
                <a:gd fmla="*/ 20 w 326" name="T54"/>
                <a:gd fmla="*/ 54 h 126" name="T55"/>
                <a:gd fmla="*/ 22 w 326" name="T56"/>
                <a:gd fmla="*/ 19 h 126" name="T57"/>
                <a:gd fmla="*/ 33 w 326" name="T58"/>
                <a:gd fmla="*/ 11 h 126" name="T59"/>
                <a:gd fmla="*/ 304 w 326" name="T60"/>
                <a:gd fmla="*/ 38 h 126" name="T61"/>
                <a:gd fmla="*/ 301 w 326" name="T62"/>
                <a:gd fmla="*/ 73 h 126" name="T63"/>
                <a:gd fmla="*/ 288 w 326" name="T64"/>
                <a:gd fmla="*/ 102 h 126" name="T65"/>
                <a:gd fmla="*/ 200 w 326" name="T66"/>
                <a:gd fmla="*/ 96 h 126" name="T67"/>
                <a:gd fmla="*/ 198 w 326" name="T68"/>
                <a:gd fmla="*/ 28 h 126" name="T69"/>
                <a:gd fmla="*/ 294 w 326" name="T70"/>
                <a:gd fmla="*/ 29 h 126" name="T71"/>
                <a:gd fmla="*/ 304 w 326" name="T72"/>
                <a:gd fmla="*/ 38 h 12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5" w="326">
                  <a:moveTo>
                    <a:pt x="182" y="25"/>
                  </a:moveTo>
                  <a:cubicBezTo>
                    <a:pt x="179" y="26"/>
                    <a:pt x="175" y="26"/>
                    <a:pt x="163" y="25"/>
                  </a:cubicBezTo>
                  <a:cubicBezTo>
                    <a:pt x="151" y="24"/>
                    <a:pt x="147" y="24"/>
                    <a:pt x="145" y="22"/>
                  </a:cubicBezTo>
                  <a:cubicBezTo>
                    <a:pt x="143" y="21"/>
                    <a:pt x="140" y="16"/>
                    <a:pt x="134" y="13"/>
                  </a:cubicBezTo>
                  <a:cubicBezTo>
                    <a:pt x="106" y="1"/>
                    <a:pt x="26" y="0"/>
                    <a:pt x="5" y="4"/>
                  </a:cubicBezTo>
                  <a:cubicBezTo>
                    <a:pt x="2" y="4"/>
                    <a:pt x="2" y="4"/>
                    <a:pt x="1" y="6"/>
                  </a:cubicBezTo>
                  <a:cubicBezTo>
                    <a:pt x="1" y="8"/>
                    <a:pt x="0" y="19"/>
                    <a:pt x="1" y="20"/>
                  </a:cubicBezTo>
                  <a:cubicBezTo>
                    <a:pt x="2" y="22"/>
                    <a:pt x="6" y="23"/>
                    <a:pt x="9" y="29"/>
                  </a:cubicBezTo>
                  <a:cubicBezTo>
                    <a:pt x="15" y="39"/>
                    <a:pt x="12" y="74"/>
                    <a:pt x="27" y="92"/>
                  </a:cubicBezTo>
                  <a:cubicBezTo>
                    <a:pt x="42" y="110"/>
                    <a:pt x="104" y="115"/>
                    <a:pt x="122" y="93"/>
                  </a:cubicBezTo>
                  <a:cubicBezTo>
                    <a:pt x="134" y="79"/>
                    <a:pt x="141" y="62"/>
                    <a:pt x="148" y="46"/>
                  </a:cubicBezTo>
                  <a:cubicBezTo>
                    <a:pt x="152" y="43"/>
                    <a:pt x="155" y="43"/>
                    <a:pt x="158" y="42"/>
                  </a:cubicBezTo>
                  <a:cubicBezTo>
                    <a:pt x="160" y="42"/>
                    <a:pt x="161" y="42"/>
                    <a:pt x="162" y="42"/>
                  </a:cubicBezTo>
                  <a:cubicBezTo>
                    <a:pt x="163" y="42"/>
                    <a:pt x="164" y="43"/>
                    <a:pt x="166" y="43"/>
                  </a:cubicBezTo>
                  <a:cubicBezTo>
                    <a:pt x="169" y="43"/>
                    <a:pt x="172" y="44"/>
                    <a:pt x="175" y="48"/>
                  </a:cubicBezTo>
                  <a:cubicBezTo>
                    <a:pt x="180" y="65"/>
                    <a:pt x="185" y="82"/>
                    <a:pt x="195" y="98"/>
                  </a:cubicBezTo>
                  <a:cubicBezTo>
                    <a:pt x="210" y="122"/>
                    <a:pt x="272" y="126"/>
                    <a:pt x="289" y="109"/>
                  </a:cubicBezTo>
                  <a:cubicBezTo>
                    <a:pt x="306" y="94"/>
                    <a:pt x="308" y="58"/>
                    <a:pt x="315" y="49"/>
                  </a:cubicBezTo>
                  <a:cubicBezTo>
                    <a:pt x="319" y="44"/>
                    <a:pt x="324" y="43"/>
                    <a:pt x="325" y="42"/>
                  </a:cubicBezTo>
                  <a:cubicBezTo>
                    <a:pt x="326" y="40"/>
                    <a:pt x="326" y="29"/>
                    <a:pt x="326" y="28"/>
                  </a:cubicBezTo>
                  <a:cubicBezTo>
                    <a:pt x="326" y="26"/>
                    <a:pt x="326" y="26"/>
                    <a:pt x="323" y="25"/>
                  </a:cubicBezTo>
                  <a:cubicBezTo>
                    <a:pt x="302" y="18"/>
                    <a:pt x="223" y="9"/>
                    <a:pt x="194" y="17"/>
                  </a:cubicBezTo>
                  <a:cubicBezTo>
                    <a:pt x="188" y="19"/>
                    <a:pt x="183" y="23"/>
                    <a:pt x="182" y="25"/>
                  </a:cubicBezTo>
                  <a:close/>
                  <a:moveTo>
                    <a:pt x="33" y="11"/>
                  </a:moveTo>
                  <a:cubicBezTo>
                    <a:pt x="53" y="6"/>
                    <a:pt x="109" y="12"/>
                    <a:pt x="128" y="23"/>
                  </a:cubicBezTo>
                  <a:cubicBezTo>
                    <a:pt x="150" y="37"/>
                    <a:pt x="129" y="77"/>
                    <a:pt x="117" y="91"/>
                  </a:cubicBezTo>
                  <a:cubicBezTo>
                    <a:pt x="101" y="108"/>
                    <a:pt x="45" y="107"/>
                    <a:pt x="29" y="85"/>
                  </a:cubicBezTo>
                  <a:cubicBezTo>
                    <a:pt x="24" y="77"/>
                    <a:pt x="21" y="63"/>
                    <a:pt x="20" y="54"/>
                  </a:cubicBezTo>
                  <a:cubicBezTo>
                    <a:pt x="19" y="45"/>
                    <a:pt x="19" y="27"/>
                    <a:pt x="22" y="19"/>
                  </a:cubicBezTo>
                  <a:cubicBezTo>
                    <a:pt x="26" y="11"/>
                    <a:pt x="33" y="11"/>
                    <a:pt x="33" y="11"/>
                  </a:cubicBezTo>
                  <a:close/>
                  <a:moveTo>
                    <a:pt x="304" y="38"/>
                  </a:moveTo>
                  <a:cubicBezTo>
                    <a:pt x="306" y="46"/>
                    <a:pt x="304" y="64"/>
                    <a:pt x="301" y="73"/>
                  </a:cubicBezTo>
                  <a:cubicBezTo>
                    <a:pt x="299" y="82"/>
                    <a:pt x="294" y="95"/>
                    <a:pt x="288" y="102"/>
                  </a:cubicBezTo>
                  <a:cubicBezTo>
                    <a:pt x="270" y="122"/>
                    <a:pt x="213" y="116"/>
                    <a:pt x="200" y="96"/>
                  </a:cubicBezTo>
                  <a:cubicBezTo>
                    <a:pt x="190" y="82"/>
                    <a:pt x="175" y="38"/>
                    <a:pt x="198" y="28"/>
                  </a:cubicBezTo>
                  <a:cubicBezTo>
                    <a:pt x="218" y="19"/>
                    <a:pt x="274" y="21"/>
                    <a:pt x="294" y="29"/>
                  </a:cubicBezTo>
                  <a:cubicBezTo>
                    <a:pt x="294" y="29"/>
                    <a:pt x="301" y="30"/>
                    <a:pt x="304" y="38"/>
                  </a:cubicBezTo>
                  <a:close/>
                </a:path>
              </a:pathLst>
            </a:custGeom>
            <a:solidFill>
              <a:srgbClr val="6146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32"/>
            <p:cNvSpPr/>
            <p:nvPr/>
          </p:nvSpPr>
          <p:spPr bwMode="auto">
            <a:xfrm>
              <a:off x="3972" y="1889"/>
              <a:ext cx="178" cy="140"/>
            </a:xfrm>
            <a:custGeom>
              <a:gdLst>
                <a:gd fmla="*/ 25 w 131" name="T0"/>
                <a:gd fmla="*/ 77 h 103" name="T1"/>
                <a:gd fmla="*/ 23 w 131" name="T2"/>
                <a:gd fmla="*/ 9 h 103" name="T3"/>
                <a:gd fmla="*/ 119 w 131" name="T4"/>
                <a:gd fmla="*/ 10 h 103" name="T5"/>
                <a:gd fmla="*/ 127 w 131" name="T6"/>
                <a:gd fmla="*/ 16 h 103" name="T7"/>
                <a:gd fmla="*/ 129 w 131" name="T8"/>
                <a:gd fmla="*/ 19 h 103" name="T9"/>
                <a:gd fmla="*/ 126 w 131" name="T10"/>
                <a:gd fmla="*/ 54 h 103" name="T11"/>
                <a:gd fmla="*/ 123 w 131" name="T12"/>
                <a:gd fmla="*/ 65 h 103" name="T13"/>
                <a:gd fmla="*/ 113 w 131" name="T14"/>
                <a:gd fmla="*/ 83 h 103" name="T15"/>
                <a:gd fmla="*/ 25 w 131" name="T16"/>
                <a:gd fmla="*/ 77 h 1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3" w="131">
                  <a:moveTo>
                    <a:pt x="25" y="77"/>
                  </a:moveTo>
                  <a:cubicBezTo>
                    <a:pt x="15" y="63"/>
                    <a:pt x="0" y="19"/>
                    <a:pt x="23" y="9"/>
                  </a:cubicBezTo>
                  <a:cubicBezTo>
                    <a:pt x="43" y="0"/>
                    <a:pt x="99" y="2"/>
                    <a:pt x="119" y="10"/>
                  </a:cubicBezTo>
                  <a:cubicBezTo>
                    <a:pt x="119" y="10"/>
                    <a:pt x="124" y="10"/>
                    <a:pt x="127" y="16"/>
                  </a:cubicBezTo>
                  <a:cubicBezTo>
                    <a:pt x="128" y="17"/>
                    <a:pt x="128" y="18"/>
                    <a:pt x="129" y="19"/>
                  </a:cubicBezTo>
                  <a:cubicBezTo>
                    <a:pt x="131" y="27"/>
                    <a:pt x="129" y="45"/>
                    <a:pt x="126" y="54"/>
                  </a:cubicBezTo>
                  <a:cubicBezTo>
                    <a:pt x="126" y="57"/>
                    <a:pt x="124" y="61"/>
                    <a:pt x="123" y="65"/>
                  </a:cubicBezTo>
                  <a:cubicBezTo>
                    <a:pt x="120" y="72"/>
                    <a:pt x="117" y="79"/>
                    <a:pt x="113" y="83"/>
                  </a:cubicBezTo>
                  <a:cubicBezTo>
                    <a:pt x="95" y="103"/>
                    <a:pt x="38" y="97"/>
                    <a:pt x="25" y="77"/>
                  </a:cubicBezTo>
                  <a:close/>
                </a:path>
              </a:pathLst>
            </a:custGeom>
            <a:solidFill>
              <a:srgbClr val="B7D8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6" name="Freeform 33"/>
            <p:cNvSpPr/>
            <p:nvPr/>
          </p:nvSpPr>
          <p:spPr bwMode="auto">
            <a:xfrm>
              <a:off x="3760" y="1872"/>
              <a:ext cx="178" cy="138"/>
            </a:xfrm>
            <a:custGeom>
              <a:gdLst>
                <a:gd fmla="*/ 109 w 131" name="T0"/>
                <a:gd fmla="*/ 17 h 102" name="T1"/>
                <a:gd fmla="*/ 98 w 131" name="T2"/>
                <a:gd fmla="*/ 85 h 102" name="T3"/>
                <a:gd fmla="*/ 10 w 131" name="T4"/>
                <a:gd fmla="*/ 79 h 102" name="T5"/>
                <a:gd fmla="*/ 3 w 131" name="T6"/>
                <a:gd fmla="*/ 62 h 102" name="T7"/>
                <a:gd fmla="*/ 1 w 131" name="T8"/>
                <a:gd fmla="*/ 48 h 102" name="T9"/>
                <a:gd fmla="*/ 2 w 131" name="T10"/>
                <a:gd fmla="*/ 18 h 102" name="T11"/>
                <a:gd fmla="*/ 3 w 131" name="T12"/>
                <a:gd fmla="*/ 13 h 102" name="T13"/>
                <a:gd fmla="*/ 14 w 131" name="T14"/>
                <a:gd fmla="*/ 5 h 102" name="T15"/>
                <a:gd fmla="*/ 109 w 131" name="T16"/>
                <a:gd fmla="*/ 17 h 1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2" w="131">
                  <a:moveTo>
                    <a:pt x="109" y="17"/>
                  </a:moveTo>
                  <a:cubicBezTo>
                    <a:pt x="131" y="31"/>
                    <a:pt x="110" y="71"/>
                    <a:pt x="98" y="85"/>
                  </a:cubicBezTo>
                  <a:cubicBezTo>
                    <a:pt x="82" y="102"/>
                    <a:pt x="26" y="101"/>
                    <a:pt x="10" y="79"/>
                  </a:cubicBezTo>
                  <a:cubicBezTo>
                    <a:pt x="7" y="74"/>
                    <a:pt x="5" y="68"/>
                    <a:pt x="3" y="62"/>
                  </a:cubicBezTo>
                  <a:cubicBezTo>
                    <a:pt x="2" y="57"/>
                    <a:pt x="1" y="52"/>
                    <a:pt x="1" y="48"/>
                  </a:cubicBezTo>
                  <a:cubicBezTo>
                    <a:pt x="0" y="41"/>
                    <a:pt x="0" y="27"/>
                    <a:pt x="2" y="18"/>
                  </a:cubicBezTo>
                  <a:cubicBezTo>
                    <a:pt x="2" y="16"/>
                    <a:pt x="3" y="14"/>
                    <a:pt x="3" y="13"/>
                  </a:cubicBezTo>
                  <a:cubicBezTo>
                    <a:pt x="7" y="5"/>
                    <a:pt x="14" y="5"/>
                    <a:pt x="14" y="5"/>
                  </a:cubicBezTo>
                  <a:cubicBezTo>
                    <a:pt x="34" y="0"/>
                    <a:pt x="90" y="6"/>
                    <a:pt x="109" y="17"/>
                  </a:cubicBezTo>
                  <a:close/>
                </a:path>
              </a:pathLst>
            </a:custGeom>
            <a:solidFill>
              <a:srgbClr val="B7D8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3833" y="2314"/>
              <a:ext cx="91" cy="74"/>
            </a:xfrm>
            <a:custGeom>
              <a:gdLst>
                <a:gd fmla="*/ 0 w 67" name="T0"/>
                <a:gd fmla="*/ 6 h 55" name="T1"/>
                <a:gd fmla="*/ 38 w 67" name="T2"/>
                <a:gd fmla="*/ 0 h 55" name="T3"/>
                <a:gd fmla="*/ 67 w 67" name="T4"/>
                <a:gd fmla="*/ 55 h 55" name="T5"/>
                <a:gd fmla="*/ 1 w 67" name="T6"/>
                <a:gd fmla="*/ 38 h 55" name="T7"/>
                <a:gd fmla="*/ 0 w 67" name="T8"/>
                <a:gd fmla="*/ 6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67">
                  <a:moveTo>
                    <a:pt x="0" y="6"/>
                  </a:moveTo>
                  <a:cubicBezTo>
                    <a:pt x="5" y="4"/>
                    <a:pt x="38" y="0"/>
                    <a:pt x="38" y="0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1" y="38"/>
                    <a:pt x="1" y="38"/>
                    <a:pt x="1" y="38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AAA9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8" name="Freeform 35"/>
            <p:cNvSpPr/>
            <p:nvPr/>
          </p:nvSpPr>
          <p:spPr bwMode="auto">
            <a:xfrm>
              <a:off x="3930" y="2321"/>
              <a:ext cx="89" cy="69"/>
            </a:xfrm>
            <a:custGeom>
              <a:gdLst>
                <a:gd fmla="*/ 61 w 66" name="T0"/>
                <a:gd fmla="*/ 18 h 51" name="T1"/>
                <a:gd fmla="*/ 24 w 66" name="T2"/>
                <a:gd fmla="*/ 0 h 51" name="T3"/>
                <a:gd fmla="*/ 0 w 66" name="T4"/>
                <a:gd fmla="*/ 51 h 51" name="T5"/>
                <a:gd fmla="*/ 66 w 66" name="T6"/>
                <a:gd fmla="*/ 36 h 51" name="T7"/>
                <a:gd fmla="*/ 61 w 66" name="T8"/>
                <a:gd fmla="*/ 18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66">
                  <a:moveTo>
                    <a:pt x="61" y="18"/>
                  </a:moveTo>
                  <a:cubicBezTo>
                    <a:pt x="54" y="12"/>
                    <a:pt x="24" y="0"/>
                    <a:pt x="2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6" y="36"/>
                    <a:pt x="66" y="36"/>
                    <a:pt x="66" y="36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AAA9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9" name="Freeform 36"/>
            <p:cNvSpPr/>
            <p:nvPr/>
          </p:nvSpPr>
          <p:spPr bwMode="auto">
            <a:xfrm>
              <a:off x="3962" y="2238"/>
              <a:ext cx="128" cy="191"/>
            </a:xfrm>
            <a:custGeom>
              <a:gdLst>
                <a:gd fmla="*/ 66 w 94" name="T0"/>
                <a:gd fmla="*/ 0 h 141" name="T1"/>
                <a:gd fmla="*/ 0 w 94" name="T2"/>
                <a:gd fmla="*/ 61 h 141" name="T3"/>
                <a:gd fmla="*/ 54 w 94" name="T4"/>
                <a:gd fmla="*/ 136 h 141" name="T5"/>
                <a:gd fmla="*/ 94 w 94" name="T6"/>
                <a:gd fmla="*/ 40 h 141" name="T7"/>
                <a:gd fmla="*/ 66 w 94" name="T8"/>
                <a:gd fmla="*/ 0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94">
                  <a:moveTo>
                    <a:pt x="66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7" y="141"/>
                    <a:pt x="94" y="40"/>
                    <a:pt x="94" y="4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C4C2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0" name="Freeform 37"/>
            <p:cNvSpPr/>
            <p:nvPr/>
          </p:nvSpPr>
          <p:spPr bwMode="auto">
            <a:xfrm>
              <a:off x="3756" y="2230"/>
              <a:ext cx="129" cy="191"/>
            </a:xfrm>
            <a:custGeom>
              <a:gdLst>
                <a:gd fmla="*/ 29 w 95" name="T0"/>
                <a:gd fmla="*/ 0 h 141" name="T1"/>
                <a:gd fmla="*/ 95 w 95" name="T2"/>
                <a:gd fmla="*/ 62 h 141" name="T3"/>
                <a:gd fmla="*/ 41 w 95" name="T4"/>
                <a:gd fmla="*/ 137 h 141" name="T5"/>
                <a:gd fmla="*/ 0 w 95" name="T6"/>
                <a:gd fmla="*/ 41 h 141" name="T7"/>
                <a:gd fmla="*/ 29 w 95" name="T8"/>
                <a:gd fmla="*/ 0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95">
                  <a:moveTo>
                    <a:pt x="29" y="0"/>
                  </a:moveTo>
                  <a:cubicBezTo>
                    <a:pt x="95" y="62"/>
                    <a:pt x="95" y="62"/>
                    <a:pt x="95" y="62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38" y="141"/>
                    <a:pt x="0" y="41"/>
                    <a:pt x="0" y="4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4C2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1" name="Freeform 38"/>
            <p:cNvSpPr/>
            <p:nvPr/>
          </p:nvSpPr>
          <p:spPr bwMode="auto">
            <a:xfrm>
              <a:off x="3239" y="1924"/>
              <a:ext cx="196" cy="405"/>
            </a:xfrm>
            <a:custGeom>
              <a:gdLst>
                <a:gd fmla="*/ 118 w 144" name="T0"/>
                <a:gd fmla="*/ 140 h 299" name="T1"/>
                <a:gd fmla="*/ 117 w 144" name="T2"/>
                <a:gd fmla="*/ 82 h 299" name="T3"/>
                <a:gd fmla="*/ 119 w 144" name="T4"/>
                <a:gd fmla="*/ 19 h 299" name="T5"/>
                <a:gd fmla="*/ 90 w 144" name="T6"/>
                <a:gd fmla="*/ 27 h 299" name="T7"/>
                <a:gd fmla="*/ 82 w 144" name="T8"/>
                <a:gd fmla="*/ 132 h 299" name="T9"/>
                <a:gd fmla="*/ 65 w 144" name="T10"/>
                <a:gd fmla="*/ 123 h 299" name="T11"/>
                <a:gd fmla="*/ 45 w 144" name="T12"/>
                <a:gd fmla="*/ 132 h 299" name="T13"/>
                <a:gd fmla="*/ 25 w 144" name="T14"/>
                <a:gd fmla="*/ 136 h 299" name="T15"/>
                <a:gd fmla="*/ 15 w 144" name="T16"/>
                <a:gd fmla="*/ 147 h 299" name="T17"/>
                <a:gd fmla="*/ 3 w 144" name="T18"/>
                <a:gd fmla="*/ 154 h 299" name="T19"/>
                <a:gd fmla="*/ 8 w 144" name="T20"/>
                <a:gd fmla="*/ 196 h 299" name="T21"/>
                <a:gd fmla="*/ 19 w 144" name="T22"/>
                <a:gd fmla="*/ 210 h 299" name="T23"/>
                <a:gd fmla="*/ 46 w 144" name="T24"/>
                <a:gd fmla="*/ 239 h 299" name="T25"/>
                <a:gd fmla="*/ 57 w 144" name="T26"/>
                <a:gd fmla="*/ 286 h 299" name="T27"/>
                <a:gd fmla="*/ 132 w 144" name="T28"/>
                <a:gd fmla="*/ 294 h 299" name="T29"/>
                <a:gd fmla="*/ 127 w 144" name="T30"/>
                <a:gd fmla="*/ 227 h 299" name="T31"/>
                <a:gd fmla="*/ 144 w 144" name="T32"/>
                <a:gd fmla="*/ 186 h 299" name="T33"/>
                <a:gd fmla="*/ 137 w 144" name="T34"/>
                <a:gd fmla="*/ 146 h 299" name="T35"/>
                <a:gd fmla="*/ 118 w 144" name="T36"/>
                <a:gd fmla="*/ 140 h 2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" w="144">
                  <a:moveTo>
                    <a:pt x="118" y="140"/>
                  </a:moveTo>
                  <a:cubicBezTo>
                    <a:pt x="118" y="139"/>
                    <a:pt x="116" y="112"/>
                    <a:pt x="117" y="82"/>
                  </a:cubicBezTo>
                  <a:cubicBezTo>
                    <a:pt x="118" y="59"/>
                    <a:pt x="123" y="33"/>
                    <a:pt x="119" y="19"/>
                  </a:cubicBezTo>
                  <a:cubicBezTo>
                    <a:pt x="115" y="3"/>
                    <a:pt x="97" y="0"/>
                    <a:pt x="90" y="27"/>
                  </a:cubicBezTo>
                  <a:cubicBezTo>
                    <a:pt x="85" y="49"/>
                    <a:pt x="82" y="132"/>
                    <a:pt x="82" y="132"/>
                  </a:cubicBezTo>
                  <a:cubicBezTo>
                    <a:pt x="82" y="132"/>
                    <a:pt x="72" y="125"/>
                    <a:pt x="65" y="123"/>
                  </a:cubicBezTo>
                  <a:cubicBezTo>
                    <a:pt x="57" y="121"/>
                    <a:pt x="45" y="132"/>
                    <a:pt x="45" y="132"/>
                  </a:cubicBezTo>
                  <a:cubicBezTo>
                    <a:pt x="45" y="132"/>
                    <a:pt x="31" y="132"/>
                    <a:pt x="25" y="136"/>
                  </a:cubicBezTo>
                  <a:cubicBezTo>
                    <a:pt x="19" y="140"/>
                    <a:pt x="15" y="147"/>
                    <a:pt x="15" y="147"/>
                  </a:cubicBezTo>
                  <a:cubicBezTo>
                    <a:pt x="15" y="147"/>
                    <a:pt x="5" y="147"/>
                    <a:pt x="3" y="154"/>
                  </a:cubicBezTo>
                  <a:cubicBezTo>
                    <a:pt x="0" y="161"/>
                    <a:pt x="4" y="190"/>
                    <a:pt x="8" y="196"/>
                  </a:cubicBezTo>
                  <a:cubicBezTo>
                    <a:pt x="12" y="201"/>
                    <a:pt x="19" y="210"/>
                    <a:pt x="19" y="210"/>
                  </a:cubicBezTo>
                  <a:cubicBezTo>
                    <a:pt x="20" y="227"/>
                    <a:pt x="46" y="239"/>
                    <a:pt x="46" y="239"/>
                  </a:cubicBezTo>
                  <a:cubicBezTo>
                    <a:pt x="57" y="286"/>
                    <a:pt x="57" y="286"/>
                    <a:pt x="57" y="286"/>
                  </a:cubicBezTo>
                  <a:cubicBezTo>
                    <a:pt x="57" y="286"/>
                    <a:pt x="135" y="299"/>
                    <a:pt x="132" y="294"/>
                  </a:cubicBezTo>
                  <a:cubicBezTo>
                    <a:pt x="129" y="288"/>
                    <a:pt x="123" y="235"/>
                    <a:pt x="127" y="227"/>
                  </a:cubicBezTo>
                  <a:cubicBezTo>
                    <a:pt x="131" y="220"/>
                    <a:pt x="144" y="196"/>
                    <a:pt x="144" y="186"/>
                  </a:cubicBezTo>
                  <a:cubicBezTo>
                    <a:pt x="144" y="177"/>
                    <a:pt x="142" y="147"/>
                    <a:pt x="137" y="146"/>
                  </a:cubicBezTo>
                  <a:cubicBezTo>
                    <a:pt x="132" y="145"/>
                    <a:pt x="118" y="140"/>
                    <a:pt x="118" y="140"/>
                  </a:cubicBez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39"/>
            <p:cNvSpPr/>
            <p:nvPr/>
          </p:nvSpPr>
          <p:spPr bwMode="auto">
            <a:xfrm>
              <a:off x="3264" y="1928"/>
              <a:ext cx="136" cy="394"/>
            </a:xfrm>
            <a:custGeom>
              <a:gdLst>
                <a:gd fmla="*/ 90 w 100" name="T0"/>
                <a:gd fmla="*/ 7 h 291" name="T1"/>
                <a:gd fmla="*/ 72 w 100" name="T2"/>
                <a:gd fmla="*/ 24 h 291" name="T3"/>
                <a:gd fmla="*/ 64 w 100" name="T4"/>
                <a:gd fmla="*/ 129 h 291" name="T5"/>
                <a:gd fmla="*/ 63 w 100" name="T6"/>
                <a:gd fmla="*/ 128 h 291" name="T7"/>
                <a:gd fmla="*/ 69 w 100" name="T8"/>
                <a:gd fmla="*/ 139 h 291" name="T9"/>
                <a:gd fmla="*/ 59 w 100" name="T10"/>
                <a:gd fmla="*/ 169 h 291" name="T11"/>
                <a:gd fmla="*/ 64 w 100" name="T12"/>
                <a:gd fmla="*/ 190 h 291" name="T13"/>
                <a:gd fmla="*/ 45 w 100" name="T14"/>
                <a:gd fmla="*/ 195 h 291" name="T15"/>
                <a:gd fmla="*/ 34 w 100" name="T16"/>
                <a:gd fmla="*/ 168 h 291" name="T17"/>
                <a:gd fmla="*/ 29 w 100" name="T18"/>
                <a:gd fmla="*/ 139 h 291" name="T19"/>
                <a:gd fmla="*/ 30 w 100" name="T20"/>
                <a:gd fmla="*/ 162 h 291" name="T21"/>
                <a:gd fmla="*/ 38 w 100" name="T22"/>
                <a:gd fmla="*/ 185 h 291" name="T23"/>
                <a:gd fmla="*/ 41 w 100" name="T24"/>
                <a:gd fmla="*/ 196 h 291" name="T25"/>
                <a:gd fmla="*/ 29 w 100" name="T26"/>
                <a:gd fmla="*/ 203 h 291" name="T27"/>
                <a:gd fmla="*/ 17 w 100" name="T28"/>
                <a:gd fmla="*/ 192 h 291" name="T29"/>
                <a:gd fmla="*/ 0 w 100" name="T30"/>
                <a:gd fmla="*/ 152 h 291" name="T31"/>
                <a:gd fmla="*/ 2 w 100" name="T32"/>
                <a:gd fmla="*/ 159 h 291" name="T33"/>
                <a:gd fmla="*/ 14 w 100" name="T34"/>
                <a:gd fmla="*/ 194 h 291" name="T35"/>
                <a:gd fmla="*/ 20 w 100" name="T36"/>
                <a:gd fmla="*/ 205 h 291" name="T37"/>
                <a:gd fmla="*/ 14 w 100" name="T38"/>
                <a:gd fmla="*/ 215 h 291" name="T39"/>
                <a:gd fmla="*/ 1 w 100" name="T40"/>
                <a:gd fmla="*/ 207 h 291" name="T41"/>
                <a:gd fmla="*/ 21 w 100" name="T42"/>
                <a:gd fmla="*/ 234 h 291" name="T43"/>
                <a:gd fmla="*/ 34 w 100" name="T44"/>
                <a:gd fmla="*/ 281 h 291" name="T45"/>
                <a:gd fmla="*/ 50 w 100" name="T46"/>
                <a:gd fmla="*/ 291 h 291" name="T47"/>
                <a:gd fmla="*/ 57 w 100" name="T48"/>
                <a:gd fmla="*/ 283 h 291" name="T49"/>
                <a:gd fmla="*/ 52 w 100" name="T50"/>
                <a:gd fmla="*/ 254 h 291" name="T51"/>
                <a:gd fmla="*/ 97 w 100" name="T52"/>
                <a:gd fmla="*/ 245 h 291" name="T53"/>
                <a:gd fmla="*/ 65 w 100" name="T54"/>
                <a:gd fmla="*/ 213 h 291" name="T55"/>
                <a:gd fmla="*/ 79 w 100" name="T56"/>
                <a:gd fmla="*/ 198 h 291" name="T57"/>
                <a:gd fmla="*/ 92 w 100" name="T58"/>
                <a:gd fmla="*/ 191 h 291" name="T59"/>
                <a:gd fmla="*/ 98 w 100" name="T60"/>
                <a:gd fmla="*/ 167 h 291" name="T61"/>
                <a:gd fmla="*/ 89 w 100" name="T62"/>
                <a:gd fmla="*/ 182 h 291" name="T63"/>
                <a:gd fmla="*/ 80 w 100" name="T64"/>
                <a:gd fmla="*/ 194 h 291" name="T65"/>
                <a:gd fmla="*/ 70 w 100" name="T66"/>
                <a:gd fmla="*/ 192 h 291" name="T67"/>
                <a:gd fmla="*/ 62 w 100" name="T68"/>
                <a:gd fmla="*/ 175 h 291" name="T69"/>
                <a:gd fmla="*/ 75 w 100" name="T70"/>
                <a:gd fmla="*/ 139 h 291" name="T71"/>
                <a:gd fmla="*/ 100 w 100" name="T72"/>
                <a:gd fmla="*/ 137 h 291" name="T73"/>
                <a:gd fmla="*/ 74 w 100" name="T74"/>
                <a:gd fmla="*/ 130 h 291" name="T75"/>
                <a:gd fmla="*/ 73 w 100" name="T76"/>
                <a:gd fmla="*/ 52 h 291" name="T77"/>
                <a:gd fmla="*/ 90 w 100" name="T78"/>
                <a:gd fmla="*/ 7 h 29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91" w="100">
                  <a:moveTo>
                    <a:pt x="90" y="7"/>
                  </a:moveTo>
                  <a:cubicBezTo>
                    <a:pt x="85" y="0"/>
                    <a:pt x="78" y="4"/>
                    <a:pt x="72" y="24"/>
                  </a:cubicBezTo>
                  <a:cubicBezTo>
                    <a:pt x="67" y="46"/>
                    <a:pt x="64" y="129"/>
                    <a:pt x="64" y="129"/>
                  </a:cubicBezTo>
                  <a:cubicBezTo>
                    <a:pt x="64" y="129"/>
                    <a:pt x="64" y="128"/>
                    <a:pt x="63" y="128"/>
                  </a:cubicBezTo>
                  <a:cubicBezTo>
                    <a:pt x="63" y="128"/>
                    <a:pt x="67" y="135"/>
                    <a:pt x="69" y="139"/>
                  </a:cubicBezTo>
                  <a:cubicBezTo>
                    <a:pt x="71" y="144"/>
                    <a:pt x="60" y="167"/>
                    <a:pt x="59" y="169"/>
                  </a:cubicBezTo>
                  <a:cubicBezTo>
                    <a:pt x="58" y="172"/>
                    <a:pt x="62" y="186"/>
                    <a:pt x="64" y="190"/>
                  </a:cubicBezTo>
                  <a:cubicBezTo>
                    <a:pt x="66" y="193"/>
                    <a:pt x="54" y="205"/>
                    <a:pt x="45" y="195"/>
                  </a:cubicBezTo>
                  <a:cubicBezTo>
                    <a:pt x="41" y="191"/>
                    <a:pt x="36" y="178"/>
                    <a:pt x="34" y="168"/>
                  </a:cubicBezTo>
                  <a:cubicBezTo>
                    <a:pt x="29" y="153"/>
                    <a:pt x="29" y="139"/>
                    <a:pt x="29" y="139"/>
                  </a:cubicBezTo>
                  <a:cubicBezTo>
                    <a:pt x="29" y="139"/>
                    <a:pt x="28" y="152"/>
                    <a:pt x="30" y="162"/>
                  </a:cubicBezTo>
                  <a:cubicBezTo>
                    <a:pt x="31" y="167"/>
                    <a:pt x="34" y="179"/>
                    <a:pt x="38" y="185"/>
                  </a:cubicBezTo>
                  <a:cubicBezTo>
                    <a:pt x="42" y="193"/>
                    <a:pt x="42" y="195"/>
                    <a:pt x="41" y="196"/>
                  </a:cubicBezTo>
                  <a:cubicBezTo>
                    <a:pt x="41" y="199"/>
                    <a:pt x="35" y="202"/>
                    <a:pt x="29" y="203"/>
                  </a:cubicBezTo>
                  <a:cubicBezTo>
                    <a:pt x="23" y="203"/>
                    <a:pt x="21" y="196"/>
                    <a:pt x="17" y="192"/>
                  </a:cubicBezTo>
                  <a:cubicBezTo>
                    <a:pt x="13" y="187"/>
                    <a:pt x="1" y="154"/>
                    <a:pt x="0" y="152"/>
                  </a:cubicBezTo>
                  <a:cubicBezTo>
                    <a:pt x="0" y="150"/>
                    <a:pt x="1" y="153"/>
                    <a:pt x="2" y="159"/>
                  </a:cubicBezTo>
                  <a:cubicBezTo>
                    <a:pt x="3" y="164"/>
                    <a:pt x="13" y="191"/>
                    <a:pt x="14" y="194"/>
                  </a:cubicBezTo>
                  <a:cubicBezTo>
                    <a:pt x="15" y="195"/>
                    <a:pt x="20" y="201"/>
                    <a:pt x="20" y="205"/>
                  </a:cubicBezTo>
                  <a:cubicBezTo>
                    <a:pt x="21" y="210"/>
                    <a:pt x="15" y="214"/>
                    <a:pt x="14" y="215"/>
                  </a:cubicBezTo>
                  <a:cubicBezTo>
                    <a:pt x="10" y="217"/>
                    <a:pt x="1" y="207"/>
                    <a:pt x="1" y="207"/>
                  </a:cubicBezTo>
                  <a:cubicBezTo>
                    <a:pt x="2" y="224"/>
                    <a:pt x="21" y="234"/>
                    <a:pt x="21" y="234"/>
                  </a:cubicBezTo>
                  <a:cubicBezTo>
                    <a:pt x="34" y="281"/>
                    <a:pt x="34" y="281"/>
                    <a:pt x="34" y="281"/>
                  </a:cubicBezTo>
                  <a:cubicBezTo>
                    <a:pt x="34" y="281"/>
                    <a:pt x="42" y="291"/>
                    <a:pt x="50" y="291"/>
                  </a:cubicBezTo>
                  <a:cubicBezTo>
                    <a:pt x="57" y="283"/>
                    <a:pt x="57" y="283"/>
                    <a:pt x="57" y="283"/>
                  </a:cubicBezTo>
                  <a:cubicBezTo>
                    <a:pt x="58" y="282"/>
                    <a:pt x="52" y="254"/>
                    <a:pt x="52" y="254"/>
                  </a:cubicBezTo>
                  <a:cubicBezTo>
                    <a:pt x="57" y="245"/>
                    <a:pt x="80" y="254"/>
                    <a:pt x="97" y="245"/>
                  </a:cubicBezTo>
                  <a:cubicBezTo>
                    <a:pt x="98" y="244"/>
                    <a:pt x="57" y="250"/>
                    <a:pt x="65" y="213"/>
                  </a:cubicBezTo>
                  <a:cubicBezTo>
                    <a:pt x="66" y="206"/>
                    <a:pt x="77" y="199"/>
                    <a:pt x="79" y="198"/>
                  </a:cubicBezTo>
                  <a:cubicBezTo>
                    <a:pt x="81" y="198"/>
                    <a:pt x="90" y="194"/>
                    <a:pt x="92" y="191"/>
                  </a:cubicBezTo>
                  <a:cubicBezTo>
                    <a:pt x="95" y="188"/>
                    <a:pt x="98" y="167"/>
                    <a:pt x="98" y="167"/>
                  </a:cubicBezTo>
                  <a:cubicBezTo>
                    <a:pt x="98" y="167"/>
                    <a:pt x="89" y="180"/>
                    <a:pt x="89" y="182"/>
                  </a:cubicBezTo>
                  <a:cubicBezTo>
                    <a:pt x="88" y="184"/>
                    <a:pt x="81" y="194"/>
                    <a:pt x="80" y="194"/>
                  </a:cubicBezTo>
                  <a:cubicBezTo>
                    <a:pt x="79" y="195"/>
                    <a:pt x="72" y="193"/>
                    <a:pt x="70" y="192"/>
                  </a:cubicBezTo>
                  <a:cubicBezTo>
                    <a:pt x="68" y="191"/>
                    <a:pt x="62" y="175"/>
                    <a:pt x="62" y="175"/>
                  </a:cubicBezTo>
                  <a:cubicBezTo>
                    <a:pt x="62" y="175"/>
                    <a:pt x="71" y="141"/>
                    <a:pt x="75" y="139"/>
                  </a:cubicBezTo>
                  <a:cubicBezTo>
                    <a:pt x="79" y="138"/>
                    <a:pt x="100" y="137"/>
                    <a:pt x="100" y="137"/>
                  </a:cubicBezTo>
                  <a:cubicBezTo>
                    <a:pt x="100" y="137"/>
                    <a:pt x="77" y="134"/>
                    <a:pt x="74" y="130"/>
                  </a:cubicBezTo>
                  <a:cubicBezTo>
                    <a:pt x="72" y="126"/>
                    <a:pt x="71" y="72"/>
                    <a:pt x="73" y="52"/>
                  </a:cubicBezTo>
                  <a:cubicBezTo>
                    <a:pt x="75" y="33"/>
                    <a:pt x="75" y="5"/>
                    <a:pt x="90" y="7"/>
                  </a:cubicBezTo>
                  <a:close/>
                </a:path>
              </a:pathLst>
            </a:custGeom>
            <a:solidFill>
              <a:srgbClr val="DCB1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40"/>
            <p:cNvSpPr/>
            <p:nvPr/>
          </p:nvSpPr>
          <p:spPr bwMode="auto">
            <a:xfrm>
              <a:off x="3265" y="2210"/>
              <a:ext cx="131" cy="112"/>
            </a:xfrm>
            <a:custGeom>
              <a:gdLst>
                <a:gd fmla="*/ 92 w 96" name="T0"/>
                <a:gd fmla="*/ 39 h 83" name="T1"/>
                <a:gd fmla="*/ 35 w 96" name="T2"/>
                <a:gd fmla="*/ 31 h 83" name="T3"/>
                <a:gd fmla="*/ 0 w 96" name="T4"/>
                <a:gd fmla="*/ 0 h 83" name="T5"/>
                <a:gd fmla="*/ 23 w 96" name="T6"/>
                <a:gd fmla="*/ 35 h 83" name="T7"/>
                <a:gd fmla="*/ 31 w 96" name="T8"/>
                <a:gd fmla="*/ 78 h 83" name="T9"/>
                <a:gd fmla="*/ 96 w 96" name="T10"/>
                <a:gd fmla="*/ 63 h 83" name="T11"/>
                <a:gd fmla="*/ 92 w 96" name="T12"/>
                <a:gd fmla="*/ 39 h 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3" w="96">
                  <a:moveTo>
                    <a:pt x="92" y="39"/>
                  </a:moveTo>
                  <a:cubicBezTo>
                    <a:pt x="88" y="40"/>
                    <a:pt x="52" y="44"/>
                    <a:pt x="35" y="31"/>
                  </a:cubicBezTo>
                  <a:cubicBezTo>
                    <a:pt x="18" y="18"/>
                    <a:pt x="7" y="9"/>
                    <a:pt x="0" y="0"/>
                  </a:cubicBezTo>
                  <a:cubicBezTo>
                    <a:pt x="0" y="5"/>
                    <a:pt x="8" y="27"/>
                    <a:pt x="23" y="35"/>
                  </a:cubicBezTo>
                  <a:cubicBezTo>
                    <a:pt x="27" y="56"/>
                    <a:pt x="32" y="75"/>
                    <a:pt x="31" y="78"/>
                  </a:cubicBezTo>
                  <a:cubicBezTo>
                    <a:pt x="28" y="83"/>
                    <a:pt x="96" y="68"/>
                    <a:pt x="96" y="63"/>
                  </a:cubicBezTo>
                  <a:cubicBezTo>
                    <a:pt x="96" y="58"/>
                    <a:pt x="92" y="39"/>
                    <a:pt x="92" y="39"/>
                  </a:cubicBez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3286" y="2290"/>
              <a:ext cx="425" cy="467"/>
            </a:xfrm>
            <a:custGeom>
              <a:gdLst>
                <a:gd fmla="*/ 313 w 313" name="T0"/>
                <a:gd fmla="*/ 160 h 345" name="T1"/>
                <a:gd fmla="*/ 141 w 313" name="T2"/>
                <a:gd fmla="*/ 278 h 345" name="T3"/>
                <a:gd fmla="*/ 0 w 313" name="T4"/>
                <a:gd fmla="*/ 20 h 345" name="T5"/>
                <a:gd fmla="*/ 112 w 313" name="T6"/>
                <a:gd fmla="*/ 0 h 345" name="T7"/>
                <a:gd fmla="*/ 124 w 313" name="T8"/>
                <a:gd fmla="*/ 184 h 345" name="T9"/>
                <a:gd fmla="*/ 249 w 313" name="T10"/>
                <a:gd fmla="*/ 30 h 345" name="T11"/>
                <a:gd fmla="*/ 313 w 313" name="T12"/>
                <a:gd fmla="*/ 160 h 3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5" w="313">
                  <a:moveTo>
                    <a:pt x="313" y="160"/>
                  </a:moveTo>
                  <a:cubicBezTo>
                    <a:pt x="256" y="199"/>
                    <a:pt x="199" y="239"/>
                    <a:pt x="141" y="278"/>
                  </a:cubicBezTo>
                  <a:cubicBezTo>
                    <a:pt x="39" y="345"/>
                    <a:pt x="5" y="20"/>
                    <a:pt x="0" y="2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249" y="30"/>
                    <a:pt x="249" y="30"/>
                    <a:pt x="249" y="30"/>
                  </a:cubicBezTo>
                  <a:lnTo>
                    <a:pt x="313" y="160"/>
                  </a:ln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816" y="2355"/>
              <a:ext cx="146" cy="617"/>
            </a:xfrm>
            <a:custGeom>
              <a:gdLst>
                <a:gd fmla="*/ 130 w 146" name="T0"/>
                <a:gd fmla="*/ 0 h 617" name="T1"/>
                <a:gd fmla="*/ 135 w 146" name="T2"/>
                <a:gd fmla="*/ 39 h 617" name="T3"/>
                <a:gd fmla="*/ 146 w 146" name="T4"/>
                <a:gd fmla="*/ 533 h 617" name="T5"/>
                <a:gd fmla="*/ 69 w 146" name="T6"/>
                <a:gd fmla="*/ 617 h 617" name="T7"/>
                <a:gd fmla="*/ 0 w 146" name="T8"/>
                <a:gd fmla="*/ 519 h 617" name="T9"/>
                <a:gd fmla="*/ 78 w 146" name="T10"/>
                <a:gd fmla="*/ 38 h 617" name="T11"/>
                <a:gd fmla="*/ 130 w 146" name="T12"/>
                <a:gd fmla="*/ 0 h 6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7" w="146">
                  <a:moveTo>
                    <a:pt x="130" y="0"/>
                  </a:moveTo>
                  <a:lnTo>
                    <a:pt x="135" y="39"/>
                  </a:lnTo>
                  <a:lnTo>
                    <a:pt x="146" y="533"/>
                  </a:lnTo>
                  <a:lnTo>
                    <a:pt x="69" y="617"/>
                  </a:lnTo>
                  <a:lnTo>
                    <a:pt x="0" y="519"/>
                  </a:lnTo>
                  <a:lnTo>
                    <a:pt x="78" y="3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62F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878" y="2321"/>
              <a:ext cx="98" cy="74"/>
            </a:xfrm>
            <a:custGeom>
              <a:gdLst>
                <a:gd fmla="*/ 5 w 72" name="T0"/>
                <a:gd fmla="*/ 1 h 55" name="T1"/>
                <a:gd fmla="*/ 66 w 72" name="T2"/>
                <a:gd fmla="*/ 5 h 55" name="T3"/>
                <a:gd fmla="*/ 69 w 72" name="T4"/>
                <a:gd fmla="*/ 35 h 55" name="T5"/>
                <a:gd fmla="*/ 54 w 72" name="T6"/>
                <a:gd fmla="*/ 54 h 55" name="T7"/>
                <a:gd fmla="*/ 12 w 72" name="T8"/>
                <a:gd fmla="*/ 53 h 55" name="T9"/>
                <a:gd fmla="*/ 0 w 72" name="T10"/>
                <a:gd fmla="*/ 31 h 55" name="T11"/>
                <a:gd fmla="*/ 5 w 72" name="T12"/>
                <a:gd fmla="*/ 1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72">
                  <a:moveTo>
                    <a:pt x="5" y="1"/>
                  </a:moveTo>
                  <a:cubicBezTo>
                    <a:pt x="11" y="1"/>
                    <a:pt x="65" y="0"/>
                    <a:pt x="66" y="5"/>
                  </a:cubicBezTo>
                  <a:cubicBezTo>
                    <a:pt x="66" y="9"/>
                    <a:pt x="72" y="33"/>
                    <a:pt x="69" y="35"/>
                  </a:cubicBezTo>
                  <a:cubicBezTo>
                    <a:pt x="67" y="36"/>
                    <a:pt x="59" y="54"/>
                    <a:pt x="54" y="54"/>
                  </a:cubicBezTo>
                  <a:cubicBezTo>
                    <a:pt x="49" y="55"/>
                    <a:pt x="16" y="54"/>
                    <a:pt x="12" y="53"/>
                  </a:cubicBezTo>
                  <a:cubicBezTo>
                    <a:pt x="8" y="52"/>
                    <a:pt x="0" y="34"/>
                    <a:pt x="0" y="31"/>
                  </a:cubicBezTo>
                  <a:cubicBezTo>
                    <a:pt x="0" y="29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362F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3877" y="1932"/>
              <a:ext cx="62" cy="114"/>
            </a:xfrm>
            <a:custGeom>
              <a:gdLst>
                <a:gd fmla="*/ 46 w 46" name="T0"/>
                <a:gd fmla="*/ 0 h 84" name="T1"/>
                <a:gd fmla="*/ 30 w 46" name="T2"/>
                <a:gd fmla="*/ 68 h 84" name="T3"/>
                <a:gd fmla="*/ 0 w 46" name="T4"/>
                <a:gd fmla="*/ 84 h 84" name="T5"/>
                <a:gd fmla="*/ 25 w 46" name="T6"/>
                <a:gd fmla="*/ 60 h 84" name="T7"/>
                <a:gd fmla="*/ 46 w 46" name="T8"/>
                <a:gd fmla="*/ 0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46">
                  <a:moveTo>
                    <a:pt x="46" y="0"/>
                  </a:moveTo>
                  <a:cubicBezTo>
                    <a:pt x="46" y="4"/>
                    <a:pt x="30" y="68"/>
                    <a:pt x="30" y="68"/>
                  </a:cubicBezTo>
                  <a:cubicBezTo>
                    <a:pt x="13" y="78"/>
                    <a:pt x="13" y="73"/>
                    <a:pt x="0" y="84"/>
                  </a:cubicBezTo>
                  <a:cubicBezTo>
                    <a:pt x="3" y="73"/>
                    <a:pt x="25" y="60"/>
                    <a:pt x="25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DCAB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8" name="Freeform 45"/>
            <p:cNvSpPr/>
            <p:nvPr/>
          </p:nvSpPr>
          <p:spPr bwMode="auto">
            <a:xfrm>
              <a:off x="3878" y="2060"/>
              <a:ext cx="101" cy="21"/>
            </a:xfrm>
            <a:custGeom>
              <a:gdLst>
                <a:gd fmla="*/ 70 w 74" name="T0"/>
                <a:gd fmla="*/ 6 h 16" name="T1"/>
                <a:gd fmla="*/ 42 w 74" name="T2"/>
                <a:gd fmla="*/ 14 h 16" name="T3"/>
                <a:gd fmla="*/ 22 w 74" name="T4"/>
                <a:gd fmla="*/ 12 h 16" name="T5"/>
                <a:gd fmla="*/ 2 w 74" name="T6"/>
                <a:gd fmla="*/ 0 h 16" name="T7"/>
                <a:gd fmla="*/ 33 w 74" name="T8"/>
                <a:gd fmla="*/ 1 h 16" name="T9"/>
                <a:gd fmla="*/ 70 w 74" name="T10"/>
                <a:gd fmla="*/ 6 h 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" w="74">
                  <a:moveTo>
                    <a:pt x="70" y="6"/>
                  </a:moveTo>
                  <a:cubicBezTo>
                    <a:pt x="68" y="7"/>
                    <a:pt x="52" y="12"/>
                    <a:pt x="42" y="14"/>
                  </a:cubicBezTo>
                  <a:cubicBezTo>
                    <a:pt x="33" y="16"/>
                    <a:pt x="25" y="13"/>
                    <a:pt x="22" y="12"/>
                  </a:cubicBezTo>
                  <a:cubicBezTo>
                    <a:pt x="19" y="12"/>
                    <a:pt x="0" y="0"/>
                    <a:pt x="2" y="0"/>
                  </a:cubicBezTo>
                  <a:cubicBezTo>
                    <a:pt x="5" y="0"/>
                    <a:pt x="33" y="1"/>
                    <a:pt x="33" y="1"/>
                  </a:cubicBezTo>
                  <a:cubicBezTo>
                    <a:pt x="22" y="1"/>
                    <a:pt x="74" y="4"/>
                    <a:pt x="70" y="6"/>
                  </a:cubicBezTo>
                  <a:close/>
                </a:path>
              </a:pathLst>
            </a:custGeom>
            <a:solidFill>
              <a:srgbClr val="DCAB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9" name="Freeform 46"/>
            <p:cNvSpPr/>
            <p:nvPr/>
          </p:nvSpPr>
          <p:spPr bwMode="auto">
            <a:xfrm>
              <a:off x="3839" y="2096"/>
              <a:ext cx="189" cy="30"/>
            </a:xfrm>
            <a:custGeom>
              <a:gdLst>
                <a:gd fmla="*/ 72 w 139" name="T0"/>
                <a:gd fmla="*/ 22 h 22" name="T1"/>
                <a:gd fmla="*/ 81 w 139" name="T2"/>
                <a:gd fmla="*/ 22 h 22" name="T3"/>
                <a:gd fmla="*/ 137 w 139" name="T4"/>
                <a:gd fmla="*/ 4 h 22" name="T5"/>
                <a:gd fmla="*/ 136 w 139" name="T6"/>
                <a:gd fmla="*/ 2 h 22" name="T7"/>
                <a:gd fmla="*/ 81 w 139" name="T8"/>
                <a:gd fmla="*/ 20 h 22" name="T9"/>
                <a:gd fmla="*/ 3 w 139" name="T10"/>
                <a:gd fmla="*/ 3 h 22" name="T11"/>
                <a:gd fmla="*/ 2 w 139" name="T12"/>
                <a:gd fmla="*/ 5 h 22" name="T13"/>
                <a:gd fmla="*/ 72 w 139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139">
                  <a:moveTo>
                    <a:pt x="72" y="22"/>
                  </a:moveTo>
                  <a:cubicBezTo>
                    <a:pt x="75" y="22"/>
                    <a:pt x="78" y="22"/>
                    <a:pt x="81" y="22"/>
                  </a:cubicBezTo>
                  <a:cubicBezTo>
                    <a:pt x="106" y="19"/>
                    <a:pt x="137" y="4"/>
                    <a:pt x="137" y="4"/>
                  </a:cubicBezTo>
                  <a:cubicBezTo>
                    <a:pt x="139" y="4"/>
                    <a:pt x="137" y="0"/>
                    <a:pt x="136" y="2"/>
                  </a:cubicBezTo>
                  <a:cubicBezTo>
                    <a:pt x="136" y="2"/>
                    <a:pt x="105" y="18"/>
                    <a:pt x="81" y="20"/>
                  </a:cubicBezTo>
                  <a:cubicBezTo>
                    <a:pt x="58" y="22"/>
                    <a:pt x="25" y="15"/>
                    <a:pt x="3" y="3"/>
                  </a:cubicBezTo>
                  <a:cubicBezTo>
                    <a:pt x="2" y="1"/>
                    <a:pt x="0" y="5"/>
                    <a:pt x="2" y="5"/>
                  </a:cubicBezTo>
                  <a:cubicBezTo>
                    <a:pt x="22" y="16"/>
                    <a:pt x="50" y="22"/>
                    <a:pt x="72" y="22"/>
                  </a:cubicBezTo>
                  <a:close/>
                </a:path>
              </a:pathLst>
            </a:custGeom>
            <a:solidFill>
              <a:srgbClr val="7F5E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0" name="Freeform 47"/>
            <p:cNvSpPr/>
            <p:nvPr/>
          </p:nvSpPr>
          <p:spPr bwMode="auto">
            <a:xfrm>
              <a:off x="3816" y="2322"/>
              <a:ext cx="127" cy="650"/>
            </a:xfrm>
            <a:custGeom>
              <a:gdLst>
                <a:gd fmla="*/ 0 w 94" name="T0"/>
                <a:gd fmla="*/ 408 h 480" name="T1"/>
                <a:gd fmla="*/ 58 w 94" name="T2"/>
                <a:gd fmla="*/ 52 h 480" name="T3"/>
                <a:gd fmla="*/ 50 w 94" name="T4"/>
                <a:gd fmla="*/ 42 h 480" name="T5"/>
                <a:gd fmla="*/ 46 w 94" name="T6"/>
                <a:gd fmla="*/ 32 h 480" name="T7"/>
                <a:gd fmla="*/ 46 w 94" name="T8"/>
                <a:gd fmla="*/ 30 h 480" name="T9"/>
                <a:gd fmla="*/ 51 w 94" name="T10"/>
                <a:gd fmla="*/ 0 h 480" name="T11"/>
                <a:gd fmla="*/ 54 w 94" name="T12"/>
                <a:gd fmla="*/ 0 h 480" name="T13"/>
                <a:gd fmla="*/ 57 w 94" name="T14"/>
                <a:gd fmla="*/ 0 h 480" name="T15"/>
                <a:gd fmla="*/ 56 w 94" name="T16"/>
                <a:gd fmla="*/ 4 h 480" name="T17"/>
                <a:gd fmla="*/ 52 w 94" name="T18"/>
                <a:gd fmla="*/ 24 h 480" name="T19"/>
                <a:gd fmla="*/ 59 w 94" name="T20"/>
                <a:gd fmla="*/ 40 h 480" name="T21"/>
                <a:gd fmla="*/ 64 w 94" name="T22"/>
                <a:gd fmla="*/ 45 h 480" name="T23"/>
                <a:gd fmla="*/ 65 w 94" name="T24"/>
                <a:gd fmla="*/ 45 h 480" name="T25"/>
                <a:gd fmla="*/ 67 w 94" name="T26"/>
                <a:gd fmla="*/ 46 h 480" name="T27"/>
                <a:gd fmla="*/ 73 w 94" name="T28"/>
                <a:gd fmla="*/ 47 h 480" name="T29"/>
                <a:gd fmla="*/ 79 w 94" name="T30"/>
                <a:gd fmla="*/ 48 h 480" name="T31"/>
                <a:gd fmla="*/ 84 w 94" name="T32"/>
                <a:gd fmla="*/ 49 h 480" name="T33"/>
                <a:gd fmla="*/ 85 w 94" name="T34"/>
                <a:gd fmla="*/ 49 h 480" name="T35"/>
                <a:gd fmla="*/ 86 w 94" name="T36"/>
                <a:gd fmla="*/ 49 h 480" name="T37"/>
                <a:gd fmla="*/ 94 w 94" name="T38"/>
                <a:gd fmla="*/ 51 h 480" name="T39"/>
                <a:gd fmla="*/ 80 w 94" name="T40"/>
                <a:gd fmla="*/ 53 h 480" name="T41"/>
                <a:gd fmla="*/ 65 w 94" name="T42"/>
                <a:gd fmla="*/ 58 h 480" name="T43"/>
                <a:gd fmla="*/ 11 w 94" name="T44"/>
                <a:gd fmla="*/ 406 h 480" name="T45"/>
                <a:gd fmla="*/ 16 w 94" name="T46"/>
                <a:gd fmla="*/ 416 h 480" name="T47"/>
                <a:gd fmla="*/ 21 w 94" name="T48"/>
                <a:gd fmla="*/ 425 h 480" name="T49"/>
                <a:gd fmla="*/ 30 w 94" name="T50"/>
                <a:gd fmla="*/ 441 h 480" name="T51"/>
                <a:gd fmla="*/ 38 w 94" name="T52"/>
                <a:gd fmla="*/ 456 h 480" name="T53"/>
                <a:gd fmla="*/ 50 w 94" name="T54"/>
                <a:gd fmla="*/ 478 h 480" name="T55"/>
                <a:gd fmla="*/ 51 w 94" name="T56"/>
                <a:gd fmla="*/ 480 h 480" name="T57"/>
                <a:gd fmla="*/ 50 w 94" name="T58"/>
                <a:gd fmla="*/ 478 h 480" name="T59"/>
                <a:gd fmla="*/ 38 w 94" name="T60"/>
                <a:gd fmla="*/ 461 h 480" name="T61"/>
                <a:gd fmla="*/ 29 w 94" name="T62"/>
                <a:gd fmla="*/ 448 h 480" name="T63"/>
                <a:gd fmla="*/ 11 w 94" name="T64"/>
                <a:gd fmla="*/ 423 h 480" name="T65"/>
                <a:gd fmla="*/ 2 w 94" name="T66"/>
                <a:gd fmla="*/ 411 h 480" name="T67"/>
                <a:gd fmla="*/ 0 w 94" name="T68"/>
                <a:gd fmla="*/ 408 h 48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80" w="94">
                  <a:moveTo>
                    <a:pt x="0" y="408"/>
                  </a:move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3" y="47"/>
                    <a:pt x="50" y="42"/>
                  </a:cubicBezTo>
                  <a:cubicBezTo>
                    <a:pt x="48" y="38"/>
                    <a:pt x="47" y="34"/>
                    <a:pt x="46" y="32"/>
                  </a:cubicBezTo>
                  <a:cubicBezTo>
                    <a:pt x="46" y="31"/>
                    <a:pt x="46" y="31"/>
                    <a:pt x="46" y="30"/>
                  </a:cubicBezTo>
                  <a:cubicBezTo>
                    <a:pt x="46" y="28"/>
                    <a:pt x="51" y="0"/>
                    <a:pt x="51" y="0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1"/>
                    <a:pt x="56" y="3"/>
                    <a:pt x="56" y="4"/>
                  </a:cubicBezTo>
                  <a:cubicBezTo>
                    <a:pt x="53" y="11"/>
                    <a:pt x="51" y="20"/>
                    <a:pt x="52" y="24"/>
                  </a:cubicBezTo>
                  <a:cubicBezTo>
                    <a:pt x="53" y="29"/>
                    <a:pt x="56" y="35"/>
                    <a:pt x="59" y="40"/>
                  </a:cubicBezTo>
                  <a:cubicBezTo>
                    <a:pt x="61" y="43"/>
                    <a:pt x="63" y="45"/>
                    <a:pt x="64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6"/>
                    <a:pt x="66" y="46"/>
                    <a:pt x="67" y="46"/>
                  </a:cubicBezTo>
                  <a:cubicBezTo>
                    <a:pt x="68" y="46"/>
                    <a:pt x="71" y="47"/>
                    <a:pt x="73" y="47"/>
                  </a:cubicBezTo>
                  <a:cubicBezTo>
                    <a:pt x="75" y="48"/>
                    <a:pt x="77" y="48"/>
                    <a:pt x="79" y="48"/>
                  </a:cubicBezTo>
                  <a:cubicBezTo>
                    <a:pt x="81" y="49"/>
                    <a:pt x="83" y="49"/>
                    <a:pt x="84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6" y="49"/>
                    <a:pt x="86" y="49"/>
                  </a:cubicBezTo>
                  <a:cubicBezTo>
                    <a:pt x="90" y="50"/>
                    <a:pt x="94" y="51"/>
                    <a:pt x="94" y="51"/>
                  </a:cubicBezTo>
                  <a:cubicBezTo>
                    <a:pt x="94" y="51"/>
                    <a:pt x="87" y="52"/>
                    <a:pt x="80" y="53"/>
                  </a:cubicBezTo>
                  <a:cubicBezTo>
                    <a:pt x="73" y="55"/>
                    <a:pt x="66" y="57"/>
                    <a:pt x="65" y="58"/>
                  </a:cubicBezTo>
                  <a:cubicBezTo>
                    <a:pt x="64" y="61"/>
                    <a:pt x="7" y="396"/>
                    <a:pt x="11" y="406"/>
                  </a:cubicBezTo>
                  <a:cubicBezTo>
                    <a:pt x="12" y="407"/>
                    <a:pt x="13" y="411"/>
                    <a:pt x="16" y="416"/>
                  </a:cubicBezTo>
                  <a:cubicBezTo>
                    <a:pt x="17" y="419"/>
                    <a:pt x="19" y="422"/>
                    <a:pt x="21" y="425"/>
                  </a:cubicBezTo>
                  <a:cubicBezTo>
                    <a:pt x="24" y="430"/>
                    <a:pt x="27" y="436"/>
                    <a:pt x="30" y="441"/>
                  </a:cubicBezTo>
                  <a:cubicBezTo>
                    <a:pt x="32" y="446"/>
                    <a:pt x="35" y="452"/>
                    <a:pt x="38" y="456"/>
                  </a:cubicBezTo>
                  <a:cubicBezTo>
                    <a:pt x="44" y="466"/>
                    <a:pt x="48" y="475"/>
                    <a:pt x="50" y="478"/>
                  </a:cubicBezTo>
                  <a:cubicBezTo>
                    <a:pt x="51" y="479"/>
                    <a:pt x="51" y="480"/>
                    <a:pt x="51" y="480"/>
                  </a:cubicBezTo>
                  <a:cubicBezTo>
                    <a:pt x="50" y="478"/>
                    <a:pt x="50" y="478"/>
                    <a:pt x="50" y="478"/>
                  </a:cubicBezTo>
                  <a:cubicBezTo>
                    <a:pt x="38" y="461"/>
                    <a:pt x="38" y="461"/>
                    <a:pt x="38" y="461"/>
                  </a:cubicBezTo>
                  <a:cubicBezTo>
                    <a:pt x="29" y="448"/>
                    <a:pt x="29" y="448"/>
                    <a:pt x="29" y="448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2" y="411"/>
                    <a:pt x="2" y="411"/>
                    <a:pt x="2" y="411"/>
                  </a:cubicBezTo>
                  <a:lnTo>
                    <a:pt x="0" y="408"/>
                  </a:lnTo>
                  <a:close/>
                </a:path>
              </a:pathLst>
            </a:custGeom>
            <a:solidFill>
              <a:srgbClr val="2C27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1" name="Freeform 48"/>
            <p:cNvSpPr/>
            <p:nvPr/>
          </p:nvSpPr>
          <p:spPr bwMode="auto">
            <a:xfrm>
              <a:off x="3098" y="3531"/>
              <a:ext cx="652" cy="456"/>
            </a:xfrm>
            <a:custGeom>
              <a:gdLst>
                <a:gd fmla="*/ 453 w 480" name="T0"/>
                <a:gd fmla="*/ 1 h 337" name="T1"/>
                <a:gd fmla="*/ 26 w 480" name="T2"/>
                <a:gd fmla="*/ 0 h 337" name="T3"/>
                <a:gd fmla="*/ 15 w 480" name="T4"/>
                <a:gd fmla="*/ 12 h 337" name="T5"/>
                <a:gd fmla="*/ 0 w 480" name="T6"/>
                <a:gd fmla="*/ 326 h 337" name="T7"/>
                <a:gd fmla="*/ 11 w 480" name="T8"/>
                <a:gd fmla="*/ 337 h 337" name="T9"/>
                <a:gd fmla="*/ 469 w 480" name="T10"/>
                <a:gd fmla="*/ 337 h 337" name="T11"/>
                <a:gd fmla="*/ 480 w 480" name="T12"/>
                <a:gd fmla="*/ 326 h 337" name="T13"/>
                <a:gd fmla="*/ 464 w 480" name="T14"/>
                <a:gd fmla="*/ 13 h 337" name="T15"/>
                <a:gd fmla="*/ 453 w 480" name="T16"/>
                <a:gd fmla="*/ 1 h 3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7" w="480">
                  <a:moveTo>
                    <a:pt x="453" y="1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5" y="6"/>
                    <a:pt x="15" y="12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32"/>
                    <a:pt x="5" y="337"/>
                    <a:pt x="11" y="337"/>
                  </a:cubicBezTo>
                  <a:cubicBezTo>
                    <a:pt x="469" y="337"/>
                    <a:pt x="469" y="337"/>
                    <a:pt x="469" y="337"/>
                  </a:cubicBezTo>
                  <a:cubicBezTo>
                    <a:pt x="475" y="337"/>
                    <a:pt x="480" y="332"/>
                    <a:pt x="480" y="326"/>
                  </a:cubicBezTo>
                  <a:cubicBezTo>
                    <a:pt x="464" y="13"/>
                    <a:pt x="464" y="13"/>
                    <a:pt x="464" y="13"/>
                  </a:cubicBezTo>
                  <a:cubicBezTo>
                    <a:pt x="464" y="6"/>
                    <a:pt x="459" y="1"/>
                    <a:pt x="453" y="1"/>
                  </a:cubicBezTo>
                  <a:close/>
                </a:path>
              </a:pathLst>
            </a:custGeom>
            <a:solidFill>
              <a:srgbClr val="8642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2" name="Freeform 49"/>
            <p:cNvSpPr/>
            <p:nvPr/>
          </p:nvSpPr>
          <p:spPr bwMode="auto">
            <a:xfrm>
              <a:off x="3114" y="3548"/>
              <a:ext cx="620" cy="422"/>
            </a:xfrm>
            <a:custGeom>
              <a:gdLst>
                <a:gd fmla="*/ 598 w 620" name="T0"/>
                <a:gd fmla="*/ 0 h 422" name="T1"/>
                <a:gd fmla="*/ 620 w 620" name="T2"/>
                <a:gd fmla="*/ 422 h 422" name="T3"/>
                <a:gd fmla="*/ 0 w 620" name="T4"/>
                <a:gd fmla="*/ 422 h 422" name="T5"/>
                <a:gd fmla="*/ 21 w 620" name="T6"/>
                <a:gd fmla="*/ 0 h 422" name="T7"/>
                <a:gd fmla="*/ 598 w 620" name="T8"/>
                <a:gd fmla="*/ 0 h 4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2" w="620">
                  <a:moveTo>
                    <a:pt x="598" y="0"/>
                  </a:moveTo>
                  <a:lnTo>
                    <a:pt x="620" y="422"/>
                  </a:lnTo>
                  <a:lnTo>
                    <a:pt x="0" y="422"/>
                  </a:lnTo>
                  <a:lnTo>
                    <a:pt x="21" y="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9645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3" name="Freeform 50"/>
            <p:cNvSpPr>
              <a:spLocks noEditPoints="1"/>
            </p:cNvSpPr>
            <p:nvPr/>
          </p:nvSpPr>
          <p:spPr bwMode="auto">
            <a:xfrm>
              <a:off x="3326" y="3468"/>
              <a:ext cx="196" cy="86"/>
            </a:xfrm>
            <a:custGeom>
              <a:gdLst>
                <a:gd fmla="*/ 131 w 144" name="T0"/>
                <a:gd fmla="*/ 0 h 63" name="T1"/>
                <a:gd fmla="*/ 144 w 144" name="T2"/>
                <a:gd fmla="*/ 13 h 63" name="T3"/>
                <a:gd fmla="*/ 144 w 144" name="T4"/>
                <a:gd fmla="*/ 49 h 63" name="T5"/>
                <a:gd fmla="*/ 131 w 144" name="T6"/>
                <a:gd fmla="*/ 63 h 63" name="T7"/>
                <a:gd fmla="*/ 14 w 144" name="T8"/>
                <a:gd fmla="*/ 63 h 63" name="T9"/>
                <a:gd fmla="*/ 0 w 144" name="T10"/>
                <a:gd fmla="*/ 49 h 63" name="T11"/>
                <a:gd fmla="*/ 0 w 144" name="T12"/>
                <a:gd fmla="*/ 13 h 63" name="T13"/>
                <a:gd fmla="*/ 14 w 144" name="T14"/>
                <a:gd fmla="*/ 0 h 63" name="T15"/>
                <a:gd fmla="*/ 131 w 144" name="T16"/>
                <a:gd fmla="*/ 0 h 63" name="T17"/>
                <a:gd fmla="*/ 14 w 144" name="T18"/>
                <a:gd fmla="*/ 21 h 63" name="T19"/>
                <a:gd fmla="*/ 12 w 144" name="T20"/>
                <a:gd fmla="*/ 22 h 63" name="T21"/>
                <a:gd fmla="*/ 12 w 144" name="T22"/>
                <a:gd fmla="*/ 49 h 63" name="T23"/>
                <a:gd fmla="*/ 14 w 144" name="T24"/>
                <a:gd fmla="*/ 50 h 63" name="T25"/>
                <a:gd fmla="*/ 131 w 144" name="T26"/>
                <a:gd fmla="*/ 50 h 63" name="T27"/>
                <a:gd fmla="*/ 132 w 144" name="T28"/>
                <a:gd fmla="*/ 49 h 63" name="T29"/>
                <a:gd fmla="*/ 132 w 144" name="T30"/>
                <a:gd fmla="*/ 22 h 63" name="T31"/>
                <a:gd fmla="*/ 131 w 144" name="T32"/>
                <a:gd fmla="*/ 21 h 63" name="T33"/>
                <a:gd fmla="*/ 14 w 144" name="T34"/>
                <a:gd fmla="*/ 21 h 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144">
                  <a:moveTo>
                    <a:pt x="131" y="0"/>
                  </a:moveTo>
                  <a:cubicBezTo>
                    <a:pt x="138" y="0"/>
                    <a:pt x="144" y="6"/>
                    <a:pt x="144" y="13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57"/>
                    <a:pt x="138" y="63"/>
                    <a:pt x="131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6" y="63"/>
                    <a:pt x="0" y="57"/>
                    <a:pt x="0" y="4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1" y="0"/>
                    <a:pt x="131" y="0"/>
                    <a:pt x="131" y="0"/>
                  </a:cubicBezTo>
                  <a:close/>
                  <a:moveTo>
                    <a:pt x="14" y="21"/>
                  </a:moveTo>
                  <a:cubicBezTo>
                    <a:pt x="13" y="21"/>
                    <a:pt x="12" y="21"/>
                    <a:pt x="12" y="22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3" y="50"/>
                    <a:pt x="14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49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2" y="21"/>
                    <a:pt x="131" y="21"/>
                    <a:pt x="13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rgbClr val="362F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4" name="Freeform 51"/>
            <p:cNvSpPr/>
            <p:nvPr/>
          </p:nvSpPr>
          <p:spPr bwMode="auto">
            <a:xfrm>
              <a:off x="3091" y="3527"/>
              <a:ext cx="666" cy="292"/>
            </a:xfrm>
            <a:custGeom>
              <a:gdLst>
                <a:gd fmla="*/ 479 w 490" name="T0"/>
                <a:gd fmla="*/ 0 h 216" name="T1"/>
                <a:gd fmla="*/ 11 w 490" name="T2"/>
                <a:gd fmla="*/ 0 h 216" name="T3"/>
                <a:gd fmla="*/ 0 w 490" name="T4"/>
                <a:gd fmla="*/ 12 h 216" name="T5"/>
                <a:gd fmla="*/ 0 w 490" name="T6"/>
                <a:gd fmla="*/ 155 h 216" name="T7"/>
                <a:gd fmla="*/ 245 w 490" name="T8"/>
                <a:gd fmla="*/ 216 h 216" name="T9"/>
                <a:gd fmla="*/ 490 w 490" name="T10"/>
                <a:gd fmla="*/ 155 h 216" name="T11"/>
                <a:gd fmla="*/ 490 w 490" name="T12"/>
                <a:gd fmla="*/ 12 h 216" name="T13"/>
                <a:gd fmla="*/ 479 w 490" name="T14"/>
                <a:gd fmla="*/ 0 h 2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6" w="490">
                  <a:moveTo>
                    <a:pt x="47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6" y="192"/>
                    <a:pt x="145" y="216"/>
                    <a:pt x="245" y="216"/>
                  </a:cubicBezTo>
                  <a:cubicBezTo>
                    <a:pt x="345" y="216"/>
                    <a:pt x="434" y="192"/>
                    <a:pt x="490" y="155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90" y="6"/>
                    <a:pt x="485" y="0"/>
                    <a:pt x="479" y="0"/>
                  </a:cubicBezTo>
                  <a:close/>
                </a:path>
              </a:pathLst>
            </a:custGeom>
            <a:solidFill>
              <a:srgbClr val="6F2B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5" name="Freeform 54"/>
            <p:cNvSpPr>
              <a:spLocks noEditPoints="1"/>
            </p:cNvSpPr>
            <p:nvPr/>
          </p:nvSpPr>
          <p:spPr bwMode="auto">
            <a:xfrm>
              <a:off x="3100" y="3514"/>
              <a:ext cx="649" cy="297"/>
            </a:xfrm>
            <a:custGeom>
              <a:gdLst>
                <a:gd fmla="*/ 1 w 478" name="T0"/>
                <a:gd fmla="*/ 157 h 219" name="T1"/>
                <a:gd fmla="*/ 0 w 478" name="T2"/>
                <a:gd fmla="*/ 156 h 219" name="T3"/>
                <a:gd fmla="*/ 0 w 478" name="T4"/>
                <a:gd fmla="*/ 6 h 219" name="T5"/>
                <a:gd fmla="*/ 5 w 478" name="T6"/>
                <a:gd fmla="*/ 0 h 219" name="T7"/>
                <a:gd fmla="*/ 473 w 478" name="T8"/>
                <a:gd fmla="*/ 0 h 219" name="T9"/>
                <a:gd fmla="*/ 478 w 478" name="T10"/>
                <a:gd fmla="*/ 6 h 219" name="T11"/>
                <a:gd fmla="*/ 478 w 478" name="T12"/>
                <a:gd fmla="*/ 156 h 219" name="T13"/>
                <a:gd fmla="*/ 477 w 478" name="T14"/>
                <a:gd fmla="*/ 157 h 219" name="T15"/>
                <a:gd fmla="*/ 239 w 478" name="T16"/>
                <a:gd fmla="*/ 219 h 219" name="T17"/>
                <a:gd fmla="*/ 1 w 478" name="T18"/>
                <a:gd fmla="*/ 157 h 219" name="T19"/>
                <a:gd fmla="*/ 474 w 478" name="T20"/>
                <a:gd fmla="*/ 6 h 219" name="T21"/>
                <a:gd fmla="*/ 473 w 478" name="T22"/>
                <a:gd fmla="*/ 4 h 219" name="T23"/>
                <a:gd fmla="*/ 5 w 478" name="T24"/>
                <a:gd fmla="*/ 4 h 219" name="T25"/>
                <a:gd fmla="*/ 4 w 478" name="T26"/>
                <a:gd fmla="*/ 6 h 219" name="T27"/>
                <a:gd fmla="*/ 4 w 478" name="T28"/>
                <a:gd fmla="*/ 154 h 219" name="T29"/>
                <a:gd fmla="*/ 239 w 478" name="T30"/>
                <a:gd fmla="*/ 215 h 219" name="T31"/>
                <a:gd fmla="*/ 474 w 478" name="T32"/>
                <a:gd fmla="*/ 154 h 219" name="T33"/>
                <a:gd fmla="*/ 474 w 478" name="T34"/>
                <a:gd fmla="*/ 6 h 21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19" w="478">
                  <a:moveTo>
                    <a:pt x="1" y="157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76" y="0"/>
                    <a:pt x="478" y="3"/>
                    <a:pt x="478" y="6"/>
                  </a:cubicBezTo>
                  <a:cubicBezTo>
                    <a:pt x="478" y="156"/>
                    <a:pt x="478" y="156"/>
                    <a:pt x="478" y="156"/>
                  </a:cubicBezTo>
                  <a:cubicBezTo>
                    <a:pt x="477" y="157"/>
                    <a:pt x="477" y="157"/>
                    <a:pt x="477" y="157"/>
                  </a:cubicBezTo>
                  <a:cubicBezTo>
                    <a:pt x="419" y="197"/>
                    <a:pt x="333" y="219"/>
                    <a:pt x="239" y="219"/>
                  </a:cubicBezTo>
                  <a:cubicBezTo>
                    <a:pt x="146" y="219"/>
                    <a:pt x="59" y="197"/>
                    <a:pt x="1" y="157"/>
                  </a:cubicBezTo>
                  <a:close/>
                  <a:moveTo>
                    <a:pt x="474" y="6"/>
                  </a:moveTo>
                  <a:cubicBezTo>
                    <a:pt x="474" y="5"/>
                    <a:pt x="474" y="4"/>
                    <a:pt x="47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61" y="193"/>
                    <a:pt x="147" y="215"/>
                    <a:pt x="239" y="215"/>
                  </a:cubicBezTo>
                  <a:cubicBezTo>
                    <a:pt x="331" y="215"/>
                    <a:pt x="417" y="193"/>
                    <a:pt x="474" y="154"/>
                  </a:cubicBezTo>
                  <a:lnTo>
                    <a:pt x="474" y="6"/>
                  </a:lnTo>
                  <a:close/>
                </a:path>
              </a:pathLst>
            </a:custGeom>
            <a:solidFill>
              <a:srgbClr val="6828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6" name="Freeform 55"/>
            <p:cNvSpPr/>
            <p:nvPr/>
          </p:nvSpPr>
          <p:spPr bwMode="auto">
            <a:xfrm>
              <a:off x="3397" y="3784"/>
              <a:ext cx="71" cy="74"/>
            </a:xfrm>
            <a:custGeom>
              <a:gdLst>
                <a:gd fmla="*/ 47 w 52" name="T0"/>
                <a:gd fmla="*/ 0 h 55" name="T1"/>
                <a:gd fmla="*/ 5 w 52" name="T2"/>
                <a:gd fmla="*/ 0 h 55" name="T3"/>
                <a:gd fmla="*/ 0 w 52" name="T4"/>
                <a:gd fmla="*/ 5 h 55" name="T5"/>
                <a:gd fmla="*/ 0 w 52" name="T6"/>
                <a:gd fmla="*/ 50 h 55" name="T7"/>
                <a:gd fmla="*/ 5 w 52" name="T8"/>
                <a:gd fmla="*/ 55 h 55" name="T9"/>
                <a:gd fmla="*/ 47 w 52" name="T10"/>
                <a:gd fmla="*/ 55 h 55" name="T11"/>
                <a:gd fmla="*/ 52 w 52" name="T12"/>
                <a:gd fmla="*/ 50 h 55" name="T13"/>
                <a:gd fmla="*/ 52 w 52" name="T14"/>
                <a:gd fmla="*/ 5 h 55" name="T15"/>
                <a:gd fmla="*/ 47 w 52" name="T16"/>
                <a:gd fmla="*/ 0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2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50" y="55"/>
                    <a:pt x="52" y="53"/>
                    <a:pt x="52" y="5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3"/>
                    <a:pt x="50" y="0"/>
                    <a:pt x="47" y="0"/>
                  </a:cubicBezTo>
                  <a:close/>
                </a:path>
              </a:pathLst>
            </a:custGeom>
            <a:solidFill>
              <a:srgbClr val="E4E3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7" name="Freeform 56"/>
            <p:cNvSpPr/>
            <p:nvPr/>
          </p:nvSpPr>
          <p:spPr bwMode="auto">
            <a:xfrm>
              <a:off x="3407" y="3797"/>
              <a:ext cx="51" cy="49"/>
            </a:xfrm>
            <a:custGeom>
              <a:gdLst>
                <a:gd fmla="*/ 35 w 38" name="T0"/>
                <a:gd fmla="*/ 0 h 36" name="T1"/>
                <a:gd fmla="*/ 3 w 38" name="T2"/>
                <a:gd fmla="*/ 0 h 36" name="T3"/>
                <a:gd fmla="*/ 0 w 38" name="T4"/>
                <a:gd fmla="*/ 3 h 36" name="T5"/>
                <a:gd fmla="*/ 0 w 38" name="T6"/>
                <a:gd fmla="*/ 33 h 36" name="T7"/>
                <a:gd fmla="*/ 3 w 38" name="T8"/>
                <a:gd fmla="*/ 36 h 36" name="T9"/>
                <a:gd fmla="*/ 35 w 38" name="T10"/>
                <a:gd fmla="*/ 36 h 36" name="T11"/>
                <a:gd fmla="*/ 38 w 38" name="T12"/>
                <a:gd fmla="*/ 33 h 36" name="T13"/>
                <a:gd fmla="*/ 38 w 38" name="T14"/>
                <a:gd fmla="*/ 3 h 36" name="T15"/>
                <a:gd fmla="*/ 35 w 38" name="T16"/>
                <a:gd fmla="*/ 0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38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6"/>
                    <a:pt x="38" y="35"/>
                    <a:pt x="38" y="3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8985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8" name="Rectangle 57"/>
            <p:cNvSpPr>
              <a:spLocks noChangeArrowheads="1"/>
            </p:cNvSpPr>
            <p:nvPr/>
          </p:nvSpPr>
          <p:spPr bwMode="auto">
            <a:xfrm>
              <a:off x="3885" y="2972"/>
              <a:ext cx="1" cy="1"/>
            </a:xfrm>
            <a:prstGeom prst="rect">
              <a:avLst/>
            </a:pr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Freeform 58"/>
            <p:cNvSpPr/>
            <p:nvPr/>
          </p:nvSpPr>
          <p:spPr bwMode="auto">
            <a:xfrm>
              <a:off x="3286" y="2314"/>
              <a:ext cx="498" cy="650"/>
            </a:xfrm>
            <a:custGeom>
              <a:gdLst>
                <a:gd fmla="*/ 11 w 367" name="T0"/>
                <a:gd fmla="*/ 0 h 480" name="T1"/>
                <a:gd fmla="*/ 22 w 367" name="T2"/>
                <a:gd fmla="*/ 33 h 480" name="T3"/>
                <a:gd fmla="*/ 93 w 367" name="T4"/>
                <a:gd fmla="*/ 238 h 480" name="T5"/>
                <a:gd fmla="*/ 174 w 367" name="T6"/>
                <a:gd fmla="*/ 212 h 480" name="T7"/>
                <a:gd fmla="*/ 293 w 367" name="T8"/>
                <a:gd fmla="*/ 102 h 480" name="T9"/>
                <a:gd fmla="*/ 326 w 367" name="T10"/>
                <a:gd fmla="*/ 192 h 480" name="T11"/>
                <a:gd fmla="*/ 313 w 367" name="T12"/>
                <a:gd fmla="*/ 379 h 480" name="T13"/>
                <a:gd fmla="*/ 332 w 367" name="T14"/>
                <a:gd fmla="*/ 412 h 480" name="T15"/>
                <a:gd fmla="*/ 367 w 367" name="T16"/>
                <a:gd fmla="*/ 464 h 480" name="T17"/>
                <a:gd fmla="*/ 367 w 367" name="T18"/>
                <a:gd fmla="*/ 480 h 480" name="T19"/>
                <a:gd fmla="*/ 280 w 367" name="T20"/>
                <a:gd fmla="*/ 439 h 480" name="T21"/>
                <a:gd fmla="*/ 312 w 367" name="T22"/>
                <a:gd fmla="*/ 254 h 480" name="T23"/>
                <a:gd fmla="*/ 299 w 367" name="T24"/>
                <a:gd fmla="*/ 152 h 480" name="T25"/>
                <a:gd fmla="*/ 141 w 367" name="T26"/>
                <a:gd fmla="*/ 260 h 480" name="T27"/>
                <a:gd fmla="*/ 0 w 367" name="T28"/>
                <a:gd fmla="*/ 2 h 480" name="T29"/>
                <a:gd fmla="*/ 11 w 367" name="T30"/>
                <a:gd fmla="*/ 0 h 48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80" w="367">
                  <a:moveTo>
                    <a:pt x="11" y="0"/>
                  </a:moveTo>
                  <a:cubicBezTo>
                    <a:pt x="16" y="7"/>
                    <a:pt x="20" y="17"/>
                    <a:pt x="22" y="33"/>
                  </a:cubicBezTo>
                  <a:cubicBezTo>
                    <a:pt x="25" y="70"/>
                    <a:pt x="65" y="209"/>
                    <a:pt x="93" y="238"/>
                  </a:cubicBezTo>
                  <a:cubicBezTo>
                    <a:pt x="121" y="267"/>
                    <a:pt x="137" y="242"/>
                    <a:pt x="174" y="212"/>
                  </a:cubicBezTo>
                  <a:cubicBezTo>
                    <a:pt x="205" y="185"/>
                    <a:pt x="296" y="146"/>
                    <a:pt x="293" y="102"/>
                  </a:cubicBezTo>
                  <a:cubicBezTo>
                    <a:pt x="292" y="86"/>
                    <a:pt x="320" y="147"/>
                    <a:pt x="326" y="192"/>
                  </a:cubicBezTo>
                  <a:cubicBezTo>
                    <a:pt x="331" y="237"/>
                    <a:pt x="318" y="355"/>
                    <a:pt x="313" y="379"/>
                  </a:cubicBezTo>
                  <a:cubicBezTo>
                    <a:pt x="309" y="403"/>
                    <a:pt x="313" y="415"/>
                    <a:pt x="332" y="412"/>
                  </a:cubicBezTo>
                  <a:cubicBezTo>
                    <a:pt x="350" y="408"/>
                    <a:pt x="344" y="443"/>
                    <a:pt x="367" y="464"/>
                  </a:cubicBezTo>
                  <a:cubicBezTo>
                    <a:pt x="367" y="480"/>
                    <a:pt x="367" y="480"/>
                    <a:pt x="367" y="480"/>
                  </a:cubicBezTo>
                  <a:cubicBezTo>
                    <a:pt x="299" y="464"/>
                    <a:pt x="280" y="439"/>
                    <a:pt x="280" y="439"/>
                  </a:cubicBezTo>
                  <a:cubicBezTo>
                    <a:pt x="296" y="379"/>
                    <a:pt x="309" y="316"/>
                    <a:pt x="312" y="254"/>
                  </a:cubicBezTo>
                  <a:cubicBezTo>
                    <a:pt x="313" y="219"/>
                    <a:pt x="308" y="185"/>
                    <a:pt x="299" y="152"/>
                  </a:cubicBezTo>
                  <a:cubicBezTo>
                    <a:pt x="246" y="188"/>
                    <a:pt x="194" y="225"/>
                    <a:pt x="141" y="260"/>
                  </a:cubicBezTo>
                  <a:cubicBezTo>
                    <a:pt x="39" y="327"/>
                    <a:pt x="5" y="2"/>
                    <a:pt x="0" y="2"/>
                  </a:cubicBezTo>
                  <a:cubicBezTo>
                    <a:pt x="0" y="2"/>
                    <a:pt x="5" y="1"/>
                    <a:pt x="11" y="0"/>
                  </a:cubicBezTo>
                  <a:close/>
                </a:path>
              </a:pathLst>
            </a:cu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0" name="Freeform 59"/>
            <p:cNvSpPr/>
            <p:nvPr/>
          </p:nvSpPr>
          <p:spPr bwMode="auto">
            <a:xfrm>
              <a:off x="4030" y="2439"/>
              <a:ext cx="252" cy="488"/>
            </a:xfrm>
            <a:custGeom>
              <a:gdLst>
                <a:gd fmla="*/ 0 w 185" name="T0"/>
                <a:gd fmla="*/ 342 h 361" name="T1"/>
                <a:gd fmla="*/ 149 w 185" name="T2"/>
                <a:gd fmla="*/ 186 h 361" name="T3"/>
                <a:gd fmla="*/ 70 w 185" name="T4"/>
                <a:gd fmla="*/ 0 h 361" name="T5"/>
                <a:gd fmla="*/ 92 w 185" name="T6"/>
                <a:gd fmla="*/ 15 h 361" name="T7"/>
                <a:gd fmla="*/ 159 w 185" name="T8"/>
                <a:gd fmla="*/ 166 h 361" name="T9"/>
                <a:gd fmla="*/ 185 w 185" name="T10"/>
                <a:gd fmla="*/ 186 h 361" name="T11"/>
                <a:gd fmla="*/ 153 w 185" name="T12"/>
                <a:gd fmla="*/ 204 h 361" name="T13"/>
                <a:gd fmla="*/ 19 w 185" name="T14"/>
                <a:gd fmla="*/ 361 h 361" name="T15"/>
                <a:gd fmla="*/ 0 w 185" name="T16"/>
                <a:gd fmla="*/ 342 h 3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1" w="185">
                  <a:moveTo>
                    <a:pt x="0" y="342"/>
                  </a:moveTo>
                  <a:cubicBezTo>
                    <a:pt x="149" y="186"/>
                    <a:pt x="149" y="186"/>
                    <a:pt x="149" y="18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92" y="15"/>
                    <a:pt x="92" y="15"/>
                  </a:cubicBezTo>
                  <a:cubicBezTo>
                    <a:pt x="99" y="27"/>
                    <a:pt x="146" y="149"/>
                    <a:pt x="159" y="166"/>
                  </a:cubicBezTo>
                  <a:cubicBezTo>
                    <a:pt x="172" y="184"/>
                    <a:pt x="185" y="186"/>
                    <a:pt x="185" y="186"/>
                  </a:cubicBezTo>
                  <a:cubicBezTo>
                    <a:pt x="185" y="186"/>
                    <a:pt x="170" y="187"/>
                    <a:pt x="153" y="204"/>
                  </a:cubicBezTo>
                  <a:cubicBezTo>
                    <a:pt x="138" y="219"/>
                    <a:pt x="49" y="330"/>
                    <a:pt x="19" y="361"/>
                  </a:cubicBezTo>
                  <a:lnTo>
                    <a:pt x="0" y="342"/>
                  </a:lnTo>
                  <a:close/>
                </a:path>
              </a:pathLst>
            </a:cu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1" name="Freeform 60"/>
            <p:cNvSpPr/>
            <p:nvPr/>
          </p:nvSpPr>
          <p:spPr bwMode="auto">
            <a:xfrm>
              <a:off x="4006" y="2439"/>
              <a:ext cx="162" cy="484"/>
            </a:xfrm>
            <a:custGeom>
              <a:gdLst>
                <a:gd fmla="*/ 41 w 119" name="T0"/>
                <a:gd fmla="*/ 271 h 358" name="T1"/>
                <a:gd fmla="*/ 53 w 119" name="T2"/>
                <a:gd fmla="*/ 172 h 358" name="T3"/>
                <a:gd fmla="*/ 88 w 119" name="T4"/>
                <a:gd fmla="*/ 0 h 358" name="T5"/>
                <a:gd fmla="*/ 110 w 119" name="T6"/>
                <a:gd fmla="*/ 15 h 358" name="T7"/>
                <a:gd fmla="*/ 119 w 119" name="T8"/>
                <a:gd fmla="*/ 34 h 358" name="T9"/>
                <a:gd fmla="*/ 113 w 119" name="T10"/>
                <a:gd fmla="*/ 47 h 358" name="T11"/>
                <a:gd fmla="*/ 68 w 119" name="T12"/>
                <a:gd fmla="*/ 304 h 358" name="T13"/>
                <a:gd fmla="*/ 71 w 119" name="T14"/>
                <a:gd fmla="*/ 322 h 358" name="T15"/>
                <a:gd fmla="*/ 51 w 119" name="T16"/>
                <a:gd fmla="*/ 346 h 358" name="T17"/>
                <a:gd fmla="*/ 17 w 119" name="T18"/>
                <a:gd fmla="*/ 358 h 358" name="T19"/>
                <a:gd fmla="*/ 0 w 119" name="T20"/>
                <a:gd fmla="*/ 340 h 358" name="T21"/>
                <a:gd fmla="*/ 41 w 119" name="T22"/>
                <a:gd fmla="*/ 271 h 35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8" w="119">
                  <a:moveTo>
                    <a:pt x="41" y="271"/>
                  </a:moveTo>
                  <a:cubicBezTo>
                    <a:pt x="44" y="233"/>
                    <a:pt x="49" y="240"/>
                    <a:pt x="53" y="172"/>
                  </a:cubicBezTo>
                  <a:cubicBezTo>
                    <a:pt x="58" y="101"/>
                    <a:pt x="82" y="0"/>
                    <a:pt x="88" y="0"/>
                  </a:cubicBezTo>
                  <a:cubicBezTo>
                    <a:pt x="93" y="0"/>
                    <a:pt x="110" y="15"/>
                    <a:pt x="110" y="15"/>
                  </a:cubicBezTo>
                  <a:cubicBezTo>
                    <a:pt x="112" y="18"/>
                    <a:pt x="115" y="24"/>
                    <a:pt x="119" y="34"/>
                  </a:cubicBezTo>
                  <a:cubicBezTo>
                    <a:pt x="116" y="41"/>
                    <a:pt x="114" y="45"/>
                    <a:pt x="113" y="47"/>
                  </a:cubicBezTo>
                  <a:cubicBezTo>
                    <a:pt x="75" y="129"/>
                    <a:pt x="56" y="213"/>
                    <a:pt x="68" y="304"/>
                  </a:cubicBezTo>
                  <a:cubicBezTo>
                    <a:pt x="69" y="310"/>
                    <a:pt x="70" y="316"/>
                    <a:pt x="71" y="322"/>
                  </a:cubicBezTo>
                  <a:cubicBezTo>
                    <a:pt x="64" y="331"/>
                    <a:pt x="57" y="339"/>
                    <a:pt x="51" y="346"/>
                  </a:cubicBezTo>
                  <a:cubicBezTo>
                    <a:pt x="17" y="358"/>
                    <a:pt x="17" y="358"/>
                    <a:pt x="17" y="358"/>
                  </a:cubicBezTo>
                  <a:cubicBezTo>
                    <a:pt x="9" y="350"/>
                    <a:pt x="0" y="342"/>
                    <a:pt x="0" y="340"/>
                  </a:cubicBezTo>
                  <a:cubicBezTo>
                    <a:pt x="1" y="337"/>
                    <a:pt x="38" y="310"/>
                    <a:pt x="41" y="271"/>
                  </a:cubicBezTo>
                  <a:close/>
                </a:path>
              </a:pathLst>
            </a:cu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9745890" y="1888461"/>
            <a:ext cx="436826" cy="352278"/>
          </a:xfrm>
          <a:custGeom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" name="Freeform 105"/>
          <p:cNvSpPr>
            <a:spLocks noEditPoints="1"/>
          </p:cNvSpPr>
          <p:nvPr/>
        </p:nvSpPr>
        <p:spPr bwMode="auto">
          <a:xfrm>
            <a:off x="4105687" y="1851631"/>
            <a:ext cx="433281" cy="427002"/>
          </a:xfrm>
          <a:custGeom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b="b" l="0" r="r" t="0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6923253" y="2332450"/>
            <a:ext cx="423615" cy="427002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b="b" l="0" r="r" t="0"/>
            <a:pathLst>
              <a:path h="57" w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3285772" y="2999816"/>
            <a:ext cx="2073111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认真落实《某某某管理办法》，充分调动和发挥员工的积极性和创造性，提升业务品质、规模与水平。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928383" y="3215716"/>
            <a:ext cx="2073111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在重点学科重点专业探索开设全英专业授课国际合作班，提高国际教育水平。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107395" y="3656309"/>
            <a:ext cx="2073111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不断寻找高水平合作对象，构筑高水平国际合作平台，开辟高水平国际合作与交流新渠道。</a:t>
            </a:r>
          </a:p>
        </p:txBody>
      </p:sp>
      <p:cxnSp>
        <p:nvCxnSpPr>
          <p:cNvPr id="16" name="Straight Connector 43"/>
          <p:cNvCxnSpPr/>
          <p:nvPr/>
        </p:nvCxnSpPr>
        <p:spPr>
          <a:xfrm>
            <a:off x="2693806" y="5960090"/>
            <a:ext cx="9159739" cy="0"/>
          </a:xfrm>
          <a:prstGeom prst="line">
            <a:avLst/>
          </a:prstGeom>
          <a:ln w="19050">
            <a:solidFill>
              <a:srgbClr val="313D4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 flipH="1">
            <a:off x="4322326" y="5365690"/>
            <a:ext cx="0" cy="594400"/>
          </a:xfrm>
          <a:prstGeom prst="line">
            <a:avLst/>
          </a:prstGeom>
          <a:ln cap="rnd" w="19050">
            <a:solidFill>
              <a:srgbClr val="CB233A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8"/>
          <p:cNvCxnSpPr/>
          <p:nvPr/>
        </p:nvCxnSpPr>
        <p:spPr>
          <a:xfrm flipH="1">
            <a:off x="9964302" y="5365690"/>
            <a:ext cx="0" cy="594400"/>
          </a:xfrm>
          <a:prstGeom prst="line">
            <a:avLst/>
          </a:prstGeom>
          <a:ln cap="rnd" w="19050">
            <a:solidFill>
              <a:srgbClr val="CB233A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8"/>
          <p:cNvCxnSpPr>
            <a:stCxn id="10" idx="2"/>
          </p:cNvCxnSpPr>
          <p:nvPr/>
        </p:nvCxnSpPr>
        <p:spPr>
          <a:xfrm flipH="1">
            <a:off x="7143950" y="5772091"/>
            <a:ext cx="1" cy="187999"/>
          </a:xfrm>
          <a:prstGeom prst="line">
            <a:avLst/>
          </a:prstGeom>
          <a:ln cap="rnd" w="19050">
            <a:solidFill>
              <a:srgbClr val="313D4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8" presetSubtype="3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8" presetSubtype="1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8" presetSubtype="1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8" presetSubtype="1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5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0"/>
      <p:bldP grpId="0" spid="9"/>
      <p:bldP grpId="0" spid="45"/>
      <p:bldP grpId="0" spid="20"/>
      <p:bldP grpId="0" spid="11"/>
      <p:bldP grpId="0" spid="2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F76069-B1BA-41B4-8A54-8B01E40421D6}"/>
              </a:ext>
            </a:extLst>
          </p:cNvPr>
          <p:cNvSpPr/>
          <p:nvPr/>
        </p:nvSpPr>
        <p:spPr bwMode="auto">
          <a:xfrm>
            <a:off x="0" y="981204"/>
            <a:ext cx="12205568" cy="472848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10600030101010101" pitchFamily="2" typeface="宋体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C2CE74F-02DD-4AC0-A86F-3C8DF00FACEC}"/>
              </a:ext>
            </a:extLst>
          </p:cNvPr>
          <p:cNvSpPr txBox="1"/>
          <p:nvPr/>
        </p:nvSpPr>
        <p:spPr>
          <a:xfrm>
            <a:off x="717727" y="2354505"/>
            <a:ext cx="6712965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0" baseline="0" cap="none" i="0" kern="1200" kumimoji="0" lang="en-US" noProof="0" normalizeH="0" spc="0" strike="noStrike" sz="13800" u="none">
                <a:ln>
                  <a:noFill/>
                </a:ln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THANKS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322299-554F-473C-9645-B985D22A8A2D}"/>
              </a:ext>
            </a:extLst>
          </p:cNvPr>
          <p:cNvSpPr/>
          <p:nvPr/>
        </p:nvSpPr>
        <p:spPr bwMode="auto">
          <a:xfrm>
            <a:off x="914599" y="0"/>
            <a:ext cx="2088232" cy="2420888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7F6513-6A00-4E38-99E0-112D50247217}"/>
              </a:ext>
            </a:extLst>
          </p:cNvPr>
          <p:cNvSpPr txBox="1"/>
          <p:nvPr/>
        </p:nvSpPr>
        <p:spPr>
          <a:xfrm>
            <a:off x="1016790" y="981204"/>
            <a:ext cx="1865642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0" baseline="0" cap="none" i="0" kern="1200" kumimoji="0" lang="en-US" noProof="0" normalizeH="0" spc="0" strike="noStrike" sz="6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LOGO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78DE397-53CD-43DF-B436-EAF0D0085C34}"/>
              </a:ext>
            </a:extLst>
          </p:cNvPr>
          <p:cNvSpPr/>
          <p:nvPr/>
        </p:nvSpPr>
        <p:spPr>
          <a:xfrm>
            <a:off x="681393" y="3505668"/>
            <a:ext cx="5874068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rgbClr val="FFFFFF"/>
                </a:solidFill>
                <a:effectLst>
                  <a:outerShdw algn="ctr" blurRad="127000" rotWithShape="0" sx="101000" sy="10100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b0502040204020203" pitchFamily="34" typeface="微软雅黑 Light"/>
              </a:rPr>
              <a:t>演示完毕 感谢关注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94273A-3F4D-4091-9368-E3B1CE93F33A}"/>
              </a:ext>
            </a:extLst>
          </p:cNvPr>
          <p:cNvSpPr/>
          <p:nvPr/>
        </p:nvSpPr>
        <p:spPr bwMode="auto">
          <a:xfrm>
            <a:off x="1043143" y="4605699"/>
            <a:ext cx="934513" cy="71092"/>
          </a:xfrm>
          <a:prstGeom prst="rect">
            <a:avLst/>
          </a:prstGeom>
          <a:solidFill>
            <a:schemeClr val="accent1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E368A45-0116-41F3-83E1-44D600F53E15}"/>
              </a:ext>
            </a:extLst>
          </p:cNvPr>
          <p:cNvGrpSpPr/>
          <p:nvPr/>
        </p:nvGrpSpPr>
        <p:grpSpPr>
          <a:xfrm>
            <a:off x="8813986" y="5061098"/>
            <a:ext cx="365130" cy="365130"/>
            <a:chOff x="6061448" y="6030118"/>
            <a:chExt cx="434477" cy="43447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928A22A-3513-41E3-8DCE-658E1351D7C1}"/>
                </a:ext>
              </a:extLst>
            </p:cNvPr>
            <p:cNvSpPr/>
            <p:nvPr/>
          </p:nvSpPr>
          <p:spPr bwMode="auto">
            <a:xfrm>
              <a:off x="6061448" y="6030118"/>
              <a:ext cx="434477" cy="434477"/>
            </a:xfrm>
            <a:prstGeom prst="ellipse">
              <a:avLst/>
            </a:prstGeom>
            <a:gradFill>
              <a:gsLst>
                <a:gs pos="50000">
                  <a:schemeClr val="accent1">
                    <a:lumMod val="98000"/>
                    <a:lumOff val="2000"/>
                  </a:schemeClr>
                </a:gs>
                <a:gs pos="0">
                  <a:schemeClr val="accent1">
                    <a:lumMod val="85000"/>
                    <a:lumOff val="1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1"/>
            </a:gradFill>
            <a:ln algn="ctr" cap="flat" cmpd="sng" w="1270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ctr" anchorCtr="0" bIns="0" compatLnSpc="1" lIns="0" numCol="1" rIns="0" rtlCol="0" tIns="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2" name="old-radio-microphone_77525">
              <a:extLst>
                <a:ext uri="{FF2B5EF4-FFF2-40B4-BE49-F238E27FC236}">
                  <a16:creationId xmlns:a16="http://schemas.microsoft.com/office/drawing/2014/main" id="{D166B7E9-E78B-438B-8664-6575CEAFE8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08347" y="6096630"/>
              <a:ext cx="165143" cy="301451"/>
            </a:xfrm>
            <a:custGeom>
              <a:gdLst>
                <a:gd fmla="*/ 166499 w 332998" name="connsiteX0"/>
                <a:gd fmla="*/ 514510 h 607851" name="connsiteY0"/>
                <a:gd fmla="*/ 88621 w 332998" name="connsiteX1"/>
                <a:gd fmla="*/ 574180 h 607851" name="connsiteY1"/>
                <a:gd fmla="*/ 88621 w 332998" name="connsiteX2"/>
                <a:gd fmla="*/ 574701 h 607851" name="connsiteY2"/>
                <a:gd fmla="*/ 244378 w 332998" name="connsiteX3"/>
                <a:gd fmla="*/ 574701 h 607851" name="connsiteY3"/>
                <a:gd fmla="*/ 244378 w 332998" name="connsiteX4"/>
                <a:gd fmla="*/ 574180 h 607851" name="connsiteY4"/>
                <a:gd fmla="*/ 166499 w 332998" name="connsiteX5"/>
                <a:gd fmla="*/ 514510 h 607851" name="connsiteY5"/>
                <a:gd fmla="*/ 88812 w 332998" name="connsiteX6"/>
                <a:gd fmla="*/ 368072 h 607851" name="connsiteY6"/>
                <a:gd fmla="*/ 166464 w 332998" name="connsiteX7"/>
                <a:gd fmla="*/ 423197 h 607851" name="connsiteY7"/>
                <a:gd fmla="*/ 244116 w 332998" name="connsiteX8"/>
                <a:gd fmla="*/ 368072 h 607851" name="connsiteY8"/>
                <a:gd fmla="*/ 16635 w 332998" name="connsiteX9"/>
                <a:gd fmla="*/ 221152 h 607851" name="connsiteY9"/>
                <a:gd fmla="*/ 33196 w 332998" name="connsiteX10"/>
                <a:gd fmla="*/ 237690 h 607851" name="connsiteY10"/>
                <a:gd fmla="*/ 33196 w 332998" name="connsiteX11"/>
                <a:gd fmla="*/ 381165 h 607851" name="connsiteY11"/>
                <a:gd fmla="*/ 69673 w 332998" name="connsiteX12"/>
                <a:gd fmla="*/ 448285 h 607851" name="connsiteY12"/>
                <a:gd fmla="*/ 163590 w 332998" name="connsiteX13"/>
                <a:gd fmla="*/ 481211 h 607851" name="connsiteY13"/>
                <a:gd fmla="*/ 169408 w 332998" name="connsiteX14"/>
                <a:gd fmla="*/ 481211 h 607851" name="connsiteY14"/>
                <a:gd fmla="*/ 263325 w 332998" name="connsiteX15"/>
                <a:gd fmla="*/ 448285 h 607851" name="connsiteY15"/>
                <a:gd fmla="*/ 299803 w 332998" name="connsiteX16"/>
                <a:gd fmla="*/ 381165 h 607851" name="connsiteY16"/>
                <a:gd fmla="*/ 299803 w 332998" name="connsiteX17"/>
                <a:gd fmla="*/ 237690 h 607851" name="connsiteY17"/>
                <a:gd fmla="*/ 316363 w 332998" name="connsiteX18"/>
                <a:gd fmla="*/ 221152 h 607851" name="connsiteY18"/>
                <a:gd fmla="*/ 332998 w 332998" name="connsiteX19"/>
                <a:gd fmla="*/ 237690 h 607851" name="connsiteY19"/>
                <a:gd fmla="*/ 332998 w 332998" name="connsiteX20"/>
                <a:gd fmla="*/ 381165 h 607851" name="connsiteY20"/>
                <a:gd fmla="*/ 284138 w 332998" name="connsiteX21"/>
                <a:gd fmla="*/ 474134 h 607851" name="connsiteY21"/>
                <a:gd fmla="*/ 235277 w 332998" name="connsiteX22"/>
                <a:gd fmla="*/ 501548 h 607851" name="connsiteY22"/>
                <a:gd fmla="*/ 243781 w 332998" name="connsiteX23"/>
                <a:gd fmla="*/ 507880 h 607851" name="connsiteY23"/>
                <a:gd fmla="*/ 277573 w 332998" name="connsiteX24"/>
                <a:gd fmla="*/ 574180 h 607851" name="connsiteY24"/>
                <a:gd fmla="*/ 277573 w 332998" name="connsiteX25"/>
                <a:gd fmla="*/ 591313 h 607851" name="connsiteY25"/>
                <a:gd fmla="*/ 261013 w 332998" name="connsiteX26"/>
                <a:gd fmla="*/ 607851 h 607851" name="connsiteY26"/>
                <a:gd fmla="*/ 71986 w 332998" name="connsiteX27"/>
                <a:gd fmla="*/ 607851 h 607851" name="connsiteY27"/>
                <a:gd fmla="*/ 55425 w 332998" name="connsiteX28"/>
                <a:gd fmla="*/ 591313 h 607851" name="connsiteY28"/>
                <a:gd fmla="*/ 55425 w 332998" name="connsiteX29"/>
                <a:gd fmla="*/ 574180 h 607851" name="connsiteY29"/>
                <a:gd fmla="*/ 89217 w 332998" name="connsiteX30"/>
                <a:gd fmla="*/ 507880 h 607851" name="connsiteY30"/>
                <a:gd fmla="*/ 97721 w 332998" name="connsiteX31"/>
                <a:gd fmla="*/ 501548 h 607851" name="connsiteY31"/>
                <a:gd fmla="*/ 48861 w 332998" name="connsiteX32"/>
                <a:gd fmla="*/ 474134 h 607851" name="connsiteY32"/>
                <a:gd fmla="*/ 0 w 332998" name="connsiteX33"/>
                <a:gd fmla="*/ 381165 h 607851" name="connsiteY33"/>
                <a:gd fmla="*/ 0 w 332998" name="connsiteX34"/>
                <a:gd fmla="*/ 237690 h 607851" name="connsiteY34"/>
                <a:gd fmla="*/ 16635 w 332998" name="connsiteX35"/>
                <a:gd fmla="*/ 221152 h 607851" name="connsiteY35"/>
                <a:gd fmla="*/ 166464 w 332998" name="connsiteX36"/>
                <a:gd fmla="*/ 33150 h 607851" name="connsiteY36"/>
                <a:gd fmla="*/ 88588 w 332998" name="connsiteX37"/>
                <a:gd fmla="*/ 92819 h 607851" name="connsiteY37"/>
                <a:gd fmla="*/ 88588 w 332998" name="connsiteX38"/>
                <a:gd fmla="*/ 112038 h 607851" name="connsiteY38"/>
                <a:gd fmla="*/ 137000 w 332998" name="connsiteX39"/>
                <a:gd fmla="*/ 112038 h 607851" name="connsiteY39"/>
                <a:gd fmla="*/ 153560 w 332998" name="connsiteX40"/>
                <a:gd fmla="*/ 128650 h 607851" name="connsiteY40"/>
                <a:gd fmla="*/ 137000 w 332998" name="connsiteX41"/>
                <a:gd fmla="*/ 145188 h 607851" name="connsiteY41"/>
                <a:gd fmla="*/ 88588 w 332998" name="connsiteX42"/>
                <a:gd fmla="*/ 145188 h 607851" name="connsiteY42"/>
                <a:gd fmla="*/ 88588 w 332998" name="connsiteX43"/>
                <a:gd fmla="*/ 186532 h 607851" name="connsiteY43"/>
                <a:gd fmla="*/ 137000 w 332998" name="connsiteX44"/>
                <a:gd fmla="*/ 186532 h 607851" name="connsiteY44"/>
                <a:gd fmla="*/ 153560 w 332998" name="connsiteX45"/>
                <a:gd fmla="*/ 203069 h 607851" name="connsiteY45"/>
                <a:gd fmla="*/ 137000 w 332998" name="connsiteX46"/>
                <a:gd fmla="*/ 219681 h 607851" name="connsiteY46"/>
                <a:gd fmla="*/ 88588 w 332998" name="connsiteX47"/>
                <a:gd fmla="*/ 219681 h 607851" name="connsiteY47"/>
                <a:gd fmla="*/ 88588 w 332998" name="connsiteX48"/>
                <a:gd fmla="*/ 261025 h 607851" name="connsiteY48"/>
                <a:gd fmla="*/ 137000 w 332998" name="connsiteX49"/>
                <a:gd fmla="*/ 261025 h 607851" name="connsiteY49"/>
                <a:gd fmla="*/ 153560 w 332998" name="connsiteX50"/>
                <a:gd fmla="*/ 277563 h 607851" name="connsiteY50"/>
                <a:gd fmla="*/ 137000 w 332998" name="connsiteX51"/>
                <a:gd fmla="*/ 294175 h 607851" name="connsiteY51"/>
                <a:gd fmla="*/ 88588 w 332998" name="connsiteX52"/>
                <a:gd fmla="*/ 294175 h 607851" name="connsiteY52"/>
                <a:gd fmla="*/ 88588 w 332998" name="connsiteX53"/>
                <a:gd fmla="*/ 334923 h 607851" name="connsiteY53"/>
                <a:gd fmla="*/ 244340 w 332998" name="connsiteX54"/>
                <a:gd fmla="*/ 334923 h 607851" name="connsiteY54"/>
                <a:gd fmla="*/ 244340 w 332998" name="connsiteX55"/>
                <a:gd fmla="*/ 294100 h 607851" name="connsiteY55"/>
                <a:gd fmla="*/ 195929 w 332998" name="connsiteX56"/>
                <a:gd fmla="*/ 294100 h 607851" name="connsiteY56"/>
                <a:gd fmla="*/ 179369 w 332998" name="connsiteX57"/>
                <a:gd fmla="*/ 277563 h 607851" name="connsiteY57"/>
                <a:gd fmla="*/ 195929 w 332998" name="connsiteX58"/>
                <a:gd fmla="*/ 261025 h 607851" name="connsiteY58"/>
                <a:gd fmla="*/ 244340 w 332998" name="connsiteX59"/>
                <a:gd fmla="*/ 261025 h 607851" name="connsiteY59"/>
                <a:gd fmla="*/ 244340 w 332998" name="connsiteX60"/>
                <a:gd fmla="*/ 219681 h 607851" name="connsiteY60"/>
                <a:gd fmla="*/ 195929 w 332998" name="connsiteX61"/>
                <a:gd fmla="*/ 219681 h 607851" name="connsiteY61"/>
                <a:gd fmla="*/ 179369 w 332998" name="connsiteX62"/>
                <a:gd fmla="*/ 203069 h 607851" name="connsiteY62"/>
                <a:gd fmla="*/ 195929 w 332998" name="connsiteX63"/>
                <a:gd fmla="*/ 186532 h 607851" name="connsiteY63"/>
                <a:gd fmla="*/ 244340 w 332998" name="connsiteX64"/>
                <a:gd fmla="*/ 186532 h 607851" name="connsiteY64"/>
                <a:gd fmla="*/ 244340 w 332998" name="connsiteX65"/>
                <a:gd fmla="*/ 145188 h 607851" name="connsiteY65"/>
                <a:gd fmla="*/ 195929 w 332998" name="connsiteX66"/>
                <a:gd fmla="*/ 145188 h 607851" name="connsiteY66"/>
                <a:gd fmla="*/ 179369 w 332998" name="connsiteX67"/>
                <a:gd fmla="*/ 128650 h 607851" name="connsiteY67"/>
                <a:gd fmla="*/ 195929 w 332998" name="connsiteX68"/>
                <a:gd fmla="*/ 112038 h 607851" name="connsiteY68"/>
                <a:gd fmla="*/ 244340 w 332998" name="connsiteX69"/>
                <a:gd fmla="*/ 112038 h 607851" name="connsiteY69"/>
                <a:gd fmla="*/ 244340 w 332998" name="connsiteX70"/>
                <a:gd fmla="*/ 92819 h 607851" name="connsiteY70"/>
                <a:gd fmla="*/ 166464 w 332998" name="connsiteX71"/>
                <a:gd fmla="*/ 33150 h 607851" name="connsiteY71"/>
                <a:gd fmla="*/ 166464 w 332998" name="connsiteX72"/>
                <a:gd fmla="*/ 0 h 607851" name="connsiteY72"/>
                <a:gd fmla="*/ 243743 w 332998" name="connsiteX73"/>
                <a:gd fmla="*/ 26520 h 607851" name="connsiteY73"/>
                <a:gd fmla="*/ 277534 w 332998" name="connsiteX74"/>
                <a:gd fmla="*/ 92819 h 607851" name="connsiteY74"/>
                <a:gd fmla="*/ 277534 w 332998" name="connsiteX75"/>
                <a:gd fmla="*/ 363528 h 607851" name="connsiteY75"/>
                <a:gd fmla="*/ 243743 w 332998" name="connsiteX76"/>
                <a:gd fmla="*/ 429827 h 607851" name="connsiteY76"/>
                <a:gd fmla="*/ 166464 w 332998" name="connsiteX77"/>
                <a:gd fmla="*/ 456347 h 607851" name="connsiteY77"/>
                <a:gd fmla="*/ 89185 w 332998" name="connsiteX78"/>
                <a:gd fmla="*/ 429827 h 607851" name="connsiteY78"/>
                <a:gd fmla="*/ 55394 w 332998" name="connsiteX79"/>
                <a:gd fmla="*/ 363528 h 607851" name="connsiteY79"/>
                <a:gd fmla="*/ 55394 w 332998" name="connsiteX80"/>
                <a:gd fmla="*/ 92819 h 607851" name="connsiteY80"/>
                <a:gd fmla="*/ 89185 w 332998" name="connsiteX81"/>
                <a:gd fmla="*/ 26520 h 607851" name="connsiteY81"/>
                <a:gd fmla="*/ 166464 w 332998" name="connsiteX82"/>
                <a:gd fmla="*/ 0 h 607851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607851" w="332998">
                  <a:moveTo>
                    <a:pt x="166499" y="514510"/>
                  </a:moveTo>
                  <a:cubicBezTo>
                    <a:pt x="124278" y="514510"/>
                    <a:pt x="88621" y="541775"/>
                    <a:pt x="88621" y="574180"/>
                  </a:cubicBezTo>
                  <a:lnTo>
                    <a:pt x="88621" y="574701"/>
                  </a:lnTo>
                  <a:lnTo>
                    <a:pt x="244378" y="574701"/>
                  </a:lnTo>
                  <a:lnTo>
                    <a:pt x="244378" y="574180"/>
                  </a:lnTo>
                  <a:cubicBezTo>
                    <a:pt x="244378" y="541775"/>
                    <a:pt x="208721" y="514510"/>
                    <a:pt x="166499" y="514510"/>
                  </a:cubicBezTo>
                  <a:close/>
                  <a:moveTo>
                    <a:pt x="88812" y="368072"/>
                  </a:moveTo>
                  <a:cubicBezTo>
                    <a:pt x="92020" y="398391"/>
                    <a:pt x="126258" y="423197"/>
                    <a:pt x="166464" y="423197"/>
                  </a:cubicBezTo>
                  <a:cubicBezTo>
                    <a:pt x="206670" y="423197"/>
                    <a:pt x="240909" y="398391"/>
                    <a:pt x="244116" y="368072"/>
                  </a:cubicBezTo>
                  <a:close/>
                  <a:moveTo>
                    <a:pt x="16635" y="221152"/>
                  </a:moveTo>
                  <a:cubicBezTo>
                    <a:pt x="25811" y="221152"/>
                    <a:pt x="33196" y="228527"/>
                    <a:pt x="33196" y="237690"/>
                  </a:cubicBezTo>
                  <a:lnTo>
                    <a:pt x="33196" y="381165"/>
                  </a:lnTo>
                  <a:cubicBezTo>
                    <a:pt x="33196" y="405599"/>
                    <a:pt x="46175" y="429438"/>
                    <a:pt x="69673" y="448285"/>
                  </a:cubicBezTo>
                  <a:cubicBezTo>
                    <a:pt x="94588" y="468249"/>
                    <a:pt x="127933" y="479945"/>
                    <a:pt x="163590" y="481211"/>
                  </a:cubicBezTo>
                  <a:cubicBezTo>
                    <a:pt x="164112" y="481211"/>
                    <a:pt x="168886" y="481211"/>
                    <a:pt x="169408" y="481211"/>
                  </a:cubicBezTo>
                  <a:cubicBezTo>
                    <a:pt x="205066" y="479945"/>
                    <a:pt x="238410" y="468249"/>
                    <a:pt x="263325" y="448285"/>
                  </a:cubicBezTo>
                  <a:cubicBezTo>
                    <a:pt x="286823" y="429438"/>
                    <a:pt x="299803" y="405599"/>
                    <a:pt x="299803" y="381165"/>
                  </a:cubicBezTo>
                  <a:lnTo>
                    <a:pt x="299803" y="237690"/>
                  </a:lnTo>
                  <a:cubicBezTo>
                    <a:pt x="299803" y="228527"/>
                    <a:pt x="307188" y="221152"/>
                    <a:pt x="316363" y="221152"/>
                  </a:cubicBezTo>
                  <a:cubicBezTo>
                    <a:pt x="325539" y="221152"/>
                    <a:pt x="332998" y="228527"/>
                    <a:pt x="332998" y="237690"/>
                  </a:cubicBezTo>
                  <a:lnTo>
                    <a:pt x="332998" y="381165"/>
                  </a:lnTo>
                  <a:cubicBezTo>
                    <a:pt x="332998" y="415880"/>
                    <a:pt x="315617" y="448881"/>
                    <a:pt x="284138" y="474134"/>
                  </a:cubicBezTo>
                  <a:cubicBezTo>
                    <a:pt x="269815" y="485606"/>
                    <a:pt x="253255" y="494843"/>
                    <a:pt x="235277" y="501548"/>
                  </a:cubicBezTo>
                  <a:cubicBezTo>
                    <a:pt x="238261" y="503559"/>
                    <a:pt x="241096" y="505645"/>
                    <a:pt x="243781" y="507880"/>
                  </a:cubicBezTo>
                  <a:cubicBezTo>
                    <a:pt x="265265" y="525386"/>
                    <a:pt x="277573" y="549522"/>
                    <a:pt x="277573" y="574180"/>
                  </a:cubicBezTo>
                  <a:lnTo>
                    <a:pt x="277573" y="591313"/>
                  </a:lnTo>
                  <a:cubicBezTo>
                    <a:pt x="277573" y="600402"/>
                    <a:pt x="270188" y="607851"/>
                    <a:pt x="261013" y="607851"/>
                  </a:cubicBezTo>
                  <a:lnTo>
                    <a:pt x="71986" y="607851"/>
                  </a:lnTo>
                  <a:cubicBezTo>
                    <a:pt x="62885" y="607851"/>
                    <a:pt x="55425" y="600402"/>
                    <a:pt x="55425" y="591313"/>
                  </a:cubicBezTo>
                  <a:lnTo>
                    <a:pt x="55425" y="574180"/>
                  </a:lnTo>
                  <a:cubicBezTo>
                    <a:pt x="55425" y="549522"/>
                    <a:pt x="67734" y="525386"/>
                    <a:pt x="89217" y="507880"/>
                  </a:cubicBezTo>
                  <a:cubicBezTo>
                    <a:pt x="91903" y="505645"/>
                    <a:pt x="94738" y="503559"/>
                    <a:pt x="97721" y="501548"/>
                  </a:cubicBezTo>
                  <a:cubicBezTo>
                    <a:pt x="79744" y="494843"/>
                    <a:pt x="63258" y="485606"/>
                    <a:pt x="48861" y="474134"/>
                  </a:cubicBezTo>
                  <a:cubicBezTo>
                    <a:pt x="17381" y="448881"/>
                    <a:pt x="0" y="415880"/>
                    <a:pt x="0" y="381165"/>
                  </a:cubicBezTo>
                  <a:lnTo>
                    <a:pt x="0" y="237690"/>
                  </a:lnTo>
                  <a:cubicBezTo>
                    <a:pt x="0" y="228527"/>
                    <a:pt x="7460" y="221152"/>
                    <a:pt x="16635" y="221152"/>
                  </a:cubicBezTo>
                  <a:close/>
                  <a:moveTo>
                    <a:pt x="166464" y="33150"/>
                  </a:moveTo>
                  <a:cubicBezTo>
                    <a:pt x="124244" y="33150"/>
                    <a:pt x="88588" y="60489"/>
                    <a:pt x="88588" y="92819"/>
                  </a:cubicBezTo>
                  <a:lnTo>
                    <a:pt x="88588" y="112038"/>
                  </a:lnTo>
                  <a:lnTo>
                    <a:pt x="137000" y="112038"/>
                  </a:lnTo>
                  <a:cubicBezTo>
                    <a:pt x="146175" y="112038"/>
                    <a:pt x="153560" y="119488"/>
                    <a:pt x="153560" y="128650"/>
                  </a:cubicBezTo>
                  <a:cubicBezTo>
                    <a:pt x="153560" y="137813"/>
                    <a:pt x="146175" y="145188"/>
                    <a:pt x="137000" y="145188"/>
                  </a:cubicBezTo>
                  <a:lnTo>
                    <a:pt x="88588" y="145188"/>
                  </a:lnTo>
                  <a:lnTo>
                    <a:pt x="88588" y="186532"/>
                  </a:lnTo>
                  <a:lnTo>
                    <a:pt x="137000" y="186532"/>
                  </a:lnTo>
                  <a:cubicBezTo>
                    <a:pt x="146175" y="186532"/>
                    <a:pt x="153560" y="193981"/>
                    <a:pt x="153560" y="203069"/>
                  </a:cubicBezTo>
                  <a:cubicBezTo>
                    <a:pt x="153560" y="212232"/>
                    <a:pt x="146175" y="219681"/>
                    <a:pt x="137000" y="219681"/>
                  </a:cubicBezTo>
                  <a:lnTo>
                    <a:pt x="88588" y="219681"/>
                  </a:lnTo>
                  <a:lnTo>
                    <a:pt x="88588" y="261025"/>
                  </a:lnTo>
                  <a:lnTo>
                    <a:pt x="137000" y="261025"/>
                  </a:lnTo>
                  <a:cubicBezTo>
                    <a:pt x="146175" y="261025"/>
                    <a:pt x="153560" y="268400"/>
                    <a:pt x="153560" y="277563"/>
                  </a:cubicBezTo>
                  <a:cubicBezTo>
                    <a:pt x="153560" y="286725"/>
                    <a:pt x="146175" y="294175"/>
                    <a:pt x="137000" y="294175"/>
                  </a:cubicBezTo>
                  <a:lnTo>
                    <a:pt x="88588" y="294175"/>
                  </a:lnTo>
                  <a:lnTo>
                    <a:pt x="88588" y="334923"/>
                  </a:lnTo>
                  <a:lnTo>
                    <a:pt x="244340" y="334923"/>
                  </a:lnTo>
                  <a:lnTo>
                    <a:pt x="244340" y="294100"/>
                  </a:lnTo>
                  <a:lnTo>
                    <a:pt x="195929" y="294100"/>
                  </a:lnTo>
                  <a:cubicBezTo>
                    <a:pt x="186754" y="294100"/>
                    <a:pt x="179369" y="286725"/>
                    <a:pt x="179369" y="277563"/>
                  </a:cubicBezTo>
                  <a:cubicBezTo>
                    <a:pt x="179369" y="268400"/>
                    <a:pt x="186754" y="261025"/>
                    <a:pt x="195929" y="261025"/>
                  </a:cubicBezTo>
                  <a:lnTo>
                    <a:pt x="244340" y="261025"/>
                  </a:lnTo>
                  <a:lnTo>
                    <a:pt x="244340" y="219681"/>
                  </a:lnTo>
                  <a:lnTo>
                    <a:pt x="195929" y="219681"/>
                  </a:lnTo>
                  <a:cubicBezTo>
                    <a:pt x="186754" y="219681"/>
                    <a:pt x="179369" y="212232"/>
                    <a:pt x="179369" y="203069"/>
                  </a:cubicBezTo>
                  <a:cubicBezTo>
                    <a:pt x="179369" y="193981"/>
                    <a:pt x="186754" y="186532"/>
                    <a:pt x="195929" y="186532"/>
                  </a:cubicBezTo>
                  <a:lnTo>
                    <a:pt x="244340" y="186532"/>
                  </a:lnTo>
                  <a:lnTo>
                    <a:pt x="244340" y="145188"/>
                  </a:lnTo>
                  <a:lnTo>
                    <a:pt x="195929" y="145188"/>
                  </a:lnTo>
                  <a:cubicBezTo>
                    <a:pt x="186754" y="145188"/>
                    <a:pt x="179369" y="137813"/>
                    <a:pt x="179369" y="128650"/>
                  </a:cubicBezTo>
                  <a:cubicBezTo>
                    <a:pt x="179369" y="119488"/>
                    <a:pt x="186754" y="112038"/>
                    <a:pt x="195929" y="112038"/>
                  </a:cubicBezTo>
                  <a:lnTo>
                    <a:pt x="244340" y="112038"/>
                  </a:lnTo>
                  <a:lnTo>
                    <a:pt x="244340" y="92819"/>
                  </a:lnTo>
                  <a:cubicBezTo>
                    <a:pt x="244340" y="60489"/>
                    <a:pt x="208684" y="33150"/>
                    <a:pt x="166464" y="33150"/>
                  </a:cubicBezTo>
                  <a:close/>
                  <a:moveTo>
                    <a:pt x="166464" y="0"/>
                  </a:moveTo>
                  <a:cubicBezTo>
                    <a:pt x="195332" y="0"/>
                    <a:pt x="222782" y="9461"/>
                    <a:pt x="243743" y="26520"/>
                  </a:cubicBezTo>
                  <a:cubicBezTo>
                    <a:pt x="265226" y="44026"/>
                    <a:pt x="277534" y="68236"/>
                    <a:pt x="277534" y="92819"/>
                  </a:cubicBezTo>
                  <a:lnTo>
                    <a:pt x="277534" y="363528"/>
                  </a:lnTo>
                  <a:cubicBezTo>
                    <a:pt x="277534" y="388185"/>
                    <a:pt x="265226" y="412321"/>
                    <a:pt x="243743" y="429827"/>
                  </a:cubicBezTo>
                  <a:cubicBezTo>
                    <a:pt x="222782" y="446961"/>
                    <a:pt x="195332" y="456347"/>
                    <a:pt x="166464" y="456347"/>
                  </a:cubicBezTo>
                  <a:cubicBezTo>
                    <a:pt x="137596" y="456347"/>
                    <a:pt x="110146" y="446961"/>
                    <a:pt x="89185" y="429827"/>
                  </a:cubicBezTo>
                  <a:cubicBezTo>
                    <a:pt x="67702" y="412321"/>
                    <a:pt x="55394" y="388185"/>
                    <a:pt x="55394" y="363528"/>
                  </a:cubicBezTo>
                  <a:lnTo>
                    <a:pt x="55394" y="92819"/>
                  </a:lnTo>
                  <a:cubicBezTo>
                    <a:pt x="55394" y="68236"/>
                    <a:pt x="67702" y="44026"/>
                    <a:pt x="89185" y="26520"/>
                  </a:cubicBezTo>
                  <a:cubicBezTo>
                    <a:pt x="110146" y="9461"/>
                    <a:pt x="137596" y="0"/>
                    <a:pt x="166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2FE82FF-2D89-4E12-B324-A856379ECCBC}"/>
              </a:ext>
            </a:extLst>
          </p:cNvPr>
          <p:cNvSpPr/>
          <p:nvPr/>
        </p:nvSpPr>
        <p:spPr>
          <a:xfrm>
            <a:off x="9172084" y="5043606"/>
            <a:ext cx="21640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b0502040204020203" pitchFamily="34" typeface="微软雅黑 Light"/>
              </a:rPr>
              <a:t>汇报人：优页PPT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53875D58-3209-499A-BD9A-54358BE5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552" y="6074587"/>
            <a:ext cx="406341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这里可以输入公司/团队名称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F987E32-5D11-4D14-B3AF-8A9387FE769B}"/>
              </a:ext>
            </a:extLst>
          </p:cNvPr>
          <p:cNvGrpSpPr/>
          <p:nvPr/>
        </p:nvGrpSpPr>
        <p:grpSpPr>
          <a:xfrm>
            <a:off x="8512388" y="361507"/>
            <a:ext cx="491168" cy="505336"/>
            <a:chOff x="1031466" y="2363840"/>
            <a:chExt cx="622207" cy="640155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BA7C542-0EE3-423A-A208-61311E5C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466" y="2363840"/>
              <a:ext cx="622207" cy="64015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57BC8164-2735-4A00-A106-349D1D898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930" y="2429705"/>
              <a:ext cx="416798" cy="410816"/>
            </a:xfrm>
            <a:custGeom>
              <a:gdLst>
                <a:gd fmla="*/ 285 w 427" name="T0"/>
                <a:gd fmla="*/ 157 h 408" name="T1"/>
                <a:gd fmla="*/ 279 w 427" name="T2"/>
                <a:gd fmla="*/ 169 h 408" name="T3"/>
                <a:gd fmla="*/ 278 w 427" name="T4"/>
                <a:gd fmla="*/ 177 h 408" name="T5"/>
                <a:gd fmla="*/ 278 w 427" name="T6"/>
                <a:gd fmla="*/ 192 h 408" name="T7"/>
                <a:gd fmla="*/ 284 w 427" name="T8"/>
                <a:gd fmla="*/ 207 h 408" name="T9"/>
                <a:gd fmla="*/ 288 w 427" name="T10"/>
                <a:gd fmla="*/ 214 h 408" name="T11"/>
                <a:gd fmla="*/ 300 w 427" name="T12"/>
                <a:gd fmla="*/ 224 h 408" name="T13"/>
                <a:gd fmla="*/ 308 w 427" name="T14"/>
                <a:gd fmla="*/ 228 h 408" name="T15"/>
                <a:gd fmla="*/ 325 w 427" name="T16"/>
                <a:gd fmla="*/ 136 h 408" name="T17"/>
                <a:gd fmla="*/ 305 w 427" name="T18"/>
                <a:gd fmla="*/ 140 h 408" name="T19"/>
                <a:gd fmla="*/ 294 w 427" name="T20"/>
                <a:gd fmla="*/ 147 h 408" name="T21"/>
                <a:gd fmla="*/ 289 w 427" name="T22"/>
                <a:gd fmla="*/ 152 h 408" name="T23"/>
                <a:gd fmla="*/ 261 w 427" name="T24"/>
                <a:gd fmla="*/ 47 h 408" name="T25"/>
                <a:gd fmla="*/ 213 w 427" name="T26"/>
                <a:gd fmla="*/ 95 h 408" name="T27"/>
                <a:gd fmla="*/ 258 w 427" name="T28"/>
                <a:gd fmla="*/ 192 h 408" name="T29"/>
                <a:gd fmla="*/ 258 w 427" name="T30"/>
                <a:gd fmla="*/ 173 h 408" name="T31"/>
                <a:gd fmla="*/ 244 w 427" name="T32"/>
                <a:gd fmla="*/ 104 h 408" name="T33"/>
                <a:gd fmla="*/ 169 w 427" name="T34"/>
                <a:gd fmla="*/ 183 h 408" name="T35"/>
                <a:gd fmla="*/ 213 w 427" name="T36"/>
                <a:gd fmla="*/ 269 h 408" name="T37"/>
                <a:gd fmla="*/ 192 w 427" name="T38"/>
                <a:gd fmla="*/ 272 h 408" name="T39"/>
                <a:gd fmla="*/ 181 w 427" name="T40"/>
                <a:gd fmla="*/ 260 h 408" name="T41"/>
                <a:gd fmla="*/ 174 w 427" name="T42"/>
                <a:gd fmla="*/ 254 h 408" name="T43"/>
                <a:gd fmla="*/ 145 w 427" name="T44"/>
                <a:gd fmla="*/ 242 h 408" name="T45"/>
                <a:gd fmla="*/ 133 w 427" name="T46"/>
                <a:gd fmla="*/ 241 h 408" name="T47"/>
                <a:gd fmla="*/ 0 w 427" name="T48"/>
                <a:gd fmla="*/ 408 h 408" name="T49"/>
                <a:gd fmla="*/ 56 w 427" name="T50"/>
                <a:gd fmla="*/ 309 h 408" name="T51"/>
                <a:gd fmla="*/ 146 w 427" name="T52"/>
                <a:gd fmla="*/ 309 h 408" name="T53"/>
                <a:gd fmla="*/ 204 w 427" name="T54"/>
                <a:gd fmla="*/ 408 h 408" name="T55"/>
                <a:gd fmla="*/ 192 w 427" name="T56"/>
                <a:gd fmla="*/ 272 h 408" name="T57"/>
                <a:gd fmla="*/ 294 w 427" name="T58"/>
                <a:gd fmla="*/ 241 h 408" name="T59"/>
                <a:gd fmla="*/ 281 w 427" name="T60"/>
                <a:gd fmla="*/ 242 h 408" name="T61"/>
                <a:gd fmla="*/ 245 w 427" name="T62"/>
                <a:gd fmla="*/ 260 h 408" name="T63"/>
                <a:gd fmla="*/ 240 w 427" name="T64"/>
                <a:gd fmla="*/ 266 h 408" name="T65"/>
                <a:gd fmla="*/ 264 w 427" name="T66"/>
                <a:gd fmla="*/ 408 h 408" name="T67"/>
                <a:gd fmla="*/ 279 w 427" name="T68"/>
                <a:gd fmla="*/ 408 h 408" name="T69"/>
                <a:gd fmla="*/ 384 w 427" name="T70"/>
                <a:gd fmla="*/ 309 h 408" name="T71"/>
                <a:gd fmla="*/ 427 w 427" name="T72"/>
                <a:gd fmla="*/ 313 h 408" name="T73"/>
                <a:gd fmla="*/ 102 w 427" name="T74"/>
                <a:gd fmla="*/ 231 h 408" name="T75"/>
                <a:gd fmla="*/ 126 w 427" name="T76"/>
                <a:gd fmla="*/ 224 h 408" name="T77"/>
                <a:gd fmla="*/ 133 w 427" name="T78"/>
                <a:gd fmla="*/ 220 h 408" name="T79"/>
                <a:gd fmla="*/ 146 w 427" name="T80"/>
                <a:gd fmla="*/ 200 h 408" name="T81"/>
                <a:gd fmla="*/ 149 w 427" name="T82"/>
                <a:gd fmla="*/ 191 h 408" name="T83"/>
                <a:gd fmla="*/ 149 w 427" name="T84"/>
                <a:gd fmla="*/ 175 h 408" name="T85"/>
                <a:gd fmla="*/ 145 w 427" name="T86"/>
                <a:gd fmla="*/ 164 h 408" name="T87"/>
                <a:gd fmla="*/ 142 w 427" name="T88"/>
                <a:gd fmla="*/ 157 h 408" name="T89"/>
                <a:gd fmla="*/ 133 w 427" name="T90"/>
                <a:gd fmla="*/ 147 h 408" name="T91"/>
                <a:gd fmla="*/ 126 w 427" name="T92"/>
                <a:gd fmla="*/ 143 h 408" name="T93"/>
                <a:gd fmla="*/ 102 w 427" name="T94"/>
                <a:gd fmla="*/ 136 h 40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8" w="427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lnTo>
                    <a:pt x="142" y="157"/>
                  </a:ln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F7385A7-12BC-4E01-B4D7-3BBE0E225D73}"/>
              </a:ext>
            </a:extLst>
          </p:cNvPr>
          <p:cNvGrpSpPr/>
          <p:nvPr/>
        </p:nvGrpSpPr>
        <p:grpSpPr>
          <a:xfrm>
            <a:off x="9145812" y="361507"/>
            <a:ext cx="491168" cy="505336"/>
            <a:chOff x="2002561" y="2363840"/>
            <a:chExt cx="622207" cy="640155"/>
          </a:xfrm>
        </p:grpSpPr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2DDAFA40-A1E7-4EE6-8979-4E436068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561" y="2363840"/>
              <a:ext cx="622207" cy="64015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08338B3-DAFA-4A61-8A69-3C3A67480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725" y="2525123"/>
              <a:ext cx="390872" cy="315089"/>
            </a:xfrm>
            <a:custGeom>
              <a:gdLst>
                <a:gd fmla="*/ 147 w 400" name="T0"/>
                <a:gd fmla="*/ 158 h 313" name="T1"/>
                <a:gd fmla="*/ 204 w 400" name="T2"/>
                <a:gd fmla="*/ 129 h 313" name="T3"/>
                <a:gd fmla="*/ 311 w 400" name="T4"/>
                <a:gd fmla="*/ 111 h 313" name="T5"/>
                <a:gd fmla="*/ 341 w 400" name="T6"/>
                <a:gd fmla="*/ 67 h 313" name="T7"/>
                <a:gd fmla="*/ 297 w 400" name="T8"/>
                <a:gd fmla="*/ 97 h 313" name="T9"/>
                <a:gd fmla="*/ 204 w 400" name="T10"/>
                <a:gd fmla="*/ 102 h 313" name="T11"/>
                <a:gd fmla="*/ 400 w 400" name="T12"/>
                <a:gd fmla="*/ 42 h 313" name="T13"/>
                <a:gd fmla="*/ 243 w 400" name="T14"/>
                <a:gd fmla="*/ 16 h 313" name="T15"/>
                <a:gd fmla="*/ 228 w 400" name="T16"/>
                <a:gd fmla="*/ 0 h 313" name="T17"/>
                <a:gd fmla="*/ 80 w 400" name="T18"/>
                <a:gd fmla="*/ 16 h 313" name="T19"/>
                <a:gd fmla="*/ 91 w 400" name="T20"/>
                <a:gd fmla="*/ 42 h 313" name="T21"/>
                <a:gd fmla="*/ 113 w 400" name="T22"/>
                <a:gd fmla="*/ 71 h 313" name="T23"/>
                <a:gd fmla="*/ 368 w 400" name="T24"/>
                <a:gd fmla="*/ 42 h 313" name="T25"/>
                <a:gd fmla="*/ 185 w 400" name="T26"/>
                <a:gd fmla="*/ 205 h 313" name="T27"/>
                <a:gd fmla="*/ 368 w 400" name="T28"/>
                <a:gd fmla="*/ 214 h 313" name="T29"/>
                <a:gd fmla="*/ 188 w 400" name="T30"/>
                <a:gd fmla="*/ 223 h 313" name="T31"/>
                <a:gd fmla="*/ 189 w 400" name="T32"/>
                <a:gd fmla="*/ 249 h 313" name="T33"/>
                <a:gd fmla="*/ 228 w 400" name="T34"/>
                <a:gd fmla="*/ 311 h 313" name="T35"/>
                <a:gd fmla="*/ 243 w 400" name="T36"/>
                <a:gd fmla="*/ 249 h 313" name="T37"/>
                <a:gd fmla="*/ 315 w 400" name="T38"/>
                <a:gd fmla="*/ 309 h 313" name="T39"/>
                <a:gd fmla="*/ 308 w 400" name="T40"/>
                <a:gd fmla="*/ 249 h 313" name="T41"/>
                <a:gd fmla="*/ 400 w 400" name="T42"/>
                <a:gd fmla="*/ 223 h 313" name="T43"/>
                <a:gd fmla="*/ 390 w 400" name="T44"/>
                <a:gd fmla="*/ 42 h 313" name="T45"/>
                <a:gd fmla="*/ 84 w 400" name="T46"/>
                <a:gd fmla="*/ 162 h 313" name="T47"/>
                <a:gd fmla="*/ 123 w 400" name="T48"/>
                <a:gd fmla="*/ 123 h 313" name="T49"/>
                <a:gd fmla="*/ 45 w 400" name="T50"/>
                <a:gd fmla="*/ 123 h 313" name="T51"/>
                <a:gd fmla="*/ 109 w 400" name="T52"/>
                <a:gd fmla="*/ 170 h 313" name="T53"/>
                <a:gd fmla="*/ 94 w 400" name="T54"/>
                <a:gd fmla="*/ 170 h 313" name="T55"/>
                <a:gd fmla="*/ 98 w 400" name="T56"/>
                <a:gd fmla="*/ 177 h 313" name="T57"/>
                <a:gd fmla="*/ 102 w 400" name="T58"/>
                <a:gd fmla="*/ 266 h 313" name="T59"/>
                <a:gd fmla="*/ 67 w 400" name="T60"/>
                <a:gd fmla="*/ 266 h 313" name="T61"/>
                <a:gd fmla="*/ 71 w 400" name="T62"/>
                <a:gd fmla="*/ 177 h 313" name="T63"/>
                <a:gd fmla="*/ 76 w 400" name="T64"/>
                <a:gd fmla="*/ 170 h 313" name="T65"/>
                <a:gd fmla="*/ 0 w 400" name="T66"/>
                <a:gd fmla="*/ 228 h 313" name="T67"/>
                <a:gd fmla="*/ 34 w 400" name="T68"/>
                <a:gd fmla="*/ 313 h 313" name="T69"/>
                <a:gd fmla="*/ 46 w 400" name="T70"/>
                <a:gd fmla="*/ 226 h 313" name="T71"/>
                <a:gd fmla="*/ 120 w 400" name="T72"/>
                <a:gd fmla="*/ 313 h 313" name="T73"/>
                <a:gd fmla="*/ 132 w 400" name="T74"/>
                <a:gd fmla="*/ 226 h 313" name="T75"/>
                <a:gd fmla="*/ 167 w 400" name="T76"/>
                <a:gd fmla="*/ 313 h 313" name="T77"/>
                <a:gd fmla="*/ 109 w 400" name="T78"/>
                <a:gd fmla="*/ 170 h 31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13" w="400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DC9E2EF-A617-443E-ABF6-E36C53A9BFB2}"/>
              </a:ext>
            </a:extLst>
          </p:cNvPr>
          <p:cNvGrpSpPr/>
          <p:nvPr/>
        </p:nvGrpSpPr>
        <p:grpSpPr>
          <a:xfrm>
            <a:off x="9780508" y="361507"/>
            <a:ext cx="491168" cy="505336"/>
            <a:chOff x="2988320" y="2363840"/>
            <a:chExt cx="622207" cy="640155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F33CECCB-7D0E-45B8-ABD2-F02A1CEE3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320" y="2363840"/>
              <a:ext cx="622207" cy="640155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64E79AEF-DC7B-4FFA-800F-4F2B74489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947" y="2505434"/>
              <a:ext cx="350988" cy="356969"/>
            </a:xfrm>
            <a:custGeom>
              <a:gdLst>
                <a:gd fmla="*/ 324 w 358" name="T0"/>
                <a:gd fmla="*/ 306 h 355" name="T1"/>
                <a:gd fmla="*/ 287 w 358" name="T2"/>
                <a:gd fmla="*/ 306 h 355" name="T3"/>
                <a:gd fmla="*/ 235 w 358" name="T4"/>
                <a:gd fmla="*/ 207 h 355" name="T5"/>
                <a:gd fmla="*/ 229 w 358" name="T6"/>
                <a:gd fmla="*/ 226 h 355" name="T7"/>
                <a:gd fmla="*/ 201 w 358" name="T8"/>
                <a:gd fmla="*/ 248 h 355" name="T9"/>
                <a:gd fmla="*/ 294 w 358" name="T10"/>
                <a:gd fmla="*/ 351 h 355" name="T11"/>
                <a:gd fmla="*/ 353 w 358" name="T12"/>
                <a:gd fmla="*/ 311 h 355" name="T13"/>
                <a:gd fmla="*/ 310 w 358" name="T14"/>
                <a:gd fmla="*/ 265 h 355" name="T15"/>
                <a:gd fmla="*/ 244 w 358" name="T16"/>
                <a:gd fmla="*/ 211 h 355" name="T17"/>
                <a:gd fmla="*/ 129 w 358" name="T18"/>
                <a:gd fmla="*/ 126 h 355" name="T19"/>
                <a:gd fmla="*/ 149 w 358" name="T20"/>
                <a:gd fmla="*/ 121 h 355" name="T21"/>
                <a:gd fmla="*/ 154 w 358" name="T22"/>
                <a:gd fmla="*/ 102 h 355" name="T23"/>
                <a:gd fmla="*/ 159 w 358" name="T24"/>
                <a:gd fmla="*/ 83 h 355" name="T25"/>
                <a:gd fmla="*/ 69 w 358" name="T26"/>
                <a:gd fmla="*/ 8 h 355" name="T27"/>
                <a:gd fmla="*/ 57 w 358" name="T28"/>
                <a:gd fmla="*/ 101 h 355" name="T29"/>
                <a:gd fmla="*/ 0 w 358" name="T30"/>
                <a:gd fmla="*/ 77 h 355" name="T31"/>
                <a:gd fmla="*/ 106 w 358" name="T32"/>
                <a:gd fmla="*/ 153 h 355" name="T33"/>
                <a:gd fmla="*/ 120 w 358" name="T34"/>
                <a:gd fmla="*/ 136 h 355" name="T35"/>
                <a:gd fmla="*/ 345 w 358" name="T36"/>
                <a:gd fmla="*/ 35 h 355" name="T37"/>
                <a:gd fmla="*/ 297 w 358" name="T38"/>
                <a:gd fmla="*/ 1 h 355" name="T39"/>
                <a:gd fmla="*/ 168 w 358" name="T40"/>
                <a:gd fmla="*/ 116 h 355" name="T41"/>
                <a:gd fmla="*/ 150 w 358" name="T42"/>
                <a:gd fmla="*/ 142 h 355" name="T43"/>
                <a:gd fmla="*/ 134 w 358" name="T44"/>
                <a:gd fmla="*/ 150 h 355" name="T45"/>
                <a:gd fmla="*/ 136 w 358" name="T46"/>
                <a:gd fmla="*/ 199 h 355" name="T47"/>
                <a:gd fmla="*/ 32 w 358" name="T48"/>
                <a:gd fmla="*/ 289 h 355" name="T49"/>
                <a:gd fmla="*/ 20 w 358" name="T50"/>
                <a:gd fmla="*/ 355 h 355" name="T51"/>
                <a:gd fmla="*/ 74 w 358" name="T52"/>
                <a:gd fmla="*/ 301 h 355" name="T53"/>
                <a:gd fmla="*/ 159 w 358" name="T54"/>
                <a:gd fmla="*/ 222 h 355" name="T55"/>
                <a:gd fmla="*/ 206 w 358" name="T56"/>
                <a:gd fmla="*/ 222 h 355" name="T57"/>
                <a:gd fmla="*/ 220 w 358" name="T58"/>
                <a:gd fmla="*/ 192 h 355" name="T59"/>
                <a:gd fmla="*/ 240 w 358" name="T60"/>
                <a:gd fmla="*/ 188 h 355" name="T61"/>
                <a:gd fmla="*/ 345 w 358" name="T62"/>
                <a:gd fmla="*/ 35 h 3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55" w="358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C6A2BF8-A4A8-4C20-9D75-3711192F3D45}"/>
              </a:ext>
            </a:extLst>
          </p:cNvPr>
          <p:cNvGrpSpPr/>
          <p:nvPr/>
        </p:nvGrpSpPr>
        <p:grpSpPr>
          <a:xfrm>
            <a:off x="10442848" y="361507"/>
            <a:ext cx="489592" cy="505336"/>
            <a:chOff x="3956659" y="2363840"/>
            <a:chExt cx="620211" cy="640155"/>
          </a:xfrm>
        </p:grpSpPr>
        <p:sp>
          <p:nvSpPr>
            <p:cNvPr id="69" name="Oval 12">
              <a:extLst>
                <a:ext uri="{FF2B5EF4-FFF2-40B4-BE49-F238E27FC236}">
                  <a16:creationId xmlns:a16="http://schemas.microsoft.com/office/drawing/2014/main" id="{C6FA3DED-24B0-4D4E-911F-35C5C420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659" y="2363840"/>
              <a:ext cx="620211" cy="640155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+mn-lt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EFA1458-F1F1-4237-8289-3203E49DE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8320" y="2480269"/>
              <a:ext cx="376913" cy="414805"/>
            </a:xfrm>
            <a:custGeom>
              <a:gdLst>
                <a:gd fmla="*/ 117 w 387" name="T0"/>
                <a:gd fmla="*/ 63 h 412" name="T1"/>
                <a:gd fmla="*/ 253 w 387" name="T2"/>
                <a:gd fmla="*/ 46 h 412" name="T3"/>
                <a:gd fmla="*/ 204 w 387" name="T4"/>
                <a:gd fmla="*/ 28 h 412" name="T5"/>
                <a:gd fmla="*/ 148 w 387" name="T6"/>
                <a:gd fmla="*/ 28 h 412" name="T7"/>
                <a:gd fmla="*/ 99 w 387" name="T8"/>
                <a:gd fmla="*/ 46 h 412" name="T9"/>
                <a:gd fmla="*/ 318 w 387" name="T10"/>
                <a:gd fmla="*/ 357 h 412" name="T11"/>
                <a:gd fmla="*/ 324 w 387" name="T12"/>
                <a:gd fmla="*/ 345 h 412" name="T13"/>
                <a:gd fmla="*/ 301 w 387" name="T14"/>
                <a:gd fmla="*/ 268 h 412" name="T15"/>
                <a:gd fmla="*/ 287 w 387" name="T16"/>
                <a:gd fmla="*/ 268 h 412" name="T17"/>
                <a:gd fmla="*/ 287 w 387" name="T18"/>
                <a:gd fmla="*/ 327 h 412" name="T19"/>
                <a:gd fmla="*/ 288 w 387" name="T20"/>
                <a:gd fmla="*/ 328 h 412" name="T21"/>
                <a:gd fmla="*/ 288 w 387" name="T22"/>
                <a:gd fmla="*/ 330 h 412" name="T23"/>
                <a:gd fmla="*/ 289 w 387" name="T24"/>
                <a:gd fmla="*/ 331 h 412" name="T25"/>
                <a:gd fmla="*/ 368 w 387" name="T26"/>
                <a:gd fmla="*/ 272 h 412" name="T27"/>
                <a:gd fmla="*/ 294 w 387" name="T28"/>
                <a:gd fmla="*/ 233 h 412" name="T29"/>
                <a:gd fmla="*/ 277 w 387" name="T30"/>
                <a:gd fmla="*/ 411 h 412" name="T31"/>
                <a:gd fmla="*/ 382 w 387" name="T32"/>
                <a:gd fmla="*/ 339 h 412" name="T33"/>
                <a:gd fmla="*/ 369 w 387" name="T34"/>
                <a:gd fmla="*/ 337 h 412" name="T35"/>
                <a:gd fmla="*/ 294 w 387" name="T36"/>
                <a:gd fmla="*/ 398 h 412" name="T37"/>
                <a:gd fmla="*/ 220 w 387" name="T38"/>
                <a:gd fmla="*/ 308 h 412" name="T39"/>
                <a:gd fmla="*/ 308 w 387" name="T40"/>
                <a:gd fmla="*/ 248 h 412" name="T41"/>
                <a:gd fmla="*/ 369 w 387" name="T42"/>
                <a:gd fmla="*/ 337 h 412" name="T43"/>
                <a:gd fmla="*/ 130 w 387" name="T44"/>
                <a:gd fmla="*/ 336 h 412" name="T45"/>
                <a:gd fmla="*/ 221 w 387" name="T46"/>
                <a:gd fmla="*/ 245 h 412" name="T47"/>
                <a:gd fmla="*/ 240 w 387" name="T48"/>
                <a:gd fmla="*/ 231 h 412" name="T49"/>
                <a:gd fmla="*/ 334 w 387" name="T50"/>
                <a:gd fmla="*/ 140 h 412" name="T51"/>
                <a:gd fmla="*/ 338 w 387" name="T52"/>
                <a:gd fmla="*/ 226 h 412" name="T53"/>
                <a:gd fmla="*/ 352 w 387" name="T54"/>
                <a:gd fmla="*/ 231 h 412" name="T55"/>
                <a:gd fmla="*/ 352 w 387" name="T56"/>
                <a:gd fmla="*/ 95 h 412" name="T57"/>
                <a:gd fmla="*/ 19 w 387" name="T58"/>
                <a:gd fmla="*/ 77 h 412" name="T59"/>
                <a:gd fmla="*/ 0 w 387" name="T60"/>
                <a:gd fmla="*/ 144 h 412" name="T61"/>
                <a:gd fmla="*/ 0 w 387" name="T62"/>
                <a:gd fmla="*/ 245 h 412" name="T63"/>
                <a:gd fmla="*/ 0 w 387" name="T64"/>
                <a:gd fmla="*/ 343 h 412" name="T65"/>
                <a:gd fmla="*/ 195 w 387" name="T66"/>
                <a:gd fmla="*/ 361 h 412" name="T67"/>
                <a:gd fmla="*/ 15 w 387" name="T68"/>
                <a:gd fmla="*/ 144 h 412" name="T69"/>
                <a:gd fmla="*/ 19 w 387" name="T70"/>
                <a:gd fmla="*/ 140 h 412" name="T71"/>
                <a:gd fmla="*/ 115 w 387" name="T72"/>
                <a:gd fmla="*/ 231 h 412" name="T73"/>
                <a:gd fmla="*/ 15 w 387" name="T74"/>
                <a:gd fmla="*/ 144 h 412" name="T75"/>
                <a:gd fmla="*/ 115 w 387" name="T76"/>
                <a:gd fmla="*/ 245 h 412" name="T77"/>
                <a:gd fmla="*/ 19 w 387" name="T78"/>
                <a:gd fmla="*/ 336 h 412" name="T79"/>
                <a:gd fmla="*/ 15 w 387" name="T80"/>
                <a:gd fmla="*/ 245 h 412" name="T81"/>
                <a:gd fmla="*/ 130 w 387" name="T82"/>
                <a:gd fmla="*/ 231 h 412" name="T83"/>
                <a:gd fmla="*/ 130 w 387" name="T84"/>
                <a:gd fmla="*/ 140 h 412" name="T85"/>
                <a:gd fmla="*/ 226 w 387" name="T86"/>
                <a:gd fmla="*/ 231 h 412" name="T87"/>
                <a:gd fmla="*/ 233 w 387" name="T88"/>
                <a:gd fmla="*/ 95 h 412" name="T89"/>
                <a:gd fmla="*/ 246 w 387" name="T90"/>
                <a:gd fmla="*/ 107 h 412" name="T91"/>
                <a:gd fmla="*/ 221 w 387" name="T92"/>
                <a:gd fmla="*/ 107 h 412" name="T93"/>
                <a:gd fmla="*/ 123 w 387" name="T94"/>
                <a:gd fmla="*/ 95 h 412" name="T95"/>
                <a:gd fmla="*/ 135 w 387" name="T96"/>
                <a:gd fmla="*/ 107 h 412" name="T97"/>
                <a:gd fmla="*/ 110 w 387" name="T98"/>
                <a:gd fmla="*/ 107 h 41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12" w="387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54BC5E6-F2E4-4736-B252-1D5BE88850E7}"/>
              </a:ext>
            </a:extLst>
          </p:cNvPr>
          <p:cNvGrpSpPr/>
          <p:nvPr/>
        </p:nvGrpSpPr>
        <p:grpSpPr>
          <a:xfrm>
            <a:off x="11083743" y="361507"/>
            <a:ext cx="491168" cy="505336"/>
            <a:chOff x="4933014" y="2363840"/>
            <a:chExt cx="622207" cy="640155"/>
          </a:xfrm>
        </p:grpSpPr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7AB1040F-9D5C-4C4B-B768-7677C3C7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014" y="2363840"/>
              <a:ext cx="622207" cy="640155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7E76378C-2293-4A54-B9EC-0A5C08903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460" y="2488929"/>
              <a:ext cx="376913" cy="364950"/>
            </a:xfrm>
            <a:custGeom>
              <a:gdLst>
                <a:gd fmla="*/ 13 w 387" name="T0"/>
                <a:gd fmla="*/ 287 h 362" name="T1"/>
                <a:gd fmla="*/ 276 w 387" name="T2"/>
                <a:gd fmla="*/ 215 h 362" name="T3"/>
                <a:gd fmla="*/ 253 w 387" name="T4"/>
                <a:gd fmla="*/ 297 h 362" name="T5"/>
                <a:gd fmla="*/ 245 w 387" name="T6"/>
                <a:gd fmla="*/ 226 h 362" name="T7"/>
                <a:gd fmla="*/ 245 w 387" name="T8"/>
                <a:gd fmla="*/ 163 h 362" name="T9"/>
                <a:gd fmla="*/ 238 w 387" name="T10"/>
                <a:gd fmla="*/ 166 h 362" name="T11"/>
                <a:gd fmla="*/ 244 w 387" name="T12"/>
                <a:gd fmla="*/ 175 h 362" name="T13"/>
                <a:gd fmla="*/ 250 w 387" name="T14"/>
                <a:gd fmla="*/ 173 h 362" name="T15"/>
                <a:gd fmla="*/ 214 w 387" name="T16"/>
                <a:gd fmla="*/ 181 h 362" name="T17"/>
                <a:gd fmla="*/ 217 w 387" name="T18"/>
                <a:gd fmla="*/ 193 h 362" name="T19"/>
                <a:gd fmla="*/ 221 w 387" name="T20"/>
                <a:gd fmla="*/ 189 h 362" name="T21"/>
                <a:gd fmla="*/ 195 w 387" name="T22"/>
                <a:gd fmla="*/ 205 h 362" name="T23"/>
                <a:gd fmla="*/ 192 w 387" name="T24"/>
                <a:gd fmla="*/ 211 h 362" name="T25"/>
                <a:gd fmla="*/ 201 w 387" name="T26"/>
                <a:gd fmla="*/ 216 h 362" name="T27"/>
                <a:gd fmla="*/ 204 w 387" name="T28"/>
                <a:gd fmla="*/ 210 h 362" name="T29"/>
                <a:gd fmla="*/ 183 w 387" name="T30"/>
                <a:gd fmla="*/ 240 h 362" name="T31"/>
                <a:gd fmla="*/ 193 w 387" name="T32"/>
                <a:gd fmla="*/ 247 h 362" name="T33"/>
                <a:gd fmla="*/ 194 w 387" name="T34"/>
                <a:gd fmla="*/ 241 h 362" name="T35"/>
                <a:gd fmla="*/ 185 w 387" name="T36"/>
                <a:gd fmla="*/ 270 h 362" name="T37"/>
                <a:gd fmla="*/ 187 w 387" name="T38"/>
                <a:gd fmla="*/ 277 h 362" name="T39"/>
                <a:gd fmla="*/ 196 w 387" name="T40"/>
                <a:gd fmla="*/ 273 h 362" name="T41"/>
                <a:gd fmla="*/ 195 w 387" name="T42"/>
                <a:gd fmla="*/ 267 h 362" name="T43"/>
                <a:gd fmla="*/ 200 w 387" name="T44"/>
                <a:gd fmla="*/ 304 h 362" name="T45"/>
                <a:gd fmla="*/ 212 w 387" name="T46"/>
                <a:gd fmla="*/ 302 h 362" name="T47"/>
                <a:gd fmla="*/ 208 w 387" name="T48"/>
                <a:gd fmla="*/ 297 h 362" name="T49"/>
                <a:gd fmla="*/ 221 w 387" name="T50"/>
                <a:gd fmla="*/ 325 h 362" name="T51"/>
                <a:gd fmla="*/ 227 w 387" name="T52"/>
                <a:gd fmla="*/ 329 h 362" name="T53"/>
                <a:gd fmla="*/ 232 w 387" name="T54"/>
                <a:gd fmla="*/ 320 h 362" name="T55"/>
                <a:gd fmla="*/ 227 w 387" name="T56"/>
                <a:gd fmla="*/ 316 h 362" name="T57"/>
                <a:gd fmla="*/ 254 w 387" name="T58"/>
                <a:gd fmla="*/ 340 h 362" name="T59"/>
                <a:gd fmla="*/ 261 w 387" name="T60"/>
                <a:gd fmla="*/ 342 h 362" name="T61"/>
                <a:gd fmla="*/ 257 w 387" name="T62"/>
                <a:gd fmla="*/ 330 h 362" name="T63"/>
                <a:gd fmla="*/ 284 w 387" name="T64"/>
                <a:gd fmla="*/ 342 h 362" name="T65"/>
                <a:gd fmla="*/ 291 w 387" name="T66"/>
                <a:gd fmla="*/ 341 h 362" name="T67"/>
                <a:gd fmla="*/ 290 w 387" name="T68"/>
                <a:gd fmla="*/ 331 h 362" name="T69"/>
                <a:gd fmla="*/ 284 w 387" name="T70"/>
                <a:gd fmla="*/ 332 h 362" name="T71"/>
                <a:gd fmla="*/ 319 w 387" name="T72"/>
                <a:gd fmla="*/ 332 h 362" name="T73"/>
                <a:gd fmla="*/ 325 w 387" name="T74"/>
                <a:gd fmla="*/ 328 h 362" name="T75"/>
                <a:gd fmla="*/ 315 w 387" name="T76"/>
                <a:gd fmla="*/ 321 h 362" name="T77"/>
                <a:gd fmla="*/ 343 w 387" name="T78"/>
                <a:gd fmla="*/ 313 h 362" name="T79"/>
                <a:gd fmla="*/ 347 w 387" name="T80"/>
                <a:gd fmla="*/ 308 h 362" name="T81"/>
                <a:gd fmla="*/ 340 w 387" name="T82"/>
                <a:gd fmla="*/ 300 h 362" name="T83"/>
                <a:gd fmla="*/ 336 w 387" name="T84"/>
                <a:gd fmla="*/ 305 h 362" name="T85"/>
                <a:gd fmla="*/ 362 w 387" name="T86"/>
                <a:gd fmla="*/ 282 h 362" name="T87"/>
                <a:gd fmla="*/ 364 w 387" name="T88"/>
                <a:gd fmla="*/ 275 h 362" name="T89"/>
                <a:gd fmla="*/ 352 w 387" name="T90"/>
                <a:gd fmla="*/ 276 h 362" name="T91"/>
                <a:gd fmla="*/ 367 w 387" name="T92"/>
                <a:gd fmla="*/ 252 h 362" name="T93"/>
                <a:gd fmla="*/ 367 w 387" name="T94"/>
                <a:gd fmla="*/ 245 h 362" name="T95"/>
                <a:gd fmla="*/ 356 w 387" name="T96"/>
                <a:gd fmla="*/ 244 h 362" name="T97"/>
                <a:gd fmla="*/ 356 w 387" name="T98"/>
                <a:gd fmla="*/ 250 h 362" name="T99"/>
                <a:gd fmla="*/ 360 w 387" name="T100"/>
                <a:gd fmla="*/ 215 h 362" name="T101"/>
                <a:gd fmla="*/ 357 w 387" name="T102"/>
                <a:gd fmla="*/ 208 h 362" name="T103"/>
                <a:gd fmla="*/ 350 w 387" name="T104"/>
                <a:gd fmla="*/ 218 h 362" name="T105"/>
                <a:gd fmla="*/ 344 w 387" name="T106"/>
                <a:gd fmla="*/ 190 h 362" name="T107"/>
                <a:gd fmla="*/ 340 w 387" name="T108"/>
                <a:gd fmla="*/ 185 h 362" name="T109"/>
                <a:gd fmla="*/ 331 w 387" name="T110"/>
                <a:gd fmla="*/ 191 h 362" name="T111"/>
                <a:gd fmla="*/ 335 w 387" name="T112"/>
                <a:gd fmla="*/ 196 h 362" name="T113"/>
                <a:gd fmla="*/ 315 w 387" name="T114"/>
                <a:gd fmla="*/ 168 h 362" name="T115"/>
                <a:gd fmla="*/ 309 w 387" name="T116"/>
                <a:gd fmla="*/ 165 h 362" name="T117"/>
                <a:gd fmla="*/ 308 w 387" name="T118"/>
                <a:gd fmla="*/ 176 h 362" name="T119"/>
                <a:gd fmla="*/ 275 w 387" name="T120"/>
                <a:gd fmla="*/ 138 h 362" name="T121"/>
                <a:gd fmla="*/ 215 w 387" name="T122"/>
                <a:gd fmla="*/ 5 h 362" name="T123"/>
                <a:gd fmla="*/ 18 w 387" name="T124"/>
                <a:gd fmla="*/ 92 h 36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2" w="387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4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69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6" y="333"/>
                  </a:ln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3"/>
                  </a:lnTo>
                  <a:lnTo>
                    <a:pt x="343" y="312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val="3278612251"/>
      </p:ext>
    </p:extLst>
  </p:cSld>
  <p:clrMapOvr>
    <a:masterClrMapping/>
  </p:clrMapOvr>
  <mc:AlternateContent>
    <mc:Choice Requires="p14">
      <p:transition advTm="6819" p14:dur="1600" spd="slow">
        <p:blinds dir="vert"/>
      </p:transition>
    </mc:Choice>
    <mc:Fallback>
      <p:transition advTm="6819" spd="slow">
        <p:blinds dir="vert"/>
      </p:transition>
    </mc:Fallback>
  </mc:AlternateContent>
  <p:timing/>
  <p:extLst mod="1">
    <p:ext uri="{E180D4A7-C9FB-4DFB-919C-405C955672EB}">
      <p14:showEvtLst>
        <p14:playEvt objId="2" time="15"/>
      </p14:showEvtLst>
    </p:ext>
  </p:extLst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fmla="val 69167" name="adj"/>
            </a:avLst>
          </a:prstGeom>
          <a:solidFill>
            <a:srgbClr val="313D4D">
              <a:alpha val="25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3891"/>
            <a:ext cx="9678030" cy="2722728"/>
          </a:xfrm>
          <a:prstGeom prst="parallelogram">
            <a:avLst>
              <a:gd fmla="val 69079" name="adj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gdLst>
              <a:gd fmla="*/ 3074046 w 3074046" name="connsiteX0"/>
              <a:gd fmla="*/ 0 h 4444381" name="connsiteY0"/>
              <a:gd fmla="*/ 3074046 w 3074046" name="connsiteX1"/>
              <a:gd fmla="*/ 4444381 h 4444381" name="connsiteY1"/>
              <a:gd fmla="*/ 0 w 3074046" name="connsiteX2"/>
              <a:gd fmla="*/ 4444381 h 444438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444381" w="3074046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48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gdLst>
              <a:gd fmla="*/ 0 w 1375396" name="connsiteX0"/>
              <a:gd fmla="*/ 0 h 1988515" name="connsiteY0"/>
              <a:gd fmla="*/ 1375396 w 1375396" name="connsiteX1"/>
              <a:gd fmla="*/ 0 h 1988515" name="connsiteY1"/>
              <a:gd fmla="*/ 0 w 1375396" name="connsiteX2"/>
              <a:gd fmla="*/ 1988515 h 198851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988514" w="1375396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fmla="val 69167" name="adj"/>
            </a:avLst>
          </a:pr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gdLst>
              <a:gd fmla="*/ 1380905 w 1666655" name="connsiteX0"/>
              <a:gd fmla="*/ 0 h 2162200" name="connsiteY0"/>
              <a:gd fmla="*/ 1666655 w 1666655" name="connsiteX1"/>
              <a:gd fmla="*/ 0 h 2162200" name="connsiteY1"/>
              <a:gd fmla="*/ 285750 w 1666655" name="connsiteX2"/>
              <a:gd fmla="*/ 2162200 h 2162200" name="connsiteY2"/>
              <a:gd fmla="*/ 0 w 1666655" name="connsiteX3"/>
              <a:gd fmla="*/ 2162200 h 2162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2200" w="1666654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>
              <a:solidFill>
                <a:srgbClr val="3D3D3D"/>
              </a:solidFill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4800">
                <a:solidFill>
                  <a:srgbClr val="BD2531"/>
                </a:solidFill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Part   1</a:t>
            </a:r>
          </a:p>
        </p:txBody>
      </p:sp>
      <p:sp>
        <p:nvSpPr>
          <p:cNvPr id="23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58202" y="2298196"/>
            <a:ext cx="5525040" cy="7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defRPr/>
            </a:pPr>
            <a:r>
              <a:rPr altLang="en-US" b="1" lang="zh-CN" sz="4800">
                <a:solidFill>
                  <a:srgbClr val="FFFFFF"/>
                </a:solidFill>
                <a:latin typeface="+mn-ea"/>
                <a:ea typeface="+mn-ea"/>
              </a:rPr>
              <a:t>前期工作回顾</a:t>
            </a:r>
          </a:p>
        </p:txBody>
      </p:sp>
      <p:sp>
        <p:nvSpPr>
          <p:cNvPr id="24" name="Freeform 21"/>
          <p:cNvSpPr>
            <a:spLocks noEditPoints="1"/>
          </p:cNvSpPr>
          <p:nvPr/>
        </p:nvSpPr>
        <p:spPr bwMode="auto">
          <a:xfrm>
            <a:off x="4286563" y="3455507"/>
            <a:ext cx="219489" cy="220797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6233596" y="3455507"/>
            <a:ext cx="219489" cy="220797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4286563" y="3855134"/>
            <a:ext cx="219489" cy="220797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233551" y="3855134"/>
            <a:ext cx="219489" cy="220797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4506053" y="3381264"/>
            <a:ext cx="173432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1400">
                <a:solidFill>
                  <a:schemeClr val="bg1"/>
                </a:solidFill>
                <a:latin typeface="+mn-ea"/>
                <a:ea typeface="+mn-ea"/>
              </a:rPr>
              <a:t>任务完成情况</a:t>
            </a:r>
          </a:p>
        </p:txBody>
      </p:sp>
      <p:sp>
        <p:nvSpPr>
          <p:cNvPr id="37" name="TextBox 10"/>
          <p:cNvSpPr txBox="1"/>
          <p:nvPr/>
        </p:nvSpPr>
        <p:spPr>
          <a:xfrm>
            <a:off x="4506053" y="3790777"/>
            <a:ext cx="153712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1400">
                <a:solidFill>
                  <a:schemeClr val="bg1"/>
                </a:solidFill>
                <a:latin typeface="+mn-ea"/>
                <a:ea typeface="+mn-ea"/>
              </a:rPr>
              <a:t>四个引领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6428842" y="3381264"/>
            <a:ext cx="196845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1400">
                <a:solidFill>
                  <a:schemeClr val="bg1"/>
                </a:solidFill>
                <a:latin typeface="+mn-ea"/>
                <a:ea typeface="+mn-ea"/>
              </a:rPr>
              <a:t>关键指标三升三降</a:t>
            </a:r>
          </a:p>
        </p:txBody>
      </p:sp>
      <p:sp>
        <p:nvSpPr>
          <p:cNvPr id="39" name="TextBox 14"/>
          <p:cNvSpPr txBox="1"/>
          <p:nvPr/>
        </p:nvSpPr>
        <p:spPr>
          <a:xfrm>
            <a:off x="6428843" y="3790777"/>
            <a:ext cx="198769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1400">
                <a:solidFill>
                  <a:schemeClr val="bg1"/>
                </a:solidFill>
                <a:latin typeface="+mn-ea"/>
                <a:ea typeface="+mn-ea"/>
              </a:rPr>
              <a:t>营销竞赛情况</a:t>
            </a:r>
          </a:p>
        </p:txBody>
      </p:sp>
      <p:sp>
        <p:nvSpPr>
          <p:cNvPr id="52" name="TextBox 10"/>
          <p:cNvSpPr txBox="1"/>
          <p:nvPr/>
        </p:nvSpPr>
        <p:spPr>
          <a:xfrm>
            <a:off x="4447524" y="4206249"/>
            <a:ext cx="196877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1400">
                <a:solidFill>
                  <a:schemeClr val="bg1"/>
                </a:solidFill>
                <a:latin typeface="+mn-ea"/>
                <a:ea typeface="+mn-ea"/>
              </a:rPr>
              <a:t>重点工作时间节点</a:t>
            </a: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4290081" y="4280492"/>
            <a:ext cx="219489" cy="220797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20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9"/>
      <p:bldP grpId="0" spid="30"/>
      <p:bldP grpId="0" spid="31"/>
      <p:bldP grpId="0" spid="33"/>
      <p:bldP grpId="0" spid="4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/>
        </p:nvGraphicFramePr>
        <p:xfrm>
          <a:off x="954405" y="1259205"/>
          <a:ext cx="6350000" cy="47625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任务完成情况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9" name="矩形 28"/>
          <p:cNvSpPr/>
          <p:nvPr/>
        </p:nvSpPr>
        <p:spPr bwMode="auto">
          <a:xfrm>
            <a:off x="7703985" y="-3"/>
            <a:ext cx="4493572" cy="6858003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8225581" y="1259183"/>
            <a:ext cx="3309485" cy="3749040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altLang="zh-CN" kern="100" lang="zh-CN" sz="2000">
                <a:solidFill>
                  <a:schemeClr val="bg1"/>
                </a:solidFill>
                <a:latin typeface="+mj-ea"/>
                <a:ea typeface="+mj-ea"/>
              </a:rPr>
              <a:t>紧紧围绕金融业务余额新增的发展重点，确定全市圆梦200万、追梦230万发展目标，全年新增余额从100万平台上升至200万平台，达到247.6万元；新增综合资产从200万平台上升至300万平台，达到310.11万元。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8340363" y="1141367"/>
            <a:ext cx="1237569" cy="45719"/>
          </a:xfrm>
          <a:prstGeom prst="rect">
            <a:avLst/>
          </a:prstGeom>
          <a:solidFill>
            <a:schemeClr val="bg1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endParaRPr altLang="en-US" lang="zh-CN"/>
          </a:p>
        </p:txBody>
      </p:sp>
      <p:sp>
        <p:nvSpPr>
          <p:cNvPr id="50" name="文本框 49"/>
          <p:cNvSpPr txBox="1"/>
          <p:nvPr/>
        </p:nvSpPr>
        <p:spPr>
          <a:xfrm>
            <a:off x="5115536" y="3229740"/>
            <a:ext cx="2441892" cy="39624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lang="zh-CN" sz="2000">
                <a:latin typeface="+mn-ea"/>
                <a:ea typeface="+mn-ea"/>
              </a:rPr>
              <a:t>实绩超出计划7.65%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5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829" y="440044"/>
            <a:ext cx="12237023" cy="298315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-22829" y="-86"/>
            <a:ext cx="12253595" cy="342328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848517" y="1688587"/>
            <a:ext cx="3409950" cy="415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4391819" y="1688587"/>
            <a:ext cx="3409950" cy="415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7935121" y="1688587"/>
            <a:ext cx="3409950" cy="415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41" name="图表 40"/>
          <p:cNvGraphicFramePr/>
          <p:nvPr/>
        </p:nvGraphicFramePr>
        <p:xfrm>
          <a:off x="991394" y="3008283"/>
          <a:ext cx="3089273" cy="261257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42" name="图表 41"/>
          <p:cNvGraphicFramePr/>
          <p:nvPr/>
        </p:nvGraphicFramePr>
        <p:xfrm>
          <a:off x="4628171" y="3008283"/>
          <a:ext cx="2995798" cy="2612572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43" name="图表 42"/>
          <p:cNvGraphicFramePr/>
          <p:nvPr/>
        </p:nvGraphicFramePr>
        <p:xfrm>
          <a:off x="8077998" y="3008283"/>
          <a:ext cx="3089273" cy="2612572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44" name="矩形 43"/>
          <p:cNvSpPr/>
          <p:nvPr/>
        </p:nvSpPr>
        <p:spPr>
          <a:xfrm>
            <a:off x="848517" y="2002944"/>
            <a:ext cx="340995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总销量</a:t>
            </a:r>
          </a:p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单位：万元</a:t>
            </a:r>
          </a:p>
        </p:txBody>
      </p:sp>
      <p:sp>
        <p:nvSpPr>
          <p:cNvPr id="45" name="矩形 44"/>
          <p:cNvSpPr/>
          <p:nvPr/>
        </p:nvSpPr>
        <p:spPr>
          <a:xfrm>
            <a:off x="4391820" y="2002944"/>
            <a:ext cx="340995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主营业务</a:t>
            </a:r>
          </a:p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百分比</a:t>
            </a:r>
          </a:p>
        </p:txBody>
      </p:sp>
      <p:sp>
        <p:nvSpPr>
          <p:cNvPr id="46" name="矩形 45"/>
          <p:cNvSpPr/>
          <p:nvPr/>
        </p:nvSpPr>
        <p:spPr>
          <a:xfrm>
            <a:off x="7935122" y="2002944"/>
            <a:ext cx="339248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新媒体业务</a:t>
            </a:r>
          </a:p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单位：万元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1277786" y="6152098"/>
            <a:ext cx="96965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indent="-285750" marL="285750">
              <a:buFont charset="2" panose="05000000000000000000" pitchFamily="2" typeface="Wingdings"/>
              <a:buChar char="p"/>
            </a:pPr>
            <a:r>
              <a:rPr altLang="en-US" lang="zh-CN" sz="1600">
                <a:solidFill>
                  <a:schemeClr val="tx2"/>
                </a:solidFill>
                <a:latin typeface="+mj-ea"/>
                <a:ea typeface="+mj-ea"/>
              </a:rPr>
              <a:t>上图示例数据可直接修改EXCEL表格，也可直接粘贴图表图片过来。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任务完成情况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Tm="300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9"/>
      <p:bldP grpId="0" spid="40"/>
      <p:bldP grpId="0" spid="44"/>
      <p:bldP grpId="0" spid="45"/>
      <p:bldP grpId="0" spid="4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85765" y="1769745"/>
            <a:ext cx="2663429" cy="453453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41" w="4196">
                <a:moveTo>
                  <a:pt x="0" y="0"/>
                </a:moveTo>
                <a:lnTo>
                  <a:pt x="4196" y="0"/>
                </a:lnTo>
                <a:lnTo>
                  <a:pt x="4196" y="22"/>
                </a:lnTo>
                <a:lnTo>
                  <a:pt x="4192" y="22"/>
                </a:lnTo>
                <a:lnTo>
                  <a:pt x="4192" y="7141"/>
                </a:lnTo>
                <a:lnTo>
                  <a:pt x="0" y="714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73350" y="1769745"/>
            <a:ext cx="2663429" cy="453453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41" w="4196">
                <a:moveTo>
                  <a:pt x="4196" y="0"/>
                </a:moveTo>
                <a:lnTo>
                  <a:pt x="4196" y="7141"/>
                </a:lnTo>
                <a:lnTo>
                  <a:pt x="0" y="7141"/>
                </a:lnTo>
                <a:lnTo>
                  <a:pt x="0" y="0"/>
                </a:lnTo>
                <a:lnTo>
                  <a:pt x="4196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60935" y="1769745"/>
            <a:ext cx="2663429" cy="453453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41" w="4196">
                <a:moveTo>
                  <a:pt x="4" y="0"/>
                </a:moveTo>
                <a:lnTo>
                  <a:pt x="4196" y="0"/>
                </a:lnTo>
                <a:lnTo>
                  <a:pt x="4196" y="7141"/>
                </a:lnTo>
                <a:lnTo>
                  <a:pt x="0" y="7141"/>
                </a:lnTo>
                <a:lnTo>
                  <a:pt x="0" y="7119"/>
                </a:lnTo>
                <a:lnTo>
                  <a:pt x="4" y="7119"/>
                </a:lnTo>
                <a:lnTo>
                  <a:pt x="4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520" y="1769745"/>
            <a:ext cx="2663429" cy="453453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41" w="4196">
                <a:moveTo>
                  <a:pt x="4196" y="0"/>
                </a:moveTo>
                <a:lnTo>
                  <a:pt x="4196" y="7141"/>
                </a:lnTo>
                <a:lnTo>
                  <a:pt x="0" y="7141"/>
                </a:lnTo>
                <a:lnTo>
                  <a:pt x="0" y="0"/>
                </a:lnTo>
                <a:lnTo>
                  <a:pt x="4196" y="0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8982160" y="1770380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71290" y="176974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60420" y="176974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3953" y="1770380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任务完成情况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charset="-122" panose="02010600030101010101" pitchFamily="2" typeface="宋体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050382" y="1011088"/>
            <a:ext cx="60960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48484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跨越发展  硕果累累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839685" y="4097417"/>
            <a:ext cx="2081836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lvl="0">
              <a:lnSpc>
                <a:spcPct val="120000"/>
              </a:lnSpc>
              <a:defRPr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海西分公司在省公司农村电商标杆示范县建设中荣获“黄金标杆”称号。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6498" y="4097594"/>
            <a:ext cx="2358191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schemeClr val="bg1"/>
                </a:solidFill>
              </a:rPr>
              <a:t>坚决贯彻省公司工作要求，以“转型、对标、三互”为抓手，落实“四个常态化”工作要求。</a:t>
            </a:r>
          </a:p>
        </p:txBody>
      </p:sp>
      <p:sp>
        <p:nvSpPr>
          <p:cNvPr id="39" name="TextBox 30"/>
          <p:cNvSpPr txBox="1"/>
          <p:nvPr/>
        </p:nvSpPr>
        <p:spPr>
          <a:xfrm>
            <a:off x="6501855" y="4097594"/>
            <a:ext cx="2007244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schemeClr val="bg1"/>
                </a:solidFill>
              </a:rPr>
              <a:t>全年实现业务收入26207万元，完成省分公司预算（23845万元）的109.91%。</a:t>
            </a:r>
          </a:p>
        </p:txBody>
      </p:sp>
      <p:sp>
        <p:nvSpPr>
          <p:cNvPr id="40" name="TextBox 32"/>
          <p:cNvSpPr txBox="1"/>
          <p:nvPr/>
        </p:nvSpPr>
        <p:spPr>
          <a:xfrm>
            <a:off x="3678336" y="4097906"/>
            <a:ext cx="2007244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schemeClr val="bg1"/>
                </a:solidFill>
              </a:rPr>
              <a:t>重点考核业务收入23000万，增幅18.63%，进度、增幅双双位列全省第1位。</a:t>
            </a:r>
          </a:p>
        </p:txBody>
      </p:sp>
      <p:sp>
        <p:nvSpPr>
          <p:cNvPr id="44" name="矩形: 圆角 43"/>
          <p:cNvSpPr/>
          <p:nvPr/>
        </p:nvSpPr>
        <p:spPr bwMode="auto">
          <a:xfrm>
            <a:off x="1017270" y="2252980"/>
            <a:ext cx="1725930" cy="793115"/>
          </a:xfrm>
          <a:prstGeom prst="roundRect">
            <a:avLst>
              <a:gd fmla="val 7387" name="adj"/>
            </a:avLst>
          </a:prstGeom>
          <a:noFill/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tx1"/>
                </a:solidFill>
              </a14:hiddenFill>
            </a:ext>
          </a:extLst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typeface="+mj-ea"/>
                <a:ea typeface="+mj-ea"/>
              </a:rPr>
              <a:t>荣誉方面</a:t>
            </a:r>
          </a:p>
        </p:txBody>
      </p:sp>
      <p:pic>
        <p:nvPicPr>
          <p:cNvPr descr="D:\兼职\觅知网\20191210\51miz-P1502804-A29F4154.jpg51miz-P1502804-A29F4154" id="16" name="图片 15"/>
          <p:cNvPicPr>
            <a:picLocks noChangeAspect="1"/>
          </p:cNvPicPr>
          <p:nvPr/>
        </p:nvPicPr>
        <p:blipFill>
          <a:blip r:embed="rId8"/>
          <a:srcRect b="12810" l="49882" r="50095" t="21584"/>
          <a:stretch>
            <a:fillRect/>
          </a:stretch>
        </p:blipFill>
        <p:spPr>
          <a:xfrm>
            <a:off x="6258560" y="1871980"/>
            <a:ext cx="2540" cy="452056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b="b" l="l" r="r" t="t"/>
            <a:pathLst>
              <a:path h="7119" w="4">
                <a:moveTo>
                  <a:pt x="4" y="0"/>
                </a:moveTo>
                <a:lnTo>
                  <a:pt x="4" y="7119"/>
                </a:lnTo>
                <a:lnTo>
                  <a:pt x="0" y="711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</p:spPr>
      </p:pic>
      <p:sp>
        <p:nvSpPr>
          <p:cNvPr id="26" name="矩形: 圆角 43"/>
          <p:cNvSpPr/>
          <p:nvPr/>
        </p:nvSpPr>
        <p:spPr bwMode="auto">
          <a:xfrm>
            <a:off x="6642735" y="2252980"/>
            <a:ext cx="1725930" cy="793115"/>
          </a:xfrm>
          <a:prstGeom prst="roundRect">
            <a:avLst>
              <a:gd fmla="val 7387" name="adj"/>
            </a:avLst>
          </a:prstGeom>
          <a:noFill/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tx1"/>
                </a:solidFill>
              </a14:hiddenFill>
            </a:ext>
          </a:extLst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typeface="+mj-ea"/>
                <a:ea typeface="+mj-ea"/>
              </a:rPr>
              <a:t>紧盯收入</a:t>
            </a:r>
          </a:p>
        </p:txBody>
      </p:sp>
      <p:sp>
        <p:nvSpPr>
          <p:cNvPr id="30" name="矩形: 圆角 43"/>
          <p:cNvSpPr/>
          <p:nvPr/>
        </p:nvSpPr>
        <p:spPr bwMode="auto">
          <a:xfrm>
            <a:off x="3829685" y="2252980"/>
            <a:ext cx="1725930" cy="793115"/>
          </a:xfrm>
          <a:prstGeom prst="roundRect">
            <a:avLst>
              <a:gd fmla="val 7387" name="adj"/>
            </a:avLst>
          </a:prstGeom>
          <a:noFill/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tx1"/>
                </a:solidFill>
              </a14:hiddenFill>
            </a:ext>
          </a:extLst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typeface="+mj-ea"/>
                <a:ea typeface="+mj-ea"/>
              </a:rPr>
              <a:t>增幅亮眼</a:t>
            </a:r>
          </a:p>
        </p:txBody>
      </p:sp>
      <p:sp>
        <p:nvSpPr>
          <p:cNvPr id="31" name="矩形: 圆角 43"/>
          <p:cNvSpPr/>
          <p:nvPr/>
        </p:nvSpPr>
        <p:spPr bwMode="auto">
          <a:xfrm>
            <a:off x="9454515" y="2252980"/>
            <a:ext cx="1725930" cy="793115"/>
          </a:xfrm>
          <a:prstGeom prst="roundRect">
            <a:avLst>
              <a:gd fmla="val 7387" name="adj"/>
            </a:avLst>
          </a:prstGeom>
          <a:noFill/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chemeClr val="tx1"/>
                </a:solidFill>
              </a14:hiddenFill>
            </a:ext>
          </a:extLst>
        </p:spPr>
        <p:txBody>
          <a:bodyPr anchor="ctr" anchorCtr="0" bIns="0" compatLnSpc="1" lIns="0" numCol="1" rIns="0" rtlCol="0" tIns="0" vert="horz" wrap="square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typeface="+mj-ea"/>
                <a:ea typeface="+mj-ea"/>
              </a:rPr>
              <a:t>措施得力</a:t>
            </a:r>
          </a:p>
        </p:txBody>
      </p:sp>
    </p:spTree>
  </p:cSld>
  <p:clrMapOvr>
    <a:masterClrMapping/>
  </p:clrMapOvr>
  <p:transition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2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3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20"/>
      <p:bldP grpId="0" spid="19"/>
      <p:bldP grpId="0" spid="27"/>
      <p:bldP grpId="0" spid="28"/>
      <p:bldP grpId="0" spid="29"/>
      <p:bldP grpId="0" spid="39"/>
      <p:bldP grpId="0" spid="40"/>
      <p:bldP grpId="0" spid="44"/>
      <p:bldP grpId="0" spid="26"/>
      <p:bldP grpId="0" spid="30"/>
      <p:bldP grpId="0" spid="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矩形 24"/>
          <p:cNvSpPr/>
          <p:nvPr/>
        </p:nvSpPr>
        <p:spPr bwMode="auto">
          <a:xfrm>
            <a:off x="795" y="1258858"/>
            <a:ext cx="12196763" cy="493449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35" y="1255395"/>
            <a:ext cx="12197715" cy="4937760"/>
          </a:xfrm>
          <a:prstGeom prst="rect">
            <a:avLst/>
          </a:prstGeom>
          <a:solidFill>
            <a:schemeClr val="tx1">
              <a:alpha val="65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2043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关键指标三升三降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7" name="Freeform 6"/>
          <p:cNvSpPr>
            <a:spLocks noEditPoints="1"/>
          </p:cNvSpPr>
          <p:nvPr/>
        </p:nvSpPr>
        <p:spPr bwMode="auto">
          <a:xfrm rot="5400000">
            <a:off x="6400800" y="1406525"/>
            <a:ext cx="1311910" cy="1870710"/>
          </a:xfrm>
          <a:prstGeom prst="upArrow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 rot="5400000">
            <a:off x="6401463" y="2802891"/>
            <a:ext cx="1311910" cy="1837055"/>
          </a:xfrm>
          <a:prstGeom prst="upArrow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 rot="5400000">
            <a:off x="6408420" y="4157345"/>
            <a:ext cx="1311910" cy="1853565"/>
          </a:xfrm>
          <a:prstGeom prst="upArrow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 rot="5400000">
            <a:off x="4557395" y="4159885"/>
            <a:ext cx="1311910" cy="1847850"/>
          </a:xfrm>
          <a:prstGeom prst="downArrow">
            <a:avLst/>
          </a:prstGeom>
          <a:gradFill>
            <a:gsLst>
              <a:gs pos="54000">
                <a:schemeClr val="accent3">
                  <a:lumMod val="98000"/>
                  <a:lumOff val="2000"/>
                </a:schemeClr>
              </a:gs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 rot="5400000">
            <a:off x="4557395" y="2797175"/>
            <a:ext cx="1311910" cy="1847850"/>
          </a:xfrm>
          <a:prstGeom prst="downArrow">
            <a:avLst/>
          </a:prstGeom>
          <a:gradFill>
            <a:gsLst>
              <a:gs pos="54000">
                <a:schemeClr val="accent3">
                  <a:lumMod val="98000"/>
                  <a:lumOff val="2000"/>
                </a:schemeClr>
              </a:gs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Freeform 11"/>
          <p:cNvSpPr>
            <a:spLocks noEditPoints="1"/>
          </p:cNvSpPr>
          <p:nvPr/>
        </p:nvSpPr>
        <p:spPr bwMode="auto">
          <a:xfrm rot="5400000">
            <a:off x="4549140" y="1425575"/>
            <a:ext cx="1311910" cy="1831975"/>
          </a:xfrm>
          <a:prstGeom prst="downArrow">
            <a:avLst/>
          </a:prstGeom>
          <a:gradFill>
            <a:gsLst>
              <a:gs pos="54000">
                <a:schemeClr val="accent3">
                  <a:lumMod val="98000"/>
                  <a:lumOff val="2000"/>
                </a:schemeClr>
              </a:gs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algn="ctr" cap="flat" cmpd="sng" w="127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60748" y="2079264"/>
            <a:ext cx="117665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ern="100" lang="en-US" sz="3200">
                <a:solidFill>
                  <a:schemeClr val="bg1"/>
                </a:solidFill>
                <a:latin charset="0" panose="020b0806030902050204" pitchFamily="34" typeface="Impact"/>
              </a:rPr>
              <a:t>0.04%</a:t>
            </a:r>
          </a:p>
        </p:txBody>
      </p:sp>
      <p:sp>
        <p:nvSpPr>
          <p:cNvPr id="43" name="矩形 42"/>
          <p:cNvSpPr/>
          <p:nvPr/>
        </p:nvSpPr>
        <p:spPr>
          <a:xfrm>
            <a:off x="7279005" y="2202180"/>
            <a:ext cx="59499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zh-CN" sz="1600">
                <a:solidFill>
                  <a:schemeClr val="bg1"/>
                </a:solidFill>
                <a:latin typeface="+mj-ea"/>
                <a:ea typeface="+mj-ea"/>
              </a:rPr>
              <a:t>提升</a:t>
            </a:r>
          </a:p>
        </p:txBody>
      </p:sp>
      <p:sp>
        <p:nvSpPr>
          <p:cNvPr id="44" name="矩形 43"/>
          <p:cNvSpPr/>
          <p:nvPr/>
        </p:nvSpPr>
        <p:spPr>
          <a:xfrm>
            <a:off x="6082399" y="3398357"/>
            <a:ext cx="1458436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ern="100" lang="en-US" sz="3200">
                <a:solidFill>
                  <a:schemeClr val="bg1"/>
                </a:solidFill>
                <a:latin charset="0" panose="020b0806030902050204" pitchFamily="34" typeface="Impact"/>
              </a:rPr>
              <a:t>37.64元</a:t>
            </a:r>
          </a:p>
        </p:txBody>
      </p:sp>
      <p:sp>
        <p:nvSpPr>
          <p:cNvPr id="45" name="矩形 44"/>
          <p:cNvSpPr/>
          <p:nvPr/>
        </p:nvSpPr>
        <p:spPr>
          <a:xfrm>
            <a:off x="7326461" y="3552758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100" lang="zh-CN" sz="1600">
                <a:solidFill>
                  <a:schemeClr val="bg1"/>
                </a:solidFill>
                <a:latin typeface="+mj-ea"/>
                <a:ea typeface="+mj-ea"/>
              </a:rPr>
              <a:t>提升</a:t>
            </a:r>
          </a:p>
        </p:txBody>
      </p:sp>
      <p:sp>
        <p:nvSpPr>
          <p:cNvPr id="46" name="矩形 45"/>
          <p:cNvSpPr/>
          <p:nvPr/>
        </p:nvSpPr>
        <p:spPr>
          <a:xfrm>
            <a:off x="5956205" y="4791652"/>
            <a:ext cx="17116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ern="100" lang="en-US" sz="3200">
                <a:solidFill>
                  <a:schemeClr val="bg1"/>
                </a:solidFill>
                <a:latin charset="0" panose="020b0806030902050204" pitchFamily="34" typeface="Impact"/>
              </a:rPr>
              <a:t>4.98万元</a:t>
            </a:r>
          </a:p>
        </p:txBody>
      </p:sp>
      <p:sp>
        <p:nvSpPr>
          <p:cNvPr id="47" name="矩形 46"/>
          <p:cNvSpPr/>
          <p:nvPr/>
        </p:nvSpPr>
        <p:spPr>
          <a:xfrm>
            <a:off x="7350592" y="4914654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100" lang="zh-CN" sz="1600">
                <a:solidFill>
                  <a:schemeClr val="bg1"/>
                </a:solidFill>
                <a:latin typeface="+mj-ea"/>
                <a:ea typeface="+mj-ea"/>
              </a:rPr>
              <a:t>提升</a:t>
            </a:r>
          </a:p>
        </p:txBody>
      </p:sp>
      <p:sp>
        <p:nvSpPr>
          <p:cNvPr id="48" name="矩形 47"/>
          <p:cNvSpPr/>
          <p:nvPr/>
        </p:nvSpPr>
        <p:spPr>
          <a:xfrm>
            <a:off x="8184134" y="2021536"/>
            <a:ext cx="27002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kern="100" lang="zh-CN">
                <a:solidFill>
                  <a:schemeClr val="bg1"/>
                </a:solidFill>
                <a:latin typeface="+mj-ea"/>
                <a:ea typeface="+mj-ea"/>
              </a:rPr>
              <a:t>总资产周转率1.97%、提升0.04%</a:t>
            </a:r>
          </a:p>
        </p:txBody>
      </p:sp>
      <p:sp>
        <p:nvSpPr>
          <p:cNvPr id="49" name="矩形 48"/>
          <p:cNvSpPr/>
          <p:nvPr/>
        </p:nvSpPr>
        <p:spPr>
          <a:xfrm>
            <a:off x="8184134" y="3296229"/>
            <a:ext cx="27002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kern="100" lang="zh-CN">
                <a:solidFill>
                  <a:schemeClr val="bg1"/>
                </a:solidFill>
                <a:latin typeface="+mj-ea"/>
                <a:ea typeface="+mj-ea"/>
              </a:rPr>
              <a:t>某某收益率344.69元/万元、提升37.64元/万元。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184134" y="4741710"/>
            <a:ext cx="27002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kern="100" lang="zh-CN">
                <a:solidFill>
                  <a:schemeClr val="bg1"/>
                </a:solidFill>
                <a:latin typeface="+mj-ea"/>
                <a:ea typeface="+mj-ea"/>
              </a:rPr>
              <a:t>劳动生产率22.21万元/人、提升4.98万元/人</a:t>
            </a:r>
          </a:p>
        </p:txBody>
      </p:sp>
      <p:sp>
        <p:nvSpPr>
          <p:cNvPr id="51" name="矩形 50"/>
          <p:cNvSpPr/>
          <p:nvPr/>
        </p:nvSpPr>
        <p:spPr>
          <a:xfrm>
            <a:off x="1319275" y="2021873"/>
            <a:ext cx="27002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kern="100" lang="zh-CN">
                <a:solidFill>
                  <a:schemeClr val="bg1"/>
                </a:solidFill>
                <a:latin typeface="+mj-ea"/>
                <a:ea typeface="+mj-ea"/>
              </a:rPr>
              <a:t>企业成本费用率98.35%、下降2.27%</a:t>
            </a:r>
          </a:p>
        </p:txBody>
      </p:sp>
      <p:sp>
        <p:nvSpPr>
          <p:cNvPr id="52" name="矩形 51"/>
          <p:cNvSpPr/>
          <p:nvPr/>
        </p:nvSpPr>
        <p:spPr>
          <a:xfrm>
            <a:off x="1319275" y="3296135"/>
            <a:ext cx="27002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kern="100" lang="zh-CN">
                <a:solidFill>
                  <a:schemeClr val="bg1"/>
                </a:solidFill>
                <a:latin typeface="+mj-ea"/>
                <a:ea typeface="+mj-ea"/>
              </a:rPr>
              <a:t>资产负债率44.13%、下降0.13%</a:t>
            </a:r>
          </a:p>
        </p:txBody>
      </p:sp>
      <p:sp>
        <p:nvSpPr>
          <p:cNvPr id="53" name="矩形 52"/>
          <p:cNvSpPr/>
          <p:nvPr/>
        </p:nvSpPr>
        <p:spPr>
          <a:xfrm>
            <a:off x="1319275" y="4729330"/>
            <a:ext cx="27002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kern="100" lang="zh-CN">
                <a:solidFill>
                  <a:schemeClr val="bg1"/>
                </a:solidFill>
                <a:latin typeface="+mj-ea"/>
                <a:ea typeface="+mj-ea"/>
              </a:rPr>
              <a:t>管理成本率0.96%、下降0.61%</a:t>
            </a:r>
          </a:p>
        </p:txBody>
      </p:sp>
      <p:sp>
        <p:nvSpPr>
          <p:cNvPr id="54" name="矩形 53"/>
          <p:cNvSpPr/>
          <p:nvPr/>
        </p:nvSpPr>
        <p:spPr>
          <a:xfrm>
            <a:off x="4887925" y="2049466"/>
            <a:ext cx="11036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ern="100" lang="en-US" sz="3200">
                <a:solidFill>
                  <a:schemeClr val="bg1"/>
                </a:solidFill>
                <a:latin charset="0" panose="020b0806030902050204" pitchFamily="34" typeface="Impact"/>
              </a:rPr>
              <a:t>2.27%</a:t>
            </a:r>
          </a:p>
        </p:txBody>
      </p:sp>
      <p:sp>
        <p:nvSpPr>
          <p:cNvPr id="55" name="矩形 54"/>
          <p:cNvSpPr/>
          <p:nvPr/>
        </p:nvSpPr>
        <p:spPr>
          <a:xfrm>
            <a:off x="4411877" y="2202481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typeface="+mj-ea"/>
                <a:ea typeface="+mj-ea"/>
              </a:rPr>
              <a:t>下降</a:t>
            </a:r>
          </a:p>
        </p:txBody>
      </p:sp>
      <p:sp>
        <p:nvSpPr>
          <p:cNvPr id="56" name="矩形 55"/>
          <p:cNvSpPr/>
          <p:nvPr/>
        </p:nvSpPr>
        <p:spPr>
          <a:xfrm>
            <a:off x="4988653" y="3398400"/>
            <a:ext cx="11274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ern="100" lang="en-US" sz="3200">
                <a:solidFill>
                  <a:schemeClr val="bg1"/>
                </a:solidFill>
                <a:latin charset="0" panose="020b0806030902050204" pitchFamily="34" typeface="Impact"/>
              </a:rPr>
              <a:t>0.13%</a:t>
            </a:r>
          </a:p>
        </p:txBody>
      </p:sp>
      <p:sp>
        <p:nvSpPr>
          <p:cNvPr id="57" name="矩形 56"/>
          <p:cNvSpPr/>
          <p:nvPr/>
        </p:nvSpPr>
        <p:spPr>
          <a:xfrm>
            <a:off x="4411877" y="3604302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typeface="+mj-ea"/>
                <a:ea typeface="+mj-ea"/>
              </a:rPr>
              <a:t>下降</a:t>
            </a:r>
          </a:p>
        </p:txBody>
      </p:sp>
      <p:sp>
        <p:nvSpPr>
          <p:cNvPr id="58" name="矩形 57"/>
          <p:cNvSpPr/>
          <p:nvPr/>
        </p:nvSpPr>
        <p:spPr>
          <a:xfrm>
            <a:off x="4411877" y="4914654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typeface="+mj-ea"/>
                <a:ea typeface="+mj-ea"/>
              </a:rPr>
              <a:t>下降</a:t>
            </a:r>
          </a:p>
        </p:txBody>
      </p:sp>
      <p:sp>
        <p:nvSpPr>
          <p:cNvPr id="59" name="矩形 58"/>
          <p:cNvSpPr/>
          <p:nvPr/>
        </p:nvSpPr>
        <p:spPr>
          <a:xfrm>
            <a:off x="4984034" y="4791920"/>
            <a:ext cx="113220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ern="100" lang="en-US" sz="3200">
                <a:solidFill>
                  <a:schemeClr val="bg1"/>
                </a:solidFill>
                <a:latin charset="0" panose="020b0806030902050204" pitchFamily="34" typeface="Impact"/>
              </a:rPr>
              <a:t>0.61%</a:t>
            </a:r>
          </a:p>
        </p:txBody>
      </p:sp>
    </p:spTree>
  </p:cSld>
  <p:clrMapOvr>
    <a:masterClrMapping/>
  </p:clrMapOvr>
  <mc:AlternateContent>
    <mc:Choice Requires="p14">
      <p:transition advTm="4000" p14:dur="1500" spd="slow">
        <p:split orient="vert"/>
      </p:transition>
    </mc:Choice>
    <mc:Fallback>
      <p:transition advTm="4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0" id="4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0" id="5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0" id="7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8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重点工作时间节点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3" name="圆角矩形 1"/>
          <p:cNvSpPr/>
          <p:nvPr/>
        </p:nvSpPr>
        <p:spPr>
          <a:xfrm>
            <a:off x="555625" y="3587115"/>
            <a:ext cx="1671955" cy="25717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2" name="圆角矩形 2"/>
          <p:cNvSpPr/>
          <p:nvPr/>
        </p:nvSpPr>
        <p:spPr>
          <a:xfrm>
            <a:off x="2013585" y="3587115"/>
            <a:ext cx="2043430" cy="257175"/>
          </a:xfrm>
          <a:prstGeom prst="roundRect">
            <a:avLst>
              <a:gd fmla="val 50000" name="adj"/>
            </a:avLst>
          </a:prstGeom>
          <a:solidFill>
            <a:srgbClr val="3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3783330" y="3587115"/>
            <a:ext cx="2043430" cy="25717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7" name="圆角矩形 4"/>
          <p:cNvSpPr/>
          <p:nvPr/>
        </p:nvSpPr>
        <p:spPr>
          <a:xfrm>
            <a:off x="5527675" y="3587115"/>
            <a:ext cx="2043430" cy="257175"/>
          </a:xfrm>
          <a:prstGeom prst="roundRect">
            <a:avLst>
              <a:gd fmla="val 50000" name="adj"/>
            </a:avLst>
          </a:prstGeom>
          <a:solidFill>
            <a:srgbClr val="3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8" name="椭圆 5"/>
          <p:cNvSpPr>
            <a:spLocks noChangeAspect="1"/>
          </p:cNvSpPr>
          <p:nvPr/>
        </p:nvSpPr>
        <p:spPr>
          <a:xfrm>
            <a:off x="403534" y="200844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9" name="椭圆 7"/>
          <p:cNvSpPr>
            <a:spLocks noChangeAspect="1"/>
          </p:cNvSpPr>
          <p:nvPr/>
        </p:nvSpPr>
        <p:spPr>
          <a:xfrm>
            <a:off x="3583689" y="198558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cxnSp>
        <p:nvCxnSpPr>
          <p:cNvPr id="10" name="直接连接符 11"/>
          <p:cNvCxnSpPr/>
          <p:nvPr/>
        </p:nvCxnSpPr>
        <p:spPr>
          <a:xfrm flipH="1">
            <a:off x="585567" y="244485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3"/>
          <p:cNvCxnSpPr/>
          <p:nvPr/>
        </p:nvCxnSpPr>
        <p:spPr>
          <a:xfrm flipH="1">
            <a:off x="3765722" y="242199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05227" y="2008440"/>
            <a:ext cx="24486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1600">
                <a:solidFill>
                  <a:schemeClr val="accent1"/>
                </a:solidFill>
                <a:latin panose="020b0502020202020204" typeface="Century Gothic"/>
                <a:ea charset="-122" panose="020b0503020204020204" pitchFamily="34" typeface="微软雅黑"/>
              </a:rPr>
              <a:t>2019.6.3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92889" y="5124367"/>
            <a:ext cx="24486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1600">
                <a:solidFill>
                  <a:schemeClr val="accent1"/>
                </a:solidFill>
                <a:latin panose="020b0502020202020204" typeface="Century Gothic"/>
                <a:ea charset="-122" panose="020b0503020204020204" pitchFamily="34" typeface="微软雅黑"/>
              </a:rPr>
              <a:t>2019.6.15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56767" y="1985580"/>
            <a:ext cx="24486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1600">
                <a:solidFill>
                  <a:schemeClr val="accent1"/>
                </a:solidFill>
                <a:latin panose="020b0502020202020204" typeface="Century Gothic"/>
                <a:ea charset="-122" panose="020b0503020204020204" pitchFamily="34" typeface="微软雅黑"/>
              </a:rPr>
              <a:t>2019.6.20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13730" y="5137784"/>
            <a:ext cx="209804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zh-CN" b="1" lang="en-US" sz="1600">
                <a:solidFill>
                  <a:schemeClr val="accent1"/>
                </a:solidFill>
                <a:latin panose="020b0502020202020204" typeface="Century Gothic"/>
                <a:ea charset="-122" panose="020b0503020204020204" pitchFamily="34" typeface="微软雅黑"/>
              </a:rPr>
              <a:t>2019.7.15</a:t>
            </a:r>
          </a:p>
        </p:txBody>
      </p:sp>
      <p:sp>
        <p:nvSpPr>
          <p:cNvPr id="17" name="矩形 18"/>
          <p:cNvSpPr/>
          <p:nvPr/>
        </p:nvSpPr>
        <p:spPr>
          <a:xfrm>
            <a:off x="716915" y="2421890"/>
            <a:ext cx="241554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召开专业启动会，成立工作小组</a:t>
            </a:r>
          </a:p>
        </p:txBody>
      </p:sp>
      <p:sp>
        <p:nvSpPr>
          <p:cNvPr id="18" name="矩形 19"/>
          <p:cNvSpPr/>
          <p:nvPr/>
        </p:nvSpPr>
        <p:spPr>
          <a:xfrm>
            <a:off x="3942467" y="2444896"/>
            <a:ext cx="2528100" cy="408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产品设计方案出台</a:t>
            </a:r>
          </a:p>
        </p:txBody>
      </p:sp>
      <p:sp>
        <p:nvSpPr>
          <p:cNvPr id="19" name="矩形 21"/>
          <p:cNvSpPr/>
          <p:nvPr/>
        </p:nvSpPr>
        <p:spPr>
          <a:xfrm>
            <a:off x="2153519" y="4616697"/>
            <a:ext cx="2528100" cy="408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完成第一批预要数</a:t>
            </a:r>
          </a:p>
        </p:txBody>
      </p:sp>
      <p:sp>
        <p:nvSpPr>
          <p:cNvPr id="20" name="矩形 22"/>
          <p:cNvSpPr/>
          <p:nvPr/>
        </p:nvSpPr>
        <p:spPr>
          <a:xfrm>
            <a:off x="5713892" y="4616256"/>
            <a:ext cx="2528100" cy="408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各分公司完成初步目标</a:t>
            </a:r>
          </a:p>
        </p:txBody>
      </p:sp>
      <p:sp>
        <p:nvSpPr>
          <p:cNvPr id="32" name="椭圆 5"/>
          <p:cNvSpPr>
            <a:spLocks noChangeAspect="1"/>
          </p:cNvSpPr>
          <p:nvPr/>
        </p:nvSpPr>
        <p:spPr>
          <a:xfrm flipV="1">
            <a:off x="1831476" y="509954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33" name="椭圆 7"/>
          <p:cNvSpPr>
            <a:spLocks noChangeAspect="1"/>
          </p:cNvSpPr>
          <p:nvPr/>
        </p:nvSpPr>
        <p:spPr>
          <a:xfrm flipV="1">
            <a:off x="5345878" y="509954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cxnSp>
        <p:nvCxnSpPr>
          <p:cNvPr id="34" name="直接连接符 11"/>
          <p:cNvCxnSpPr/>
          <p:nvPr/>
        </p:nvCxnSpPr>
        <p:spPr>
          <a:xfrm flipH="1" flipV="1">
            <a:off x="2013509" y="3889485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3"/>
          <p:cNvCxnSpPr/>
          <p:nvPr/>
        </p:nvCxnSpPr>
        <p:spPr>
          <a:xfrm flipH="1" flipV="1">
            <a:off x="5527911" y="3889485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3"/>
          <p:cNvSpPr/>
          <p:nvPr/>
        </p:nvSpPr>
        <p:spPr>
          <a:xfrm>
            <a:off x="7294880" y="3587115"/>
            <a:ext cx="2043430" cy="25717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22" name="圆角矩形 4"/>
          <p:cNvSpPr/>
          <p:nvPr/>
        </p:nvSpPr>
        <p:spPr>
          <a:xfrm>
            <a:off x="8950960" y="3587115"/>
            <a:ext cx="1551305" cy="257175"/>
          </a:xfrm>
          <a:prstGeom prst="roundRect">
            <a:avLst>
              <a:gd fmla="val 50000" name="adj"/>
            </a:avLst>
          </a:prstGeom>
          <a:solidFill>
            <a:srgbClr val="3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54794" y="5137784"/>
            <a:ext cx="211582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zh-CN" b="1" lang="en-US" sz="1600">
                <a:solidFill>
                  <a:schemeClr val="accent1"/>
                </a:solidFill>
                <a:latin panose="020b0502020202020204" typeface="Century Gothic"/>
                <a:ea charset="-122" panose="020b0503020204020204" pitchFamily="34" typeface="微软雅黑"/>
              </a:rPr>
              <a:t>2019.8.20</a:t>
            </a:r>
          </a:p>
        </p:txBody>
      </p:sp>
      <p:sp>
        <p:nvSpPr>
          <p:cNvPr id="38" name="矩形 22"/>
          <p:cNvSpPr/>
          <p:nvPr/>
        </p:nvSpPr>
        <p:spPr>
          <a:xfrm>
            <a:off x="9154955" y="4616256"/>
            <a:ext cx="2528100" cy="408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第二批要数工作完全</a:t>
            </a:r>
          </a:p>
        </p:txBody>
      </p:sp>
      <p:sp>
        <p:nvSpPr>
          <p:cNvPr id="71" name="椭圆 7"/>
          <p:cNvSpPr>
            <a:spLocks noChangeAspect="1"/>
          </p:cNvSpPr>
          <p:nvPr/>
        </p:nvSpPr>
        <p:spPr>
          <a:xfrm flipV="1">
            <a:off x="8790753" y="511097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cxnSp>
        <p:nvCxnSpPr>
          <p:cNvPr id="72" name="直接连接符 13"/>
          <p:cNvCxnSpPr/>
          <p:nvPr/>
        </p:nvCxnSpPr>
        <p:spPr>
          <a:xfrm flipH="1" flipV="1">
            <a:off x="8972786" y="3900915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"/>
          <p:cNvSpPr>
            <a:spLocks noChangeAspect="1"/>
          </p:cNvSpPr>
          <p:nvPr/>
        </p:nvSpPr>
        <p:spPr>
          <a:xfrm>
            <a:off x="7077459" y="196018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cxnSp>
        <p:nvCxnSpPr>
          <p:cNvPr id="74" name="直接连接符 13"/>
          <p:cNvCxnSpPr/>
          <p:nvPr/>
        </p:nvCxnSpPr>
        <p:spPr>
          <a:xfrm flipH="1">
            <a:off x="7259492" y="242199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7550538" y="1960180"/>
            <a:ext cx="24486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1600">
                <a:solidFill>
                  <a:schemeClr val="accent1"/>
                </a:solidFill>
                <a:latin panose="020b0502020202020204" typeface="Century Gothic"/>
                <a:ea charset="-122" panose="020b0503020204020204" pitchFamily="34" typeface="微软雅黑"/>
              </a:rPr>
              <a:t>2019.7.20</a:t>
            </a:r>
          </a:p>
        </p:txBody>
      </p:sp>
      <p:sp>
        <p:nvSpPr>
          <p:cNvPr id="76" name="矩形 19"/>
          <p:cNvSpPr/>
          <p:nvPr/>
        </p:nvSpPr>
        <p:spPr>
          <a:xfrm>
            <a:off x="7294631" y="2444896"/>
            <a:ext cx="2528100" cy="579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工作小组完成全市督导培训任务</a:t>
            </a:r>
          </a:p>
        </p:txBody>
      </p:sp>
      <p:sp>
        <p:nvSpPr>
          <p:cNvPr id="77" name="椭圆 7"/>
          <p:cNvSpPr>
            <a:spLocks noChangeAspect="1"/>
          </p:cNvSpPr>
          <p:nvPr/>
        </p:nvSpPr>
        <p:spPr>
          <a:xfrm>
            <a:off x="10169274" y="198558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panose="020b0502020202020204" typeface="Century Gothic"/>
              <a:ea charset="-122" panose="020b0503020204020204" pitchFamily="34" typeface="微软雅黑"/>
            </a:endParaRPr>
          </a:p>
        </p:txBody>
      </p:sp>
      <p:cxnSp>
        <p:nvCxnSpPr>
          <p:cNvPr id="78" name="直接连接符 13"/>
          <p:cNvCxnSpPr/>
          <p:nvPr/>
        </p:nvCxnSpPr>
        <p:spPr>
          <a:xfrm flipH="1">
            <a:off x="10351307" y="242199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10628381" y="1986850"/>
            <a:ext cx="24486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1600">
                <a:solidFill>
                  <a:schemeClr val="accent1"/>
                </a:solidFill>
                <a:latin panose="020b0502020202020204" typeface="Century Gothic"/>
                <a:ea charset="-122" panose="020b0503020204020204" pitchFamily="34" typeface="微软雅黑"/>
              </a:rPr>
              <a:t>2019.8.31</a:t>
            </a:r>
          </a:p>
        </p:txBody>
      </p:sp>
      <p:sp>
        <p:nvSpPr>
          <p:cNvPr id="80" name="矩形 19"/>
          <p:cNvSpPr/>
          <p:nvPr/>
        </p:nvSpPr>
        <p:spPr>
          <a:xfrm>
            <a:off x="10351134" y="2444750"/>
            <a:ext cx="148018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圆满超额8%</a:t>
            </a:r>
          </a:p>
          <a:p>
            <a:pPr algn="ctr">
              <a:lnSpc>
                <a:spcPct val="130000"/>
              </a:lnSpc>
            </a:pPr>
            <a:r>
              <a:rPr altLang="en-US" b="1" kern="0" lang="zh-CN" sz="160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完成任务</a:t>
            </a:r>
          </a:p>
        </p:txBody>
      </p:sp>
    </p:spTree>
  </p:cSld>
  <p:clrMapOvr>
    <a:masterClrMapping/>
  </p:clrMapOvr>
  <mc:AlternateContent>
    <mc:Choice Requires="p14">
      <p:transition advClick="0" advTm="4000" p14:dur="1500" spd="slow">
        <p:split orient="vert"/>
      </p:transition>
    </mc:Choice>
    <mc:Fallback>
      <p:transition advClick="0" advTm="4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10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0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5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5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4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7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78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8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8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8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8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9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9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9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9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grpId="0" id="9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0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fill="hold" grpId="0" id="10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10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fill="hold" grpId="0" id="1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1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fill="hold" grpId="0" id="120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20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12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2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6"/>
      <p:bldP grpId="0" spid="7"/>
      <p:bldP grpId="0" spid="8"/>
      <p:bldP grpId="0" spid="9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32"/>
      <p:bldP grpId="0" spid="33"/>
      <p:bldP grpId="0" spid="11"/>
      <p:bldP grpId="0" spid="22"/>
      <p:bldP grpId="0" spid="37"/>
      <p:bldP grpId="0" spid="38"/>
      <p:bldP grpId="0" spid="71"/>
      <p:bldP grpId="0" spid="73"/>
      <p:bldP grpId="0" spid="75"/>
      <p:bldP grpId="0" spid="76"/>
      <p:bldP grpId="0" spid="77"/>
      <p:bldP grpId="0" spid="79"/>
      <p:bldP grpId="0" spid="8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2800">
                <a:latin typeface="+mj-ea"/>
                <a:ea typeface="+mj-ea"/>
              </a:defRPr>
            </a:lvl1pPr>
          </a:lstStyle>
          <a:p>
            <a:pPr algn="l"/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2040204020203" pitchFamily="34" typeface="微软雅黑 Light"/>
              </a:rPr>
              <a:t>四个引领，拉动业绩增长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anchorCtr="0" bIns="0" compatLnSpc="1" lIns="0" numCol="1" rIns="0" rtlCol="0" tIns="0" vert="horz" wrap="square"/>
          <a:lstStyle/>
          <a:p>
            <a:pPr algn="ctr"/>
            <a:endParaRPr altLang="en-US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gdLst>
                <a:gd fmla="*/ 100900 w 437806" name="connsiteX0"/>
                <a:gd fmla="*/ 0 h 673810" name="connsiteY0"/>
                <a:gd fmla="*/ 437806 w 437806" name="connsiteX1"/>
                <a:gd fmla="*/ 336905 h 673810" name="connsiteY1"/>
                <a:gd fmla="*/ 100900 w 437806" name="connsiteX2"/>
                <a:gd fmla="*/ 673810 h 673810" name="connsiteY2"/>
                <a:gd fmla="*/ 0 w 437806" name="connsiteX3"/>
                <a:gd fmla="*/ 572910 h 673810" name="connsiteY3"/>
                <a:gd fmla="*/ 236006 w 437806" name="connsiteX4"/>
                <a:gd fmla="*/ 336905 h 673810" name="connsiteY4"/>
                <a:gd fmla="*/ 0 w 437806" name="connsiteX5"/>
                <a:gd fmla="*/ 100900 h 6738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73810" w="437806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4747274" y="1660514"/>
            <a:ext cx="331236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站点引领</a:t>
            </a:r>
          </a:p>
        </p:txBody>
      </p:sp>
      <p:sp>
        <p:nvSpPr>
          <p:cNvPr id="72" name="Freeform 11"/>
          <p:cNvSpPr>
            <a:spLocks noEditPoints="1"/>
          </p:cNvSpPr>
          <p:nvPr/>
        </p:nvSpPr>
        <p:spPr bwMode="auto">
          <a:xfrm flipH="1">
            <a:off x="6119953" y="1462055"/>
            <a:ext cx="882960" cy="778618"/>
          </a:xfrm>
          <a:custGeom>
            <a:gdLst>
              <a:gd fmla="*/ 24 w 1874" name="T0"/>
              <a:gd fmla="*/ 706 h 1645" name="T1"/>
              <a:gd fmla="*/ 219 w 1874" name="T2"/>
              <a:gd fmla="*/ 899 h 1645" name="T3"/>
              <a:gd fmla="*/ 219 w 1874" name="T4"/>
              <a:gd fmla="*/ 695 h 1645" name="T5"/>
              <a:gd fmla="*/ 346 w 1874" name="T6"/>
              <a:gd fmla="*/ 630 h 1645" name="T7"/>
              <a:gd fmla="*/ 322 w 1874" name="T8"/>
              <a:gd fmla="*/ 727 h 1645" name="T9"/>
              <a:gd fmla="*/ 468 w 1874" name="T10"/>
              <a:gd fmla="*/ 1179 h 1645" name="T11"/>
              <a:gd fmla="*/ 754 w 1874" name="T12"/>
              <a:gd fmla="*/ 1484 h 1645" name="T13"/>
              <a:gd fmla="*/ 804 w 1874" name="T14"/>
              <a:gd fmla="*/ 1584 h 1645" name="T15"/>
              <a:gd fmla="*/ 552 w 1874" name="T16"/>
              <a:gd fmla="*/ 1250 h 1645" name="T17"/>
              <a:gd fmla="*/ 844 w 1874" name="T18"/>
              <a:gd fmla="*/ 980 h 1645" name="T19"/>
              <a:gd fmla="*/ 1168 w 1874" name="T20"/>
              <a:gd fmla="*/ 876 h 1645" name="T21"/>
              <a:gd fmla="*/ 1072 w 1874" name="T22"/>
              <a:gd fmla="*/ 611 h 1645" name="T23"/>
              <a:gd fmla="*/ 614 w 1874" name="T24"/>
              <a:gd fmla="*/ 475 h 1645" name="T25"/>
              <a:gd fmla="*/ 234 w 1874" name="T26"/>
              <a:gd fmla="*/ 529 h 1645" name="T27"/>
              <a:gd fmla="*/ 1216 w 1874" name="T28"/>
              <a:gd fmla="*/ 1071 h 1645" name="T29"/>
              <a:gd fmla="*/ 1209 w 1874" name="T30"/>
              <a:gd fmla="*/ 834 h 1645" name="T31"/>
              <a:gd fmla="*/ 1186 w 1874" name="T32"/>
              <a:gd fmla="*/ 842 h 1645" name="T33"/>
              <a:gd fmla="*/ 222 w 1874" name="T34"/>
              <a:gd fmla="*/ 1178 h 1645" name="T35"/>
              <a:gd fmla="*/ 234 w 1874" name="T36"/>
              <a:gd fmla="*/ 1645 h 1645" name="T37"/>
              <a:gd fmla="*/ 305 w 1874" name="T38"/>
              <a:gd fmla="*/ 1241 h 1645" name="T39"/>
              <a:gd fmla="*/ 405 w 1874" name="T40"/>
              <a:gd fmla="*/ 1004 h 1645" name="T41"/>
              <a:gd fmla="*/ 325 w 1874" name="T42"/>
              <a:gd fmla="*/ 1025 h 1645" name="T43"/>
              <a:gd fmla="*/ 1284 w 1874" name="T44"/>
              <a:gd fmla="*/ 1053 h 1645" name="T45"/>
              <a:gd fmla="*/ 1320 w 1874" name="T46"/>
              <a:gd fmla="*/ 1645 h 1645" name="T47"/>
              <a:gd fmla="*/ 1397 w 1874" name="T48"/>
              <a:gd fmla="*/ 1029 h 1645" name="T49"/>
              <a:gd fmla="*/ 1739 w 1874" name="T50"/>
              <a:gd fmla="*/ 1229 h 1645" name="T51"/>
              <a:gd fmla="*/ 1692 w 1874" name="T52"/>
              <a:gd fmla="*/ 844 h 1645" name="T53"/>
              <a:gd fmla="*/ 1233 w 1874" name="T54"/>
              <a:gd fmla="*/ 1041 h 1645" name="T55"/>
              <a:gd fmla="*/ 1667 w 1874" name="T56"/>
              <a:gd fmla="*/ 953 h 1645" name="T57"/>
              <a:gd fmla="*/ 1618 w 1874" name="T58"/>
              <a:gd fmla="*/ 1286 h 1645" name="T59"/>
              <a:gd fmla="*/ 1602 w 1874" name="T60"/>
              <a:gd fmla="*/ 394 h 1645" name="T61"/>
              <a:gd fmla="*/ 1577 w 1874" name="T62"/>
              <a:gd fmla="*/ 307 h 1645" name="T63"/>
              <a:gd fmla="*/ 1704 w 1874" name="T64"/>
              <a:gd fmla="*/ 77 h 1645" name="T65"/>
              <a:gd fmla="*/ 1334 w 1874" name="T66"/>
              <a:gd fmla="*/ 243 h 1645" name="T67"/>
              <a:gd fmla="*/ 1600 w 1874" name="T68"/>
              <a:gd fmla="*/ 59 h 1645" name="T69"/>
              <a:gd fmla="*/ 1543 w 1874" name="T70"/>
              <a:gd fmla="*/ 5 h 1645" name="T71"/>
              <a:gd fmla="*/ 1097 w 1874" name="T72"/>
              <a:gd fmla="*/ 512 h 1645" name="T73"/>
              <a:gd fmla="*/ 1724 w 1874" name="T74"/>
              <a:gd fmla="*/ 114 h 1645" name="T75"/>
              <a:gd fmla="*/ 1722 w 1874" name="T76"/>
              <a:gd fmla="*/ 76 h 1645" name="T77"/>
              <a:gd fmla="*/ 1751 w 1874" name="T78"/>
              <a:gd fmla="*/ 496 h 1645" name="T79"/>
              <a:gd fmla="*/ 1801 w 1874" name="T80"/>
              <a:gd fmla="*/ 546 h 1645" name="T81"/>
              <a:gd fmla="*/ 1709 w 1874" name="T82"/>
              <a:gd fmla="*/ 556 h 1645" name="T83"/>
              <a:gd fmla="*/ 1688 w 1874" name="T84"/>
              <a:gd fmla="*/ 528 h 1645" name="T85"/>
              <a:gd fmla="*/ 1659 w 1874" name="T86"/>
              <a:gd fmla="*/ 429 h 1645" name="T87"/>
              <a:gd fmla="*/ 1728 w 1874" name="T88"/>
              <a:gd fmla="*/ 416 h 1645" name="T89"/>
              <a:gd fmla="*/ 1682 w 1874" name="T90"/>
              <a:gd fmla="*/ 425 h 1645" name="T91"/>
              <a:gd fmla="*/ 1751 w 1874" name="T92"/>
              <a:gd fmla="*/ 486 h 1645" name="T93"/>
              <a:gd fmla="*/ 1725 w 1874" name="T94"/>
              <a:gd fmla="*/ 125 h 1645" name="T95"/>
              <a:gd fmla="*/ 1800 w 1874" name="T96"/>
              <a:gd fmla="*/ 266 h 1645" name="T97"/>
              <a:gd fmla="*/ 1824 w 1874" name="T98"/>
              <a:gd fmla="*/ 382 h 1645" name="T99"/>
              <a:gd fmla="*/ 1657 w 1874" name="T100"/>
              <a:gd fmla="*/ 422 h 1645" name="T101"/>
              <a:gd fmla="*/ 1698 w 1874" name="T102"/>
              <a:gd fmla="*/ 558 h 1645" name="T103"/>
              <a:gd fmla="*/ 1153 w 1874" name="T104"/>
              <a:gd fmla="*/ 648 h 1645" name="T105"/>
              <a:gd fmla="*/ 1602 w 1874" name="T106"/>
              <a:gd fmla="*/ 618 h 164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45" w="1874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>
              <a:defRPr/>
            </a:pPr>
            <a:endParaRPr altLang="en-US" lang="zh-CN" sz="2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3" name="任意多边形: 形状 72"/>
          <p:cNvSpPr/>
          <p:nvPr/>
        </p:nvSpPr>
        <p:spPr bwMode="auto">
          <a:xfrm flipH="1">
            <a:off x="7006003" y="1844125"/>
            <a:ext cx="1042737" cy="1812758"/>
          </a:xfrm>
          <a:custGeom>
            <a:gdLst>
              <a:gd fmla="*/ 1042737 w 1042737" name="connsiteX0"/>
              <a:gd fmla="*/ 0 h 368968" name="connsiteY0"/>
              <a:gd fmla="*/ 385011 w 1042737" name="connsiteX1"/>
              <a:gd fmla="*/ 0 h 368968" name="connsiteY1"/>
              <a:gd fmla="*/ 385011 w 1042737" name="connsiteX2"/>
              <a:gd fmla="*/ 368968 h 368968" name="connsiteY2"/>
              <a:gd fmla="*/ 0 w 1042737" name="connsiteX3"/>
              <a:gd fmla="*/ 368968 h 3689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8968" w="1042737">
                <a:moveTo>
                  <a:pt x="1042737" y="0"/>
                </a:moveTo>
                <a:lnTo>
                  <a:pt x="385011" y="0"/>
                </a:lnTo>
                <a:lnTo>
                  <a:pt x="385011" y="368968"/>
                </a:lnTo>
                <a:lnTo>
                  <a:pt x="0" y="368968"/>
                </a:lnTo>
              </a:path>
            </a:pathLst>
          </a:custGeom>
          <a:noFill/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/>
          <a:lstStyle/>
          <a:p>
            <a:pPr>
              <a:defRPr/>
            </a:pPr>
            <a:endParaRPr altLang="en-US" lang="zh-CN">
              <a:solidFill>
                <a:srgbClr val="3D3D3D"/>
              </a:solidFill>
            </a:endParaRPr>
          </a:p>
        </p:txBody>
      </p:sp>
      <p:sp>
        <p:nvSpPr>
          <p:cNvPr id="74" name="Freeform 11"/>
          <p:cNvSpPr>
            <a:spLocks noEditPoints="1"/>
          </p:cNvSpPr>
          <p:nvPr/>
        </p:nvSpPr>
        <p:spPr bwMode="auto">
          <a:xfrm flipH="1">
            <a:off x="6119953" y="2761466"/>
            <a:ext cx="882960" cy="778618"/>
          </a:xfrm>
          <a:custGeom>
            <a:gdLst>
              <a:gd fmla="*/ 24 w 1874" name="T0"/>
              <a:gd fmla="*/ 706 h 1645" name="T1"/>
              <a:gd fmla="*/ 219 w 1874" name="T2"/>
              <a:gd fmla="*/ 899 h 1645" name="T3"/>
              <a:gd fmla="*/ 219 w 1874" name="T4"/>
              <a:gd fmla="*/ 695 h 1645" name="T5"/>
              <a:gd fmla="*/ 346 w 1874" name="T6"/>
              <a:gd fmla="*/ 630 h 1645" name="T7"/>
              <a:gd fmla="*/ 322 w 1874" name="T8"/>
              <a:gd fmla="*/ 727 h 1645" name="T9"/>
              <a:gd fmla="*/ 468 w 1874" name="T10"/>
              <a:gd fmla="*/ 1179 h 1645" name="T11"/>
              <a:gd fmla="*/ 754 w 1874" name="T12"/>
              <a:gd fmla="*/ 1484 h 1645" name="T13"/>
              <a:gd fmla="*/ 804 w 1874" name="T14"/>
              <a:gd fmla="*/ 1584 h 1645" name="T15"/>
              <a:gd fmla="*/ 552 w 1874" name="T16"/>
              <a:gd fmla="*/ 1250 h 1645" name="T17"/>
              <a:gd fmla="*/ 844 w 1874" name="T18"/>
              <a:gd fmla="*/ 980 h 1645" name="T19"/>
              <a:gd fmla="*/ 1168 w 1874" name="T20"/>
              <a:gd fmla="*/ 876 h 1645" name="T21"/>
              <a:gd fmla="*/ 1072 w 1874" name="T22"/>
              <a:gd fmla="*/ 611 h 1645" name="T23"/>
              <a:gd fmla="*/ 614 w 1874" name="T24"/>
              <a:gd fmla="*/ 475 h 1645" name="T25"/>
              <a:gd fmla="*/ 234 w 1874" name="T26"/>
              <a:gd fmla="*/ 529 h 1645" name="T27"/>
              <a:gd fmla="*/ 1216 w 1874" name="T28"/>
              <a:gd fmla="*/ 1071 h 1645" name="T29"/>
              <a:gd fmla="*/ 1209 w 1874" name="T30"/>
              <a:gd fmla="*/ 834 h 1645" name="T31"/>
              <a:gd fmla="*/ 1186 w 1874" name="T32"/>
              <a:gd fmla="*/ 842 h 1645" name="T33"/>
              <a:gd fmla="*/ 222 w 1874" name="T34"/>
              <a:gd fmla="*/ 1178 h 1645" name="T35"/>
              <a:gd fmla="*/ 234 w 1874" name="T36"/>
              <a:gd fmla="*/ 1645 h 1645" name="T37"/>
              <a:gd fmla="*/ 305 w 1874" name="T38"/>
              <a:gd fmla="*/ 1241 h 1645" name="T39"/>
              <a:gd fmla="*/ 405 w 1874" name="T40"/>
              <a:gd fmla="*/ 1004 h 1645" name="T41"/>
              <a:gd fmla="*/ 325 w 1874" name="T42"/>
              <a:gd fmla="*/ 1025 h 1645" name="T43"/>
              <a:gd fmla="*/ 1284 w 1874" name="T44"/>
              <a:gd fmla="*/ 1053 h 1645" name="T45"/>
              <a:gd fmla="*/ 1320 w 1874" name="T46"/>
              <a:gd fmla="*/ 1645 h 1645" name="T47"/>
              <a:gd fmla="*/ 1397 w 1874" name="T48"/>
              <a:gd fmla="*/ 1029 h 1645" name="T49"/>
              <a:gd fmla="*/ 1739 w 1874" name="T50"/>
              <a:gd fmla="*/ 1229 h 1645" name="T51"/>
              <a:gd fmla="*/ 1692 w 1874" name="T52"/>
              <a:gd fmla="*/ 844 h 1645" name="T53"/>
              <a:gd fmla="*/ 1233 w 1874" name="T54"/>
              <a:gd fmla="*/ 1041 h 1645" name="T55"/>
              <a:gd fmla="*/ 1667 w 1874" name="T56"/>
              <a:gd fmla="*/ 953 h 1645" name="T57"/>
              <a:gd fmla="*/ 1618 w 1874" name="T58"/>
              <a:gd fmla="*/ 1286 h 1645" name="T59"/>
              <a:gd fmla="*/ 1602 w 1874" name="T60"/>
              <a:gd fmla="*/ 394 h 1645" name="T61"/>
              <a:gd fmla="*/ 1577 w 1874" name="T62"/>
              <a:gd fmla="*/ 307 h 1645" name="T63"/>
              <a:gd fmla="*/ 1704 w 1874" name="T64"/>
              <a:gd fmla="*/ 77 h 1645" name="T65"/>
              <a:gd fmla="*/ 1334 w 1874" name="T66"/>
              <a:gd fmla="*/ 243 h 1645" name="T67"/>
              <a:gd fmla="*/ 1600 w 1874" name="T68"/>
              <a:gd fmla="*/ 59 h 1645" name="T69"/>
              <a:gd fmla="*/ 1543 w 1874" name="T70"/>
              <a:gd fmla="*/ 5 h 1645" name="T71"/>
              <a:gd fmla="*/ 1097 w 1874" name="T72"/>
              <a:gd fmla="*/ 512 h 1645" name="T73"/>
              <a:gd fmla="*/ 1724 w 1874" name="T74"/>
              <a:gd fmla="*/ 114 h 1645" name="T75"/>
              <a:gd fmla="*/ 1722 w 1874" name="T76"/>
              <a:gd fmla="*/ 76 h 1645" name="T77"/>
              <a:gd fmla="*/ 1751 w 1874" name="T78"/>
              <a:gd fmla="*/ 496 h 1645" name="T79"/>
              <a:gd fmla="*/ 1801 w 1874" name="T80"/>
              <a:gd fmla="*/ 546 h 1645" name="T81"/>
              <a:gd fmla="*/ 1709 w 1874" name="T82"/>
              <a:gd fmla="*/ 556 h 1645" name="T83"/>
              <a:gd fmla="*/ 1688 w 1874" name="T84"/>
              <a:gd fmla="*/ 528 h 1645" name="T85"/>
              <a:gd fmla="*/ 1659 w 1874" name="T86"/>
              <a:gd fmla="*/ 429 h 1645" name="T87"/>
              <a:gd fmla="*/ 1728 w 1874" name="T88"/>
              <a:gd fmla="*/ 416 h 1645" name="T89"/>
              <a:gd fmla="*/ 1682 w 1874" name="T90"/>
              <a:gd fmla="*/ 425 h 1645" name="T91"/>
              <a:gd fmla="*/ 1751 w 1874" name="T92"/>
              <a:gd fmla="*/ 486 h 1645" name="T93"/>
              <a:gd fmla="*/ 1725 w 1874" name="T94"/>
              <a:gd fmla="*/ 125 h 1645" name="T95"/>
              <a:gd fmla="*/ 1800 w 1874" name="T96"/>
              <a:gd fmla="*/ 266 h 1645" name="T97"/>
              <a:gd fmla="*/ 1824 w 1874" name="T98"/>
              <a:gd fmla="*/ 382 h 1645" name="T99"/>
              <a:gd fmla="*/ 1657 w 1874" name="T100"/>
              <a:gd fmla="*/ 422 h 1645" name="T101"/>
              <a:gd fmla="*/ 1698 w 1874" name="T102"/>
              <a:gd fmla="*/ 558 h 1645" name="T103"/>
              <a:gd fmla="*/ 1153 w 1874" name="T104"/>
              <a:gd fmla="*/ 648 h 1645" name="T105"/>
              <a:gd fmla="*/ 1602 w 1874" name="T106"/>
              <a:gd fmla="*/ 618 h 164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45" w="1874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>
              <a:defRPr/>
            </a:pPr>
            <a:endParaRPr altLang="en-US" lang="zh-CN" sz="2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5" name="任意多边形: 形状 74"/>
          <p:cNvSpPr/>
          <p:nvPr/>
        </p:nvSpPr>
        <p:spPr bwMode="auto">
          <a:xfrm flipH="1">
            <a:off x="7005656" y="3233873"/>
            <a:ext cx="1053243" cy="657725"/>
          </a:xfrm>
          <a:custGeom>
            <a:gdLst>
              <a:gd fmla="*/ 1042737 w 1042737" name="connsiteX0"/>
              <a:gd fmla="*/ 0 h 368968" name="connsiteY0"/>
              <a:gd fmla="*/ 385011 w 1042737" name="connsiteX1"/>
              <a:gd fmla="*/ 0 h 368968" name="connsiteY1"/>
              <a:gd fmla="*/ 385011 w 1042737" name="connsiteX2"/>
              <a:gd fmla="*/ 368968 h 368968" name="connsiteY2"/>
              <a:gd fmla="*/ 0 w 1042737" name="connsiteX3"/>
              <a:gd fmla="*/ 368968 h 368968" name="connsiteY3"/>
              <a:gd fmla="*/ 1193180 w 1193180" name="connsiteX0-1"/>
              <a:gd fmla="*/ 0 h 368968" name="connsiteY0-2"/>
              <a:gd fmla="*/ 535454 w 1193180" name="connsiteX1-3"/>
              <a:gd fmla="*/ 0 h 368968" name="connsiteY1-4"/>
              <a:gd fmla="*/ 535454 w 1193180" name="connsiteX2-5"/>
              <a:gd fmla="*/ 368968 h 368968" name="connsiteY2-6"/>
              <a:gd fmla="*/ 0 w 1193180" name="connsiteX3-7"/>
              <a:gd fmla="*/ 368968 h 368968" name="connsiteY3-8"/>
              <a:gd fmla="*/ 1263976 w 1263976" name="connsiteX0-9"/>
              <a:gd fmla="*/ 0 h 368968" name="connsiteY0-10"/>
              <a:gd fmla="*/ 606250 w 1263976" name="connsiteX1-11"/>
              <a:gd fmla="*/ 0 h 368968" name="connsiteY1-12"/>
              <a:gd fmla="*/ 606250 w 1263976" name="connsiteX2-13"/>
              <a:gd fmla="*/ 368968 h 368968" name="connsiteY2-14"/>
              <a:gd fmla="*/ 0 w 1263976" name="connsiteX3-15"/>
              <a:gd fmla="*/ 368968 h 368968" name="connsiteY3-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368968" w="1263976">
                <a:moveTo>
                  <a:pt x="1263976" y="0"/>
                </a:moveTo>
                <a:lnTo>
                  <a:pt x="606250" y="0"/>
                </a:lnTo>
                <a:lnTo>
                  <a:pt x="606250" y="368968"/>
                </a:lnTo>
                <a:lnTo>
                  <a:pt x="0" y="368968"/>
                </a:lnTo>
              </a:path>
            </a:pathLst>
          </a:custGeom>
          <a:noFill/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/>
          <a:lstStyle/>
          <a:p>
            <a:pPr>
              <a:defRPr/>
            </a:pPr>
            <a:endParaRPr altLang="en-US" lang="zh-CN">
              <a:solidFill>
                <a:srgbClr val="3D3D3D"/>
              </a:solidFill>
            </a:endParaRPr>
          </a:p>
        </p:txBody>
      </p:sp>
      <p:sp>
        <p:nvSpPr>
          <p:cNvPr id="76" name="Freeform 11"/>
          <p:cNvSpPr>
            <a:spLocks noEditPoints="1"/>
          </p:cNvSpPr>
          <p:nvPr/>
        </p:nvSpPr>
        <p:spPr bwMode="auto">
          <a:xfrm flipH="1">
            <a:off x="6119953" y="4012750"/>
            <a:ext cx="882960" cy="778618"/>
          </a:xfrm>
          <a:custGeom>
            <a:gdLst>
              <a:gd fmla="*/ 24 w 1874" name="T0"/>
              <a:gd fmla="*/ 706 h 1645" name="T1"/>
              <a:gd fmla="*/ 219 w 1874" name="T2"/>
              <a:gd fmla="*/ 899 h 1645" name="T3"/>
              <a:gd fmla="*/ 219 w 1874" name="T4"/>
              <a:gd fmla="*/ 695 h 1645" name="T5"/>
              <a:gd fmla="*/ 346 w 1874" name="T6"/>
              <a:gd fmla="*/ 630 h 1645" name="T7"/>
              <a:gd fmla="*/ 322 w 1874" name="T8"/>
              <a:gd fmla="*/ 727 h 1645" name="T9"/>
              <a:gd fmla="*/ 468 w 1874" name="T10"/>
              <a:gd fmla="*/ 1179 h 1645" name="T11"/>
              <a:gd fmla="*/ 754 w 1874" name="T12"/>
              <a:gd fmla="*/ 1484 h 1645" name="T13"/>
              <a:gd fmla="*/ 804 w 1874" name="T14"/>
              <a:gd fmla="*/ 1584 h 1645" name="T15"/>
              <a:gd fmla="*/ 552 w 1874" name="T16"/>
              <a:gd fmla="*/ 1250 h 1645" name="T17"/>
              <a:gd fmla="*/ 844 w 1874" name="T18"/>
              <a:gd fmla="*/ 980 h 1645" name="T19"/>
              <a:gd fmla="*/ 1168 w 1874" name="T20"/>
              <a:gd fmla="*/ 876 h 1645" name="T21"/>
              <a:gd fmla="*/ 1072 w 1874" name="T22"/>
              <a:gd fmla="*/ 611 h 1645" name="T23"/>
              <a:gd fmla="*/ 614 w 1874" name="T24"/>
              <a:gd fmla="*/ 475 h 1645" name="T25"/>
              <a:gd fmla="*/ 234 w 1874" name="T26"/>
              <a:gd fmla="*/ 529 h 1645" name="T27"/>
              <a:gd fmla="*/ 1216 w 1874" name="T28"/>
              <a:gd fmla="*/ 1071 h 1645" name="T29"/>
              <a:gd fmla="*/ 1209 w 1874" name="T30"/>
              <a:gd fmla="*/ 834 h 1645" name="T31"/>
              <a:gd fmla="*/ 1186 w 1874" name="T32"/>
              <a:gd fmla="*/ 842 h 1645" name="T33"/>
              <a:gd fmla="*/ 222 w 1874" name="T34"/>
              <a:gd fmla="*/ 1178 h 1645" name="T35"/>
              <a:gd fmla="*/ 234 w 1874" name="T36"/>
              <a:gd fmla="*/ 1645 h 1645" name="T37"/>
              <a:gd fmla="*/ 305 w 1874" name="T38"/>
              <a:gd fmla="*/ 1241 h 1645" name="T39"/>
              <a:gd fmla="*/ 405 w 1874" name="T40"/>
              <a:gd fmla="*/ 1004 h 1645" name="T41"/>
              <a:gd fmla="*/ 325 w 1874" name="T42"/>
              <a:gd fmla="*/ 1025 h 1645" name="T43"/>
              <a:gd fmla="*/ 1284 w 1874" name="T44"/>
              <a:gd fmla="*/ 1053 h 1645" name="T45"/>
              <a:gd fmla="*/ 1320 w 1874" name="T46"/>
              <a:gd fmla="*/ 1645 h 1645" name="T47"/>
              <a:gd fmla="*/ 1397 w 1874" name="T48"/>
              <a:gd fmla="*/ 1029 h 1645" name="T49"/>
              <a:gd fmla="*/ 1739 w 1874" name="T50"/>
              <a:gd fmla="*/ 1229 h 1645" name="T51"/>
              <a:gd fmla="*/ 1692 w 1874" name="T52"/>
              <a:gd fmla="*/ 844 h 1645" name="T53"/>
              <a:gd fmla="*/ 1233 w 1874" name="T54"/>
              <a:gd fmla="*/ 1041 h 1645" name="T55"/>
              <a:gd fmla="*/ 1667 w 1874" name="T56"/>
              <a:gd fmla="*/ 953 h 1645" name="T57"/>
              <a:gd fmla="*/ 1618 w 1874" name="T58"/>
              <a:gd fmla="*/ 1286 h 1645" name="T59"/>
              <a:gd fmla="*/ 1602 w 1874" name="T60"/>
              <a:gd fmla="*/ 394 h 1645" name="T61"/>
              <a:gd fmla="*/ 1577 w 1874" name="T62"/>
              <a:gd fmla="*/ 307 h 1645" name="T63"/>
              <a:gd fmla="*/ 1704 w 1874" name="T64"/>
              <a:gd fmla="*/ 77 h 1645" name="T65"/>
              <a:gd fmla="*/ 1334 w 1874" name="T66"/>
              <a:gd fmla="*/ 243 h 1645" name="T67"/>
              <a:gd fmla="*/ 1600 w 1874" name="T68"/>
              <a:gd fmla="*/ 59 h 1645" name="T69"/>
              <a:gd fmla="*/ 1543 w 1874" name="T70"/>
              <a:gd fmla="*/ 5 h 1645" name="T71"/>
              <a:gd fmla="*/ 1097 w 1874" name="T72"/>
              <a:gd fmla="*/ 512 h 1645" name="T73"/>
              <a:gd fmla="*/ 1724 w 1874" name="T74"/>
              <a:gd fmla="*/ 114 h 1645" name="T75"/>
              <a:gd fmla="*/ 1722 w 1874" name="T76"/>
              <a:gd fmla="*/ 76 h 1645" name="T77"/>
              <a:gd fmla="*/ 1751 w 1874" name="T78"/>
              <a:gd fmla="*/ 496 h 1645" name="T79"/>
              <a:gd fmla="*/ 1801 w 1874" name="T80"/>
              <a:gd fmla="*/ 546 h 1645" name="T81"/>
              <a:gd fmla="*/ 1709 w 1874" name="T82"/>
              <a:gd fmla="*/ 556 h 1645" name="T83"/>
              <a:gd fmla="*/ 1688 w 1874" name="T84"/>
              <a:gd fmla="*/ 528 h 1645" name="T85"/>
              <a:gd fmla="*/ 1659 w 1874" name="T86"/>
              <a:gd fmla="*/ 429 h 1645" name="T87"/>
              <a:gd fmla="*/ 1728 w 1874" name="T88"/>
              <a:gd fmla="*/ 416 h 1645" name="T89"/>
              <a:gd fmla="*/ 1682 w 1874" name="T90"/>
              <a:gd fmla="*/ 425 h 1645" name="T91"/>
              <a:gd fmla="*/ 1751 w 1874" name="T92"/>
              <a:gd fmla="*/ 486 h 1645" name="T93"/>
              <a:gd fmla="*/ 1725 w 1874" name="T94"/>
              <a:gd fmla="*/ 125 h 1645" name="T95"/>
              <a:gd fmla="*/ 1800 w 1874" name="T96"/>
              <a:gd fmla="*/ 266 h 1645" name="T97"/>
              <a:gd fmla="*/ 1824 w 1874" name="T98"/>
              <a:gd fmla="*/ 382 h 1645" name="T99"/>
              <a:gd fmla="*/ 1657 w 1874" name="T100"/>
              <a:gd fmla="*/ 422 h 1645" name="T101"/>
              <a:gd fmla="*/ 1698 w 1874" name="T102"/>
              <a:gd fmla="*/ 558 h 1645" name="T103"/>
              <a:gd fmla="*/ 1153 w 1874" name="T104"/>
              <a:gd fmla="*/ 648 h 1645" name="T105"/>
              <a:gd fmla="*/ 1602 w 1874" name="T106"/>
              <a:gd fmla="*/ 618 h 164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45" w="1874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>
              <a:defRPr/>
            </a:pPr>
            <a:endParaRPr altLang="en-US" lang="zh-CN" sz="2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7" name="Freeform 11"/>
          <p:cNvSpPr>
            <a:spLocks noEditPoints="1"/>
          </p:cNvSpPr>
          <p:nvPr/>
        </p:nvSpPr>
        <p:spPr bwMode="auto">
          <a:xfrm flipH="1">
            <a:off x="6119953" y="5231950"/>
            <a:ext cx="882960" cy="778618"/>
          </a:xfrm>
          <a:custGeom>
            <a:gdLst>
              <a:gd fmla="*/ 24 w 1874" name="T0"/>
              <a:gd fmla="*/ 706 h 1645" name="T1"/>
              <a:gd fmla="*/ 219 w 1874" name="T2"/>
              <a:gd fmla="*/ 899 h 1645" name="T3"/>
              <a:gd fmla="*/ 219 w 1874" name="T4"/>
              <a:gd fmla="*/ 695 h 1645" name="T5"/>
              <a:gd fmla="*/ 346 w 1874" name="T6"/>
              <a:gd fmla="*/ 630 h 1645" name="T7"/>
              <a:gd fmla="*/ 322 w 1874" name="T8"/>
              <a:gd fmla="*/ 727 h 1645" name="T9"/>
              <a:gd fmla="*/ 468 w 1874" name="T10"/>
              <a:gd fmla="*/ 1179 h 1645" name="T11"/>
              <a:gd fmla="*/ 754 w 1874" name="T12"/>
              <a:gd fmla="*/ 1484 h 1645" name="T13"/>
              <a:gd fmla="*/ 804 w 1874" name="T14"/>
              <a:gd fmla="*/ 1584 h 1645" name="T15"/>
              <a:gd fmla="*/ 552 w 1874" name="T16"/>
              <a:gd fmla="*/ 1250 h 1645" name="T17"/>
              <a:gd fmla="*/ 844 w 1874" name="T18"/>
              <a:gd fmla="*/ 980 h 1645" name="T19"/>
              <a:gd fmla="*/ 1168 w 1874" name="T20"/>
              <a:gd fmla="*/ 876 h 1645" name="T21"/>
              <a:gd fmla="*/ 1072 w 1874" name="T22"/>
              <a:gd fmla="*/ 611 h 1645" name="T23"/>
              <a:gd fmla="*/ 614 w 1874" name="T24"/>
              <a:gd fmla="*/ 475 h 1645" name="T25"/>
              <a:gd fmla="*/ 234 w 1874" name="T26"/>
              <a:gd fmla="*/ 529 h 1645" name="T27"/>
              <a:gd fmla="*/ 1216 w 1874" name="T28"/>
              <a:gd fmla="*/ 1071 h 1645" name="T29"/>
              <a:gd fmla="*/ 1209 w 1874" name="T30"/>
              <a:gd fmla="*/ 834 h 1645" name="T31"/>
              <a:gd fmla="*/ 1186 w 1874" name="T32"/>
              <a:gd fmla="*/ 842 h 1645" name="T33"/>
              <a:gd fmla="*/ 222 w 1874" name="T34"/>
              <a:gd fmla="*/ 1178 h 1645" name="T35"/>
              <a:gd fmla="*/ 234 w 1874" name="T36"/>
              <a:gd fmla="*/ 1645 h 1645" name="T37"/>
              <a:gd fmla="*/ 305 w 1874" name="T38"/>
              <a:gd fmla="*/ 1241 h 1645" name="T39"/>
              <a:gd fmla="*/ 405 w 1874" name="T40"/>
              <a:gd fmla="*/ 1004 h 1645" name="T41"/>
              <a:gd fmla="*/ 325 w 1874" name="T42"/>
              <a:gd fmla="*/ 1025 h 1645" name="T43"/>
              <a:gd fmla="*/ 1284 w 1874" name="T44"/>
              <a:gd fmla="*/ 1053 h 1645" name="T45"/>
              <a:gd fmla="*/ 1320 w 1874" name="T46"/>
              <a:gd fmla="*/ 1645 h 1645" name="T47"/>
              <a:gd fmla="*/ 1397 w 1874" name="T48"/>
              <a:gd fmla="*/ 1029 h 1645" name="T49"/>
              <a:gd fmla="*/ 1739 w 1874" name="T50"/>
              <a:gd fmla="*/ 1229 h 1645" name="T51"/>
              <a:gd fmla="*/ 1692 w 1874" name="T52"/>
              <a:gd fmla="*/ 844 h 1645" name="T53"/>
              <a:gd fmla="*/ 1233 w 1874" name="T54"/>
              <a:gd fmla="*/ 1041 h 1645" name="T55"/>
              <a:gd fmla="*/ 1667 w 1874" name="T56"/>
              <a:gd fmla="*/ 953 h 1645" name="T57"/>
              <a:gd fmla="*/ 1618 w 1874" name="T58"/>
              <a:gd fmla="*/ 1286 h 1645" name="T59"/>
              <a:gd fmla="*/ 1602 w 1874" name="T60"/>
              <a:gd fmla="*/ 394 h 1645" name="T61"/>
              <a:gd fmla="*/ 1577 w 1874" name="T62"/>
              <a:gd fmla="*/ 307 h 1645" name="T63"/>
              <a:gd fmla="*/ 1704 w 1874" name="T64"/>
              <a:gd fmla="*/ 77 h 1645" name="T65"/>
              <a:gd fmla="*/ 1334 w 1874" name="T66"/>
              <a:gd fmla="*/ 243 h 1645" name="T67"/>
              <a:gd fmla="*/ 1600 w 1874" name="T68"/>
              <a:gd fmla="*/ 59 h 1645" name="T69"/>
              <a:gd fmla="*/ 1543 w 1874" name="T70"/>
              <a:gd fmla="*/ 5 h 1645" name="T71"/>
              <a:gd fmla="*/ 1097 w 1874" name="T72"/>
              <a:gd fmla="*/ 512 h 1645" name="T73"/>
              <a:gd fmla="*/ 1724 w 1874" name="T74"/>
              <a:gd fmla="*/ 114 h 1645" name="T75"/>
              <a:gd fmla="*/ 1722 w 1874" name="T76"/>
              <a:gd fmla="*/ 76 h 1645" name="T77"/>
              <a:gd fmla="*/ 1751 w 1874" name="T78"/>
              <a:gd fmla="*/ 496 h 1645" name="T79"/>
              <a:gd fmla="*/ 1801 w 1874" name="T80"/>
              <a:gd fmla="*/ 546 h 1645" name="T81"/>
              <a:gd fmla="*/ 1709 w 1874" name="T82"/>
              <a:gd fmla="*/ 556 h 1645" name="T83"/>
              <a:gd fmla="*/ 1688 w 1874" name="T84"/>
              <a:gd fmla="*/ 528 h 1645" name="T85"/>
              <a:gd fmla="*/ 1659 w 1874" name="T86"/>
              <a:gd fmla="*/ 429 h 1645" name="T87"/>
              <a:gd fmla="*/ 1728 w 1874" name="T88"/>
              <a:gd fmla="*/ 416 h 1645" name="T89"/>
              <a:gd fmla="*/ 1682 w 1874" name="T90"/>
              <a:gd fmla="*/ 425 h 1645" name="T91"/>
              <a:gd fmla="*/ 1751 w 1874" name="T92"/>
              <a:gd fmla="*/ 486 h 1645" name="T93"/>
              <a:gd fmla="*/ 1725 w 1874" name="T94"/>
              <a:gd fmla="*/ 125 h 1645" name="T95"/>
              <a:gd fmla="*/ 1800 w 1874" name="T96"/>
              <a:gd fmla="*/ 266 h 1645" name="T97"/>
              <a:gd fmla="*/ 1824 w 1874" name="T98"/>
              <a:gd fmla="*/ 382 h 1645" name="T99"/>
              <a:gd fmla="*/ 1657 w 1874" name="T100"/>
              <a:gd fmla="*/ 422 h 1645" name="T101"/>
              <a:gd fmla="*/ 1698 w 1874" name="T102"/>
              <a:gd fmla="*/ 558 h 1645" name="T103"/>
              <a:gd fmla="*/ 1153 w 1874" name="T104"/>
              <a:gd fmla="*/ 648 h 1645" name="T105"/>
              <a:gd fmla="*/ 1602 w 1874" name="T106"/>
              <a:gd fmla="*/ 618 h 164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45" w="1874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/>
          <a:lstStyle/>
          <a:p>
            <a:pPr algn="ctr">
              <a:defRPr/>
            </a:pPr>
            <a:endParaRPr altLang="en-US" lang="zh-CN" sz="2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8" name="任意多边形: 形状 77"/>
          <p:cNvSpPr/>
          <p:nvPr/>
        </p:nvSpPr>
        <p:spPr bwMode="auto">
          <a:xfrm flipH="1" flipV="1">
            <a:off x="7006044" y="4012450"/>
            <a:ext cx="1045870" cy="464318"/>
          </a:xfrm>
          <a:custGeom>
            <a:gdLst>
              <a:gd fmla="*/ 1042737 w 1042737" name="connsiteX0"/>
              <a:gd fmla="*/ 0 h 368968" name="connsiteY0"/>
              <a:gd fmla="*/ 385011 w 1042737" name="connsiteX1"/>
              <a:gd fmla="*/ 0 h 368968" name="connsiteY1"/>
              <a:gd fmla="*/ 385011 w 1042737" name="connsiteX2"/>
              <a:gd fmla="*/ 368968 h 368968" name="connsiteY2"/>
              <a:gd fmla="*/ 0 w 1042737" name="connsiteX3"/>
              <a:gd fmla="*/ 368968 h 368968" name="connsiteY3"/>
              <a:gd fmla="*/ 1219730 w 1219730" name="connsiteX0-1"/>
              <a:gd fmla="*/ 0 h 368968" name="connsiteY0-2"/>
              <a:gd fmla="*/ 562004 w 1219730" name="connsiteX1-3"/>
              <a:gd fmla="*/ 0 h 368968" name="connsiteY1-4"/>
              <a:gd fmla="*/ 562004 w 1219730" name="connsiteX2-5"/>
              <a:gd fmla="*/ 368968 h 368968" name="connsiteY2-6"/>
              <a:gd fmla="*/ 0 w 1219730" name="connsiteX3-7"/>
              <a:gd fmla="*/ 368968 h 368968" name="connsiteY3-8"/>
              <a:gd fmla="*/ 1255129 w 1255129" name="connsiteX0-9"/>
              <a:gd fmla="*/ 0 h 368968" name="connsiteY0-10"/>
              <a:gd fmla="*/ 597403 w 1255129" name="connsiteX1-11"/>
              <a:gd fmla="*/ 0 h 368968" name="connsiteY1-12"/>
              <a:gd fmla="*/ 597403 w 1255129" name="connsiteX2-13"/>
              <a:gd fmla="*/ 368968 h 368968" name="connsiteY2-14"/>
              <a:gd fmla="*/ 0 w 1255129" name="connsiteX3-15"/>
              <a:gd fmla="*/ 368968 h 368968" name="connsiteY3-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368968" w="1255129">
                <a:moveTo>
                  <a:pt x="1255129" y="0"/>
                </a:moveTo>
                <a:lnTo>
                  <a:pt x="597403" y="0"/>
                </a:lnTo>
                <a:lnTo>
                  <a:pt x="597403" y="368968"/>
                </a:lnTo>
                <a:lnTo>
                  <a:pt x="0" y="368968"/>
                </a:lnTo>
              </a:path>
            </a:pathLst>
          </a:custGeom>
          <a:noFill/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/>
          <a:lstStyle/>
          <a:p>
            <a:pPr>
              <a:defRPr/>
            </a:pPr>
            <a:endParaRPr altLang="en-US" lang="zh-CN">
              <a:solidFill>
                <a:srgbClr val="3D3D3D"/>
              </a:solidFill>
            </a:endParaRPr>
          </a:p>
        </p:txBody>
      </p:sp>
      <p:sp>
        <p:nvSpPr>
          <p:cNvPr id="79" name="任意多边形: 形状 78"/>
          <p:cNvSpPr/>
          <p:nvPr/>
        </p:nvSpPr>
        <p:spPr bwMode="auto">
          <a:xfrm flipH="1" flipV="1">
            <a:off x="7016798" y="4222099"/>
            <a:ext cx="1042737" cy="1507958"/>
          </a:xfrm>
          <a:custGeom>
            <a:gdLst>
              <a:gd fmla="*/ 1042737 w 1042737" name="connsiteX0"/>
              <a:gd fmla="*/ 0 h 368968" name="connsiteY0"/>
              <a:gd fmla="*/ 385011 w 1042737" name="connsiteX1"/>
              <a:gd fmla="*/ 0 h 368968" name="connsiteY1"/>
              <a:gd fmla="*/ 385011 w 1042737" name="connsiteX2"/>
              <a:gd fmla="*/ 368968 h 368968" name="connsiteY2"/>
              <a:gd fmla="*/ 0 w 1042737" name="connsiteX3"/>
              <a:gd fmla="*/ 368968 h 3689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8968" w="1042737">
                <a:moveTo>
                  <a:pt x="1042737" y="0"/>
                </a:moveTo>
                <a:lnTo>
                  <a:pt x="385011" y="0"/>
                </a:lnTo>
                <a:lnTo>
                  <a:pt x="385011" y="368968"/>
                </a:lnTo>
                <a:lnTo>
                  <a:pt x="0" y="368968"/>
                </a:lnTo>
              </a:path>
            </a:pathLst>
          </a:custGeom>
          <a:noFill/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/>
          <a:lstStyle/>
          <a:p>
            <a:pPr>
              <a:defRPr/>
            </a:pPr>
            <a:endParaRPr altLang="en-US" lang="zh-CN">
              <a:solidFill>
                <a:srgbClr val="3D3D3D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039891" y="3040573"/>
            <a:ext cx="2952006" cy="1610506"/>
            <a:chOff x="1000122" y="3397091"/>
            <a:chExt cx="2952006" cy="1610506"/>
          </a:xfrm>
          <a:solidFill>
            <a:srgbClr val="313D4D"/>
          </a:solidFill>
        </p:grpSpPr>
        <p:sp>
          <p:nvSpPr>
            <p:cNvPr id="81" name="Freeform 6"/>
            <p:cNvSpPr>
              <a:spLocks noEditPoints="1"/>
            </p:cNvSpPr>
            <p:nvPr/>
          </p:nvSpPr>
          <p:spPr bwMode="auto">
            <a:xfrm>
              <a:off x="1000122" y="3397091"/>
              <a:ext cx="2952006" cy="1610506"/>
            </a:xfrm>
            <a:custGeom>
              <a:gdLst>
                <a:gd fmla="*/ 111 w 3485" name="T0"/>
                <a:gd fmla="*/ 816 h 1892" name="T1"/>
                <a:gd fmla="*/ 125 w 3485" name="T2"/>
                <a:gd fmla="*/ 758 h 1892" name="T3"/>
                <a:gd fmla="*/ 190 w 3485" name="T4"/>
                <a:gd fmla="*/ 701 h 1892" name="T5"/>
                <a:gd fmla="*/ 251 w 3485" name="T6"/>
                <a:gd fmla="*/ 639 h 1892" name="T7"/>
                <a:gd fmla="*/ 287 w 3485" name="T8"/>
                <a:gd fmla="*/ 598 h 1892" name="T9"/>
                <a:gd fmla="*/ 362 w 3485" name="T10"/>
                <a:gd fmla="*/ 497 h 1892" name="T11"/>
                <a:gd fmla="*/ 433 w 3485" name="T12"/>
                <a:gd fmla="*/ 461 h 1892" name="T13"/>
                <a:gd fmla="*/ 523 w 3485" name="T14"/>
                <a:gd fmla="*/ 407 h 1892" name="T15"/>
                <a:gd fmla="*/ 602 w 3485" name="T16"/>
                <a:gd fmla="*/ 364 h 1892" name="T17"/>
                <a:gd fmla="*/ 662 w 3485" name="T18"/>
                <a:gd fmla="*/ 302 h 1892" name="T19"/>
                <a:gd fmla="*/ 721 w 3485" name="T20"/>
                <a:gd fmla="*/ 278 h 1892" name="T21"/>
                <a:gd fmla="*/ 794 w 3485" name="T22"/>
                <a:gd fmla="*/ 253 h 1892" name="T23"/>
                <a:gd fmla="*/ 859 w 3485" name="T24"/>
                <a:gd fmla="*/ 205 h 1892" name="T25"/>
                <a:gd fmla="*/ 939 w 3485" name="T26"/>
                <a:gd fmla="*/ 206 h 1892" name="T27"/>
                <a:gd fmla="*/ 1027 w 3485" name="T28"/>
                <a:gd fmla="*/ 178 h 1892" name="T29"/>
                <a:gd fmla="*/ 1113 w 3485" name="T30"/>
                <a:gd fmla="*/ 154 h 1892" name="T31"/>
                <a:gd fmla="*/ 1188 w 3485" name="T32"/>
                <a:gd fmla="*/ 161 h 1892" name="T33"/>
                <a:gd fmla="*/ 1256 w 3485" name="T34"/>
                <a:gd fmla="*/ 126 h 1892" name="T35"/>
                <a:gd fmla="*/ 1340 w 3485" name="T36"/>
                <a:gd fmla="*/ 140 h 1892" name="T37"/>
                <a:gd fmla="*/ 1377 w 3485" name="T38"/>
                <a:gd fmla="*/ 144 h 1892" name="T39"/>
                <a:gd fmla="*/ 1437 w 3485" name="T40"/>
                <a:gd fmla="*/ 155 h 1892" name="T41"/>
                <a:gd fmla="*/ 1533 w 3485" name="T42"/>
                <a:gd fmla="*/ 157 h 1892" name="T43"/>
                <a:gd fmla="*/ 1611 w 3485" name="T44"/>
                <a:gd fmla="*/ 201 h 1892" name="T45"/>
                <a:gd fmla="*/ 1700 w 3485" name="T46"/>
                <a:gd fmla="*/ 197 h 1892" name="T47"/>
                <a:gd fmla="*/ 1758 w 3485" name="T48"/>
                <a:gd fmla="*/ 239 h 1892" name="T49"/>
                <a:gd fmla="*/ 1831 w 3485" name="T50"/>
                <a:gd fmla="*/ 263 h 1892" name="T51"/>
                <a:gd fmla="*/ 1903 w 3485" name="T52"/>
                <a:gd fmla="*/ 294 h 1892" name="T53"/>
                <a:gd fmla="*/ 1963 w 3485" name="T54"/>
                <a:gd fmla="*/ 363 h 1892" name="T55"/>
                <a:gd fmla="*/ 2037 w 3485" name="T56"/>
                <a:gd fmla="*/ 394 h 1892" name="T57"/>
                <a:gd fmla="*/ 2134 w 3485" name="T58"/>
                <a:gd fmla="*/ 457 h 1892" name="T59"/>
                <a:gd fmla="*/ 2207 w 3485" name="T60"/>
                <a:gd fmla="*/ 501 h 1892" name="T61"/>
                <a:gd fmla="*/ 2262 w 3485" name="T62"/>
                <a:gd fmla="*/ 588 h 1892" name="T63"/>
                <a:gd fmla="*/ 2306 w 3485" name="T64"/>
                <a:gd fmla="*/ 643 h 1892" name="T65"/>
                <a:gd fmla="*/ 2384 w 3485" name="T66"/>
                <a:gd fmla="*/ 689 h 1892" name="T67"/>
                <a:gd fmla="*/ 2438 w 3485" name="T68"/>
                <a:gd fmla="*/ 753 h 1892" name="T69"/>
                <a:gd fmla="*/ 2447 w 3485" name="T70"/>
                <a:gd fmla="*/ 827 h 1892" name="T71"/>
                <a:gd fmla="*/ 2590 w 3485" name="T72"/>
                <a:gd fmla="*/ 684 h 1892" name="T73"/>
                <a:gd fmla="*/ 2925 w 3485" name="T74"/>
                <a:gd fmla="*/ 900 h 1892" name="T75"/>
                <a:gd fmla="*/ 2709 w 3485" name="T76"/>
                <a:gd fmla="*/ 787 h 1892" name="T77"/>
                <a:gd fmla="*/ 3183 w 3485" name="T78"/>
                <a:gd fmla="*/ 555 h 1892" name="T79"/>
                <a:gd fmla="*/ 2972 w 3485" name="T80"/>
                <a:gd fmla="*/ 661 h 1892" name="T81"/>
                <a:gd fmla="*/ 3157 w 3485" name="T82"/>
                <a:gd fmla="*/ 1101 h 1892" name="T83"/>
                <a:gd fmla="*/ 3191 w 3485" name="T84"/>
                <a:gd fmla="*/ 1456 h 1892" name="T85"/>
                <a:gd fmla="*/ 3026 w 3485" name="T86"/>
                <a:gd fmla="*/ 1395 h 1892" name="T87"/>
                <a:gd fmla="*/ 1137 w 3485" name="T88"/>
                <a:gd fmla="*/ 1390 h 1892" name="T89"/>
                <a:gd fmla="*/ 0 w 3485" name="T90"/>
                <a:gd fmla="*/ 911 h 1892" name="T91"/>
                <a:gd fmla="*/ 2935 w 3485" name="T92"/>
                <a:gd fmla="*/ 1353 h 1892" name="T93"/>
                <a:gd fmla="*/ 2935 w 3485" name="T94"/>
                <a:gd fmla="*/ 1353 h 1892" name="T95"/>
                <a:gd fmla="*/ 1116 w 3485" name="T96"/>
                <a:gd fmla="*/ 1448 h 1892" name="T97"/>
                <a:gd fmla="*/ 2484 w 3485" name="T98"/>
                <a:gd fmla="*/ 1604 h 1892" name="T99"/>
                <a:gd fmla="*/ 2593 w 3485" name="T100"/>
                <a:gd fmla="*/ 1744 h 1892" name="T101"/>
                <a:gd fmla="*/ 774 w 3485" name="T102"/>
                <a:gd fmla="*/ 1634 h 1892" name="T103"/>
                <a:gd fmla="*/ 883 w 3485" name="T104"/>
                <a:gd fmla="*/ 1604 h 1892" name="T105"/>
                <a:gd fmla="*/ 486 w 3485" name="T106"/>
                <a:gd fmla="*/ 1604 h 1892" name="T107"/>
                <a:gd fmla="*/ 2970 w 3485" name="T108"/>
                <a:gd fmla="*/ 127 h 1892" name="T109"/>
                <a:gd fmla="*/ 2691 w 3485" name="T110"/>
                <a:gd fmla="*/ 127 h 189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891" w="3484">
                  <a:moveTo>
                    <a:pt x="3061" y="1493"/>
                  </a:moveTo>
                  <a:lnTo>
                    <a:pt x="3156" y="1493"/>
                  </a:lnTo>
                  <a:lnTo>
                    <a:pt x="3156" y="1581"/>
                  </a:lnTo>
                  <a:lnTo>
                    <a:pt x="3061" y="1581"/>
                  </a:lnTo>
                  <a:lnTo>
                    <a:pt x="3061" y="1493"/>
                  </a:lnTo>
                  <a:close/>
                  <a:moveTo>
                    <a:pt x="102" y="818"/>
                  </a:moveTo>
                  <a:lnTo>
                    <a:pt x="109" y="818"/>
                  </a:lnTo>
                  <a:cubicBezTo>
                    <a:pt x="110" y="817"/>
                    <a:pt x="111" y="816"/>
                    <a:pt x="111" y="816"/>
                  </a:cubicBezTo>
                  <a:lnTo>
                    <a:pt x="103" y="808"/>
                  </a:lnTo>
                  <a:cubicBezTo>
                    <a:pt x="99" y="804"/>
                    <a:pt x="97" y="798"/>
                    <a:pt x="97" y="792"/>
                  </a:cubicBezTo>
                  <a:cubicBezTo>
                    <a:pt x="97" y="785"/>
                    <a:pt x="99" y="780"/>
                    <a:pt x="103" y="775"/>
                  </a:cubicBezTo>
                  <a:lnTo>
                    <a:pt x="109" y="770"/>
                  </a:lnTo>
                  <a:lnTo>
                    <a:pt x="109" y="770"/>
                  </a:lnTo>
                  <a:lnTo>
                    <a:pt x="109" y="770"/>
                  </a:lnTo>
                  <a:lnTo>
                    <a:pt x="114" y="764"/>
                  </a:lnTo>
                  <a:cubicBezTo>
                    <a:pt x="117" y="761"/>
                    <a:pt x="121" y="759"/>
                    <a:pt x="125" y="758"/>
                  </a:cubicBezTo>
                  <a:cubicBezTo>
                    <a:pt x="125" y="757"/>
                    <a:pt x="126" y="756"/>
                    <a:pt x="126" y="754"/>
                  </a:cubicBezTo>
                  <a:lnTo>
                    <a:pt x="131" y="740"/>
                  </a:lnTo>
                  <a:cubicBezTo>
                    <a:pt x="133" y="734"/>
                    <a:pt x="137" y="729"/>
                    <a:pt x="142" y="726"/>
                  </a:cubicBezTo>
                  <a:cubicBezTo>
                    <a:pt x="144" y="725"/>
                    <a:pt x="146" y="725"/>
                    <a:pt x="148" y="724"/>
                  </a:cubicBezTo>
                  <a:cubicBezTo>
                    <a:pt x="149" y="722"/>
                    <a:pt x="150" y="719"/>
                    <a:pt x="152" y="717"/>
                  </a:cubicBezTo>
                  <a:lnTo>
                    <a:pt x="163" y="706"/>
                  </a:lnTo>
                  <a:cubicBezTo>
                    <a:pt x="170" y="698"/>
                    <a:pt x="181" y="696"/>
                    <a:pt x="190" y="701"/>
                  </a:cubicBezTo>
                  <a:cubicBezTo>
                    <a:pt x="190" y="701"/>
                    <a:pt x="190" y="701"/>
                    <a:pt x="190" y="701"/>
                  </a:cubicBezTo>
                  <a:cubicBezTo>
                    <a:pt x="191" y="700"/>
                    <a:pt x="193" y="699"/>
                    <a:pt x="194" y="698"/>
                  </a:cubicBezTo>
                  <a:cubicBezTo>
                    <a:pt x="194" y="694"/>
                    <a:pt x="195" y="689"/>
                    <a:pt x="198" y="685"/>
                  </a:cubicBezTo>
                  <a:lnTo>
                    <a:pt x="206" y="672"/>
                  </a:lnTo>
                  <a:cubicBezTo>
                    <a:pt x="210" y="667"/>
                    <a:pt x="215" y="663"/>
                    <a:pt x="221" y="662"/>
                  </a:cubicBezTo>
                  <a:cubicBezTo>
                    <a:pt x="227" y="661"/>
                    <a:pt x="232" y="662"/>
                    <a:pt x="237" y="665"/>
                  </a:cubicBezTo>
                  <a:lnTo>
                    <a:pt x="241" y="659"/>
                  </a:lnTo>
                  <a:lnTo>
                    <a:pt x="242" y="654"/>
                  </a:lnTo>
                  <a:cubicBezTo>
                    <a:pt x="243" y="648"/>
                    <a:pt x="246" y="642"/>
                    <a:pt x="251" y="639"/>
                  </a:cubicBezTo>
                  <a:cubicBezTo>
                    <a:pt x="251" y="638"/>
                    <a:pt x="252" y="638"/>
                    <a:pt x="252" y="638"/>
                  </a:cubicBezTo>
                  <a:cubicBezTo>
                    <a:pt x="253" y="636"/>
                    <a:pt x="255" y="634"/>
                    <a:pt x="256" y="632"/>
                  </a:cubicBezTo>
                  <a:cubicBezTo>
                    <a:pt x="259" y="629"/>
                    <a:pt x="262" y="627"/>
                    <a:pt x="266" y="626"/>
                  </a:cubicBezTo>
                  <a:lnTo>
                    <a:pt x="269" y="619"/>
                  </a:lnTo>
                  <a:cubicBezTo>
                    <a:pt x="271" y="613"/>
                    <a:pt x="275" y="608"/>
                    <a:pt x="280" y="606"/>
                  </a:cubicBezTo>
                  <a:cubicBezTo>
                    <a:pt x="282" y="605"/>
                    <a:pt x="283" y="605"/>
                    <a:pt x="285" y="604"/>
                  </a:cubicBezTo>
                  <a:cubicBezTo>
                    <a:pt x="285" y="602"/>
                    <a:pt x="286" y="600"/>
                    <a:pt x="286" y="598"/>
                  </a:cubicBezTo>
                  <a:cubicBezTo>
                    <a:pt x="286" y="598"/>
                    <a:pt x="286" y="598"/>
                    <a:pt x="287" y="598"/>
                  </a:cubicBezTo>
                  <a:cubicBezTo>
                    <a:pt x="282" y="589"/>
                    <a:pt x="283" y="578"/>
                    <a:pt x="290" y="571"/>
                  </a:cubicBezTo>
                  <a:lnTo>
                    <a:pt x="300" y="560"/>
                  </a:lnTo>
                  <a:cubicBezTo>
                    <a:pt x="303" y="556"/>
                    <a:pt x="307" y="554"/>
                    <a:pt x="312" y="553"/>
                  </a:cubicBezTo>
                  <a:lnTo>
                    <a:pt x="315" y="549"/>
                  </a:lnTo>
                  <a:cubicBezTo>
                    <a:pt x="314" y="540"/>
                    <a:pt x="318" y="530"/>
                    <a:pt x="327" y="525"/>
                  </a:cubicBezTo>
                  <a:lnTo>
                    <a:pt x="340" y="517"/>
                  </a:lnTo>
                  <a:cubicBezTo>
                    <a:pt x="342" y="517"/>
                    <a:pt x="343" y="516"/>
                    <a:pt x="345" y="515"/>
                  </a:cubicBezTo>
                  <a:cubicBezTo>
                    <a:pt x="347" y="507"/>
                    <a:pt x="353" y="499"/>
                    <a:pt x="362" y="497"/>
                  </a:cubicBezTo>
                  <a:lnTo>
                    <a:pt x="377" y="494"/>
                  </a:lnTo>
                  <a:cubicBezTo>
                    <a:pt x="381" y="493"/>
                    <a:pt x="384" y="493"/>
                    <a:pt x="388" y="494"/>
                  </a:cubicBezTo>
                  <a:cubicBezTo>
                    <a:pt x="392" y="490"/>
                    <a:pt x="397" y="488"/>
                    <a:pt x="402" y="488"/>
                  </a:cubicBezTo>
                  <a:cubicBezTo>
                    <a:pt x="403" y="488"/>
                    <a:pt x="404" y="488"/>
                    <a:pt x="405" y="488"/>
                  </a:cubicBezTo>
                  <a:cubicBezTo>
                    <a:pt x="406" y="488"/>
                    <a:pt x="406" y="487"/>
                    <a:pt x="406" y="487"/>
                  </a:cubicBezTo>
                  <a:lnTo>
                    <a:pt x="413" y="473"/>
                  </a:lnTo>
                  <a:cubicBezTo>
                    <a:pt x="416" y="468"/>
                    <a:pt x="421" y="464"/>
                    <a:pt x="426" y="462"/>
                  </a:cubicBezTo>
                  <a:cubicBezTo>
                    <a:pt x="428" y="461"/>
                    <a:pt x="431" y="461"/>
                    <a:pt x="433" y="461"/>
                  </a:cubicBezTo>
                  <a:cubicBezTo>
                    <a:pt x="434" y="458"/>
                    <a:pt x="436" y="456"/>
                    <a:pt x="438" y="454"/>
                  </a:cubicBezTo>
                  <a:lnTo>
                    <a:pt x="451" y="445"/>
                  </a:lnTo>
                  <a:cubicBezTo>
                    <a:pt x="459" y="439"/>
                    <a:pt x="469" y="439"/>
                    <a:pt x="477" y="444"/>
                  </a:cubicBezTo>
                  <a:cubicBezTo>
                    <a:pt x="477" y="439"/>
                    <a:pt x="479" y="433"/>
                    <a:pt x="483" y="429"/>
                  </a:cubicBezTo>
                  <a:lnTo>
                    <a:pt x="494" y="418"/>
                  </a:lnTo>
                  <a:cubicBezTo>
                    <a:pt x="498" y="413"/>
                    <a:pt x="504" y="411"/>
                    <a:pt x="510" y="411"/>
                  </a:cubicBezTo>
                  <a:cubicBezTo>
                    <a:pt x="512" y="411"/>
                    <a:pt x="514" y="411"/>
                    <a:pt x="516" y="411"/>
                  </a:cubicBezTo>
                  <a:cubicBezTo>
                    <a:pt x="518" y="410"/>
                    <a:pt x="521" y="408"/>
                    <a:pt x="523" y="407"/>
                  </a:cubicBezTo>
                  <a:lnTo>
                    <a:pt x="535" y="402"/>
                  </a:lnTo>
                  <a:cubicBezTo>
                    <a:pt x="544" y="397"/>
                    <a:pt x="556" y="397"/>
                    <a:pt x="564" y="404"/>
                  </a:cubicBezTo>
                  <a:lnTo>
                    <a:pt x="568" y="399"/>
                  </a:lnTo>
                  <a:lnTo>
                    <a:pt x="570" y="394"/>
                  </a:lnTo>
                  <a:cubicBezTo>
                    <a:pt x="572" y="388"/>
                    <a:pt x="576" y="383"/>
                    <a:pt x="581" y="380"/>
                  </a:cubicBezTo>
                  <a:cubicBezTo>
                    <a:pt x="582" y="380"/>
                    <a:pt x="583" y="380"/>
                    <a:pt x="583" y="380"/>
                  </a:cubicBezTo>
                  <a:cubicBezTo>
                    <a:pt x="587" y="375"/>
                    <a:pt x="592" y="372"/>
                    <a:pt x="599" y="371"/>
                  </a:cubicBezTo>
                  <a:lnTo>
                    <a:pt x="602" y="364"/>
                  </a:lnTo>
                  <a:cubicBezTo>
                    <a:pt x="605" y="359"/>
                    <a:pt x="610" y="355"/>
                    <a:pt x="616" y="353"/>
                  </a:cubicBezTo>
                  <a:cubicBezTo>
                    <a:pt x="618" y="353"/>
                    <a:pt x="619" y="352"/>
                    <a:pt x="621" y="352"/>
                  </a:cubicBezTo>
                  <a:cubicBezTo>
                    <a:pt x="621" y="350"/>
                    <a:pt x="622" y="349"/>
                    <a:pt x="624" y="347"/>
                  </a:cubicBezTo>
                  <a:cubicBezTo>
                    <a:pt x="624" y="347"/>
                    <a:pt x="624" y="346"/>
                    <a:pt x="624" y="346"/>
                  </a:cubicBezTo>
                  <a:cubicBezTo>
                    <a:pt x="621" y="337"/>
                    <a:pt x="623" y="326"/>
                    <a:pt x="631" y="320"/>
                  </a:cubicBezTo>
                  <a:lnTo>
                    <a:pt x="644" y="311"/>
                  </a:lnTo>
                  <a:cubicBezTo>
                    <a:pt x="647" y="308"/>
                    <a:pt x="652" y="307"/>
                    <a:pt x="656" y="306"/>
                  </a:cubicBezTo>
                  <a:lnTo>
                    <a:pt x="662" y="302"/>
                  </a:lnTo>
                  <a:lnTo>
                    <a:pt x="662" y="302"/>
                  </a:lnTo>
                  <a:lnTo>
                    <a:pt x="662" y="302"/>
                  </a:lnTo>
                  <a:lnTo>
                    <a:pt x="668" y="297"/>
                  </a:lnTo>
                  <a:cubicBezTo>
                    <a:pt x="673" y="293"/>
                    <a:pt x="679" y="291"/>
                    <a:pt x="685" y="292"/>
                  </a:cubicBezTo>
                  <a:cubicBezTo>
                    <a:pt x="690" y="293"/>
                    <a:pt x="694" y="295"/>
                    <a:pt x="698" y="298"/>
                  </a:cubicBezTo>
                  <a:lnTo>
                    <a:pt x="702" y="291"/>
                  </a:lnTo>
                  <a:cubicBezTo>
                    <a:pt x="705" y="285"/>
                    <a:pt x="710" y="281"/>
                    <a:pt x="715" y="279"/>
                  </a:cubicBezTo>
                  <a:cubicBezTo>
                    <a:pt x="717" y="278"/>
                    <a:pt x="719" y="278"/>
                    <a:pt x="721" y="278"/>
                  </a:cubicBezTo>
                  <a:cubicBezTo>
                    <a:pt x="723" y="276"/>
                    <a:pt x="725" y="274"/>
                    <a:pt x="727" y="272"/>
                  </a:cubicBezTo>
                  <a:lnTo>
                    <a:pt x="739" y="262"/>
                  </a:lnTo>
                  <a:cubicBezTo>
                    <a:pt x="744" y="259"/>
                    <a:pt x="750" y="257"/>
                    <a:pt x="756" y="258"/>
                  </a:cubicBezTo>
                  <a:cubicBezTo>
                    <a:pt x="761" y="259"/>
                    <a:pt x="765" y="261"/>
                    <a:pt x="769" y="264"/>
                  </a:cubicBezTo>
                  <a:lnTo>
                    <a:pt x="769" y="264"/>
                  </a:lnTo>
                  <a:cubicBezTo>
                    <a:pt x="773" y="260"/>
                    <a:pt x="779" y="258"/>
                    <a:pt x="785" y="259"/>
                  </a:cubicBezTo>
                  <a:cubicBezTo>
                    <a:pt x="786" y="258"/>
                    <a:pt x="787" y="257"/>
                    <a:pt x="789" y="256"/>
                  </a:cubicBezTo>
                  <a:lnTo>
                    <a:pt x="794" y="253"/>
                  </a:lnTo>
                  <a:cubicBezTo>
                    <a:pt x="796" y="251"/>
                    <a:pt x="798" y="249"/>
                    <a:pt x="800" y="248"/>
                  </a:cubicBezTo>
                  <a:cubicBezTo>
                    <a:pt x="802" y="247"/>
                    <a:pt x="804" y="247"/>
                    <a:pt x="807" y="246"/>
                  </a:cubicBezTo>
                  <a:cubicBezTo>
                    <a:pt x="807" y="246"/>
                    <a:pt x="807" y="246"/>
                    <a:pt x="807" y="246"/>
                  </a:cubicBezTo>
                  <a:lnTo>
                    <a:pt x="822" y="241"/>
                  </a:lnTo>
                  <a:cubicBezTo>
                    <a:pt x="825" y="240"/>
                    <a:pt x="829" y="240"/>
                    <a:pt x="833" y="241"/>
                  </a:cubicBezTo>
                  <a:cubicBezTo>
                    <a:pt x="834" y="239"/>
                    <a:pt x="836" y="238"/>
                    <a:pt x="838" y="237"/>
                  </a:cubicBezTo>
                  <a:cubicBezTo>
                    <a:pt x="836" y="228"/>
                    <a:pt x="839" y="219"/>
                    <a:pt x="847" y="214"/>
                  </a:cubicBezTo>
                  <a:lnTo>
                    <a:pt x="859" y="205"/>
                  </a:lnTo>
                  <a:cubicBezTo>
                    <a:pt x="864" y="201"/>
                    <a:pt x="870" y="200"/>
                    <a:pt x="876" y="200"/>
                  </a:cubicBezTo>
                  <a:cubicBezTo>
                    <a:pt x="878" y="201"/>
                    <a:pt x="880" y="201"/>
                    <a:pt x="882" y="202"/>
                  </a:cubicBezTo>
                  <a:cubicBezTo>
                    <a:pt x="884" y="201"/>
                    <a:pt x="887" y="200"/>
                    <a:pt x="890" y="199"/>
                  </a:cubicBezTo>
                  <a:lnTo>
                    <a:pt x="905" y="196"/>
                  </a:lnTo>
                  <a:cubicBezTo>
                    <a:pt x="918" y="194"/>
                    <a:pt x="930" y="202"/>
                    <a:pt x="932" y="215"/>
                  </a:cubicBezTo>
                  <a:lnTo>
                    <a:pt x="933" y="219"/>
                  </a:lnTo>
                  <a:cubicBezTo>
                    <a:pt x="934" y="218"/>
                    <a:pt x="935" y="218"/>
                    <a:pt x="935" y="218"/>
                  </a:cubicBezTo>
                  <a:cubicBezTo>
                    <a:pt x="936" y="213"/>
                    <a:pt x="937" y="209"/>
                    <a:pt x="939" y="206"/>
                  </a:cubicBezTo>
                  <a:cubicBezTo>
                    <a:pt x="943" y="201"/>
                    <a:pt x="948" y="197"/>
                    <a:pt x="954" y="196"/>
                  </a:cubicBezTo>
                  <a:lnTo>
                    <a:pt x="969" y="193"/>
                  </a:lnTo>
                  <a:cubicBezTo>
                    <a:pt x="970" y="193"/>
                    <a:pt x="971" y="193"/>
                    <a:pt x="972" y="193"/>
                  </a:cubicBezTo>
                  <a:cubicBezTo>
                    <a:pt x="973" y="192"/>
                    <a:pt x="975" y="190"/>
                    <a:pt x="976" y="189"/>
                  </a:cubicBezTo>
                  <a:cubicBezTo>
                    <a:pt x="977" y="186"/>
                    <a:pt x="979" y="183"/>
                    <a:pt x="982" y="180"/>
                  </a:cubicBezTo>
                  <a:cubicBezTo>
                    <a:pt x="986" y="176"/>
                    <a:pt x="992" y="173"/>
                    <a:pt x="998" y="173"/>
                  </a:cubicBezTo>
                  <a:lnTo>
                    <a:pt x="1014" y="174"/>
                  </a:lnTo>
                  <a:cubicBezTo>
                    <a:pt x="1019" y="174"/>
                    <a:pt x="1023" y="175"/>
                    <a:pt x="1027" y="178"/>
                  </a:cubicBezTo>
                  <a:lnTo>
                    <a:pt x="1041" y="177"/>
                  </a:lnTo>
                  <a:cubicBezTo>
                    <a:pt x="1046" y="177"/>
                    <a:pt x="1050" y="178"/>
                    <a:pt x="1053" y="180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7" y="178"/>
                    <a:pt x="1060" y="177"/>
                    <a:pt x="1063" y="177"/>
                  </a:cubicBezTo>
                  <a:cubicBezTo>
                    <a:pt x="1064" y="169"/>
                    <a:pt x="1069" y="162"/>
                    <a:pt x="1076" y="159"/>
                  </a:cubicBezTo>
                  <a:lnTo>
                    <a:pt x="1090" y="152"/>
                  </a:lnTo>
                  <a:cubicBezTo>
                    <a:pt x="1096" y="150"/>
                    <a:pt x="1102" y="149"/>
                    <a:pt x="1108" y="151"/>
                  </a:cubicBezTo>
                  <a:cubicBezTo>
                    <a:pt x="1110" y="152"/>
                    <a:pt x="1112" y="153"/>
                    <a:pt x="1113" y="154"/>
                  </a:cubicBezTo>
                  <a:cubicBezTo>
                    <a:pt x="1116" y="153"/>
                    <a:pt x="1119" y="153"/>
                    <a:pt x="1122" y="153"/>
                  </a:cubicBezTo>
                  <a:lnTo>
                    <a:pt x="1137" y="153"/>
                  </a:lnTo>
                  <a:cubicBezTo>
                    <a:pt x="1149" y="153"/>
                    <a:pt x="1158" y="161"/>
                    <a:pt x="1160" y="172"/>
                  </a:cubicBezTo>
                  <a:lnTo>
                    <a:pt x="1160" y="172"/>
                  </a:lnTo>
                  <a:cubicBezTo>
                    <a:pt x="1163" y="172"/>
                    <a:pt x="1166" y="172"/>
                    <a:pt x="1169" y="173"/>
                  </a:cubicBezTo>
                  <a:cubicBezTo>
                    <a:pt x="1170" y="173"/>
                    <a:pt x="1172" y="173"/>
                    <a:pt x="1174" y="173"/>
                  </a:cubicBezTo>
                  <a:cubicBezTo>
                    <a:pt x="1177" y="170"/>
                    <a:pt x="1180" y="167"/>
                    <a:pt x="1184" y="165"/>
                  </a:cubicBezTo>
                  <a:cubicBezTo>
                    <a:pt x="1185" y="163"/>
                    <a:pt x="1186" y="162"/>
                    <a:pt x="1188" y="161"/>
                  </a:cubicBezTo>
                  <a:cubicBezTo>
                    <a:pt x="1188" y="151"/>
                    <a:pt x="1194" y="142"/>
                    <a:pt x="1204" y="139"/>
                  </a:cubicBezTo>
                  <a:lnTo>
                    <a:pt x="1219" y="134"/>
                  </a:lnTo>
                  <a:cubicBezTo>
                    <a:pt x="1222" y="134"/>
                    <a:pt x="1224" y="133"/>
                    <a:pt x="1227" y="134"/>
                  </a:cubicBezTo>
                  <a:cubicBezTo>
                    <a:pt x="1229" y="132"/>
                    <a:pt x="1230" y="130"/>
                    <a:pt x="1232" y="129"/>
                  </a:cubicBezTo>
                  <a:cubicBezTo>
                    <a:pt x="1237" y="126"/>
                    <a:pt x="1243" y="124"/>
                    <a:pt x="1249" y="125"/>
                  </a:cubicBezTo>
                  <a:lnTo>
                    <a:pt x="1256" y="126"/>
                  </a:lnTo>
                  <a:lnTo>
                    <a:pt x="1256" y="126"/>
                  </a:lnTo>
                  <a:lnTo>
                    <a:pt x="1256" y="126"/>
                  </a:lnTo>
                  <a:lnTo>
                    <a:pt x="1264" y="127"/>
                  </a:lnTo>
                  <a:cubicBezTo>
                    <a:pt x="1272" y="129"/>
                    <a:pt x="1279" y="134"/>
                    <a:pt x="1282" y="141"/>
                  </a:cubicBezTo>
                  <a:cubicBezTo>
                    <a:pt x="1285" y="141"/>
                    <a:pt x="1288" y="141"/>
                    <a:pt x="1291" y="142"/>
                  </a:cubicBezTo>
                  <a:cubicBezTo>
                    <a:pt x="1297" y="143"/>
                    <a:pt x="1303" y="147"/>
                    <a:pt x="1306" y="152"/>
                  </a:cubicBezTo>
                  <a:lnTo>
                    <a:pt x="1309" y="156"/>
                  </a:lnTo>
                  <a:cubicBezTo>
                    <a:pt x="1310" y="156"/>
                    <a:pt x="1311" y="156"/>
                    <a:pt x="1313" y="157"/>
                  </a:cubicBezTo>
                  <a:cubicBezTo>
                    <a:pt x="1314" y="151"/>
                    <a:pt x="1318" y="146"/>
                    <a:pt x="1323" y="143"/>
                  </a:cubicBezTo>
                  <a:cubicBezTo>
                    <a:pt x="1328" y="139"/>
                    <a:pt x="1334" y="138"/>
                    <a:pt x="1340" y="140"/>
                  </a:cubicBezTo>
                  <a:lnTo>
                    <a:pt x="1348" y="141"/>
                  </a:lnTo>
                  <a:lnTo>
                    <a:pt x="1348" y="141"/>
                  </a:lnTo>
                  <a:lnTo>
                    <a:pt x="1348" y="141"/>
                  </a:lnTo>
                  <a:lnTo>
                    <a:pt x="1355" y="143"/>
                  </a:lnTo>
                  <a:cubicBezTo>
                    <a:pt x="1358" y="144"/>
                    <a:pt x="1361" y="145"/>
                    <a:pt x="1364" y="147"/>
                  </a:cubicBezTo>
                  <a:cubicBezTo>
                    <a:pt x="1364" y="147"/>
                    <a:pt x="1364" y="147"/>
                    <a:pt x="1364" y="147"/>
                  </a:cubicBezTo>
                  <a:cubicBezTo>
                    <a:pt x="1365" y="147"/>
                    <a:pt x="1366" y="147"/>
                    <a:pt x="1367" y="148"/>
                  </a:cubicBezTo>
                  <a:cubicBezTo>
                    <a:pt x="1370" y="146"/>
                    <a:pt x="1373" y="145"/>
                    <a:pt x="1377" y="144"/>
                  </a:cubicBezTo>
                  <a:lnTo>
                    <a:pt x="1384" y="143"/>
                  </a:lnTo>
                  <a:lnTo>
                    <a:pt x="1384" y="143"/>
                  </a:lnTo>
                  <a:lnTo>
                    <a:pt x="1384" y="143"/>
                  </a:lnTo>
                  <a:lnTo>
                    <a:pt x="1392" y="142"/>
                  </a:lnTo>
                  <a:cubicBezTo>
                    <a:pt x="1398" y="141"/>
                    <a:pt x="1404" y="142"/>
                    <a:pt x="1409" y="146"/>
                  </a:cubicBezTo>
                  <a:cubicBezTo>
                    <a:pt x="1411" y="147"/>
                    <a:pt x="1412" y="149"/>
                    <a:pt x="1413" y="150"/>
                  </a:cubicBezTo>
                  <a:cubicBezTo>
                    <a:pt x="1416" y="150"/>
                    <a:pt x="1419" y="150"/>
                    <a:pt x="1422" y="151"/>
                  </a:cubicBezTo>
                  <a:lnTo>
                    <a:pt x="1437" y="155"/>
                  </a:lnTo>
                  <a:cubicBezTo>
                    <a:pt x="1441" y="157"/>
                    <a:pt x="1444" y="159"/>
                    <a:pt x="1447" y="162"/>
                  </a:cubicBezTo>
                  <a:cubicBezTo>
                    <a:pt x="1452" y="161"/>
                    <a:pt x="1457" y="162"/>
                    <a:pt x="1461" y="164"/>
                  </a:cubicBezTo>
                  <a:lnTo>
                    <a:pt x="1464" y="162"/>
                  </a:lnTo>
                  <a:cubicBezTo>
                    <a:pt x="1469" y="157"/>
                    <a:pt x="1490" y="162"/>
                    <a:pt x="1492" y="163"/>
                  </a:cubicBezTo>
                  <a:cubicBezTo>
                    <a:pt x="1493" y="163"/>
                    <a:pt x="1493" y="164"/>
                    <a:pt x="1493" y="164"/>
                  </a:cubicBezTo>
                  <a:cubicBezTo>
                    <a:pt x="1497" y="162"/>
                    <a:pt x="1501" y="161"/>
                    <a:pt x="1505" y="161"/>
                  </a:cubicBezTo>
                  <a:lnTo>
                    <a:pt x="1520" y="161"/>
                  </a:lnTo>
                  <a:cubicBezTo>
                    <a:pt x="1524" y="159"/>
                    <a:pt x="1528" y="157"/>
                    <a:pt x="1533" y="157"/>
                  </a:cubicBezTo>
                  <a:lnTo>
                    <a:pt x="1548" y="157"/>
                  </a:lnTo>
                  <a:cubicBezTo>
                    <a:pt x="1554" y="157"/>
                    <a:pt x="1560" y="159"/>
                    <a:pt x="1565" y="164"/>
                  </a:cubicBezTo>
                  <a:cubicBezTo>
                    <a:pt x="1567" y="166"/>
                    <a:pt x="1569" y="169"/>
                    <a:pt x="1570" y="173"/>
                  </a:cubicBezTo>
                  <a:cubicBezTo>
                    <a:pt x="1572" y="174"/>
                    <a:pt x="1574" y="175"/>
                    <a:pt x="1575" y="176"/>
                  </a:cubicBezTo>
                  <a:cubicBezTo>
                    <a:pt x="1576" y="176"/>
                    <a:pt x="1577" y="176"/>
                    <a:pt x="1577" y="177"/>
                  </a:cubicBezTo>
                  <a:lnTo>
                    <a:pt x="1593" y="180"/>
                  </a:lnTo>
                  <a:cubicBezTo>
                    <a:pt x="1599" y="181"/>
                    <a:pt x="1604" y="184"/>
                    <a:pt x="1607" y="189"/>
                  </a:cubicBezTo>
                  <a:cubicBezTo>
                    <a:pt x="1610" y="193"/>
                    <a:pt x="1611" y="197"/>
                    <a:pt x="1611" y="201"/>
                  </a:cubicBezTo>
                  <a:cubicBezTo>
                    <a:pt x="1612" y="201"/>
                    <a:pt x="1613" y="202"/>
                    <a:pt x="1614" y="202"/>
                  </a:cubicBezTo>
                  <a:lnTo>
                    <a:pt x="1614" y="198"/>
                  </a:lnTo>
                  <a:cubicBezTo>
                    <a:pt x="1617" y="185"/>
                    <a:pt x="1629" y="177"/>
                    <a:pt x="1641" y="180"/>
                  </a:cubicBezTo>
                  <a:lnTo>
                    <a:pt x="1657" y="183"/>
                  </a:lnTo>
                  <a:cubicBezTo>
                    <a:pt x="1659" y="183"/>
                    <a:pt x="1662" y="184"/>
                    <a:pt x="1665" y="186"/>
                  </a:cubicBezTo>
                  <a:cubicBezTo>
                    <a:pt x="1666" y="185"/>
                    <a:pt x="1668" y="184"/>
                    <a:pt x="1670" y="184"/>
                  </a:cubicBezTo>
                  <a:cubicBezTo>
                    <a:pt x="1676" y="183"/>
                    <a:pt x="1683" y="184"/>
                    <a:pt x="1688" y="188"/>
                  </a:cubicBezTo>
                  <a:lnTo>
                    <a:pt x="1700" y="197"/>
                  </a:lnTo>
                  <a:cubicBezTo>
                    <a:pt x="1707" y="203"/>
                    <a:pt x="1711" y="212"/>
                    <a:pt x="1709" y="220"/>
                  </a:cubicBezTo>
                  <a:cubicBezTo>
                    <a:pt x="1711" y="222"/>
                    <a:pt x="1712" y="223"/>
                    <a:pt x="1714" y="224"/>
                  </a:cubicBezTo>
                  <a:cubicBezTo>
                    <a:pt x="1717" y="224"/>
                    <a:pt x="1721" y="224"/>
                    <a:pt x="1725" y="225"/>
                  </a:cubicBezTo>
                  <a:lnTo>
                    <a:pt x="1740" y="230"/>
                  </a:lnTo>
                  <a:cubicBezTo>
                    <a:pt x="1740" y="230"/>
                    <a:pt x="1740" y="230"/>
                    <a:pt x="1740" y="230"/>
                  </a:cubicBezTo>
                  <a:cubicBezTo>
                    <a:pt x="1742" y="230"/>
                    <a:pt x="1745" y="231"/>
                    <a:pt x="1747" y="232"/>
                  </a:cubicBezTo>
                  <a:cubicBezTo>
                    <a:pt x="1749" y="233"/>
                    <a:pt x="1751" y="234"/>
                    <a:pt x="1752" y="236"/>
                  </a:cubicBezTo>
                  <a:lnTo>
                    <a:pt x="1758" y="239"/>
                  </a:lnTo>
                  <a:cubicBezTo>
                    <a:pt x="1759" y="240"/>
                    <a:pt x="1761" y="241"/>
                    <a:pt x="1762" y="242"/>
                  </a:cubicBezTo>
                  <a:cubicBezTo>
                    <a:pt x="1768" y="242"/>
                    <a:pt x="1773" y="244"/>
                    <a:pt x="1778" y="247"/>
                  </a:cubicBezTo>
                  <a:lnTo>
                    <a:pt x="1778" y="247"/>
                  </a:lnTo>
                  <a:cubicBezTo>
                    <a:pt x="1781" y="244"/>
                    <a:pt x="1785" y="242"/>
                    <a:pt x="1790" y="241"/>
                  </a:cubicBezTo>
                  <a:cubicBezTo>
                    <a:pt x="1796" y="241"/>
                    <a:pt x="1802" y="242"/>
                    <a:pt x="1807" y="246"/>
                  </a:cubicBezTo>
                  <a:lnTo>
                    <a:pt x="1819" y="255"/>
                  </a:lnTo>
                  <a:cubicBezTo>
                    <a:pt x="1822" y="257"/>
                    <a:pt x="1824" y="259"/>
                    <a:pt x="1825" y="262"/>
                  </a:cubicBezTo>
                  <a:cubicBezTo>
                    <a:pt x="1827" y="262"/>
                    <a:pt x="1829" y="262"/>
                    <a:pt x="1831" y="263"/>
                  </a:cubicBezTo>
                  <a:cubicBezTo>
                    <a:pt x="1837" y="264"/>
                    <a:pt x="1842" y="269"/>
                    <a:pt x="1845" y="274"/>
                  </a:cubicBezTo>
                  <a:lnTo>
                    <a:pt x="1849" y="282"/>
                  </a:lnTo>
                  <a:cubicBezTo>
                    <a:pt x="1852" y="278"/>
                    <a:pt x="1857" y="276"/>
                    <a:pt x="1862" y="275"/>
                  </a:cubicBezTo>
                  <a:cubicBezTo>
                    <a:pt x="1868" y="275"/>
                    <a:pt x="1874" y="277"/>
                    <a:pt x="1879" y="281"/>
                  </a:cubicBezTo>
                  <a:lnTo>
                    <a:pt x="1885" y="285"/>
                  </a:lnTo>
                  <a:lnTo>
                    <a:pt x="1885" y="285"/>
                  </a:lnTo>
                  <a:lnTo>
                    <a:pt x="1890" y="290"/>
                  </a:lnTo>
                  <a:cubicBezTo>
                    <a:pt x="1895" y="290"/>
                    <a:pt x="1899" y="292"/>
                    <a:pt x="1903" y="294"/>
                  </a:cubicBezTo>
                  <a:lnTo>
                    <a:pt x="1915" y="304"/>
                  </a:lnTo>
                  <a:cubicBezTo>
                    <a:pt x="1923" y="310"/>
                    <a:pt x="1926" y="321"/>
                    <a:pt x="1923" y="330"/>
                  </a:cubicBezTo>
                  <a:cubicBezTo>
                    <a:pt x="1923" y="330"/>
                    <a:pt x="1923" y="330"/>
                    <a:pt x="1923" y="330"/>
                  </a:cubicBezTo>
                  <a:cubicBezTo>
                    <a:pt x="1924" y="332"/>
                    <a:pt x="1925" y="334"/>
                    <a:pt x="1926" y="336"/>
                  </a:cubicBezTo>
                  <a:cubicBezTo>
                    <a:pt x="1927" y="336"/>
                    <a:pt x="1929" y="336"/>
                    <a:pt x="1930" y="336"/>
                  </a:cubicBezTo>
                  <a:cubicBezTo>
                    <a:pt x="1936" y="338"/>
                    <a:pt x="1941" y="342"/>
                    <a:pt x="1944" y="347"/>
                  </a:cubicBezTo>
                  <a:lnTo>
                    <a:pt x="1948" y="354"/>
                  </a:lnTo>
                  <a:cubicBezTo>
                    <a:pt x="1954" y="355"/>
                    <a:pt x="1960" y="358"/>
                    <a:pt x="1963" y="363"/>
                  </a:cubicBezTo>
                  <a:cubicBezTo>
                    <a:pt x="1964" y="363"/>
                    <a:pt x="1965" y="363"/>
                    <a:pt x="1965" y="364"/>
                  </a:cubicBezTo>
                  <a:cubicBezTo>
                    <a:pt x="1971" y="367"/>
                    <a:pt x="1975" y="371"/>
                    <a:pt x="1977" y="377"/>
                  </a:cubicBezTo>
                  <a:lnTo>
                    <a:pt x="1978" y="382"/>
                  </a:lnTo>
                  <a:lnTo>
                    <a:pt x="1983" y="387"/>
                  </a:lnTo>
                  <a:cubicBezTo>
                    <a:pt x="1991" y="380"/>
                    <a:pt x="2003" y="380"/>
                    <a:pt x="2011" y="386"/>
                  </a:cubicBezTo>
                  <a:lnTo>
                    <a:pt x="2023" y="390"/>
                  </a:lnTo>
                  <a:cubicBezTo>
                    <a:pt x="2026" y="391"/>
                    <a:pt x="2028" y="393"/>
                    <a:pt x="2030" y="395"/>
                  </a:cubicBezTo>
                  <a:cubicBezTo>
                    <a:pt x="2032" y="394"/>
                    <a:pt x="2034" y="394"/>
                    <a:pt x="2037" y="394"/>
                  </a:cubicBezTo>
                  <a:cubicBezTo>
                    <a:pt x="2043" y="394"/>
                    <a:pt x="2048" y="397"/>
                    <a:pt x="2053" y="401"/>
                  </a:cubicBezTo>
                  <a:lnTo>
                    <a:pt x="2063" y="412"/>
                  </a:lnTo>
                  <a:cubicBezTo>
                    <a:pt x="2067" y="417"/>
                    <a:pt x="2069" y="422"/>
                    <a:pt x="2070" y="428"/>
                  </a:cubicBezTo>
                  <a:cubicBezTo>
                    <a:pt x="2078" y="422"/>
                    <a:pt x="2088" y="423"/>
                    <a:pt x="2096" y="429"/>
                  </a:cubicBezTo>
                  <a:lnTo>
                    <a:pt x="2108" y="438"/>
                  </a:lnTo>
                  <a:cubicBezTo>
                    <a:pt x="2111" y="440"/>
                    <a:pt x="2112" y="442"/>
                    <a:pt x="2114" y="444"/>
                  </a:cubicBezTo>
                  <a:cubicBezTo>
                    <a:pt x="2116" y="444"/>
                    <a:pt x="2118" y="445"/>
                    <a:pt x="2120" y="445"/>
                  </a:cubicBezTo>
                  <a:cubicBezTo>
                    <a:pt x="2126" y="447"/>
                    <a:pt x="2131" y="451"/>
                    <a:pt x="2134" y="457"/>
                  </a:cubicBezTo>
                  <a:lnTo>
                    <a:pt x="2141" y="470"/>
                  </a:lnTo>
                  <a:cubicBezTo>
                    <a:pt x="2141" y="471"/>
                    <a:pt x="2141" y="471"/>
                    <a:pt x="2141" y="472"/>
                  </a:cubicBezTo>
                  <a:cubicBezTo>
                    <a:pt x="2142" y="472"/>
                    <a:pt x="2143" y="471"/>
                    <a:pt x="2145" y="471"/>
                  </a:cubicBezTo>
                  <a:cubicBezTo>
                    <a:pt x="2150" y="472"/>
                    <a:pt x="2155" y="474"/>
                    <a:pt x="2159" y="477"/>
                  </a:cubicBezTo>
                  <a:cubicBezTo>
                    <a:pt x="2162" y="476"/>
                    <a:pt x="2166" y="476"/>
                    <a:pt x="2169" y="477"/>
                  </a:cubicBezTo>
                  <a:lnTo>
                    <a:pt x="2184" y="481"/>
                  </a:lnTo>
                  <a:cubicBezTo>
                    <a:pt x="2193" y="483"/>
                    <a:pt x="2200" y="490"/>
                    <a:pt x="2202" y="499"/>
                  </a:cubicBezTo>
                  <a:cubicBezTo>
                    <a:pt x="2203" y="499"/>
                    <a:pt x="2205" y="500"/>
                    <a:pt x="2207" y="501"/>
                  </a:cubicBezTo>
                  <a:lnTo>
                    <a:pt x="2220" y="508"/>
                  </a:lnTo>
                  <a:cubicBezTo>
                    <a:pt x="2229" y="513"/>
                    <a:pt x="2233" y="523"/>
                    <a:pt x="2231" y="532"/>
                  </a:cubicBezTo>
                  <a:lnTo>
                    <a:pt x="2235" y="536"/>
                  </a:lnTo>
                  <a:cubicBezTo>
                    <a:pt x="2239" y="537"/>
                    <a:pt x="2243" y="540"/>
                    <a:pt x="2246" y="543"/>
                  </a:cubicBezTo>
                  <a:lnTo>
                    <a:pt x="2257" y="554"/>
                  </a:lnTo>
                  <a:cubicBezTo>
                    <a:pt x="2264" y="562"/>
                    <a:pt x="2265" y="573"/>
                    <a:pt x="2260" y="581"/>
                  </a:cubicBezTo>
                  <a:cubicBezTo>
                    <a:pt x="2260" y="581"/>
                    <a:pt x="2260" y="582"/>
                    <a:pt x="2260" y="582"/>
                  </a:cubicBezTo>
                  <a:cubicBezTo>
                    <a:pt x="2261" y="584"/>
                    <a:pt x="2262" y="586"/>
                    <a:pt x="2262" y="588"/>
                  </a:cubicBezTo>
                  <a:cubicBezTo>
                    <a:pt x="2263" y="588"/>
                    <a:pt x="2265" y="588"/>
                    <a:pt x="2266" y="589"/>
                  </a:cubicBezTo>
                  <a:cubicBezTo>
                    <a:pt x="2272" y="592"/>
                    <a:pt x="2276" y="597"/>
                    <a:pt x="2278" y="602"/>
                  </a:cubicBezTo>
                  <a:lnTo>
                    <a:pt x="2281" y="610"/>
                  </a:lnTo>
                  <a:cubicBezTo>
                    <a:pt x="2284" y="611"/>
                    <a:pt x="2288" y="613"/>
                    <a:pt x="2290" y="615"/>
                  </a:cubicBezTo>
                  <a:cubicBezTo>
                    <a:pt x="2292" y="617"/>
                    <a:pt x="2293" y="619"/>
                    <a:pt x="2294" y="621"/>
                  </a:cubicBezTo>
                  <a:cubicBezTo>
                    <a:pt x="2295" y="621"/>
                    <a:pt x="2295" y="622"/>
                    <a:pt x="2296" y="622"/>
                  </a:cubicBezTo>
                  <a:cubicBezTo>
                    <a:pt x="2301" y="626"/>
                    <a:pt x="2304" y="631"/>
                    <a:pt x="2305" y="637"/>
                  </a:cubicBezTo>
                  <a:lnTo>
                    <a:pt x="2306" y="643"/>
                  </a:lnTo>
                  <a:lnTo>
                    <a:pt x="2309" y="648"/>
                  </a:lnTo>
                  <a:cubicBezTo>
                    <a:pt x="2314" y="645"/>
                    <a:pt x="2320" y="644"/>
                    <a:pt x="2326" y="646"/>
                  </a:cubicBezTo>
                  <a:cubicBezTo>
                    <a:pt x="2332" y="647"/>
                    <a:pt x="2337" y="650"/>
                    <a:pt x="2340" y="655"/>
                  </a:cubicBezTo>
                  <a:lnTo>
                    <a:pt x="2349" y="668"/>
                  </a:lnTo>
                  <a:cubicBezTo>
                    <a:pt x="2352" y="672"/>
                    <a:pt x="2353" y="677"/>
                    <a:pt x="2353" y="682"/>
                  </a:cubicBezTo>
                  <a:cubicBezTo>
                    <a:pt x="2354" y="682"/>
                    <a:pt x="2355" y="683"/>
                    <a:pt x="2357" y="684"/>
                  </a:cubicBezTo>
                  <a:cubicBezTo>
                    <a:pt x="2357" y="684"/>
                    <a:pt x="2357" y="684"/>
                    <a:pt x="2357" y="684"/>
                  </a:cubicBezTo>
                  <a:cubicBezTo>
                    <a:pt x="2366" y="680"/>
                    <a:pt x="2377" y="682"/>
                    <a:pt x="2384" y="689"/>
                  </a:cubicBezTo>
                  <a:lnTo>
                    <a:pt x="2394" y="700"/>
                  </a:lnTo>
                  <a:cubicBezTo>
                    <a:pt x="2396" y="703"/>
                    <a:pt x="2398" y="705"/>
                    <a:pt x="2399" y="708"/>
                  </a:cubicBezTo>
                  <a:cubicBezTo>
                    <a:pt x="2401" y="708"/>
                    <a:pt x="2403" y="709"/>
                    <a:pt x="2405" y="710"/>
                  </a:cubicBezTo>
                  <a:cubicBezTo>
                    <a:pt x="2410" y="713"/>
                    <a:pt x="2414" y="717"/>
                    <a:pt x="2416" y="723"/>
                  </a:cubicBezTo>
                  <a:lnTo>
                    <a:pt x="2420" y="738"/>
                  </a:lnTo>
                  <a:cubicBezTo>
                    <a:pt x="2421" y="739"/>
                    <a:pt x="2421" y="740"/>
                    <a:pt x="2421" y="742"/>
                  </a:cubicBezTo>
                  <a:cubicBezTo>
                    <a:pt x="2425" y="743"/>
                    <a:pt x="2429" y="745"/>
                    <a:pt x="2432" y="748"/>
                  </a:cubicBezTo>
                  <a:lnTo>
                    <a:pt x="2438" y="753"/>
                  </a:lnTo>
                  <a:lnTo>
                    <a:pt x="2438" y="753"/>
                  </a:lnTo>
                  <a:lnTo>
                    <a:pt x="2438" y="753"/>
                  </a:lnTo>
                  <a:lnTo>
                    <a:pt x="2443" y="759"/>
                  </a:lnTo>
                  <a:cubicBezTo>
                    <a:pt x="2447" y="763"/>
                    <a:pt x="2450" y="769"/>
                    <a:pt x="2450" y="775"/>
                  </a:cubicBezTo>
                  <a:cubicBezTo>
                    <a:pt x="2450" y="781"/>
                    <a:pt x="2447" y="787"/>
                    <a:pt x="2443" y="791"/>
                  </a:cubicBezTo>
                  <a:lnTo>
                    <a:pt x="2435" y="799"/>
                  </a:lnTo>
                  <a:cubicBezTo>
                    <a:pt x="2439" y="802"/>
                    <a:pt x="2442" y="807"/>
                    <a:pt x="2443" y="812"/>
                  </a:cubicBezTo>
                  <a:lnTo>
                    <a:pt x="2447" y="827"/>
                  </a:lnTo>
                  <a:cubicBezTo>
                    <a:pt x="2448" y="830"/>
                    <a:pt x="2448" y="833"/>
                    <a:pt x="2447" y="836"/>
                  </a:cubicBezTo>
                  <a:cubicBezTo>
                    <a:pt x="2449" y="842"/>
                    <a:pt x="2448" y="848"/>
                    <a:pt x="2445" y="854"/>
                  </a:cubicBezTo>
                  <a:lnTo>
                    <a:pt x="2444" y="856"/>
                  </a:lnTo>
                  <a:lnTo>
                    <a:pt x="2444" y="911"/>
                  </a:lnTo>
                  <a:lnTo>
                    <a:pt x="2589" y="911"/>
                  </a:lnTo>
                  <a:lnTo>
                    <a:pt x="2589" y="905"/>
                  </a:lnTo>
                  <a:lnTo>
                    <a:pt x="2590" y="905"/>
                  </a:lnTo>
                  <a:lnTo>
                    <a:pt x="2590" y="684"/>
                  </a:lnTo>
                  <a:cubicBezTo>
                    <a:pt x="2590" y="659"/>
                    <a:pt x="2610" y="639"/>
                    <a:pt x="2634" y="639"/>
                  </a:cubicBezTo>
                  <a:cubicBezTo>
                    <a:pt x="2659" y="639"/>
                    <a:pt x="2679" y="659"/>
                    <a:pt x="2679" y="684"/>
                  </a:cubicBezTo>
                  <a:lnTo>
                    <a:pt x="2679" y="751"/>
                  </a:lnTo>
                  <a:cubicBezTo>
                    <a:pt x="2680" y="754"/>
                    <a:pt x="2681" y="757"/>
                    <a:pt x="2681" y="760"/>
                  </a:cubicBezTo>
                  <a:lnTo>
                    <a:pt x="2681" y="791"/>
                  </a:lnTo>
                  <a:cubicBezTo>
                    <a:pt x="2681" y="817"/>
                    <a:pt x="2695" y="853"/>
                    <a:pt x="2715" y="872"/>
                  </a:cubicBezTo>
                  <a:cubicBezTo>
                    <a:pt x="2727" y="884"/>
                    <a:pt x="2768" y="912"/>
                    <a:pt x="2808" y="909"/>
                  </a:cubicBezTo>
                  <a:lnTo>
                    <a:pt x="2925" y="900"/>
                  </a:lnTo>
                  <a:cubicBezTo>
                    <a:pt x="2941" y="899"/>
                    <a:pt x="2955" y="911"/>
                    <a:pt x="2957" y="928"/>
                  </a:cubicBezTo>
                  <a:cubicBezTo>
                    <a:pt x="2958" y="939"/>
                    <a:pt x="2952" y="950"/>
                    <a:pt x="2942" y="955"/>
                  </a:cubicBezTo>
                  <a:lnTo>
                    <a:pt x="2942" y="1101"/>
                  </a:lnTo>
                  <a:lnTo>
                    <a:pt x="3108" y="1101"/>
                  </a:lnTo>
                  <a:cubicBezTo>
                    <a:pt x="3088" y="1094"/>
                    <a:pt x="3072" y="1077"/>
                    <a:pt x="3066" y="1055"/>
                  </a:cubicBezTo>
                  <a:lnTo>
                    <a:pt x="3017" y="868"/>
                  </a:lnTo>
                  <a:lnTo>
                    <a:pt x="2810" y="879"/>
                  </a:lnTo>
                  <a:cubicBezTo>
                    <a:pt x="2757" y="879"/>
                    <a:pt x="2714" y="839"/>
                    <a:pt x="2709" y="787"/>
                  </a:cubicBezTo>
                  <a:cubicBezTo>
                    <a:pt x="2709" y="787"/>
                    <a:pt x="2708" y="449"/>
                    <a:pt x="2708" y="444"/>
                  </a:cubicBezTo>
                  <a:lnTo>
                    <a:pt x="2708" y="444"/>
                  </a:lnTo>
                  <a:lnTo>
                    <a:pt x="2708" y="444"/>
                  </a:lnTo>
                  <a:cubicBezTo>
                    <a:pt x="2711" y="407"/>
                    <a:pt x="2733" y="373"/>
                    <a:pt x="2769" y="356"/>
                  </a:cubicBezTo>
                  <a:cubicBezTo>
                    <a:pt x="2822" y="331"/>
                    <a:pt x="2885" y="354"/>
                    <a:pt x="2909" y="407"/>
                  </a:cubicBezTo>
                  <a:cubicBezTo>
                    <a:pt x="2917" y="423"/>
                    <a:pt x="2920" y="439"/>
                    <a:pt x="2919" y="456"/>
                  </a:cubicBezTo>
                  <a:lnTo>
                    <a:pt x="2997" y="555"/>
                  </a:lnTo>
                  <a:lnTo>
                    <a:pt x="3183" y="555"/>
                  </a:lnTo>
                  <a:lnTo>
                    <a:pt x="3183" y="555"/>
                  </a:lnTo>
                  <a:lnTo>
                    <a:pt x="3183" y="555"/>
                  </a:lnTo>
                  <a:cubicBezTo>
                    <a:pt x="3212" y="555"/>
                    <a:pt x="3236" y="579"/>
                    <a:pt x="3236" y="608"/>
                  </a:cubicBezTo>
                  <a:cubicBezTo>
                    <a:pt x="3235" y="617"/>
                    <a:pt x="3235" y="616"/>
                    <a:pt x="3234" y="619"/>
                  </a:cubicBezTo>
                  <a:cubicBezTo>
                    <a:pt x="3230" y="643"/>
                    <a:pt x="3208" y="661"/>
                    <a:pt x="3183" y="661"/>
                  </a:cubicBezTo>
                  <a:lnTo>
                    <a:pt x="3183" y="661"/>
                  </a:lnTo>
                  <a:lnTo>
                    <a:pt x="2972" y="661"/>
                  </a:lnTo>
                  <a:lnTo>
                    <a:pt x="2972" y="661"/>
                  </a:lnTo>
                  <a:cubicBezTo>
                    <a:pt x="2955" y="661"/>
                    <a:pt x="2940" y="653"/>
                    <a:pt x="2930" y="640"/>
                  </a:cubicBezTo>
                  <a:lnTo>
                    <a:pt x="2930" y="640"/>
                  </a:lnTo>
                  <a:lnTo>
                    <a:pt x="2910" y="615"/>
                  </a:lnTo>
                  <a:lnTo>
                    <a:pt x="2911" y="737"/>
                  </a:lnTo>
                  <a:lnTo>
                    <a:pt x="3065" y="727"/>
                  </a:lnTo>
                  <a:cubicBezTo>
                    <a:pt x="3097" y="725"/>
                    <a:pt x="3127" y="746"/>
                    <a:pt x="3135" y="778"/>
                  </a:cubicBezTo>
                  <a:lnTo>
                    <a:pt x="3199" y="1020"/>
                  </a:lnTo>
                  <a:cubicBezTo>
                    <a:pt x="3208" y="1054"/>
                    <a:pt x="3189" y="1089"/>
                    <a:pt x="3157" y="1101"/>
                  </a:cubicBezTo>
                  <a:lnTo>
                    <a:pt x="3355" y="1101"/>
                  </a:lnTo>
                  <a:lnTo>
                    <a:pt x="3452" y="876"/>
                  </a:lnTo>
                  <a:lnTo>
                    <a:pt x="3485" y="874"/>
                  </a:lnTo>
                  <a:lnTo>
                    <a:pt x="3377" y="1125"/>
                  </a:lnTo>
                  <a:lnTo>
                    <a:pt x="3377" y="1125"/>
                  </a:lnTo>
                  <a:cubicBezTo>
                    <a:pt x="3285" y="1338"/>
                    <a:pt x="3321" y="1255"/>
                    <a:pt x="3258" y="1401"/>
                  </a:cubicBezTo>
                  <a:lnTo>
                    <a:pt x="3191" y="1399"/>
                  </a:lnTo>
                  <a:lnTo>
                    <a:pt x="3191" y="1456"/>
                  </a:lnTo>
                  <a:lnTo>
                    <a:pt x="3191" y="1493"/>
                  </a:lnTo>
                  <a:lnTo>
                    <a:pt x="3191" y="1581"/>
                  </a:lnTo>
                  <a:lnTo>
                    <a:pt x="3191" y="1619"/>
                  </a:lnTo>
                  <a:lnTo>
                    <a:pt x="3156" y="1619"/>
                  </a:lnTo>
                  <a:lnTo>
                    <a:pt x="3061" y="1619"/>
                  </a:lnTo>
                  <a:lnTo>
                    <a:pt x="3028" y="1619"/>
                  </a:lnTo>
                  <a:lnTo>
                    <a:pt x="3026" y="1619"/>
                  </a:lnTo>
                  <a:lnTo>
                    <a:pt x="3026" y="1395"/>
                  </a:lnTo>
                  <a:lnTo>
                    <a:pt x="2956" y="1393"/>
                  </a:lnTo>
                  <a:lnTo>
                    <a:pt x="2956" y="1346"/>
                  </a:lnTo>
                  <a:lnTo>
                    <a:pt x="2952" y="1340"/>
                  </a:lnTo>
                  <a:cubicBezTo>
                    <a:pt x="2868" y="1226"/>
                    <a:pt x="2733" y="1158"/>
                    <a:pt x="2592" y="1158"/>
                  </a:cubicBezTo>
                  <a:cubicBezTo>
                    <a:pt x="2448" y="1158"/>
                    <a:pt x="2311" y="1229"/>
                    <a:pt x="2228" y="1348"/>
                  </a:cubicBezTo>
                  <a:lnTo>
                    <a:pt x="2224" y="1354"/>
                  </a:lnTo>
                  <a:lnTo>
                    <a:pt x="2224" y="1390"/>
                  </a:lnTo>
                  <a:lnTo>
                    <a:pt x="1137" y="1390"/>
                  </a:lnTo>
                  <a:lnTo>
                    <a:pt x="1137" y="1346"/>
                  </a:lnTo>
                  <a:lnTo>
                    <a:pt x="1133" y="1340"/>
                  </a:lnTo>
                  <a:cubicBezTo>
                    <a:pt x="1049" y="1226"/>
                    <a:pt x="915" y="1158"/>
                    <a:pt x="774" y="1158"/>
                  </a:cubicBezTo>
                  <a:cubicBezTo>
                    <a:pt x="629" y="1158"/>
                    <a:pt x="493" y="1229"/>
                    <a:pt x="409" y="1348"/>
                  </a:cubicBezTo>
                  <a:lnTo>
                    <a:pt x="405" y="1354"/>
                  </a:lnTo>
                  <a:lnTo>
                    <a:pt x="405" y="1390"/>
                  </a:lnTo>
                  <a:lnTo>
                    <a:pt x="125" y="1390"/>
                  </a:lnTo>
                  <a:lnTo>
                    <a:pt x="0" y="911"/>
                  </a:lnTo>
                  <a:lnTo>
                    <a:pt x="102" y="911"/>
                  </a:lnTo>
                  <a:lnTo>
                    <a:pt x="102" y="873"/>
                  </a:lnTo>
                  <a:lnTo>
                    <a:pt x="101" y="871"/>
                  </a:lnTo>
                  <a:cubicBezTo>
                    <a:pt x="98" y="865"/>
                    <a:pt x="98" y="858"/>
                    <a:pt x="100" y="853"/>
                  </a:cubicBezTo>
                  <a:cubicBezTo>
                    <a:pt x="99" y="850"/>
                    <a:pt x="99" y="846"/>
                    <a:pt x="100" y="843"/>
                  </a:cubicBezTo>
                  <a:lnTo>
                    <a:pt x="102" y="832"/>
                  </a:lnTo>
                  <a:lnTo>
                    <a:pt x="102" y="818"/>
                  </a:lnTo>
                  <a:close/>
                  <a:moveTo>
                    <a:pt x="2935" y="1353"/>
                  </a:moveTo>
                  <a:cubicBezTo>
                    <a:pt x="2857" y="1247"/>
                    <a:pt x="2733" y="1179"/>
                    <a:pt x="2592" y="1179"/>
                  </a:cubicBezTo>
                  <a:cubicBezTo>
                    <a:pt x="2449" y="1179"/>
                    <a:pt x="2322" y="1251"/>
                    <a:pt x="2245" y="1361"/>
                  </a:cubicBezTo>
                  <a:lnTo>
                    <a:pt x="2245" y="1448"/>
                  </a:lnTo>
                  <a:lnTo>
                    <a:pt x="2317" y="1448"/>
                  </a:lnTo>
                  <a:cubicBezTo>
                    <a:pt x="2372" y="1352"/>
                    <a:pt x="2475" y="1288"/>
                    <a:pt x="2593" y="1288"/>
                  </a:cubicBezTo>
                  <a:cubicBezTo>
                    <a:pt x="2711" y="1288"/>
                    <a:pt x="2813" y="1352"/>
                    <a:pt x="2868" y="1448"/>
                  </a:cubicBezTo>
                  <a:lnTo>
                    <a:pt x="2935" y="1448"/>
                  </a:lnTo>
                  <a:lnTo>
                    <a:pt x="2935" y="1353"/>
                  </a:lnTo>
                  <a:close/>
                  <a:moveTo>
                    <a:pt x="1116" y="1353"/>
                  </a:moveTo>
                  <a:cubicBezTo>
                    <a:pt x="1039" y="1247"/>
                    <a:pt x="914" y="1179"/>
                    <a:pt x="774" y="1179"/>
                  </a:cubicBezTo>
                  <a:cubicBezTo>
                    <a:pt x="630" y="1179"/>
                    <a:pt x="503" y="1251"/>
                    <a:pt x="426" y="1361"/>
                  </a:cubicBezTo>
                  <a:lnTo>
                    <a:pt x="426" y="1448"/>
                  </a:lnTo>
                  <a:lnTo>
                    <a:pt x="499" y="1448"/>
                  </a:lnTo>
                  <a:cubicBezTo>
                    <a:pt x="553" y="1352"/>
                    <a:pt x="656" y="1288"/>
                    <a:pt x="774" y="1288"/>
                  </a:cubicBezTo>
                  <a:cubicBezTo>
                    <a:pt x="892" y="1288"/>
                    <a:pt x="995" y="1352"/>
                    <a:pt x="1049" y="1448"/>
                  </a:cubicBezTo>
                  <a:lnTo>
                    <a:pt x="1116" y="1448"/>
                  </a:lnTo>
                  <a:lnTo>
                    <a:pt x="1116" y="1353"/>
                  </a:lnTo>
                  <a:close/>
                  <a:moveTo>
                    <a:pt x="2593" y="1634"/>
                  </a:moveTo>
                  <a:cubicBezTo>
                    <a:pt x="2576" y="1634"/>
                    <a:pt x="2562" y="1620"/>
                    <a:pt x="2562" y="1604"/>
                  </a:cubicBezTo>
                  <a:cubicBezTo>
                    <a:pt x="2562" y="1587"/>
                    <a:pt x="2576" y="1574"/>
                    <a:pt x="2593" y="1574"/>
                  </a:cubicBezTo>
                  <a:cubicBezTo>
                    <a:pt x="2609" y="1574"/>
                    <a:pt x="2623" y="1587"/>
                    <a:pt x="2623" y="1604"/>
                  </a:cubicBezTo>
                  <a:cubicBezTo>
                    <a:pt x="2623" y="1620"/>
                    <a:pt x="2609" y="1634"/>
                    <a:pt x="2593" y="1634"/>
                  </a:cubicBezTo>
                  <a:close/>
                  <a:moveTo>
                    <a:pt x="2593" y="1495"/>
                  </a:moveTo>
                  <a:cubicBezTo>
                    <a:pt x="2533" y="1495"/>
                    <a:pt x="2484" y="1544"/>
                    <a:pt x="2484" y="1604"/>
                  </a:cubicBezTo>
                  <a:cubicBezTo>
                    <a:pt x="2484" y="1664"/>
                    <a:pt x="2533" y="1712"/>
                    <a:pt x="2593" y="1712"/>
                  </a:cubicBezTo>
                  <a:cubicBezTo>
                    <a:pt x="2653" y="1712"/>
                    <a:pt x="2701" y="1664"/>
                    <a:pt x="2701" y="1604"/>
                  </a:cubicBezTo>
                  <a:cubicBezTo>
                    <a:pt x="2701" y="1544"/>
                    <a:pt x="2653" y="1495"/>
                    <a:pt x="2593" y="1495"/>
                  </a:cubicBezTo>
                  <a:close/>
                  <a:moveTo>
                    <a:pt x="2593" y="1744"/>
                  </a:moveTo>
                  <a:cubicBezTo>
                    <a:pt x="2515" y="1744"/>
                    <a:pt x="2453" y="1681"/>
                    <a:pt x="2452" y="1604"/>
                  </a:cubicBezTo>
                  <a:cubicBezTo>
                    <a:pt x="2453" y="1527"/>
                    <a:pt x="2515" y="1464"/>
                    <a:pt x="2592" y="1464"/>
                  </a:cubicBezTo>
                  <a:cubicBezTo>
                    <a:pt x="2670" y="1464"/>
                    <a:pt x="2733" y="1527"/>
                    <a:pt x="2733" y="1604"/>
                  </a:cubicBezTo>
                  <a:cubicBezTo>
                    <a:pt x="2733" y="1681"/>
                    <a:pt x="2670" y="1744"/>
                    <a:pt x="2593" y="1744"/>
                  </a:cubicBezTo>
                  <a:close/>
                  <a:moveTo>
                    <a:pt x="2592" y="1316"/>
                  </a:moveTo>
                  <a:cubicBezTo>
                    <a:pt x="2434" y="1316"/>
                    <a:pt x="2305" y="1445"/>
                    <a:pt x="2305" y="1604"/>
                  </a:cubicBezTo>
                  <a:cubicBezTo>
                    <a:pt x="2305" y="1762"/>
                    <a:pt x="2434" y="1891"/>
                    <a:pt x="2592" y="1892"/>
                  </a:cubicBezTo>
                  <a:lnTo>
                    <a:pt x="2593" y="1892"/>
                  </a:lnTo>
                  <a:lnTo>
                    <a:pt x="2593" y="1892"/>
                  </a:lnTo>
                  <a:cubicBezTo>
                    <a:pt x="2751" y="1891"/>
                    <a:pt x="2880" y="1762"/>
                    <a:pt x="2881" y="1604"/>
                  </a:cubicBezTo>
                  <a:cubicBezTo>
                    <a:pt x="2880" y="1445"/>
                    <a:pt x="2751" y="1316"/>
                    <a:pt x="2592" y="1316"/>
                  </a:cubicBezTo>
                  <a:close/>
                  <a:moveTo>
                    <a:pt x="774" y="1634"/>
                  </a:moveTo>
                  <a:cubicBezTo>
                    <a:pt x="757" y="1634"/>
                    <a:pt x="744" y="1620"/>
                    <a:pt x="744" y="1604"/>
                  </a:cubicBezTo>
                  <a:cubicBezTo>
                    <a:pt x="744" y="1587"/>
                    <a:pt x="757" y="1574"/>
                    <a:pt x="774" y="1574"/>
                  </a:cubicBezTo>
                  <a:cubicBezTo>
                    <a:pt x="791" y="1574"/>
                    <a:pt x="804" y="1587"/>
                    <a:pt x="804" y="1604"/>
                  </a:cubicBezTo>
                  <a:cubicBezTo>
                    <a:pt x="804" y="1620"/>
                    <a:pt x="791" y="1634"/>
                    <a:pt x="774" y="1634"/>
                  </a:cubicBezTo>
                  <a:close/>
                  <a:moveTo>
                    <a:pt x="774" y="1495"/>
                  </a:moveTo>
                  <a:cubicBezTo>
                    <a:pt x="714" y="1495"/>
                    <a:pt x="666" y="1544"/>
                    <a:pt x="666" y="1604"/>
                  </a:cubicBezTo>
                  <a:cubicBezTo>
                    <a:pt x="666" y="1664"/>
                    <a:pt x="714" y="1712"/>
                    <a:pt x="774" y="1712"/>
                  </a:cubicBezTo>
                  <a:cubicBezTo>
                    <a:pt x="834" y="1712"/>
                    <a:pt x="883" y="1664"/>
                    <a:pt x="883" y="1604"/>
                  </a:cubicBezTo>
                  <a:cubicBezTo>
                    <a:pt x="883" y="1544"/>
                    <a:pt x="834" y="1495"/>
                    <a:pt x="774" y="1495"/>
                  </a:cubicBezTo>
                  <a:close/>
                  <a:moveTo>
                    <a:pt x="774" y="1744"/>
                  </a:moveTo>
                  <a:cubicBezTo>
                    <a:pt x="697" y="1744"/>
                    <a:pt x="634" y="1681"/>
                    <a:pt x="634" y="1604"/>
                  </a:cubicBezTo>
                  <a:cubicBezTo>
                    <a:pt x="634" y="1527"/>
                    <a:pt x="697" y="1464"/>
                    <a:pt x="774" y="1464"/>
                  </a:cubicBezTo>
                  <a:cubicBezTo>
                    <a:pt x="851" y="1464"/>
                    <a:pt x="914" y="1527"/>
                    <a:pt x="914" y="1604"/>
                  </a:cubicBezTo>
                  <a:cubicBezTo>
                    <a:pt x="914" y="1681"/>
                    <a:pt x="851" y="1744"/>
                    <a:pt x="774" y="1744"/>
                  </a:cubicBezTo>
                  <a:close/>
                  <a:moveTo>
                    <a:pt x="774" y="1316"/>
                  </a:moveTo>
                  <a:cubicBezTo>
                    <a:pt x="616" y="1316"/>
                    <a:pt x="486" y="1445"/>
                    <a:pt x="486" y="1604"/>
                  </a:cubicBezTo>
                  <a:cubicBezTo>
                    <a:pt x="486" y="1762"/>
                    <a:pt x="616" y="1891"/>
                    <a:pt x="774" y="1892"/>
                  </a:cubicBezTo>
                  <a:cubicBezTo>
                    <a:pt x="933" y="1891"/>
                    <a:pt x="1062" y="1762"/>
                    <a:pt x="1062" y="1604"/>
                  </a:cubicBezTo>
                  <a:cubicBezTo>
                    <a:pt x="1062" y="1445"/>
                    <a:pt x="933" y="1316"/>
                    <a:pt x="774" y="1316"/>
                  </a:cubicBezTo>
                  <a:close/>
                  <a:moveTo>
                    <a:pt x="2672" y="193"/>
                  </a:moveTo>
                  <a:cubicBezTo>
                    <a:pt x="2672" y="263"/>
                    <a:pt x="2729" y="320"/>
                    <a:pt x="2800" y="320"/>
                  </a:cubicBezTo>
                  <a:cubicBezTo>
                    <a:pt x="2870" y="320"/>
                    <a:pt x="2927" y="263"/>
                    <a:pt x="2927" y="193"/>
                  </a:cubicBezTo>
                  <a:cubicBezTo>
                    <a:pt x="2927" y="168"/>
                    <a:pt x="2920" y="146"/>
                    <a:pt x="2909" y="127"/>
                  </a:cubicBezTo>
                  <a:lnTo>
                    <a:pt x="2970" y="127"/>
                  </a:lnTo>
                  <a:lnTo>
                    <a:pt x="2970" y="105"/>
                  </a:lnTo>
                  <a:lnTo>
                    <a:pt x="2909" y="105"/>
                  </a:lnTo>
                  <a:lnTo>
                    <a:pt x="2864" y="0"/>
                  </a:lnTo>
                  <a:lnTo>
                    <a:pt x="2732" y="0"/>
                  </a:lnTo>
                  <a:lnTo>
                    <a:pt x="2692" y="105"/>
                  </a:lnTo>
                  <a:lnTo>
                    <a:pt x="2611" y="105"/>
                  </a:lnTo>
                  <a:lnTo>
                    <a:pt x="2611" y="127"/>
                  </a:lnTo>
                  <a:lnTo>
                    <a:pt x="2691" y="127"/>
                  </a:lnTo>
                  <a:cubicBezTo>
                    <a:pt x="2679" y="146"/>
                    <a:pt x="2672" y="168"/>
                    <a:pt x="2672" y="193"/>
                  </a:cubicBezTo>
                  <a:close/>
                  <a:moveTo>
                    <a:pt x="3061" y="1396"/>
                  </a:moveTo>
                  <a:lnTo>
                    <a:pt x="3156" y="1398"/>
                  </a:lnTo>
                  <a:lnTo>
                    <a:pt x="3156" y="1456"/>
                  </a:lnTo>
                  <a:lnTo>
                    <a:pt x="3061" y="1456"/>
                  </a:lnTo>
                  <a:lnTo>
                    <a:pt x="3061" y="1396"/>
                  </a:lnTo>
                  <a:close/>
                </a:path>
              </a:pathLst>
            </a:custGeom>
            <a:grp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0" compatLnSpc="1" lIns="0" numCol="1" rIns="0" rtlCol="0" tIns="0" vert="horz" wrap="square"/>
            <a:lstStyle/>
            <a:p>
              <a:pPr algn="ctr">
                <a:defRPr/>
              </a:pPr>
              <a:endPara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371899" y="3722474"/>
              <a:ext cx="1554480" cy="6400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四驾马车</a:t>
              </a:r>
            </a:p>
            <a:p>
              <a:pPr algn="ctr">
                <a:defRPr/>
              </a:pPr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驱动业务发展</a:t>
              </a:r>
            </a:p>
          </p:txBody>
        </p:sp>
      </p:grpSp>
      <p:sp>
        <p:nvSpPr>
          <p:cNvPr id="83" name="矩形 82"/>
          <p:cNvSpPr/>
          <p:nvPr/>
        </p:nvSpPr>
        <p:spPr>
          <a:xfrm>
            <a:off x="1229995" y="1461770"/>
            <a:ext cx="3370580" cy="8229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打造“1+3”投递转型领创站点25个，年度评选10条投递转型“领创”标兵。</a:t>
            </a:r>
          </a:p>
        </p:txBody>
      </p:sp>
      <p:sp>
        <p:nvSpPr>
          <p:cNvPr id="84" name="矩形 83"/>
          <p:cNvSpPr/>
          <p:nvPr/>
        </p:nvSpPr>
        <p:spPr>
          <a:xfrm>
            <a:off x="4747274" y="2895335"/>
            <a:ext cx="331236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标杆引领</a:t>
            </a:r>
          </a:p>
        </p:txBody>
      </p:sp>
      <p:sp>
        <p:nvSpPr>
          <p:cNvPr id="85" name="矩形 84"/>
          <p:cNvSpPr/>
          <p:nvPr/>
        </p:nvSpPr>
        <p:spPr>
          <a:xfrm>
            <a:off x="1233170" y="2724150"/>
            <a:ext cx="3296285" cy="579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营造出学习劳模、关爱劳模、崇尚劳模、争当劳模的良好氛围。</a:t>
            </a:r>
          </a:p>
        </p:txBody>
      </p:sp>
      <p:sp>
        <p:nvSpPr>
          <p:cNvPr id="86" name="矩形 85"/>
          <p:cNvSpPr/>
          <p:nvPr/>
        </p:nvSpPr>
        <p:spPr>
          <a:xfrm>
            <a:off x="4736479" y="4138203"/>
            <a:ext cx="331236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技能引领</a:t>
            </a:r>
          </a:p>
        </p:txBody>
      </p:sp>
      <p:sp>
        <p:nvSpPr>
          <p:cNvPr id="87" name="矩形 86"/>
          <p:cNvSpPr/>
          <p:nvPr/>
        </p:nvSpPr>
        <p:spPr>
          <a:xfrm>
            <a:off x="1233170" y="4174490"/>
            <a:ext cx="3295650" cy="3352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开展了形式多样的培训和竞赛活动</a:t>
            </a:r>
          </a:p>
        </p:txBody>
      </p:sp>
      <p:sp>
        <p:nvSpPr>
          <p:cNvPr id="88" name="矩形 87"/>
          <p:cNvSpPr/>
          <p:nvPr/>
        </p:nvSpPr>
        <p:spPr>
          <a:xfrm>
            <a:off x="4747274" y="5451974"/>
            <a:ext cx="331236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文化引领</a:t>
            </a:r>
          </a:p>
        </p:txBody>
      </p:sp>
      <p:sp>
        <p:nvSpPr>
          <p:cNvPr id="89" name="矩形 88"/>
          <p:cNvSpPr/>
          <p:nvPr/>
        </p:nvSpPr>
        <p:spPr>
          <a:xfrm>
            <a:off x="1233170" y="5190490"/>
            <a:ext cx="3296285" cy="106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indent="-285750" marL="285750">
              <a:buFont charset="2" panose="05000000000000000000" pitchFamily="2" typeface="Wingdings"/>
              <a:buChar char="l"/>
              <a:defRPr/>
            </a:pPr>
            <a:r>
              <a:rPr altLang="en-US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开展“三亮三比三创”活动，树立党员先进性支部；</a:t>
            </a:r>
          </a:p>
          <a:p>
            <a:pPr algn="just" indent="-285750" marL="285750">
              <a:buFont charset="2" panose="05000000000000000000" pitchFamily="2" typeface="Wingdings"/>
              <a:buChar char="l"/>
              <a:defRPr/>
            </a:pPr>
            <a:r>
              <a:rPr altLang="en-US" kern="100" lang="zh-CN" sz="1600">
                <a:solidFill>
                  <a:srgbClr val="3D3D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以模范投递员名字命名投递段道，增强个人荣誉感。</a:t>
            </a:r>
          </a:p>
        </p:txBody>
      </p:sp>
    </p:spTree>
  </p:cSld>
  <p:clrMapOvr>
    <a:masterClrMapping/>
  </p:clrMapOvr>
  <mc:AlternateContent>
    <mc:Choice Requires="p14">
      <p:transition advTm="3000" p14:dur="1500" spd="slow">
        <p:split orient="vert"/>
      </p:transition>
    </mc:Choice>
    <mc:Fallback>
      <p:transition advTm="3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3"/>
      <p:bldP grpId="0" spid="84"/>
      <p:bldP grpId="0" spid="85"/>
      <p:bldP grpId="0" spid="86"/>
      <p:bldP grpId="0" spid="87"/>
      <p:bldP grpId="0" spid="88"/>
      <p:bldP grpId="0" spid="89"/>
    </p:bldLst>
  </p:timing>
</p:sld>
</file>

<file path=ppt/tags/tag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336"/>
  <p:tag name="KSO_WM_UNIT_CLEAR" val="1"/>
  <p:tag name="KSO_WM_UNIT_ID" val="custom160336_9*l_i*1_1"/>
  <p:tag name="KSO_WM_UNIT_INDEX" val="1_1"/>
  <p:tag name="KSO_WM_UNIT_LAYERLEVEL" val="1_1"/>
  <p:tag name="KSO_WM_UNIT_TYPE" val="l_i"/>
</p:tagLst>
</file>

<file path=ppt/tags/tag10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11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1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48"/>
  <p:tag name="KSO_WM_UNIT_CLEAR" val="1"/>
  <p:tag name="KSO_WM_UNIT_COMPATIBLE" val="0"/>
  <p:tag name="KSO_WM_UNIT_HIGHLIGHT" val="0"/>
  <p:tag name="KSO_WM_UNIT_ID" val="diagram160148_1*m_h_f*1_1_1"/>
  <p:tag name="KSO_WM_UNIT_INDEX" val="1_1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m_h_f"/>
  <p:tag name="KSO_WM_UNIT_USESOURCEFORMAT_APPLY" val="0"/>
  <p:tag name="KSO_WM_UNIT_VALUE" val="30"/>
</p:tagLst>
</file>

<file path=ppt/tags/tag1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48"/>
  <p:tag name="KSO_WM_UNIT_CLEAR" val="1"/>
  <p:tag name="KSO_WM_UNIT_COMPATIBLE" val="0"/>
  <p:tag name="KSO_WM_UNIT_HIGHLIGHT" val="0"/>
  <p:tag name="KSO_WM_UNIT_ID" val="diagram160148_1*m_h_f*1_3_1"/>
  <p:tag name="KSO_WM_UNIT_INDEX" val="1_3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m_h_f"/>
  <p:tag name="KSO_WM_UNIT_USESOURCEFORMAT_APPLY" val="0"/>
  <p:tag name="KSO_WM_UNIT_VALUE" val="30"/>
</p:tagLst>
</file>

<file path=ppt/tags/tag1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48"/>
  <p:tag name="KSO_WM_UNIT_CLEAR" val="1"/>
  <p:tag name="KSO_WM_UNIT_COMPATIBLE" val="0"/>
  <p:tag name="KSO_WM_UNIT_HIGHLIGHT" val="0"/>
  <p:tag name="KSO_WM_UNIT_ID" val="diagram160148_1*m_h_f*1_5_1"/>
  <p:tag name="KSO_WM_UNIT_INDEX" val="1_5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m_h_f"/>
  <p:tag name="KSO_WM_UNIT_USESOURCEFORMAT_APPLY" val="0"/>
  <p:tag name="KSO_WM_UNIT_VALUE" val="30"/>
</p:tagLst>
</file>

<file path=ppt/tags/tag1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48"/>
  <p:tag name="KSO_WM_UNIT_CLEAR" val="1"/>
  <p:tag name="KSO_WM_UNIT_COMPATIBLE" val="0"/>
  <p:tag name="KSO_WM_UNIT_HIGHLIGHT" val="0"/>
  <p:tag name="KSO_WM_UNIT_ID" val="diagram160148_1*m_h_f*1_2_1"/>
  <p:tag name="KSO_WM_UNIT_INDEX" val="1_2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m_h_f"/>
  <p:tag name="KSO_WM_UNIT_USESOURCEFORMAT_APPLY" val="0"/>
  <p:tag name="KSO_WM_UNIT_VALUE" val="30"/>
</p:tagLst>
</file>

<file path=ppt/tags/tag1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48"/>
  <p:tag name="KSO_WM_UNIT_CLEAR" val="1"/>
  <p:tag name="KSO_WM_UNIT_COMPATIBLE" val="0"/>
  <p:tag name="KSO_WM_UNIT_HIGHLIGHT" val="0"/>
  <p:tag name="KSO_WM_UNIT_ID" val="diagram160148_1*m_h_f*1_4_1"/>
  <p:tag name="KSO_WM_UNIT_INDEX" val="1_4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m_h_f"/>
  <p:tag name="KSO_WM_UNIT_USESOURCEFORMAT_APPLY" val="0"/>
  <p:tag name="KSO_WM_UNIT_VALUE" val="30"/>
</p:tagLst>
</file>

<file path=ppt/tags/tag1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48"/>
  <p:tag name="KSO_WM_UNIT_CLEAR" val="1"/>
  <p:tag name="KSO_WM_UNIT_COMPATIBLE" val="0"/>
  <p:tag name="KSO_WM_UNIT_HIGHLIGHT" val="0"/>
  <p:tag name="KSO_WM_UNIT_ID" val="diagram160148_1*m_h_f*1_6_1"/>
  <p:tag name="KSO_WM_UNIT_INDEX" val="1_6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m_h_f"/>
  <p:tag name="KSO_WM_UNIT_USESOURCEFORMAT_APPLY" val="0"/>
  <p:tag name="KSO_WM_UNIT_VALUE" val="30"/>
</p:tagLst>
</file>

<file path=ppt/tags/tag1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148"/>
  <p:tag name="KSO_WM_UNIT_CLEAR" val="1"/>
  <p:tag name="KSO_WM_UNIT_COMPATIBLE" val="0"/>
  <p:tag name="KSO_WM_UNIT_HIGHLIGHT" val="0"/>
  <p:tag name="KSO_WM_UNIT_ID" val="diagram160148_1*m_h_f*1_4_1"/>
  <p:tag name="KSO_WM_UNIT_INDEX" val="1_4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m_h_f"/>
  <p:tag name="KSO_WM_UNIT_USESOURCEFORMAT_APPLY" val="0"/>
  <p:tag name="KSO_WM_UNIT_VALUE" val="30"/>
</p:tagLst>
</file>

<file path=ppt/tags/tag19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336"/>
  <p:tag name="KSO_WM_UNIT_CLEAR" val="1"/>
  <p:tag name="KSO_WM_UNIT_ID" val="custom160336_9*l_i*1_2"/>
  <p:tag name="KSO_WM_UNIT_INDEX" val="1_2"/>
  <p:tag name="KSO_WM_UNIT_LAYERLEVEL" val="1_1"/>
  <p:tag name="KSO_WM_UNIT_TYPE" val="l_i"/>
</p:tagLst>
</file>

<file path=ppt/tags/tag2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  <p:tag name="ISPRING_PLAYERS_CUSTOMIZATION" val="UEsDBBQAAgAIAL2sNU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9rDV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L2sNUk6rc8FtgIAAFUKAAAhAAAAdW5pdmVyc2FsL2ZsYXNoX3NraW5fc2V0dGluZ3MueG1slVZtb+IwDP6+X4G473T3yk7KkBjjpEm727RN+562po1IkypJ2fHvL07TNQE6eliTiP08tmM7ZkRvmVhcTCYkk1yqZzCGiUKjptNNWH49TRtjpJhlUhgQZiakqiifLj79ch+SOOQ5ltyBGsvZ0Az6MHP3GUPxMb7PUYYImaxqKvb3spCzlGbbQslG5GdTK/c1KM7E1iIvf85X68EAnGlzZ6CKclpfoYyj1Aq0BkzpxxrlLIvTFHgX6dJ9RnL6UB/f/oC2Y5oZR1t+Rhmi1bSAuMhXS5RhvLDe467MUT4mGPhrLPTrF5RBKKd7ULHz228ogwxZN/X/zEitZIEFjTkfN/GdwyXN7fPDrC5RzhLwQhjobBd8edxdbwOQ/xq+e4LPVUn+iHU9WAjY9JTDwqgGSNKdWpsu5dtDY+z7gMWGcm0BoaoHPdqkH2mjOzexrsc9wRsTeejLa3rIq+RNBas24cBdrO/xq9WN2xWh03ddkKGCnVcGKfbKHvnH1vUIGSh75DNnOTwIvj+CH1paTtfjG+q7GZTfZx/V35pBUHvMvevu1Fkx1D0+XR3E9ooOU8kcFhrzeWEVYN9I4nRtTslRUkTQHSuoYVL8Rly6d7fRJDkw+Fk7PVnEMMPh1MC5HO2aDhvmzhdnC0Lan4X+cu15YuwWv55SY2hWVvZnSU8nnnc9dX6myWkKLkqLB3UnNnIsqaJqC+pFSj46jpAGRoNl+7yG4CQJqkCS03Um3smpBoimSkGtbd8YdIMT61pcyYqS2z/zyuAN8pgwYGyZprTuBGXvcxko/BAAVVnZTW17aC1Vww3jsIPu8QcKd+GhmxFtp3Ro4JbmHjYmHDmvGTWTflf0oxLiYsMJwqvNS8ZbJzSMGHtDU+1uFr38bg33nqPF3K0zHL1wk7mzn6TIsbUfV9Aq8d/Jf1BLAwQUAAIACAC9rDVJ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C9rDVJ+lzojYYBAAABBgAAHwAAAHVuaXZlcnNhbC9odG1sX3NraW5fc2V0dGluZ3MuanONlMtOwzAQRff9iihsUVWeAXYVLRJSF0iwQyycdJpGdWzLdkJD1X+n4z5iOw7Fs4mvTu54xhpvBtFuxVkcPUUb8232b+7eaICalhVcujrt0UvUY0WLOXwUJdCCQewhNSILQhWc9G2LhJxjZlzT5h19lWUY85OZJYqAhQxoKvRzHQC/A9o69PPPERxYZe1LshqdVlpzNsw408D0kHFZEsPEFy9m2RV6MK9BnkEXJAPHNDGrj2wd7xIMm8t4KQhrZjznw5Rkq1zyis378i8bAXJ35as9MHpMnqeOHS2UftVQ+omnDxj9pJCgFBzy3k8xgjAlKVDLd2TWH6hj3C3Io+tCFfpIj68wbFqQHDpdehhjuBjbeXW6mWB0OQ1rvSdurjEcgpIGZMdqcovhgFxU4h8XKCTPsSMdtNvzE0o5mRcsP6QeYQQ5PCza9nWvLdQcfxI7I8S9EVoGJrLsezlCY+9pOji4yss6C808DYmhvDygid4nqH0hj6fR/jOC+8/o69xZfLvB9hdQSwMEFAACAAgAvaw1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aw1SZQTsyJpAAAAbgAAABwAAAB1bml2ZXJzYWwvbG9jYWxfc2V0dGluZ3MueG1sDcwxDoMwDEDRnVNY3int1oHAxlaW0gNYxEWRHBuRgOD2ZPvD02/7MwocvKVg6vD1eCKwzuaDLg5/01C/EVIm9SSm7FANoe+qVmwm+XLOBSZYhS7eJo4lMo8Uixx2EajhU17/wB6brro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2sNU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wKw1ScKAHWPDCQAAph4AABcAAAB1bml2ZXJzYWwvdW5pdmVyc2FsLnBuZ+1Zf1TS5xpnd5X9WLm1zOY0VjvZ2WmVplZgwmxttomy43aXKAGlXVNKMnQmCmytLkuHLD1LYwrbKlwTZWqoKMJYGpdrwooraIi4oEgJ0RRQ4Qv3+7V2znb23/3zHv74/nifz/s+z/N+3ud53u/5vhc+SE1avTJsJQwGW/3ewQNpMNgSDAz2fMHyZaDEt//NJPDxHDUtaT+sWR0+DjaW5CSmJMJgLZxV3iNLwfaKUwdxVBhszU3oek5J+SEbBtsY/96BxI/OEOzGBM7VJMmnvwH6c+ciY4bLl7+E25y4ueCtt94aW6K6sKUCVgdTP75NQsWydjV8q6bzLo/zjJ/VjzZeTW7TGgcdytllRRpDgmiycnpgj2kE8Lnlco/RwXDXa1CeF0DjY5F2X0vGv/I2W+cORc2b4f69qZDfZ+DC3a3KYoWlUSQLgy8HJVMoHNvSTXpi7zBVBsMWuzR9/CSvB5vT9TKkh34jQ9Vo8j7cY66HUMeVwfcJKcXQq1SzBOrx6YsYqLU/6jnwvlyxBLy/FgACQAAIAAEgAASAABAAAkAACAABIAAEgAAQAAJAAPg/BwjAOJbZ9Tz0E9H0v6o9kxY1v2ATOVC+OXO3XkQ00acUQcUmz6h7FEGW63xNAN4THxEE/ZisoSbEN20hlov9/RqGq61RJ7W1kNU8dII7ucXlR+i9h4Kqd8q9TyY9Jr+vs83xo1hOljeYQZNjwFRfKFHaJp9lvkwe6K48iXyopd1OztQQjwKYnQgf+XAEBrXw6EpBkKkIGnK9bbeM7T+I7bn74PBwMOhl5k+MC77duo8dP8L9c0pzAV+XJZB0kIATJtf5taDZmowrOgZWSaVNNuboqMQnz5cdcoG8jK0XEsOYc7+xzAuPLmGUDO7DkSpnDOOb0OX4CIygnvaGwIwAtjbzJJb3a4qPocFJ5iu67jIyQo3c8SGsti6zjaHTtqDPk06fUTci28XsXEPD036ELufwei330foUJRPUyhXr6Jn8nM214QKE5sg9Vy53JlxwEvRgpNzp+jLTN1LFVStyudQKXSZVYJZfIp2ufbiPBWrLVdPNDWhgfG4uGWNYBoN1hnR4NzVUj4fXCRAdecC4ZTwc/3YUAkPl3bxh18bmhFHWJl/KNYAedIxVY1Gv6BM7TiCDQTXbPbNarHLm1HV/RtR456xsT3SEBvSilui9H2q2B9vd0PAGs8xOyLq3Gwb7Odk9wiyZPRxXX6GNtV5q0v/8jfd8usISNSDRIKflgJ3iMMo9+UTBSb4AEWEqmxkwBjPnbk631HDbV8NgU3d7VPwXCfK6Zr7XstXf5Q9Czyn8EocV7Z83chizV/wdqHg4NcOxbkgT3UMmJei7KHQ7nXNZ3Qc5Jd5p26AxuFDN5nSTCLywOsDmbWLyrQU4TXc+0WajpiY8wJ+gPCmJPKs6wo3BoYUhb7r2Ogwmh6h6kbWNcp9T5HcT/V9GUtJSGiCqpdm2tm0Cp+ba5KvxYULnGN3cpkGVzpbodo7qgdKU4Tgj3DfFcuSbou+Haef3plA3tilf2f5x716KIfRlTJZRfvRumDXsk77qONf8meNCe5Ny3+CHaM0BiP121rvwYkY9xoBKoeqGnAV0YxaQQ8uLvbxIRhrdN28137OGkR+/423dryoxrIm0bmb0sUWyhYluQ/GjdHMZ7578BbRoNJ2qT7dJZ0Aa1SqIiQTdtN0wuSrS41Px2ipLm44UR+VtuGd1f0d1r7OJo+urWcsjWblq169Dbixxq7YdDErCj+KVRtpn27F0svrGSTA5aiZOev9eF9eVbjpEFzKxiuz5QRHDabTHbxZO//o9k1hUcOtiRI6gYwJ/FLkV5C5L3cKZf0ORPWwtQMusp0qaSa2EV7WIki+gqDwRzKb7Z4t2nfTEDlwW+klY9pb+p1byMtx4Mlv8E3GV+xjrK2f/RJFf8i1xle8aZ1gTw45Z+7gxzdWVH3TeSgtVxFqjycKsw572Ssrhl04To8aPzw5dPM6eKf9aS11afQy5NfglzBptnf27FgdflroYZDUTDzDBz/hMsfHIxj2uoEuTS4HKCLLwq59QcgueYzfof/EXEhJa3+5f6DJVto22tjrkusLUVG2dUtjiKoW7kWrPWVVJXT+yeUai7rgv9Gg8uxUWOHJHjyMFo6Ry/zQ9Se8CR0wo65mwyBo/WMxW6UfwsilFp0tyK8waEhm/8kRpoly0bnj62wISW7ke8JRXiCsNFOU4sUpy63eznCzm5L8XGGx6vsttlarKt5MfDxUyGP3tGgcYBn9aw0dm9bPwzXJV5LFjuEKRzYNiPJs08KRGHq5H6dPN3/XRPle1mt7Xyquoqu/90rQHso7r+Lyni6cbUhYQNrXeilNk+6ernEMx65yhXk0IRkfO+p1W1Y4vSuvcdodbr4Ky3rrWStTgdkqdACMay+EvWqvqYQA0vB+fx2att30YNUxpwGUlnYvT0U4kHLKX9Mtas9mEa6ebxsvAOsTBmUesgPVT/fEoBKcgMzG7nl+04xLQfo0+sm233UrgvV4r1PcWoja+DpU/Nw7dyzraS+/YuRityfV3LOHarGcZSmQCzmp0bBFulZP1S99KmC3amnPxzW0woaH4IM4v0yAoS8/RPZUrsHH1HC0URHIaCiyZOrtn4qsiP+qfGRycNRvopiiGNVTZ6ly+aQ87yUDb/gfzwbitDOC1Bs/Ge45FpuNoS2+Hac1Pl7eQz/TNdy7rKtJKwPzPNzbwGUheRbJXf1bFvFm4D+xOrW2ncx/i8wY76Q/6EQJl6mJRXgpneqc713Qd05ZA44aT4PRYHit5BbSsz0bcl6W33pqde1qa798MRofr93fkIYNAnU0ZzBDrdUrf8JLqm7FWxGIRAcs5lFSZ0w9qiLI71svSWC0CUj0YSiyL5n1OBiPG38u8+ucd55U/7DjfY1Hz2ft8ZNAHp0+QO2ooVJX+MPo1AIPc9V+I03WTkC6QQp10QDw5qLBcI6gLVSEhGrpER5v8g9r8PptepHTeaUrnD0dHuHMT/sEt3abTnEFONnQha6X/2VWceyzDQaVV+g/aEKKS4MHuVvji7qNDayxVcY7txNyZ8NBl4H5KuF9xOyQExITEjaajsZLCgdLGO8cjtFT8hlNFUTiebYJlHSuHTnvba27wenrF5FE3MCeavkr6Gyg71f/XD5UvDjF9M3xlPCQZTWr8WrrQT/TtGl2xeKia0WQZBL8z3NOp0DD3nbwtoklfNP4YpGxK05ism9tRK5zWy31FZa+Bop89JPHFBB+YJ3MGk+8TN3QaWw0pzr+Tt6nxgrd0xAgEn97wbvmrmz4fg+TvvZN6oHk/6ex/AVBLAwQUAAIACADArDVJle6RfksAAABrAAAAGwAAAHVuaXZlcnNhbC91bml2ZXJzYWwucG5nLnhtbLOxr8jNUShLLSrOzM+zVTLUM1Cyt+PlsikoSi3LTC1XqACKAQUhQEmhEsg1QnDLM1NKMoBCBuZmCMGM1Mz0jBJbJQsDc7igPtBMAFBLAQIAABQAAgAIAL2sNUkVDq0oZAQAAAcRAAAdAAAAAAAAAAEAAAAAAAAAAAB1bml2ZXJzYWwvY29tbW9uX21lc3NhZ2VzLmxuZ1BLAQIAABQAAgAIAL2sNUkIfgsjKQMAAIYMAAAnAAAAAAAAAAEAAAAAAJ8EAAB1bml2ZXJzYWwvZmxhc2hfcHVibGlzaGluZ19zZXR0aW5ncy54bWxQSwECAAAUAAIACAC9rDVJOq3PBbYCAABVCgAAIQAAAAAAAAABAAAAAAANCAAAdW5pdmVyc2FsL2ZsYXNoX3NraW5fc2V0dGluZ3MueG1sUEsBAgAAFAACAAgAvaw1SSqWD2f+AgAAlwsAACYAAAAAAAAAAQAAAAAAAgsAAHVuaXZlcnNhbC9odG1sX3B1Ymxpc2hpbmdfc2V0dGluZ3MueG1sUEsBAgAAFAACAAgAvaw1Sfpc6I2GAQAAAQYAAB8AAAAAAAAAAQAAAAAARA4AAHVuaXZlcnNhbC9odG1sX3NraW5fc2V0dGluZ3MuanNQSwECAAAUAAIACAC9rDVJPTwv0cEAAADlAQAAGgAAAAAAAAABAAAAAAAHEAAAdW5pdmVyc2FsL2kxOG5fcHJlc2V0cy54bWxQSwECAAAUAAIACAC9rDVJlBOzImkAAABuAAAAHAAAAAAAAAABAAAAAAAAEQAAdW5pdmVyc2FsL2xvY2FsX3NldHRpbmdzLnhtbFBLAQIAABQAAgAIAESUV0cjtE77+wIAALAIAAAUAAAAAAAAAAEAAAAAAKMRAAB1bml2ZXJzYWwvcGxheWVyLnhtbFBLAQIAABQAAgAIAL2sNUk129mtaAEAAPMCAAApAAAAAAAAAAEAAAAAANAUAAB1bml2ZXJzYWwvc2tpbl9jdXN0b21pemF0aW9uX3NldHRpbmdzLnhtbFBLAQIAABQAAgAIAMCsNUnCgB1jwwkAAKYeAAAXAAAAAAAAAAAAAAAAAH8WAAB1bml2ZXJzYWwvdW5pdmVyc2FsLnBuZ1BLAQIAABQAAgAIAMCsNUmV7pF+SwAAAGsAAAAbAAAAAAAAAAEAAAAAAHcgAAB1bml2ZXJzYWwvdW5pdmVyc2FsLnBuZy54bWxQSwUGAAAAAAsACwBJAwAA+yAAAAAA"/>
  <p:tag name="ISPRING_PRESENTATION_TITLE" val="导出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2F3592EF-D2F2-4659-A56B-44263E9CE540"/>
  <p:tag name="ISPRINGCLOUDFOLDERID" val="0"/>
  <p:tag name="ISPRINGCLOUDFOLDERPATH" val="Repository"/>
  <p:tag name="ISPRINGONLINEFOLDERID" val="0"/>
  <p:tag name="ISPRINGONLINEFOLDERPATH" val="Content List"/>
</p:tagLst>
</file>

<file path=ppt/tags/tag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336"/>
  <p:tag name="KSO_WM_UNIT_CLEAR" val="1"/>
  <p:tag name="KSO_WM_UNIT_ID" val="custom160336_9*l_i*1_3"/>
  <p:tag name="KSO_WM_UNIT_INDEX" val="1_3"/>
  <p:tag name="KSO_WM_UNIT_LAYERLEVEL" val="1_1"/>
  <p:tag name="KSO_WM_UNIT_TYPE" val="l_i"/>
</p:tagLst>
</file>

<file path=ppt/tags/tag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336"/>
  <p:tag name="KSO_WM_UNIT_CLEAR" val="1"/>
  <p:tag name="KSO_WM_UNIT_ID" val="custom160336_9*l_i*1_4"/>
  <p:tag name="KSO_WM_UNIT_INDEX" val="1_4"/>
  <p:tag name="KSO_WM_UNIT_LAYERLEVEL" val="1_1"/>
  <p:tag name="KSO_WM_UNIT_TYPE" val="l_i"/>
</p:tagLst>
</file>

<file path=ppt/tags/tag5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6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7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8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9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6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A1E34"/>
      </a:accent1>
      <a:accent2>
        <a:srgbClr val="313D4D"/>
      </a:accent2>
      <a:accent3>
        <a:srgbClr val="425268"/>
      </a:accent3>
      <a:accent4>
        <a:srgbClr val="818181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27">
      <a:dk1>
        <a:srgbClr val="3D3D3D"/>
      </a:dk1>
      <a:lt1>
        <a:srgbClr val="FFFFFF"/>
      </a:lt1>
      <a:dk2>
        <a:srgbClr val="7F7F7F"/>
      </a:dk2>
      <a:lt2>
        <a:srgbClr val="F6F6F6"/>
      </a:lt2>
      <a:accent1>
        <a:srgbClr val="BD2531"/>
      </a:accent1>
      <a:accent2>
        <a:srgbClr val="F45137"/>
      </a:accent2>
      <a:accent3>
        <a:srgbClr val="3F3F3F"/>
      </a:accent3>
      <a:accent4>
        <a:srgbClr val="7F7F7F"/>
      </a:accent4>
      <a:accent5>
        <a:srgbClr val="F45137"/>
      </a:accent5>
      <a:accent6>
        <a:srgbClr val="3D3D3D"/>
      </a:accent6>
      <a:hlink>
        <a:srgbClr val="BD2531"/>
      </a:hlink>
      <a:folHlink>
        <a:srgbClr val="3D3D3D"/>
      </a:folHlink>
    </a:clrScheme>
    <a:fontScheme name="kqvh3dl5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  <a:txDef>
      <a:spPr>
        <a:noFill/>
      </a:spPr>
      <a:bodyPr rtlCol="0" wrap="square">
        <a:spAutoFit/>
      </a:bodyPr>
      <a:lstStyle>
        <a:defPPr algn="l">
          <a:defRPr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自定义 6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A1E34"/>
      </a:accent1>
      <a:accent2>
        <a:srgbClr val="313D4D"/>
      </a:accent2>
      <a:accent3>
        <a:srgbClr val="425268"/>
      </a:accent3>
      <a:accent4>
        <a:srgbClr val="818181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8DA34C5F-241D-4A93-9668-B5662378E532}" name="红黑简约商务（鲜红）" vid="{0515B19C-9092-4CCD-BFE8-EF7CEBBF0184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红黑简约商务（鲜红）</Template>
  <Company/>
  <PresentationFormat>自定义</PresentationFormat>
  <Paragraphs>276</Paragraphs>
  <Slides>26</Slides>
  <Notes>26</Notes>
  <TotalTime>107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4">
      <vt:lpstr>Arial</vt:lpstr>
      <vt:lpstr>微软雅黑</vt:lpstr>
      <vt:lpstr>仿宋_GB2312</vt:lpstr>
      <vt:lpstr>宋体</vt:lpstr>
      <vt:lpstr>Microsoft YaHei</vt:lpstr>
      <vt:lpstr>Calibri</vt:lpstr>
      <vt:lpstr>Calibri Light</vt:lpstr>
      <vt:lpstr>Impact</vt:lpstr>
      <vt:lpstr>微软雅黑 Light</vt:lpstr>
      <vt:lpstr>Lifeline JL</vt:lpstr>
      <vt:lpstr>黑体</vt:lpstr>
      <vt:lpstr>Wingdings</vt:lpstr>
      <vt:lpstr>Century Gothic</vt:lpstr>
      <vt:lpstr>Times New Roman</vt:lpstr>
      <vt:lpstr>造字工房悦黑体验版常规体</vt:lpstr>
      <vt:lpstr>MS PGothic</vt:lpstr>
      <vt:lpstr>FontAwesome</vt:lpstr>
      <vt:lpstr>2_默认设计模板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2019-10-22T07:13:00Z</dcterms:created>
  <cp:lastModifiedBy>kan</cp:lastModifiedBy>
  <dcterms:modified xsi:type="dcterms:W3CDTF">2021-08-20T11:10:54Z</dcterms:modified>
  <cp:revision>63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2052-11.1.0.9141</vt:lpwstr>
  </property>
</Properties>
</file>