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1" r:id="rId12"/>
    <p:sldId id="265" r:id="rId13"/>
    <p:sldId id="266" r:id="rId14"/>
    <p:sldId id="282" r:id="rId15"/>
    <p:sldId id="268" r:id="rId16"/>
    <p:sldId id="269" r:id="rId17"/>
    <p:sldId id="270" r:id="rId18"/>
    <p:sldId id="271" r:id="rId19"/>
    <p:sldId id="283" r:id="rId20"/>
    <p:sldId id="273" r:id="rId21"/>
    <p:sldId id="274" r:id="rId22"/>
    <p:sldId id="275" r:id="rId23"/>
    <p:sldId id="284" r:id="rId24"/>
    <p:sldId id="277" r:id="rId25"/>
    <p:sldId id="278" r:id="rId26"/>
    <p:sldId id="279" r:id="rId27"/>
    <p:sldId id="280" r:id="rId28"/>
    <p:sldId id="286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6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0330B-AE89-4C13-8CE5-9E93ECF36CC8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3DB0-CB9B-43E6-B245-E1745E0EEB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743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8413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005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762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2108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233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500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307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011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45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4101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828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7538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7041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8039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7035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3327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716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685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066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543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08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674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403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847991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2911A-E589-493A-95B7-FECA02C94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2B8033-150B-479E-B6E1-FFEB1947C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422A47-5BD1-408E-8C2B-C2FE0F39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A7AAE-B34F-4983-9B82-645E8932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7FB1AA-EB9B-40F5-9739-8ED72CD1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2648818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46ADE-D85E-4151-8129-25FA148E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A0F33D-4972-4BC2-AD1B-55B4784CA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06EAE-71AE-474A-B945-CE800F71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69CD93-C08E-412A-88BE-5DC1F5B4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DD5FB9-8315-4FFC-BFA0-21759721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7492532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782A59-F281-4B30-B683-22820C1C4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88280B-B401-4FBE-BE81-48BB124F2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D3E63E-18D9-4B4B-8A56-40587E5B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336E70-2C38-4BE2-B6DF-1B9FDEB7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78B1B3-B384-4759-8FED-5F9D75F9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0844760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29572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821777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386539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731942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82194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172106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94696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39409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489663-72BB-4BC5-AA0E-83D9C8D75AD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FE5B4BD5-EA8B-4DC0-9ACF-F55FECE071BC}"/>
              </a:ext>
            </a:extLst>
          </p:cNvPr>
          <p:cNvSpPr/>
          <p:nvPr userDrawn="1"/>
        </p:nvSpPr>
        <p:spPr>
          <a:xfrm>
            <a:off x="236483" y="204952"/>
            <a:ext cx="11761075" cy="6479627"/>
          </a:xfrm>
          <a:prstGeom prst="roundRect">
            <a:avLst>
              <a:gd name="adj" fmla="val 4881"/>
            </a:avLst>
          </a:prstGeom>
          <a:solidFill>
            <a:srgbClr val="FCBBB2"/>
          </a:solidFill>
          <a:ln w="2857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373F821-6E73-49D8-A0B8-772F5FB3C2B7}"/>
              </a:ext>
            </a:extLst>
          </p:cNvPr>
          <p:cNvSpPr/>
          <p:nvPr userDrawn="1"/>
        </p:nvSpPr>
        <p:spPr>
          <a:xfrm>
            <a:off x="394138" y="394138"/>
            <a:ext cx="11414234" cy="6069723"/>
          </a:xfrm>
          <a:prstGeom prst="roundRect">
            <a:avLst>
              <a:gd name="adj" fmla="val 4844"/>
            </a:avLst>
          </a:prstGeom>
          <a:solidFill>
            <a:schemeClr val="bg1"/>
          </a:solidFill>
          <a:ln w="28575">
            <a:solidFill>
              <a:srgbClr val="F85B48"/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670183818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43479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218364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43020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A0D99-BF75-4E15-B4E9-8697EA89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E51722-5149-43F6-9A08-178C2020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05E45E-5D2A-490B-857B-40FC10A4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8EE98-D212-4673-A79B-74657A3E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3DC849-E2D2-4293-ACBE-0C83FD9B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8369269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022B3-0A15-4D3E-9C5D-E779EBD9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D3C21-F32F-43EE-915F-1CA295821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7D094D-6DD2-4D21-B167-41A42836C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354864-4F85-497C-989B-297F1034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8541DC-0B1D-4BE8-8F70-7A342A8D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1CBD2E-0F72-42D5-B858-456717E6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6329273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DC77B-BB12-4563-9F0D-79F66536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ACDBE9-C6F3-455C-A0FF-7AD5C582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FA014A-A557-435B-B258-8D73CDEEB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BB1C53-B968-44F8-978F-A6686ECE0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84EE5B-1CE9-4D83-BF7F-3F80FCC5E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DB6121-8D2B-4C50-91ED-D8D1CE2E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9F3A89-C58F-426E-A5A6-62670096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E10F98-4D0B-4002-A957-C33AC408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7510733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8E2FD5-5AC1-408F-838F-4DDC8611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A9E444-294F-4C67-9243-DD0FBD50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333EC5-7413-4869-AF65-777A754A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DFAED6-E54D-4C49-BB1C-68FF2E45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7C750B4-E70E-4EF2-8EB6-0F25527F9E5A}"/>
              </a:ext>
            </a:extLst>
          </p:cNvPr>
          <p:cNvSpPr txBox="1"/>
          <p:nvPr userDrawn="1"/>
        </p:nvSpPr>
        <p:spPr>
          <a:xfrm>
            <a:off x="838200" y="2668828"/>
            <a:ext cx="4114801" cy="1885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</a:t>
            </a:r>
            <a:r>
              <a:rPr lang="zh-CN" altLang="en-US" sz="3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版权声明</a:t>
            </a:r>
            <a:endParaRPr lang="en-US" altLang="zh-CN" sz="35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2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pc="12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pc="12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3914540211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627359-DDB9-4DEA-AE7E-7F559BCC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4E03DF-E00E-44C9-961B-04A82357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81641E-4357-47A7-942F-D13E5AA0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9989219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559AD-8D3B-48AF-B83C-B4AD99AA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3ABDDF-0BEE-4B24-809A-4F67433F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A86F0E-DBE6-4D06-8AE1-77D2153A6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C32C05-39C9-4D85-82FF-8CAEEA0E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3FCACF-2E47-40DD-BAFA-4E192586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C577D5-4DFF-4843-86D8-E2821074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3106964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254199-3C07-4577-B2B9-8E3CD5F9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E7421A-E3D2-460D-B395-9DA5B5C64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186A0A-3ACA-4CA7-B6FD-014B2BF51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4EE37E-A7B6-4BDA-B475-EF99227F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1EFD87-4EFC-4A6F-95D6-60ADC08E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9A4A17-423D-4196-AF30-5EB5D49E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1088635"/>
      </p:ext>
    </p:extLst>
  </p:cSld>
  <p:clrMapOvr>
    <a:masterClrMapping/>
  </p:clrMapOvr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32D7623-4C3B-4ABF-A7FB-4D639F3C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23793B-A534-47B2-8052-0F414B24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F254F-2F81-438C-BCC2-E435F7C63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787D-9393-42B5-9492-2A75111A129D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63732-6FBC-4F6E-8568-1E4947097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A9A32-E109-4425-B50F-D41BA731C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17D2-6871-436D-B15C-AC9FFC08EE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586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2000" p14:dur="2000"/>
    </mc:Choice>
    <mc:Fallback>
      <p:transition spd="slow" advClick="0" advTm="2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638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tags/tag1.xml" Type="http://schemas.openxmlformats.org/officeDocument/2006/relationships/tags"/><Relationship Id="rId7" Target="../tags/tag2.xml" Type="http://schemas.openxmlformats.org/officeDocument/2006/relationships/tags"/><Relationship Id="rId8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tags/tag3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B01FB6D-1B66-493D-9539-DB72495B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D78D56F0-78B5-437F-9D05-B6C36EE156CB}"/>
              </a:ext>
            </a:extLst>
          </p:cNvPr>
          <p:cNvSpPr/>
          <p:nvPr/>
        </p:nvSpPr>
        <p:spPr>
          <a:xfrm>
            <a:off x="863752" y="914401"/>
            <a:ext cx="10413847" cy="5076000"/>
          </a:xfrm>
          <a:prstGeom prst="roundRect">
            <a:avLst>
              <a:gd fmla="val 9260" name="adj"/>
            </a:avLst>
          </a:prstGeom>
          <a:solidFill>
            <a:srgbClr val="FCBBB2"/>
          </a:solidFill>
          <a:ln w="28575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760E7D0-E22E-428C-A61C-9C718D524E0A}"/>
              </a:ext>
            </a:extLst>
          </p:cNvPr>
          <p:cNvSpPr/>
          <p:nvPr/>
        </p:nvSpPr>
        <p:spPr>
          <a:xfrm>
            <a:off x="1175335" y="1219503"/>
            <a:ext cx="9765130" cy="4556213"/>
          </a:xfrm>
          <a:prstGeom prst="roundRect">
            <a:avLst>
              <a:gd fmla="val 9260" name="adj"/>
            </a:avLst>
          </a:prstGeom>
          <a:solidFill>
            <a:schemeClr val="bg1"/>
          </a:solidFill>
          <a:ln w="28575">
            <a:solidFill>
              <a:srgbClr val="F85B48"/>
            </a:solidFill>
          </a:ln>
          <a:effectLst>
            <a:outerShdw algn="ctr" blurRad="63500" rotWithShape="0" sx="101000" sy="10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1C4594-AC32-43DF-967F-D5EA3A8E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2303" l="76184"/>
          <a:stretch>
            <a:fillRect/>
          </a:stretch>
        </p:blipFill>
        <p:spPr>
          <a:xfrm>
            <a:off x="9288378" y="381000"/>
            <a:ext cx="2903621" cy="10788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3A4BF6-F501-4753-9570-4722A4EC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79210"/>
          <a:stretch>
            <a:fillRect/>
          </a:stretch>
        </p:blipFill>
        <p:spPr>
          <a:xfrm>
            <a:off x="0" y="380999"/>
            <a:ext cx="2534653" cy="609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FD6B8A-69FA-4C8B-B161-F30B875E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" l="27500" r="62179" t="77433"/>
          <a:stretch>
            <a:fillRect/>
          </a:stretch>
        </p:blipFill>
        <p:spPr>
          <a:xfrm>
            <a:off x="4200518" y="4932418"/>
            <a:ext cx="1258316" cy="1375611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10BF94E-F0D6-459F-A254-5C5E98369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4527"/>
          <a:stretch>
            <a:fillRect/>
          </a:stretch>
        </p:blipFill>
        <p:spPr>
          <a:xfrm>
            <a:off x="8040137" y="2915610"/>
            <a:ext cx="4151862" cy="3983817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20000"/>
              </a:prstClr>
            </a:outerShdw>
          </a:effec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3D231E45-087C-4101-8676-40AC50902BFB}"/>
              </a:ext>
            </a:extLst>
          </p:cNvPr>
          <p:cNvSpPr txBox="1"/>
          <p:nvPr/>
        </p:nvSpPr>
        <p:spPr>
          <a:xfrm>
            <a:off x="3231068" y="1763406"/>
            <a:ext cx="7064399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700000000000000" pitchFamily="18" typeface="思源宋体"/>
                <a:ea charset="-122" panose="02020700000000000000" pitchFamily="18" typeface="思源宋体"/>
                <a:cs typeface="+mn-ea"/>
                <a:sym typeface="+mn-lt"/>
              </a:rPr>
              <a:t>理交接班制培训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9347005-B933-4680-A1FE-62C9EB2F5F63}"/>
              </a:ext>
            </a:extLst>
          </p:cNvPr>
          <p:cNvGrpSpPr/>
          <p:nvPr/>
        </p:nvGrpSpPr>
        <p:grpSpPr>
          <a:xfrm>
            <a:off x="1800853" y="1666514"/>
            <a:ext cx="1419178" cy="1780261"/>
            <a:chOff x="1800853" y="1666514"/>
            <a:chExt cx="1419178" cy="1780261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777CA327-4A29-422E-8413-975CD2FE55E8}"/>
                </a:ext>
              </a:extLst>
            </p:cNvPr>
            <p:cNvSpPr txBox="1"/>
            <p:nvPr/>
          </p:nvSpPr>
          <p:spPr>
            <a:xfrm>
              <a:off x="1800853" y="1666514"/>
              <a:ext cx="1408140" cy="1767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b="1" sz="11000">
                  <a:ln w="10795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护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EA87674A-EDBB-4DFD-8CF6-51504AF8048C}"/>
                </a:ext>
              </a:extLst>
            </p:cNvPr>
            <p:cNvSpPr txBox="1"/>
            <p:nvPr/>
          </p:nvSpPr>
          <p:spPr>
            <a:xfrm>
              <a:off x="1811891" y="1678935"/>
              <a:ext cx="1408140" cy="1767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b="1" sz="11000">
                  <a:solidFill>
                    <a:srgbClr val="FF7F7F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护</a:t>
              </a:r>
            </a:p>
          </p:txBody>
        </p:sp>
      </p:grpSp>
      <p:sp>
        <p:nvSpPr>
          <p:cNvPr id="16" name="TextBox 10">
            <a:extLst>
              <a:ext uri="{FF2B5EF4-FFF2-40B4-BE49-F238E27FC236}">
                <a16:creationId xmlns:a16="http://schemas.microsoft.com/office/drawing/2014/main" id="{1C0C457E-39F6-47E9-8C67-FF7701FD52FB}"/>
              </a:ext>
            </a:extLst>
          </p:cNvPr>
          <p:cNvSpPr txBox="1"/>
          <p:nvPr/>
        </p:nvSpPr>
        <p:spPr>
          <a:xfrm>
            <a:off x="2533651" y="2929553"/>
            <a:ext cx="7524000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13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700000000000000" pitchFamily="18" typeface="思源宋体"/>
                <a:ea charset="-122" panose="02020700000000000000" pitchFamily="18" typeface="思源宋体"/>
                <a:cs typeface="+mn-ea"/>
                <a:sym typeface="+mn-lt"/>
              </a:rPr>
              <a:t>Nunc viverra imperdiet enim. Fusce est. Vivamus a tellus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4DACE54-4E92-4AD9-AF4B-8CD4BEB805F1}"/>
              </a:ext>
            </a:extLst>
          </p:cNvPr>
          <p:cNvCxnSpPr/>
          <p:nvPr/>
        </p:nvCxnSpPr>
        <p:spPr>
          <a:xfrm>
            <a:off x="2683595" y="2877510"/>
            <a:ext cx="7380000" cy="0"/>
          </a:xfrm>
          <a:prstGeom prst="line">
            <a:avLst/>
          </a:prstGeom>
          <a:ln>
            <a:solidFill>
              <a:srgbClr val="F85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_文本框 18">
            <a:extLst>
              <a:ext uri="{FF2B5EF4-FFF2-40B4-BE49-F238E27FC236}">
                <a16:creationId xmlns:a16="http://schemas.microsoft.com/office/drawing/2014/main" id="{EC41F01F-1112-4B53-9FC1-3DA211244C5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92969" y="4387515"/>
            <a:ext cx="1943499" cy="320040"/>
          </a:xfrm>
          <a:prstGeom prst="roundRect">
            <a:avLst>
              <a:gd fmla="val 49142" name="adj"/>
            </a:avLst>
          </a:prstGeom>
          <a:solidFill>
            <a:srgbClr val="FF7F7F"/>
          </a:solidFill>
          <a:ln w="3175">
            <a:noFill/>
          </a:ln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15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培训人：优页PPT</a:t>
            </a:r>
          </a:p>
        </p:txBody>
      </p:sp>
      <p:sp>
        <p:nvSpPr>
          <p:cNvPr id="21" name="PA_文本框 18">
            <a:extLst>
              <a:ext uri="{FF2B5EF4-FFF2-40B4-BE49-F238E27FC236}">
                <a16:creationId xmlns:a16="http://schemas.microsoft.com/office/drawing/2014/main" id="{455746CD-34CA-4073-8DF9-02AF24834E7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55828" y="4387514"/>
            <a:ext cx="2392680" cy="320040"/>
          </a:xfrm>
          <a:prstGeom prst="roundRect">
            <a:avLst>
              <a:gd fmla="val 45083" name="adj"/>
            </a:avLst>
          </a:prstGeom>
          <a:solidFill>
            <a:srgbClr val="FF7F7F"/>
          </a:solidFill>
          <a:ln w="3175">
            <a:noFill/>
          </a:ln>
        </p:spPr>
        <p:txBody>
          <a:bodyPr bIns="45720" lIns="91440" rIns="91440" rtlCol="0" tIns="45720" wrap="non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15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培训日期：20XX.X月.X日</a:t>
            </a:r>
          </a:p>
        </p:txBody>
      </p:sp>
      <p:sp>
        <p:nvSpPr>
          <p:cNvPr id="26" name="文字 9">
            <a:extLst>
              <a:ext uri="{FF2B5EF4-FFF2-40B4-BE49-F238E27FC236}">
                <a16:creationId xmlns:a16="http://schemas.microsoft.com/office/drawing/2014/main" id="{D2C7D4A2-2BCB-4D00-8847-ADACFD83F5C9}"/>
              </a:ext>
            </a:extLst>
          </p:cNvPr>
          <p:cNvSpPr txBox="1"/>
          <p:nvPr/>
        </p:nvSpPr>
        <p:spPr>
          <a:xfrm>
            <a:off x="3263117" y="3497610"/>
            <a:ext cx="5618502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 lvl="1" marL="0"/>
            <a:r>
              <a:rPr altLang="en-US" b="1" lang="zh-CN" sz="3200">
                <a:solidFill>
                  <a:srgbClr val="FF7F7F"/>
                </a:solidFill>
                <a:latin charset="-122" panose="02020700000000000000" pitchFamily="18" typeface="思源宋体"/>
                <a:ea charset="-122" panose="02020700000000000000" pitchFamily="18" typeface="思源宋体"/>
                <a:cs typeface="+mn-ea"/>
                <a:sym typeface="+mn-lt"/>
              </a:rPr>
              <a:t>医院护理交接班制度培训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C9E62AE-361F-49A2-88F8-C2D86E0D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" l="58904" r="28421" t="77433"/>
          <a:stretch>
            <a:fillRect/>
          </a:stretch>
        </p:blipFill>
        <p:spPr>
          <a:xfrm>
            <a:off x="5666978" y="242437"/>
            <a:ext cx="1545298" cy="1375611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805906C2-EB44-4876-97DD-EB429105A607}"/>
              </a:ext>
            </a:extLst>
          </p:cNvPr>
          <p:cNvGrpSpPr/>
          <p:nvPr/>
        </p:nvGrpSpPr>
        <p:grpSpPr>
          <a:xfrm>
            <a:off x="1799691" y="3968675"/>
            <a:ext cx="1207404" cy="1379086"/>
            <a:chOff x="1799691" y="3968675"/>
            <a:chExt cx="1207404" cy="1379086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F371B34A-F47F-4537-93CB-B5AD8CE3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15966" l="10107" r="5537" t="18056"/>
            <a:stretch>
              <a:fillRect/>
            </a:stretch>
          </p:blipFill>
          <p:spPr>
            <a:xfrm rot="1627817">
              <a:off x="1799691" y="3968675"/>
              <a:ext cx="1207404" cy="1379086"/>
            </a:xfrm>
            <a:prstGeom prst="rect">
              <a:avLst/>
            </a:prstGeom>
          </p:spPr>
        </p:pic>
        <p:sp>
          <p:nvSpPr>
            <p:cNvPr id="33" name="交接班">
              <a:extLst>
                <a:ext uri="{FF2B5EF4-FFF2-40B4-BE49-F238E27FC236}">
                  <a16:creationId xmlns:a16="http://schemas.microsoft.com/office/drawing/2014/main" id="{40922A20-0C82-43DA-A3DF-A8256D55B4D5}"/>
                </a:ext>
              </a:extLst>
            </p:cNvPr>
            <p:cNvSpPr txBox="1"/>
            <p:nvPr/>
          </p:nvSpPr>
          <p:spPr>
            <a:xfrm rot="1678560">
              <a:off x="2176105" y="4090528"/>
              <a:ext cx="396240" cy="1101331"/>
            </a:xfrm>
            <a:prstGeom prst="rect">
              <a:avLst/>
            </a:prstGeom>
            <a:noFill/>
          </p:spPr>
          <p:txBody>
            <a:bodyPr bIns="0" lIns="0" rIns="0" rtlCol="0" tIns="0" vert="eaVert" wrap="square">
              <a:spAutoFit/>
            </a:bodyPr>
            <a:lstStyle/>
            <a:p>
              <a:pPr algn="dist" lvl="1" marL="0"/>
              <a:r>
                <a:rPr altLang="en-US" b="1" lang="zh-CN" sz="2600">
                  <a:solidFill>
                    <a:srgbClr val="F85B48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交接班</a:t>
              </a:r>
            </a:p>
          </p:txBody>
        </p:sp>
      </p:grpSp>
    </p:spTree>
    <p:extLst>
      <p:ext uri="{BB962C8B-B14F-4D97-AF65-F5344CB8AC3E}">
        <p14:creationId val="3189633021"/>
      </p:ext>
    </p:extLst>
  </p:cSld>
  <p:clrMapOvr>
    <a:masterClrMapping/>
  </p:clrMapOvr>
  <mc:AlternateContent>
    <mc:Choice Requires="p14">
      <p:transition advClick="0" advTm="2000" p14:dur="2000" spd="slow"/>
    </mc:Choice>
    <mc:Fallback>
      <p:transition advClick="0" advTm="2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8"/>
      <p:bldP grpId="0" spid="14"/>
      <p:bldP grpId="0" spid="16"/>
      <p:bldP grpId="0" spid="20"/>
      <p:bldP grpId="0" spid="21"/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B9BB7686-1235-40B4-A26B-0CC32A6BE844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68C7FF3B-BE23-4504-A7C3-FCA9C2887F49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CD783B2B-190C-49FD-A1E1-63613AC2B81F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淘宝店chenying0907出品 9">
                <a:extLst>
                  <a:ext uri="{FF2B5EF4-FFF2-40B4-BE49-F238E27FC236}">
                    <a16:creationId xmlns:a16="http://schemas.microsoft.com/office/drawing/2014/main" id="{855CB9AD-8ED5-4520-BC90-8F6D63973E3A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交接班的形式</a:t>
                </a:r>
              </a:p>
            </p:txBody>
          </p:sp>
        </p:grpSp>
        <p:sp>
          <p:nvSpPr>
            <p:cNvPr id="39" name="淘宝店chenying0907出品 9">
              <a:extLst>
                <a:ext uri="{FF2B5EF4-FFF2-40B4-BE49-F238E27FC236}">
                  <a16:creationId xmlns:a16="http://schemas.microsoft.com/office/drawing/2014/main" id="{089561E0-2FE9-4B5B-B470-702489DCE2F1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494014D-AD20-4823-9C14-3F11FA3952C6}"/>
              </a:ext>
            </a:extLst>
          </p:cNvPr>
          <p:cNvGrpSpPr/>
          <p:nvPr/>
        </p:nvGrpSpPr>
        <p:grpSpPr>
          <a:xfrm>
            <a:off x="5656232" y="1381381"/>
            <a:ext cx="4079713" cy="2024735"/>
            <a:chOff x="5656232" y="1381381"/>
            <a:chExt cx="4079713" cy="2024735"/>
          </a:xfrm>
        </p:grpSpPr>
        <p:grpSp>
          <p:nvGrpSpPr>
            <p:cNvPr id="23" name="组合 22"/>
            <p:cNvGrpSpPr/>
            <p:nvPr/>
          </p:nvGrpSpPr>
          <p:grpSpPr>
            <a:xfrm>
              <a:off x="5656232" y="1381381"/>
              <a:ext cx="4079713" cy="2024735"/>
              <a:chOff x="1591195" y="3531392"/>
              <a:chExt cx="1721136" cy="774463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24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prstGeom prst="snip1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5" name="圆角矩形 100"/>
              <p:cNvSpPr/>
              <p:nvPr/>
            </p:nvSpPr>
            <p:spPr>
              <a:xfrm>
                <a:off x="1656647" y="3592452"/>
                <a:ext cx="1590232" cy="659718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27" name="TextBox 16"/>
            <p:cNvSpPr txBox="1"/>
            <p:nvPr/>
          </p:nvSpPr>
          <p:spPr>
            <a:xfrm>
              <a:off x="6632480" y="2235549"/>
              <a:ext cx="2544456" cy="685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5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交班护士与接班护士分别站病人两侧</a:t>
              </a: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6637019" y="1773555"/>
              <a:ext cx="2242820" cy="457200"/>
            </a:xfrm>
            <a:prstGeom prst="rect">
              <a:avLst/>
            </a:prstGeom>
            <a:noFill/>
          </p:spPr>
          <p:txBody>
            <a:bodyPr anchor="t" bIns="0" rtlCol="0" tIns="0" wrap="square">
              <a:spAutoFit/>
            </a:bodyPr>
            <a:lstStyle/>
            <a:p>
              <a:pPr algn="l"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0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护士之间进行交接</a:t>
              </a:r>
            </a:p>
          </p:txBody>
        </p:sp>
        <p:sp>
          <p:nvSpPr>
            <p:cNvPr id="42" name="淘宝店chenying0907出品 9">
              <a:extLst>
                <a:ext uri="{FF2B5EF4-FFF2-40B4-BE49-F238E27FC236}">
                  <a16:creationId xmlns:a16="http://schemas.microsoft.com/office/drawing/2014/main" id="{BE43BC2D-5DF5-44B6-BFAB-1FADF9218D3D}"/>
                </a:ext>
              </a:extLst>
            </p:cNvPr>
            <p:cNvSpPr txBox="1"/>
            <p:nvPr/>
          </p:nvSpPr>
          <p:spPr>
            <a:xfrm>
              <a:off x="5825366" y="1937813"/>
              <a:ext cx="628427" cy="8382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 lvl="1" marL="0"/>
              <a:r>
                <a:rPr altLang="zh-CN" b="1" i="1" lang="en-US" sz="55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2</a:t>
              </a: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90F29835-5EE5-4BA8-8D55-7B71E3F39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665" r="79210"/>
          <a:stretch>
            <a:fillRect/>
          </a:stretch>
        </p:blipFill>
        <p:spPr>
          <a:xfrm>
            <a:off x="4916121" y="769956"/>
            <a:ext cx="1508200" cy="200719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4D88748-6E7B-43D3-B6A7-3AABE01FB93F}"/>
              </a:ext>
            </a:extLst>
          </p:cNvPr>
          <p:cNvGrpSpPr/>
          <p:nvPr/>
        </p:nvGrpSpPr>
        <p:grpSpPr>
          <a:xfrm>
            <a:off x="1111098" y="1678966"/>
            <a:ext cx="4079713" cy="2024735"/>
            <a:chOff x="1111098" y="1678966"/>
            <a:chExt cx="4079713" cy="2024735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DCCDD96-A1EA-44A4-B3AE-7A06B1C37652}"/>
                </a:ext>
              </a:extLst>
            </p:cNvPr>
            <p:cNvGrpSpPr/>
            <p:nvPr/>
          </p:nvGrpSpPr>
          <p:grpSpPr>
            <a:xfrm>
              <a:off x="1111098" y="1678966"/>
              <a:ext cx="4079713" cy="2024735"/>
              <a:chOff x="1591195" y="3531392"/>
              <a:chExt cx="1721136" cy="774463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48" name="圆角矩形 104">
                <a:extLst>
                  <a:ext uri="{FF2B5EF4-FFF2-40B4-BE49-F238E27FC236}">
                    <a16:creationId xmlns:a16="http://schemas.microsoft.com/office/drawing/2014/main" id="{B812BA40-0BF3-4CC8-9D97-EBFD6D0758E2}"/>
                  </a:ext>
                </a:extLst>
              </p:cNvPr>
              <p:cNvSpPr/>
              <p:nvPr/>
            </p:nvSpPr>
            <p:spPr>
              <a:xfrm>
                <a:off x="1591195" y="3531392"/>
                <a:ext cx="1721136" cy="774463"/>
              </a:xfrm>
              <a:prstGeom prst="snip1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9" name="圆角矩形 100">
                <a:extLst>
                  <a:ext uri="{FF2B5EF4-FFF2-40B4-BE49-F238E27FC236}">
                    <a16:creationId xmlns:a16="http://schemas.microsoft.com/office/drawing/2014/main" id="{839BAAC9-2923-4EF1-AD2B-82EC48E93956}"/>
                  </a:ext>
                </a:extLst>
              </p:cNvPr>
              <p:cNvSpPr/>
              <p:nvPr/>
            </p:nvSpPr>
            <p:spPr>
              <a:xfrm>
                <a:off x="1656647" y="3592452"/>
                <a:ext cx="1590232" cy="659718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59" name="TextBox 10">
              <a:extLst>
                <a:ext uri="{FF2B5EF4-FFF2-40B4-BE49-F238E27FC236}">
                  <a16:creationId xmlns:a16="http://schemas.microsoft.com/office/drawing/2014/main" id="{B451927D-8800-4559-89D9-A5D37A263026}"/>
                </a:ext>
              </a:extLst>
            </p:cNvPr>
            <p:cNvSpPr txBox="1"/>
            <p:nvPr/>
          </p:nvSpPr>
          <p:spPr>
            <a:xfrm>
              <a:off x="2371665" y="2640371"/>
              <a:ext cx="2544456" cy="685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5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护士报告 医生报告 护士长传达文件 科主任指示评价</a:t>
              </a:r>
            </a:p>
          </p:txBody>
        </p:sp>
        <p:sp>
          <p:nvSpPr>
            <p:cNvPr id="60" name="TextBox 11">
              <a:extLst>
                <a:ext uri="{FF2B5EF4-FFF2-40B4-BE49-F238E27FC236}">
                  <a16:creationId xmlns:a16="http://schemas.microsoft.com/office/drawing/2014/main" id="{A34F1304-C2D1-49E3-80BA-E2952C0E2252}"/>
                </a:ext>
              </a:extLst>
            </p:cNvPr>
            <p:cNvSpPr txBox="1"/>
            <p:nvPr/>
          </p:nvSpPr>
          <p:spPr>
            <a:xfrm>
              <a:off x="2376121" y="2178562"/>
              <a:ext cx="1861217" cy="457200"/>
            </a:xfrm>
            <a:prstGeom prst="rect">
              <a:avLst/>
            </a:prstGeom>
            <a:noFill/>
          </p:spPr>
          <p:txBody>
            <a:bodyPr anchor="t" bIns="0" rtlCol="0" tIns="0" wrap="square">
              <a:spAutoFit/>
            </a:bodyPr>
            <a:lstStyle/>
            <a:p>
              <a:pPr algn="l"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集体交接</a:t>
              </a:r>
            </a:p>
          </p:txBody>
        </p:sp>
        <p:sp>
          <p:nvSpPr>
            <p:cNvPr id="64" name="淘宝店chenying0907出品 9">
              <a:extLst>
                <a:ext uri="{FF2B5EF4-FFF2-40B4-BE49-F238E27FC236}">
                  <a16:creationId xmlns:a16="http://schemas.microsoft.com/office/drawing/2014/main" id="{67CE6954-C27D-4D55-9BF7-8F75252A7C25}"/>
                </a:ext>
              </a:extLst>
            </p:cNvPr>
            <p:cNvSpPr txBox="1"/>
            <p:nvPr/>
          </p:nvSpPr>
          <p:spPr>
            <a:xfrm>
              <a:off x="1378687" y="2321218"/>
              <a:ext cx="628427" cy="8382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 lvl="1" marL="0"/>
              <a:r>
                <a:rPr altLang="zh-CN" b="1" i="1" lang="en-US" sz="55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5355BE0-5D28-4AD6-9CFE-ECBB7D705098}"/>
              </a:ext>
            </a:extLst>
          </p:cNvPr>
          <p:cNvGrpSpPr/>
          <p:nvPr/>
        </p:nvGrpSpPr>
        <p:grpSpPr>
          <a:xfrm>
            <a:off x="2858472" y="4220091"/>
            <a:ext cx="4079713" cy="2024735"/>
            <a:chOff x="2858472" y="4220091"/>
            <a:chExt cx="4079713" cy="2024735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D9E3501-8439-44D5-AB88-A4FD306D4BBE}"/>
                </a:ext>
              </a:extLst>
            </p:cNvPr>
            <p:cNvGrpSpPr/>
            <p:nvPr/>
          </p:nvGrpSpPr>
          <p:grpSpPr>
            <a:xfrm>
              <a:off x="2858472" y="4220091"/>
              <a:ext cx="4079713" cy="2024735"/>
              <a:chOff x="1591195" y="3531392"/>
              <a:chExt cx="1721136" cy="774463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52" name="圆角矩形 104">
                <a:extLst>
                  <a:ext uri="{FF2B5EF4-FFF2-40B4-BE49-F238E27FC236}">
                    <a16:creationId xmlns:a16="http://schemas.microsoft.com/office/drawing/2014/main" id="{7D2DEE31-5F42-4885-95AC-BD938134758A}"/>
                  </a:ext>
                </a:extLst>
              </p:cNvPr>
              <p:cNvSpPr/>
              <p:nvPr/>
            </p:nvSpPr>
            <p:spPr>
              <a:xfrm>
                <a:off x="1591195" y="3531392"/>
                <a:ext cx="1721136" cy="774463"/>
              </a:xfrm>
              <a:prstGeom prst="snip1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3" name="圆角矩形 100">
                <a:extLst>
                  <a:ext uri="{FF2B5EF4-FFF2-40B4-BE49-F238E27FC236}">
                    <a16:creationId xmlns:a16="http://schemas.microsoft.com/office/drawing/2014/main" id="{A341DB5C-9BAA-4356-864C-E557B742968B}"/>
                  </a:ext>
                </a:extLst>
              </p:cNvPr>
              <p:cNvSpPr/>
              <p:nvPr/>
            </p:nvSpPr>
            <p:spPr>
              <a:xfrm>
                <a:off x="1656647" y="3592452"/>
                <a:ext cx="1590232" cy="659718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61" name="TextBox 18">
              <a:extLst>
                <a:ext uri="{FF2B5EF4-FFF2-40B4-BE49-F238E27FC236}">
                  <a16:creationId xmlns:a16="http://schemas.microsoft.com/office/drawing/2014/main" id="{456B0065-5DB6-471F-917C-376E2A36AD6E}"/>
                </a:ext>
              </a:extLst>
            </p:cNvPr>
            <p:cNvSpPr txBox="1"/>
            <p:nvPr/>
          </p:nvSpPr>
          <p:spPr>
            <a:xfrm>
              <a:off x="4230327" y="4958912"/>
              <a:ext cx="2544456" cy="9829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5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1、神志、生命体征               </a:t>
              </a:r>
            </a:p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500" u="none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2、伤口敷料、引流管（标识、时间、通畅、固定</a:t>
              </a:r>
            </a:p>
          </p:txBody>
        </p:sp>
        <p:sp>
          <p:nvSpPr>
            <p:cNvPr id="62" name="TextBox 19">
              <a:extLst>
                <a:ext uri="{FF2B5EF4-FFF2-40B4-BE49-F238E27FC236}">
                  <a16:creationId xmlns:a16="http://schemas.microsoft.com/office/drawing/2014/main" id="{4A480346-4F13-4F17-9952-9828A4AC483C}"/>
                </a:ext>
              </a:extLst>
            </p:cNvPr>
            <p:cNvSpPr txBox="1"/>
            <p:nvPr/>
          </p:nvSpPr>
          <p:spPr>
            <a:xfrm>
              <a:off x="4234783" y="4497105"/>
              <a:ext cx="1861217" cy="457200"/>
            </a:xfrm>
            <a:prstGeom prst="rect">
              <a:avLst/>
            </a:prstGeom>
            <a:noFill/>
          </p:spPr>
          <p:txBody>
            <a:bodyPr anchor="t" bIns="0" rtlCol="0" tIns="0" wrap="square">
              <a:spAutoFit/>
            </a:bodyPr>
            <a:lstStyle/>
            <a:p>
              <a:pPr algn="l"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20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共同巡视病房</a:t>
              </a:r>
            </a:p>
          </p:txBody>
        </p:sp>
        <p:sp>
          <p:nvSpPr>
            <p:cNvPr id="65" name="淘宝店chenying0907出品 9">
              <a:extLst>
                <a:ext uri="{FF2B5EF4-FFF2-40B4-BE49-F238E27FC236}">
                  <a16:creationId xmlns:a16="http://schemas.microsoft.com/office/drawing/2014/main" id="{3E0AE178-ED99-4ADE-9649-0524CD8F838B}"/>
                </a:ext>
              </a:extLst>
            </p:cNvPr>
            <p:cNvSpPr txBox="1"/>
            <p:nvPr/>
          </p:nvSpPr>
          <p:spPr>
            <a:xfrm>
              <a:off x="3234252" y="4984648"/>
              <a:ext cx="628427" cy="8382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 lvl="1" marL="0"/>
              <a:r>
                <a:rPr altLang="zh-CN" b="1" i="1" lang="en-US" sz="55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3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C1BAFED-E820-4526-A9D2-B1E5E3C4FC08}"/>
              </a:ext>
            </a:extLst>
          </p:cNvPr>
          <p:cNvGrpSpPr/>
          <p:nvPr/>
        </p:nvGrpSpPr>
        <p:grpSpPr>
          <a:xfrm>
            <a:off x="7450474" y="4213987"/>
            <a:ext cx="4079713" cy="2024735"/>
            <a:chOff x="7450474" y="4213987"/>
            <a:chExt cx="4079713" cy="2024735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EA804605-5238-43E7-972E-B0712C3CE1A0}"/>
                </a:ext>
              </a:extLst>
            </p:cNvPr>
            <p:cNvGrpSpPr/>
            <p:nvPr/>
          </p:nvGrpSpPr>
          <p:grpSpPr>
            <a:xfrm>
              <a:off x="7450474" y="4213987"/>
              <a:ext cx="4079713" cy="2024735"/>
              <a:chOff x="1591195" y="3531392"/>
              <a:chExt cx="1721136" cy="774463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56" name="圆角矩形 104">
                <a:extLst>
                  <a:ext uri="{FF2B5EF4-FFF2-40B4-BE49-F238E27FC236}">
                    <a16:creationId xmlns:a16="http://schemas.microsoft.com/office/drawing/2014/main" id="{7F219711-26C8-406B-850F-0BBE0E178091}"/>
                  </a:ext>
                </a:extLst>
              </p:cNvPr>
              <p:cNvSpPr/>
              <p:nvPr/>
            </p:nvSpPr>
            <p:spPr>
              <a:xfrm>
                <a:off x="1591195" y="3531392"/>
                <a:ext cx="1721136" cy="774463"/>
              </a:xfrm>
              <a:prstGeom prst="snip1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7" name="圆角矩形 100">
                <a:extLst>
                  <a:ext uri="{FF2B5EF4-FFF2-40B4-BE49-F238E27FC236}">
                    <a16:creationId xmlns:a16="http://schemas.microsoft.com/office/drawing/2014/main" id="{ACBC8869-EC6B-4E32-BB6C-0760ADDC9449}"/>
                  </a:ext>
                </a:extLst>
              </p:cNvPr>
              <p:cNvSpPr/>
              <p:nvPr/>
            </p:nvSpPr>
            <p:spPr>
              <a:xfrm>
                <a:off x="1656647" y="3592452"/>
                <a:ext cx="1590232" cy="659718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63" name="TextBox 24">
              <a:extLst>
                <a:ext uri="{FF2B5EF4-FFF2-40B4-BE49-F238E27FC236}">
                  <a16:creationId xmlns:a16="http://schemas.microsoft.com/office/drawing/2014/main" id="{D61C1BBB-A28C-43FF-B1DA-B6850F25274F}"/>
                </a:ext>
              </a:extLst>
            </p:cNvPr>
            <p:cNvSpPr txBox="1"/>
            <p:nvPr/>
          </p:nvSpPr>
          <p:spPr>
            <a:xfrm>
              <a:off x="8482976" y="5090255"/>
              <a:ext cx="2544456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不同病人交接重点</a:t>
              </a:r>
            </a:p>
          </p:txBody>
        </p:sp>
        <p:sp>
          <p:nvSpPr>
            <p:cNvPr id="66" name="淘宝店chenying0907出品 9">
              <a:extLst>
                <a:ext uri="{FF2B5EF4-FFF2-40B4-BE49-F238E27FC236}">
                  <a16:creationId xmlns:a16="http://schemas.microsoft.com/office/drawing/2014/main" id="{88A6696C-3A74-469D-B97C-4490A60DDCFC}"/>
                </a:ext>
              </a:extLst>
            </p:cNvPr>
            <p:cNvSpPr txBox="1"/>
            <p:nvPr/>
          </p:nvSpPr>
          <p:spPr>
            <a:xfrm>
              <a:off x="7696088" y="4843188"/>
              <a:ext cx="628427" cy="8382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dist" lvl="1" marL="0"/>
              <a:r>
                <a:rPr altLang="zh-CN" b="1" i="1" lang="en-US" sz="55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4</a:t>
              </a:r>
            </a:p>
          </p:txBody>
        </p: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FCA8F521-3EB0-4656-B6F5-D576CDE0B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665" r="79210"/>
          <a:stretch>
            <a:fillRect/>
          </a:stretch>
        </p:blipFill>
        <p:spPr>
          <a:xfrm>
            <a:off x="370987" y="1067541"/>
            <a:ext cx="1508200" cy="200719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BD43D4E-BC5D-40C8-B2C5-AB1C0E593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665" r="79210"/>
          <a:stretch>
            <a:fillRect/>
          </a:stretch>
        </p:blipFill>
        <p:spPr>
          <a:xfrm>
            <a:off x="2118361" y="3608666"/>
            <a:ext cx="1508200" cy="200719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67D06FB-458D-4CE3-8522-B5CE7EA3F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665" r="79210"/>
          <a:stretch>
            <a:fillRect/>
          </a:stretch>
        </p:blipFill>
        <p:spPr>
          <a:xfrm>
            <a:off x="6710363" y="3602562"/>
            <a:ext cx="1508200" cy="200719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Click="0" advTm="2000" p14:dur="1600" spd="slow">
        <p14:gallery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14A3749C-66D8-4689-9245-AF918DBFECAE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2700DDB-C761-4215-8AEE-EB3CA9EE0324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72726246-5339-4B35-9BA8-731E502E56E9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淘宝店chenying0907出品 9">
                <a:extLst>
                  <a:ext uri="{FF2B5EF4-FFF2-40B4-BE49-F238E27FC236}">
                    <a16:creationId xmlns:a16="http://schemas.microsoft.com/office/drawing/2014/main" id="{79127949-F84B-4E73-AFD0-A1C69C6D1B51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不同病人交接重点</a:t>
                </a:r>
              </a:p>
            </p:txBody>
          </p:sp>
        </p:grpSp>
        <p:sp>
          <p:nvSpPr>
            <p:cNvPr id="30" name="淘宝店chenying0907出品 9">
              <a:extLst>
                <a:ext uri="{FF2B5EF4-FFF2-40B4-BE49-F238E27FC236}">
                  <a16:creationId xmlns:a16="http://schemas.microsoft.com/office/drawing/2014/main" id="{AE1142B1-1423-477A-91B0-7E4BF056267A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32FCFA9-977F-459C-9127-23A1E2657B2C}"/>
              </a:ext>
            </a:extLst>
          </p:cNvPr>
          <p:cNvGrpSpPr/>
          <p:nvPr/>
        </p:nvGrpSpPr>
        <p:grpSpPr>
          <a:xfrm>
            <a:off x="1203572" y="1664326"/>
            <a:ext cx="5086620" cy="1532243"/>
            <a:chOff x="1008376" y="1856831"/>
            <a:chExt cx="5086620" cy="1532243"/>
          </a:xfrm>
        </p:grpSpPr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006FC02-477B-424E-B119-04AC8E6EAB28}"/>
                </a:ext>
              </a:extLst>
            </p:cNvPr>
            <p:cNvCxnSpPr/>
            <p:nvPr/>
          </p:nvCxnSpPr>
          <p:spPr>
            <a:xfrm>
              <a:off x="5476784" y="2117129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îṥ1íďé">
              <a:extLst>
                <a:ext uri="{FF2B5EF4-FFF2-40B4-BE49-F238E27FC236}">
                  <a16:creationId xmlns:a16="http://schemas.microsoft.com/office/drawing/2014/main" id="{88DB8CAB-320E-440F-811C-FF9B7027D4F5}"/>
                </a:ext>
              </a:extLst>
            </p:cNvPr>
            <p:cNvGrpSpPr/>
            <p:nvPr/>
          </p:nvGrpSpPr>
          <p:grpSpPr>
            <a:xfrm>
              <a:off x="1008376" y="1856831"/>
              <a:ext cx="4540194" cy="1532243"/>
              <a:chOff x="1000542" y="1686350"/>
              <a:chExt cx="4540194" cy="1532243"/>
            </a:xfrm>
          </p:grpSpPr>
          <p:sp>
            <p:nvSpPr>
              <p:cNvPr id="40" name="íś1ïḓê">
                <a:extLst>
                  <a:ext uri="{FF2B5EF4-FFF2-40B4-BE49-F238E27FC236}">
                    <a16:creationId xmlns:a16="http://schemas.microsoft.com/office/drawing/2014/main" id="{F0E65B92-C96E-4CAA-A539-2FF3C04F7FAB}"/>
                  </a:ext>
                </a:extLst>
              </p:cNvPr>
              <p:cNvSpPr/>
              <p:nvPr/>
            </p:nvSpPr>
            <p:spPr>
              <a:xfrm flipH="1">
                <a:off x="4352460" y="1686350"/>
                <a:ext cx="1188276" cy="520597"/>
              </a:xfrm>
              <a:custGeom>
                <a:rect b="b" l="l" r="r" t="t"/>
                <a:pathLst>
                  <a:path h="410118" w="936105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" name="ï$ľiḑê">
                <a:extLst>
                  <a:ext uri="{FF2B5EF4-FFF2-40B4-BE49-F238E27FC236}">
                    <a16:creationId xmlns:a16="http://schemas.microsoft.com/office/drawing/2014/main" id="{D337DAE5-6CE4-4494-BC89-109275A6A542}"/>
                  </a:ext>
                </a:extLst>
              </p:cNvPr>
              <p:cNvSpPr/>
              <p:nvPr/>
            </p:nvSpPr>
            <p:spPr>
              <a:xfrm flipH="1">
                <a:off x="1027128" y="1686350"/>
                <a:ext cx="3325333" cy="5205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Ins="144000" wrap="none">
                <a:normAutofit/>
              </a:bodyPr>
              <a:lstStyle/>
              <a:p>
                <a:pPr algn="r"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z="17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新病人</a:t>
                </a:r>
              </a:p>
            </p:txBody>
          </p:sp>
          <p:sp>
            <p:nvSpPr>
              <p:cNvPr id="42" name="íşļîḓe">
                <a:extLst>
                  <a:ext uri="{FF2B5EF4-FFF2-40B4-BE49-F238E27FC236}">
                    <a16:creationId xmlns:a16="http://schemas.microsoft.com/office/drawing/2014/main" id="{17B6E81C-14DD-483D-ADC1-27DF749BF631}"/>
                  </a:ext>
                </a:extLst>
              </p:cNvPr>
              <p:cNvSpPr/>
              <p:nvPr/>
            </p:nvSpPr>
            <p:spPr bwMode="auto">
              <a:xfrm>
                <a:off x="4679749" y="1746124"/>
                <a:ext cx="375867" cy="375867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" name="íS1íḑè">
                <a:extLst>
                  <a:ext uri="{FF2B5EF4-FFF2-40B4-BE49-F238E27FC236}">
                    <a16:creationId xmlns:a16="http://schemas.microsoft.com/office/drawing/2014/main" id="{3EBA403B-A294-4C75-9C63-810CC62F5163}"/>
                  </a:ext>
                </a:extLst>
              </p:cNvPr>
              <p:cNvSpPr txBox="1"/>
              <p:nvPr/>
            </p:nvSpPr>
            <p:spPr bwMode="auto">
              <a:xfrm flipH="1">
                <a:off x="1000542" y="2500244"/>
                <a:ext cx="3679206" cy="718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45720" lIns="91440" rIns="91440" tIns="45720" wrap="square">
                <a:no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>
                  <a:lnSpc>
                    <a:spcPts val="25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侧重健康教育，融洽护患关系，“三短”“六洁”诊断、处置</a:t>
                </a: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4CEA69B-CBF8-485D-9A53-53278AEAF555}"/>
              </a:ext>
            </a:extLst>
          </p:cNvPr>
          <p:cNvGrpSpPr/>
          <p:nvPr/>
        </p:nvGrpSpPr>
        <p:grpSpPr>
          <a:xfrm flipH="1">
            <a:off x="5868246" y="2559394"/>
            <a:ext cx="5060034" cy="1886710"/>
            <a:chOff x="1034962" y="1856831"/>
            <a:chExt cx="5060034" cy="1886710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B97FAA4F-5193-4D76-9C1D-9886CB186F3F}"/>
                </a:ext>
              </a:extLst>
            </p:cNvPr>
            <p:cNvCxnSpPr/>
            <p:nvPr/>
          </p:nvCxnSpPr>
          <p:spPr>
            <a:xfrm>
              <a:off x="5476784" y="2117129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îṥ1íďé">
              <a:extLst>
                <a:ext uri="{FF2B5EF4-FFF2-40B4-BE49-F238E27FC236}">
                  <a16:creationId xmlns:a16="http://schemas.microsoft.com/office/drawing/2014/main" id="{9AE2CDC9-56C4-4FF3-B53A-E796E8FA161F}"/>
                </a:ext>
              </a:extLst>
            </p:cNvPr>
            <p:cNvGrpSpPr/>
            <p:nvPr/>
          </p:nvGrpSpPr>
          <p:grpSpPr>
            <a:xfrm>
              <a:off x="1034962" y="1856831"/>
              <a:ext cx="4513608" cy="1886710"/>
              <a:chOff x="1027128" y="1686350"/>
              <a:chExt cx="4513608" cy="1886710"/>
            </a:xfrm>
          </p:grpSpPr>
          <p:sp>
            <p:nvSpPr>
              <p:cNvPr id="47" name="íś1ïḓê">
                <a:extLst>
                  <a:ext uri="{FF2B5EF4-FFF2-40B4-BE49-F238E27FC236}">
                    <a16:creationId xmlns:a16="http://schemas.microsoft.com/office/drawing/2014/main" id="{6CCD4C7D-3EEA-482B-8711-FD1A4EB09353}"/>
                  </a:ext>
                </a:extLst>
              </p:cNvPr>
              <p:cNvSpPr/>
              <p:nvPr/>
            </p:nvSpPr>
            <p:spPr>
              <a:xfrm flipH="1">
                <a:off x="4352460" y="1686350"/>
                <a:ext cx="1188276" cy="520597"/>
              </a:xfrm>
              <a:custGeom>
                <a:rect b="b" l="l" r="r" t="t"/>
                <a:pathLst>
                  <a:path h="410118" w="936105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8" name="ï$ľiḑê">
                <a:extLst>
                  <a:ext uri="{FF2B5EF4-FFF2-40B4-BE49-F238E27FC236}">
                    <a16:creationId xmlns:a16="http://schemas.microsoft.com/office/drawing/2014/main" id="{88E99A12-5770-4101-8A4C-063DE4CFE594}"/>
                  </a:ext>
                </a:extLst>
              </p:cNvPr>
              <p:cNvSpPr/>
              <p:nvPr/>
            </p:nvSpPr>
            <p:spPr>
              <a:xfrm flipH="1">
                <a:off x="1027128" y="1686350"/>
                <a:ext cx="3325333" cy="5205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Ins="144000" wrap="none"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z="17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危重病人</a:t>
                </a:r>
              </a:p>
            </p:txBody>
          </p:sp>
          <p:sp>
            <p:nvSpPr>
              <p:cNvPr id="49" name="íşļîḓe">
                <a:extLst>
                  <a:ext uri="{FF2B5EF4-FFF2-40B4-BE49-F238E27FC236}">
                    <a16:creationId xmlns:a16="http://schemas.microsoft.com/office/drawing/2014/main" id="{55C1CF0E-89A3-4C6E-A51B-3D714E08F3E0}"/>
                  </a:ext>
                </a:extLst>
              </p:cNvPr>
              <p:cNvSpPr/>
              <p:nvPr/>
            </p:nvSpPr>
            <p:spPr bwMode="auto">
              <a:xfrm>
                <a:off x="4679749" y="1746124"/>
                <a:ext cx="375867" cy="375867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" name="íS1íḑè">
                <a:extLst>
                  <a:ext uri="{FF2B5EF4-FFF2-40B4-BE49-F238E27FC236}">
                    <a16:creationId xmlns:a16="http://schemas.microsoft.com/office/drawing/2014/main" id="{9766DF7C-66CC-4418-80DA-EFD9D203B03C}"/>
                  </a:ext>
                </a:extLst>
              </p:cNvPr>
              <p:cNvSpPr txBox="1"/>
              <p:nvPr/>
            </p:nvSpPr>
            <p:spPr bwMode="auto">
              <a:xfrm flipH="1">
                <a:off x="1027128" y="2854711"/>
                <a:ext cx="3345077" cy="718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45720" lIns="91440" rIns="91440" tIns="45720" wrap="square">
                <a:no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>
                  <a:lnSpc>
                    <a:spcPts val="25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侧重病情观察、治疗、护理、用药、心理状况、检查情况，包括本班已完成和需下一班完成的工作，检查导管、皮肤状况等</a:t>
                </a:r>
              </a:p>
              <a:p>
                <a:pPr>
                  <a:lnSpc>
                    <a:spcPts val="2500"/>
                  </a:lnSpc>
                </a:pPr>
                <a:endPara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9ED4592-2C14-41C0-9041-A4061E54C2D6}"/>
              </a:ext>
            </a:extLst>
          </p:cNvPr>
          <p:cNvGrpSpPr/>
          <p:nvPr/>
        </p:nvGrpSpPr>
        <p:grpSpPr>
          <a:xfrm>
            <a:off x="1230158" y="3651289"/>
            <a:ext cx="5086620" cy="1532243"/>
            <a:chOff x="1008376" y="1856831"/>
            <a:chExt cx="5086620" cy="1532243"/>
          </a:xfrm>
        </p:grpSpPr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AE73A0C2-407F-44A5-AA60-69C4D93A75AB}"/>
                </a:ext>
              </a:extLst>
            </p:cNvPr>
            <p:cNvCxnSpPr/>
            <p:nvPr/>
          </p:nvCxnSpPr>
          <p:spPr>
            <a:xfrm>
              <a:off x="5476784" y="2117129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îṥ1íďé">
              <a:extLst>
                <a:ext uri="{FF2B5EF4-FFF2-40B4-BE49-F238E27FC236}">
                  <a16:creationId xmlns:a16="http://schemas.microsoft.com/office/drawing/2014/main" id="{A86C0EC7-F00D-498C-B4F0-24F30F117516}"/>
                </a:ext>
              </a:extLst>
            </p:cNvPr>
            <p:cNvGrpSpPr/>
            <p:nvPr/>
          </p:nvGrpSpPr>
          <p:grpSpPr>
            <a:xfrm>
              <a:off x="1008376" y="1856831"/>
              <a:ext cx="4540194" cy="1532243"/>
              <a:chOff x="1000542" y="1686350"/>
              <a:chExt cx="4540194" cy="1532243"/>
            </a:xfrm>
          </p:grpSpPr>
          <p:sp>
            <p:nvSpPr>
              <p:cNvPr id="54" name="íś1ïḓê">
                <a:extLst>
                  <a:ext uri="{FF2B5EF4-FFF2-40B4-BE49-F238E27FC236}">
                    <a16:creationId xmlns:a16="http://schemas.microsoft.com/office/drawing/2014/main" id="{229D67B4-5FAE-4F2B-877D-10BA4D84D536}"/>
                  </a:ext>
                </a:extLst>
              </p:cNvPr>
              <p:cNvSpPr/>
              <p:nvPr/>
            </p:nvSpPr>
            <p:spPr>
              <a:xfrm flipH="1">
                <a:off x="4352460" y="1686350"/>
                <a:ext cx="1188276" cy="520597"/>
              </a:xfrm>
              <a:custGeom>
                <a:rect b="b" l="l" r="r" t="t"/>
                <a:pathLst>
                  <a:path h="410118" w="936105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5" name="ï$ľiḑê">
                <a:extLst>
                  <a:ext uri="{FF2B5EF4-FFF2-40B4-BE49-F238E27FC236}">
                    <a16:creationId xmlns:a16="http://schemas.microsoft.com/office/drawing/2014/main" id="{00758040-CB3E-4F41-9BD8-8FC893996740}"/>
                  </a:ext>
                </a:extLst>
              </p:cNvPr>
              <p:cNvSpPr/>
              <p:nvPr/>
            </p:nvSpPr>
            <p:spPr>
              <a:xfrm flipH="1">
                <a:off x="1027128" y="1686350"/>
                <a:ext cx="3325333" cy="5205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Ins="144000" wrap="none">
                <a:normAutofit/>
              </a:bodyPr>
              <a:lstStyle/>
              <a:p>
                <a:pPr algn="r"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z="17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手术病人</a:t>
                </a:r>
              </a:p>
            </p:txBody>
          </p:sp>
          <p:sp>
            <p:nvSpPr>
              <p:cNvPr id="56" name="íşļîḓe">
                <a:extLst>
                  <a:ext uri="{FF2B5EF4-FFF2-40B4-BE49-F238E27FC236}">
                    <a16:creationId xmlns:a16="http://schemas.microsoft.com/office/drawing/2014/main" id="{187C9300-BD6D-4E51-8F37-935E5079C368}"/>
                  </a:ext>
                </a:extLst>
              </p:cNvPr>
              <p:cNvSpPr/>
              <p:nvPr/>
            </p:nvSpPr>
            <p:spPr bwMode="auto">
              <a:xfrm>
                <a:off x="4679749" y="1746124"/>
                <a:ext cx="375867" cy="375867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7" name="íS1íḑè">
                <a:extLst>
                  <a:ext uri="{FF2B5EF4-FFF2-40B4-BE49-F238E27FC236}">
                    <a16:creationId xmlns:a16="http://schemas.microsoft.com/office/drawing/2014/main" id="{6BE6C9AA-E68E-498B-BD59-1F88535763EB}"/>
                  </a:ext>
                </a:extLst>
              </p:cNvPr>
              <p:cNvSpPr txBox="1"/>
              <p:nvPr/>
            </p:nvSpPr>
            <p:spPr bwMode="auto">
              <a:xfrm flipH="1">
                <a:off x="1000542" y="2500244"/>
                <a:ext cx="3679206" cy="718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45720" lIns="91440" rIns="91440" tIns="45720" wrap="square">
                <a:no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>
                  <a:lnSpc>
                    <a:spcPts val="25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侧重术前准备，术后病人侧重专科情况观察、生命体征、伤口敷料、引流管、并发症</a:t>
                </a: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4B9AA79-0395-48AD-84C0-8D2D7AFA5AF7}"/>
              </a:ext>
            </a:extLst>
          </p:cNvPr>
          <p:cNvGrpSpPr/>
          <p:nvPr/>
        </p:nvGrpSpPr>
        <p:grpSpPr>
          <a:xfrm flipH="1">
            <a:off x="5894832" y="4546357"/>
            <a:ext cx="5060034" cy="1551955"/>
            <a:chOff x="1034962" y="1856831"/>
            <a:chExt cx="5060034" cy="1551955"/>
          </a:xfrm>
        </p:grpSpPr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7903F580-6DF9-4E70-8A1E-27806D1171BF}"/>
                </a:ext>
              </a:extLst>
            </p:cNvPr>
            <p:cNvCxnSpPr/>
            <p:nvPr/>
          </p:nvCxnSpPr>
          <p:spPr>
            <a:xfrm>
              <a:off x="5476784" y="2117129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îṥ1íďé">
              <a:extLst>
                <a:ext uri="{FF2B5EF4-FFF2-40B4-BE49-F238E27FC236}">
                  <a16:creationId xmlns:a16="http://schemas.microsoft.com/office/drawing/2014/main" id="{9D1C8CE2-4CF1-401B-9C65-DDCD02562926}"/>
                </a:ext>
              </a:extLst>
            </p:cNvPr>
            <p:cNvGrpSpPr/>
            <p:nvPr/>
          </p:nvGrpSpPr>
          <p:grpSpPr>
            <a:xfrm>
              <a:off x="1034962" y="1856831"/>
              <a:ext cx="4513608" cy="1551955"/>
              <a:chOff x="1027128" y="1686350"/>
              <a:chExt cx="4513608" cy="1551955"/>
            </a:xfrm>
          </p:grpSpPr>
          <p:sp>
            <p:nvSpPr>
              <p:cNvPr id="61" name="íś1ïḓê">
                <a:extLst>
                  <a:ext uri="{FF2B5EF4-FFF2-40B4-BE49-F238E27FC236}">
                    <a16:creationId xmlns:a16="http://schemas.microsoft.com/office/drawing/2014/main" id="{0AF03AE4-8223-4AA8-892B-7BE02733FD13}"/>
                  </a:ext>
                </a:extLst>
              </p:cNvPr>
              <p:cNvSpPr/>
              <p:nvPr/>
            </p:nvSpPr>
            <p:spPr>
              <a:xfrm flipH="1">
                <a:off x="4352460" y="1686350"/>
                <a:ext cx="1188276" cy="520597"/>
              </a:xfrm>
              <a:custGeom>
                <a:rect b="b" l="l" r="r" t="t"/>
                <a:pathLst>
                  <a:path h="410118" w="936105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2" name="ï$ľiḑê">
                <a:extLst>
                  <a:ext uri="{FF2B5EF4-FFF2-40B4-BE49-F238E27FC236}">
                    <a16:creationId xmlns:a16="http://schemas.microsoft.com/office/drawing/2014/main" id="{A4933623-B386-40C0-9464-4ED11C3642C7}"/>
                  </a:ext>
                </a:extLst>
              </p:cNvPr>
              <p:cNvSpPr/>
              <p:nvPr/>
            </p:nvSpPr>
            <p:spPr>
              <a:xfrm flipH="1">
                <a:off x="1027128" y="1686350"/>
                <a:ext cx="3325333" cy="5205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Ins="144000" wrap="none"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altLang="en-US" lang="zh-CN" sz="17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出院病人</a:t>
                </a:r>
              </a:p>
            </p:txBody>
          </p:sp>
          <p:sp>
            <p:nvSpPr>
              <p:cNvPr id="63" name="íşļîḓe">
                <a:extLst>
                  <a:ext uri="{FF2B5EF4-FFF2-40B4-BE49-F238E27FC236}">
                    <a16:creationId xmlns:a16="http://schemas.microsoft.com/office/drawing/2014/main" id="{C082C046-61FB-4EC9-9EB6-E26A8F53FDE6}"/>
                  </a:ext>
                </a:extLst>
              </p:cNvPr>
              <p:cNvSpPr/>
              <p:nvPr/>
            </p:nvSpPr>
            <p:spPr bwMode="auto">
              <a:xfrm>
                <a:off x="4679749" y="1746124"/>
                <a:ext cx="375867" cy="375867"/>
              </a:xfrm>
              <a:custGeom>
                <a:gdLst>
                  <a:gd fmla="*/ 223 w 228" name="T0"/>
                  <a:gd fmla="*/ 95 h 228" name="T1"/>
                  <a:gd fmla="*/ 196 w 228" name="T2"/>
                  <a:gd fmla="*/ 90 h 228" name="T3"/>
                  <a:gd fmla="*/ 189 w 228" name="T4"/>
                  <a:gd fmla="*/ 74 h 228" name="T5"/>
                  <a:gd fmla="*/ 205 w 228" name="T6"/>
                  <a:gd fmla="*/ 50 h 228" name="T7"/>
                  <a:gd fmla="*/ 205 w 228" name="T8"/>
                  <a:gd fmla="*/ 43 h 228" name="T9"/>
                  <a:gd fmla="*/ 185 w 228" name="T10"/>
                  <a:gd fmla="*/ 24 h 228" name="T11"/>
                  <a:gd fmla="*/ 178 w 228" name="T12"/>
                  <a:gd fmla="*/ 23 h 228" name="T13"/>
                  <a:gd fmla="*/ 155 w 228" name="T14"/>
                  <a:gd fmla="*/ 39 h 228" name="T15"/>
                  <a:gd fmla="*/ 138 w 228" name="T16"/>
                  <a:gd fmla="*/ 32 h 228" name="T17"/>
                  <a:gd fmla="*/ 133 w 228" name="T18"/>
                  <a:gd fmla="*/ 5 h 228" name="T19"/>
                  <a:gd fmla="*/ 127 w 228" name="T20"/>
                  <a:gd fmla="*/ 0 h 228" name="T21"/>
                  <a:gd fmla="*/ 100 w 228" name="T22"/>
                  <a:gd fmla="*/ 0 h 228" name="T23"/>
                  <a:gd fmla="*/ 94 w 228" name="T24"/>
                  <a:gd fmla="*/ 5 h 228" name="T25"/>
                  <a:gd fmla="*/ 89 w 228" name="T26"/>
                  <a:gd fmla="*/ 32 h 228" name="T27"/>
                  <a:gd fmla="*/ 73 w 228" name="T28"/>
                  <a:gd fmla="*/ 39 h 228" name="T29"/>
                  <a:gd fmla="*/ 50 w 228" name="T30"/>
                  <a:gd fmla="*/ 23 h 228" name="T31"/>
                  <a:gd fmla="*/ 43 w 228" name="T32"/>
                  <a:gd fmla="*/ 24 h 228" name="T33"/>
                  <a:gd fmla="*/ 23 w 228" name="T34"/>
                  <a:gd fmla="*/ 43 h 228" name="T35"/>
                  <a:gd fmla="*/ 23 w 228" name="T36"/>
                  <a:gd fmla="*/ 51 h 228" name="T37"/>
                  <a:gd fmla="*/ 39 w 228" name="T38"/>
                  <a:gd fmla="*/ 74 h 228" name="T39"/>
                  <a:gd fmla="*/ 32 w 228" name="T40"/>
                  <a:gd fmla="*/ 90 h 228" name="T41"/>
                  <a:gd fmla="*/ 5 w 228" name="T42"/>
                  <a:gd fmla="*/ 95 h 228" name="T43"/>
                  <a:gd fmla="*/ 0 w 228" name="T44"/>
                  <a:gd fmla="*/ 100 h 228" name="T45"/>
                  <a:gd fmla="*/ 0 w 228" name="T46"/>
                  <a:gd fmla="*/ 128 h 228" name="T47"/>
                  <a:gd fmla="*/ 5 w 228" name="T48"/>
                  <a:gd fmla="*/ 134 h 228" name="T49"/>
                  <a:gd fmla="*/ 32 w 228" name="T50"/>
                  <a:gd fmla="*/ 139 h 228" name="T51"/>
                  <a:gd fmla="*/ 39 w 228" name="T52"/>
                  <a:gd fmla="*/ 155 h 228" name="T53"/>
                  <a:gd fmla="*/ 23 w 228" name="T54"/>
                  <a:gd fmla="*/ 178 h 228" name="T55"/>
                  <a:gd fmla="*/ 24 w 228" name="T56"/>
                  <a:gd fmla="*/ 185 h 228" name="T57"/>
                  <a:gd fmla="*/ 43 w 228" name="T58"/>
                  <a:gd fmla="*/ 204 h 228" name="T59"/>
                  <a:gd fmla="*/ 51 w 228" name="T60"/>
                  <a:gd fmla="*/ 205 h 228" name="T61"/>
                  <a:gd fmla="*/ 73 w 228" name="T62"/>
                  <a:gd fmla="*/ 189 h 228" name="T63"/>
                  <a:gd fmla="*/ 89 w 228" name="T64"/>
                  <a:gd fmla="*/ 196 h 228" name="T65"/>
                  <a:gd fmla="*/ 94 w 228" name="T66"/>
                  <a:gd fmla="*/ 223 h 228" name="T67"/>
                  <a:gd fmla="*/ 100 w 228" name="T68"/>
                  <a:gd fmla="*/ 228 h 228" name="T69"/>
                  <a:gd fmla="*/ 127 w 228" name="T70"/>
                  <a:gd fmla="*/ 228 h 228" name="T71"/>
                  <a:gd fmla="*/ 133 w 228" name="T72"/>
                  <a:gd fmla="*/ 223 h 228" name="T73"/>
                  <a:gd fmla="*/ 138 w 228" name="T74"/>
                  <a:gd fmla="*/ 196 h 228" name="T75"/>
                  <a:gd fmla="*/ 154 w 228" name="T76"/>
                  <a:gd fmla="*/ 190 h 228" name="T77"/>
                  <a:gd fmla="*/ 177 w 228" name="T78"/>
                  <a:gd fmla="*/ 205 h 228" name="T79"/>
                  <a:gd fmla="*/ 185 w 228" name="T80"/>
                  <a:gd fmla="*/ 205 h 228" name="T81"/>
                  <a:gd fmla="*/ 204 w 228" name="T82"/>
                  <a:gd fmla="*/ 185 h 228" name="T83"/>
                  <a:gd fmla="*/ 205 w 228" name="T84"/>
                  <a:gd fmla="*/ 178 h 228" name="T85"/>
                  <a:gd fmla="*/ 189 w 228" name="T86"/>
                  <a:gd fmla="*/ 155 h 228" name="T87"/>
                  <a:gd fmla="*/ 196 w 228" name="T88"/>
                  <a:gd fmla="*/ 139 h 228" name="T89"/>
                  <a:gd fmla="*/ 223 w 228" name="T90"/>
                  <a:gd fmla="*/ 134 h 228" name="T91"/>
                  <a:gd fmla="*/ 228 w 228" name="T92"/>
                  <a:gd fmla="*/ 128 h 228" name="T93"/>
                  <a:gd fmla="*/ 228 w 228" name="T94"/>
                  <a:gd fmla="*/ 100 h 228" name="T95"/>
                  <a:gd fmla="*/ 223 w 228" name="T96"/>
                  <a:gd fmla="*/ 95 h 228" name="T97"/>
                  <a:gd fmla="*/ 114 w 228" name="T98"/>
                  <a:gd fmla="*/ 149 h 228" name="T99"/>
                  <a:gd fmla="*/ 79 w 228" name="T100"/>
                  <a:gd fmla="*/ 114 h 228" name="T101"/>
                  <a:gd fmla="*/ 114 w 228" name="T102"/>
                  <a:gd fmla="*/ 79 h 228" name="T103"/>
                  <a:gd fmla="*/ 149 w 228" name="T104"/>
                  <a:gd fmla="*/ 114 h 228" name="T105"/>
                  <a:gd fmla="*/ 114 w 228" name="T106"/>
                  <a:gd fmla="*/ 149 h 22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8" w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4" name="íS1íḑè">
                <a:extLst>
                  <a:ext uri="{FF2B5EF4-FFF2-40B4-BE49-F238E27FC236}">
                    <a16:creationId xmlns:a16="http://schemas.microsoft.com/office/drawing/2014/main" id="{9B20949D-B4F5-44B8-86E8-57CEEEBE8500}"/>
                  </a:ext>
                </a:extLst>
              </p:cNvPr>
              <p:cNvSpPr txBox="1"/>
              <p:nvPr/>
            </p:nvSpPr>
            <p:spPr bwMode="auto">
              <a:xfrm flipH="1">
                <a:off x="1027128" y="2519956"/>
                <a:ext cx="3345077" cy="718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 anchorCtr="0" bIns="45720" lIns="91440" rIns="91440" tIns="45720" wrap="square">
                <a:noAutofit/>
                <a:scene3d>
                  <a:camera prst="orthographicFront"/>
                  <a:lightRig dir="t" rig="threePt"/>
                </a:scene3d>
                <a:sp3d>
                  <a:bevelT h="0" w="0"/>
                </a:sp3d>
              </a:bodyPr>
              <a:lstStyle/>
              <a:p>
                <a:pPr>
                  <a:lnSpc>
                    <a:spcPts val="25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侧重出院指导，征求意见等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advClick="0" advTm="2000" p14:dur="1600" spd="slow">
        <p14:gallery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97DE08-5359-4CD0-861C-984EA003F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1B6CA32-D035-4D10-84BB-326352C7EFED}"/>
              </a:ext>
            </a:extLst>
          </p:cNvPr>
          <p:cNvGrpSpPr/>
          <p:nvPr/>
        </p:nvGrpSpPr>
        <p:grpSpPr>
          <a:xfrm>
            <a:off x="0" y="1733550"/>
            <a:ext cx="12192000" cy="3619499"/>
            <a:chOff x="0" y="1733550"/>
            <a:chExt cx="12192000" cy="361949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3CB0173-EEFE-4276-B28E-0F492CB6B56F}"/>
                </a:ext>
              </a:extLst>
            </p:cNvPr>
            <p:cNvSpPr/>
            <p:nvPr/>
          </p:nvSpPr>
          <p:spPr>
            <a:xfrm>
              <a:off x="0" y="1733550"/>
              <a:ext cx="12192000" cy="3619499"/>
            </a:xfrm>
            <a:prstGeom prst="roundRect">
              <a:avLst>
                <a:gd fmla="val 928" name="adj"/>
              </a:avLst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7D45698-6C71-4929-8FD7-E4EA80F364B0}"/>
                </a:ext>
              </a:extLst>
            </p:cNvPr>
            <p:cNvCxnSpPr/>
            <p:nvPr/>
          </p:nvCxnSpPr>
          <p:spPr>
            <a:xfrm>
              <a:off x="0" y="5200650"/>
              <a:ext cx="12192000" cy="0"/>
            </a:xfrm>
            <a:prstGeom prst="line">
              <a:avLst/>
            </a:prstGeom>
            <a:ln>
              <a:solidFill>
                <a:srgbClr val="F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6E5126-A8B4-46A6-9BFA-70079F7F7FF0}"/>
              </a:ext>
            </a:extLst>
          </p:cNvPr>
          <p:cNvSpPr/>
          <p:nvPr/>
        </p:nvSpPr>
        <p:spPr bwMode="auto">
          <a:xfrm rot="10800000">
            <a:off x="3168091" y="2404624"/>
            <a:ext cx="5855817" cy="2367282"/>
          </a:xfrm>
          <a:custGeom>
            <a:gdLst>
              <a:gd fmla="*/ 7181504 w 7425381" name="connsiteX0"/>
              <a:gd fmla="*/ 2367282 h 2367282" name="connsiteY0"/>
              <a:gd fmla="*/ 5403111 w 7425381" name="connsiteX1"/>
              <a:gd fmla="*/ 2367282 h 2367282" name="connsiteY1"/>
              <a:gd fmla="*/ 4827828 w 7425381" name="connsiteX2"/>
              <a:gd fmla="*/ 2367282 h 2367282" name="connsiteY2"/>
              <a:gd fmla="*/ 4750916 w 7425381" name="connsiteX3"/>
              <a:gd fmla="*/ 2367282 h 2367282" name="connsiteY3"/>
              <a:gd fmla="*/ 4620470 w 7425381" name="connsiteX4"/>
              <a:gd fmla="*/ 2367282 h 2367282" name="connsiteY4"/>
              <a:gd fmla="*/ 4595077 w 7425381" name="connsiteX5"/>
              <a:gd fmla="*/ 2367282 h 2367282" name="connsiteY5"/>
              <a:gd fmla="*/ 4522442 w 7425381" name="connsiteX6"/>
              <a:gd fmla="*/ 2367282 h 2367282" name="connsiteY6"/>
              <a:gd fmla="*/ 4405117 w 7425381" name="connsiteX7"/>
              <a:gd fmla="*/ 2367282 h 2367282" name="connsiteY7"/>
              <a:gd fmla="*/ 4395515 w 7425381" name="connsiteX8"/>
              <a:gd fmla="*/ 2367282 h 2367282" name="connsiteY8"/>
              <a:gd fmla="*/ 4361893 w 7425381" name="connsiteX9"/>
              <a:gd fmla="*/ 2367282 h 2367282" name="connsiteY9"/>
              <a:gd fmla="*/ 4355718 w 7425381" name="connsiteX10"/>
              <a:gd fmla="*/ 2367282 h 2367282" name="connsiteY10"/>
              <a:gd fmla="*/ 4226590 w 7425381" name="connsiteX11"/>
              <a:gd fmla="*/ 2367282 h 2367282" name="connsiteY11"/>
              <a:gd fmla="*/ 4085747 w 7425381" name="connsiteX12"/>
              <a:gd fmla="*/ 2367282 h 2367282" name="connsiteY12"/>
              <a:gd fmla="*/ 3970435 w 7425381" name="connsiteX13"/>
              <a:gd fmla="*/ 2367282 h 2367282" name="connsiteY13"/>
              <a:gd fmla="*/ 3944972 w 7425381" name="connsiteX14"/>
              <a:gd fmla="*/ 2367282 h 2367282" name="connsiteY14"/>
              <a:gd fmla="*/ 3878101 w 7425381" name="connsiteX15"/>
              <a:gd fmla="*/ 2367282 h 2367282" name="connsiteY15"/>
              <a:gd fmla="*/ 3752151 w 7425381" name="connsiteX16"/>
              <a:gd fmla="*/ 2367282 h 2367282" name="connsiteY16"/>
              <a:gd fmla="*/ 3687475 w 7425381" name="connsiteX17"/>
              <a:gd fmla="*/ 2367282 h 2367282" name="connsiteY17"/>
              <a:gd fmla="*/ 3663646 w 7425381" name="connsiteX18"/>
              <a:gd fmla="*/ 2367282 h 2367282" name="connsiteY18"/>
              <a:gd fmla="*/ 3660242 w 7425381" name="connsiteX19"/>
              <a:gd fmla="*/ 2367282 h 2367282" name="connsiteY19"/>
              <a:gd fmla="*/ 3585498 w 7425381" name="connsiteX20"/>
              <a:gd fmla="*/ 2367282 h 2367282" name="connsiteY20"/>
              <a:gd fmla="*/ 3334859 w 7425381" name="connsiteX21"/>
              <a:gd fmla="*/ 2367282 h 2367282" name="connsiteY21"/>
              <a:gd fmla="*/ 3273878 w 7425381" name="connsiteX22"/>
              <a:gd fmla="*/ 2367282 h 2367282" name="connsiteY22"/>
              <a:gd fmla="*/ 3090341 w 7425381" name="connsiteX23"/>
              <a:gd fmla="*/ 2367282 h 2367282" name="connsiteY23"/>
              <a:gd fmla="*/ 3006694 w 7425381" name="connsiteX24"/>
              <a:gd fmla="*/ 2367282 h 2367282" name="connsiteY24"/>
              <a:gd fmla="*/ 2915134 w 7425381" name="connsiteX25"/>
              <a:gd fmla="*/ 2367282 h 2367282" name="connsiteY25"/>
              <a:gd fmla="*/ 2797688 w 7425381" name="connsiteX26"/>
              <a:gd fmla="*/ 2367282 h 2367282" name="connsiteY26"/>
              <a:gd fmla="*/ 2780527 w 7425381" name="connsiteX27"/>
              <a:gd fmla="*/ 2367282 h 2367282" name="connsiteY27"/>
              <a:gd fmla="*/ 2726451 w 7425381" name="connsiteX28"/>
              <a:gd fmla="*/ 2367282 h 2367282" name="connsiteY28"/>
              <a:gd fmla="*/ 2689869 w 7425381" name="connsiteX29"/>
              <a:gd fmla="*/ 2367282 h 2367282" name="connsiteY29"/>
              <a:gd fmla="*/ 2674466 w 7425381" name="connsiteX30"/>
              <a:gd fmla="*/ 2367282 h 2367282" name="connsiteY30"/>
              <a:gd fmla="*/ 2591960 w 7425381" name="connsiteX31"/>
              <a:gd fmla="*/ 2367282 h 2367282" name="connsiteY31"/>
              <a:gd fmla="*/ 2022271 w 7425381" name="connsiteX32"/>
              <a:gd fmla="*/ 2367282 h 2367282" name="connsiteY32"/>
              <a:gd fmla="*/ 912163 w 7425381" name="connsiteX33"/>
              <a:gd fmla="*/ 2367282 h 2367282" name="connsiteY33"/>
              <a:gd fmla="*/ 494762 w 7425381" name="connsiteX34"/>
              <a:gd fmla="*/ 2040531 h 2367282" name="connsiteY34"/>
              <a:gd fmla="*/ 12975 w 7425381" name="connsiteX35"/>
              <a:gd fmla="*/ 324529 h 2367282" name="connsiteY35"/>
              <a:gd fmla="*/ 243877 w 7425381" name="connsiteX36"/>
              <a:gd fmla="*/ 0 h 2367282" name="connsiteY36"/>
              <a:gd fmla="*/ 2022271 w 7425381" name="connsiteX37"/>
              <a:gd fmla="*/ 0 h 2367282" name="connsiteY37"/>
              <a:gd fmla="*/ 2597554 w 7425381" name="connsiteX38"/>
              <a:gd fmla="*/ 0 h 2367282" name="connsiteY38"/>
              <a:gd fmla="*/ 2674466 w 7425381" name="connsiteX39"/>
              <a:gd fmla="*/ 0 h 2367282" name="connsiteY39"/>
              <a:gd fmla="*/ 2804913 w 7425381" name="connsiteX40"/>
              <a:gd fmla="*/ 0 h 2367282" name="connsiteY40"/>
              <a:gd fmla="*/ 2830305 w 7425381" name="connsiteX41"/>
              <a:gd fmla="*/ 0 h 2367282" name="connsiteY41"/>
              <a:gd fmla="*/ 2902940 w 7425381" name="connsiteX42"/>
              <a:gd fmla="*/ 0 h 2367282" name="connsiteY42"/>
              <a:gd fmla="*/ 2973181 w 7425381" name="connsiteX43"/>
              <a:gd fmla="*/ 0 h 2367282" name="connsiteY43"/>
              <a:gd fmla="*/ 3020265 w 7425381" name="connsiteX44"/>
              <a:gd fmla="*/ 0 h 2367282" name="connsiteY44"/>
              <a:gd fmla="*/ 3029867 w 7425381" name="connsiteX45"/>
              <a:gd fmla="*/ 0 h 2367282" name="connsiteY45"/>
              <a:gd fmla="*/ 3063490 w 7425381" name="connsiteX46"/>
              <a:gd fmla="*/ 0 h 2367282" name="connsiteY46"/>
              <a:gd fmla="*/ 3069665 w 7425381" name="connsiteX47"/>
              <a:gd fmla="*/ 0 h 2367282" name="connsiteY47"/>
              <a:gd fmla="*/ 3198793 w 7425381" name="connsiteX48"/>
              <a:gd fmla="*/ 0 h 2367282" name="connsiteY48"/>
              <a:gd fmla="*/ 3454947 w 7425381" name="connsiteX49"/>
              <a:gd fmla="*/ 0 h 2367282" name="connsiteY49"/>
              <a:gd fmla="*/ 3480411 w 7425381" name="connsiteX50"/>
              <a:gd fmla="*/ 0 h 2367282" name="connsiteY50"/>
              <a:gd fmla="*/ 3547281 w 7425381" name="connsiteX51"/>
              <a:gd fmla="*/ 0 h 2367282" name="connsiteY51"/>
              <a:gd fmla="*/ 3765140 w 7425381" name="connsiteX52"/>
              <a:gd fmla="*/ 0 h 2367282" name="connsiteY52"/>
              <a:gd fmla="*/ 3839884 w 7425381" name="connsiteX53"/>
              <a:gd fmla="*/ 0 h 2367282" name="connsiteY53"/>
              <a:gd fmla="*/ 4090523 w 7425381" name="connsiteX54"/>
              <a:gd fmla="*/ 0 h 2367282" name="connsiteY54"/>
              <a:gd fmla="*/ 4151504 w 7425381" name="connsiteX55"/>
              <a:gd fmla="*/ 0 h 2367282" name="connsiteY55"/>
              <a:gd fmla="*/ 4335042 w 7425381" name="connsiteX56"/>
              <a:gd fmla="*/ 0 h 2367282" name="connsiteY56"/>
              <a:gd fmla="*/ 4418689 w 7425381" name="connsiteX57"/>
              <a:gd fmla="*/ 0 h 2367282" name="connsiteY57"/>
              <a:gd fmla="*/ 4510248 w 7425381" name="connsiteX58"/>
              <a:gd fmla="*/ 0 h 2367282" name="connsiteY58"/>
              <a:gd fmla="*/ 4627694 w 7425381" name="connsiteX59"/>
              <a:gd fmla="*/ 0 h 2367282" name="connsiteY59"/>
              <a:gd fmla="*/ 4644855 w 7425381" name="connsiteX60"/>
              <a:gd fmla="*/ 0 h 2367282" name="connsiteY60"/>
              <a:gd fmla="*/ 4698932 w 7425381" name="connsiteX61"/>
              <a:gd fmla="*/ 0 h 2367282" name="connsiteY61"/>
              <a:gd fmla="*/ 4750916 w 7425381" name="connsiteX62"/>
              <a:gd fmla="*/ 0 h 2367282" name="connsiteY62"/>
              <a:gd fmla="*/ 4833422 w 7425381" name="connsiteX63"/>
              <a:gd fmla="*/ 0 h 2367282" name="connsiteY63"/>
              <a:gd fmla="*/ 5403111 w 7425381" name="connsiteX64"/>
              <a:gd fmla="*/ 0 h 2367282" name="connsiteY64"/>
              <a:gd fmla="*/ 6513220 w 7425381" name="connsiteX65"/>
              <a:gd fmla="*/ 0 h 2367282" name="connsiteY65"/>
              <a:gd fmla="*/ 6930620 w 7425381" name="connsiteX66"/>
              <a:gd fmla="*/ 326752 h 2367282" name="connsiteY66"/>
              <a:gd fmla="*/ 7412407 w 7425381" name="connsiteX67"/>
              <a:gd fmla="*/ 2042753 h 2367282" name="connsiteY67"/>
              <a:gd fmla="*/ 7181504 w 7425381" name="connsiteX68"/>
              <a:gd fmla="*/ 2367282 h 236728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2367282" w="7425381">
                <a:moveTo>
                  <a:pt x="7181504" y="2367282"/>
                </a:moveTo>
                <a:cubicBezTo>
                  <a:pt x="5403111" y="2367282"/>
                  <a:pt x="5403111" y="2367282"/>
                  <a:pt x="5403111" y="2367282"/>
                </a:cubicBezTo>
                <a:cubicBezTo>
                  <a:pt x="5185253" y="2367282"/>
                  <a:pt x="4994626" y="2367282"/>
                  <a:pt x="4827828" y="2367282"/>
                </a:cubicBezTo>
                <a:lnTo>
                  <a:pt x="4750916" y="2367282"/>
                </a:lnTo>
                <a:cubicBezTo>
                  <a:pt x="4701516" y="2367282"/>
                  <a:pt x="4658291" y="2367282"/>
                  <a:pt x="4620470" y="2367282"/>
                </a:cubicBezTo>
                <a:lnTo>
                  <a:pt x="4595077" y="2367282"/>
                </a:lnTo>
                <a:lnTo>
                  <a:pt x="4522442" y="2367282"/>
                </a:lnTo>
                <a:cubicBezTo>
                  <a:pt x="4466867" y="2367282"/>
                  <a:pt x="4429817" y="2367282"/>
                  <a:pt x="4405117" y="2367282"/>
                </a:cubicBezTo>
                <a:lnTo>
                  <a:pt x="4395515" y="2367282"/>
                </a:lnTo>
                <a:lnTo>
                  <a:pt x="4361893" y="2367282"/>
                </a:lnTo>
                <a:cubicBezTo>
                  <a:pt x="4355718" y="2367282"/>
                  <a:pt x="4355718" y="2367282"/>
                  <a:pt x="4355718" y="2367282"/>
                </a:cubicBezTo>
                <a:lnTo>
                  <a:pt x="4226590" y="2367282"/>
                </a:lnTo>
                <a:lnTo>
                  <a:pt x="4085747" y="2367282"/>
                </a:lnTo>
                <a:lnTo>
                  <a:pt x="3970435" y="2367282"/>
                </a:lnTo>
                <a:lnTo>
                  <a:pt x="3944972" y="2367282"/>
                </a:lnTo>
                <a:lnTo>
                  <a:pt x="3878101" y="2367282"/>
                </a:lnTo>
                <a:lnTo>
                  <a:pt x="3752151" y="2367282"/>
                </a:lnTo>
                <a:lnTo>
                  <a:pt x="3687475" y="2367282"/>
                </a:lnTo>
                <a:lnTo>
                  <a:pt x="3663646" y="2367282"/>
                </a:lnTo>
                <a:lnTo>
                  <a:pt x="3660242" y="2367282"/>
                </a:lnTo>
                <a:lnTo>
                  <a:pt x="3585498" y="2367282"/>
                </a:lnTo>
                <a:lnTo>
                  <a:pt x="3334859" y="2367282"/>
                </a:lnTo>
                <a:lnTo>
                  <a:pt x="3273878" y="2367282"/>
                </a:lnTo>
                <a:lnTo>
                  <a:pt x="3090341" y="2367282"/>
                </a:lnTo>
                <a:lnTo>
                  <a:pt x="3006694" y="2367282"/>
                </a:lnTo>
                <a:lnTo>
                  <a:pt x="2915134" y="2367282"/>
                </a:lnTo>
                <a:lnTo>
                  <a:pt x="2797688" y="2367282"/>
                </a:lnTo>
                <a:lnTo>
                  <a:pt x="2780527" y="2367282"/>
                </a:lnTo>
                <a:lnTo>
                  <a:pt x="2726451" y="2367282"/>
                </a:lnTo>
                <a:lnTo>
                  <a:pt x="2689869" y="2367282"/>
                </a:lnTo>
                <a:lnTo>
                  <a:pt x="2674466" y="2367282"/>
                </a:lnTo>
                <a:lnTo>
                  <a:pt x="2591960" y="2367282"/>
                </a:lnTo>
                <a:cubicBezTo>
                  <a:pt x="2022271" y="2367282"/>
                  <a:pt x="2022271" y="2367282"/>
                  <a:pt x="2022271" y="2367282"/>
                </a:cubicBezTo>
                <a:cubicBezTo>
                  <a:pt x="912163" y="2367282"/>
                  <a:pt x="912163" y="2367282"/>
                  <a:pt x="912163" y="2367282"/>
                </a:cubicBezTo>
                <a:cubicBezTo>
                  <a:pt x="732325" y="2367282"/>
                  <a:pt x="545827" y="2220577"/>
                  <a:pt x="494762" y="2040531"/>
                </a:cubicBezTo>
                <a:cubicBezTo>
                  <a:pt x="12975" y="324529"/>
                  <a:pt x="12975" y="324529"/>
                  <a:pt x="12975" y="324529"/>
                </a:cubicBezTo>
                <a:cubicBezTo>
                  <a:pt x="-38090" y="146705"/>
                  <a:pt x="66260" y="0"/>
                  <a:pt x="243877" y="0"/>
                </a:cubicBezTo>
                <a:cubicBezTo>
                  <a:pt x="2022271" y="0"/>
                  <a:pt x="2022271" y="0"/>
                  <a:pt x="2022271" y="0"/>
                </a:cubicBezTo>
                <a:cubicBezTo>
                  <a:pt x="2240129" y="0"/>
                  <a:pt x="2430756" y="0"/>
                  <a:pt x="2597554" y="0"/>
                </a:cubicBezTo>
                <a:lnTo>
                  <a:pt x="2674466" y="0"/>
                </a:lnTo>
                <a:lnTo>
                  <a:pt x="2804913" y="0"/>
                </a:lnTo>
                <a:lnTo>
                  <a:pt x="2830305" y="0"/>
                </a:lnTo>
                <a:lnTo>
                  <a:pt x="2902940" y="0"/>
                </a:lnTo>
                <a:lnTo>
                  <a:pt x="2973181" y="0"/>
                </a:lnTo>
                <a:lnTo>
                  <a:pt x="3020265" y="0"/>
                </a:lnTo>
                <a:lnTo>
                  <a:pt x="3029867" y="0"/>
                </a:lnTo>
                <a:lnTo>
                  <a:pt x="3063490" y="0"/>
                </a:lnTo>
                <a:lnTo>
                  <a:pt x="3069665" y="0"/>
                </a:lnTo>
                <a:lnTo>
                  <a:pt x="3198793" y="0"/>
                </a:lnTo>
                <a:cubicBezTo>
                  <a:pt x="3301765" y="0"/>
                  <a:pt x="3386015" y="0"/>
                  <a:pt x="3454947" y="0"/>
                </a:cubicBezTo>
                <a:lnTo>
                  <a:pt x="3480411" y="0"/>
                </a:lnTo>
                <a:lnTo>
                  <a:pt x="3547281" y="0"/>
                </a:lnTo>
                <a:cubicBezTo>
                  <a:pt x="3765140" y="0"/>
                  <a:pt x="3765140" y="0"/>
                  <a:pt x="3765140" y="0"/>
                </a:cubicBezTo>
                <a:lnTo>
                  <a:pt x="3839884" y="0"/>
                </a:lnTo>
                <a:lnTo>
                  <a:pt x="4090523" y="0"/>
                </a:lnTo>
                <a:lnTo>
                  <a:pt x="4151504" y="0"/>
                </a:lnTo>
                <a:lnTo>
                  <a:pt x="4335042" y="0"/>
                </a:lnTo>
                <a:lnTo>
                  <a:pt x="4418689" y="0"/>
                </a:lnTo>
                <a:lnTo>
                  <a:pt x="4510248" y="0"/>
                </a:lnTo>
                <a:cubicBezTo>
                  <a:pt x="4558382" y="0"/>
                  <a:pt x="4596889" y="0"/>
                  <a:pt x="4627694" y="0"/>
                </a:cubicBezTo>
                <a:lnTo>
                  <a:pt x="4644855" y="0"/>
                </a:lnTo>
                <a:lnTo>
                  <a:pt x="4698932" y="0"/>
                </a:lnTo>
                <a:cubicBezTo>
                  <a:pt x="4750916" y="0"/>
                  <a:pt x="4750916" y="0"/>
                  <a:pt x="4750916" y="0"/>
                </a:cubicBezTo>
                <a:lnTo>
                  <a:pt x="4833422" y="0"/>
                </a:lnTo>
                <a:cubicBezTo>
                  <a:pt x="5403111" y="0"/>
                  <a:pt x="5403111" y="0"/>
                  <a:pt x="5403111" y="0"/>
                </a:cubicBezTo>
                <a:cubicBezTo>
                  <a:pt x="6513220" y="0"/>
                  <a:pt x="6513220" y="0"/>
                  <a:pt x="6513220" y="0"/>
                </a:cubicBezTo>
                <a:cubicBezTo>
                  <a:pt x="6693057" y="0"/>
                  <a:pt x="6879555" y="146705"/>
                  <a:pt x="6930620" y="326752"/>
                </a:cubicBezTo>
                <a:cubicBezTo>
                  <a:pt x="7412407" y="2042753"/>
                  <a:pt x="7412407" y="2042753"/>
                  <a:pt x="7412407" y="2042753"/>
                </a:cubicBezTo>
                <a:cubicBezTo>
                  <a:pt x="7463472" y="2220577"/>
                  <a:pt x="7359122" y="2367282"/>
                  <a:pt x="7181504" y="2367282"/>
                </a:cubicBezTo>
                <a:close/>
              </a:path>
            </a:pathLst>
          </a:custGeom>
          <a:solidFill>
            <a:srgbClr val="FF7F7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5468" y="3280171"/>
            <a:ext cx="4856189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交接班的护理缺陷、不良事件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4800868" y="2527206"/>
            <a:ext cx="259026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PART 03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0F052E-DA1C-464C-94B3-FA104BA2D953}"/>
              </a:ext>
            </a:extLst>
          </p:cNvPr>
          <p:cNvCxnSpPr/>
          <p:nvPr/>
        </p:nvCxnSpPr>
        <p:spPr>
          <a:xfrm>
            <a:off x="0" y="1905000"/>
            <a:ext cx="12192000" cy="0"/>
          </a:xfrm>
          <a:prstGeom prst="line">
            <a:avLst/>
          </a:prstGeom>
          <a:ln>
            <a:solidFill>
              <a:srgbClr val="F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6AA9B8C-20C4-48B1-99F2-148237D16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51556" y="3429000"/>
            <a:ext cx="3540444" cy="303481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C87F57-7472-4ADD-B839-DA7F4042B979}"/>
              </a:ext>
            </a:extLst>
          </p:cNvPr>
          <p:cNvGrpSpPr/>
          <p:nvPr/>
        </p:nvGrpSpPr>
        <p:grpSpPr>
          <a:xfrm>
            <a:off x="980344" y="2246196"/>
            <a:ext cx="1207404" cy="1379086"/>
            <a:chOff x="1799691" y="3968675"/>
            <a:chExt cx="1207404" cy="137908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62DF735-FB53-4318-A63D-3BF27B19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5966" l="10107" r="5537" t="18056"/>
            <a:stretch>
              <a:fillRect/>
            </a:stretch>
          </p:blipFill>
          <p:spPr>
            <a:xfrm rot="1627817">
              <a:off x="1799691" y="3968675"/>
              <a:ext cx="1207404" cy="1379086"/>
            </a:xfrm>
            <a:prstGeom prst="rect">
              <a:avLst/>
            </a:prstGeom>
          </p:spPr>
        </p:pic>
        <p:sp>
          <p:nvSpPr>
            <p:cNvPr id="20" name="交接班">
              <a:extLst>
                <a:ext uri="{FF2B5EF4-FFF2-40B4-BE49-F238E27FC236}">
                  <a16:creationId xmlns:a16="http://schemas.microsoft.com/office/drawing/2014/main" id="{6B491619-2DC1-4A87-A752-62B2F89912BB}"/>
                </a:ext>
              </a:extLst>
            </p:cNvPr>
            <p:cNvSpPr txBox="1"/>
            <p:nvPr/>
          </p:nvSpPr>
          <p:spPr>
            <a:xfrm rot="1678560">
              <a:off x="2176105" y="4090528"/>
              <a:ext cx="396240" cy="1101331"/>
            </a:xfrm>
            <a:prstGeom prst="rect">
              <a:avLst/>
            </a:prstGeom>
            <a:noFill/>
          </p:spPr>
          <p:txBody>
            <a:bodyPr bIns="0" lIns="0" rIns="0" rtlCol="0" tIns="0" vert="eaVert" wrap="square">
              <a:spAutoFit/>
            </a:bodyPr>
            <a:lstStyle/>
            <a:p>
              <a:pPr algn="dist" lvl="1" marL="0"/>
              <a:r>
                <a:rPr altLang="en-US" b="1" lang="zh-CN" sz="2600">
                  <a:solidFill>
                    <a:srgbClr val="F85B48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交接班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10AA91-804A-4615-AD61-40E57ACB8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79210" t="53438"/>
          <a:stretch>
            <a:fillRect/>
          </a:stretch>
        </p:blipFill>
        <p:spPr>
          <a:xfrm>
            <a:off x="0" y="3638551"/>
            <a:ext cx="2534653" cy="28384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02B954D-7763-4F85-A577-D64E43187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" l="27500" r="62179" t="77433"/>
          <a:stretch>
            <a:fillRect/>
          </a:stretch>
        </p:blipFill>
        <p:spPr>
          <a:xfrm>
            <a:off x="3965468" y="4708976"/>
            <a:ext cx="1258316" cy="1375611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340E33-7969-4547-B3AF-3A0B079AC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82303" l="76184"/>
          <a:stretch>
            <a:fillRect/>
          </a:stretch>
        </p:blipFill>
        <p:spPr>
          <a:xfrm>
            <a:off x="9288379" y="1116922"/>
            <a:ext cx="2903621" cy="1078832"/>
          </a:xfrm>
          <a:prstGeom prst="rect">
            <a:avLst/>
          </a:prstGeom>
        </p:spPr>
      </p:pic>
    </p:spTree>
    <p:extLst>
      <p:ext uri="{BB962C8B-B14F-4D97-AF65-F5344CB8AC3E}">
        <p14:creationId val="1116109056"/>
      </p:ext>
    </p:extLst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6"/>
      <p:bldP grpId="0" spid="1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97" name="组合 40996">
            <a:extLst>
              <a:ext uri="{FF2B5EF4-FFF2-40B4-BE49-F238E27FC236}">
                <a16:creationId xmlns:a16="http://schemas.microsoft.com/office/drawing/2014/main" id="{E73C7C7B-9E11-4516-B794-97C8C57E5A88}"/>
              </a:ext>
            </a:extLst>
          </p:cNvPr>
          <p:cNvGrpSpPr/>
          <p:nvPr/>
        </p:nvGrpSpPr>
        <p:grpSpPr>
          <a:xfrm>
            <a:off x="7939088" y="1490028"/>
            <a:ext cx="3671888" cy="1458557"/>
            <a:chOff x="7939088" y="1490028"/>
            <a:chExt cx="3671888" cy="1458557"/>
          </a:xfrm>
        </p:grpSpPr>
        <p:sp>
          <p:nvSpPr>
            <p:cNvPr id="35844" name="AutoShape 6"/>
            <p:cNvSpPr/>
            <p:nvPr/>
          </p:nvSpPr>
          <p:spPr>
            <a:xfrm>
              <a:off x="7939088" y="1786535"/>
              <a:ext cx="3671888" cy="1162050"/>
            </a:xfrm>
            <a:prstGeom prst="roundRect">
              <a:avLst>
                <a:gd fmla="val 13125" name="adj"/>
              </a:avLst>
            </a:prstGeom>
            <a:noFill/>
            <a:ln w="3175">
              <a:noFill/>
            </a:ln>
          </p:spPr>
          <p:txBody>
            <a:bodyPr bIns="46990" lIns="90170" rIns="90170" tIns="46990"/>
            <a:lstStyle/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静脉导管脱出或堵塞  当班护士只注意液体是否滴完，未在意液体输注状态是否正常。</a:t>
              </a:r>
            </a:p>
          </p:txBody>
        </p:sp>
        <p:sp>
          <p:nvSpPr>
            <p:cNvPr id="35840" name="文本框 35839"/>
            <p:cNvSpPr txBox="1"/>
            <p:nvPr/>
          </p:nvSpPr>
          <p:spPr>
            <a:xfrm>
              <a:off x="7939089" y="1490028"/>
              <a:ext cx="962025" cy="396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问题一</a:t>
              </a:r>
            </a:p>
          </p:txBody>
        </p:sp>
      </p:grpSp>
      <p:grpSp>
        <p:nvGrpSpPr>
          <p:cNvPr id="40995" name="组合 40994">
            <a:extLst>
              <a:ext uri="{FF2B5EF4-FFF2-40B4-BE49-F238E27FC236}">
                <a16:creationId xmlns:a16="http://schemas.microsoft.com/office/drawing/2014/main" id="{F4B4B64E-FFBE-4A07-AEBA-B8D673E449E7}"/>
              </a:ext>
            </a:extLst>
          </p:cNvPr>
          <p:cNvGrpSpPr/>
          <p:nvPr/>
        </p:nvGrpSpPr>
        <p:grpSpPr>
          <a:xfrm>
            <a:off x="7960776" y="3060902"/>
            <a:ext cx="3671887" cy="1455061"/>
            <a:chOff x="7960776" y="3060902"/>
            <a:chExt cx="3671887" cy="1455061"/>
          </a:xfrm>
        </p:grpSpPr>
        <p:sp>
          <p:nvSpPr>
            <p:cNvPr id="35846" name="AutoShape 10"/>
            <p:cNvSpPr/>
            <p:nvPr/>
          </p:nvSpPr>
          <p:spPr>
            <a:xfrm>
              <a:off x="7960776" y="3353913"/>
              <a:ext cx="3671887" cy="1162050"/>
            </a:xfrm>
            <a:prstGeom prst="roundRect">
              <a:avLst>
                <a:gd fmla="val 13125" name="adj"/>
              </a:avLst>
            </a:prstGeom>
            <a:noFill/>
            <a:ln w="3175">
              <a:noFill/>
            </a:ln>
          </p:spPr>
          <p:txBody>
            <a:bodyPr bIns="46990" lIns="90170" rIns="90170" tIns="46990"/>
            <a:lstStyle/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静脉输液部位液体外渗或出现静脉炎  ，护士对输液病人的观察不到位，不能及时发现问题。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966490" y="3060902"/>
              <a:ext cx="962025" cy="396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问题二</a:t>
              </a:r>
            </a:p>
          </p:txBody>
        </p:sp>
      </p:grpSp>
      <p:grpSp>
        <p:nvGrpSpPr>
          <p:cNvPr id="40996" name="组合 40995">
            <a:extLst>
              <a:ext uri="{FF2B5EF4-FFF2-40B4-BE49-F238E27FC236}">
                <a16:creationId xmlns:a16="http://schemas.microsoft.com/office/drawing/2014/main" id="{B6566D7B-40BF-4623-B7D3-8C22EF174E4A}"/>
              </a:ext>
            </a:extLst>
          </p:cNvPr>
          <p:cNvGrpSpPr/>
          <p:nvPr/>
        </p:nvGrpSpPr>
        <p:grpSpPr>
          <a:xfrm>
            <a:off x="7920884" y="4968115"/>
            <a:ext cx="3671888" cy="1510580"/>
            <a:chOff x="7920884" y="4968115"/>
            <a:chExt cx="3671888" cy="1510580"/>
          </a:xfrm>
        </p:grpSpPr>
        <p:sp>
          <p:nvSpPr>
            <p:cNvPr id="35848" name="AutoShape 14"/>
            <p:cNvSpPr/>
            <p:nvPr/>
          </p:nvSpPr>
          <p:spPr>
            <a:xfrm>
              <a:off x="7920884" y="5315058"/>
              <a:ext cx="3671888" cy="1163637"/>
            </a:xfrm>
            <a:prstGeom prst="roundRect">
              <a:avLst>
                <a:gd fmla="val 13125" name="adj"/>
              </a:avLst>
            </a:prstGeom>
            <a:noFill/>
            <a:ln w="3175">
              <a:noFill/>
            </a:ln>
          </p:spPr>
          <p:txBody>
            <a:bodyPr bIns="46990" lIns="90170" rIns="90170" tIns="46990"/>
            <a:lstStyle/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交接内容不全面  药物、物品等交接不清。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966490" y="4968115"/>
              <a:ext cx="962025" cy="396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问题三</a:t>
              </a:r>
            </a:p>
          </p:txBody>
        </p:sp>
      </p:grpSp>
      <p:grpSp>
        <p:nvGrpSpPr>
          <p:cNvPr id="40998" name="组合 40997">
            <a:extLst>
              <a:ext uri="{FF2B5EF4-FFF2-40B4-BE49-F238E27FC236}">
                <a16:creationId xmlns:a16="http://schemas.microsoft.com/office/drawing/2014/main" id="{AB7BE55F-9DE5-4B97-A006-D0D161360282}"/>
              </a:ext>
            </a:extLst>
          </p:cNvPr>
          <p:cNvGrpSpPr/>
          <p:nvPr/>
        </p:nvGrpSpPr>
        <p:grpSpPr>
          <a:xfrm>
            <a:off x="678938" y="1488440"/>
            <a:ext cx="3024700" cy="1472815"/>
            <a:chOff x="678938" y="1488440"/>
            <a:chExt cx="3024700" cy="1472815"/>
          </a:xfrm>
        </p:grpSpPr>
        <p:sp>
          <p:nvSpPr>
            <p:cNvPr id="18" name="AutoShape 6"/>
            <p:cNvSpPr/>
            <p:nvPr/>
          </p:nvSpPr>
          <p:spPr>
            <a:xfrm>
              <a:off x="678938" y="1799205"/>
              <a:ext cx="3022600" cy="1162050"/>
            </a:xfrm>
            <a:prstGeom prst="roundRect">
              <a:avLst>
                <a:gd fmla="val 0" name="adj"/>
              </a:avLst>
            </a:prstGeom>
            <a:noFill/>
            <a:ln w="3175">
              <a:noFill/>
            </a:ln>
          </p:spPr>
          <p:txBody>
            <a:bodyPr bIns="46990" lIns="90170" rIns="90170" tIns="46990"/>
            <a:lstStyle/>
            <a:p>
              <a:pPr algn="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皮肤情况交接不清  未能及时发现褥疮，引起这或那的交接问题。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740025" y="1488440"/>
              <a:ext cx="963613" cy="396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问题四</a:t>
              </a:r>
            </a:p>
          </p:txBody>
        </p:sp>
      </p:grpSp>
      <p:grpSp>
        <p:nvGrpSpPr>
          <p:cNvPr id="40999" name="组合 40998">
            <a:extLst>
              <a:ext uri="{FF2B5EF4-FFF2-40B4-BE49-F238E27FC236}">
                <a16:creationId xmlns:a16="http://schemas.microsoft.com/office/drawing/2014/main" id="{E169808C-B80D-44F9-B5B6-6B4A3928D476}"/>
              </a:ext>
            </a:extLst>
          </p:cNvPr>
          <p:cNvGrpSpPr/>
          <p:nvPr/>
        </p:nvGrpSpPr>
        <p:grpSpPr>
          <a:xfrm>
            <a:off x="977971" y="2996565"/>
            <a:ext cx="2847975" cy="1496838"/>
            <a:chOff x="977971" y="2996565"/>
            <a:chExt cx="2847975" cy="1496838"/>
          </a:xfrm>
        </p:grpSpPr>
        <p:sp>
          <p:nvSpPr>
            <p:cNvPr id="19" name="AutoShape 10"/>
            <p:cNvSpPr/>
            <p:nvPr/>
          </p:nvSpPr>
          <p:spPr>
            <a:xfrm>
              <a:off x="977971" y="3331353"/>
              <a:ext cx="2847975" cy="1162050"/>
            </a:xfrm>
            <a:prstGeom prst="roundRect">
              <a:avLst>
                <a:gd fmla="val 13125" name="adj"/>
              </a:avLst>
            </a:prstGeom>
            <a:noFill/>
            <a:ln w="3175">
              <a:noFill/>
            </a:ln>
          </p:spPr>
          <p:txBody>
            <a:bodyPr bIns="46990" lIns="90170" rIns="90170" tIns="46990"/>
            <a:lstStyle/>
            <a:p>
              <a:pPr algn="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拔管现象  病情评估不足，没有及时有效约束。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722563" y="2996565"/>
              <a:ext cx="963612" cy="396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问题五</a:t>
              </a:r>
            </a:p>
          </p:txBody>
        </p:sp>
      </p:grpSp>
      <p:grpSp>
        <p:nvGrpSpPr>
          <p:cNvPr id="41000" name="组合 40999">
            <a:extLst>
              <a:ext uri="{FF2B5EF4-FFF2-40B4-BE49-F238E27FC236}">
                <a16:creationId xmlns:a16="http://schemas.microsoft.com/office/drawing/2014/main" id="{1D194F1B-F026-4746-A4D7-A7054E2FD39B}"/>
              </a:ext>
            </a:extLst>
          </p:cNvPr>
          <p:cNvGrpSpPr/>
          <p:nvPr/>
        </p:nvGrpSpPr>
        <p:grpSpPr>
          <a:xfrm>
            <a:off x="460374" y="4431578"/>
            <a:ext cx="3279190" cy="1501862"/>
            <a:chOff x="460374" y="4431578"/>
            <a:chExt cx="3279190" cy="1501862"/>
          </a:xfrm>
        </p:grpSpPr>
        <p:sp>
          <p:nvSpPr>
            <p:cNvPr id="20" name="AutoShape 14"/>
            <p:cNvSpPr/>
            <p:nvPr/>
          </p:nvSpPr>
          <p:spPr>
            <a:xfrm>
              <a:off x="460374" y="4769803"/>
              <a:ext cx="3279185" cy="1163637"/>
            </a:xfrm>
            <a:prstGeom prst="roundRect">
              <a:avLst>
                <a:gd fmla="val 13125" name="adj"/>
              </a:avLst>
            </a:prstGeom>
            <a:noFill/>
            <a:ln w="3175">
              <a:noFill/>
            </a:ln>
          </p:spPr>
          <p:txBody>
            <a:bodyPr bIns="46990" lIns="90170" rIns="90170" tIns="46990"/>
            <a:lstStyle/>
            <a:p>
              <a:pPr algn="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床前交接班言行不规范  侵犯病人隐私，或使病人认为被忽视。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777539" y="4431578"/>
              <a:ext cx="962025" cy="396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问题六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21283E3-CED7-4FA0-ABE0-CDE582F8FAEE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7141DE8E-350B-4B74-8EEC-5AB0A9EBD1DD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FDC80089-2F4E-4D56-BDDA-0093350D894B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0" name="淘宝店chenying0907出品 9">
                <a:extLst>
                  <a:ext uri="{FF2B5EF4-FFF2-40B4-BE49-F238E27FC236}">
                    <a16:creationId xmlns:a16="http://schemas.microsoft.com/office/drawing/2014/main" id="{C9BB1566-02C3-4371-954D-ABF05F253102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交接班的护理缺点</a:t>
                </a:r>
              </a:p>
            </p:txBody>
          </p:sp>
        </p:grpSp>
        <p:sp>
          <p:nvSpPr>
            <p:cNvPr id="78" name="淘宝店chenying0907出品 9">
              <a:extLst>
                <a:ext uri="{FF2B5EF4-FFF2-40B4-BE49-F238E27FC236}">
                  <a16:creationId xmlns:a16="http://schemas.microsoft.com/office/drawing/2014/main" id="{8736CCDF-EC75-4AF6-AF7A-29658C698464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81" name="iṧḻíďè">
            <a:extLst>
              <a:ext uri="{FF2B5EF4-FFF2-40B4-BE49-F238E27FC236}">
                <a16:creationId xmlns:a16="http://schemas.microsoft.com/office/drawing/2014/main" id="{86EB8DD1-2273-4FC0-8E03-5F176B506230}"/>
              </a:ext>
            </a:extLst>
          </p:cNvPr>
          <p:cNvGrpSpPr/>
          <p:nvPr/>
        </p:nvGrpSpPr>
        <p:grpSpPr>
          <a:xfrm>
            <a:off x="5319165" y="2021226"/>
            <a:ext cx="238958" cy="3645492"/>
            <a:chOff x="5489678" y="2022789"/>
            <a:chExt cx="238958" cy="3645492"/>
          </a:xfrm>
          <a:solidFill>
            <a:schemeClr val="bg1">
              <a:lumMod val="85000"/>
            </a:schemeClr>
          </a:solidFill>
        </p:grpSpPr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89DAD3A0-7715-4EDC-8F24-67767D44D4A0}"/>
                </a:ext>
              </a:extLst>
            </p:cNvPr>
            <p:cNvCxnSpPr/>
            <p:nvPr/>
          </p:nvCxnSpPr>
          <p:spPr>
            <a:xfrm flipH="1">
              <a:off x="5609157" y="4052520"/>
              <a:ext cx="0" cy="1376803"/>
            </a:xfrm>
            <a:prstGeom prst="line">
              <a:avLst/>
            </a:prstGeom>
            <a:grpFill/>
            <a:ln w="28575">
              <a:solidFill>
                <a:srgbClr val="F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B797DBBD-DCCA-4CA0-ADAF-ECD847DE640C}"/>
                </a:ext>
              </a:extLst>
            </p:cNvPr>
            <p:cNvCxnSpPr>
              <a:stCxn id="89" idx="2"/>
            </p:cNvCxnSpPr>
            <p:nvPr/>
          </p:nvCxnSpPr>
          <p:spPr>
            <a:xfrm flipH="1">
              <a:off x="5609157" y="2261747"/>
              <a:ext cx="0" cy="1376803"/>
            </a:xfrm>
            <a:prstGeom prst="line">
              <a:avLst/>
            </a:prstGeom>
            <a:grpFill/>
            <a:ln w="28575">
              <a:solidFill>
                <a:srgbClr val="F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ïśľíḓè">
              <a:extLst>
                <a:ext uri="{FF2B5EF4-FFF2-40B4-BE49-F238E27FC236}">
                  <a16:creationId xmlns:a16="http://schemas.microsoft.com/office/drawing/2014/main" id="{AC420BEC-94F9-4B19-BF46-0EDBF1F5D72E}"/>
                </a:ext>
              </a:extLst>
            </p:cNvPr>
            <p:cNvSpPr/>
            <p:nvPr/>
          </p:nvSpPr>
          <p:spPr>
            <a:xfrm flipH="1">
              <a:off x="5489678" y="2022789"/>
              <a:ext cx="238958" cy="238958"/>
            </a:xfrm>
            <a:prstGeom prst="diamond">
              <a:avLst/>
            </a:prstGeom>
            <a:grpFill/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vi-VN" sz="9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90" name="ïşļidê">
              <a:extLst>
                <a:ext uri="{FF2B5EF4-FFF2-40B4-BE49-F238E27FC236}">
                  <a16:creationId xmlns:a16="http://schemas.microsoft.com/office/drawing/2014/main" id="{B3E22353-4382-43B0-B742-7D0F269E4120}"/>
                </a:ext>
              </a:extLst>
            </p:cNvPr>
            <p:cNvSpPr/>
            <p:nvPr/>
          </p:nvSpPr>
          <p:spPr>
            <a:xfrm flipH="1">
              <a:off x="5489678" y="3726056"/>
              <a:ext cx="238958" cy="238958"/>
            </a:xfrm>
            <a:prstGeom prst="diamond">
              <a:avLst/>
            </a:prstGeom>
            <a:grpFill/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vi-VN" sz="9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91" name="îS1ïḓè">
              <a:extLst>
                <a:ext uri="{FF2B5EF4-FFF2-40B4-BE49-F238E27FC236}">
                  <a16:creationId xmlns:a16="http://schemas.microsoft.com/office/drawing/2014/main" id="{4753F7C8-875E-423A-A9A4-F00D48BBAF50}"/>
                </a:ext>
              </a:extLst>
            </p:cNvPr>
            <p:cNvSpPr/>
            <p:nvPr/>
          </p:nvSpPr>
          <p:spPr>
            <a:xfrm flipH="1">
              <a:off x="5489678" y="5429323"/>
              <a:ext cx="238958" cy="238958"/>
            </a:xfrm>
            <a:prstGeom prst="diamond">
              <a:avLst/>
            </a:prstGeom>
            <a:grpFill/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vi-VN" sz="9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2" name="iṥľidê">
            <a:extLst>
              <a:ext uri="{FF2B5EF4-FFF2-40B4-BE49-F238E27FC236}">
                <a16:creationId xmlns:a16="http://schemas.microsoft.com/office/drawing/2014/main" id="{791E0DAB-561A-41C2-AE3E-77092644719D}"/>
              </a:ext>
            </a:extLst>
          </p:cNvPr>
          <p:cNvGrpSpPr/>
          <p:nvPr/>
        </p:nvGrpSpPr>
        <p:grpSpPr>
          <a:xfrm>
            <a:off x="6433590" y="2021226"/>
            <a:ext cx="238958" cy="3645492"/>
            <a:chOff x="5489678" y="2022789"/>
            <a:chExt cx="238958" cy="3645492"/>
          </a:xfrm>
          <a:solidFill>
            <a:schemeClr val="bg1">
              <a:lumMod val="85000"/>
            </a:schemeClr>
          </a:solidFill>
        </p:grpSpPr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789A8CE8-B496-47F3-8A0F-C855B8E26A9E}"/>
                </a:ext>
              </a:extLst>
            </p:cNvPr>
            <p:cNvCxnSpPr/>
            <p:nvPr/>
          </p:nvCxnSpPr>
          <p:spPr>
            <a:xfrm flipH="1">
              <a:off x="5609157" y="4052520"/>
              <a:ext cx="0" cy="1376803"/>
            </a:xfrm>
            <a:prstGeom prst="line">
              <a:avLst/>
            </a:prstGeom>
            <a:grpFill/>
            <a:ln w="28575">
              <a:solidFill>
                <a:srgbClr val="F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E6846D08-F396-4A6B-8E7C-9D1B881AABAA}"/>
                </a:ext>
              </a:extLst>
            </p:cNvPr>
            <p:cNvCxnSpPr>
              <a:stCxn id="95" idx="2"/>
            </p:cNvCxnSpPr>
            <p:nvPr/>
          </p:nvCxnSpPr>
          <p:spPr>
            <a:xfrm flipH="1">
              <a:off x="5609157" y="2261747"/>
              <a:ext cx="0" cy="1376803"/>
            </a:xfrm>
            <a:prstGeom prst="line">
              <a:avLst/>
            </a:prstGeom>
            <a:grpFill/>
            <a:ln w="28575">
              <a:solidFill>
                <a:srgbClr val="FF7F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îšlîde">
              <a:extLst>
                <a:ext uri="{FF2B5EF4-FFF2-40B4-BE49-F238E27FC236}">
                  <a16:creationId xmlns:a16="http://schemas.microsoft.com/office/drawing/2014/main" id="{889F2F75-DB6A-4D55-90BB-21A311A7BEC5}"/>
                </a:ext>
              </a:extLst>
            </p:cNvPr>
            <p:cNvSpPr/>
            <p:nvPr/>
          </p:nvSpPr>
          <p:spPr>
            <a:xfrm flipH="1">
              <a:off x="5489678" y="2022789"/>
              <a:ext cx="238958" cy="238958"/>
            </a:xfrm>
            <a:prstGeom prst="diamond">
              <a:avLst/>
            </a:prstGeom>
            <a:grpFill/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vi-VN" sz="9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96" name="iṥ1íḓé">
              <a:extLst>
                <a:ext uri="{FF2B5EF4-FFF2-40B4-BE49-F238E27FC236}">
                  <a16:creationId xmlns:a16="http://schemas.microsoft.com/office/drawing/2014/main" id="{81BE1C39-A4FF-48B5-889B-7E5982F70370}"/>
                </a:ext>
              </a:extLst>
            </p:cNvPr>
            <p:cNvSpPr/>
            <p:nvPr/>
          </p:nvSpPr>
          <p:spPr>
            <a:xfrm flipH="1">
              <a:off x="5489678" y="3726056"/>
              <a:ext cx="238958" cy="238958"/>
            </a:xfrm>
            <a:prstGeom prst="diamond">
              <a:avLst/>
            </a:prstGeom>
            <a:grpFill/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vi-VN" sz="9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97" name="ï$ḷíḑé">
              <a:extLst>
                <a:ext uri="{FF2B5EF4-FFF2-40B4-BE49-F238E27FC236}">
                  <a16:creationId xmlns:a16="http://schemas.microsoft.com/office/drawing/2014/main" id="{99C0637C-D6BE-45EA-BA28-449654D20344}"/>
                </a:ext>
              </a:extLst>
            </p:cNvPr>
            <p:cNvSpPr/>
            <p:nvPr/>
          </p:nvSpPr>
          <p:spPr>
            <a:xfrm flipH="1">
              <a:off x="5489678" y="5429323"/>
              <a:ext cx="238958" cy="238958"/>
            </a:xfrm>
            <a:prstGeom prst="diamond">
              <a:avLst/>
            </a:prstGeom>
            <a:grpFill/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vi-VN" sz="9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sp>
        <p:nvSpPr>
          <p:cNvPr id="98" name="îSļiḍe">
            <a:extLst>
              <a:ext uri="{FF2B5EF4-FFF2-40B4-BE49-F238E27FC236}">
                <a16:creationId xmlns:a16="http://schemas.microsoft.com/office/drawing/2014/main" id="{302028D3-EEE1-482E-AB20-4B0941A8F2A1}"/>
              </a:ext>
            </a:extLst>
          </p:cNvPr>
          <p:cNvSpPr/>
          <p:nvPr/>
        </p:nvSpPr>
        <p:spPr>
          <a:xfrm>
            <a:off x="4375194" y="1739140"/>
            <a:ext cx="728737" cy="728737"/>
          </a:xfrm>
          <a:prstGeom prst="ellipse">
            <a:avLst/>
          </a:prstGeom>
          <a:solidFill>
            <a:srgbClr val="F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</a:t>
            </a:r>
          </a:p>
        </p:txBody>
      </p:sp>
      <p:sp>
        <p:nvSpPr>
          <p:cNvPr id="99" name="i$ļíḑê">
            <a:extLst>
              <a:ext uri="{FF2B5EF4-FFF2-40B4-BE49-F238E27FC236}">
                <a16:creationId xmlns:a16="http://schemas.microsoft.com/office/drawing/2014/main" id="{0BD7A7A4-A063-4CD8-8384-7333CBB616E0}"/>
              </a:ext>
            </a:extLst>
          </p:cNvPr>
          <p:cNvSpPr/>
          <p:nvPr/>
        </p:nvSpPr>
        <p:spPr>
          <a:xfrm>
            <a:off x="4375194" y="3453640"/>
            <a:ext cx="728737" cy="7287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</a:t>
            </a:r>
          </a:p>
        </p:txBody>
      </p:sp>
      <p:sp>
        <p:nvSpPr>
          <p:cNvPr id="100" name="iŝḷîde">
            <a:extLst>
              <a:ext uri="{FF2B5EF4-FFF2-40B4-BE49-F238E27FC236}">
                <a16:creationId xmlns:a16="http://schemas.microsoft.com/office/drawing/2014/main" id="{3686D78C-8388-4F26-9BF1-66D3AA9C59F5}"/>
              </a:ext>
            </a:extLst>
          </p:cNvPr>
          <p:cNvSpPr/>
          <p:nvPr/>
        </p:nvSpPr>
        <p:spPr>
          <a:xfrm>
            <a:off x="4375194" y="5168140"/>
            <a:ext cx="728737" cy="728737"/>
          </a:xfrm>
          <a:prstGeom prst="ellipse">
            <a:avLst/>
          </a:prstGeom>
          <a:solidFill>
            <a:srgbClr val="F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3</a:t>
            </a:r>
          </a:p>
        </p:txBody>
      </p:sp>
      <p:sp>
        <p:nvSpPr>
          <p:cNvPr id="101" name="íSḻiḍê">
            <a:extLst>
              <a:ext uri="{FF2B5EF4-FFF2-40B4-BE49-F238E27FC236}">
                <a16:creationId xmlns:a16="http://schemas.microsoft.com/office/drawing/2014/main" id="{986B42F7-1FE9-45FD-90E2-88654681468E}"/>
              </a:ext>
            </a:extLst>
          </p:cNvPr>
          <p:cNvSpPr/>
          <p:nvPr/>
        </p:nvSpPr>
        <p:spPr>
          <a:xfrm>
            <a:off x="7049969" y="1739140"/>
            <a:ext cx="728737" cy="728737"/>
          </a:xfrm>
          <a:prstGeom prst="ellipse">
            <a:avLst/>
          </a:prstGeom>
          <a:solidFill>
            <a:srgbClr val="F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</a:t>
            </a:r>
          </a:p>
        </p:txBody>
      </p:sp>
      <p:sp>
        <p:nvSpPr>
          <p:cNvPr id="102" name="iśḻiḍè">
            <a:extLst>
              <a:ext uri="{FF2B5EF4-FFF2-40B4-BE49-F238E27FC236}">
                <a16:creationId xmlns:a16="http://schemas.microsoft.com/office/drawing/2014/main" id="{4330CC18-1740-4485-ADD0-6EF59D77511C}"/>
              </a:ext>
            </a:extLst>
          </p:cNvPr>
          <p:cNvSpPr/>
          <p:nvPr/>
        </p:nvSpPr>
        <p:spPr>
          <a:xfrm>
            <a:off x="7049969" y="3453640"/>
            <a:ext cx="728737" cy="7287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</a:t>
            </a:r>
          </a:p>
        </p:txBody>
      </p:sp>
      <p:sp>
        <p:nvSpPr>
          <p:cNvPr id="103" name="í$ļïdè">
            <a:extLst>
              <a:ext uri="{FF2B5EF4-FFF2-40B4-BE49-F238E27FC236}">
                <a16:creationId xmlns:a16="http://schemas.microsoft.com/office/drawing/2014/main" id="{EAD2D6B0-1D42-4B6D-8BBB-A88963209A0C}"/>
              </a:ext>
            </a:extLst>
          </p:cNvPr>
          <p:cNvSpPr/>
          <p:nvPr/>
        </p:nvSpPr>
        <p:spPr>
          <a:xfrm>
            <a:off x="7049969" y="5168140"/>
            <a:ext cx="728737" cy="728737"/>
          </a:xfrm>
          <a:prstGeom prst="ellipse">
            <a:avLst/>
          </a:prstGeom>
          <a:solidFill>
            <a:srgbClr val="FF7F7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3</a:t>
            </a:r>
          </a:p>
        </p:txBody>
      </p:sp>
    </p:spTree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8"/>
      <p:bldP grpId="0" spid="99"/>
      <p:bldP grpId="0" spid="100"/>
      <p:bldP grpId="0" spid="101"/>
      <p:bldP grpId="0" spid="102"/>
      <p:bldP grpId="0" spid="10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8AC91E3-82E5-4C32-8382-3CF606183ECF}"/>
              </a:ext>
            </a:extLst>
          </p:cNvPr>
          <p:cNvGrpSpPr/>
          <p:nvPr/>
        </p:nvGrpSpPr>
        <p:grpSpPr>
          <a:xfrm>
            <a:off x="4448382" y="1674727"/>
            <a:ext cx="2667899" cy="1116049"/>
            <a:chOff x="4448382" y="1674727"/>
            <a:chExt cx="2667899" cy="1116049"/>
          </a:xfrm>
        </p:grpSpPr>
        <p:sp>
          <p:nvSpPr>
            <p:cNvPr id="128" name="矩形 3"/>
            <p:cNvSpPr>
              <a:spLocks noChangeArrowheads="1"/>
            </p:cNvSpPr>
            <p:nvPr/>
          </p:nvSpPr>
          <p:spPr bwMode="auto">
            <a:xfrm>
              <a:off x="4822254" y="1674727"/>
              <a:ext cx="1706884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bIns="45722" lIns="91442" rIns="91442" tIns="45722" wrap="none">
              <a:spAutoFit/>
            </a:bodyPr>
            <a:lstStyle/>
            <a:p>
              <a:pPr algn="l"/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输液交接事件</a:t>
              </a:r>
            </a:p>
          </p:txBody>
        </p:sp>
        <p:sp>
          <p:nvSpPr>
            <p:cNvPr id="129" name="文本框 13"/>
            <p:cNvSpPr txBox="1"/>
            <p:nvPr/>
          </p:nvSpPr>
          <p:spPr>
            <a:xfrm>
              <a:off x="4448382" y="2039571"/>
              <a:ext cx="2667899" cy="746130"/>
            </a:xfrm>
            <a:prstGeom prst="rect">
              <a:avLst/>
            </a:prstGeom>
            <a:noFill/>
          </p:spPr>
          <p:txBody>
            <a:bodyPr bIns="43881" lIns="87765" rIns="87765" rtlCol="0" tIns="43881" wrap="square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b="0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911C85-4F37-4610-9BCE-F4F2B977507D}"/>
              </a:ext>
            </a:extLst>
          </p:cNvPr>
          <p:cNvGrpSpPr/>
          <p:nvPr/>
        </p:nvGrpSpPr>
        <p:grpSpPr>
          <a:xfrm>
            <a:off x="7802915" y="1633688"/>
            <a:ext cx="2736748" cy="1136559"/>
            <a:chOff x="7802915" y="1633688"/>
            <a:chExt cx="2736748" cy="1136559"/>
          </a:xfrm>
        </p:grpSpPr>
        <p:sp>
          <p:nvSpPr>
            <p:cNvPr id="130" name="矩形 3"/>
            <p:cNvSpPr>
              <a:spLocks noChangeArrowheads="1"/>
            </p:cNvSpPr>
            <p:nvPr/>
          </p:nvSpPr>
          <p:spPr bwMode="auto">
            <a:xfrm>
              <a:off x="8129476" y="1633689"/>
              <a:ext cx="1706884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bIns="45722" lIns="91442" rIns="91442" tIns="45722" wrap="none">
              <a:spAutoFit/>
            </a:bodyPr>
            <a:lstStyle/>
            <a:p>
              <a:pPr algn="l"/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皮肤交接事件</a:t>
              </a:r>
            </a:p>
          </p:txBody>
        </p:sp>
        <p:sp>
          <p:nvSpPr>
            <p:cNvPr id="131" name="文本框 13"/>
            <p:cNvSpPr txBox="1"/>
            <p:nvPr/>
          </p:nvSpPr>
          <p:spPr>
            <a:xfrm>
              <a:off x="7802916" y="2019042"/>
              <a:ext cx="2736748" cy="746130"/>
            </a:xfrm>
            <a:prstGeom prst="rect">
              <a:avLst/>
            </a:prstGeom>
            <a:noFill/>
          </p:spPr>
          <p:txBody>
            <a:bodyPr bIns="43881" lIns="87765" rIns="87765" rtlCol="0" tIns="43881" wrap="square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b="0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DEAE95A-BBCF-4033-8360-13042BFD695F}"/>
              </a:ext>
            </a:extLst>
          </p:cNvPr>
          <p:cNvGrpSpPr/>
          <p:nvPr/>
        </p:nvGrpSpPr>
        <p:grpSpPr>
          <a:xfrm>
            <a:off x="1546728" y="1660296"/>
            <a:ext cx="2515797" cy="1128170"/>
            <a:chOff x="1017139" y="1673607"/>
            <a:chExt cx="2515797" cy="1128170"/>
          </a:xfrm>
        </p:grpSpPr>
        <p:sp>
          <p:nvSpPr>
            <p:cNvPr id="133" name="矩形 3"/>
            <p:cNvSpPr>
              <a:spLocks noChangeArrowheads="1"/>
            </p:cNvSpPr>
            <p:nvPr/>
          </p:nvSpPr>
          <p:spPr bwMode="auto">
            <a:xfrm>
              <a:off x="1652337" y="1673607"/>
              <a:ext cx="1198884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bIns="45722" lIns="91442" rIns="91442" tIns="45722" wrap="none"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药物事件</a:t>
              </a:r>
            </a:p>
          </p:txBody>
        </p:sp>
        <p:sp>
          <p:nvSpPr>
            <p:cNvPr id="134" name="文本框 13"/>
            <p:cNvSpPr txBox="1"/>
            <p:nvPr/>
          </p:nvSpPr>
          <p:spPr>
            <a:xfrm>
              <a:off x="1017139" y="2050572"/>
              <a:ext cx="2515797" cy="746130"/>
            </a:xfrm>
            <a:prstGeom prst="rect">
              <a:avLst/>
            </a:prstGeom>
            <a:noFill/>
          </p:spPr>
          <p:txBody>
            <a:bodyPr bIns="43881" lIns="87765" rIns="87765" rtlCol="0" tIns="43881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b="0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C5F91D-29E0-4D39-AAEE-E947FF184FA0}"/>
              </a:ext>
            </a:extLst>
          </p:cNvPr>
          <p:cNvGrpSpPr/>
          <p:nvPr/>
        </p:nvGrpSpPr>
        <p:grpSpPr>
          <a:xfrm>
            <a:off x="5343814" y="4780134"/>
            <a:ext cx="2705513" cy="1140671"/>
            <a:chOff x="7659124" y="3576109"/>
            <a:chExt cx="2705513" cy="1140671"/>
          </a:xfrm>
        </p:grpSpPr>
        <p:sp>
          <p:nvSpPr>
            <p:cNvPr id="138" name="矩形 3"/>
            <p:cNvSpPr>
              <a:spLocks noChangeArrowheads="1"/>
            </p:cNvSpPr>
            <p:nvPr/>
          </p:nvSpPr>
          <p:spPr bwMode="auto">
            <a:xfrm>
              <a:off x="7659123" y="3576109"/>
              <a:ext cx="2335534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bIns="45722" lIns="91442" rIns="91442" tIns="45722" wrap="none">
              <a:spAutoFit/>
            </a:bodyPr>
            <a:lstStyle/>
            <a:p>
              <a:pPr algn="l"/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注射泵/输液泵事件</a:t>
              </a:r>
            </a:p>
          </p:txBody>
        </p:sp>
        <p:sp>
          <p:nvSpPr>
            <p:cNvPr id="139" name="文本框 13"/>
            <p:cNvSpPr txBox="1"/>
            <p:nvPr/>
          </p:nvSpPr>
          <p:spPr>
            <a:xfrm>
              <a:off x="7659125" y="3965576"/>
              <a:ext cx="2705512" cy="746130"/>
            </a:xfrm>
            <a:prstGeom prst="rect">
              <a:avLst/>
            </a:prstGeom>
            <a:noFill/>
          </p:spPr>
          <p:txBody>
            <a:bodyPr bIns="43881" lIns="87765" rIns="87765" rtlCol="0" tIns="43881" wrap="square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b="0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6AFB018-25E6-425D-9752-6F0CE771D055}"/>
              </a:ext>
            </a:extLst>
          </p:cNvPr>
          <p:cNvGrpSpPr/>
          <p:nvPr/>
        </p:nvGrpSpPr>
        <p:grpSpPr>
          <a:xfrm>
            <a:off x="2572911" y="4784228"/>
            <a:ext cx="2572749" cy="1121476"/>
            <a:chOff x="1888523" y="4799329"/>
            <a:chExt cx="2572749" cy="1121476"/>
          </a:xfrm>
        </p:grpSpPr>
        <p:sp>
          <p:nvSpPr>
            <p:cNvPr id="152" name="矩形 3"/>
            <p:cNvSpPr>
              <a:spLocks noChangeArrowheads="1"/>
            </p:cNvSpPr>
            <p:nvPr/>
          </p:nvSpPr>
          <p:spPr bwMode="auto">
            <a:xfrm>
              <a:off x="2305527" y="4799330"/>
              <a:ext cx="1706884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bIns="45722" lIns="91442" rIns="91442" tIns="45722" wrap="none">
              <a:spAutoFit/>
            </a:bodyPr>
            <a:lstStyle/>
            <a:p>
              <a:pPr algn="l"/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手术交接事件</a:t>
              </a:r>
            </a:p>
          </p:txBody>
        </p:sp>
        <p:sp>
          <p:nvSpPr>
            <p:cNvPr id="153" name="文本框 13"/>
            <p:cNvSpPr txBox="1"/>
            <p:nvPr/>
          </p:nvSpPr>
          <p:spPr>
            <a:xfrm>
              <a:off x="1888523" y="5169601"/>
              <a:ext cx="2572749" cy="746130"/>
            </a:xfrm>
            <a:prstGeom prst="rect">
              <a:avLst/>
            </a:prstGeom>
            <a:noFill/>
          </p:spPr>
          <p:txBody>
            <a:bodyPr bIns="43881" lIns="87765" rIns="87765" rtlCol="0" tIns="43881"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b="0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453D102-296F-4211-AF72-3A8BA307BF8D}"/>
              </a:ext>
            </a:extLst>
          </p:cNvPr>
          <p:cNvGrpSpPr/>
          <p:nvPr/>
        </p:nvGrpSpPr>
        <p:grpSpPr>
          <a:xfrm>
            <a:off x="8297006" y="4756547"/>
            <a:ext cx="2545265" cy="1151319"/>
            <a:chOff x="8297006" y="4756547"/>
            <a:chExt cx="2545265" cy="1151319"/>
          </a:xfrm>
        </p:grpSpPr>
        <p:sp>
          <p:nvSpPr>
            <p:cNvPr id="166" name="矩形 3"/>
            <p:cNvSpPr>
              <a:spLocks noChangeArrowheads="1"/>
            </p:cNvSpPr>
            <p:nvPr/>
          </p:nvSpPr>
          <p:spPr bwMode="auto">
            <a:xfrm>
              <a:off x="8983829" y="4756547"/>
              <a:ext cx="944884" cy="3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bIns="45722" lIns="91442" rIns="91442" tIns="45722" wrap="none">
              <a:spAutoFit/>
            </a:bodyPr>
            <a:lstStyle/>
            <a:p>
              <a:r>
                <a:rPr altLang="en-US" b="1" lang="zh-CN" sz="20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阶段六</a:t>
              </a:r>
            </a:p>
          </p:txBody>
        </p:sp>
        <p:sp>
          <p:nvSpPr>
            <p:cNvPr id="167" name="文本框 13"/>
            <p:cNvSpPr txBox="1"/>
            <p:nvPr/>
          </p:nvSpPr>
          <p:spPr>
            <a:xfrm>
              <a:off x="8297006" y="5156662"/>
              <a:ext cx="2545265" cy="746130"/>
            </a:xfrm>
            <a:prstGeom prst="rect">
              <a:avLst/>
            </a:prstGeom>
            <a:noFill/>
          </p:spPr>
          <p:txBody>
            <a:bodyPr bIns="43881" lIns="87765" rIns="87765" rtlCol="0" tIns="43881" wrap="square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b="0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6C17DEBD-F9DB-4885-81E3-B04CE2E8BE62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0F73A98-D778-48F2-93D0-3FA52A076A89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F8778DC0-8200-4761-82F1-283DA8DA637D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淘宝店chenying0907出品 9">
                <a:extLst>
                  <a:ext uri="{FF2B5EF4-FFF2-40B4-BE49-F238E27FC236}">
                    <a16:creationId xmlns:a16="http://schemas.microsoft.com/office/drawing/2014/main" id="{4CE3852A-7676-4F68-B47C-10FF1161AD4F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交接班的护理缺点</a:t>
                </a:r>
              </a:p>
            </p:txBody>
          </p:sp>
        </p:grpSp>
        <p:sp>
          <p:nvSpPr>
            <p:cNvPr id="89" name="淘宝店chenying0907出品 9">
              <a:extLst>
                <a:ext uri="{FF2B5EF4-FFF2-40B4-BE49-F238E27FC236}">
                  <a16:creationId xmlns:a16="http://schemas.microsoft.com/office/drawing/2014/main" id="{FA88787B-7F78-43FB-BF94-2770A177B7FC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11FD81A5-A5E9-401F-A9AF-814E115754B4}"/>
              </a:ext>
            </a:extLst>
          </p:cNvPr>
          <p:cNvGrpSpPr/>
          <p:nvPr/>
        </p:nvGrpSpPr>
        <p:grpSpPr>
          <a:xfrm>
            <a:off x="2572911" y="2788466"/>
            <a:ext cx="7280118" cy="1851025"/>
            <a:chOff x="2572911" y="2788466"/>
            <a:chExt cx="7280118" cy="1851025"/>
          </a:xfrm>
          <a:solidFill>
            <a:srgbClr val="FF7F7F"/>
          </a:solidFill>
        </p:grpSpPr>
        <p:sp>
          <p:nvSpPr>
            <p:cNvPr id="94" name="iśḷïḍè">
              <a:extLst>
                <a:ext uri="{FF2B5EF4-FFF2-40B4-BE49-F238E27FC236}">
                  <a16:creationId xmlns:a16="http://schemas.microsoft.com/office/drawing/2014/main" id="{A6486EA9-BD3E-417D-B228-D4E48A9ADAFD}"/>
                </a:ext>
              </a:extLst>
            </p:cNvPr>
            <p:cNvSpPr/>
            <p:nvPr/>
          </p:nvSpPr>
          <p:spPr bwMode="auto">
            <a:xfrm>
              <a:off x="2572911" y="2788466"/>
              <a:ext cx="1419527" cy="1068388"/>
            </a:xfrm>
            <a:custGeom>
              <a:gdLst>
                <a:gd fmla="*/ 663 w 805" name="T0"/>
                <a:gd fmla="*/ 591 h 733" name="T1"/>
                <a:gd fmla="*/ 340 w 805" name="T2"/>
                <a:gd fmla="*/ 591 h 733" name="T3"/>
                <a:gd fmla="*/ 301 w 805" name="T4"/>
                <a:gd fmla="*/ 574 h 733" name="T5"/>
                <a:gd fmla="*/ 285 w 805" name="T6"/>
                <a:gd fmla="*/ 536 h 733" name="T7"/>
                <a:gd fmla="*/ 285 w 805" name="T8"/>
                <a:gd fmla="*/ 397 h 733" name="T9"/>
                <a:gd fmla="*/ 344 w 805" name="T10"/>
                <a:gd fmla="*/ 279 h 733" name="T11"/>
                <a:gd fmla="*/ 241 w 805" name="T12"/>
                <a:gd fmla="*/ 0 h 733" name="T13"/>
                <a:gd fmla="*/ 241 w 805" name="T14"/>
                <a:gd fmla="*/ 0 h 733" name="T15"/>
                <a:gd fmla="*/ 138 w 805" name="T16"/>
                <a:gd fmla="*/ 279 h 733" name="T17"/>
                <a:gd fmla="*/ 197 w 805" name="T18"/>
                <a:gd fmla="*/ 395 h 733" name="T19"/>
                <a:gd fmla="*/ 197 w 805" name="T20"/>
                <a:gd fmla="*/ 536 h 733" name="T21"/>
                <a:gd fmla="*/ 340 w 805" name="T22"/>
                <a:gd fmla="*/ 678 h 733" name="T23"/>
                <a:gd fmla="*/ 663 w 805" name="T24"/>
                <a:gd fmla="*/ 678 h 733" name="T25"/>
                <a:gd fmla="*/ 701 w 805" name="T26"/>
                <a:gd fmla="*/ 694 h 733" name="T27"/>
                <a:gd fmla="*/ 717 w 805" name="T28"/>
                <a:gd fmla="*/ 733 h 733" name="T29"/>
                <a:gd fmla="*/ 805 w 805" name="T30"/>
                <a:gd fmla="*/ 733 h 733" name="T31"/>
                <a:gd fmla="*/ 663 w 805" name="T32"/>
                <a:gd fmla="*/ 591 h 73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33" w="805">
                  <a:moveTo>
                    <a:pt x="663" y="591"/>
                  </a:moveTo>
                  <a:cubicBezTo>
                    <a:pt x="340" y="591"/>
                    <a:pt x="340" y="591"/>
                    <a:pt x="340" y="591"/>
                  </a:cubicBezTo>
                  <a:cubicBezTo>
                    <a:pt x="325" y="591"/>
                    <a:pt x="311" y="584"/>
                    <a:pt x="301" y="574"/>
                  </a:cubicBezTo>
                  <a:cubicBezTo>
                    <a:pt x="291" y="564"/>
                    <a:pt x="285" y="551"/>
                    <a:pt x="285" y="536"/>
                  </a:cubicBezTo>
                  <a:cubicBezTo>
                    <a:pt x="285" y="397"/>
                    <a:pt x="285" y="397"/>
                    <a:pt x="285" y="397"/>
                  </a:cubicBezTo>
                  <a:cubicBezTo>
                    <a:pt x="290" y="367"/>
                    <a:pt x="306" y="326"/>
                    <a:pt x="344" y="279"/>
                  </a:cubicBezTo>
                  <a:cubicBezTo>
                    <a:pt x="425" y="182"/>
                    <a:pt x="482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6" y="325"/>
                    <a:pt x="191" y="365"/>
                    <a:pt x="197" y="395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1" y="678"/>
                    <a:pt x="340" y="678"/>
                  </a:cubicBezTo>
                  <a:cubicBezTo>
                    <a:pt x="663" y="678"/>
                    <a:pt x="663" y="678"/>
                    <a:pt x="663" y="678"/>
                  </a:cubicBezTo>
                  <a:cubicBezTo>
                    <a:pt x="678" y="678"/>
                    <a:pt x="691" y="684"/>
                    <a:pt x="701" y="694"/>
                  </a:cubicBezTo>
                  <a:cubicBezTo>
                    <a:pt x="711" y="705"/>
                    <a:pt x="717" y="718"/>
                    <a:pt x="717" y="733"/>
                  </a:cubicBezTo>
                  <a:cubicBezTo>
                    <a:pt x="805" y="733"/>
                    <a:pt x="805" y="733"/>
                    <a:pt x="805" y="733"/>
                  </a:cubicBezTo>
                  <a:cubicBezTo>
                    <a:pt x="805" y="654"/>
                    <a:pt x="741" y="591"/>
                    <a:pt x="663" y="5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5" name="iṩ1ïḑé">
              <a:extLst>
                <a:ext uri="{FF2B5EF4-FFF2-40B4-BE49-F238E27FC236}">
                  <a16:creationId xmlns:a16="http://schemas.microsoft.com/office/drawing/2014/main" id="{1D921E97-BFA9-4306-AF30-DE207DC4B0C8}"/>
                </a:ext>
              </a:extLst>
            </p:cNvPr>
            <p:cNvSpPr/>
            <p:nvPr/>
          </p:nvSpPr>
          <p:spPr bwMode="auto">
            <a:xfrm>
              <a:off x="3489169" y="3567928"/>
              <a:ext cx="2324259" cy="1071563"/>
            </a:xfrm>
            <a:custGeom>
              <a:gdLst>
                <a:gd fmla="*/ 1230 w 1318" name="T0"/>
                <a:gd fmla="*/ 0 h 735" name="T1"/>
                <a:gd fmla="*/ 1214 w 1318" name="T2"/>
                <a:gd fmla="*/ 39 h 735" name="T3"/>
                <a:gd fmla="*/ 1175 w 1318" name="T4"/>
                <a:gd fmla="*/ 55 h 735" name="T5"/>
                <a:gd fmla="*/ 340 w 1318" name="T6"/>
                <a:gd fmla="*/ 55 h 735" name="T7"/>
                <a:gd fmla="*/ 197 w 1318" name="T8"/>
                <a:gd fmla="*/ 198 h 735" name="T9"/>
                <a:gd fmla="*/ 197 w 1318" name="T10"/>
                <a:gd fmla="*/ 340 h 735" name="T11"/>
                <a:gd fmla="*/ 139 w 1318" name="T12"/>
                <a:gd fmla="*/ 456 h 735" name="T13"/>
                <a:gd fmla="*/ 241 w 1318" name="T14"/>
                <a:gd fmla="*/ 735 h 735" name="T15"/>
                <a:gd fmla="*/ 242 w 1318" name="T16"/>
                <a:gd fmla="*/ 735 h 735" name="T17"/>
                <a:gd fmla="*/ 344 w 1318" name="T18"/>
                <a:gd fmla="*/ 456 h 735" name="T19"/>
                <a:gd fmla="*/ 285 w 1318" name="T20"/>
                <a:gd fmla="*/ 339 h 735" name="T21"/>
                <a:gd fmla="*/ 285 w 1318" name="T22"/>
                <a:gd fmla="*/ 198 h 735" name="T23"/>
                <a:gd fmla="*/ 301 w 1318" name="T24"/>
                <a:gd fmla="*/ 159 h 735" name="T25"/>
                <a:gd fmla="*/ 340 w 1318" name="T26"/>
                <a:gd fmla="*/ 143 h 735" name="T27"/>
                <a:gd fmla="*/ 1175 w 1318" name="T28"/>
                <a:gd fmla="*/ 143 h 735" name="T29"/>
                <a:gd fmla="*/ 1318 w 1318" name="T30"/>
                <a:gd fmla="*/ 0 h 735" name="T31"/>
                <a:gd fmla="*/ 1230 w 1318" name="T32"/>
                <a:gd fmla="*/ 0 h 73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35" w="1318">
                  <a:moveTo>
                    <a:pt x="1230" y="0"/>
                  </a:moveTo>
                  <a:cubicBezTo>
                    <a:pt x="1230" y="16"/>
                    <a:pt x="1224" y="29"/>
                    <a:pt x="1214" y="39"/>
                  </a:cubicBezTo>
                  <a:cubicBezTo>
                    <a:pt x="1204" y="49"/>
                    <a:pt x="1190" y="55"/>
                    <a:pt x="1175" y="55"/>
                  </a:cubicBezTo>
                  <a:cubicBezTo>
                    <a:pt x="340" y="55"/>
                    <a:pt x="340" y="55"/>
                    <a:pt x="340" y="55"/>
                  </a:cubicBezTo>
                  <a:cubicBezTo>
                    <a:pt x="261" y="56"/>
                    <a:pt x="198" y="119"/>
                    <a:pt x="197" y="198"/>
                  </a:cubicBezTo>
                  <a:cubicBezTo>
                    <a:pt x="197" y="340"/>
                    <a:pt x="197" y="340"/>
                    <a:pt x="197" y="340"/>
                  </a:cubicBezTo>
                  <a:cubicBezTo>
                    <a:pt x="192" y="370"/>
                    <a:pt x="176" y="411"/>
                    <a:pt x="139" y="456"/>
                  </a:cubicBezTo>
                  <a:cubicBezTo>
                    <a:pt x="58" y="554"/>
                    <a:pt x="0" y="735"/>
                    <a:pt x="241" y="735"/>
                  </a:cubicBezTo>
                  <a:cubicBezTo>
                    <a:pt x="242" y="735"/>
                    <a:pt x="242" y="735"/>
                    <a:pt x="242" y="735"/>
                  </a:cubicBezTo>
                  <a:cubicBezTo>
                    <a:pt x="482" y="735"/>
                    <a:pt x="425" y="554"/>
                    <a:pt x="344" y="456"/>
                  </a:cubicBezTo>
                  <a:cubicBezTo>
                    <a:pt x="306" y="410"/>
                    <a:pt x="291" y="370"/>
                    <a:pt x="285" y="339"/>
                  </a:cubicBezTo>
                  <a:cubicBezTo>
                    <a:pt x="285" y="198"/>
                    <a:pt x="285" y="198"/>
                    <a:pt x="285" y="198"/>
                  </a:cubicBezTo>
                  <a:cubicBezTo>
                    <a:pt x="285" y="183"/>
                    <a:pt x="291" y="169"/>
                    <a:pt x="301" y="159"/>
                  </a:cubicBezTo>
                  <a:cubicBezTo>
                    <a:pt x="312" y="149"/>
                    <a:pt x="325" y="143"/>
                    <a:pt x="340" y="143"/>
                  </a:cubicBezTo>
                  <a:cubicBezTo>
                    <a:pt x="1175" y="143"/>
                    <a:pt x="1175" y="143"/>
                    <a:pt x="1175" y="143"/>
                  </a:cubicBezTo>
                  <a:cubicBezTo>
                    <a:pt x="1254" y="143"/>
                    <a:pt x="1317" y="79"/>
                    <a:pt x="1318" y="0"/>
                  </a:cubicBezTo>
                  <a:lnTo>
                    <a:pt x="1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iśľiḑe">
              <a:extLst>
                <a:ext uri="{FF2B5EF4-FFF2-40B4-BE49-F238E27FC236}">
                  <a16:creationId xmlns:a16="http://schemas.microsoft.com/office/drawing/2014/main" id="{EF508A3B-39F7-409B-84D8-032C032C8826}"/>
                </a:ext>
              </a:extLst>
            </p:cNvPr>
            <p:cNvSpPr/>
            <p:nvPr/>
          </p:nvSpPr>
          <p:spPr bwMode="auto">
            <a:xfrm>
              <a:off x="5310159" y="2788466"/>
              <a:ext cx="1419527" cy="1068388"/>
            </a:xfrm>
            <a:custGeom>
              <a:gdLst>
                <a:gd fmla="*/ 662 w 805" name="T0"/>
                <a:gd fmla="*/ 591 h 733" name="T1"/>
                <a:gd fmla="*/ 339 w 805" name="T2"/>
                <a:gd fmla="*/ 591 h 733" name="T3"/>
                <a:gd fmla="*/ 301 w 805" name="T4"/>
                <a:gd fmla="*/ 574 h 733" name="T5"/>
                <a:gd fmla="*/ 285 w 805" name="T6"/>
                <a:gd fmla="*/ 536 h 733" name="T7"/>
                <a:gd fmla="*/ 285 w 805" name="T8"/>
                <a:gd fmla="*/ 395 h 733" name="T9"/>
                <a:gd fmla="*/ 343 w 805" name="T10"/>
                <a:gd fmla="*/ 279 h 733" name="T11"/>
                <a:gd fmla="*/ 241 w 805" name="T12"/>
                <a:gd fmla="*/ 0 h 733" name="T13"/>
                <a:gd fmla="*/ 240 w 805" name="T14"/>
                <a:gd fmla="*/ 0 h 733" name="T15"/>
                <a:gd fmla="*/ 138 w 805" name="T16"/>
                <a:gd fmla="*/ 279 h 733" name="T17"/>
                <a:gd fmla="*/ 197 w 805" name="T18"/>
                <a:gd fmla="*/ 397 h 733" name="T19"/>
                <a:gd fmla="*/ 197 w 805" name="T20"/>
                <a:gd fmla="*/ 536 h 733" name="T21"/>
                <a:gd fmla="*/ 339 w 805" name="T22"/>
                <a:gd fmla="*/ 678 h 733" name="T23"/>
                <a:gd fmla="*/ 662 w 805" name="T24"/>
                <a:gd fmla="*/ 678 h 733" name="T25"/>
                <a:gd fmla="*/ 701 w 805" name="T26"/>
                <a:gd fmla="*/ 694 h 733" name="T27"/>
                <a:gd fmla="*/ 717 w 805" name="T28"/>
                <a:gd fmla="*/ 733 h 733" name="T29"/>
                <a:gd fmla="*/ 805 w 805" name="T30"/>
                <a:gd fmla="*/ 733 h 733" name="T31"/>
                <a:gd fmla="*/ 662 w 805" name="T32"/>
                <a:gd fmla="*/ 591 h 73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33" w="805">
                  <a:moveTo>
                    <a:pt x="662" y="591"/>
                  </a:moveTo>
                  <a:cubicBezTo>
                    <a:pt x="339" y="591"/>
                    <a:pt x="339" y="591"/>
                    <a:pt x="339" y="591"/>
                  </a:cubicBezTo>
                  <a:cubicBezTo>
                    <a:pt x="324" y="591"/>
                    <a:pt x="311" y="584"/>
                    <a:pt x="301" y="574"/>
                  </a:cubicBezTo>
                  <a:cubicBezTo>
                    <a:pt x="291" y="564"/>
                    <a:pt x="285" y="551"/>
                    <a:pt x="285" y="536"/>
                  </a:cubicBezTo>
                  <a:cubicBezTo>
                    <a:pt x="285" y="395"/>
                    <a:pt x="285" y="395"/>
                    <a:pt x="285" y="395"/>
                  </a:cubicBezTo>
                  <a:cubicBezTo>
                    <a:pt x="290" y="365"/>
                    <a:pt x="306" y="325"/>
                    <a:pt x="343" y="279"/>
                  </a:cubicBezTo>
                  <a:cubicBezTo>
                    <a:pt x="424" y="182"/>
                    <a:pt x="482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6" y="325"/>
                    <a:pt x="191" y="366"/>
                    <a:pt x="197" y="397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1" y="678"/>
                    <a:pt x="339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677" y="678"/>
                    <a:pt x="691" y="684"/>
                    <a:pt x="701" y="694"/>
                  </a:cubicBezTo>
                  <a:cubicBezTo>
                    <a:pt x="711" y="705"/>
                    <a:pt x="717" y="718"/>
                    <a:pt x="717" y="733"/>
                  </a:cubicBezTo>
                  <a:cubicBezTo>
                    <a:pt x="805" y="733"/>
                    <a:pt x="805" y="733"/>
                    <a:pt x="805" y="733"/>
                  </a:cubicBezTo>
                  <a:cubicBezTo>
                    <a:pt x="805" y="654"/>
                    <a:pt x="741" y="591"/>
                    <a:pt x="662" y="5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7" name="işļïďê">
              <a:extLst>
                <a:ext uri="{FF2B5EF4-FFF2-40B4-BE49-F238E27FC236}">
                  <a16:creationId xmlns:a16="http://schemas.microsoft.com/office/drawing/2014/main" id="{A1340839-034B-4DA4-92BF-DDC365E38020}"/>
                </a:ext>
              </a:extLst>
            </p:cNvPr>
            <p:cNvSpPr/>
            <p:nvPr/>
          </p:nvSpPr>
          <p:spPr bwMode="auto">
            <a:xfrm>
              <a:off x="6228337" y="3567928"/>
              <a:ext cx="2322339" cy="1071563"/>
            </a:xfrm>
            <a:custGeom>
              <a:gdLst>
                <a:gd fmla="*/ 1230 w 1317" name="T0"/>
                <a:gd fmla="*/ 0 h 735" name="T1"/>
                <a:gd fmla="*/ 1213 w 1317" name="T2"/>
                <a:gd fmla="*/ 39 h 735" name="T3"/>
                <a:gd fmla="*/ 1175 w 1317" name="T4"/>
                <a:gd fmla="*/ 55 h 735" name="T5"/>
                <a:gd fmla="*/ 340 w 1317" name="T6"/>
                <a:gd fmla="*/ 55 h 735" name="T7"/>
                <a:gd fmla="*/ 197 w 1317" name="T8"/>
                <a:gd fmla="*/ 198 h 735" name="T9"/>
                <a:gd fmla="*/ 197 w 1317" name="T10"/>
                <a:gd fmla="*/ 284 h 735" name="T11"/>
                <a:gd fmla="*/ 197 w 1317" name="T12"/>
                <a:gd fmla="*/ 284 h 735" name="T13"/>
                <a:gd fmla="*/ 197 w 1317" name="T14"/>
                <a:gd fmla="*/ 285 h 735" name="T15"/>
                <a:gd fmla="*/ 197 w 1317" name="T16"/>
                <a:gd fmla="*/ 337 h 735" name="T17"/>
                <a:gd fmla="*/ 138 w 1317" name="T18"/>
                <a:gd fmla="*/ 456 h 735" name="T19"/>
                <a:gd fmla="*/ 240 w 1317" name="T20"/>
                <a:gd fmla="*/ 735 h 735" name="T21"/>
                <a:gd fmla="*/ 241 w 1317" name="T22"/>
                <a:gd fmla="*/ 735 h 735" name="T23"/>
                <a:gd fmla="*/ 343 w 1317" name="T24"/>
                <a:gd fmla="*/ 456 h 735" name="T25"/>
                <a:gd fmla="*/ 285 w 1317" name="T26"/>
                <a:gd fmla="*/ 341 h 735" name="T27"/>
                <a:gd fmla="*/ 285 w 1317" name="T28"/>
                <a:gd fmla="*/ 341 h 735" name="T29"/>
                <a:gd fmla="*/ 285 w 1317" name="T30"/>
                <a:gd fmla="*/ 198 h 735" name="T31"/>
                <a:gd fmla="*/ 301 w 1317" name="T32"/>
                <a:gd fmla="*/ 159 h 735" name="T33"/>
                <a:gd fmla="*/ 340 w 1317" name="T34"/>
                <a:gd fmla="*/ 143 h 735" name="T35"/>
                <a:gd fmla="*/ 1175 w 1317" name="T36"/>
                <a:gd fmla="*/ 143 h 735" name="T37"/>
                <a:gd fmla="*/ 1317 w 1317" name="T38"/>
                <a:gd fmla="*/ 0 h 735" name="T39"/>
                <a:gd fmla="*/ 1230 w 1317" name="T40"/>
                <a:gd fmla="*/ 0 h 73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35" w="1317">
                  <a:moveTo>
                    <a:pt x="1230" y="0"/>
                  </a:moveTo>
                  <a:cubicBezTo>
                    <a:pt x="1230" y="16"/>
                    <a:pt x="1224" y="29"/>
                    <a:pt x="1213" y="39"/>
                  </a:cubicBezTo>
                  <a:cubicBezTo>
                    <a:pt x="1203" y="49"/>
                    <a:pt x="1190" y="55"/>
                    <a:pt x="1175" y="55"/>
                  </a:cubicBezTo>
                  <a:cubicBezTo>
                    <a:pt x="340" y="55"/>
                    <a:pt x="340" y="55"/>
                    <a:pt x="340" y="55"/>
                  </a:cubicBezTo>
                  <a:cubicBezTo>
                    <a:pt x="261" y="56"/>
                    <a:pt x="197" y="119"/>
                    <a:pt x="197" y="198"/>
                  </a:cubicBezTo>
                  <a:cubicBezTo>
                    <a:pt x="197" y="284"/>
                    <a:pt x="197" y="284"/>
                    <a:pt x="197" y="284"/>
                  </a:cubicBezTo>
                  <a:cubicBezTo>
                    <a:pt x="197" y="284"/>
                    <a:pt x="197" y="284"/>
                    <a:pt x="197" y="284"/>
                  </a:cubicBezTo>
                  <a:cubicBezTo>
                    <a:pt x="197" y="284"/>
                    <a:pt x="197" y="284"/>
                    <a:pt x="197" y="285"/>
                  </a:cubicBezTo>
                  <a:cubicBezTo>
                    <a:pt x="197" y="337"/>
                    <a:pt x="197" y="337"/>
                    <a:pt x="197" y="337"/>
                  </a:cubicBezTo>
                  <a:cubicBezTo>
                    <a:pt x="192" y="368"/>
                    <a:pt x="177" y="409"/>
                    <a:pt x="138" y="456"/>
                  </a:cubicBezTo>
                  <a:cubicBezTo>
                    <a:pt x="57" y="554"/>
                    <a:pt x="0" y="735"/>
                    <a:pt x="240" y="735"/>
                  </a:cubicBezTo>
                  <a:cubicBezTo>
                    <a:pt x="241" y="735"/>
                    <a:pt x="241" y="735"/>
                    <a:pt x="241" y="735"/>
                  </a:cubicBezTo>
                  <a:cubicBezTo>
                    <a:pt x="482" y="735"/>
                    <a:pt x="424" y="554"/>
                    <a:pt x="343" y="456"/>
                  </a:cubicBezTo>
                  <a:cubicBezTo>
                    <a:pt x="306" y="411"/>
                    <a:pt x="291" y="371"/>
                    <a:pt x="285" y="341"/>
                  </a:cubicBezTo>
                  <a:cubicBezTo>
                    <a:pt x="285" y="341"/>
                    <a:pt x="285" y="341"/>
                    <a:pt x="285" y="341"/>
                  </a:cubicBezTo>
                  <a:cubicBezTo>
                    <a:pt x="285" y="198"/>
                    <a:pt x="285" y="198"/>
                    <a:pt x="285" y="198"/>
                  </a:cubicBezTo>
                  <a:cubicBezTo>
                    <a:pt x="285" y="183"/>
                    <a:pt x="291" y="169"/>
                    <a:pt x="301" y="159"/>
                  </a:cubicBezTo>
                  <a:cubicBezTo>
                    <a:pt x="311" y="149"/>
                    <a:pt x="325" y="143"/>
                    <a:pt x="340" y="143"/>
                  </a:cubicBezTo>
                  <a:cubicBezTo>
                    <a:pt x="1175" y="143"/>
                    <a:pt x="1175" y="143"/>
                    <a:pt x="1175" y="143"/>
                  </a:cubicBezTo>
                  <a:cubicBezTo>
                    <a:pt x="1253" y="143"/>
                    <a:pt x="1317" y="79"/>
                    <a:pt x="1317" y="0"/>
                  </a:cubicBezTo>
                  <a:lnTo>
                    <a:pt x="1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8" name="iṥḷîḋe">
              <a:extLst>
                <a:ext uri="{FF2B5EF4-FFF2-40B4-BE49-F238E27FC236}">
                  <a16:creationId xmlns:a16="http://schemas.microsoft.com/office/drawing/2014/main" id="{8BDDF1BE-73C5-4133-9C19-F0503DDD3507}"/>
                </a:ext>
              </a:extLst>
            </p:cNvPr>
            <p:cNvSpPr/>
            <p:nvPr/>
          </p:nvSpPr>
          <p:spPr bwMode="auto">
            <a:xfrm>
              <a:off x="9004002" y="3648891"/>
              <a:ext cx="849027" cy="990600"/>
            </a:xfrm>
            <a:custGeom>
              <a:gdLst>
                <a:gd fmla="*/ 343 w 482" name="T0"/>
                <a:gd fmla="*/ 401 h 680" name="T1"/>
                <a:gd fmla="*/ 285 w 482" name="T2"/>
                <a:gd fmla="*/ 286 h 680" name="T3"/>
                <a:gd fmla="*/ 285 w 482" name="T4"/>
                <a:gd fmla="*/ 143 h 680" name="T5"/>
                <a:gd fmla="*/ 142 w 482" name="T6"/>
                <a:gd fmla="*/ 0 h 680" name="T7"/>
                <a:gd fmla="*/ 115 w 482" name="T8"/>
                <a:gd fmla="*/ 0 h 680" name="T9"/>
                <a:gd fmla="*/ 115 w 482" name="T10"/>
                <a:gd fmla="*/ 88 h 680" name="T11"/>
                <a:gd fmla="*/ 142 w 482" name="T12"/>
                <a:gd fmla="*/ 88 h 680" name="T13"/>
                <a:gd fmla="*/ 181 w 482" name="T14"/>
                <a:gd fmla="*/ 104 h 680" name="T15"/>
                <a:gd fmla="*/ 197 w 482" name="T16"/>
                <a:gd fmla="*/ 143 h 680" name="T17"/>
                <a:gd fmla="*/ 197 w 482" name="T18"/>
                <a:gd fmla="*/ 283 h 680" name="T19"/>
                <a:gd fmla="*/ 138 w 482" name="T20"/>
                <a:gd fmla="*/ 401 h 680" name="T21"/>
                <a:gd fmla="*/ 240 w 482" name="T22"/>
                <a:gd fmla="*/ 680 h 680" name="T23"/>
                <a:gd fmla="*/ 241 w 482" name="T24"/>
                <a:gd fmla="*/ 680 h 680" name="T25"/>
                <a:gd fmla="*/ 343 w 482" name="T26"/>
                <a:gd fmla="*/ 401 h 68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80" w="482">
                  <a:moveTo>
                    <a:pt x="343" y="401"/>
                  </a:moveTo>
                  <a:cubicBezTo>
                    <a:pt x="306" y="356"/>
                    <a:pt x="291" y="316"/>
                    <a:pt x="285" y="286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5" y="64"/>
                    <a:pt x="221" y="1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57" y="88"/>
                    <a:pt x="171" y="94"/>
                    <a:pt x="181" y="104"/>
                  </a:cubicBezTo>
                  <a:cubicBezTo>
                    <a:pt x="191" y="114"/>
                    <a:pt x="197" y="128"/>
                    <a:pt x="197" y="143"/>
                  </a:cubicBezTo>
                  <a:cubicBezTo>
                    <a:pt x="197" y="283"/>
                    <a:pt x="197" y="283"/>
                    <a:pt x="197" y="283"/>
                  </a:cubicBezTo>
                  <a:cubicBezTo>
                    <a:pt x="192" y="314"/>
                    <a:pt x="176" y="355"/>
                    <a:pt x="138" y="401"/>
                  </a:cubicBezTo>
                  <a:cubicBezTo>
                    <a:pt x="57" y="499"/>
                    <a:pt x="0" y="680"/>
                    <a:pt x="240" y="680"/>
                  </a:cubicBezTo>
                  <a:cubicBezTo>
                    <a:pt x="241" y="680"/>
                    <a:pt x="241" y="680"/>
                    <a:pt x="241" y="680"/>
                  </a:cubicBezTo>
                  <a:cubicBezTo>
                    <a:pt x="482" y="680"/>
                    <a:pt x="424" y="499"/>
                    <a:pt x="343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9" name="íṩḻíḑe">
              <a:extLst>
                <a:ext uri="{FF2B5EF4-FFF2-40B4-BE49-F238E27FC236}">
                  <a16:creationId xmlns:a16="http://schemas.microsoft.com/office/drawing/2014/main" id="{82C8BA56-FCF6-486C-A81A-4FF9B252D568}"/>
                </a:ext>
              </a:extLst>
            </p:cNvPr>
            <p:cNvSpPr/>
            <p:nvPr/>
          </p:nvSpPr>
          <p:spPr bwMode="auto">
            <a:xfrm>
              <a:off x="8049327" y="2788466"/>
              <a:ext cx="1167892" cy="989013"/>
            </a:xfrm>
            <a:custGeom>
              <a:gdLst>
                <a:gd fmla="*/ 339 w 662" name="T0"/>
                <a:gd fmla="*/ 591 h 678" name="T1"/>
                <a:gd fmla="*/ 300 w 662" name="T2"/>
                <a:gd fmla="*/ 574 h 678" name="T3"/>
                <a:gd fmla="*/ 284 w 662" name="T4"/>
                <a:gd fmla="*/ 536 h 678" name="T5"/>
                <a:gd fmla="*/ 284 w 662" name="T6"/>
                <a:gd fmla="*/ 451 h 678" name="T7"/>
                <a:gd fmla="*/ 284 w 662" name="T8"/>
                <a:gd fmla="*/ 451 h 678" name="T9"/>
                <a:gd fmla="*/ 284 w 662" name="T10"/>
                <a:gd fmla="*/ 451 h 678" name="T11"/>
                <a:gd fmla="*/ 284 w 662" name="T12"/>
                <a:gd fmla="*/ 399 h 678" name="T13"/>
                <a:gd fmla="*/ 344 w 662" name="T14"/>
                <a:gd fmla="*/ 279 h 678" name="T15"/>
                <a:gd fmla="*/ 241 w 662" name="T16"/>
                <a:gd fmla="*/ 0 h 678" name="T17"/>
                <a:gd fmla="*/ 241 w 662" name="T18"/>
                <a:gd fmla="*/ 0 h 678" name="T19"/>
                <a:gd fmla="*/ 138 w 662" name="T20"/>
                <a:gd fmla="*/ 279 h 678" name="T21"/>
                <a:gd fmla="*/ 197 w 662" name="T22"/>
                <a:gd fmla="*/ 394 h 678" name="T23"/>
                <a:gd fmla="*/ 197 w 662" name="T24"/>
                <a:gd fmla="*/ 536 h 678" name="T25"/>
                <a:gd fmla="*/ 339 w 662" name="T26"/>
                <a:gd fmla="*/ 678 h 678" name="T27"/>
                <a:gd fmla="*/ 662 w 662" name="T28"/>
                <a:gd fmla="*/ 678 h 678" name="T29"/>
                <a:gd fmla="*/ 662 w 662" name="T30"/>
                <a:gd fmla="*/ 591 h 678" name="T31"/>
                <a:gd fmla="*/ 339 w 662" name="T32"/>
                <a:gd fmla="*/ 591 h 67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78" w="662">
                  <a:moveTo>
                    <a:pt x="339" y="591"/>
                  </a:moveTo>
                  <a:cubicBezTo>
                    <a:pt x="324" y="591"/>
                    <a:pt x="311" y="584"/>
                    <a:pt x="300" y="574"/>
                  </a:cubicBezTo>
                  <a:cubicBezTo>
                    <a:pt x="290" y="564"/>
                    <a:pt x="284" y="551"/>
                    <a:pt x="284" y="536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399"/>
                    <a:pt x="284" y="399"/>
                    <a:pt x="284" y="399"/>
                  </a:cubicBezTo>
                  <a:cubicBezTo>
                    <a:pt x="290" y="368"/>
                    <a:pt x="305" y="326"/>
                    <a:pt x="344" y="279"/>
                  </a:cubicBezTo>
                  <a:cubicBezTo>
                    <a:pt x="425" y="182"/>
                    <a:pt x="482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5" y="324"/>
                    <a:pt x="191" y="364"/>
                    <a:pt x="197" y="394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0" y="678"/>
                    <a:pt x="339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662" y="591"/>
                    <a:pt x="662" y="591"/>
                    <a:pt x="662" y="591"/>
                  </a:cubicBezTo>
                  <a:lnTo>
                    <a:pt x="339" y="5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0" name="îṣļîḍe">
              <a:extLst>
                <a:ext uri="{FF2B5EF4-FFF2-40B4-BE49-F238E27FC236}">
                  <a16:creationId xmlns:a16="http://schemas.microsoft.com/office/drawing/2014/main" id="{DCB085EA-FDCC-4E0A-A298-716291A479E7}"/>
                </a:ext>
              </a:extLst>
            </p:cNvPr>
            <p:cNvSpPr/>
            <p:nvPr/>
          </p:nvSpPr>
          <p:spPr>
            <a:xfrm>
              <a:off x="2880697" y="2906728"/>
              <a:ext cx="218028" cy="250836"/>
            </a:xfrm>
            <a:custGeom>
              <a:gdLst>
                <a:gd fmla="*/ 380395 w 524301" name="connsiteX0"/>
                <a:gd fmla="*/ 355932 h 603193" name="connsiteY0"/>
                <a:gd fmla="*/ 393150 w 524301" name="connsiteX1"/>
                <a:gd fmla="*/ 362826 h 603193" name="connsiteY1"/>
                <a:gd fmla="*/ 418810 w 524301" name="connsiteX2"/>
                <a:gd fmla="*/ 399394 h 603193" name="connsiteY2"/>
                <a:gd fmla="*/ 420461 w 524301" name="connsiteX3"/>
                <a:gd fmla="*/ 414231 h 603193" name="connsiteY3"/>
                <a:gd fmla="*/ 407256 w 524301" name="connsiteX4"/>
                <a:gd fmla="*/ 421424 h 603193" name="connsiteY4"/>
                <a:gd fmla="*/ 402154 w 524301" name="connsiteX5"/>
                <a:gd fmla="*/ 421424 h 603193" name="connsiteY5"/>
                <a:gd fmla="*/ 402154 w 524301" name="connsiteX6"/>
                <a:gd fmla="*/ 467284 h 603193" name="connsiteY6"/>
                <a:gd fmla="*/ 506444 w 524301" name="connsiteX7"/>
                <a:gd fmla="*/ 467284 h 603193" name="connsiteY7"/>
                <a:gd fmla="*/ 524301 w 524301" name="connsiteX8"/>
                <a:gd fmla="*/ 485568 h 603193" name="connsiteY8"/>
                <a:gd fmla="*/ 524301 w 524301" name="connsiteX9"/>
                <a:gd fmla="*/ 495009 h 603193" name="connsiteY9"/>
                <a:gd fmla="*/ 506444 w 524301" name="connsiteX10"/>
                <a:gd fmla="*/ 513293 h 603193" name="connsiteY10"/>
                <a:gd fmla="*/ 375894 w 524301" name="connsiteX11"/>
                <a:gd fmla="*/ 513293 h 603193" name="connsiteY11"/>
                <a:gd fmla="*/ 356986 w 524301" name="connsiteX12"/>
                <a:gd fmla="*/ 501304 h 603193" name="connsiteY12"/>
                <a:gd fmla="*/ 356236 w 524301" name="connsiteX13"/>
                <a:gd fmla="*/ 490663 h 603193" name="connsiteY13"/>
                <a:gd fmla="*/ 356236 w 524301" name="connsiteX14"/>
                <a:gd fmla="*/ 421424 h 603193" name="connsiteY14"/>
                <a:gd fmla="*/ 353685 w 524301" name="connsiteX15"/>
                <a:gd fmla="*/ 421424 h 603193" name="connsiteY15"/>
                <a:gd fmla="*/ 340480 w 524301" name="connsiteX16"/>
                <a:gd fmla="*/ 414231 h 603193" name="connsiteY16"/>
                <a:gd fmla="*/ 341981 w 524301" name="connsiteX17"/>
                <a:gd fmla="*/ 399394 h 603193" name="connsiteY17"/>
                <a:gd fmla="*/ 367640 w 524301" name="connsiteX18"/>
                <a:gd fmla="*/ 362976 h 603193" name="connsiteY18"/>
                <a:gd fmla="*/ 380395 w 524301" name="connsiteX19"/>
                <a:gd fmla="*/ 355932 h 603193" name="connsiteY19"/>
                <a:gd fmla="*/ 262745 w 524301" name="connsiteX20"/>
                <a:gd fmla="*/ 355932 h 603193" name="connsiteY20"/>
                <a:gd fmla="*/ 275645 w 524301" name="connsiteX21"/>
                <a:gd fmla="*/ 362975 h 603193" name="connsiteY21"/>
                <a:gd fmla="*/ 301145 w 524301" name="connsiteX22"/>
                <a:gd fmla="*/ 399390 h 603193" name="connsiteY22"/>
                <a:gd fmla="*/ 302795 w 524301" name="connsiteX23"/>
                <a:gd fmla="*/ 414226 h 603193" name="connsiteY23"/>
                <a:gd fmla="*/ 289595 w 524301" name="connsiteX24"/>
                <a:gd fmla="*/ 421419 h 603193" name="connsiteY24"/>
                <a:gd fmla="*/ 284195 w 524301" name="connsiteX25"/>
                <a:gd fmla="*/ 421419 h 603193" name="connsiteY25"/>
                <a:gd fmla="*/ 284195 w 524301" name="connsiteX26"/>
                <a:gd fmla="*/ 585061 h 603193" name="connsiteY26"/>
                <a:gd fmla="*/ 267545 w 524301" name="connsiteX27"/>
                <a:gd fmla="*/ 603193 h 603193" name="connsiteY27"/>
                <a:gd fmla="*/ 258096 w 524301" name="connsiteX28"/>
                <a:gd fmla="*/ 603193 h 603193" name="connsiteY28"/>
                <a:gd fmla="*/ 240096 w 524301" name="connsiteX29"/>
                <a:gd fmla="*/ 585061 h 603193" name="connsiteY29"/>
                <a:gd fmla="*/ 240096 w 524301" name="connsiteX30"/>
                <a:gd fmla="*/ 421419 h 603193" name="connsiteY30"/>
                <a:gd fmla="*/ 236046 w 524301" name="connsiteX31"/>
                <a:gd fmla="*/ 421419 h 603193" name="connsiteY31"/>
                <a:gd fmla="*/ 222846 w 524301" name="connsiteX32"/>
                <a:gd fmla="*/ 414226 h 603193" name="connsiteY32"/>
                <a:gd fmla="*/ 224346 w 524301" name="connsiteX33"/>
                <a:gd fmla="*/ 399390 h 603193" name="connsiteY33"/>
                <a:gd fmla="*/ 249996 w 524301" name="connsiteX34"/>
                <a:gd fmla="*/ 362975 h 603193" name="connsiteY34"/>
                <a:gd fmla="*/ 262745 w 524301" name="connsiteX35"/>
                <a:gd fmla="*/ 355932 h 603193" name="connsiteY35"/>
                <a:gd fmla="*/ 145249 w 524301" name="connsiteX36"/>
                <a:gd fmla="*/ 355932 h 603193" name="connsiteY36"/>
                <a:gd fmla="*/ 158003 w 524301" name="connsiteX37"/>
                <a:gd fmla="*/ 362976 h 603193" name="connsiteY37"/>
                <a:gd fmla="*/ 183512 w 524301" name="connsiteX38"/>
                <a:gd fmla="*/ 399394 h 603193" name="connsiteY38"/>
                <a:gd fmla="*/ 185162 w 524301" name="connsiteX39"/>
                <a:gd fmla="*/ 414231 h 603193" name="connsiteY39"/>
                <a:gd fmla="*/ 171958 w 524301" name="connsiteX40"/>
                <a:gd fmla="*/ 421424 h 603193" name="connsiteY40"/>
                <a:gd fmla="*/ 168056 w 524301" name="connsiteX41"/>
                <a:gd fmla="*/ 421424 h 603193" name="connsiteY41"/>
                <a:gd fmla="*/ 168056 w 524301" name="connsiteX42"/>
                <a:gd fmla="*/ 490663 h 603193" name="connsiteY42"/>
                <a:gd fmla="*/ 167906 w 524301" name="connsiteX43"/>
                <a:gd fmla="*/ 501304 h 603193" name="connsiteY43"/>
                <a:gd fmla="*/ 149750 w 524301" name="connsiteX44"/>
                <a:gd fmla="*/ 513293 h 603193" name="connsiteY44"/>
                <a:gd fmla="*/ 19206 w 524301" name="connsiteX45"/>
                <a:gd fmla="*/ 513293 h 603193" name="connsiteY45"/>
                <a:gd fmla="*/ 0 w 524301" name="connsiteX46"/>
                <a:gd fmla="*/ 495009 h 603193" name="connsiteY46"/>
                <a:gd fmla="*/ 0 w 524301" name="connsiteX47"/>
                <a:gd fmla="*/ 485568 h 603193" name="connsiteY47"/>
                <a:gd fmla="*/ 19206 w 524301" name="connsiteX48"/>
                <a:gd fmla="*/ 467284 h 603193" name="connsiteY48"/>
                <a:gd fmla="*/ 122141 w 524301" name="connsiteX49"/>
                <a:gd fmla="*/ 467284 h 603193" name="connsiteY49"/>
                <a:gd fmla="*/ 122141 w 524301" name="connsiteX50"/>
                <a:gd fmla="*/ 421424 h 603193" name="connsiteY50"/>
                <a:gd fmla="*/ 118390 w 524301" name="connsiteX51"/>
                <a:gd fmla="*/ 421424 h 603193" name="connsiteY51"/>
                <a:gd fmla="*/ 105185 w 524301" name="connsiteX52"/>
                <a:gd fmla="*/ 414231 h 603193" name="connsiteY52"/>
                <a:gd fmla="*/ 106836 w 524301" name="connsiteX53"/>
                <a:gd fmla="*/ 399394 h 603193" name="connsiteY53"/>
                <a:gd fmla="*/ 132344 w 524301" name="connsiteX54"/>
                <a:gd fmla="*/ 362976 h 603193" name="connsiteY54"/>
                <a:gd fmla="*/ 145249 w 524301" name="connsiteX55"/>
                <a:gd fmla="*/ 355932 h 603193" name="connsiteY55"/>
                <a:gd fmla="*/ 336277 w 524301" name="connsiteX56"/>
                <a:gd fmla="*/ 0 h 603193" name="connsiteY56"/>
                <a:gd fmla="*/ 475087 w 524301" name="connsiteX57"/>
                <a:gd fmla="*/ 138566 h 603193" name="connsiteY57"/>
                <a:gd fmla="*/ 473586 w 524301" name="connsiteX58"/>
                <a:gd fmla="*/ 159089 h 603193" name="connsiteY58"/>
                <a:gd fmla="*/ 514704 w 524301" name="connsiteX59"/>
                <a:gd fmla="*/ 234888 h 603193" name="connsiteY59"/>
                <a:gd fmla="*/ 423915 w 524301" name="connsiteX60"/>
                <a:gd fmla="*/ 325518 h 603193" name="connsiteY60"/>
                <a:gd fmla="*/ 101577 w 524301" name="connsiteX61"/>
                <a:gd fmla="*/ 325518 h 603193" name="connsiteY61"/>
                <a:gd fmla="*/ 10938 w 524301" name="connsiteX62"/>
                <a:gd fmla="*/ 234888 h 603193" name="connsiteY62"/>
                <a:gd fmla="*/ 58658 w 524301" name="connsiteX63"/>
                <a:gd fmla="*/ 155344 h 603193" name="connsiteY63"/>
                <a:gd fmla="*/ 165204 w 524301" name="connsiteX64"/>
                <a:gd fmla="*/ 61119 h 603193" name="connsiteY64"/>
                <a:gd fmla="*/ 214125 w 524301" name="connsiteX65"/>
                <a:gd fmla="*/ 72953 h 603193" name="connsiteY65"/>
                <a:gd fmla="*/ 336277 w 524301" name="connsiteX66"/>
                <a:gd fmla="*/ 0 h 603193" name="connsiteY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b="b" l="l" r="r" t="t"/>
              <a:pathLst>
                <a:path h="603193" w="524301">
                  <a:moveTo>
                    <a:pt x="380395" y="355932"/>
                  </a:moveTo>
                  <a:cubicBezTo>
                    <a:pt x="385497" y="355932"/>
                    <a:pt x="390149" y="358480"/>
                    <a:pt x="393150" y="362826"/>
                  </a:cubicBezTo>
                  <a:lnTo>
                    <a:pt x="418810" y="399394"/>
                  </a:lnTo>
                  <a:cubicBezTo>
                    <a:pt x="422262" y="404190"/>
                    <a:pt x="422712" y="409585"/>
                    <a:pt x="420461" y="414231"/>
                  </a:cubicBezTo>
                  <a:cubicBezTo>
                    <a:pt x="418060" y="418727"/>
                    <a:pt x="413108" y="421424"/>
                    <a:pt x="407256" y="421424"/>
                  </a:cubicBezTo>
                  <a:lnTo>
                    <a:pt x="402154" y="421424"/>
                  </a:lnTo>
                  <a:lnTo>
                    <a:pt x="402154" y="467284"/>
                  </a:lnTo>
                  <a:lnTo>
                    <a:pt x="506444" y="467284"/>
                  </a:lnTo>
                  <a:cubicBezTo>
                    <a:pt x="516348" y="467284"/>
                    <a:pt x="524301" y="475676"/>
                    <a:pt x="524301" y="485568"/>
                  </a:cubicBezTo>
                  <a:lnTo>
                    <a:pt x="524301" y="495009"/>
                  </a:lnTo>
                  <a:cubicBezTo>
                    <a:pt x="524301" y="505051"/>
                    <a:pt x="516348" y="513293"/>
                    <a:pt x="506444" y="513293"/>
                  </a:cubicBezTo>
                  <a:lnTo>
                    <a:pt x="375894" y="513293"/>
                  </a:lnTo>
                  <a:cubicBezTo>
                    <a:pt x="359387" y="513293"/>
                    <a:pt x="357136" y="504001"/>
                    <a:pt x="356986" y="501304"/>
                  </a:cubicBezTo>
                  <a:cubicBezTo>
                    <a:pt x="356986" y="499805"/>
                    <a:pt x="356236" y="494560"/>
                    <a:pt x="356236" y="490663"/>
                  </a:cubicBezTo>
                  <a:lnTo>
                    <a:pt x="356236" y="421424"/>
                  </a:lnTo>
                  <a:lnTo>
                    <a:pt x="353685" y="421424"/>
                  </a:lnTo>
                  <a:cubicBezTo>
                    <a:pt x="347833" y="421424"/>
                    <a:pt x="342881" y="418727"/>
                    <a:pt x="340480" y="414231"/>
                  </a:cubicBezTo>
                  <a:cubicBezTo>
                    <a:pt x="338079" y="409585"/>
                    <a:pt x="338679" y="404190"/>
                    <a:pt x="341981" y="399394"/>
                  </a:cubicBezTo>
                  <a:lnTo>
                    <a:pt x="367640" y="362976"/>
                  </a:lnTo>
                  <a:cubicBezTo>
                    <a:pt x="370792" y="358480"/>
                    <a:pt x="375443" y="355932"/>
                    <a:pt x="380395" y="355932"/>
                  </a:cubicBezTo>
                  <a:close/>
                  <a:moveTo>
                    <a:pt x="262745" y="355932"/>
                  </a:moveTo>
                  <a:cubicBezTo>
                    <a:pt x="267845" y="355932"/>
                    <a:pt x="272495" y="358480"/>
                    <a:pt x="275645" y="362975"/>
                  </a:cubicBezTo>
                  <a:lnTo>
                    <a:pt x="301145" y="399390"/>
                  </a:lnTo>
                  <a:cubicBezTo>
                    <a:pt x="304595" y="404186"/>
                    <a:pt x="305195" y="409580"/>
                    <a:pt x="302795" y="414226"/>
                  </a:cubicBezTo>
                  <a:cubicBezTo>
                    <a:pt x="300395" y="418722"/>
                    <a:pt x="295445" y="421419"/>
                    <a:pt x="289595" y="421419"/>
                  </a:cubicBezTo>
                  <a:lnTo>
                    <a:pt x="284195" y="421419"/>
                  </a:lnTo>
                  <a:lnTo>
                    <a:pt x="284195" y="585061"/>
                  </a:lnTo>
                  <a:cubicBezTo>
                    <a:pt x="284195" y="594951"/>
                    <a:pt x="277445" y="603193"/>
                    <a:pt x="267545" y="603193"/>
                  </a:cubicBezTo>
                  <a:lnTo>
                    <a:pt x="258096" y="603193"/>
                  </a:lnTo>
                  <a:cubicBezTo>
                    <a:pt x="248196" y="603193"/>
                    <a:pt x="240096" y="594951"/>
                    <a:pt x="240096" y="585061"/>
                  </a:cubicBezTo>
                  <a:lnTo>
                    <a:pt x="240096" y="421419"/>
                  </a:lnTo>
                  <a:lnTo>
                    <a:pt x="236046" y="421419"/>
                  </a:lnTo>
                  <a:cubicBezTo>
                    <a:pt x="230196" y="421419"/>
                    <a:pt x="225246" y="418722"/>
                    <a:pt x="222846" y="414226"/>
                  </a:cubicBezTo>
                  <a:cubicBezTo>
                    <a:pt x="220446" y="409580"/>
                    <a:pt x="221046" y="404186"/>
                    <a:pt x="224346" y="399390"/>
                  </a:cubicBezTo>
                  <a:lnTo>
                    <a:pt x="249996" y="362975"/>
                  </a:lnTo>
                  <a:cubicBezTo>
                    <a:pt x="253146" y="358480"/>
                    <a:pt x="257796" y="355932"/>
                    <a:pt x="262745" y="355932"/>
                  </a:cubicBezTo>
                  <a:close/>
                  <a:moveTo>
                    <a:pt x="145249" y="355932"/>
                  </a:moveTo>
                  <a:cubicBezTo>
                    <a:pt x="150200" y="355932"/>
                    <a:pt x="154852" y="358480"/>
                    <a:pt x="158003" y="362976"/>
                  </a:cubicBezTo>
                  <a:lnTo>
                    <a:pt x="183512" y="399394"/>
                  </a:lnTo>
                  <a:cubicBezTo>
                    <a:pt x="186963" y="404190"/>
                    <a:pt x="187563" y="409585"/>
                    <a:pt x="185162" y="414231"/>
                  </a:cubicBezTo>
                  <a:cubicBezTo>
                    <a:pt x="182761" y="418727"/>
                    <a:pt x="177810" y="421424"/>
                    <a:pt x="171958" y="421424"/>
                  </a:cubicBezTo>
                  <a:lnTo>
                    <a:pt x="168056" y="421424"/>
                  </a:lnTo>
                  <a:lnTo>
                    <a:pt x="168056" y="490663"/>
                  </a:lnTo>
                  <a:cubicBezTo>
                    <a:pt x="168056" y="494710"/>
                    <a:pt x="168056" y="499805"/>
                    <a:pt x="167906" y="501304"/>
                  </a:cubicBezTo>
                  <a:cubicBezTo>
                    <a:pt x="167906" y="504001"/>
                    <a:pt x="166256" y="513293"/>
                    <a:pt x="149750" y="513293"/>
                  </a:cubicBezTo>
                  <a:lnTo>
                    <a:pt x="19206" y="513293"/>
                  </a:lnTo>
                  <a:cubicBezTo>
                    <a:pt x="9303" y="513293"/>
                    <a:pt x="0" y="504901"/>
                    <a:pt x="0" y="495009"/>
                  </a:cubicBezTo>
                  <a:lnTo>
                    <a:pt x="0" y="485568"/>
                  </a:lnTo>
                  <a:cubicBezTo>
                    <a:pt x="0" y="475676"/>
                    <a:pt x="9303" y="467284"/>
                    <a:pt x="19206" y="467284"/>
                  </a:cubicBezTo>
                  <a:lnTo>
                    <a:pt x="122141" y="467284"/>
                  </a:lnTo>
                  <a:lnTo>
                    <a:pt x="122141" y="421424"/>
                  </a:lnTo>
                  <a:lnTo>
                    <a:pt x="118390" y="421424"/>
                  </a:lnTo>
                  <a:cubicBezTo>
                    <a:pt x="112538" y="421424"/>
                    <a:pt x="107586" y="418727"/>
                    <a:pt x="105185" y="414231"/>
                  </a:cubicBezTo>
                  <a:cubicBezTo>
                    <a:pt x="102785" y="409585"/>
                    <a:pt x="103385" y="404190"/>
                    <a:pt x="106836" y="399394"/>
                  </a:cubicBezTo>
                  <a:lnTo>
                    <a:pt x="132344" y="362976"/>
                  </a:lnTo>
                  <a:cubicBezTo>
                    <a:pt x="135496" y="358480"/>
                    <a:pt x="140147" y="355932"/>
                    <a:pt x="145249" y="355932"/>
                  </a:cubicBezTo>
                  <a:close/>
                  <a:moveTo>
                    <a:pt x="336277" y="0"/>
                  </a:moveTo>
                  <a:cubicBezTo>
                    <a:pt x="412810" y="0"/>
                    <a:pt x="475087" y="62167"/>
                    <a:pt x="475087" y="138566"/>
                  </a:cubicBezTo>
                  <a:cubicBezTo>
                    <a:pt x="475087" y="145457"/>
                    <a:pt x="474637" y="152348"/>
                    <a:pt x="473586" y="159089"/>
                  </a:cubicBezTo>
                  <a:cubicBezTo>
                    <a:pt x="499097" y="175717"/>
                    <a:pt x="514704" y="204179"/>
                    <a:pt x="514704" y="234888"/>
                  </a:cubicBezTo>
                  <a:cubicBezTo>
                    <a:pt x="514704" y="284772"/>
                    <a:pt x="474037" y="325518"/>
                    <a:pt x="423915" y="325518"/>
                  </a:cubicBezTo>
                  <a:lnTo>
                    <a:pt x="101577" y="325518"/>
                  </a:lnTo>
                  <a:cubicBezTo>
                    <a:pt x="51605" y="325518"/>
                    <a:pt x="10938" y="284772"/>
                    <a:pt x="10938" y="234888"/>
                  </a:cubicBezTo>
                  <a:cubicBezTo>
                    <a:pt x="10938" y="201632"/>
                    <a:pt x="29546" y="170923"/>
                    <a:pt x="58658" y="155344"/>
                  </a:cubicBezTo>
                  <a:cubicBezTo>
                    <a:pt x="65261" y="102014"/>
                    <a:pt x="111031" y="61119"/>
                    <a:pt x="165204" y="61119"/>
                  </a:cubicBezTo>
                  <a:cubicBezTo>
                    <a:pt x="182311" y="61119"/>
                    <a:pt x="198969" y="65163"/>
                    <a:pt x="214125" y="72953"/>
                  </a:cubicBezTo>
                  <a:cubicBezTo>
                    <a:pt x="238135" y="28312"/>
                    <a:pt x="284955" y="0"/>
                    <a:pt x="33627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i="1" lang="zh-CN"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1" name="ïṣlîḑê">
              <a:extLst>
                <a:ext uri="{FF2B5EF4-FFF2-40B4-BE49-F238E27FC236}">
                  <a16:creationId xmlns:a16="http://schemas.microsoft.com/office/drawing/2014/main" id="{144A5EDB-C097-496F-9D0A-98678A27AFF1}"/>
                </a:ext>
              </a:extLst>
            </p:cNvPr>
            <p:cNvSpPr/>
            <p:nvPr/>
          </p:nvSpPr>
          <p:spPr>
            <a:xfrm>
              <a:off x="5605390" y="2906728"/>
              <a:ext cx="243138" cy="250836"/>
            </a:xfrm>
            <a:custGeom>
              <a:gdLst>
                <a:gd fmla="*/ 437277 w 581518" name="connsiteX0"/>
                <a:gd fmla="*/ 409440 h 599930" name="connsiteY0"/>
                <a:gd fmla="*/ 396550 w 581518" name="connsiteX1"/>
                <a:gd fmla="*/ 450118 h 599930" name="connsiteY1"/>
                <a:gd fmla="*/ 437277 w 581518" name="connsiteX2"/>
                <a:gd fmla="*/ 490795 h 599930" name="connsiteY2"/>
                <a:gd fmla="*/ 478005 w 581518" name="connsiteX3"/>
                <a:gd fmla="*/ 450118 h 599930" name="connsiteY3"/>
                <a:gd fmla="*/ 437277 w 581518" name="connsiteX4"/>
                <a:gd fmla="*/ 409440 h 599930" name="connsiteY4"/>
                <a:gd fmla="*/ 144240 w 581518" name="connsiteX5"/>
                <a:gd fmla="*/ 409440 h 599930" name="connsiteY5"/>
                <a:gd fmla="*/ 103513 w 581518" name="connsiteX6"/>
                <a:gd fmla="*/ 450118 h 599930" name="connsiteY6"/>
                <a:gd fmla="*/ 144240 w 581518" name="connsiteX7"/>
                <a:gd fmla="*/ 490795 h 599930" name="connsiteY7"/>
                <a:gd fmla="*/ 184967 w 581518" name="connsiteX8"/>
                <a:gd fmla="*/ 450118 h 599930" name="connsiteY8"/>
                <a:gd fmla="*/ 144240 w 581518" name="connsiteX9"/>
                <a:gd fmla="*/ 409440 h 599930" name="connsiteY9"/>
                <a:gd fmla="*/ 227681 w 581518" name="connsiteX10"/>
                <a:gd fmla="*/ 234825 h 599930" name="connsiteY10"/>
                <a:gd fmla="*/ 159140 w 581518" name="connsiteX11"/>
                <a:gd fmla="*/ 296337 h 599930" name="connsiteY11"/>
                <a:gd fmla="*/ 154173 w 581518" name="connsiteX12"/>
                <a:gd fmla="*/ 344952 h 599930" name="connsiteY12"/>
                <a:gd fmla="*/ 427344 w 581518" name="connsiteX13"/>
                <a:gd fmla="*/ 344952 h 599930" name="connsiteY13"/>
                <a:gd fmla="*/ 422377 w 581518" name="connsiteX14"/>
                <a:gd fmla="*/ 296337 h 599930" name="connsiteY14"/>
                <a:gd fmla="*/ 353836 w 581518" name="connsiteX15"/>
                <a:gd fmla="*/ 234825 h 599930" name="connsiteY15"/>
                <a:gd fmla="*/ 346883 w 581518" name="connsiteX16"/>
                <a:gd fmla="*/ 234825 h 599930" name="connsiteY16"/>
                <a:gd fmla="*/ 346883 w 581518" name="connsiteX17"/>
                <a:gd fmla="*/ 249707 h 599930" name="connsiteY17"/>
                <a:gd fmla="*/ 323042 w 581518" name="connsiteX18"/>
                <a:gd fmla="*/ 273518 h 599930" name="connsiteY18"/>
                <a:gd fmla="*/ 258475 w 581518" name="connsiteX19"/>
                <a:gd fmla="*/ 273518 h 599930" name="connsiteY19"/>
                <a:gd fmla="*/ 234634 w 581518" name="connsiteX20"/>
                <a:gd fmla="*/ 249707 h 599930" name="connsiteY20"/>
                <a:gd fmla="*/ 234634 w 581518" name="connsiteX21"/>
                <a:gd fmla="*/ 234825 h 599930" name="connsiteY21"/>
                <a:gd fmla="*/ 227681 w 581518" name="connsiteX22"/>
                <a:gd fmla="*/ 193155 h 599930" name="connsiteY22"/>
                <a:gd fmla="*/ 353836 w 581518" name="connsiteX23"/>
                <a:gd fmla="*/ 193155 h 599930" name="connsiteY23"/>
                <a:gd fmla="*/ 463105 w 581518" name="connsiteX24"/>
                <a:gd fmla="*/ 292369 h 599930" name="connsiteY24"/>
                <a:gd fmla="*/ 468071 w 581518" name="connsiteX25"/>
                <a:gd fmla="*/ 344952 h 599930" name="connsiteY25"/>
                <a:gd fmla="*/ 481978 w 581518" name="connsiteX26"/>
                <a:gd fmla="*/ 344952 h 599930" name="connsiteY26"/>
                <a:gd fmla="*/ 504825 w 581518" name="connsiteX27"/>
                <a:gd fmla="*/ 364794 h 599930" name="connsiteY27"/>
                <a:gd fmla="*/ 524692 w 581518" name="connsiteX28"/>
                <a:gd fmla="*/ 477898 h 599930" name="connsiteY28"/>
                <a:gd fmla="*/ 514759 w 581518" name="connsiteX29"/>
                <a:gd fmla="*/ 516591 h 599930" name="connsiteY29"/>
                <a:gd fmla="*/ 478998 w 581518" name="connsiteX30"/>
                <a:gd fmla="*/ 533457 h 599930" name="connsiteY30"/>
                <a:gd fmla="*/ 478998 w 581518" name="connsiteX31"/>
                <a:gd fmla="*/ 552308 h 599930" name="connsiteY31"/>
                <a:gd fmla="*/ 431317 w 581518" name="connsiteX32"/>
                <a:gd fmla="*/ 599930 h 599930" name="connsiteY32"/>
                <a:gd fmla="*/ 416417 w 581518" name="connsiteX33"/>
                <a:gd fmla="*/ 599930 h 599930" name="connsiteY33"/>
                <a:gd fmla="*/ 368736 w 581518" name="connsiteX34"/>
                <a:gd fmla="*/ 552308 h 599930" name="connsiteY34"/>
                <a:gd fmla="*/ 368736 w 581518" name="connsiteX35"/>
                <a:gd fmla="*/ 534449 h 599930" name="connsiteY35"/>
                <a:gd fmla="*/ 212781 w 581518" name="connsiteX36"/>
                <a:gd fmla="*/ 534449 h 599930" name="connsiteY36"/>
                <a:gd fmla="*/ 212781 w 581518" name="connsiteX37"/>
                <a:gd fmla="*/ 552308 h 599930" name="connsiteY37"/>
                <a:gd fmla="*/ 165100 w 581518" name="connsiteX38"/>
                <a:gd fmla="*/ 599930 h 599930" name="connsiteY38"/>
                <a:gd fmla="*/ 150200 w 581518" name="connsiteX39"/>
                <a:gd fmla="*/ 599930 h 599930" name="connsiteY39"/>
                <a:gd fmla="*/ 102519 w 581518" name="connsiteX40"/>
                <a:gd fmla="*/ 552308 h 599930" name="connsiteY40"/>
                <a:gd fmla="*/ 102519 w 581518" name="connsiteX41"/>
                <a:gd fmla="*/ 533457 h 599930" name="connsiteY41"/>
                <a:gd fmla="*/ 67752 w 581518" name="connsiteX42"/>
                <a:gd fmla="*/ 516591 h 599930" name="connsiteY42"/>
                <a:gd fmla="*/ 56825 w 581518" name="connsiteX43"/>
                <a:gd fmla="*/ 477898 h 599930" name="connsiteY43"/>
                <a:gd fmla="*/ 76692 w 581518" name="connsiteX44"/>
                <a:gd fmla="*/ 364794 h 599930" name="connsiteY44"/>
                <a:gd fmla="*/ 100532 w 581518" name="connsiteX45"/>
                <a:gd fmla="*/ 344952 h 599930" name="connsiteY45"/>
                <a:gd fmla="*/ 113446 w 581518" name="connsiteX46"/>
                <a:gd fmla="*/ 344952 h 599930" name="connsiteY46"/>
                <a:gd fmla="*/ 118413 w 581518" name="connsiteX47"/>
                <a:gd fmla="*/ 292369 h 599930" name="connsiteY47"/>
                <a:gd fmla="*/ 227681 w 581518" name="connsiteX48"/>
                <a:gd fmla="*/ 193155 h 599930" name="connsiteY48"/>
                <a:gd fmla="*/ 291256 w 581518" name="connsiteX49"/>
                <a:gd fmla="*/ 0 h 599930" name="connsiteY49"/>
                <a:gd fmla="*/ 324037 w 581518" name="connsiteX50"/>
                <a:gd fmla="*/ 9676 h 599930" name="connsiteY50"/>
                <a:gd fmla="*/ 566417 w 581518" name="connsiteX51"/>
                <a:gd fmla="*/ 167472 h 599930" name="connsiteY51"/>
                <a:gd fmla="*/ 576351 w 581518" name="connsiteX52"/>
                <a:gd fmla="*/ 213124 h 599930" name="connsiteY52"/>
                <a:gd fmla="*/ 548536 w 581518" name="connsiteX53"/>
                <a:gd fmla="*/ 228010 h 599930" name="connsiteY53"/>
                <a:gd fmla="*/ 530656 w 581518" name="connsiteX54"/>
                <a:gd fmla="*/ 223048 h 599930" name="connsiteY54"/>
                <a:gd fmla="*/ 291256 w 581518" name="connsiteX55"/>
                <a:gd fmla="*/ 66244 h 599930" name="connsiteY55"/>
                <a:gd fmla="*/ 50862 w 581518" name="connsiteX56"/>
                <a:gd fmla="*/ 223048 h 599930" name="connsiteY56"/>
                <a:gd fmla="*/ 5167 w 581518" name="connsiteX57"/>
                <a:gd fmla="*/ 213124 h 599930" name="connsiteY57"/>
                <a:gd fmla="*/ 15101 w 581518" name="connsiteX58"/>
                <a:gd fmla="*/ 168464 h 599930" name="connsiteY58"/>
                <a:gd fmla="*/ 258475 w 581518" name="connsiteX59"/>
                <a:gd fmla="*/ 9676 h 599930" name="connsiteY59"/>
                <a:gd fmla="*/ 291256 w 581518" name="connsiteX60"/>
                <a:gd fmla="*/ 0 h 599930" name="connsiteY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b="b" l="l" r="r" t="t"/>
              <a:pathLst>
                <a:path h="599930" w="581518">
                  <a:moveTo>
                    <a:pt x="437277" y="409440"/>
                  </a:moveTo>
                  <a:cubicBezTo>
                    <a:pt x="415424" y="409440"/>
                    <a:pt x="396550" y="428291"/>
                    <a:pt x="396550" y="450118"/>
                  </a:cubicBezTo>
                  <a:cubicBezTo>
                    <a:pt x="396550" y="472937"/>
                    <a:pt x="415424" y="490795"/>
                    <a:pt x="437277" y="490795"/>
                  </a:cubicBezTo>
                  <a:cubicBezTo>
                    <a:pt x="460124" y="490795"/>
                    <a:pt x="478005" y="472937"/>
                    <a:pt x="478005" y="450118"/>
                  </a:cubicBezTo>
                  <a:cubicBezTo>
                    <a:pt x="478005" y="428291"/>
                    <a:pt x="460124" y="409440"/>
                    <a:pt x="437277" y="409440"/>
                  </a:cubicBezTo>
                  <a:close/>
                  <a:moveTo>
                    <a:pt x="144240" y="409440"/>
                  </a:moveTo>
                  <a:cubicBezTo>
                    <a:pt x="122386" y="409440"/>
                    <a:pt x="103513" y="428291"/>
                    <a:pt x="103513" y="450118"/>
                  </a:cubicBezTo>
                  <a:cubicBezTo>
                    <a:pt x="103513" y="472937"/>
                    <a:pt x="122386" y="490795"/>
                    <a:pt x="144240" y="490795"/>
                  </a:cubicBezTo>
                  <a:cubicBezTo>
                    <a:pt x="167087" y="490795"/>
                    <a:pt x="184967" y="472937"/>
                    <a:pt x="184967" y="450118"/>
                  </a:cubicBezTo>
                  <a:cubicBezTo>
                    <a:pt x="184967" y="428291"/>
                    <a:pt x="167087" y="409440"/>
                    <a:pt x="144240" y="409440"/>
                  </a:cubicBezTo>
                  <a:close/>
                  <a:moveTo>
                    <a:pt x="227681" y="234825"/>
                  </a:moveTo>
                  <a:cubicBezTo>
                    <a:pt x="191921" y="234825"/>
                    <a:pt x="163113" y="260620"/>
                    <a:pt x="159140" y="296337"/>
                  </a:cubicBezTo>
                  <a:lnTo>
                    <a:pt x="154173" y="344952"/>
                  </a:lnTo>
                  <a:lnTo>
                    <a:pt x="427344" y="344952"/>
                  </a:lnTo>
                  <a:lnTo>
                    <a:pt x="422377" y="296337"/>
                  </a:lnTo>
                  <a:cubicBezTo>
                    <a:pt x="419397" y="260620"/>
                    <a:pt x="389597" y="234825"/>
                    <a:pt x="353836" y="234825"/>
                  </a:cubicBezTo>
                  <a:lnTo>
                    <a:pt x="346883" y="234825"/>
                  </a:lnTo>
                  <a:lnTo>
                    <a:pt x="346883" y="249707"/>
                  </a:lnTo>
                  <a:cubicBezTo>
                    <a:pt x="346883" y="262605"/>
                    <a:pt x="335956" y="273518"/>
                    <a:pt x="323042" y="273518"/>
                  </a:cubicBezTo>
                  <a:lnTo>
                    <a:pt x="258475" y="273518"/>
                  </a:lnTo>
                  <a:cubicBezTo>
                    <a:pt x="245561" y="273518"/>
                    <a:pt x="234634" y="262605"/>
                    <a:pt x="234634" y="249707"/>
                  </a:cubicBezTo>
                  <a:lnTo>
                    <a:pt x="234634" y="234825"/>
                  </a:lnTo>
                  <a:close/>
                  <a:moveTo>
                    <a:pt x="227681" y="193155"/>
                  </a:moveTo>
                  <a:lnTo>
                    <a:pt x="353836" y="193155"/>
                  </a:lnTo>
                  <a:cubicBezTo>
                    <a:pt x="410457" y="193155"/>
                    <a:pt x="458138" y="235817"/>
                    <a:pt x="463105" y="292369"/>
                  </a:cubicBezTo>
                  <a:lnTo>
                    <a:pt x="468071" y="344952"/>
                  </a:lnTo>
                  <a:lnTo>
                    <a:pt x="481978" y="344952"/>
                  </a:lnTo>
                  <a:cubicBezTo>
                    <a:pt x="492905" y="344952"/>
                    <a:pt x="502838" y="353881"/>
                    <a:pt x="504825" y="364794"/>
                  </a:cubicBezTo>
                  <a:lnTo>
                    <a:pt x="524692" y="477898"/>
                  </a:lnTo>
                  <a:cubicBezTo>
                    <a:pt x="527672" y="491788"/>
                    <a:pt x="523699" y="505677"/>
                    <a:pt x="514759" y="516591"/>
                  </a:cubicBezTo>
                  <a:cubicBezTo>
                    <a:pt x="505818" y="527504"/>
                    <a:pt x="492905" y="533457"/>
                    <a:pt x="478998" y="533457"/>
                  </a:cubicBezTo>
                  <a:lnTo>
                    <a:pt x="478998" y="552308"/>
                  </a:lnTo>
                  <a:cubicBezTo>
                    <a:pt x="478998" y="579095"/>
                    <a:pt x="458138" y="599930"/>
                    <a:pt x="431317" y="599930"/>
                  </a:cubicBezTo>
                  <a:lnTo>
                    <a:pt x="416417" y="599930"/>
                  </a:lnTo>
                  <a:cubicBezTo>
                    <a:pt x="389597" y="599930"/>
                    <a:pt x="368736" y="579095"/>
                    <a:pt x="368736" y="552308"/>
                  </a:cubicBezTo>
                  <a:lnTo>
                    <a:pt x="368736" y="534449"/>
                  </a:lnTo>
                  <a:lnTo>
                    <a:pt x="212781" y="534449"/>
                  </a:lnTo>
                  <a:lnTo>
                    <a:pt x="212781" y="552308"/>
                  </a:lnTo>
                  <a:cubicBezTo>
                    <a:pt x="212781" y="579095"/>
                    <a:pt x="191921" y="599930"/>
                    <a:pt x="165100" y="599930"/>
                  </a:cubicBezTo>
                  <a:lnTo>
                    <a:pt x="150200" y="599930"/>
                  </a:lnTo>
                  <a:cubicBezTo>
                    <a:pt x="123379" y="599930"/>
                    <a:pt x="102519" y="579095"/>
                    <a:pt x="102519" y="552308"/>
                  </a:cubicBezTo>
                  <a:lnTo>
                    <a:pt x="102519" y="533457"/>
                  </a:lnTo>
                  <a:cubicBezTo>
                    <a:pt x="88612" y="533457"/>
                    <a:pt x="75699" y="527504"/>
                    <a:pt x="67752" y="516591"/>
                  </a:cubicBezTo>
                  <a:cubicBezTo>
                    <a:pt x="57819" y="505677"/>
                    <a:pt x="53845" y="491788"/>
                    <a:pt x="56825" y="477898"/>
                  </a:cubicBezTo>
                  <a:lnTo>
                    <a:pt x="76692" y="364794"/>
                  </a:lnTo>
                  <a:cubicBezTo>
                    <a:pt x="78679" y="353881"/>
                    <a:pt x="88612" y="344952"/>
                    <a:pt x="100532" y="344952"/>
                  </a:cubicBezTo>
                  <a:lnTo>
                    <a:pt x="113446" y="344952"/>
                  </a:lnTo>
                  <a:lnTo>
                    <a:pt x="118413" y="292369"/>
                  </a:lnTo>
                  <a:cubicBezTo>
                    <a:pt x="124373" y="235817"/>
                    <a:pt x="171060" y="193155"/>
                    <a:pt x="227681" y="193155"/>
                  </a:cubicBezTo>
                  <a:close/>
                  <a:moveTo>
                    <a:pt x="291256" y="0"/>
                  </a:moveTo>
                  <a:cubicBezTo>
                    <a:pt x="302680" y="0"/>
                    <a:pt x="314103" y="3226"/>
                    <a:pt x="324037" y="9676"/>
                  </a:cubicBezTo>
                  <a:lnTo>
                    <a:pt x="566417" y="167472"/>
                  </a:lnTo>
                  <a:cubicBezTo>
                    <a:pt x="581317" y="177396"/>
                    <a:pt x="586284" y="198237"/>
                    <a:pt x="576351" y="213124"/>
                  </a:cubicBezTo>
                  <a:cubicBezTo>
                    <a:pt x="570390" y="223048"/>
                    <a:pt x="559463" y="228010"/>
                    <a:pt x="548536" y="228010"/>
                  </a:cubicBezTo>
                  <a:cubicBezTo>
                    <a:pt x="542576" y="228010"/>
                    <a:pt x="536616" y="226025"/>
                    <a:pt x="530656" y="223048"/>
                  </a:cubicBezTo>
                  <a:lnTo>
                    <a:pt x="291256" y="66244"/>
                  </a:lnTo>
                  <a:lnTo>
                    <a:pt x="50862" y="223048"/>
                  </a:lnTo>
                  <a:cubicBezTo>
                    <a:pt x="35962" y="232972"/>
                    <a:pt x="15101" y="228010"/>
                    <a:pt x="5167" y="213124"/>
                  </a:cubicBezTo>
                  <a:cubicBezTo>
                    <a:pt x="-4766" y="198237"/>
                    <a:pt x="201" y="178388"/>
                    <a:pt x="15101" y="168464"/>
                  </a:cubicBezTo>
                  <a:lnTo>
                    <a:pt x="258475" y="9676"/>
                  </a:lnTo>
                  <a:cubicBezTo>
                    <a:pt x="268409" y="3226"/>
                    <a:pt x="279832" y="0"/>
                    <a:pt x="291256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i="1" lang="zh-CN"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2" name="íśḻíďé">
              <a:extLst>
                <a:ext uri="{FF2B5EF4-FFF2-40B4-BE49-F238E27FC236}">
                  <a16:creationId xmlns:a16="http://schemas.microsoft.com/office/drawing/2014/main" id="{5829173B-C29A-4074-BD34-B2122BE4838A}"/>
                </a:ext>
              </a:extLst>
            </p:cNvPr>
            <p:cNvSpPr/>
            <p:nvPr/>
          </p:nvSpPr>
          <p:spPr>
            <a:xfrm>
              <a:off x="8365060" y="2867040"/>
              <a:ext cx="211436" cy="250836"/>
            </a:xfrm>
            <a:custGeom>
              <a:gdLst>
                <a:gd fmla="*/ 436982 w 510470" name="connsiteX0"/>
                <a:gd fmla="*/ 513452 h 605593" name="connsiteY0"/>
                <a:gd fmla="*/ 422903 w 510470" name="connsiteX1"/>
                <a:gd fmla="*/ 527513 h 605593" name="connsiteY1"/>
                <a:gd fmla="*/ 436982 w 510470" name="connsiteX2"/>
                <a:gd fmla="*/ 541574 h 605593" name="connsiteY2"/>
                <a:gd fmla="*/ 451168 w 510470" name="connsiteX3"/>
                <a:gd fmla="*/ 527513 h 605593" name="connsiteY3"/>
                <a:gd fmla="*/ 436982 w 510470" name="connsiteX4"/>
                <a:gd fmla="*/ 513452 h 605593" name="connsiteY4"/>
                <a:gd fmla="*/ 114232 w 510470" name="connsiteX5"/>
                <a:gd fmla="*/ 513452 h 605593" name="connsiteY5"/>
                <a:gd fmla="*/ 100046 w 510470" name="connsiteX6"/>
                <a:gd fmla="*/ 527513 h 605593" name="connsiteY6"/>
                <a:gd fmla="*/ 114232 w 510470" name="connsiteX7"/>
                <a:gd fmla="*/ 541574 h 605593" name="connsiteY7"/>
                <a:gd fmla="*/ 128311 w 510470" name="connsiteX8"/>
                <a:gd fmla="*/ 527513 h 605593" name="connsiteY8"/>
                <a:gd fmla="*/ 114232 w 510470" name="connsiteX9"/>
                <a:gd fmla="*/ 513452 h 605593" name="connsiteY9"/>
                <a:gd fmla="*/ 68902 w 510470" name="connsiteX10"/>
                <a:gd fmla="*/ 513452 h 605593" name="connsiteY10"/>
                <a:gd fmla="*/ 54823 w 510470" name="connsiteX11"/>
                <a:gd fmla="*/ 527513 h 605593" name="connsiteY11"/>
                <a:gd fmla="*/ 68902 w 510470" name="connsiteX12"/>
                <a:gd fmla="*/ 541574 h 605593" name="connsiteY12"/>
                <a:gd fmla="*/ 83087 w 510470" name="connsiteX13"/>
                <a:gd fmla="*/ 527513 h 605593" name="connsiteY13"/>
                <a:gd fmla="*/ 68902 w 510470" name="connsiteX14"/>
                <a:gd fmla="*/ 513452 h 605593" name="connsiteY14"/>
                <a:gd fmla="*/ 0 w 510470" name="connsiteX15"/>
                <a:gd fmla="*/ 449432 h 605593" name="connsiteY15"/>
                <a:gd fmla="*/ 510470 w 510470" name="connsiteX16"/>
                <a:gd fmla="*/ 449432 h 605593" name="connsiteY16"/>
                <a:gd fmla="*/ 510470 w 510470" name="connsiteX17"/>
                <a:gd fmla="*/ 605593 h 605593" name="connsiteY17"/>
                <a:gd fmla="*/ 0 w 510470" name="connsiteX18"/>
                <a:gd fmla="*/ 605593 h 605593" name="connsiteY18"/>
                <a:gd fmla="*/ 95598 w 510470" name="connsiteX19"/>
                <a:gd fmla="*/ 342807 h 605593" name="connsiteY19"/>
                <a:gd fmla="*/ 414907 w 510470" name="connsiteX20"/>
                <a:gd fmla="*/ 342807 h 605593" name="connsiteY20"/>
                <a:gd fmla="*/ 506519 w 510470" name="connsiteX21"/>
                <a:gd fmla="*/ 421840 h 605593" name="connsiteY21"/>
                <a:gd fmla="*/ 4093 w 510470" name="connsiteX22"/>
                <a:gd fmla="*/ 421840 h 605593" name="connsiteY22"/>
                <a:gd fmla="*/ 255235 w 510470" name="connsiteX23"/>
                <a:gd fmla="*/ 71977 h 605593" name="connsiteY23"/>
                <a:gd fmla="*/ 313663 w 510470" name="connsiteX24"/>
                <a:gd fmla="*/ 130352 h 605593" name="connsiteY24"/>
                <a:gd fmla="*/ 280078 w 510470" name="connsiteX25"/>
                <a:gd fmla="*/ 183082 h 605593" name="connsiteY25"/>
                <a:gd fmla="*/ 280078 w 510470" name="connsiteX26"/>
                <a:gd fmla="*/ 316345 h 605593" name="connsiteY26"/>
                <a:gd fmla="*/ 230392 w 510470" name="connsiteX27"/>
                <a:gd fmla="*/ 316345 h 605593" name="connsiteY27"/>
                <a:gd fmla="*/ 230392 w 510470" name="connsiteX28"/>
                <a:gd fmla="*/ 183082 h 605593" name="connsiteY28"/>
                <a:gd fmla="*/ 196807 w 510470" name="connsiteX29"/>
                <a:gd fmla="*/ 130352 h 605593" name="connsiteY29"/>
                <a:gd fmla="*/ 255235 w 510470" name="connsiteX30"/>
                <a:gd fmla="*/ 71977 h 605593" name="connsiteY30"/>
                <a:gd fmla="*/ 380055 w 510470" name="connsiteX31"/>
                <a:gd fmla="*/ 62733 h 605593" name="connsiteY31"/>
                <a:gd fmla="*/ 418030 w 510470" name="connsiteX32"/>
                <a:gd fmla="*/ 130352 h 605593" name="connsiteY32"/>
                <a:gd fmla="*/ 380055 w 510470" name="connsiteX33"/>
                <a:gd fmla="*/ 197866 h 605593" name="connsiteY33"/>
                <a:gd fmla="*/ 354027 w 510470" name="connsiteX34"/>
                <a:gd fmla="*/ 155484 h 605593" name="connsiteY34"/>
                <a:gd fmla="*/ 368214 w 510470" name="connsiteX35"/>
                <a:gd fmla="*/ 130352 h 605593" name="connsiteY35"/>
                <a:gd fmla="*/ 354027 w 510470" name="connsiteX36"/>
                <a:gd fmla="*/ 105115 h 605593" name="connsiteY36"/>
                <a:gd fmla="*/ 130486 w 510470" name="connsiteX37"/>
                <a:gd fmla="*/ 62733 h 605593" name="connsiteY37"/>
                <a:gd fmla="*/ 156514 w 510470" name="connsiteX38"/>
                <a:gd fmla="*/ 105115 h 605593" name="connsiteY38"/>
                <a:gd fmla="*/ 142327 w 510470" name="connsiteX39"/>
                <a:gd fmla="*/ 130352 h 605593" name="connsiteY39"/>
                <a:gd fmla="*/ 156514 w 510470" name="connsiteX40"/>
                <a:gd fmla="*/ 155484 h 605593" name="connsiteY40"/>
                <a:gd fmla="*/ 130486 w 510470" name="connsiteX41"/>
                <a:gd fmla="*/ 197866 h 605593" name="connsiteY41"/>
                <a:gd fmla="*/ 92511 w 510470" name="connsiteX42"/>
                <a:gd fmla="*/ 130352 h 605593" name="connsiteY42"/>
                <a:gd fmla="*/ 130486 w 510470" name="connsiteX43"/>
                <a:gd fmla="*/ 62733 h 605593" name="connsiteY43"/>
                <a:gd fmla="*/ 437083 w 510470" name="connsiteX44"/>
                <a:gd fmla="*/ 0 h 605593" name="connsiteY44"/>
                <a:gd fmla="*/ 510187 w 510470" name="connsiteX45"/>
                <a:gd fmla="*/ 130352 h 605593" name="connsiteY45"/>
                <a:gd fmla="*/ 437083 w 510470" name="connsiteX46"/>
                <a:gd fmla="*/ 260598 h 605593" name="connsiteY46"/>
                <a:gd fmla="*/ 411043 w 510470" name="connsiteX47"/>
                <a:gd fmla="*/ 218212 h 605593" name="connsiteY47"/>
                <a:gd fmla="*/ 460455 w 510470" name="connsiteX48"/>
                <a:gd fmla="*/ 130352 h 605593" name="connsiteY48"/>
                <a:gd fmla="*/ 411043 w 510470" name="connsiteX49"/>
                <a:gd fmla="*/ 42386 h 605593" name="connsiteY49"/>
                <a:gd fmla="*/ 73405 w 510470" name="connsiteX50"/>
                <a:gd fmla="*/ 0 h 605593" name="connsiteY50"/>
                <a:gd fmla="*/ 99427 w 510470" name="connsiteX51"/>
                <a:gd fmla="*/ 42386 h 605593" name="connsiteY51"/>
                <a:gd fmla="*/ 50050 w 510470" name="connsiteX52"/>
                <a:gd fmla="*/ 130352 h 605593" name="connsiteY52"/>
                <a:gd fmla="*/ 99427 w 510470" name="connsiteX53"/>
                <a:gd fmla="*/ 218212 h 605593" name="connsiteY53"/>
                <a:gd fmla="*/ 73405 w 510470" name="connsiteX54"/>
                <a:gd fmla="*/ 260598 h 605593" name="connsiteY54"/>
                <a:gd fmla="*/ 353 w 510470" name="connsiteX55"/>
                <a:gd fmla="*/ 130352 h 605593" name="connsiteY55"/>
                <a:gd fmla="*/ 73405 w 510470" name="connsiteX56"/>
                <a:gd fmla="*/ 0 h 605593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605593" w="510470">
                  <a:moveTo>
                    <a:pt x="436982" y="513452"/>
                  </a:moveTo>
                  <a:cubicBezTo>
                    <a:pt x="429196" y="513452"/>
                    <a:pt x="422903" y="519737"/>
                    <a:pt x="422903" y="527513"/>
                  </a:cubicBezTo>
                  <a:cubicBezTo>
                    <a:pt x="422903" y="535289"/>
                    <a:pt x="429196" y="541574"/>
                    <a:pt x="436982" y="541574"/>
                  </a:cubicBezTo>
                  <a:cubicBezTo>
                    <a:pt x="444875" y="541574"/>
                    <a:pt x="451168" y="535289"/>
                    <a:pt x="451168" y="527513"/>
                  </a:cubicBezTo>
                  <a:cubicBezTo>
                    <a:pt x="451168" y="519737"/>
                    <a:pt x="444768" y="513452"/>
                    <a:pt x="436982" y="513452"/>
                  </a:cubicBezTo>
                  <a:close/>
                  <a:moveTo>
                    <a:pt x="114232" y="513452"/>
                  </a:moveTo>
                  <a:cubicBezTo>
                    <a:pt x="106446" y="513452"/>
                    <a:pt x="100046" y="519737"/>
                    <a:pt x="100046" y="527513"/>
                  </a:cubicBezTo>
                  <a:cubicBezTo>
                    <a:pt x="100046" y="535289"/>
                    <a:pt x="106446" y="541574"/>
                    <a:pt x="114232" y="541574"/>
                  </a:cubicBezTo>
                  <a:cubicBezTo>
                    <a:pt x="122018" y="541574"/>
                    <a:pt x="128311" y="535289"/>
                    <a:pt x="128311" y="527513"/>
                  </a:cubicBezTo>
                  <a:cubicBezTo>
                    <a:pt x="128311" y="519737"/>
                    <a:pt x="122018" y="513452"/>
                    <a:pt x="114232" y="513452"/>
                  </a:cubicBezTo>
                  <a:close/>
                  <a:moveTo>
                    <a:pt x="68902" y="513452"/>
                  </a:moveTo>
                  <a:cubicBezTo>
                    <a:pt x="61116" y="513452"/>
                    <a:pt x="54823" y="519737"/>
                    <a:pt x="54823" y="527513"/>
                  </a:cubicBezTo>
                  <a:cubicBezTo>
                    <a:pt x="54823" y="535289"/>
                    <a:pt x="61116" y="541574"/>
                    <a:pt x="68902" y="541574"/>
                  </a:cubicBezTo>
                  <a:cubicBezTo>
                    <a:pt x="76688" y="541574"/>
                    <a:pt x="83087" y="535289"/>
                    <a:pt x="83087" y="527513"/>
                  </a:cubicBezTo>
                  <a:cubicBezTo>
                    <a:pt x="83087" y="519737"/>
                    <a:pt x="76688" y="513452"/>
                    <a:pt x="68902" y="513452"/>
                  </a:cubicBezTo>
                  <a:close/>
                  <a:moveTo>
                    <a:pt x="0" y="449432"/>
                  </a:moveTo>
                  <a:lnTo>
                    <a:pt x="510470" y="449432"/>
                  </a:lnTo>
                  <a:lnTo>
                    <a:pt x="510470" y="605593"/>
                  </a:lnTo>
                  <a:lnTo>
                    <a:pt x="0" y="605593"/>
                  </a:lnTo>
                  <a:close/>
                  <a:moveTo>
                    <a:pt x="95598" y="342807"/>
                  </a:moveTo>
                  <a:lnTo>
                    <a:pt x="414907" y="342807"/>
                  </a:lnTo>
                  <a:lnTo>
                    <a:pt x="506519" y="421840"/>
                  </a:lnTo>
                  <a:lnTo>
                    <a:pt x="4093" y="421840"/>
                  </a:lnTo>
                  <a:close/>
                  <a:moveTo>
                    <a:pt x="255235" y="71977"/>
                  </a:moveTo>
                  <a:cubicBezTo>
                    <a:pt x="287434" y="71977"/>
                    <a:pt x="313663" y="98075"/>
                    <a:pt x="313663" y="130352"/>
                  </a:cubicBezTo>
                  <a:cubicBezTo>
                    <a:pt x="313663" y="153575"/>
                    <a:pt x="299909" y="173708"/>
                    <a:pt x="280078" y="183082"/>
                  </a:cubicBezTo>
                  <a:lnTo>
                    <a:pt x="280078" y="316345"/>
                  </a:lnTo>
                  <a:lnTo>
                    <a:pt x="230392" y="316345"/>
                  </a:lnTo>
                  <a:lnTo>
                    <a:pt x="230392" y="183082"/>
                  </a:lnTo>
                  <a:cubicBezTo>
                    <a:pt x="210561" y="173708"/>
                    <a:pt x="196807" y="153575"/>
                    <a:pt x="196807" y="130352"/>
                  </a:cubicBezTo>
                  <a:cubicBezTo>
                    <a:pt x="196807" y="98075"/>
                    <a:pt x="223036" y="71977"/>
                    <a:pt x="255235" y="71977"/>
                  </a:cubicBezTo>
                  <a:close/>
                  <a:moveTo>
                    <a:pt x="380055" y="62733"/>
                  </a:moveTo>
                  <a:cubicBezTo>
                    <a:pt x="403843" y="77215"/>
                    <a:pt x="418030" y="102559"/>
                    <a:pt x="418030" y="130352"/>
                  </a:cubicBezTo>
                  <a:cubicBezTo>
                    <a:pt x="418030" y="158146"/>
                    <a:pt x="403843" y="183383"/>
                    <a:pt x="380055" y="197866"/>
                  </a:cubicBezTo>
                  <a:lnTo>
                    <a:pt x="354027" y="155484"/>
                  </a:lnTo>
                  <a:cubicBezTo>
                    <a:pt x="362881" y="150053"/>
                    <a:pt x="368214" y="140682"/>
                    <a:pt x="368214" y="130352"/>
                  </a:cubicBezTo>
                  <a:cubicBezTo>
                    <a:pt x="368214" y="119917"/>
                    <a:pt x="362881" y="110546"/>
                    <a:pt x="354027" y="105115"/>
                  </a:cubicBezTo>
                  <a:close/>
                  <a:moveTo>
                    <a:pt x="130486" y="62733"/>
                  </a:moveTo>
                  <a:lnTo>
                    <a:pt x="156514" y="105115"/>
                  </a:lnTo>
                  <a:cubicBezTo>
                    <a:pt x="147660" y="110546"/>
                    <a:pt x="142327" y="119917"/>
                    <a:pt x="142327" y="130352"/>
                  </a:cubicBezTo>
                  <a:cubicBezTo>
                    <a:pt x="142327" y="140682"/>
                    <a:pt x="147660" y="150053"/>
                    <a:pt x="156514" y="155484"/>
                  </a:cubicBezTo>
                  <a:lnTo>
                    <a:pt x="130486" y="197866"/>
                  </a:lnTo>
                  <a:cubicBezTo>
                    <a:pt x="106698" y="183383"/>
                    <a:pt x="92511" y="158146"/>
                    <a:pt x="92511" y="130352"/>
                  </a:cubicBezTo>
                  <a:cubicBezTo>
                    <a:pt x="92511" y="102559"/>
                    <a:pt x="106698" y="77215"/>
                    <a:pt x="130486" y="62733"/>
                  </a:cubicBezTo>
                  <a:close/>
                  <a:moveTo>
                    <a:pt x="437083" y="0"/>
                  </a:moveTo>
                  <a:cubicBezTo>
                    <a:pt x="482866" y="28008"/>
                    <a:pt x="510187" y="76678"/>
                    <a:pt x="510187" y="130352"/>
                  </a:cubicBezTo>
                  <a:cubicBezTo>
                    <a:pt x="510187" y="183920"/>
                    <a:pt x="482866" y="232589"/>
                    <a:pt x="437083" y="260598"/>
                  </a:cubicBezTo>
                  <a:lnTo>
                    <a:pt x="411043" y="218212"/>
                  </a:lnTo>
                  <a:cubicBezTo>
                    <a:pt x="441992" y="199362"/>
                    <a:pt x="460455" y="166454"/>
                    <a:pt x="460455" y="130352"/>
                  </a:cubicBezTo>
                  <a:cubicBezTo>
                    <a:pt x="460455" y="94143"/>
                    <a:pt x="441992" y="61235"/>
                    <a:pt x="411043" y="42386"/>
                  </a:cubicBezTo>
                  <a:close/>
                  <a:moveTo>
                    <a:pt x="73405" y="0"/>
                  </a:moveTo>
                  <a:lnTo>
                    <a:pt x="99427" y="42386"/>
                  </a:lnTo>
                  <a:cubicBezTo>
                    <a:pt x="68500" y="61235"/>
                    <a:pt x="50050" y="94143"/>
                    <a:pt x="50050" y="130352"/>
                  </a:cubicBezTo>
                  <a:cubicBezTo>
                    <a:pt x="50050" y="166454"/>
                    <a:pt x="68500" y="199362"/>
                    <a:pt x="99427" y="218212"/>
                  </a:cubicBezTo>
                  <a:lnTo>
                    <a:pt x="73405" y="260598"/>
                  </a:lnTo>
                  <a:cubicBezTo>
                    <a:pt x="27654" y="232589"/>
                    <a:pt x="353" y="183920"/>
                    <a:pt x="353" y="130352"/>
                  </a:cubicBezTo>
                  <a:cubicBezTo>
                    <a:pt x="353" y="76678"/>
                    <a:pt x="27654" y="28008"/>
                    <a:pt x="7340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i="1" lang="zh-CN"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îṡľïḓê">
              <a:extLst>
                <a:ext uri="{FF2B5EF4-FFF2-40B4-BE49-F238E27FC236}">
                  <a16:creationId xmlns:a16="http://schemas.microsoft.com/office/drawing/2014/main" id="{12DC45E7-8A64-4FE5-B538-115A2A35124B}"/>
                </a:ext>
              </a:extLst>
            </p:cNvPr>
            <p:cNvSpPr/>
            <p:nvPr/>
          </p:nvSpPr>
          <p:spPr>
            <a:xfrm>
              <a:off x="3778244" y="4269012"/>
              <a:ext cx="250836" cy="245802"/>
            </a:xfrm>
            <a:custGeom>
              <a:gdLst>
                <a:gd fmla="*/ 436090 w 559242" name="connsiteX0"/>
                <a:gd fmla="*/ 280414 h 548017" name="connsiteY0"/>
                <a:gd fmla="*/ 447396 w 559242" name="connsiteX1"/>
                <a:gd fmla="*/ 283638 h 548017" name="connsiteY1"/>
                <a:gd fmla="*/ 555609 w 559242" name="connsiteX2"/>
                <a:gd fmla="*/ 378750 h 548017" name="connsiteY2"/>
                <a:gd fmla="*/ 555609 w 559242" name="connsiteX3"/>
                <a:gd fmla="*/ 393259 h 548017" name="connsiteY3"/>
                <a:gd fmla="*/ 447396 w 559242" name="connsiteX4"/>
                <a:gd fmla="*/ 489983 h 548017" name="connsiteY4"/>
                <a:gd fmla="*/ 440935 w 559242" name="connsiteX5"/>
                <a:gd fmla="*/ 493207 h 548017" name="connsiteY5"/>
                <a:gd fmla="*/ 436090 w 559242" name="connsiteX6"/>
                <a:gd fmla="*/ 493207 h 548017" name="connsiteY6"/>
                <a:gd fmla="*/ 431245 w 559242" name="connsiteX7"/>
                <a:gd fmla="*/ 483534 h 548017" name="connsiteY7"/>
                <a:gd fmla="*/ 431245 w 559242" name="connsiteX8"/>
                <a:gd fmla="*/ 430336 h 548017" name="connsiteY8"/>
                <a:gd fmla="*/ 269733 w 559242" name="connsiteX9"/>
                <a:gd fmla="*/ 548017 h 548017" name="connsiteY9"/>
                <a:gd fmla="*/ 431245 w 559242" name="connsiteX10"/>
                <a:gd fmla="*/ 343285 h 548017" name="connsiteY10"/>
                <a:gd fmla="*/ 431245 w 559242" name="connsiteX11"/>
                <a:gd fmla="*/ 290086 h 548017" name="connsiteY11"/>
                <a:gd fmla="*/ 436090 w 559242" name="connsiteX12"/>
                <a:gd fmla="*/ 280414 h 548017" name="connsiteY12"/>
                <a:gd fmla="*/ 64615 w 559242" name="connsiteX13"/>
                <a:gd fmla="*/ 0 h 548017" name="connsiteY13"/>
                <a:gd fmla="*/ 452309 w 559242" name="connsiteX14"/>
                <a:gd fmla="*/ 0 h 548017" name="connsiteY14"/>
                <a:gd fmla="*/ 516924 w 559242" name="connsiteX15"/>
                <a:gd fmla="*/ 64473 h 548017" name="connsiteY15"/>
                <a:gd fmla="*/ 516924 w 559242" name="connsiteX16"/>
                <a:gd fmla="*/ 278847 h 548017" name="connsiteY16"/>
                <a:gd fmla="*/ 513693 w 559242" name="connsiteX17"/>
                <a:gd fmla="*/ 298189 h 548017" name="connsiteY17"/>
                <a:gd fmla="*/ 470078 w 559242" name="connsiteX18"/>
                <a:gd fmla="*/ 259505 h 548017" name="connsiteY18"/>
                <a:gd fmla="*/ 424847 w 559242" name="connsiteX19"/>
                <a:gd fmla="*/ 251446 h 548017" name="connsiteY19"/>
                <a:gd fmla="*/ 345693 w 559242" name="connsiteX20"/>
                <a:gd fmla="*/ 170854 h 548017" name="connsiteY20"/>
                <a:gd fmla="*/ 495924 w 559242" name="connsiteX21"/>
                <a:gd fmla="*/ 53190 h 548017" name="connsiteY21"/>
                <a:gd fmla="*/ 258462 w 559242" name="connsiteX22"/>
                <a:gd fmla="*/ 180525 h 548017" name="connsiteY22"/>
                <a:gd fmla="*/ 21000 w 559242" name="connsiteX23"/>
                <a:gd fmla="*/ 53190 h 548017" name="connsiteY23"/>
                <a:gd fmla="*/ 171231 w 559242" name="connsiteX24"/>
                <a:gd fmla="*/ 170854 h 548017" name="connsiteY24"/>
                <a:gd fmla="*/ 46846 w 559242" name="connsiteX25"/>
                <a:gd fmla="*/ 296577 h 548017" name="connsiteY25"/>
                <a:gd fmla="*/ 198693 w 559242" name="connsiteX26"/>
                <a:gd fmla="*/ 188584 h 548017" name="connsiteY26"/>
                <a:gd fmla="*/ 258462 w 559242" name="connsiteX27"/>
                <a:gd fmla="*/ 227268 h 548017" name="connsiteY27"/>
                <a:gd fmla="*/ 318231 w 559242" name="connsiteX28"/>
                <a:gd fmla="*/ 188584 h 548017" name="connsiteY28"/>
                <a:gd fmla="*/ 413539 w 559242" name="connsiteX29"/>
                <a:gd fmla="*/ 257893 h 548017" name="connsiteY29"/>
                <a:gd fmla="*/ 399001 w 559242" name="connsiteX30"/>
                <a:gd fmla="*/ 290130 h 548017" name="connsiteY30"/>
                <a:gd fmla="*/ 399001 w 559242" name="connsiteX31"/>
                <a:gd fmla="*/ 312695 h 548017" name="connsiteY31"/>
                <a:gd fmla="*/ 318231 w 559242" name="connsiteX32"/>
                <a:gd fmla="*/ 343320 h 548017" name="connsiteY32"/>
                <a:gd fmla="*/ 64615 w 559242" name="connsiteX33"/>
                <a:gd fmla="*/ 343320 h 548017" name="connsiteY33"/>
                <a:gd fmla="*/ 0 w 559242" name="connsiteX34"/>
                <a:gd fmla="*/ 278847 h 548017" name="connsiteY34"/>
                <a:gd fmla="*/ 0 w 559242" name="connsiteX35"/>
                <a:gd fmla="*/ 64473 h 548017" name="connsiteY35"/>
                <a:gd fmla="*/ 64615 w 559242" name="connsiteX36"/>
                <a:gd fmla="*/ 0 h 548017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548017" w="559242">
                  <a:moveTo>
                    <a:pt x="436090" y="280414"/>
                  </a:moveTo>
                  <a:cubicBezTo>
                    <a:pt x="440935" y="278802"/>
                    <a:pt x="444166" y="280414"/>
                    <a:pt x="447396" y="283638"/>
                  </a:cubicBezTo>
                  <a:lnTo>
                    <a:pt x="555609" y="378750"/>
                  </a:lnTo>
                  <a:cubicBezTo>
                    <a:pt x="560454" y="383586"/>
                    <a:pt x="560454" y="390035"/>
                    <a:pt x="555609" y="393259"/>
                  </a:cubicBezTo>
                  <a:lnTo>
                    <a:pt x="447396" y="489983"/>
                  </a:lnTo>
                  <a:cubicBezTo>
                    <a:pt x="445781" y="491595"/>
                    <a:pt x="442551" y="493207"/>
                    <a:pt x="440935" y="493207"/>
                  </a:cubicBezTo>
                  <a:cubicBezTo>
                    <a:pt x="439320" y="493207"/>
                    <a:pt x="437705" y="493207"/>
                    <a:pt x="436090" y="493207"/>
                  </a:cubicBezTo>
                  <a:cubicBezTo>
                    <a:pt x="432860" y="491595"/>
                    <a:pt x="431245" y="486759"/>
                    <a:pt x="431245" y="483534"/>
                  </a:cubicBezTo>
                  <a:lnTo>
                    <a:pt x="431245" y="430336"/>
                  </a:lnTo>
                  <a:cubicBezTo>
                    <a:pt x="340798" y="430336"/>
                    <a:pt x="298805" y="438397"/>
                    <a:pt x="269733" y="548017"/>
                  </a:cubicBezTo>
                  <a:cubicBezTo>
                    <a:pt x="269733" y="377138"/>
                    <a:pt x="361795" y="343285"/>
                    <a:pt x="431245" y="343285"/>
                  </a:cubicBezTo>
                  <a:lnTo>
                    <a:pt x="431245" y="290086"/>
                  </a:lnTo>
                  <a:cubicBezTo>
                    <a:pt x="431245" y="286862"/>
                    <a:pt x="432860" y="282026"/>
                    <a:pt x="436090" y="280414"/>
                  </a:cubicBezTo>
                  <a:close/>
                  <a:moveTo>
                    <a:pt x="64615" y="0"/>
                  </a:moveTo>
                  <a:lnTo>
                    <a:pt x="452309" y="0"/>
                  </a:lnTo>
                  <a:cubicBezTo>
                    <a:pt x="487847" y="0"/>
                    <a:pt x="516924" y="29013"/>
                    <a:pt x="516924" y="64473"/>
                  </a:cubicBezTo>
                  <a:lnTo>
                    <a:pt x="516924" y="278847"/>
                  </a:lnTo>
                  <a:cubicBezTo>
                    <a:pt x="516924" y="286906"/>
                    <a:pt x="515309" y="291741"/>
                    <a:pt x="513693" y="298189"/>
                  </a:cubicBezTo>
                  <a:lnTo>
                    <a:pt x="470078" y="259505"/>
                  </a:lnTo>
                  <a:cubicBezTo>
                    <a:pt x="460386" y="249834"/>
                    <a:pt x="439385" y="244998"/>
                    <a:pt x="424847" y="251446"/>
                  </a:cubicBezTo>
                  <a:lnTo>
                    <a:pt x="345693" y="170854"/>
                  </a:lnTo>
                  <a:lnTo>
                    <a:pt x="495924" y="53190"/>
                  </a:lnTo>
                  <a:lnTo>
                    <a:pt x="258462" y="180525"/>
                  </a:lnTo>
                  <a:lnTo>
                    <a:pt x="21000" y="53190"/>
                  </a:lnTo>
                  <a:lnTo>
                    <a:pt x="171231" y="170854"/>
                  </a:lnTo>
                  <a:lnTo>
                    <a:pt x="46846" y="296577"/>
                  </a:lnTo>
                  <a:lnTo>
                    <a:pt x="198693" y="188584"/>
                  </a:lnTo>
                  <a:lnTo>
                    <a:pt x="258462" y="227268"/>
                  </a:lnTo>
                  <a:lnTo>
                    <a:pt x="318231" y="188584"/>
                  </a:lnTo>
                  <a:lnTo>
                    <a:pt x="413539" y="257893"/>
                  </a:lnTo>
                  <a:cubicBezTo>
                    <a:pt x="403847" y="265952"/>
                    <a:pt x="399001" y="277235"/>
                    <a:pt x="399001" y="290130"/>
                  </a:cubicBezTo>
                  <a:lnTo>
                    <a:pt x="399001" y="312695"/>
                  </a:lnTo>
                  <a:cubicBezTo>
                    <a:pt x="374770" y="315919"/>
                    <a:pt x="345693" y="325590"/>
                    <a:pt x="318231" y="343320"/>
                  </a:cubicBezTo>
                  <a:lnTo>
                    <a:pt x="64615" y="343320"/>
                  </a:lnTo>
                  <a:cubicBezTo>
                    <a:pt x="29077" y="343320"/>
                    <a:pt x="0" y="314307"/>
                    <a:pt x="0" y="278847"/>
                  </a:cubicBezTo>
                  <a:lnTo>
                    <a:pt x="0" y="64473"/>
                  </a:lnTo>
                  <a:cubicBezTo>
                    <a:pt x="0" y="29013"/>
                    <a:pt x="29077" y="0"/>
                    <a:pt x="6461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i="1" lang="zh-CN"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5" name="ïṡliḑe">
              <a:extLst>
                <a:ext uri="{FF2B5EF4-FFF2-40B4-BE49-F238E27FC236}">
                  <a16:creationId xmlns:a16="http://schemas.microsoft.com/office/drawing/2014/main" id="{6609BCCD-6CE1-445C-9068-148651CB50D0}"/>
                </a:ext>
              </a:extLst>
            </p:cNvPr>
            <p:cNvSpPr/>
            <p:nvPr/>
          </p:nvSpPr>
          <p:spPr>
            <a:xfrm>
              <a:off x="6519689" y="4269922"/>
              <a:ext cx="244362" cy="243980"/>
            </a:xfrm>
            <a:custGeom>
              <a:gdLst>
                <a:gd fmla="*/ 372171 w 604011" name="T0"/>
                <a:gd fmla="*/ 372171 w 604011" name="T1"/>
                <a:gd fmla="*/ 372171 w 604011" name="T2"/>
                <a:gd fmla="*/ 372171 w 604011" name="T3"/>
                <a:gd fmla="*/ 372171 w 604011" name="T4"/>
                <a:gd fmla="*/ 372171 w 604011" name="T5"/>
                <a:gd fmla="*/ 372171 w 604011" name="T6"/>
                <a:gd fmla="*/ 372171 w 604011" name="T7"/>
                <a:gd fmla="*/ 372171 w 604011" name="T8"/>
                <a:gd fmla="*/ 372171 w 604011" name="T9"/>
                <a:gd fmla="*/ 372171 w 604011" name="T10"/>
                <a:gd fmla="*/ 372171 w 604011" name="T11"/>
                <a:gd fmla="*/ 372171 w 604011" name="T12"/>
                <a:gd fmla="*/ 372171 w 604011" name="T13"/>
                <a:gd fmla="*/ 372171 w 604011" name="T14"/>
                <a:gd fmla="*/ 372171 w 604011" name="T15"/>
                <a:gd fmla="*/ 372171 w 604011" name="T16"/>
                <a:gd fmla="*/ 372171 w 604011" name="T17"/>
                <a:gd fmla="*/ 372171 w 604011" name="T18"/>
                <a:gd fmla="*/ 372171 w 604011" name="T19"/>
                <a:gd fmla="*/ 372171 w 604011" name="T20"/>
                <a:gd fmla="*/ 372171 w 604011" name="T21"/>
                <a:gd fmla="*/ 372171 w 604011" name="T22"/>
                <a:gd fmla="*/ 372171 w 604011" name="T23"/>
                <a:gd fmla="*/ 372171 w 604011" name="T24"/>
                <a:gd fmla="*/ 372171 w 604011" name="T25"/>
                <a:gd fmla="*/ 372171 w 604011" name="T26"/>
                <a:gd fmla="*/ 372171 w 604011" name="T27"/>
                <a:gd fmla="*/ 372171 w 604011" name="T28"/>
                <a:gd fmla="*/ 372171 w 604011" name="T29"/>
                <a:gd fmla="*/ 372171 w 604011" name="T30"/>
                <a:gd fmla="*/ 372171 w 604011" name="T31"/>
                <a:gd fmla="*/ 372171 w 604011" name="T32"/>
                <a:gd fmla="*/ 372171 w 604011" name="T33"/>
                <a:gd fmla="*/ 372171 w 604011" name="T34"/>
                <a:gd fmla="*/ 372171 w 604011" name="T35"/>
                <a:gd fmla="*/ 372171 w 604011" name="T36"/>
                <a:gd fmla="*/ 372171 w 604011" name="T37"/>
                <a:gd fmla="*/ 372171 w 604011" name="T38"/>
                <a:gd fmla="*/ 372171 w 604011" name="T39"/>
                <a:gd fmla="*/ 372171 w 604011" name="T40"/>
                <a:gd fmla="*/ 372171 w 604011" name="T41"/>
                <a:gd fmla="*/ 372171 w 604011" name="T42"/>
                <a:gd fmla="*/ 372171 w 604011" name="T43"/>
                <a:gd fmla="*/ 372171 w 604011" name="T44"/>
                <a:gd fmla="*/ 372171 w 604011" name="T45"/>
                <a:gd fmla="*/ 372171 w 604011" name="T46"/>
                <a:gd fmla="*/ 372171 w 604011" name="T47"/>
                <a:gd fmla="*/ 372171 w 604011" name="T48"/>
                <a:gd fmla="*/ 372171 w 604011" name="T49"/>
                <a:gd fmla="*/ 372171 w 604011" name="T50"/>
                <a:gd fmla="*/ 372171 w 604011" name="T51"/>
                <a:gd fmla="*/ 372171 w 604011" name="T52"/>
                <a:gd fmla="*/ 372171 w 604011" name="T53"/>
                <a:gd fmla="*/ 372171 w 604011" name="T54"/>
                <a:gd fmla="*/ 372171 w 604011" name="T55"/>
                <a:gd fmla="*/ 372171 w 604011" name="T56"/>
                <a:gd fmla="*/ 372171 w 604011" name="T57"/>
                <a:gd fmla="*/ 372171 w 604011" name="T58"/>
                <a:gd fmla="*/ 372171 w 604011" name="T59"/>
                <a:gd fmla="*/ 372171 w 604011" name="T60"/>
                <a:gd fmla="*/ 372171 w 604011" name="T61"/>
                <a:gd fmla="*/ 372171 w 604011" name="T62"/>
                <a:gd fmla="*/ 372171 w 604011" name="T63"/>
                <a:gd fmla="*/ 372171 w 604011" name="T64"/>
                <a:gd fmla="*/ 372171 w 604011" name="T65"/>
                <a:gd fmla="*/ 372171 w 604011" name="T66"/>
                <a:gd fmla="*/ 372171 w 604011" name="T67"/>
                <a:gd fmla="*/ 372171 w 604011" name="T68"/>
                <a:gd fmla="*/ 372171 w 604011" name="T69"/>
                <a:gd fmla="*/ 372171 w 604011" name="T70"/>
                <a:gd fmla="*/ 372171 w 604011" name="T71"/>
                <a:gd fmla="*/ 372171 w 604011" name="T72"/>
                <a:gd fmla="*/ 372171 w 604011" name="T73"/>
                <a:gd fmla="*/ 372171 w 604011" name="T74"/>
                <a:gd fmla="*/ 372171 w 604011" name="T75"/>
                <a:gd fmla="*/ 372171 w 604011" name="T76"/>
                <a:gd fmla="*/ 372171 w 604011" name="T77"/>
                <a:gd fmla="*/ 372171 w 604011" name="T78"/>
                <a:gd fmla="*/ 372171 w 604011" name="T79"/>
                <a:gd fmla="*/ 372171 w 604011" name="T80"/>
                <a:gd fmla="*/ 372171 w 604011" name="T81"/>
                <a:gd fmla="*/ 372171 w 604011" name="T82"/>
                <a:gd fmla="*/ 372171 w 604011" name="T83"/>
                <a:gd fmla="*/ 372171 w 604011" name="T84"/>
                <a:gd fmla="*/ 372171 w 604011" name="T85"/>
                <a:gd fmla="*/ 372171 w 604011" name="T86"/>
                <a:gd fmla="*/ 372171 w 604011" name="T87"/>
                <a:gd fmla="*/ 372171 w 604011" name="T88"/>
                <a:gd fmla="*/ 372171 w 604011" name="T89"/>
                <a:gd fmla="*/ 372171 w 604011" name="T90"/>
                <a:gd fmla="*/ 372171 w 604011" name="T91"/>
                <a:gd fmla="*/ 372171 w 604011" name="T92"/>
                <a:gd fmla="*/ 372171 w 604011" name="T93"/>
                <a:gd fmla="*/ 372171 w 604011" name="T94"/>
                <a:gd fmla="*/ 372171 w 604011" name="T95"/>
                <a:gd fmla="*/ 372171 w 604011" name="T96"/>
                <a:gd fmla="*/ 372171 w 604011" name="T97"/>
                <a:gd fmla="*/ 372171 w 604011" name="T98"/>
                <a:gd fmla="*/ 372171 w 604011" name="T99"/>
                <a:gd fmla="*/ 372171 w 604011" name="T100"/>
                <a:gd fmla="*/ 372171 w 604011" name="T101"/>
                <a:gd fmla="*/ 372171 w 604011" name="T102"/>
                <a:gd fmla="*/ 372171 w 604011" name="T103"/>
                <a:gd fmla="*/ 372171 w 604011" name="T104"/>
                <a:gd fmla="*/ 372171 w 604011" name="T105"/>
                <a:gd fmla="*/ 372171 w 604011" name="T106"/>
                <a:gd fmla="*/ 372171 w 604011" name="T107"/>
                <a:gd fmla="*/ 372171 w 604011" name="T108"/>
                <a:gd fmla="*/ 372171 w 604011" name="T109"/>
                <a:gd fmla="*/ 372171 w 604011" name="T110"/>
                <a:gd fmla="*/ 372171 w 604011" name="T111"/>
                <a:gd fmla="*/ 372171 w 604011" name="T112"/>
                <a:gd fmla="*/ 372171 w 60401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18" w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i="1" lang="zh-CN"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6" name="îṣḷíḑê">
              <a:extLst>
                <a:ext uri="{FF2B5EF4-FFF2-40B4-BE49-F238E27FC236}">
                  <a16:creationId xmlns:a16="http://schemas.microsoft.com/office/drawing/2014/main" id="{9C5C712A-2FCF-47AE-849D-9FF56241B775}"/>
                </a:ext>
              </a:extLst>
            </p:cNvPr>
            <p:cNvSpPr/>
            <p:nvPr/>
          </p:nvSpPr>
          <p:spPr>
            <a:xfrm>
              <a:off x="9303097" y="4291170"/>
              <a:ext cx="250836" cy="201484"/>
            </a:xfrm>
            <a:custGeom>
              <a:gdLst>
                <a:gd fmla="*/ 360943 w 600541" name="connsiteX0"/>
                <a:gd fmla="*/ 344430 h 482385" name="connsiteY0"/>
                <a:gd fmla="*/ 415206 w 600541" name="connsiteX1"/>
                <a:gd fmla="*/ 369480 h 482385" name="connsiteY1"/>
                <a:gd fmla="*/ 334409 w 600541" name="connsiteX2"/>
                <a:gd fmla="*/ 431508 h 482385" name="connsiteY2"/>
                <a:gd fmla="*/ 360943 w 600541" name="connsiteX3"/>
                <a:gd fmla="*/ 344430 h 482385" name="connsiteY3"/>
                <a:gd fmla="*/ 158230 w 600541" name="connsiteX4"/>
                <a:gd fmla="*/ 344430 h 482385" name="connsiteY4"/>
                <a:gd fmla="*/ 184529 w 600541" name="connsiteX5"/>
                <a:gd fmla="*/ 431014 h 482385" name="connsiteY5"/>
                <a:gd fmla="*/ 104437 w 600541" name="connsiteX6"/>
                <a:gd fmla="*/ 369236 h 482385" name="connsiteY6"/>
                <a:gd fmla="*/ 158230 w 600541" name="connsiteX7"/>
                <a:gd fmla="*/ 344430 h 482385" name="connsiteY7"/>
                <a:gd fmla="*/ 272241 w 600541" name="connsiteX8"/>
                <a:gd fmla="*/ 331516 h 482385" name="connsiteY8"/>
                <a:gd fmla="*/ 343018 w 600541" name="connsiteX9"/>
                <a:gd fmla="*/ 339630 h 482385" name="connsiteY9"/>
                <a:gd fmla="*/ 308586 w 600541" name="connsiteX10"/>
                <a:gd fmla="*/ 440343 h 482385" name="connsiteY10"/>
                <a:gd fmla="*/ 272241 w 600541" name="connsiteX11"/>
                <a:gd fmla="*/ 445832 h 482385" name="connsiteY11"/>
                <a:gd fmla="*/ 253118 w 600541" name="connsiteX12"/>
                <a:gd fmla="*/ 331516 h 482385" name="connsiteY12"/>
                <a:gd fmla="*/ 253118 w 600541" name="connsiteX13"/>
                <a:gd fmla="*/ 446044 h 482385" name="connsiteY13"/>
                <a:gd fmla="*/ 212245 w 600541" name="connsiteX14"/>
                <a:gd fmla="*/ 440079 h 482385" name="connsiteY14"/>
                <a:gd fmla="*/ 177825 w 600541" name="connsiteX15"/>
                <a:gd fmla="*/ 339867 h 482385" name="connsiteY15"/>
                <a:gd fmla="*/ 253118 w 600541" name="connsiteX16"/>
                <a:gd fmla="*/ 331516 h 482385" name="connsiteY16"/>
                <a:gd fmla="*/ 368784 w 600541" name="connsiteX17"/>
                <a:gd fmla="*/ 260175 h 482385" name="connsiteY17"/>
                <a:gd fmla="*/ 454583 w 600541" name="connsiteX18"/>
                <a:gd fmla="*/ 260175 h 482385" name="connsiteY18"/>
                <a:gd fmla="*/ 425904 w 600541" name="connsiteX19"/>
                <a:gd fmla="*/ 353251 h 482385" name="connsiteY19"/>
                <a:gd fmla="*/ 363765 w 600541" name="connsiteX20"/>
                <a:gd fmla="*/ 325090 h 482385" name="connsiteY20"/>
                <a:gd fmla="*/ 368784 w 600541" name="connsiteX21"/>
                <a:gd fmla="*/ 260175 h 482385" name="connsiteY21"/>
                <a:gd fmla="*/ 272241 w 600541" name="connsiteX22"/>
                <a:gd fmla="*/ 260175 h 482385" name="connsiteY22"/>
                <a:gd fmla="*/ 349440 w 600541" name="connsiteX23"/>
                <a:gd fmla="*/ 260175 h 482385" name="connsiteY23"/>
                <a:gd fmla="*/ 345616 w 600541" name="connsiteX24"/>
                <a:gd fmla="*/ 320297 h 482385" name="connsiteY24"/>
                <a:gd fmla="*/ 272241 w 600541" name="connsiteX25"/>
                <a:gd fmla="*/ 312185 h 482385" name="connsiteY25"/>
                <a:gd fmla="*/ 169710 w 600541" name="connsiteX26"/>
                <a:gd fmla="*/ 260175 h 482385" name="connsiteY26"/>
                <a:gd fmla="*/ 253118 w 600541" name="connsiteX27"/>
                <a:gd fmla="*/ 260175 h 482385" name="connsiteY27"/>
                <a:gd fmla="*/ 253118 w 600541" name="connsiteX28"/>
                <a:gd fmla="*/ 312185 h 482385" name="connsiteY28"/>
                <a:gd fmla="*/ 174729 w 600541" name="connsiteX29"/>
                <a:gd fmla="*/ 320297 h 482385" name="connsiteY29"/>
                <a:gd fmla="*/ 169710 w 600541" name="connsiteX30"/>
                <a:gd fmla="*/ 260175 h 482385" name="connsiteY30"/>
                <a:gd fmla="*/ 65273 w 600541" name="connsiteX31"/>
                <a:gd fmla="*/ 260175 h 482385" name="connsiteY31"/>
                <a:gd fmla="*/ 150605 w 600541" name="connsiteX32"/>
                <a:gd fmla="*/ 260175 h 482385" name="connsiteY32"/>
                <a:gd fmla="*/ 155385 w 600541" name="connsiteX33"/>
                <a:gd fmla="*/ 325078 h 482385" name="connsiteY33"/>
                <a:gd fmla="*/ 93717 w 600541" name="connsiteX34"/>
                <a:gd fmla="*/ 352757 h 482385" name="connsiteY34"/>
                <a:gd fmla="*/ 65273 w 600541" name="connsiteX35"/>
                <a:gd fmla="*/ 260175 h 482385" name="connsiteY35"/>
                <a:gd fmla="*/ 346333 w 600541" name="connsiteX36"/>
                <a:gd fmla="*/ 186645 h 482385" name="connsiteY36"/>
                <a:gd fmla="*/ 349440 w 600541" name="connsiteX37"/>
                <a:gd fmla="*/ 244367 h 482385" name="connsiteY37"/>
                <a:gd fmla="*/ 272241 w 600541" name="connsiteX38"/>
                <a:gd fmla="*/ 244367 h 482385" name="connsiteY38"/>
                <a:gd fmla="*/ 272241 w 600541" name="connsiteX39"/>
                <a:gd fmla="*/ 193801 h 482385" name="connsiteY39"/>
                <a:gd fmla="*/ 346333 w 600541" name="connsiteX40"/>
                <a:gd fmla="*/ 186645 h 482385" name="connsiteY40"/>
                <a:gd fmla="*/ 174251 w 600541" name="connsiteX41"/>
                <a:gd fmla="*/ 186645 h 482385" name="connsiteY41"/>
                <a:gd fmla="*/ 253118 w 600541" name="connsiteX42"/>
                <a:gd fmla="*/ 193801 h 482385" name="connsiteY42"/>
                <a:gd fmla="*/ 253118 w 600541" name="connsiteX43"/>
                <a:gd fmla="*/ 244367 h 482385" name="connsiteY43"/>
                <a:gd fmla="*/ 169710 w 600541" name="connsiteX44"/>
                <a:gd fmla="*/ 244367 h 482385" name="connsiteY44"/>
                <a:gd fmla="*/ 174251 w 600541" name="connsiteX45"/>
                <a:gd fmla="*/ 186645 h 482385" name="connsiteY45"/>
                <a:gd fmla="*/ 92525 w 600541" name="connsiteX46"/>
                <a:gd fmla="*/ 153974 h 482385" name="connsiteY46"/>
                <a:gd fmla="*/ 154679 w 600541" name="connsiteX47"/>
                <a:gd fmla="*/ 181879 h 482385" name="connsiteY47"/>
                <a:gd fmla="*/ 150376 w 600541" name="connsiteX48"/>
                <a:gd fmla="*/ 244368 h 482385" name="connsiteY48"/>
                <a:gd fmla="*/ 65273 w 600541" name="connsiteX49"/>
                <a:gd fmla="*/ 244368 h 482385" name="connsiteY49"/>
                <a:gd fmla="*/ 92525 w 600541" name="connsiteX50"/>
                <a:gd fmla="*/ 153974 h 482385" name="connsiteY50"/>
                <a:gd fmla="*/ 426413 w 600541" name="connsiteX51"/>
                <a:gd fmla="*/ 153197 h 482385" name="connsiteY51"/>
                <a:gd fmla="*/ 429044 w 600541" name="connsiteX52"/>
                <a:gd fmla="*/ 156061 h 482385" name="connsiteY52"/>
                <a:gd fmla="*/ 444350 w 600541" name="connsiteX53"/>
                <a:gd fmla="*/ 188758 h 482385" name="connsiteY53"/>
                <a:gd fmla="*/ 404410 w 600541" name="connsiteX54"/>
                <a:gd fmla="*/ 212863 h 482385" name="connsiteY54"/>
                <a:gd fmla="*/ 392930 w 600541" name="connsiteX55"/>
                <a:gd fmla="*/ 231002 h 482385" name="connsiteY55"/>
                <a:gd fmla="*/ 394844 w 600541" name="connsiteX56"/>
                <a:gd fmla="*/ 244367 h 482385" name="connsiteY56"/>
                <a:gd fmla="*/ 368775 w 600541" name="connsiteX57"/>
                <a:gd fmla="*/ 244367 h 482385" name="connsiteY57"/>
                <a:gd fmla="*/ 364470 w 600541" name="connsiteX58"/>
                <a:gd fmla="*/ 181837 h 482385" name="connsiteY58"/>
                <a:gd fmla="*/ 426413 w 600541" name="connsiteX59"/>
                <a:gd fmla="*/ 153197 h 482385" name="connsiteY59"/>
                <a:gd fmla="*/ 182835 w 600541" name="connsiteX60"/>
                <a:gd fmla="*/ 72541 h 482385" name="connsiteY60"/>
                <a:gd fmla="*/ 157498 w 600541" name="connsiteX61"/>
                <a:gd fmla="*/ 161101 h 482385" name="connsiteY61"/>
                <a:gd fmla="*/ 103237 w 600541" name="connsiteX62"/>
                <a:gd fmla="*/ 135798 h 482385" name="connsiteY62"/>
                <a:gd fmla="*/ 182835 w 600541" name="connsiteX63"/>
                <a:gd fmla="*/ 72541 h 482385" name="connsiteY63"/>
                <a:gd fmla="*/ 336032 w 600541" name="connsiteX64"/>
                <a:gd fmla="*/ 72330 h 482385" name="connsiteY64"/>
                <a:gd fmla="*/ 374284 w 600541" name="connsiteX65"/>
                <a:gd fmla="*/ 93807 h 482385" name="connsiteY65"/>
                <a:gd fmla="*/ 373806 w 600541" name="connsiteX66"/>
                <a:gd fmla="*/ 94284 h 482385" name="connsiteY66"/>
                <a:gd fmla="*/ 361852 w 600541" name="connsiteX67"/>
                <a:gd fmla="*/ 111943 h 482385" name="connsiteY67"/>
                <a:gd fmla="*/ 368785 w 600541" name="connsiteX68"/>
                <a:gd fmla="*/ 131988 h 482385" name="connsiteY68"/>
                <a:gd fmla="*/ 370220 w 600541" name="connsiteX69"/>
                <a:gd fmla="*/ 133420 h 482385" name="connsiteY69"/>
                <a:gd fmla="*/ 393649 w 600541" name="connsiteX70"/>
                <a:gd fmla="*/ 142726 h 482385" name="connsiteY70"/>
                <a:gd fmla="*/ 396279 w 600541" name="connsiteX71"/>
                <a:gd fmla="*/ 142726 h 482385" name="connsiteY71"/>
                <a:gd fmla="*/ 407515 w 600541" name="connsiteX72"/>
                <a:gd fmla="*/ 141533 h 482385" name="connsiteY72"/>
                <a:gd fmla="*/ 361613 w 600541" name="connsiteX73"/>
                <a:gd fmla="*/ 161101 h 482385" name="connsiteY73"/>
                <a:gd fmla="*/ 336032 w 600541" name="connsiteX74"/>
                <a:gd fmla="*/ 72330 h 482385" name="connsiteY74"/>
                <a:gd fmla="*/ 272241 w 600541" name="connsiteX75"/>
                <a:gd fmla="*/ 57299 h 482385" name="connsiteY75"/>
                <a:gd fmla="*/ 310732 w 600541" name="connsiteX76"/>
                <a:gd fmla="*/ 63263 h 482385" name="connsiteY76"/>
                <a:gd fmla="*/ 343724 w 600541" name="connsiteX77"/>
                <a:gd fmla="*/ 165849 h 482385" name="connsiteY77"/>
                <a:gd fmla="*/ 272241 w 600541" name="connsiteX78"/>
                <a:gd fmla="*/ 174438 h 482385" name="connsiteY78"/>
                <a:gd fmla="*/ 253118 w 600541" name="connsiteX79"/>
                <a:gd fmla="*/ 57017 h 482385" name="connsiteY79"/>
                <a:gd fmla="*/ 253118 w 600541" name="connsiteX80"/>
                <a:gd fmla="*/ 174438 h 482385" name="connsiteY80"/>
                <a:gd fmla="*/ 177119 w 600541" name="connsiteX81"/>
                <a:gd fmla="*/ 165846 h 482385" name="connsiteY81"/>
                <a:gd fmla="*/ 209861 w 600541" name="connsiteX82"/>
                <a:gd fmla="*/ 63461 h 482385" name="connsiteY82"/>
                <a:gd fmla="*/ 253118 w 600541" name="connsiteX83"/>
                <a:gd fmla="*/ 57017 h 482385" name="connsiteY83"/>
                <a:gd fmla="*/ 253128 w 600541" name="connsiteX84"/>
                <a:gd fmla="*/ 0 h 482385" name="connsiteY84"/>
                <a:gd fmla="*/ 424509 w 600541" name="connsiteX85"/>
                <a:gd fmla="*/ 66832 h 482385" name="connsiteY85"/>
                <a:gd fmla="*/ 436699 w 600541" name="connsiteX86"/>
                <a:gd fmla="*/ 45350 h 482385" name="connsiteY86"/>
                <a:gd fmla="*/ 445782 w 600541" name="connsiteX87"/>
                <a:gd fmla="*/ 40099 h 482385" name="connsiteY87"/>
                <a:gd fmla="*/ 453192 w 600541" name="connsiteX88"/>
                <a:gd fmla="*/ 43202 h 482385" name="connsiteY88"/>
                <a:gd fmla="*/ 459168 w 600541" name="connsiteX89"/>
                <a:gd fmla="*/ 48931 h 482385" name="connsiteY89"/>
                <a:gd fmla="*/ 463231 w 600541" name="connsiteX90"/>
                <a:gd fmla="*/ 60865 h 482385" name="connsiteY90"/>
                <a:gd fmla="*/ 461080 w 600541" name="connsiteX91"/>
                <a:gd fmla="*/ 82585 h 482385" name="connsiteY91"/>
                <a:gd fmla="*/ 517251 w 600541" name="connsiteX92"/>
                <a:gd fmla="*/ 138677 h 482385" name="connsiteY92"/>
                <a:gd fmla="*/ 553582 w 600541" name="connsiteX93"/>
                <a:gd fmla="*/ 79005 h 482385" name="connsiteY93"/>
                <a:gd fmla="*/ 564578 w 600541" name="connsiteX94"/>
                <a:gd fmla="*/ 72561 h 482385" name="connsiteY94"/>
                <a:gd fmla="*/ 573900 w 600541" name="connsiteX95"/>
                <a:gd fmla="*/ 76618 h 482385" name="connsiteY95"/>
                <a:gd fmla="*/ 578441 w 600541" name="connsiteX96"/>
                <a:gd fmla="*/ 80915 h 482385" name="connsiteY96"/>
                <a:gd fmla="*/ 582983 w 600541" name="connsiteX97"/>
                <a:gd fmla="*/ 99532 h 482385" name="connsiteY97"/>
                <a:gd fmla="*/ 558841 w 600541" name="connsiteX98"/>
                <a:gd fmla="*/ 180208 h 482385" name="connsiteY98"/>
                <a:gd fmla="*/ 592544 w 600541" name="connsiteX99"/>
                <a:gd fmla="*/ 214102 h 482385" name="connsiteY99"/>
                <a:gd fmla="*/ 589914 w 600541" name="connsiteX100"/>
                <a:gd fmla="*/ 258020 h 482385" name="connsiteY100"/>
                <a:gd fmla="*/ 589675 w 600541" name="connsiteX101"/>
                <a:gd fmla="*/ 258497 h 482385" name="connsiteY101"/>
                <a:gd fmla="*/ 568402 w 600541" name="connsiteX102"/>
                <a:gd fmla="*/ 267567 h 482385" name="connsiteY102"/>
                <a:gd fmla="*/ 547846 w 600541" name="connsiteX103"/>
                <a:gd fmla="*/ 258736 h 482385" name="connsiteY103"/>
                <a:gd fmla="*/ 515338 w 600541" name="connsiteX104"/>
                <a:gd fmla="*/ 226275 h 482385" name="connsiteY104"/>
                <a:gd fmla="*/ 430724 w 600541" name="connsiteX105"/>
                <a:gd fmla="*/ 251575 h 482385" name="connsiteY105"/>
                <a:gd fmla="*/ 425943 w 600541" name="connsiteX106"/>
                <a:gd fmla="*/ 252291 h 482385" name="connsiteY106"/>
                <a:gd fmla="*/ 412319 w 600541" name="connsiteX107"/>
                <a:gd fmla="*/ 246802 h 482385" name="connsiteY107"/>
                <a:gd fmla="*/ 407777 w 600541" name="connsiteX108"/>
                <a:gd fmla="*/ 242267 h 482385" name="connsiteY108"/>
                <a:gd fmla="*/ 403953 w 600541" name="connsiteX109"/>
                <a:gd fmla="*/ 231526 h 482385" name="connsiteY109"/>
                <a:gd fmla="*/ 410167 w 600541" name="connsiteX110"/>
                <a:gd fmla="*/ 222217 h 482385" name="connsiteY110"/>
                <a:gd fmla="*/ 473031 w 600541" name="connsiteX111"/>
                <a:gd fmla="*/ 184027 h 482385" name="connsiteY111"/>
                <a:gd fmla="*/ 418294 w 600541" name="connsiteX112"/>
                <a:gd fmla="*/ 129368 h 482385" name="connsiteY112"/>
                <a:gd fmla="*/ 392001 w 600541" name="connsiteX113"/>
                <a:gd fmla="*/ 131994 h 482385" name="connsiteY113"/>
                <a:gd fmla="*/ 390806 w 600541" name="connsiteX114"/>
                <a:gd fmla="*/ 131994 h 482385" name="connsiteY114"/>
                <a:gd fmla="*/ 380289 w 600541" name="connsiteX115"/>
                <a:gd fmla="*/ 127697 h 482385" name="connsiteY115"/>
                <a:gd fmla="*/ 374314 w 600541" name="connsiteX116"/>
                <a:gd fmla="*/ 121730 h 482385" name="connsiteY116"/>
                <a:gd fmla="*/ 371445 w 600541" name="connsiteX117"/>
                <a:gd fmla="*/ 113137 h 482385" name="connsiteY117"/>
                <a:gd fmla="*/ 376465 w 600541" name="connsiteX118"/>
                <a:gd fmla="*/ 105499 h 482385" name="connsiteY118"/>
                <a:gd fmla="*/ 402997 w 600541" name="connsiteX119"/>
                <a:gd fmla="*/ 90462 h 482385" name="connsiteY119"/>
                <a:gd fmla="*/ 253128 w 600541" name="connsiteX120"/>
                <a:gd fmla="*/ 31745 h 482385" name="connsiteY120"/>
                <a:gd fmla="*/ 31790 w 600541" name="connsiteX121"/>
                <a:gd fmla="*/ 252769 h 482385" name="connsiteY121"/>
                <a:gd fmla="*/ 157518 w 600541" name="connsiteX122"/>
                <a:gd fmla="*/ 452072 h 482385" name="connsiteY122"/>
                <a:gd fmla="*/ 164927 w 600541" name="connsiteX123"/>
                <a:gd fmla="*/ 473315 h 482385" name="connsiteY123"/>
                <a:gd fmla="*/ 150586 w 600541" name="connsiteX124"/>
                <a:gd fmla="*/ 482385 h 482385" name="connsiteY124"/>
                <a:gd fmla="*/ 143654 w 600541" name="connsiteX125"/>
                <a:gd fmla="*/ 480714 h 482385" name="connsiteY125"/>
                <a:gd fmla="*/ 0 w 600541" name="connsiteX126"/>
                <a:gd fmla="*/ 252769 h 482385" name="connsiteY126"/>
                <a:gd fmla="*/ 253128 w 600541" name="connsiteX127"/>
                <a:gd fmla="*/ 0 h 482385" name="connsiteY1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b="b" l="l" r="r" t="t"/>
              <a:pathLst>
                <a:path h="482385" w="600541">
                  <a:moveTo>
                    <a:pt x="360943" y="344430"/>
                  </a:moveTo>
                  <a:cubicBezTo>
                    <a:pt x="383891" y="351110"/>
                    <a:pt x="402537" y="359937"/>
                    <a:pt x="415206" y="369480"/>
                  </a:cubicBezTo>
                  <a:cubicBezTo>
                    <a:pt x="394409" y="396677"/>
                    <a:pt x="366680" y="418148"/>
                    <a:pt x="334409" y="431508"/>
                  </a:cubicBezTo>
                  <a:cubicBezTo>
                    <a:pt x="345883" y="407412"/>
                    <a:pt x="354967" y="377830"/>
                    <a:pt x="360943" y="344430"/>
                  </a:cubicBezTo>
                  <a:close/>
                  <a:moveTo>
                    <a:pt x="158230" y="344430"/>
                  </a:moveTo>
                  <a:cubicBezTo>
                    <a:pt x="164207" y="377823"/>
                    <a:pt x="173292" y="407162"/>
                    <a:pt x="184529" y="431014"/>
                  </a:cubicBezTo>
                  <a:cubicBezTo>
                    <a:pt x="152731" y="417895"/>
                    <a:pt x="125237" y="396190"/>
                    <a:pt x="104437" y="369236"/>
                  </a:cubicBezTo>
                  <a:cubicBezTo>
                    <a:pt x="117108" y="359696"/>
                    <a:pt x="135517" y="351109"/>
                    <a:pt x="158230" y="344430"/>
                  </a:cubicBezTo>
                  <a:close/>
                  <a:moveTo>
                    <a:pt x="272241" y="331516"/>
                  </a:moveTo>
                  <a:cubicBezTo>
                    <a:pt x="297826" y="332232"/>
                    <a:pt x="321976" y="335096"/>
                    <a:pt x="343018" y="339630"/>
                  </a:cubicBezTo>
                  <a:cubicBezTo>
                    <a:pt x="335606" y="382111"/>
                    <a:pt x="323172" y="416477"/>
                    <a:pt x="308586" y="440343"/>
                  </a:cubicBezTo>
                  <a:cubicBezTo>
                    <a:pt x="296630" y="443207"/>
                    <a:pt x="281805" y="445116"/>
                    <a:pt x="272241" y="445832"/>
                  </a:cubicBezTo>
                  <a:close/>
                  <a:moveTo>
                    <a:pt x="253118" y="331516"/>
                  </a:moveTo>
                  <a:lnTo>
                    <a:pt x="253118" y="446044"/>
                  </a:lnTo>
                  <a:cubicBezTo>
                    <a:pt x="237342" y="445328"/>
                    <a:pt x="225152" y="443419"/>
                    <a:pt x="212245" y="440079"/>
                  </a:cubicBezTo>
                  <a:cubicBezTo>
                    <a:pt x="197664" y="416219"/>
                    <a:pt x="184996" y="381861"/>
                    <a:pt x="177825" y="339867"/>
                  </a:cubicBezTo>
                  <a:cubicBezTo>
                    <a:pt x="199815" y="334856"/>
                    <a:pt x="221328" y="331993"/>
                    <a:pt x="253118" y="331516"/>
                  </a:cubicBezTo>
                  <a:close/>
                  <a:moveTo>
                    <a:pt x="368784" y="260175"/>
                  </a:moveTo>
                  <a:lnTo>
                    <a:pt x="454583" y="260175"/>
                  </a:lnTo>
                  <a:cubicBezTo>
                    <a:pt x="453149" y="298360"/>
                    <a:pt x="442872" y="326044"/>
                    <a:pt x="425904" y="353251"/>
                  </a:cubicBezTo>
                  <a:cubicBezTo>
                    <a:pt x="410608" y="341796"/>
                    <a:pt x="389337" y="332249"/>
                    <a:pt x="363765" y="325090"/>
                  </a:cubicBezTo>
                  <a:cubicBezTo>
                    <a:pt x="366633" y="304565"/>
                    <a:pt x="368306" y="282609"/>
                    <a:pt x="368784" y="260175"/>
                  </a:cubicBezTo>
                  <a:close/>
                  <a:moveTo>
                    <a:pt x="272241" y="260175"/>
                  </a:moveTo>
                  <a:lnTo>
                    <a:pt x="349440" y="260175"/>
                  </a:lnTo>
                  <a:cubicBezTo>
                    <a:pt x="348962" y="282601"/>
                    <a:pt x="348006" y="301688"/>
                    <a:pt x="345616" y="320297"/>
                  </a:cubicBezTo>
                  <a:cubicBezTo>
                    <a:pt x="323149" y="315525"/>
                    <a:pt x="297815" y="312901"/>
                    <a:pt x="272241" y="312185"/>
                  </a:cubicBezTo>
                  <a:close/>
                  <a:moveTo>
                    <a:pt x="169710" y="260175"/>
                  </a:moveTo>
                  <a:lnTo>
                    <a:pt x="253118" y="260175"/>
                  </a:lnTo>
                  <a:lnTo>
                    <a:pt x="253118" y="312185"/>
                  </a:lnTo>
                  <a:cubicBezTo>
                    <a:pt x="221332" y="312662"/>
                    <a:pt x="198389" y="315287"/>
                    <a:pt x="174729" y="320297"/>
                  </a:cubicBezTo>
                  <a:cubicBezTo>
                    <a:pt x="172339" y="301688"/>
                    <a:pt x="170188" y="282601"/>
                    <a:pt x="169710" y="260175"/>
                  </a:cubicBezTo>
                  <a:close/>
                  <a:moveTo>
                    <a:pt x="65273" y="260175"/>
                  </a:moveTo>
                  <a:lnTo>
                    <a:pt x="150605" y="260175"/>
                  </a:lnTo>
                  <a:cubicBezTo>
                    <a:pt x="150844" y="282605"/>
                    <a:pt x="152517" y="304557"/>
                    <a:pt x="155385" y="325078"/>
                  </a:cubicBezTo>
                  <a:cubicBezTo>
                    <a:pt x="130048" y="331998"/>
                    <a:pt x="109014" y="341542"/>
                    <a:pt x="93717" y="352757"/>
                  </a:cubicBezTo>
                  <a:cubicBezTo>
                    <a:pt x="76985" y="325794"/>
                    <a:pt x="66707" y="298353"/>
                    <a:pt x="65273" y="260175"/>
                  </a:cubicBezTo>
                  <a:close/>
                  <a:moveTo>
                    <a:pt x="346333" y="186645"/>
                  </a:moveTo>
                  <a:cubicBezTo>
                    <a:pt x="348484" y="204296"/>
                    <a:pt x="349201" y="221946"/>
                    <a:pt x="349440" y="244367"/>
                  </a:cubicBezTo>
                  <a:lnTo>
                    <a:pt x="272241" y="244367"/>
                  </a:lnTo>
                  <a:lnTo>
                    <a:pt x="272241" y="193801"/>
                  </a:lnTo>
                  <a:cubicBezTo>
                    <a:pt x="297815" y="193085"/>
                    <a:pt x="323627" y="191415"/>
                    <a:pt x="346333" y="186645"/>
                  </a:cubicBezTo>
                  <a:close/>
                  <a:moveTo>
                    <a:pt x="174251" y="186645"/>
                  </a:moveTo>
                  <a:cubicBezTo>
                    <a:pt x="197911" y="191654"/>
                    <a:pt x="221332" y="193324"/>
                    <a:pt x="253118" y="193801"/>
                  </a:cubicBezTo>
                  <a:lnTo>
                    <a:pt x="253118" y="244367"/>
                  </a:lnTo>
                  <a:lnTo>
                    <a:pt x="169710" y="244367"/>
                  </a:lnTo>
                  <a:cubicBezTo>
                    <a:pt x="170188" y="221946"/>
                    <a:pt x="172100" y="204296"/>
                    <a:pt x="174251" y="186645"/>
                  </a:cubicBezTo>
                  <a:close/>
                  <a:moveTo>
                    <a:pt x="92525" y="153974"/>
                  </a:moveTo>
                  <a:cubicBezTo>
                    <a:pt x="107825" y="165661"/>
                    <a:pt x="129100" y="174724"/>
                    <a:pt x="154679" y="181879"/>
                  </a:cubicBezTo>
                  <a:cubicBezTo>
                    <a:pt x="152288" y="201198"/>
                    <a:pt x="150854" y="221948"/>
                    <a:pt x="150376" y="244368"/>
                  </a:cubicBezTo>
                  <a:lnTo>
                    <a:pt x="65273" y="244368"/>
                  </a:lnTo>
                  <a:cubicBezTo>
                    <a:pt x="66946" y="209308"/>
                    <a:pt x="76748" y="180448"/>
                    <a:pt x="92525" y="153974"/>
                  </a:cubicBezTo>
                  <a:close/>
                  <a:moveTo>
                    <a:pt x="426413" y="153197"/>
                  </a:moveTo>
                  <a:lnTo>
                    <a:pt x="429044" y="156061"/>
                  </a:lnTo>
                  <a:cubicBezTo>
                    <a:pt x="435262" y="166324"/>
                    <a:pt x="440284" y="177302"/>
                    <a:pt x="444350" y="188758"/>
                  </a:cubicBezTo>
                  <a:lnTo>
                    <a:pt x="404410" y="212863"/>
                  </a:lnTo>
                  <a:cubicBezTo>
                    <a:pt x="397953" y="216921"/>
                    <a:pt x="393648" y="223603"/>
                    <a:pt x="392930" y="231002"/>
                  </a:cubicBezTo>
                  <a:cubicBezTo>
                    <a:pt x="392213" y="235298"/>
                    <a:pt x="392930" y="237923"/>
                    <a:pt x="394844" y="244367"/>
                  </a:cubicBezTo>
                  <a:lnTo>
                    <a:pt x="368775" y="244367"/>
                  </a:lnTo>
                  <a:cubicBezTo>
                    <a:pt x="368297" y="221933"/>
                    <a:pt x="366862" y="201169"/>
                    <a:pt x="364470" y="181837"/>
                  </a:cubicBezTo>
                  <a:cubicBezTo>
                    <a:pt x="389821" y="174677"/>
                    <a:pt x="411107" y="164653"/>
                    <a:pt x="426413" y="153197"/>
                  </a:cubicBezTo>
                  <a:close/>
                  <a:moveTo>
                    <a:pt x="182835" y="72541"/>
                  </a:moveTo>
                  <a:cubicBezTo>
                    <a:pt x="171839" y="97128"/>
                    <a:pt x="162995" y="127205"/>
                    <a:pt x="157498" y="161101"/>
                  </a:cubicBezTo>
                  <a:cubicBezTo>
                    <a:pt x="134072" y="154179"/>
                    <a:pt x="115667" y="145346"/>
                    <a:pt x="103237" y="135798"/>
                  </a:cubicBezTo>
                  <a:cubicBezTo>
                    <a:pt x="123555" y="108108"/>
                    <a:pt x="151044" y="86386"/>
                    <a:pt x="182835" y="72541"/>
                  </a:cubicBezTo>
                  <a:close/>
                  <a:moveTo>
                    <a:pt x="336032" y="72330"/>
                  </a:moveTo>
                  <a:cubicBezTo>
                    <a:pt x="349659" y="78057"/>
                    <a:pt x="362569" y="85216"/>
                    <a:pt x="374284" y="93807"/>
                  </a:cubicBezTo>
                  <a:lnTo>
                    <a:pt x="373806" y="94284"/>
                  </a:lnTo>
                  <a:cubicBezTo>
                    <a:pt x="367112" y="98102"/>
                    <a:pt x="362808" y="104545"/>
                    <a:pt x="361852" y="111943"/>
                  </a:cubicBezTo>
                  <a:cubicBezTo>
                    <a:pt x="360657" y="119102"/>
                    <a:pt x="363286" y="126499"/>
                    <a:pt x="368785" y="131988"/>
                  </a:cubicBezTo>
                  <a:lnTo>
                    <a:pt x="370220" y="133420"/>
                  </a:lnTo>
                  <a:cubicBezTo>
                    <a:pt x="375957" y="139147"/>
                    <a:pt x="385042" y="142726"/>
                    <a:pt x="393649" y="142726"/>
                  </a:cubicBezTo>
                  <a:cubicBezTo>
                    <a:pt x="394605" y="142726"/>
                    <a:pt x="395561" y="142726"/>
                    <a:pt x="396279" y="142726"/>
                  </a:cubicBezTo>
                  <a:lnTo>
                    <a:pt x="407515" y="141533"/>
                  </a:lnTo>
                  <a:cubicBezTo>
                    <a:pt x="395561" y="148931"/>
                    <a:pt x="380261" y="155612"/>
                    <a:pt x="361613" y="161101"/>
                  </a:cubicBezTo>
                  <a:cubicBezTo>
                    <a:pt x="356114" y="127215"/>
                    <a:pt x="347268" y="96909"/>
                    <a:pt x="336032" y="72330"/>
                  </a:cubicBezTo>
                  <a:close/>
                  <a:moveTo>
                    <a:pt x="272241" y="57299"/>
                  </a:moveTo>
                  <a:cubicBezTo>
                    <a:pt x="285151" y="58015"/>
                    <a:pt x="298300" y="59923"/>
                    <a:pt x="310732" y="63263"/>
                  </a:cubicBezTo>
                  <a:cubicBezTo>
                    <a:pt x="325076" y="88075"/>
                    <a:pt x="336791" y="123145"/>
                    <a:pt x="343724" y="165849"/>
                  </a:cubicBezTo>
                  <a:cubicBezTo>
                    <a:pt x="322446" y="170621"/>
                    <a:pt x="297822" y="173722"/>
                    <a:pt x="272241" y="174438"/>
                  </a:cubicBezTo>
                  <a:close/>
                  <a:moveTo>
                    <a:pt x="253118" y="57017"/>
                  </a:moveTo>
                  <a:lnTo>
                    <a:pt x="253118" y="174438"/>
                  </a:lnTo>
                  <a:cubicBezTo>
                    <a:pt x="221332" y="173961"/>
                    <a:pt x="199345" y="170858"/>
                    <a:pt x="177119" y="165846"/>
                  </a:cubicBezTo>
                  <a:cubicBezTo>
                    <a:pt x="184050" y="123126"/>
                    <a:pt x="195521" y="88282"/>
                    <a:pt x="209861" y="63461"/>
                  </a:cubicBezTo>
                  <a:cubicBezTo>
                    <a:pt x="223483" y="59881"/>
                    <a:pt x="237345" y="57494"/>
                    <a:pt x="253118" y="57017"/>
                  </a:cubicBezTo>
                  <a:close/>
                  <a:moveTo>
                    <a:pt x="253128" y="0"/>
                  </a:moveTo>
                  <a:cubicBezTo>
                    <a:pt x="316708" y="0"/>
                    <a:pt x="377899" y="24107"/>
                    <a:pt x="424509" y="66832"/>
                  </a:cubicBezTo>
                  <a:lnTo>
                    <a:pt x="436699" y="45350"/>
                  </a:lnTo>
                  <a:cubicBezTo>
                    <a:pt x="438611" y="42009"/>
                    <a:pt x="441958" y="40099"/>
                    <a:pt x="445782" y="40099"/>
                  </a:cubicBezTo>
                  <a:cubicBezTo>
                    <a:pt x="448411" y="40099"/>
                    <a:pt x="451041" y="41054"/>
                    <a:pt x="453192" y="43202"/>
                  </a:cubicBezTo>
                  <a:lnTo>
                    <a:pt x="459168" y="48931"/>
                  </a:lnTo>
                  <a:cubicBezTo>
                    <a:pt x="462036" y="52034"/>
                    <a:pt x="463709" y="56807"/>
                    <a:pt x="463231" y="60865"/>
                  </a:cubicBezTo>
                  <a:lnTo>
                    <a:pt x="461080" y="82585"/>
                  </a:lnTo>
                  <a:lnTo>
                    <a:pt x="517251" y="138677"/>
                  </a:lnTo>
                  <a:lnTo>
                    <a:pt x="553582" y="79005"/>
                  </a:lnTo>
                  <a:cubicBezTo>
                    <a:pt x="555973" y="74948"/>
                    <a:pt x="560036" y="72561"/>
                    <a:pt x="564578" y="72561"/>
                  </a:cubicBezTo>
                  <a:cubicBezTo>
                    <a:pt x="567924" y="72561"/>
                    <a:pt x="571270" y="73993"/>
                    <a:pt x="573900" y="76618"/>
                  </a:cubicBezTo>
                  <a:lnTo>
                    <a:pt x="578441" y="80915"/>
                  </a:lnTo>
                  <a:cubicBezTo>
                    <a:pt x="582983" y="85450"/>
                    <a:pt x="584895" y="93326"/>
                    <a:pt x="582983" y="99532"/>
                  </a:cubicBezTo>
                  <a:lnTo>
                    <a:pt x="558841" y="180208"/>
                  </a:lnTo>
                  <a:lnTo>
                    <a:pt x="592544" y="214102"/>
                  </a:lnTo>
                  <a:cubicBezTo>
                    <a:pt x="605451" y="226752"/>
                    <a:pt x="601388" y="246324"/>
                    <a:pt x="589914" y="258020"/>
                  </a:cubicBezTo>
                  <a:lnTo>
                    <a:pt x="589675" y="258497"/>
                  </a:lnTo>
                  <a:cubicBezTo>
                    <a:pt x="583461" y="264464"/>
                    <a:pt x="575812" y="267567"/>
                    <a:pt x="568402" y="267567"/>
                  </a:cubicBezTo>
                  <a:cubicBezTo>
                    <a:pt x="560753" y="267567"/>
                    <a:pt x="553582" y="264464"/>
                    <a:pt x="547846" y="258736"/>
                  </a:cubicBezTo>
                  <a:lnTo>
                    <a:pt x="515338" y="226275"/>
                  </a:lnTo>
                  <a:lnTo>
                    <a:pt x="430724" y="251575"/>
                  </a:lnTo>
                  <a:cubicBezTo>
                    <a:pt x="429289" y="252053"/>
                    <a:pt x="427616" y="252291"/>
                    <a:pt x="425943" y="252291"/>
                  </a:cubicBezTo>
                  <a:cubicBezTo>
                    <a:pt x="420924" y="252291"/>
                    <a:pt x="415665" y="250143"/>
                    <a:pt x="412319" y="246802"/>
                  </a:cubicBezTo>
                  <a:lnTo>
                    <a:pt x="407777" y="242267"/>
                  </a:lnTo>
                  <a:cubicBezTo>
                    <a:pt x="404909" y="239402"/>
                    <a:pt x="403475" y="235583"/>
                    <a:pt x="403953" y="231526"/>
                  </a:cubicBezTo>
                  <a:cubicBezTo>
                    <a:pt x="404431" y="227707"/>
                    <a:pt x="406821" y="224365"/>
                    <a:pt x="410167" y="222217"/>
                  </a:cubicBezTo>
                  <a:lnTo>
                    <a:pt x="473031" y="184027"/>
                  </a:lnTo>
                  <a:lnTo>
                    <a:pt x="418294" y="129368"/>
                  </a:lnTo>
                  <a:lnTo>
                    <a:pt x="392001" y="131994"/>
                  </a:lnTo>
                  <a:cubicBezTo>
                    <a:pt x="391762" y="131994"/>
                    <a:pt x="391284" y="131994"/>
                    <a:pt x="390806" y="131994"/>
                  </a:cubicBezTo>
                  <a:cubicBezTo>
                    <a:pt x="386982" y="131994"/>
                    <a:pt x="382918" y="130323"/>
                    <a:pt x="380289" y="127697"/>
                  </a:cubicBezTo>
                  <a:lnTo>
                    <a:pt x="374314" y="121730"/>
                  </a:lnTo>
                  <a:cubicBezTo>
                    <a:pt x="371923" y="119582"/>
                    <a:pt x="370967" y="116240"/>
                    <a:pt x="371445" y="113137"/>
                  </a:cubicBezTo>
                  <a:cubicBezTo>
                    <a:pt x="371684" y="110034"/>
                    <a:pt x="373596" y="107170"/>
                    <a:pt x="376465" y="105499"/>
                  </a:cubicBezTo>
                  <a:lnTo>
                    <a:pt x="402997" y="90462"/>
                  </a:lnTo>
                  <a:cubicBezTo>
                    <a:pt x="362362" y="52988"/>
                    <a:pt x="308582" y="31745"/>
                    <a:pt x="253128" y="31745"/>
                  </a:cubicBezTo>
                  <a:cubicBezTo>
                    <a:pt x="131225" y="31745"/>
                    <a:pt x="31790" y="130800"/>
                    <a:pt x="31790" y="252769"/>
                  </a:cubicBezTo>
                  <a:cubicBezTo>
                    <a:pt x="31790" y="337264"/>
                    <a:pt x="81269" y="415553"/>
                    <a:pt x="157518" y="452072"/>
                  </a:cubicBezTo>
                  <a:cubicBezTo>
                    <a:pt x="165405" y="455891"/>
                    <a:pt x="168752" y="465438"/>
                    <a:pt x="164927" y="473315"/>
                  </a:cubicBezTo>
                  <a:cubicBezTo>
                    <a:pt x="162298" y="479043"/>
                    <a:pt x="156562" y="482385"/>
                    <a:pt x="150586" y="482385"/>
                  </a:cubicBezTo>
                  <a:cubicBezTo>
                    <a:pt x="148196" y="482385"/>
                    <a:pt x="145805" y="481669"/>
                    <a:pt x="143654" y="480714"/>
                  </a:cubicBezTo>
                  <a:cubicBezTo>
                    <a:pt x="56410" y="438944"/>
                    <a:pt x="0" y="349437"/>
                    <a:pt x="0" y="252769"/>
                  </a:cubicBezTo>
                  <a:cubicBezTo>
                    <a:pt x="0" y="113376"/>
                    <a:pt x="113537" y="0"/>
                    <a:pt x="25312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i="1" lang="zh-CN"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7917831" y="2929900"/>
            <a:ext cx="3251131" cy="1514634"/>
            <a:chOff x="7744367" y="2847871"/>
            <a:chExt cx="3251131" cy="1514634"/>
          </a:xfrm>
        </p:grpSpPr>
        <p:sp>
          <p:nvSpPr>
            <p:cNvPr id="16" name="矩形 15"/>
            <p:cNvSpPr/>
            <p:nvPr/>
          </p:nvSpPr>
          <p:spPr>
            <a:xfrm>
              <a:off x="7744365" y="3285287"/>
              <a:ext cx="325113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写清交班本</a:t>
              </a:r>
            </a:p>
            <a:p>
              <a:pPr algn="l">
                <a:spcAft>
                  <a:spcPts val="600"/>
                </a:spcAft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讲清口头交代</a:t>
              </a:r>
            </a:p>
            <a:p>
              <a:pPr algn="l">
                <a:spcAft>
                  <a:spcPts val="600"/>
                </a:spcAft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看清病人床头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744368" y="2847871"/>
              <a:ext cx="1021080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altLang="en-US" lang="zh-CN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交班者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39198" y="1100734"/>
            <a:ext cx="3113603" cy="1177323"/>
            <a:chOff x="7286364" y="2750419"/>
            <a:chExt cx="3113603" cy="1177323"/>
          </a:xfrm>
        </p:grpSpPr>
        <p:sp>
          <p:nvSpPr>
            <p:cNvPr id="19" name="矩形 18"/>
            <p:cNvSpPr/>
            <p:nvPr/>
          </p:nvSpPr>
          <p:spPr>
            <a:xfrm>
              <a:off x="7286365" y="3142912"/>
              <a:ext cx="3113603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altLang="zh-CN"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听  清 \记  清 </a:t>
              </a:r>
            </a:p>
            <a:p>
              <a:pPr algn="ctr">
                <a:spcAft>
                  <a:spcPts val="600"/>
                </a:spcAft>
              </a:pPr>
              <a:r>
                <a:rPr altLang="zh-CN"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看  清 \查  明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306485" y="2750419"/>
              <a:ext cx="1021080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altLang="en-US" lang="zh-CN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接班者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386782-4710-435B-94C6-4EB220632B4E}"/>
              </a:ext>
            </a:extLst>
          </p:cNvPr>
          <p:cNvGrpSpPr/>
          <p:nvPr/>
        </p:nvGrpSpPr>
        <p:grpSpPr>
          <a:xfrm>
            <a:off x="1733387" y="3174305"/>
            <a:ext cx="2731282" cy="1270229"/>
            <a:chOff x="699668" y="4738636"/>
            <a:chExt cx="2731282" cy="1270229"/>
          </a:xfrm>
        </p:grpSpPr>
        <p:sp>
          <p:nvSpPr>
            <p:cNvPr id="30" name="矩形 29"/>
            <p:cNvSpPr/>
            <p:nvPr/>
          </p:nvSpPr>
          <p:spPr>
            <a:xfrm>
              <a:off x="701435" y="5085535"/>
              <a:ext cx="2729515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在此录入上述图表的描述说明，在此录入上述图表的描述说明。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06018" y="4738636"/>
              <a:ext cx="1300480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输入标题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45E2DB8-504B-405D-B92D-3B31A89FFCAD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2263084-0B6E-4BDB-94F7-503DD7CC7D00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3ABDE741-443F-4597-85E6-267BD26C5872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淘宝店chenying0907出品 9">
                <a:extLst>
                  <a:ext uri="{FF2B5EF4-FFF2-40B4-BE49-F238E27FC236}">
                    <a16:creationId xmlns:a16="http://schemas.microsoft.com/office/drawing/2014/main" id="{DFFB7293-9E97-4061-8AD6-8DA8CE91DCFE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交接班的护理缺点</a:t>
                </a:r>
              </a:p>
            </p:txBody>
          </p:sp>
        </p:grpSp>
        <p:sp>
          <p:nvSpPr>
            <p:cNvPr id="32" name="淘宝店chenying0907出品 9">
              <a:extLst>
                <a:ext uri="{FF2B5EF4-FFF2-40B4-BE49-F238E27FC236}">
                  <a16:creationId xmlns:a16="http://schemas.microsoft.com/office/drawing/2014/main" id="{8AA38B23-34F3-43A1-A0DB-21A2CC33B83F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35" name="îSḻïḋé">
            <a:extLst>
              <a:ext uri="{FF2B5EF4-FFF2-40B4-BE49-F238E27FC236}">
                <a16:creationId xmlns:a16="http://schemas.microsoft.com/office/drawing/2014/main" id="{EC65CC64-CAD8-48B9-8DBB-157C3C04FAEF}"/>
              </a:ext>
            </a:extLst>
          </p:cNvPr>
          <p:cNvGrpSpPr/>
          <p:nvPr/>
        </p:nvGrpSpPr>
        <p:grpSpPr>
          <a:xfrm>
            <a:off x="4705069" y="2276158"/>
            <a:ext cx="2923998" cy="2920466"/>
            <a:chOff x="1323341" y="1517967"/>
            <a:chExt cx="3826689" cy="3822066"/>
          </a:xfrm>
        </p:grpSpPr>
        <p:grpSp>
          <p:nvGrpSpPr>
            <p:cNvPr id="36" name="íSlídé">
              <a:extLst>
                <a:ext uri="{FF2B5EF4-FFF2-40B4-BE49-F238E27FC236}">
                  <a16:creationId xmlns:a16="http://schemas.microsoft.com/office/drawing/2014/main" id="{120A39F5-3DDD-4300-830E-F7014845C3B8}"/>
                </a:ext>
              </a:extLst>
            </p:cNvPr>
            <p:cNvGrpSpPr/>
            <p:nvPr/>
          </p:nvGrpSpPr>
          <p:grpSpPr>
            <a:xfrm>
              <a:off x="1323341" y="1517967"/>
              <a:ext cx="3826689" cy="3822066"/>
              <a:chOff x="1054827" y="1554480"/>
              <a:chExt cx="3826689" cy="3822066"/>
            </a:xfrm>
          </p:grpSpPr>
          <p:sp>
            <p:nvSpPr>
              <p:cNvPr id="41" name="iŝḻiḋê">
                <a:extLst>
                  <a:ext uri="{FF2B5EF4-FFF2-40B4-BE49-F238E27FC236}">
                    <a16:creationId xmlns:a16="http://schemas.microsoft.com/office/drawing/2014/main" id="{B3E53D1C-2104-4EE5-9491-1AF6A4DE24A7}"/>
                  </a:ext>
                </a:extLst>
              </p:cNvPr>
              <p:cNvSpPr/>
              <p:nvPr/>
            </p:nvSpPr>
            <p:spPr>
              <a:xfrm>
                <a:off x="1545771" y="2043113"/>
                <a:ext cx="2844800" cy="2844800"/>
              </a:xfrm>
              <a:prstGeom prst="roundRect">
                <a:avLst>
                  <a:gd fmla="val 11310" name="adj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ṡļîḍè">
                <a:extLst>
                  <a:ext uri="{FF2B5EF4-FFF2-40B4-BE49-F238E27FC236}">
                    <a16:creationId xmlns:a16="http://schemas.microsoft.com/office/drawing/2014/main" id="{72EE4714-AB01-4B54-A757-FEFDBE23358F}"/>
                  </a:ext>
                </a:extLst>
              </p:cNvPr>
              <p:cNvSpPr/>
              <p:nvPr/>
            </p:nvSpPr>
            <p:spPr>
              <a:xfrm rot="5400000">
                <a:off x="2230124" y="1618457"/>
                <a:ext cx="1239274" cy="1111321"/>
              </a:xfrm>
              <a:prstGeom prst="homePlate">
                <a:avLst>
                  <a:gd fmla="val 30801" name="adj"/>
                </a:avLst>
              </a:prstGeom>
              <a:solidFill>
                <a:srgbClr val="FF7F7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îSļiďé">
                <a:extLst>
                  <a:ext uri="{FF2B5EF4-FFF2-40B4-BE49-F238E27FC236}">
                    <a16:creationId xmlns:a16="http://schemas.microsoft.com/office/drawing/2014/main" id="{3B73993B-607E-42B6-9837-B2638E4F05FA}"/>
                  </a:ext>
                </a:extLst>
              </p:cNvPr>
              <p:cNvSpPr/>
              <p:nvPr/>
            </p:nvSpPr>
            <p:spPr>
              <a:xfrm>
                <a:off x="3405422" y="1554480"/>
                <a:ext cx="236820" cy="488633"/>
              </a:xfrm>
              <a:prstGeom prst="rtTriangle">
                <a:avLst/>
              </a:prstGeom>
              <a:solidFill>
                <a:srgbClr val="F85B4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ṥļïḓe">
                <a:extLst>
                  <a:ext uri="{FF2B5EF4-FFF2-40B4-BE49-F238E27FC236}">
                    <a16:creationId xmlns:a16="http://schemas.microsoft.com/office/drawing/2014/main" id="{38E4DBE8-B49B-4AD2-B446-6F80E1D6D2A7}"/>
                  </a:ext>
                </a:extLst>
              </p:cNvPr>
              <p:cNvSpPr/>
              <p:nvPr/>
            </p:nvSpPr>
            <p:spPr>
              <a:xfrm rot="10800000">
                <a:off x="3642242" y="2791443"/>
                <a:ext cx="1239274" cy="1111321"/>
              </a:xfrm>
              <a:prstGeom prst="homePlate">
                <a:avLst>
                  <a:gd fmla="val 30801" name="adj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ŝ1iďe">
                <a:extLst>
                  <a:ext uri="{FF2B5EF4-FFF2-40B4-BE49-F238E27FC236}">
                    <a16:creationId xmlns:a16="http://schemas.microsoft.com/office/drawing/2014/main" id="{6152DD9C-61EA-465D-B53F-D829D28DAE68}"/>
                  </a:ext>
                </a:extLst>
              </p:cNvPr>
              <p:cNvSpPr/>
              <p:nvPr/>
            </p:nvSpPr>
            <p:spPr>
              <a:xfrm rot="5400000">
                <a:off x="4518790" y="3776858"/>
                <a:ext cx="236820" cy="488633"/>
              </a:xfrm>
              <a:prstGeom prst="rt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ṩḻïḑe">
                <a:extLst>
                  <a:ext uri="{FF2B5EF4-FFF2-40B4-BE49-F238E27FC236}">
                    <a16:creationId xmlns:a16="http://schemas.microsoft.com/office/drawing/2014/main" id="{782CAE0E-E8F7-4BC7-9C95-843D7912FD78}"/>
                  </a:ext>
                </a:extLst>
              </p:cNvPr>
              <p:cNvSpPr/>
              <p:nvPr/>
            </p:nvSpPr>
            <p:spPr>
              <a:xfrm rot="16200000">
                <a:off x="2464631" y="4201248"/>
                <a:ext cx="1239274" cy="1111321"/>
              </a:xfrm>
              <a:prstGeom prst="homePlate">
                <a:avLst>
                  <a:gd fmla="val 30801" name="adj"/>
                </a:avLst>
              </a:prstGeom>
              <a:solidFill>
                <a:srgbClr val="FF7F7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ṥlíḑe">
                <a:extLst>
                  <a:ext uri="{FF2B5EF4-FFF2-40B4-BE49-F238E27FC236}">
                    <a16:creationId xmlns:a16="http://schemas.microsoft.com/office/drawing/2014/main" id="{58724E19-FA68-4E90-8054-4DD1E5373415}"/>
                  </a:ext>
                </a:extLst>
              </p:cNvPr>
              <p:cNvSpPr/>
              <p:nvPr/>
            </p:nvSpPr>
            <p:spPr>
              <a:xfrm rot="10800000">
                <a:off x="2291787" y="4887913"/>
                <a:ext cx="236820" cy="488633"/>
              </a:xfrm>
              <a:prstGeom prst="rtTriangle">
                <a:avLst/>
              </a:prstGeom>
              <a:solidFill>
                <a:srgbClr val="F85B4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ṧļîḍé">
                <a:extLst>
                  <a:ext uri="{FF2B5EF4-FFF2-40B4-BE49-F238E27FC236}">
                    <a16:creationId xmlns:a16="http://schemas.microsoft.com/office/drawing/2014/main" id="{4FFC6B4E-BA9A-45E0-B8A6-649845E91605}"/>
                  </a:ext>
                </a:extLst>
              </p:cNvPr>
              <p:cNvSpPr/>
              <p:nvPr/>
            </p:nvSpPr>
            <p:spPr>
              <a:xfrm>
                <a:off x="1054828" y="3028262"/>
                <a:ext cx="1239274" cy="1111321"/>
              </a:xfrm>
              <a:prstGeom prst="homePlate">
                <a:avLst>
                  <a:gd fmla="val 30801" name="adj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śliḋè">
                <a:extLst>
                  <a:ext uri="{FF2B5EF4-FFF2-40B4-BE49-F238E27FC236}">
                    <a16:creationId xmlns:a16="http://schemas.microsoft.com/office/drawing/2014/main" id="{99CBC8E8-4C45-4BC0-8AF8-C3A4481CAC3F}"/>
                  </a:ext>
                </a:extLst>
              </p:cNvPr>
              <p:cNvSpPr/>
              <p:nvPr/>
            </p:nvSpPr>
            <p:spPr>
              <a:xfrm rot="16200000">
                <a:off x="1180734" y="2665535"/>
                <a:ext cx="236820" cy="488633"/>
              </a:xfrm>
              <a:prstGeom prst="rt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7" name="î$ḻîḑé">
              <a:extLst>
                <a:ext uri="{FF2B5EF4-FFF2-40B4-BE49-F238E27FC236}">
                  <a16:creationId xmlns:a16="http://schemas.microsoft.com/office/drawing/2014/main" id="{676624E9-A95B-4C1B-AE16-E7CAFCE80AB5}"/>
                </a:ext>
              </a:extLst>
            </p:cNvPr>
            <p:cNvSpPr/>
            <p:nvPr/>
          </p:nvSpPr>
          <p:spPr bwMode="auto">
            <a:xfrm>
              <a:off x="4250140" y="3010253"/>
              <a:ext cx="560502" cy="560216"/>
            </a:xfrm>
            <a:custGeom>
              <a:gdLst>
                <a:gd fmla="*/ 92075 w 329801" name="connsiteX0"/>
                <a:gd fmla="*/ 220095 h 329633" name="connsiteY0"/>
                <a:gd fmla="*/ 92075 w 329801" name="connsiteX1"/>
                <a:gd fmla="*/ 228033 h 329633" name="connsiteY1"/>
                <a:gd fmla="*/ 100013 w 329801" name="connsiteX2"/>
                <a:gd fmla="*/ 228033 h 329633" name="connsiteY2"/>
                <a:gd fmla="*/ 92075 w 329801" name="connsiteX3"/>
                <a:gd fmla="*/ 202632 h 329633" name="connsiteY3"/>
                <a:gd fmla="*/ 92075 w 329801" name="connsiteX4"/>
                <a:gd fmla="*/ 210570 h 329633" name="connsiteY4"/>
                <a:gd fmla="*/ 107950 w 329801" name="connsiteX5"/>
                <a:gd fmla="*/ 228032 h 329633" name="connsiteY5"/>
                <a:gd fmla="*/ 117475 w 329801" name="connsiteX6"/>
                <a:gd fmla="*/ 228032 h 329633" name="connsiteY6"/>
                <a:gd fmla="*/ 92075 w 329801" name="connsiteX7"/>
                <a:gd fmla="*/ 185170 h 329633" name="connsiteY7"/>
                <a:gd fmla="*/ 92075 w 329801" name="connsiteX8"/>
                <a:gd fmla="*/ 194695 h 329633" name="connsiteY8"/>
                <a:gd fmla="*/ 117475 w 329801" name="connsiteX9"/>
                <a:gd fmla="*/ 220095 h 329633" name="connsiteY9"/>
                <a:gd fmla="*/ 117475 w 329801" name="connsiteX10"/>
                <a:gd fmla="*/ 210570 h 329633" name="connsiteY10"/>
                <a:gd fmla="*/ 32288 w 329801" name="connsiteX11"/>
                <a:gd fmla="*/ 177232 h 329633" name="connsiteY11"/>
                <a:gd fmla="*/ 152400 w 329801" name="connsiteX12"/>
                <a:gd fmla="*/ 298635 h 329633" name="connsiteY12"/>
                <a:gd fmla="*/ 149817 w 329801" name="connsiteX13"/>
                <a:gd fmla="*/ 329632 h 329633" name="connsiteY13"/>
                <a:gd fmla="*/ 0 w 329801" name="connsiteX14"/>
                <a:gd fmla="*/ 179815 h 329633" name="connsiteY14"/>
                <a:gd fmla="*/ 32288 w 329801" name="connsiteX15"/>
                <a:gd fmla="*/ 177232 h 329633" name="connsiteY15"/>
                <a:gd fmla="*/ 92075 w 329801" name="connsiteX16"/>
                <a:gd fmla="*/ 167707 h 329633" name="connsiteY16"/>
                <a:gd fmla="*/ 92075 w 329801" name="connsiteX17"/>
                <a:gd fmla="*/ 177232 h 329633" name="connsiteY17"/>
                <a:gd fmla="*/ 117475 w 329801" name="connsiteX18"/>
                <a:gd fmla="*/ 202632 h 329633" name="connsiteY18"/>
                <a:gd fmla="*/ 117475 w 329801" name="connsiteX19"/>
                <a:gd fmla="*/ 194695 h 329633" name="connsiteY19"/>
                <a:gd fmla="*/ 109538 w 329801" name="connsiteX20"/>
                <a:gd fmla="*/ 161357 h 329633" name="connsiteY20"/>
                <a:gd fmla="*/ 117476 w 329801" name="connsiteX21"/>
                <a:gd fmla="*/ 169295 h 329633" name="connsiteY21"/>
                <a:gd fmla="*/ 117476 w 329801" name="connsiteX22"/>
                <a:gd fmla="*/ 161357 h 329633" name="connsiteY22"/>
                <a:gd fmla="*/ 92075 w 329801" name="connsiteX23"/>
                <a:gd fmla="*/ 161357 h 329633" name="connsiteY23"/>
                <a:gd fmla="*/ 117475 w 329801" name="connsiteX24"/>
                <a:gd fmla="*/ 186757 h 329633" name="connsiteY24"/>
                <a:gd fmla="*/ 117475 w 329801" name="connsiteX25"/>
                <a:gd fmla="*/ 177232 h 329633" name="connsiteY25"/>
                <a:gd fmla="*/ 100012 w 329801" name="connsiteX26"/>
                <a:gd fmla="*/ 161357 h 329633" name="connsiteY26"/>
                <a:gd fmla="*/ 86111 w 329801" name="connsiteX27"/>
                <a:gd fmla="*/ 150245 h 329633" name="connsiteY27"/>
                <a:gd fmla="*/ 123439 w 329801" name="connsiteX28"/>
                <a:gd fmla="*/ 150245 h 329633" name="connsiteY28"/>
                <a:gd fmla="*/ 128588 w 329801" name="connsiteX29"/>
                <a:gd fmla="*/ 155381 h 329633" name="connsiteY29"/>
                <a:gd fmla="*/ 128588 w 329801" name="connsiteX30"/>
                <a:gd fmla="*/ 232422 h 329633" name="connsiteY30"/>
                <a:gd fmla="*/ 123439 w 329801" name="connsiteX31"/>
                <a:gd fmla="*/ 237558 h 329633" name="connsiteY31"/>
                <a:gd fmla="*/ 86111 w 329801" name="connsiteX32"/>
                <a:gd fmla="*/ 237558 h 329633" name="connsiteY32"/>
                <a:gd fmla="*/ 80963 w 329801" name="connsiteX33"/>
                <a:gd fmla="*/ 232422 h 329633" name="connsiteY33"/>
                <a:gd fmla="*/ 80963 w 329801" name="connsiteX34"/>
                <a:gd fmla="*/ 155381 h 329633" name="connsiteY34"/>
                <a:gd fmla="*/ 86111 w 329801" name="connsiteX35"/>
                <a:gd fmla="*/ 150245 h 329633" name="connsiteY35"/>
                <a:gd fmla="*/ 327661 w 329801" name="connsiteX36"/>
                <a:gd fmla="*/ 137545 h 329633" name="connsiteY36"/>
                <a:gd fmla="*/ 178802 w 329801" name="connsiteX37"/>
                <a:gd fmla="*/ 329633 h 329633" name="connsiteY37"/>
                <a:gd fmla="*/ 176213 w 329801" name="connsiteX38"/>
                <a:gd fmla="*/ 297404 h 329633" name="connsiteY38"/>
                <a:gd fmla="*/ 269412 w 329801" name="connsiteX39"/>
                <a:gd fmla="*/ 247125 h 329633" name="connsiteY39"/>
                <a:gd fmla="*/ 295300 w 329801" name="connsiteX40"/>
                <a:gd fmla="*/ 143991 h 329633" name="connsiteY40"/>
                <a:gd fmla="*/ 327661 w 329801" name="connsiteX41"/>
                <a:gd fmla="*/ 137545 h 329633" name="connsiteY41"/>
                <a:gd fmla="*/ 211138 w 329801" name="connsiteX42"/>
                <a:gd fmla="*/ 132782 h 329633" name="connsiteY42"/>
                <a:gd fmla="*/ 211138 w 329801" name="connsiteX43"/>
                <a:gd fmla="*/ 228032 h 329633" name="connsiteY43"/>
                <a:gd fmla="*/ 236538 w 329801" name="connsiteX44"/>
                <a:gd fmla="*/ 228032 h 329633" name="connsiteY44"/>
                <a:gd fmla="*/ 236538 w 329801" name="connsiteX45"/>
                <a:gd fmla="*/ 132782 h 329633" name="connsiteY45"/>
                <a:gd fmla="*/ 203587 w 329801" name="connsiteX46"/>
                <a:gd fmla="*/ 121670 h 329633" name="connsiteY46"/>
                <a:gd fmla="*/ 240915 w 329801" name="connsiteX47"/>
                <a:gd fmla="*/ 121670 h 329633" name="connsiteY47"/>
                <a:gd fmla="*/ 246063 w 329801" name="connsiteX48"/>
                <a:gd fmla="*/ 126821 h 329633" name="connsiteY48"/>
                <a:gd fmla="*/ 246063 w 329801" name="connsiteX49"/>
                <a:gd fmla="*/ 232407 h 329633" name="connsiteY49"/>
                <a:gd fmla="*/ 240915 w 329801" name="connsiteX50"/>
                <a:gd fmla="*/ 237558 h 329633" name="connsiteY50"/>
                <a:gd fmla="*/ 203587 w 329801" name="connsiteX51"/>
                <a:gd fmla="*/ 237558 h 329633" name="connsiteY51"/>
                <a:gd fmla="*/ 198438 w 329801" name="connsiteX52"/>
                <a:gd fmla="*/ 232407 h 329633" name="connsiteY52"/>
                <a:gd fmla="*/ 198438 w 329801" name="connsiteX53"/>
                <a:gd fmla="*/ 126821 h 329633" name="connsiteY53"/>
                <a:gd fmla="*/ 203587 w 329801" name="connsiteX54"/>
                <a:gd fmla="*/ 121670 h 329633" name="connsiteY54"/>
                <a:gd fmla="*/ 146403 w 329801" name="connsiteX55"/>
                <a:gd fmla="*/ 78807 h 329633" name="connsiteY55"/>
                <a:gd fmla="*/ 182211 w 329801" name="connsiteX56"/>
                <a:gd fmla="*/ 78807 h 329633" name="connsiteY56"/>
                <a:gd fmla="*/ 187326 w 329801" name="connsiteX57"/>
                <a:gd fmla="*/ 83970 h 329633" name="connsiteY57"/>
                <a:gd fmla="*/ 187326 w 329801" name="connsiteX58"/>
                <a:gd fmla="*/ 232394 h 329633" name="connsiteY58"/>
                <a:gd fmla="*/ 182211 w 329801" name="connsiteX59"/>
                <a:gd fmla="*/ 237557 h 329633" name="connsiteY59"/>
                <a:gd fmla="*/ 146403 w 329801" name="connsiteX60"/>
                <a:gd fmla="*/ 237557 h 329633" name="connsiteY60"/>
                <a:gd fmla="*/ 141288 w 329801" name="connsiteX61"/>
                <a:gd fmla="*/ 232394 h 329633" name="connsiteY61"/>
                <a:gd fmla="*/ 141288 w 329801" name="connsiteX62"/>
                <a:gd fmla="*/ 83970 h 329633" name="connsiteY62"/>
                <a:gd fmla="*/ 146403 w 329801" name="connsiteX63"/>
                <a:gd fmla="*/ 78807 h 329633" name="connsiteY63"/>
                <a:gd fmla="*/ 257930 w 329801" name="connsiteX64"/>
                <a:gd fmla="*/ 31182 h 329633" name="connsiteY64"/>
                <a:gd fmla="*/ 319088 w 329801" name="connsiteX65"/>
                <a:gd fmla="*/ 109775 h 329633" name="connsiteY65"/>
                <a:gd fmla="*/ 287859 w 329801" name="connsiteX66"/>
                <a:gd fmla="*/ 120082 h 329633" name="connsiteY66"/>
                <a:gd fmla="*/ 268340 w 329801" name="connsiteX67"/>
                <a:gd fmla="*/ 85295 h 329633" name="connsiteY67"/>
                <a:gd fmla="*/ 239713 w 329801" name="connsiteX68"/>
                <a:gd fmla="*/ 58238 h 329633" name="connsiteY68"/>
                <a:gd fmla="*/ 257930 w 329801" name="connsiteX69"/>
                <a:gd fmla="*/ 31182 h 329633" name="connsiteY69"/>
                <a:gd fmla="*/ 155199 w 329801" name="connsiteX70"/>
                <a:gd fmla="*/ 194 h 329633" name="connsiteY70"/>
                <a:gd fmla="*/ 233363 w 329801" name="connsiteX71"/>
                <a:gd fmla="*/ 15064 h 329633" name="connsiteY71"/>
                <a:gd fmla="*/ 219181 w 329801" name="connsiteX72"/>
                <a:gd fmla="*/ 46097 h 329633" name="connsiteY72"/>
                <a:gd fmla="*/ 32232 w 329801" name="connsiteX73"/>
                <a:gd fmla="*/ 153420 h 329633" name="connsiteY73"/>
                <a:gd fmla="*/ 0 w 329801" name="connsiteX74"/>
                <a:gd fmla="*/ 150834 h 329633" name="connsiteY74"/>
                <a:gd fmla="*/ 79936 w 329801" name="connsiteX75"/>
                <a:gd fmla="*/ 24115 h 329633" name="connsiteY75"/>
                <a:gd fmla="*/ 155199 w 329801" name="connsiteX76"/>
                <a:gd fmla="*/ 194 h 329633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29633" w="329801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$ľíḑê">
              <a:extLst>
                <a:ext uri="{FF2B5EF4-FFF2-40B4-BE49-F238E27FC236}">
                  <a16:creationId xmlns:a16="http://schemas.microsoft.com/office/drawing/2014/main" id="{3A628EE5-6E12-4569-B755-A88C861CF8B0}"/>
                </a:ext>
              </a:extLst>
            </p:cNvPr>
            <p:cNvSpPr/>
            <p:nvPr/>
          </p:nvSpPr>
          <p:spPr bwMode="auto">
            <a:xfrm>
              <a:off x="2873874" y="1829798"/>
              <a:ext cx="515051" cy="514788"/>
            </a:xfrm>
            <a:custGeom>
              <a:gdLst>
                <a:gd fmla="*/ 92075 w 329801" name="connsiteX0"/>
                <a:gd fmla="*/ 220095 h 329633" name="connsiteY0"/>
                <a:gd fmla="*/ 92075 w 329801" name="connsiteX1"/>
                <a:gd fmla="*/ 228033 h 329633" name="connsiteY1"/>
                <a:gd fmla="*/ 100013 w 329801" name="connsiteX2"/>
                <a:gd fmla="*/ 228033 h 329633" name="connsiteY2"/>
                <a:gd fmla="*/ 92075 w 329801" name="connsiteX3"/>
                <a:gd fmla="*/ 202632 h 329633" name="connsiteY3"/>
                <a:gd fmla="*/ 92075 w 329801" name="connsiteX4"/>
                <a:gd fmla="*/ 210570 h 329633" name="connsiteY4"/>
                <a:gd fmla="*/ 107950 w 329801" name="connsiteX5"/>
                <a:gd fmla="*/ 228032 h 329633" name="connsiteY5"/>
                <a:gd fmla="*/ 117475 w 329801" name="connsiteX6"/>
                <a:gd fmla="*/ 228032 h 329633" name="connsiteY6"/>
                <a:gd fmla="*/ 92075 w 329801" name="connsiteX7"/>
                <a:gd fmla="*/ 185170 h 329633" name="connsiteY7"/>
                <a:gd fmla="*/ 92075 w 329801" name="connsiteX8"/>
                <a:gd fmla="*/ 194695 h 329633" name="connsiteY8"/>
                <a:gd fmla="*/ 117475 w 329801" name="connsiteX9"/>
                <a:gd fmla="*/ 220095 h 329633" name="connsiteY9"/>
                <a:gd fmla="*/ 117475 w 329801" name="connsiteX10"/>
                <a:gd fmla="*/ 210570 h 329633" name="connsiteY10"/>
                <a:gd fmla="*/ 32288 w 329801" name="connsiteX11"/>
                <a:gd fmla="*/ 177232 h 329633" name="connsiteY11"/>
                <a:gd fmla="*/ 152400 w 329801" name="connsiteX12"/>
                <a:gd fmla="*/ 298635 h 329633" name="connsiteY12"/>
                <a:gd fmla="*/ 149817 w 329801" name="connsiteX13"/>
                <a:gd fmla="*/ 329632 h 329633" name="connsiteY13"/>
                <a:gd fmla="*/ 0 w 329801" name="connsiteX14"/>
                <a:gd fmla="*/ 179815 h 329633" name="connsiteY14"/>
                <a:gd fmla="*/ 32288 w 329801" name="connsiteX15"/>
                <a:gd fmla="*/ 177232 h 329633" name="connsiteY15"/>
                <a:gd fmla="*/ 92075 w 329801" name="connsiteX16"/>
                <a:gd fmla="*/ 167707 h 329633" name="connsiteY16"/>
                <a:gd fmla="*/ 92075 w 329801" name="connsiteX17"/>
                <a:gd fmla="*/ 177232 h 329633" name="connsiteY17"/>
                <a:gd fmla="*/ 117475 w 329801" name="connsiteX18"/>
                <a:gd fmla="*/ 202632 h 329633" name="connsiteY18"/>
                <a:gd fmla="*/ 117475 w 329801" name="connsiteX19"/>
                <a:gd fmla="*/ 194695 h 329633" name="connsiteY19"/>
                <a:gd fmla="*/ 109538 w 329801" name="connsiteX20"/>
                <a:gd fmla="*/ 161357 h 329633" name="connsiteY20"/>
                <a:gd fmla="*/ 117476 w 329801" name="connsiteX21"/>
                <a:gd fmla="*/ 169295 h 329633" name="connsiteY21"/>
                <a:gd fmla="*/ 117476 w 329801" name="connsiteX22"/>
                <a:gd fmla="*/ 161357 h 329633" name="connsiteY22"/>
                <a:gd fmla="*/ 92075 w 329801" name="connsiteX23"/>
                <a:gd fmla="*/ 161357 h 329633" name="connsiteY23"/>
                <a:gd fmla="*/ 117475 w 329801" name="connsiteX24"/>
                <a:gd fmla="*/ 186757 h 329633" name="connsiteY24"/>
                <a:gd fmla="*/ 117475 w 329801" name="connsiteX25"/>
                <a:gd fmla="*/ 177232 h 329633" name="connsiteY25"/>
                <a:gd fmla="*/ 100012 w 329801" name="connsiteX26"/>
                <a:gd fmla="*/ 161357 h 329633" name="connsiteY26"/>
                <a:gd fmla="*/ 86111 w 329801" name="connsiteX27"/>
                <a:gd fmla="*/ 150245 h 329633" name="connsiteY27"/>
                <a:gd fmla="*/ 123439 w 329801" name="connsiteX28"/>
                <a:gd fmla="*/ 150245 h 329633" name="connsiteY28"/>
                <a:gd fmla="*/ 128588 w 329801" name="connsiteX29"/>
                <a:gd fmla="*/ 155381 h 329633" name="connsiteY29"/>
                <a:gd fmla="*/ 128588 w 329801" name="connsiteX30"/>
                <a:gd fmla="*/ 232422 h 329633" name="connsiteY30"/>
                <a:gd fmla="*/ 123439 w 329801" name="connsiteX31"/>
                <a:gd fmla="*/ 237558 h 329633" name="connsiteY31"/>
                <a:gd fmla="*/ 86111 w 329801" name="connsiteX32"/>
                <a:gd fmla="*/ 237558 h 329633" name="connsiteY32"/>
                <a:gd fmla="*/ 80963 w 329801" name="connsiteX33"/>
                <a:gd fmla="*/ 232422 h 329633" name="connsiteY33"/>
                <a:gd fmla="*/ 80963 w 329801" name="connsiteX34"/>
                <a:gd fmla="*/ 155381 h 329633" name="connsiteY34"/>
                <a:gd fmla="*/ 86111 w 329801" name="connsiteX35"/>
                <a:gd fmla="*/ 150245 h 329633" name="connsiteY35"/>
                <a:gd fmla="*/ 327661 w 329801" name="connsiteX36"/>
                <a:gd fmla="*/ 137545 h 329633" name="connsiteY36"/>
                <a:gd fmla="*/ 178802 w 329801" name="connsiteX37"/>
                <a:gd fmla="*/ 329633 h 329633" name="connsiteY37"/>
                <a:gd fmla="*/ 176213 w 329801" name="connsiteX38"/>
                <a:gd fmla="*/ 297404 h 329633" name="connsiteY38"/>
                <a:gd fmla="*/ 269412 w 329801" name="connsiteX39"/>
                <a:gd fmla="*/ 247125 h 329633" name="connsiteY39"/>
                <a:gd fmla="*/ 295300 w 329801" name="connsiteX40"/>
                <a:gd fmla="*/ 143991 h 329633" name="connsiteY40"/>
                <a:gd fmla="*/ 327661 w 329801" name="connsiteX41"/>
                <a:gd fmla="*/ 137545 h 329633" name="connsiteY41"/>
                <a:gd fmla="*/ 211138 w 329801" name="connsiteX42"/>
                <a:gd fmla="*/ 132782 h 329633" name="connsiteY42"/>
                <a:gd fmla="*/ 211138 w 329801" name="connsiteX43"/>
                <a:gd fmla="*/ 228032 h 329633" name="connsiteY43"/>
                <a:gd fmla="*/ 236538 w 329801" name="connsiteX44"/>
                <a:gd fmla="*/ 228032 h 329633" name="connsiteY44"/>
                <a:gd fmla="*/ 236538 w 329801" name="connsiteX45"/>
                <a:gd fmla="*/ 132782 h 329633" name="connsiteY45"/>
                <a:gd fmla="*/ 203587 w 329801" name="connsiteX46"/>
                <a:gd fmla="*/ 121670 h 329633" name="connsiteY46"/>
                <a:gd fmla="*/ 240915 w 329801" name="connsiteX47"/>
                <a:gd fmla="*/ 121670 h 329633" name="connsiteY47"/>
                <a:gd fmla="*/ 246063 w 329801" name="connsiteX48"/>
                <a:gd fmla="*/ 126821 h 329633" name="connsiteY48"/>
                <a:gd fmla="*/ 246063 w 329801" name="connsiteX49"/>
                <a:gd fmla="*/ 232407 h 329633" name="connsiteY49"/>
                <a:gd fmla="*/ 240915 w 329801" name="connsiteX50"/>
                <a:gd fmla="*/ 237558 h 329633" name="connsiteY50"/>
                <a:gd fmla="*/ 203587 w 329801" name="connsiteX51"/>
                <a:gd fmla="*/ 237558 h 329633" name="connsiteY51"/>
                <a:gd fmla="*/ 198438 w 329801" name="connsiteX52"/>
                <a:gd fmla="*/ 232407 h 329633" name="connsiteY52"/>
                <a:gd fmla="*/ 198438 w 329801" name="connsiteX53"/>
                <a:gd fmla="*/ 126821 h 329633" name="connsiteY53"/>
                <a:gd fmla="*/ 203587 w 329801" name="connsiteX54"/>
                <a:gd fmla="*/ 121670 h 329633" name="connsiteY54"/>
                <a:gd fmla="*/ 146403 w 329801" name="connsiteX55"/>
                <a:gd fmla="*/ 78807 h 329633" name="connsiteY55"/>
                <a:gd fmla="*/ 182211 w 329801" name="connsiteX56"/>
                <a:gd fmla="*/ 78807 h 329633" name="connsiteY56"/>
                <a:gd fmla="*/ 187326 w 329801" name="connsiteX57"/>
                <a:gd fmla="*/ 83970 h 329633" name="connsiteY57"/>
                <a:gd fmla="*/ 187326 w 329801" name="connsiteX58"/>
                <a:gd fmla="*/ 232394 h 329633" name="connsiteY58"/>
                <a:gd fmla="*/ 182211 w 329801" name="connsiteX59"/>
                <a:gd fmla="*/ 237557 h 329633" name="connsiteY59"/>
                <a:gd fmla="*/ 146403 w 329801" name="connsiteX60"/>
                <a:gd fmla="*/ 237557 h 329633" name="connsiteY60"/>
                <a:gd fmla="*/ 141288 w 329801" name="connsiteX61"/>
                <a:gd fmla="*/ 232394 h 329633" name="connsiteY61"/>
                <a:gd fmla="*/ 141288 w 329801" name="connsiteX62"/>
                <a:gd fmla="*/ 83970 h 329633" name="connsiteY62"/>
                <a:gd fmla="*/ 146403 w 329801" name="connsiteX63"/>
                <a:gd fmla="*/ 78807 h 329633" name="connsiteY63"/>
                <a:gd fmla="*/ 257930 w 329801" name="connsiteX64"/>
                <a:gd fmla="*/ 31182 h 329633" name="connsiteY64"/>
                <a:gd fmla="*/ 319088 w 329801" name="connsiteX65"/>
                <a:gd fmla="*/ 109775 h 329633" name="connsiteY65"/>
                <a:gd fmla="*/ 287859 w 329801" name="connsiteX66"/>
                <a:gd fmla="*/ 120082 h 329633" name="connsiteY66"/>
                <a:gd fmla="*/ 268340 w 329801" name="connsiteX67"/>
                <a:gd fmla="*/ 85295 h 329633" name="connsiteY67"/>
                <a:gd fmla="*/ 239713 w 329801" name="connsiteX68"/>
                <a:gd fmla="*/ 58238 h 329633" name="connsiteY68"/>
                <a:gd fmla="*/ 257930 w 329801" name="connsiteX69"/>
                <a:gd fmla="*/ 31182 h 329633" name="connsiteY69"/>
                <a:gd fmla="*/ 155199 w 329801" name="connsiteX70"/>
                <a:gd fmla="*/ 194 h 329633" name="connsiteY70"/>
                <a:gd fmla="*/ 233363 w 329801" name="connsiteX71"/>
                <a:gd fmla="*/ 15064 h 329633" name="connsiteY71"/>
                <a:gd fmla="*/ 219181 w 329801" name="connsiteX72"/>
                <a:gd fmla="*/ 46097 h 329633" name="connsiteY72"/>
                <a:gd fmla="*/ 32232 w 329801" name="connsiteX73"/>
                <a:gd fmla="*/ 153420 h 329633" name="connsiteY73"/>
                <a:gd fmla="*/ 0 w 329801" name="connsiteX74"/>
                <a:gd fmla="*/ 150834 h 329633" name="connsiteY74"/>
                <a:gd fmla="*/ 79936 w 329801" name="connsiteX75"/>
                <a:gd fmla="*/ 24115 h 329633" name="connsiteY75"/>
                <a:gd fmla="*/ 155199 w 329801" name="connsiteX76"/>
                <a:gd fmla="*/ 194 h 329633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29633" w="329801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šľíďè">
              <a:extLst>
                <a:ext uri="{FF2B5EF4-FFF2-40B4-BE49-F238E27FC236}">
                  <a16:creationId xmlns:a16="http://schemas.microsoft.com/office/drawing/2014/main" id="{D185F2D5-0E80-480A-848D-A8F0ABD52524}"/>
                </a:ext>
              </a:extLst>
            </p:cNvPr>
            <p:cNvSpPr/>
            <p:nvPr/>
          </p:nvSpPr>
          <p:spPr bwMode="auto">
            <a:xfrm>
              <a:off x="1685454" y="3267181"/>
              <a:ext cx="515050" cy="514787"/>
            </a:xfrm>
            <a:custGeom>
              <a:gdLst>
                <a:gd fmla="*/ 92075 w 329801" name="connsiteX0"/>
                <a:gd fmla="*/ 220095 h 329633" name="connsiteY0"/>
                <a:gd fmla="*/ 92075 w 329801" name="connsiteX1"/>
                <a:gd fmla="*/ 228033 h 329633" name="connsiteY1"/>
                <a:gd fmla="*/ 100013 w 329801" name="connsiteX2"/>
                <a:gd fmla="*/ 228033 h 329633" name="connsiteY2"/>
                <a:gd fmla="*/ 92075 w 329801" name="connsiteX3"/>
                <a:gd fmla="*/ 202632 h 329633" name="connsiteY3"/>
                <a:gd fmla="*/ 92075 w 329801" name="connsiteX4"/>
                <a:gd fmla="*/ 210570 h 329633" name="connsiteY4"/>
                <a:gd fmla="*/ 107950 w 329801" name="connsiteX5"/>
                <a:gd fmla="*/ 228032 h 329633" name="connsiteY5"/>
                <a:gd fmla="*/ 117475 w 329801" name="connsiteX6"/>
                <a:gd fmla="*/ 228032 h 329633" name="connsiteY6"/>
                <a:gd fmla="*/ 92075 w 329801" name="connsiteX7"/>
                <a:gd fmla="*/ 185170 h 329633" name="connsiteY7"/>
                <a:gd fmla="*/ 92075 w 329801" name="connsiteX8"/>
                <a:gd fmla="*/ 194695 h 329633" name="connsiteY8"/>
                <a:gd fmla="*/ 117475 w 329801" name="connsiteX9"/>
                <a:gd fmla="*/ 220095 h 329633" name="connsiteY9"/>
                <a:gd fmla="*/ 117475 w 329801" name="connsiteX10"/>
                <a:gd fmla="*/ 210570 h 329633" name="connsiteY10"/>
                <a:gd fmla="*/ 32288 w 329801" name="connsiteX11"/>
                <a:gd fmla="*/ 177232 h 329633" name="connsiteY11"/>
                <a:gd fmla="*/ 152400 w 329801" name="connsiteX12"/>
                <a:gd fmla="*/ 298635 h 329633" name="connsiteY12"/>
                <a:gd fmla="*/ 149817 w 329801" name="connsiteX13"/>
                <a:gd fmla="*/ 329632 h 329633" name="connsiteY13"/>
                <a:gd fmla="*/ 0 w 329801" name="connsiteX14"/>
                <a:gd fmla="*/ 179815 h 329633" name="connsiteY14"/>
                <a:gd fmla="*/ 32288 w 329801" name="connsiteX15"/>
                <a:gd fmla="*/ 177232 h 329633" name="connsiteY15"/>
                <a:gd fmla="*/ 92075 w 329801" name="connsiteX16"/>
                <a:gd fmla="*/ 167707 h 329633" name="connsiteY16"/>
                <a:gd fmla="*/ 92075 w 329801" name="connsiteX17"/>
                <a:gd fmla="*/ 177232 h 329633" name="connsiteY17"/>
                <a:gd fmla="*/ 117475 w 329801" name="connsiteX18"/>
                <a:gd fmla="*/ 202632 h 329633" name="connsiteY18"/>
                <a:gd fmla="*/ 117475 w 329801" name="connsiteX19"/>
                <a:gd fmla="*/ 194695 h 329633" name="connsiteY19"/>
                <a:gd fmla="*/ 109538 w 329801" name="connsiteX20"/>
                <a:gd fmla="*/ 161357 h 329633" name="connsiteY20"/>
                <a:gd fmla="*/ 117476 w 329801" name="connsiteX21"/>
                <a:gd fmla="*/ 169295 h 329633" name="connsiteY21"/>
                <a:gd fmla="*/ 117476 w 329801" name="connsiteX22"/>
                <a:gd fmla="*/ 161357 h 329633" name="connsiteY22"/>
                <a:gd fmla="*/ 92075 w 329801" name="connsiteX23"/>
                <a:gd fmla="*/ 161357 h 329633" name="connsiteY23"/>
                <a:gd fmla="*/ 117475 w 329801" name="connsiteX24"/>
                <a:gd fmla="*/ 186757 h 329633" name="connsiteY24"/>
                <a:gd fmla="*/ 117475 w 329801" name="connsiteX25"/>
                <a:gd fmla="*/ 177232 h 329633" name="connsiteY25"/>
                <a:gd fmla="*/ 100012 w 329801" name="connsiteX26"/>
                <a:gd fmla="*/ 161357 h 329633" name="connsiteY26"/>
                <a:gd fmla="*/ 86111 w 329801" name="connsiteX27"/>
                <a:gd fmla="*/ 150245 h 329633" name="connsiteY27"/>
                <a:gd fmla="*/ 123439 w 329801" name="connsiteX28"/>
                <a:gd fmla="*/ 150245 h 329633" name="connsiteY28"/>
                <a:gd fmla="*/ 128588 w 329801" name="connsiteX29"/>
                <a:gd fmla="*/ 155381 h 329633" name="connsiteY29"/>
                <a:gd fmla="*/ 128588 w 329801" name="connsiteX30"/>
                <a:gd fmla="*/ 232422 h 329633" name="connsiteY30"/>
                <a:gd fmla="*/ 123439 w 329801" name="connsiteX31"/>
                <a:gd fmla="*/ 237558 h 329633" name="connsiteY31"/>
                <a:gd fmla="*/ 86111 w 329801" name="connsiteX32"/>
                <a:gd fmla="*/ 237558 h 329633" name="connsiteY32"/>
                <a:gd fmla="*/ 80963 w 329801" name="connsiteX33"/>
                <a:gd fmla="*/ 232422 h 329633" name="connsiteY33"/>
                <a:gd fmla="*/ 80963 w 329801" name="connsiteX34"/>
                <a:gd fmla="*/ 155381 h 329633" name="connsiteY34"/>
                <a:gd fmla="*/ 86111 w 329801" name="connsiteX35"/>
                <a:gd fmla="*/ 150245 h 329633" name="connsiteY35"/>
                <a:gd fmla="*/ 327661 w 329801" name="connsiteX36"/>
                <a:gd fmla="*/ 137545 h 329633" name="connsiteY36"/>
                <a:gd fmla="*/ 178802 w 329801" name="connsiteX37"/>
                <a:gd fmla="*/ 329633 h 329633" name="connsiteY37"/>
                <a:gd fmla="*/ 176213 w 329801" name="connsiteX38"/>
                <a:gd fmla="*/ 297404 h 329633" name="connsiteY38"/>
                <a:gd fmla="*/ 269412 w 329801" name="connsiteX39"/>
                <a:gd fmla="*/ 247125 h 329633" name="connsiteY39"/>
                <a:gd fmla="*/ 295300 w 329801" name="connsiteX40"/>
                <a:gd fmla="*/ 143991 h 329633" name="connsiteY40"/>
                <a:gd fmla="*/ 327661 w 329801" name="connsiteX41"/>
                <a:gd fmla="*/ 137545 h 329633" name="connsiteY41"/>
                <a:gd fmla="*/ 211138 w 329801" name="connsiteX42"/>
                <a:gd fmla="*/ 132782 h 329633" name="connsiteY42"/>
                <a:gd fmla="*/ 211138 w 329801" name="connsiteX43"/>
                <a:gd fmla="*/ 228032 h 329633" name="connsiteY43"/>
                <a:gd fmla="*/ 236538 w 329801" name="connsiteX44"/>
                <a:gd fmla="*/ 228032 h 329633" name="connsiteY44"/>
                <a:gd fmla="*/ 236538 w 329801" name="connsiteX45"/>
                <a:gd fmla="*/ 132782 h 329633" name="connsiteY45"/>
                <a:gd fmla="*/ 203587 w 329801" name="connsiteX46"/>
                <a:gd fmla="*/ 121670 h 329633" name="connsiteY46"/>
                <a:gd fmla="*/ 240915 w 329801" name="connsiteX47"/>
                <a:gd fmla="*/ 121670 h 329633" name="connsiteY47"/>
                <a:gd fmla="*/ 246063 w 329801" name="connsiteX48"/>
                <a:gd fmla="*/ 126821 h 329633" name="connsiteY48"/>
                <a:gd fmla="*/ 246063 w 329801" name="connsiteX49"/>
                <a:gd fmla="*/ 232407 h 329633" name="connsiteY49"/>
                <a:gd fmla="*/ 240915 w 329801" name="connsiteX50"/>
                <a:gd fmla="*/ 237558 h 329633" name="connsiteY50"/>
                <a:gd fmla="*/ 203587 w 329801" name="connsiteX51"/>
                <a:gd fmla="*/ 237558 h 329633" name="connsiteY51"/>
                <a:gd fmla="*/ 198438 w 329801" name="connsiteX52"/>
                <a:gd fmla="*/ 232407 h 329633" name="connsiteY52"/>
                <a:gd fmla="*/ 198438 w 329801" name="connsiteX53"/>
                <a:gd fmla="*/ 126821 h 329633" name="connsiteY53"/>
                <a:gd fmla="*/ 203587 w 329801" name="connsiteX54"/>
                <a:gd fmla="*/ 121670 h 329633" name="connsiteY54"/>
                <a:gd fmla="*/ 146403 w 329801" name="connsiteX55"/>
                <a:gd fmla="*/ 78807 h 329633" name="connsiteY55"/>
                <a:gd fmla="*/ 182211 w 329801" name="connsiteX56"/>
                <a:gd fmla="*/ 78807 h 329633" name="connsiteY56"/>
                <a:gd fmla="*/ 187326 w 329801" name="connsiteX57"/>
                <a:gd fmla="*/ 83970 h 329633" name="connsiteY57"/>
                <a:gd fmla="*/ 187326 w 329801" name="connsiteX58"/>
                <a:gd fmla="*/ 232394 h 329633" name="connsiteY58"/>
                <a:gd fmla="*/ 182211 w 329801" name="connsiteX59"/>
                <a:gd fmla="*/ 237557 h 329633" name="connsiteY59"/>
                <a:gd fmla="*/ 146403 w 329801" name="connsiteX60"/>
                <a:gd fmla="*/ 237557 h 329633" name="connsiteY60"/>
                <a:gd fmla="*/ 141288 w 329801" name="connsiteX61"/>
                <a:gd fmla="*/ 232394 h 329633" name="connsiteY61"/>
                <a:gd fmla="*/ 141288 w 329801" name="connsiteX62"/>
                <a:gd fmla="*/ 83970 h 329633" name="connsiteY62"/>
                <a:gd fmla="*/ 146403 w 329801" name="connsiteX63"/>
                <a:gd fmla="*/ 78807 h 329633" name="connsiteY63"/>
                <a:gd fmla="*/ 257930 w 329801" name="connsiteX64"/>
                <a:gd fmla="*/ 31182 h 329633" name="connsiteY64"/>
                <a:gd fmla="*/ 319088 w 329801" name="connsiteX65"/>
                <a:gd fmla="*/ 109775 h 329633" name="connsiteY65"/>
                <a:gd fmla="*/ 287859 w 329801" name="connsiteX66"/>
                <a:gd fmla="*/ 120082 h 329633" name="connsiteY66"/>
                <a:gd fmla="*/ 268340 w 329801" name="connsiteX67"/>
                <a:gd fmla="*/ 85295 h 329633" name="connsiteY67"/>
                <a:gd fmla="*/ 239713 w 329801" name="connsiteX68"/>
                <a:gd fmla="*/ 58238 h 329633" name="connsiteY68"/>
                <a:gd fmla="*/ 257930 w 329801" name="connsiteX69"/>
                <a:gd fmla="*/ 31182 h 329633" name="connsiteY69"/>
                <a:gd fmla="*/ 155199 w 329801" name="connsiteX70"/>
                <a:gd fmla="*/ 194 h 329633" name="connsiteY70"/>
                <a:gd fmla="*/ 233363 w 329801" name="connsiteX71"/>
                <a:gd fmla="*/ 15064 h 329633" name="connsiteY71"/>
                <a:gd fmla="*/ 219181 w 329801" name="connsiteX72"/>
                <a:gd fmla="*/ 46097 h 329633" name="connsiteY72"/>
                <a:gd fmla="*/ 32232 w 329801" name="connsiteX73"/>
                <a:gd fmla="*/ 153420 h 329633" name="connsiteY73"/>
                <a:gd fmla="*/ 0 w 329801" name="connsiteX74"/>
                <a:gd fmla="*/ 150834 h 329633" name="connsiteY74"/>
                <a:gd fmla="*/ 79936 w 329801" name="connsiteX75"/>
                <a:gd fmla="*/ 24115 h 329633" name="connsiteY75"/>
                <a:gd fmla="*/ 155199 w 329801" name="connsiteX76"/>
                <a:gd fmla="*/ 194 h 329633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29633" w="329801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ṡḻíḑê">
              <a:extLst>
                <a:ext uri="{FF2B5EF4-FFF2-40B4-BE49-F238E27FC236}">
                  <a16:creationId xmlns:a16="http://schemas.microsoft.com/office/drawing/2014/main" id="{AF0A108A-D7BB-4429-AF9F-7BE32A80F4CE}"/>
                </a:ext>
              </a:extLst>
            </p:cNvPr>
            <p:cNvSpPr/>
            <p:nvPr/>
          </p:nvSpPr>
          <p:spPr bwMode="auto">
            <a:xfrm>
              <a:off x="3112310" y="4525554"/>
              <a:ext cx="480944" cy="480698"/>
            </a:xfrm>
            <a:custGeom>
              <a:gdLst>
                <a:gd fmla="*/ 92075 w 329801" name="connsiteX0"/>
                <a:gd fmla="*/ 220095 h 329633" name="connsiteY0"/>
                <a:gd fmla="*/ 92075 w 329801" name="connsiteX1"/>
                <a:gd fmla="*/ 228033 h 329633" name="connsiteY1"/>
                <a:gd fmla="*/ 100013 w 329801" name="connsiteX2"/>
                <a:gd fmla="*/ 228033 h 329633" name="connsiteY2"/>
                <a:gd fmla="*/ 92075 w 329801" name="connsiteX3"/>
                <a:gd fmla="*/ 202632 h 329633" name="connsiteY3"/>
                <a:gd fmla="*/ 92075 w 329801" name="connsiteX4"/>
                <a:gd fmla="*/ 210570 h 329633" name="connsiteY4"/>
                <a:gd fmla="*/ 107950 w 329801" name="connsiteX5"/>
                <a:gd fmla="*/ 228032 h 329633" name="connsiteY5"/>
                <a:gd fmla="*/ 117475 w 329801" name="connsiteX6"/>
                <a:gd fmla="*/ 228032 h 329633" name="connsiteY6"/>
                <a:gd fmla="*/ 92075 w 329801" name="connsiteX7"/>
                <a:gd fmla="*/ 185170 h 329633" name="connsiteY7"/>
                <a:gd fmla="*/ 92075 w 329801" name="connsiteX8"/>
                <a:gd fmla="*/ 194695 h 329633" name="connsiteY8"/>
                <a:gd fmla="*/ 117475 w 329801" name="connsiteX9"/>
                <a:gd fmla="*/ 220095 h 329633" name="connsiteY9"/>
                <a:gd fmla="*/ 117475 w 329801" name="connsiteX10"/>
                <a:gd fmla="*/ 210570 h 329633" name="connsiteY10"/>
                <a:gd fmla="*/ 32288 w 329801" name="connsiteX11"/>
                <a:gd fmla="*/ 177232 h 329633" name="connsiteY11"/>
                <a:gd fmla="*/ 152400 w 329801" name="connsiteX12"/>
                <a:gd fmla="*/ 298635 h 329633" name="connsiteY12"/>
                <a:gd fmla="*/ 149817 w 329801" name="connsiteX13"/>
                <a:gd fmla="*/ 329632 h 329633" name="connsiteY13"/>
                <a:gd fmla="*/ 0 w 329801" name="connsiteX14"/>
                <a:gd fmla="*/ 179815 h 329633" name="connsiteY14"/>
                <a:gd fmla="*/ 32288 w 329801" name="connsiteX15"/>
                <a:gd fmla="*/ 177232 h 329633" name="connsiteY15"/>
                <a:gd fmla="*/ 92075 w 329801" name="connsiteX16"/>
                <a:gd fmla="*/ 167707 h 329633" name="connsiteY16"/>
                <a:gd fmla="*/ 92075 w 329801" name="connsiteX17"/>
                <a:gd fmla="*/ 177232 h 329633" name="connsiteY17"/>
                <a:gd fmla="*/ 117475 w 329801" name="connsiteX18"/>
                <a:gd fmla="*/ 202632 h 329633" name="connsiteY18"/>
                <a:gd fmla="*/ 117475 w 329801" name="connsiteX19"/>
                <a:gd fmla="*/ 194695 h 329633" name="connsiteY19"/>
                <a:gd fmla="*/ 109538 w 329801" name="connsiteX20"/>
                <a:gd fmla="*/ 161357 h 329633" name="connsiteY20"/>
                <a:gd fmla="*/ 117476 w 329801" name="connsiteX21"/>
                <a:gd fmla="*/ 169295 h 329633" name="connsiteY21"/>
                <a:gd fmla="*/ 117476 w 329801" name="connsiteX22"/>
                <a:gd fmla="*/ 161357 h 329633" name="connsiteY22"/>
                <a:gd fmla="*/ 92075 w 329801" name="connsiteX23"/>
                <a:gd fmla="*/ 161357 h 329633" name="connsiteY23"/>
                <a:gd fmla="*/ 117475 w 329801" name="connsiteX24"/>
                <a:gd fmla="*/ 186757 h 329633" name="connsiteY24"/>
                <a:gd fmla="*/ 117475 w 329801" name="connsiteX25"/>
                <a:gd fmla="*/ 177232 h 329633" name="connsiteY25"/>
                <a:gd fmla="*/ 100012 w 329801" name="connsiteX26"/>
                <a:gd fmla="*/ 161357 h 329633" name="connsiteY26"/>
                <a:gd fmla="*/ 86111 w 329801" name="connsiteX27"/>
                <a:gd fmla="*/ 150245 h 329633" name="connsiteY27"/>
                <a:gd fmla="*/ 123439 w 329801" name="connsiteX28"/>
                <a:gd fmla="*/ 150245 h 329633" name="connsiteY28"/>
                <a:gd fmla="*/ 128588 w 329801" name="connsiteX29"/>
                <a:gd fmla="*/ 155381 h 329633" name="connsiteY29"/>
                <a:gd fmla="*/ 128588 w 329801" name="connsiteX30"/>
                <a:gd fmla="*/ 232422 h 329633" name="connsiteY30"/>
                <a:gd fmla="*/ 123439 w 329801" name="connsiteX31"/>
                <a:gd fmla="*/ 237558 h 329633" name="connsiteY31"/>
                <a:gd fmla="*/ 86111 w 329801" name="connsiteX32"/>
                <a:gd fmla="*/ 237558 h 329633" name="connsiteY32"/>
                <a:gd fmla="*/ 80963 w 329801" name="connsiteX33"/>
                <a:gd fmla="*/ 232422 h 329633" name="connsiteY33"/>
                <a:gd fmla="*/ 80963 w 329801" name="connsiteX34"/>
                <a:gd fmla="*/ 155381 h 329633" name="connsiteY34"/>
                <a:gd fmla="*/ 86111 w 329801" name="connsiteX35"/>
                <a:gd fmla="*/ 150245 h 329633" name="connsiteY35"/>
                <a:gd fmla="*/ 327661 w 329801" name="connsiteX36"/>
                <a:gd fmla="*/ 137545 h 329633" name="connsiteY36"/>
                <a:gd fmla="*/ 178802 w 329801" name="connsiteX37"/>
                <a:gd fmla="*/ 329633 h 329633" name="connsiteY37"/>
                <a:gd fmla="*/ 176213 w 329801" name="connsiteX38"/>
                <a:gd fmla="*/ 297404 h 329633" name="connsiteY38"/>
                <a:gd fmla="*/ 269412 w 329801" name="connsiteX39"/>
                <a:gd fmla="*/ 247125 h 329633" name="connsiteY39"/>
                <a:gd fmla="*/ 295300 w 329801" name="connsiteX40"/>
                <a:gd fmla="*/ 143991 h 329633" name="connsiteY40"/>
                <a:gd fmla="*/ 327661 w 329801" name="connsiteX41"/>
                <a:gd fmla="*/ 137545 h 329633" name="connsiteY41"/>
                <a:gd fmla="*/ 211138 w 329801" name="connsiteX42"/>
                <a:gd fmla="*/ 132782 h 329633" name="connsiteY42"/>
                <a:gd fmla="*/ 211138 w 329801" name="connsiteX43"/>
                <a:gd fmla="*/ 228032 h 329633" name="connsiteY43"/>
                <a:gd fmla="*/ 236538 w 329801" name="connsiteX44"/>
                <a:gd fmla="*/ 228032 h 329633" name="connsiteY44"/>
                <a:gd fmla="*/ 236538 w 329801" name="connsiteX45"/>
                <a:gd fmla="*/ 132782 h 329633" name="connsiteY45"/>
                <a:gd fmla="*/ 203587 w 329801" name="connsiteX46"/>
                <a:gd fmla="*/ 121670 h 329633" name="connsiteY46"/>
                <a:gd fmla="*/ 240915 w 329801" name="connsiteX47"/>
                <a:gd fmla="*/ 121670 h 329633" name="connsiteY47"/>
                <a:gd fmla="*/ 246063 w 329801" name="connsiteX48"/>
                <a:gd fmla="*/ 126821 h 329633" name="connsiteY48"/>
                <a:gd fmla="*/ 246063 w 329801" name="connsiteX49"/>
                <a:gd fmla="*/ 232407 h 329633" name="connsiteY49"/>
                <a:gd fmla="*/ 240915 w 329801" name="connsiteX50"/>
                <a:gd fmla="*/ 237558 h 329633" name="connsiteY50"/>
                <a:gd fmla="*/ 203587 w 329801" name="connsiteX51"/>
                <a:gd fmla="*/ 237558 h 329633" name="connsiteY51"/>
                <a:gd fmla="*/ 198438 w 329801" name="connsiteX52"/>
                <a:gd fmla="*/ 232407 h 329633" name="connsiteY52"/>
                <a:gd fmla="*/ 198438 w 329801" name="connsiteX53"/>
                <a:gd fmla="*/ 126821 h 329633" name="connsiteY53"/>
                <a:gd fmla="*/ 203587 w 329801" name="connsiteX54"/>
                <a:gd fmla="*/ 121670 h 329633" name="connsiteY54"/>
                <a:gd fmla="*/ 146403 w 329801" name="connsiteX55"/>
                <a:gd fmla="*/ 78807 h 329633" name="connsiteY55"/>
                <a:gd fmla="*/ 182211 w 329801" name="connsiteX56"/>
                <a:gd fmla="*/ 78807 h 329633" name="connsiteY56"/>
                <a:gd fmla="*/ 187326 w 329801" name="connsiteX57"/>
                <a:gd fmla="*/ 83970 h 329633" name="connsiteY57"/>
                <a:gd fmla="*/ 187326 w 329801" name="connsiteX58"/>
                <a:gd fmla="*/ 232394 h 329633" name="connsiteY58"/>
                <a:gd fmla="*/ 182211 w 329801" name="connsiteX59"/>
                <a:gd fmla="*/ 237557 h 329633" name="connsiteY59"/>
                <a:gd fmla="*/ 146403 w 329801" name="connsiteX60"/>
                <a:gd fmla="*/ 237557 h 329633" name="connsiteY60"/>
                <a:gd fmla="*/ 141288 w 329801" name="connsiteX61"/>
                <a:gd fmla="*/ 232394 h 329633" name="connsiteY61"/>
                <a:gd fmla="*/ 141288 w 329801" name="connsiteX62"/>
                <a:gd fmla="*/ 83970 h 329633" name="connsiteY62"/>
                <a:gd fmla="*/ 146403 w 329801" name="connsiteX63"/>
                <a:gd fmla="*/ 78807 h 329633" name="connsiteY63"/>
                <a:gd fmla="*/ 257930 w 329801" name="connsiteX64"/>
                <a:gd fmla="*/ 31182 h 329633" name="connsiteY64"/>
                <a:gd fmla="*/ 319088 w 329801" name="connsiteX65"/>
                <a:gd fmla="*/ 109775 h 329633" name="connsiteY65"/>
                <a:gd fmla="*/ 287859 w 329801" name="connsiteX66"/>
                <a:gd fmla="*/ 120082 h 329633" name="connsiteY66"/>
                <a:gd fmla="*/ 268340 w 329801" name="connsiteX67"/>
                <a:gd fmla="*/ 85295 h 329633" name="connsiteY67"/>
                <a:gd fmla="*/ 239713 w 329801" name="connsiteX68"/>
                <a:gd fmla="*/ 58238 h 329633" name="connsiteY68"/>
                <a:gd fmla="*/ 257930 w 329801" name="connsiteX69"/>
                <a:gd fmla="*/ 31182 h 329633" name="connsiteY69"/>
                <a:gd fmla="*/ 155199 w 329801" name="connsiteX70"/>
                <a:gd fmla="*/ 194 h 329633" name="connsiteY70"/>
                <a:gd fmla="*/ 233363 w 329801" name="connsiteX71"/>
                <a:gd fmla="*/ 15064 h 329633" name="connsiteY71"/>
                <a:gd fmla="*/ 219181 w 329801" name="connsiteX72"/>
                <a:gd fmla="*/ 46097 h 329633" name="connsiteY72"/>
                <a:gd fmla="*/ 32232 w 329801" name="connsiteX73"/>
                <a:gd fmla="*/ 153420 h 329633" name="connsiteY73"/>
                <a:gd fmla="*/ 0 w 329801" name="connsiteX74"/>
                <a:gd fmla="*/ 150834 h 329633" name="connsiteY74"/>
                <a:gd fmla="*/ 79936 w 329801" name="connsiteX75"/>
                <a:gd fmla="*/ 24115 h 329633" name="connsiteY75"/>
                <a:gd fmla="*/ 155199 w 329801" name="connsiteX76"/>
                <a:gd fmla="*/ 194 h 329633" name="connsiteY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b="b" l="l" r="r" t="t"/>
              <a:pathLst>
                <a:path h="329633" w="329801">
                  <a:moveTo>
                    <a:pt x="92075" y="220095"/>
                  </a:moveTo>
                  <a:lnTo>
                    <a:pt x="92075" y="228033"/>
                  </a:lnTo>
                  <a:lnTo>
                    <a:pt x="100013" y="228033"/>
                  </a:lnTo>
                  <a:close/>
                  <a:moveTo>
                    <a:pt x="92075" y="202632"/>
                  </a:moveTo>
                  <a:lnTo>
                    <a:pt x="92075" y="210570"/>
                  </a:lnTo>
                  <a:lnTo>
                    <a:pt x="107950" y="228032"/>
                  </a:lnTo>
                  <a:lnTo>
                    <a:pt x="117475" y="228032"/>
                  </a:lnTo>
                  <a:close/>
                  <a:moveTo>
                    <a:pt x="92075" y="185170"/>
                  </a:moveTo>
                  <a:lnTo>
                    <a:pt x="92075" y="194695"/>
                  </a:lnTo>
                  <a:lnTo>
                    <a:pt x="117475" y="220095"/>
                  </a:lnTo>
                  <a:lnTo>
                    <a:pt x="117475" y="210570"/>
                  </a:lnTo>
                  <a:close/>
                  <a:moveTo>
                    <a:pt x="32288" y="177232"/>
                  </a:moveTo>
                  <a:cubicBezTo>
                    <a:pt x="43912" y="246974"/>
                    <a:pt x="83949" y="287012"/>
                    <a:pt x="152400" y="298635"/>
                  </a:cubicBezTo>
                  <a:cubicBezTo>
                    <a:pt x="151108" y="308968"/>
                    <a:pt x="151108" y="319300"/>
                    <a:pt x="149817" y="329632"/>
                  </a:cubicBezTo>
                  <a:cubicBezTo>
                    <a:pt x="61993" y="323174"/>
                    <a:pt x="2583" y="246974"/>
                    <a:pt x="0" y="179815"/>
                  </a:cubicBezTo>
                  <a:cubicBezTo>
                    <a:pt x="10332" y="179815"/>
                    <a:pt x="21956" y="178524"/>
                    <a:pt x="32288" y="177232"/>
                  </a:cubicBezTo>
                  <a:close/>
                  <a:moveTo>
                    <a:pt x="92075" y="167707"/>
                  </a:moveTo>
                  <a:lnTo>
                    <a:pt x="92075" y="177232"/>
                  </a:lnTo>
                  <a:lnTo>
                    <a:pt x="117475" y="202632"/>
                  </a:lnTo>
                  <a:lnTo>
                    <a:pt x="117475" y="194695"/>
                  </a:lnTo>
                  <a:close/>
                  <a:moveTo>
                    <a:pt x="109538" y="161357"/>
                  </a:moveTo>
                  <a:lnTo>
                    <a:pt x="117476" y="169295"/>
                  </a:lnTo>
                  <a:lnTo>
                    <a:pt x="117476" y="161357"/>
                  </a:lnTo>
                  <a:close/>
                  <a:moveTo>
                    <a:pt x="92075" y="161357"/>
                  </a:moveTo>
                  <a:lnTo>
                    <a:pt x="117475" y="186757"/>
                  </a:lnTo>
                  <a:lnTo>
                    <a:pt x="117475" y="177232"/>
                  </a:lnTo>
                  <a:lnTo>
                    <a:pt x="100012" y="161357"/>
                  </a:lnTo>
                  <a:close/>
                  <a:moveTo>
                    <a:pt x="86111" y="150245"/>
                  </a:moveTo>
                  <a:lnTo>
                    <a:pt x="123439" y="150245"/>
                  </a:lnTo>
                  <a:cubicBezTo>
                    <a:pt x="126013" y="150245"/>
                    <a:pt x="128588" y="152813"/>
                    <a:pt x="128588" y="155381"/>
                  </a:cubicBezTo>
                  <a:cubicBezTo>
                    <a:pt x="128588" y="155381"/>
                    <a:pt x="128588" y="155381"/>
                    <a:pt x="128588" y="232422"/>
                  </a:cubicBezTo>
                  <a:cubicBezTo>
                    <a:pt x="128588" y="236274"/>
                    <a:pt x="126013" y="237558"/>
                    <a:pt x="123439" y="237558"/>
                  </a:cubicBezTo>
                  <a:cubicBezTo>
                    <a:pt x="123439" y="237558"/>
                    <a:pt x="123439" y="237558"/>
                    <a:pt x="86111" y="237558"/>
                  </a:cubicBezTo>
                  <a:cubicBezTo>
                    <a:pt x="83537" y="237558"/>
                    <a:pt x="80963" y="236274"/>
                    <a:pt x="80963" y="232422"/>
                  </a:cubicBezTo>
                  <a:cubicBezTo>
                    <a:pt x="80963" y="232422"/>
                    <a:pt x="80963" y="232422"/>
                    <a:pt x="80963" y="155381"/>
                  </a:cubicBezTo>
                  <a:cubicBezTo>
                    <a:pt x="80963" y="152813"/>
                    <a:pt x="83537" y="150245"/>
                    <a:pt x="86111" y="150245"/>
                  </a:cubicBezTo>
                  <a:close/>
                  <a:moveTo>
                    <a:pt x="327661" y="137545"/>
                  </a:moveTo>
                  <a:cubicBezTo>
                    <a:pt x="344488" y="247125"/>
                    <a:pt x="259056" y="327055"/>
                    <a:pt x="178802" y="329633"/>
                  </a:cubicBezTo>
                  <a:cubicBezTo>
                    <a:pt x="177508" y="319320"/>
                    <a:pt x="177508" y="309006"/>
                    <a:pt x="176213" y="297404"/>
                  </a:cubicBezTo>
                  <a:cubicBezTo>
                    <a:pt x="213752" y="293536"/>
                    <a:pt x="246112" y="276777"/>
                    <a:pt x="269412" y="247125"/>
                  </a:cubicBezTo>
                  <a:cubicBezTo>
                    <a:pt x="292711" y="216185"/>
                    <a:pt x="300478" y="181377"/>
                    <a:pt x="295300" y="143991"/>
                  </a:cubicBezTo>
                  <a:cubicBezTo>
                    <a:pt x="305656" y="141413"/>
                    <a:pt x="316011" y="140123"/>
                    <a:pt x="327661" y="137545"/>
                  </a:cubicBezTo>
                  <a:close/>
                  <a:moveTo>
                    <a:pt x="211138" y="132782"/>
                  </a:moveTo>
                  <a:lnTo>
                    <a:pt x="211138" y="228032"/>
                  </a:lnTo>
                  <a:lnTo>
                    <a:pt x="236538" y="228032"/>
                  </a:lnTo>
                  <a:lnTo>
                    <a:pt x="236538" y="132782"/>
                  </a:lnTo>
                  <a:close/>
                  <a:moveTo>
                    <a:pt x="203587" y="121670"/>
                  </a:moveTo>
                  <a:lnTo>
                    <a:pt x="240915" y="121670"/>
                  </a:lnTo>
                  <a:cubicBezTo>
                    <a:pt x="243489" y="121670"/>
                    <a:pt x="246063" y="124245"/>
                    <a:pt x="246063" y="126821"/>
                  </a:cubicBezTo>
                  <a:cubicBezTo>
                    <a:pt x="246063" y="126821"/>
                    <a:pt x="246063" y="126821"/>
                    <a:pt x="246063" y="232407"/>
                  </a:cubicBezTo>
                  <a:cubicBezTo>
                    <a:pt x="246063" y="236270"/>
                    <a:pt x="243489" y="237558"/>
                    <a:pt x="240915" y="237558"/>
                  </a:cubicBezTo>
                  <a:cubicBezTo>
                    <a:pt x="240915" y="237558"/>
                    <a:pt x="240915" y="237558"/>
                    <a:pt x="203587" y="237558"/>
                  </a:cubicBezTo>
                  <a:cubicBezTo>
                    <a:pt x="201013" y="237558"/>
                    <a:pt x="198438" y="236270"/>
                    <a:pt x="198438" y="232407"/>
                  </a:cubicBezTo>
                  <a:cubicBezTo>
                    <a:pt x="198438" y="232407"/>
                    <a:pt x="198438" y="232407"/>
                    <a:pt x="198438" y="126821"/>
                  </a:cubicBezTo>
                  <a:cubicBezTo>
                    <a:pt x="198438" y="124245"/>
                    <a:pt x="201013" y="121670"/>
                    <a:pt x="203587" y="121670"/>
                  </a:cubicBezTo>
                  <a:close/>
                  <a:moveTo>
                    <a:pt x="146403" y="78807"/>
                  </a:moveTo>
                  <a:lnTo>
                    <a:pt x="182211" y="78807"/>
                  </a:lnTo>
                  <a:cubicBezTo>
                    <a:pt x="186047" y="78807"/>
                    <a:pt x="187326" y="80098"/>
                    <a:pt x="187326" y="83970"/>
                  </a:cubicBezTo>
                  <a:cubicBezTo>
                    <a:pt x="187326" y="83970"/>
                    <a:pt x="187326" y="83970"/>
                    <a:pt x="187326" y="232394"/>
                  </a:cubicBezTo>
                  <a:cubicBezTo>
                    <a:pt x="187326" y="236266"/>
                    <a:pt x="186047" y="237557"/>
                    <a:pt x="182211" y="237557"/>
                  </a:cubicBezTo>
                  <a:cubicBezTo>
                    <a:pt x="182211" y="237557"/>
                    <a:pt x="182211" y="237557"/>
                    <a:pt x="146403" y="237557"/>
                  </a:cubicBezTo>
                  <a:cubicBezTo>
                    <a:pt x="142567" y="237557"/>
                    <a:pt x="141288" y="236266"/>
                    <a:pt x="141288" y="232394"/>
                  </a:cubicBezTo>
                  <a:cubicBezTo>
                    <a:pt x="141288" y="232394"/>
                    <a:pt x="141288" y="232394"/>
                    <a:pt x="141288" y="83970"/>
                  </a:cubicBezTo>
                  <a:cubicBezTo>
                    <a:pt x="141288" y="80098"/>
                    <a:pt x="142567" y="78807"/>
                    <a:pt x="146403" y="78807"/>
                  </a:cubicBezTo>
                  <a:close/>
                  <a:moveTo>
                    <a:pt x="257930" y="31182"/>
                  </a:moveTo>
                  <a:cubicBezTo>
                    <a:pt x="286558" y="51796"/>
                    <a:pt x="306076" y="77565"/>
                    <a:pt x="319088" y="109775"/>
                  </a:cubicBezTo>
                  <a:cubicBezTo>
                    <a:pt x="308678" y="113640"/>
                    <a:pt x="298269" y="117505"/>
                    <a:pt x="287859" y="120082"/>
                  </a:cubicBezTo>
                  <a:cubicBezTo>
                    <a:pt x="282654" y="107198"/>
                    <a:pt x="276148" y="95602"/>
                    <a:pt x="268340" y="85295"/>
                  </a:cubicBezTo>
                  <a:cubicBezTo>
                    <a:pt x="259232" y="74988"/>
                    <a:pt x="250123" y="65969"/>
                    <a:pt x="239713" y="58238"/>
                  </a:cubicBezTo>
                  <a:cubicBezTo>
                    <a:pt x="244918" y="49220"/>
                    <a:pt x="251424" y="40201"/>
                    <a:pt x="257930" y="31182"/>
                  </a:cubicBezTo>
                  <a:close/>
                  <a:moveTo>
                    <a:pt x="155199" y="194"/>
                  </a:moveTo>
                  <a:cubicBezTo>
                    <a:pt x="180825" y="-1099"/>
                    <a:pt x="206933" y="4073"/>
                    <a:pt x="233363" y="15064"/>
                  </a:cubicBezTo>
                  <a:cubicBezTo>
                    <a:pt x="228206" y="25408"/>
                    <a:pt x="224338" y="35753"/>
                    <a:pt x="219181" y="46097"/>
                  </a:cubicBezTo>
                  <a:cubicBezTo>
                    <a:pt x="130219" y="6012"/>
                    <a:pt x="37389" y="69372"/>
                    <a:pt x="32232" y="153420"/>
                  </a:cubicBezTo>
                  <a:cubicBezTo>
                    <a:pt x="21918" y="153420"/>
                    <a:pt x="10314" y="152127"/>
                    <a:pt x="0" y="150834"/>
                  </a:cubicBezTo>
                  <a:cubicBezTo>
                    <a:pt x="6446" y="95233"/>
                    <a:pt x="32232" y="52562"/>
                    <a:pt x="79936" y="24115"/>
                  </a:cubicBezTo>
                  <a:cubicBezTo>
                    <a:pt x="104433" y="9245"/>
                    <a:pt x="129574" y="1487"/>
                    <a:pt x="155199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D97105D-D8EF-4A8E-8F10-BD2851D5E2E2}"/>
              </a:ext>
            </a:extLst>
          </p:cNvPr>
          <p:cNvGrpSpPr/>
          <p:nvPr/>
        </p:nvGrpSpPr>
        <p:grpSpPr>
          <a:xfrm>
            <a:off x="4539198" y="5203016"/>
            <a:ext cx="3972616" cy="1006965"/>
            <a:chOff x="-303428" y="4738636"/>
            <a:chExt cx="3972616" cy="100696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015D880-C07E-4A9F-A3A5-2AD4C346FBA7}"/>
                </a:ext>
              </a:extLst>
            </p:cNvPr>
            <p:cNvSpPr/>
            <p:nvPr/>
          </p:nvSpPr>
          <p:spPr>
            <a:xfrm>
              <a:off x="-303428" y="5099271"/>
              <a:ext cx="397261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在此录入上述图表的描述说明，在此录入上述图表的描述说明。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6B30E62-4C2A-4D35-9DAE-857E9112E7B6}"/>
                </a:ext>
              </a:extLst>
            </p:cNvPr>
            <p:cNvSpPr/>
            <p:nvPr/>
          </p:nvSpPr>
          <p:spPr>
            <a:xfrm>
              <a:off x="706018" y="4738636"/>
              <a:ext cx="1300480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输入标题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TextBox 26"/>
          <p:cNvSpPr txBox="1"/>
          <p:nvPr/>
        </p:nvSpPr>
        <p:spPr>
          <a:xfrm>
            <a:off x="1206911" y="4461208"/>
            <a:ext cx="1879137" cy="12344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 algn="ctr"/>
            <a:r>
              <a:rPr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交接双方都没有履行应交接的内容，双方应负责。</a:t>
            </a:r>
          </a:p>
        </p:txBody>
      </p:sp>
      <p:sp>
        <p:nvSpPr>
          <p:cNvPr id="38" name="TextBox 27"/>
          <p:cNvSpPr txBox="1"/>
          <p:nvPr/>
        </p:nvSpPr>
        <p:spPr>
          <a:xfrm>
            <a:off x="3883946" y="4461208"/>
            <a:ext cx="1879137" cy="12344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 algn="ctr"/>
            <a:r>
              <a:rPr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交接班过程中发现的问题，由交班者负责。</a:t>
            </a:r>
          </a:p>
        </p:txBody>
      </p:sp>
      <p:sp>
        <p:nvSpPr>
          <p:cNvPr id="39" name="TextBox 28"/>
          <p:cNvSpPr txBox="1"/>
          <p:nvPr/>
        </p:nvSpPr>
        <p:spPr>
          <a:xfrm>
            <a:off x="6543416" y="4471828"/>
            <a:ext cx="1879137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 algn="ctr"/>
            <a:r>
              <a:rPr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接班后发现的问题,由接班者承担。</a:t>
            </a:r>
          </a:p>
        </p:txBody>
      </p:sp>
      <p:sp>
        <p:nvSpPr>
          <p:cNvPr id="40" name="TextBox 29"/>
          <p:cNvSpPr txBox="1"/>
          <p:nvPr/>
        </p:nvSpPr>
        <p:spPr>
          <a:xfrm>
            <a:off x="9161105" y="4471828"/>
            <a:ext cx="1879137" cy="12344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 algn="ctr"/>
            <a:r>
              <a:rPr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交接班结束无疑问后,交班人员方可下班。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DAAD9D2-A267-4227-B901-B55D026ECDEF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81153B70-81C3-41B4-863D-1A2C6246DD15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73" name="矩形: 圆角 72">
                <a:extLst>
                  <a:ext uri="{FF2B5EF4-FFF2-40B4-BE49-F238E27FC236}">
                    <a16:creationId xmlns:a16="http://schemas.microsoft.com/office/drawing/2014/main" id="{1C6C930A-BD07-40AB-97C7-42ED48FBBAAC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淘宝店chenying0907出品 9">
                <a:extLst>
                  <a:ext uri="{FF2B5EF4-FFF2-40B4-BE49-F238E27FC236}">
                    <a16:creationId xmlns:a16="http://schemas.microsoft.com/office/drawing/2014/main" id="{0CF73710-5C40-4A0C-A104-ABC3E029F5C6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不同病人交接重点</a:t>
                </a:r>
              </a:p>
            </p:txBody>
          </p:sp>
        </p:grpSp>
        <p:sp>
          <p:nvSpPr>
            <p:cNvPr id="49" name="淘宝店chenying0907出品 9">
              <a:extLst>
                <a:ext uri="{FF2B5EF4-FFF2-40B4-BE49-F238E27FC236}">
                  <a16:creationId xmlns:a16="http://schemas.microsoft.com/office/drawing/2014/main" id="{8588B67E-22EA-47A8-8545-89EFB865FF16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851D690-1857-4B09-B6F8-863F4C79B068}"/>
              </a:ext>
            </a:extLst>
          </p:cNvPr>
          <p:cNvSpPr/>
          <p:nvPr/>
        </p:nvSpPr>
        <p:spPr>
          <a:xfrm>
            <a:off x="1689279" y="3391520"/>
            <a:ext cx="914400" cy="914400"/>
          </a:xfrm>
          <a:prstGeom prst="roundRect">
            <a:avLst/>
          </a:prstGeom>
          <a:solidFill>
            <a:srgbClr val="F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0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EA454CE8-FFA5-4DC5-96E9-E835C3B25568}"/>
              </a:ext>
            </a:extLst>
          </p:cNvPr>
          <p:cNvSpPr/>
          <p:nvPr/>
        </p:nvSpPr>
        <p:spPr>
          <a:xfrm>
            <a:off x="4366314" y="3391520"/>
            <a:ext cx="914400" cy="914400"/>
          </a:xfrm>
          <a:prstGeom prst="ellipse">
            <a:avLst/>
          </a:prstGeom>
          <a:solidFill>
            <a:srgbClr val="F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000"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F4A0A5B4-F7F8-483B-8048-49B9B3410682}"/>
              </a:ext>
            </a:extLst>
          </p:cNvPr>
          <p:cNvSpPr/>
          <p:nvPr/>
        </p:nvSpPr>
        <p:spPr>
          <a:xfrm>
            <a:off x="6911288" y="3391520"/>
            <a:ext cx="914400" cy="914400"/>
          </a:xfrm>
          <a:prstGeom prst="roundRect">
            <a:avLst/>
          </a:prstGeom>
          <a:solidFill>
            <a:srgbClr val="F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0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6FE60494-92EF-4965-8E91-DA8BEA8A3925}"/>
              </a:ext>
            </a:extLst>
          </p:cNvPr>
          <p:cNvSpPr/>
          <p:nvPr/>
        </p:nvSpPr>
        <p:spPr>
          <a:xfrm>
            <a:off x="9588323" y="3391520"/>
            <a:ext cx="914400" cy="914400"/>
          </a:xfrm>
          <a:prstGeom prst="ellipse">
            <a:avLst/>
          </a:prstGeom>
          <a:solidFill>
            <a:srgbClr val="F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000"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8BBC75-FFE6-460B-903C-8E600501C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58309" y="1636626"/>
            <a:ext cx="1604994" cy="160499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EDAFE54D-2613-4B2D-8720-FEB9B92E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58089" y="1636626"/>
            <a:ext cx="1604994" cy="1604994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FFB49F5F-21E4-41CD-9B3A-E4D23D8D0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42527" y="1636626"/>
            <a:ext cx="1604994" cy="1604994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937BB63-A434-4BFE-B4AB-B64010498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42307" y="1636626"/>
            <a:ext cx="1604994" cy="1604994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"/>
      <p:bldP grpId="0" spid="75"/>
      <p:bldP grpId="0" spid="76"/>
      <p:bldP grpId="0" spid="7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97DE08-5359-4CD0-861C-984EA003F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1B6CA32-D035-4D10-84BB-326352C7EFED}"/>
              </a:ext>
            </a:extLst>
          </p:cNvPr>
          <p:cNvGrpSpPr/>
          <p:nvPr/>
        </p:nvGrpSpPr>
        <p:grpSpPr>
          <a:xfrm>
            <a:off x="0" y="1733550"/>
            <a:ext cx="12192000" cy="3619499"/>
            <a:chOff x="0" y="1733550"/>
            <a:chExt cx="12192000" cy="361949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3CB0173-EEFE-4276-B28E-0F492CB6B56F}"/>
                </a:ext>
              </a:extLst>
            </p:cNvPr>
            <p:cNvSpPr/>
            <p:nvPr/>
          </p:nvSpPr>
          <p:spPr>
            <a:xfrm>
              <a:off x="0" y="1733550"/>
              <a:ext cx="12192000" cy="3619499"/>
            </a:xfrm>
            <a:prstGeom prst="roundRect">
              <a:avLst>
                <a:gd fmla="val 928" name="adj"/>
              </a:avLst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7D45698-6C71-4929-8FD7-E4EA80F364B0}"/>
                </a:ext>
              </a:extLst>
            </p:cNvPr>
            <p:cNvCxnSpPr/>
            <p:nvPr/>
          </p:nvCxnSpPr>
          <p:spPr>
            <a:xfrm>
              <a:off x="0" y="5200650"/>
              <a:ext cx="12192000" cy="0"/>
            </a:xfrm>
            <a:prstGeom prst="line">
              <a:avLst/>
            </a:prstGeom>
            <a:ln>
              <a:solidFill>
                <a:srgbClr val="F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6E5126-A8B4-46A6-9BFA-70079F7F7FF0}"/>
              </a:ext>
            </a:extLst>
          </p:cNvPr>
          <p:cNvSpPr/>
          <p:nvPr/>
        </p:nvSpPr>
        <p:spPr bwMode="auto">
          <a:xfrm rot="10800000">
            <a:off x="3168091" y="2404624"/>
            <a:ext cx="5855817" cy="2367282"/>
          </a:xfrm>
          <a:custGeom>
            <a:gdLst>
              <a:gd fmla="*/ 7181504 w 7425381" name="connsiteX0"/>
              <a:gd fmla="*/ 2367282 h 2367282" name="connsiteY0"/>
              <a:gd fmla="*/ 5403111 w 7425381" name="connsiteX1"/>
              <a:gd fmla="*/ 2367282 h 2367282" name="connsiteY1"/>
              <a:gd fmla="*/ 4827828 w 7425381" name="connsiteX2"/>
              <a:gd fmla="*/ 2367282 h 2367282" name="connsiteY2"/>
              <a:gd fmla="*/ 4750916 w 7425381" name="connsiteX3"/>
              <a:gd fmla="*/ 2367282 h 2367282" name="connsiteY3"/>
              <a:gd fmla="*/ 4620470 w 7425381" name="connsiteX4"/>
              <a:gd fmla="*/ 2367282 h 2367282" name="connsiteY4"/>
              <a:gd fmla="*/ 4595077 w 7425381" name="connsiteX5"/>
              <a:gd fmla="*/ 2367282 h 2367282" name="connsiteY5"/>
              <a:gd fmla="*/ 4522442 w 7425381" name="connsiteX6"/>
              <a:gd fmla="*/ 2367282 h 2367282" name="connsiteY6"/>
              <a:gd fmla="*/ 4405117 w 7425381" name="connsiteX7"/>
              <a:gd fmla="*/ 2367282 h 2367282" name="connsiteY7"/>
              <a:gd fmla="*/ 4395515 w 7425381" name="connsiteX8"/>
              <a:gd fmla="*/ 2367282 h 2367282" name="connsiteY8"/>
              <a:gd fmla="*/ 4361893 w 7425381" name="connsiteX9"/>
              <a:gd fmla="*/ 2367282 h 2367282" name="connsiteY9"/>
              <a:gd fmla="*/ 4355718 w 7425381" name="connsiteX10"/>
              <a:gd fmla="*/ 2367282 h 2367282" name="connsiteY10"/>
              <a:gd fmla="*/ 4226590 w 7425381" name="connsiteX11"/>
              <a:gd fmla="*/ 2367282 h 2367282" name="connsiteY11"/>
              <a:gd fmla="*/ 4085747 w 7425381" name="connsiteX12"/>
              <a:gd fmla="*/ 2367282 h 2367282" name="connsiteY12"/>
              <a:gd fmla="*/ 3970435 w 7425381" name="connsiteX13"/>
              <a:gd fmla="*/ 2367282 h 2367282" name="connsiteY13"/>
              <a:gd fmla="*/ 3944972 w 7425381" name="connsiteX14"/>
              <a:gd fmla="*/ 2367282 h 2367282" name="connsiteY14"/>
              <a:gd fmla="*/ 3878101 w 7425381" name="connsiteX15"/>
              <a:gd fmla="*/ 2367282 h 2367282" name="connsiteY15"/>
              <a:gd fmla="*/ 3752151 w 7425381" name="connsiteX16"/>
              <a:gd fmla="*/ 2367282 h 2367282" name="connsiteY16"/>
              <a:gd fmla="*/ 3687475 w 7425381" name="connsiteX17"/>
              <a:gd fmla="*/ 2367282 h 2367282" name="connsiteY17"/>
              <a:gd fmla="*/ 3663646 w 7425381" name="connsiteX18"/>
              <a:gd fmla="*/ 2367282 h 2367282" name="connsiteY18"/>
              <a:gd fmla="*/ 3660242 w 7425381" name="connsiteX19"/>
              <a:gd fmla="*/ 2367282 h 2367282" name="connsiteY19"/>
              <a:gd fmla="*/ 3585498 w 7425381" name="connsiteX20"/>
              <a:gd fmla="*/ 2367282 h 2367282" name="connsiteY20"/>
              <a:gd fmla="*/ 3334859 w 7425381" name="connsiteX21"/>
              <a:gd fmla="*/ 2367282 h 2367282" name="connsiteY21"/>
              <a:gd fmla="*/ 3273878 w 7425381" name="connsiteX22"/>
              <a:gd fmla="*/ 2367282 h 2367282" name="connsiteY22"/>
              <a:gd fmla="*/ 3090341 w 7425381" name="connsiteX23"/>
              <a:gd fmla="*/ 2367282 h 2367282" name="connsiteY23"/>
              <a:gd fmla="*/ 3006694 w 7425381" name="connsiteX24"/>
              <a:gd fmla="*/ 2367282 h 2367282" name="connsiteY24"/>
              <a:gd fmla="*/ 2915134 w 7425381" name="connsiteX25"/>
              <a:gd fmla="*/ 2367282 h 2367282" name="connsiteY25"/>
              <a:gd fmla="*/ 2797688 w 7425381" name="connsiteX26"/>
              <a:gd fmla="*/ 2367282 h 2367282" name="connsiteY26"/>
              <a:gd fmla="*/ 2780527 w 7425381" name="connsiteX27"/>
              <a:gd fmla="*/ 2367282 h 2367282" name="connsiteY27"/>
              <a:gd fmla="*/ 2726451 w 7425381" name="connsiteX28"/>
              <a:gd fmla="*/ 2367282 h 2367282" name="connsiteY28"/>
              <a:gd fmla="*/ 2689869 w 7425381" name="connsiteX29"/>
              <a:gd fmla="*/ 2367282 h 2367282" name="connsiteY29"/>
              <a:gd fmla="*/ 2674466 w 7425381" name="connsiteX30"/>
              <a:gd fmla="*/ 2367282 h 2367282" name="connsiteY30"/>
              <a:gd fmla="*/ 2591960 w 7425381" name="connsiteX31"/>
              <a:gd fmla="*/ 2367282 h 2367282" name="connsiteY31"/>
              <a:gd fmla="*/ 2022271 w 7425381" name="connsiteX32"/>
              <a:gd fmla="*/ 2367282 h 2367282" name="connsiteY32"/>
              <a:gd fmla="*/ 912163 w 7425381" name="connsiteX33"/>
              <a:gd fmla="*/ 2367282 h 2367282" name="connsiteY33"/>
              <a:gd fmla="*/ 494762 w 7425381" name="connsiteX34"/>
              <a:gd fmla="*/ 2040531 h 2367282" name="connsiteY34"/>
              <a:gd fmla="*/ 12975 w 7425381" name="connsiteX35"/>
              <a:gd fmla="*/ 324529 h 2367282" name="connsiteY35"/>
              <a:gd fmla="*/ 243877 w 7425381" name="connsiteX36"/>
              <a:gd fmla="*/ 0 h 2367282" name="connsiteY36"/>
              <a:gd fmla="*/ 2022271 w 7425381" name="connsiteX37"/>
              <a:gd fmla="*/ 0 h 2367282" name="connsiteY37"/>
              <a:gd fmla="*/ 2597554 w 7425381" name="connsiteX38"/>
              <a:gd fmla="*/ 0 h 2367282" name="connsiteY38"/>
              <a:gd fmla="*/ 2674466 w 7425381" name="connsiteX39"/>
              <a:gd fmla="*/ 0 h 2367282" name="connsiteY39"/>
              <a:gd fmla="*/ 2804913 w 7425381" name="connsiteX40"/>
              <a:gd fmla="*/ 0 h 2367282" name="connsiteY40"/>
              <a:gd fmla="*/ 2830305 w 7425381" name="connsiteX41"/>
              <a:gd fmla="*/ 0 h 2367282" name="connsiteY41"/>
              <a:gd fmla="*/ 2902940 w 7425381" name="connsiteX42"/>
              <a:gd fmla="*/ 0 h 2367282" name="connsiteY42"/>
              <a:gd fmla="*/ 2973181 w 7425381" name="connsiteX43"/>
              <a:gd fmla="*/ 0 h 2367282" name="connsiteY43"/>
              <a:gd fmla="*/ 3020265 w 7425381" name="connsiteX44"/>
              <a:gd fmla="*/ 0 h 2367282" name="connsiteY44"/>
              <a:gd fmla="*/ 3029867 w 7425381" name="connsiteX45"/>
              <a:gd fmla="*/ 0 h 2367282" name="connsiteY45"/>
              <a:gd fmla="*/ 3063490 w 7425381" name="connsiteX46"/>
              <a:gd fmla="*/ 0 h 2367282" name="connsiteY46"/>
              <a:gd fmla="*/ 3069665 w 7425381" name="connsiteX47"/>
              <a:gd fmla="*/ 0 h 2367282" name="connsiteY47"/>
              <a:gd fmla="*/ 3198793 w 7425381" name="connsiteX48"/>
              <a:gd fmla="*/ 0 h 2367282" name="connsiteY48"/>
              <a:gd fmla="*/ 3454947 w 7425381" name="connsiteX49"/>
              <a:gd fmla="*/ 0 h 2367282" name="connsiteY49"/>
              <a:gd fmla="*/ 3480411 w 7425381" name="connsiteX50"/>
              <a:gd fmla="*/ 0 h 2367282" name="connsiteY50"/>
              <a:gd fmla="*/ 3547281 w 7425381" name="connsiteX51"/>
              <a:gd fmla="*/ 0 h 2367282" name="connsiteY51"/>
              <a:gd fmla="*/ 3765140 w 7425381" name="connsiteX52"/>
              <a:gd fmla="*/ 0 h 2367282" name="connsiteY52"/>
              <a:gd fmla="*/ 3839884 w 7425381" name="connsiteX53"/>
              <a:gd fmla="*/ 0 h 2367282" name="connsiteY53"/>
              <a:gd fmla="*/ 4090523 w 7425381" name="connsiteX54"/>
              <a:gd fmla="*/ 0 h 2367282" name="connsiteY54"/>
              <a:gd fmla="*/ 4151504 w 7425381" name="connsiteX55"/>
              <a:gd fmla="*/ 0 h 2367282" name="connsiteY55"/>
              <a:gd fmla="*/ 4335042 w 7425381" name="connsiteX56"/>
              <a:gd fmla="*/ 0 h 2367282" name="connsiteY56"/>
              <a:gd fmla="*/ 4418689 w 7425381" name="connsiteX57"/>
              <a:gd fmla="*/ 0 h 2367282" name="connsiteY57"/>
              <a:gd fmla="*/ 4510248 w 7425381" name="connsiteX58"/>
              <a:gd fmla="*/ 0 h 2367282" name="connsiteY58"/>
              <a:gd fmla="*/ 4627694 w 7425381" name="connsiteX59"/>
              <a:gd fmla="*/ 0 h 2367282" name="connsiteY59"/>
              <a:gd fmla="*/ 4644855 w 7425381" name="connsiteX60"/>
              <a:gd fmla="*/ 0 h 2367282" name="connsiteY60"/>
              <a:gd fmla="*/ 4698932 w 7425381" name="connsiteX61"/>
              <a:gd fmla="*/ 0 h 2367282" name="connsiteY61"/>
              <a:gd fmla="*/ 4750916 w 7425381" name="connsiteX62"/>
              <a:gd fmla="*/ 0 h 2367282" name="connsiteY62"/>
              <a:gd fmla="*/ 4833422 w 7425381" name="connsiteX63"/>
              <a:gd fmla="*/ 0 h 2367282" name="connsiteY63"/>
              <a:gd fmla="*/ 5403111 w 7425381" name="connsiteX64"/>
              <a:gd fmla="*/ 0 h 2367282" name="connsiteY64"/>
              <a:gd fmla="*/ 6513220 w 7425381" name="connsiteX65"/>
              <a:gd fmla="*/ 0 h 2367282" name="connsiteY65"/>
              <a:gd fmla="*/ 6930620 w 7425381" name="connsiteX66"/>
              <a:gd fmla="*/ 326752 h 2367282" name="connsiteY66"/>
              <a:gd fmla="*/ 7412407 w 7425381" name="connsiteX67"/>
              <a:gd fmla="*/ 2042753 h 2367282" name="connsiteY67"/>
              <a:gd fmla="*/ 7181504 w 7425381" name="connsiteX68"/>
              <a:gd fmla="*/ 2367282 h 236728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2367282" w="7425381">
                <a:moveTo>
                  <a:pt x="7181504" y="2367282"/>
                </a:moveTo>
                <a:cubicBezTo>
                  <a:pt x="5403111" y="2367282"/>
                  <a:pt x="5403111" y="2367282"/>
                  <a:pt x="5403111" y="2367282"/>
                </a:cubicBezTo>
                <a:cubicBezTo>
                  <a:pt x="5185253" y="2367282"/>
                  <a:pt x="4994626" y="2367282"/>
                  <a:pt x="4827828" y="2367282"/>
                </a:cubicBezTo>
                <a:lnTo>
                  <a:pt x="4750916" y="2367282"/>
                </a:lnTo>
                <a:cubicBezTo>
                  <a:pt x="4701516" y="2367282"/>
                  <a:pt x="4658291" y="2367282"/>
                  <a:pt x="4620470" y="2367282"/>
                </a:cubicBezTo>
                <a:lnTo>
                  <a:pt x="4595077" y="2367282"/>
                </a:lnTo>
                <a:lnTo>
                  <a:pt x="4522442" y="2367282"/>
                </a:lnTo>
                <a:cubicBezTo>
                  <a:pt x="4466867" y="2367282"/>
                  <a:pt x="4429817" y="2367282"/>
                  <a:pt x="4405117" y="2367282"/>
                </a:cubicBezTo>
                <a:lnTo>
                  <a:pt x="4395515" y="2367282"/>
                </a:lnTo>
                <a:lnTo>
                  <a:pt x="4361893" y="2367282"/>
                </a:lnTo>
                <a:cubicBezTo>
                  <a:pt x="4355718" y="2367282"/>
                  <a:pt x="4355718" y="2367282"/>
                  <a:pt x="4355718" y="2367282"/>
                </a:cubicBezTo>
                <a:lnTo>
                  <a:pt x="4226590" y="2367282"/>
                </a:lnTo>
                <a:lnTo>
                  <a:pt x="4085747" y="2367282"/>
                </a:lnTo>
                <a:lnTo>
                  <a:pt x="3970435" y="2367282"/>
                </a:lnTo>
                <a:lnTo>
                  <a:pt x="3944972" y="2367282"/>
                </a:lnTo>
                <a:lnTo>
                  <a:pt x="3878101" y="2367282"/>
                </a:lnTo>
                <a:lnTo>
                  <a:pt x="3752151" y="2367282"/>
                </a:lnTo>
                <a:lnTo>
                  <a:pt x="3687475" y="2367282"/>
                </a:lnTo>
                <a:lnTo>
                  <a:pt x="3663646" y="2367282"/>
                </a:lnTo>
                <a:lnTo>
                  <a:pt x="3660242" y="2367282"/>
                </a:lnTo>
                <a:lnTo>
                  <a:pt x="3585498" y="2367282"/>
                </a:lnTo>
                <a:lnTo>
                  <a:pt x="3334859" y="2367282"/>
                </a:lnTo>
                <a:lnTo>
                  <a:pt x="3273878" y="2367282"/>
                </a:lnTo>
                <a:lnTo>
                  <a:pt x="3090341" y="2367282"/>
                </a:lnTo>
                <a:lnTo>
                  <a:pt x="3006694" y="2367282"/>
                </a:lnTo>
                <a:lnTo>
                  <a:pt x="2915134" y="2367282"/>
                </a:lnTo>
                <a:lnTo>
                  <a:pt x="2797688" y="2367282"/>
                </a:lnTo>
                <a:lnTo>
                  <a:pt x="2780527" y="2367282"/>
                </a:lnTo>
                <a:lnTo>
                  <a:pt x="2726451" y="2367282"/>
                </a:lnTo>
                <a:lnTo>
                  <a:pt x="2689869" y="2367282"/>
                </a:lnTo>
                <a:lnTo>
                  <a:pt x="2674466" y="2367282"/>
                </a:lnTo>
                <a:lnTo>
                  <a:pt x="2591960" y="2367282"/>
                </a:lnTo>
                <a:cubicBezTo>
                  <a:pt x="2022271" y="2367282"/>
                  <a:pt x="2022271" y="2367282"/>
                  <a:pt x="2022271" y="2367282"/>
                </a:cubicBezTo>
                <a:cubicBezTo>
                  <a:pt x="912163" y="2367282"/>
                  <a:pt x="912163" y="2367282"/>
                  <a:pt x="912163" y="2367282"/>
                </a:cubicBezTo>
                <a:cubicBezTo>
                  <a:pt x="732325" y="2367282"/>
                  <a:pt x="545827" y="2220577"/>
                  <a:pt x="494762" y="2040531"/>
                </a:cubicBezTo>
                <a:cubicBezTo>
                  <a:pt x="12975" y="324529"/>
                  <a:pt x="12975" y="324529"/>
                  <a:pt x="12975" y="324529"/>
                </a:cubicBezTo>
                <a:cubicBezTo>
                  <a:pt x="-38090" y="146705"/>
                  <a:pt x="66260" y="0"/>
                  <a:pt x="243877" y="0"/>
                </a:cubicBezTo>
                <a:cubicBezTo>
                  <a:pt x="2022271" y="0"/>
                  <a:pt x="2022271" y="0"/>
                  <a:pt x="2022271" y="0"/>
                </a:cubicBezTo>
                <a:cubicBezTo>
                  <a:pt x="2240129" y="0"/>
                  <a:pt x="2430756" y="0"/>
                  <a:pt x="2597554" y="0"/>
                </a:cubicBezTo>
                <a:lnTo>
                  <a:pt x="2674466" y="0"/>
                </a:lnTo>
                <a:lnTo>
                  <a:pt x="2804913" y="0"/>
                </a:lnTo>
                <a:lnTo>
                  <a:pt x="2830305" y="0"/>
                </a:lnTo>
                <a:lnTo>
                  <a:pt x="2902940" y="0"/>
                </a:lnTo>
                <a:lnTo>
                  <a:pt x="2973181" y="0"/>
                </a:lnTo>
                <a:lnTo>
                  <a:pt x="3020265" y="0"/>
                </a:lnTo>
                <a:lnTo>
                  <a:pt x="3029867" y="0"/>
                </a:lnTo>
                <a:lnTo>
                  <a:pt x="3063490" y="0"/>
                </a:lnTo>
                <a:lnTo>
                  <a:pt x="3069665" y="0"/>
                </a:lnTo>
                <a:lnTo>
                  <a:pt x="3198793" y="0"/>
                </a:lnTo>
                <a:cubicBezTo>
                  <a:pt x="3301765" y="0"/>
                  <a:pt x="3386015" y="0"/>
                  <a:pt x="3454947" y="0"/>
                </a:cubicBezTo>
                <a:lnTo>
                  <a:pt x="3480411" y="0"/>
                </a:lnTo>
                <a:lnTo>
                  <a:pt x="3547281" y="0"/>
                </a:lnTo>
                <a:cubicBezTo>
                  <a:pt x="3765140" y="0"/>
                  <a:pt x="3765140" y="0"/>
                  <a:pt x="3765140" y="0"/>
                </a:cubicBezTo>
                <a:lnTo>
                  <a:pt x="3839884" y="0"/>
                </a:lnTo>
                <a:lnTo>
                  <a:pt x="4090523" y="0"/>
                </a:lnTo>
                <a:lnTo>
                  <a:pt x="4151504" y="0"/>
                </a:lnTo>
                <a:lnTo>
                  <a:pt x="4335042" y="0"/>
                </a:lnTo>
                <a:lnTo>
                  <a:pt x="4418689" y="0"/>
                </a:lnTo>
                <a:lnTo>
                  <a:pt x="4510248" y="0"/>
                </a:lnTo>
                <a:cubicBezTo>
                  <a:pt x="4558382" y="0"/>
                  <a:pt x="4596889" y="0"/>
                  <a:pt x="4627694" y="0"/>
                </a:cubicBezTo>
                <a:lnTo>
                  <a:pt x="4644855" y="0"/>
                </a:lnTo>
                <a:lnTo>
                  <a:pt x="4698932" y="0"/>
                </a:lnTo>
                <a:cubicBezTo>
                  <a:pt x="4750916" y="0"/>
                  <a:pt x="4750916" y="0"/>
                  <a:pt x="4750916" y="0"/>
                </a:cubicBezTo>
                <a:lnTo>
                  <a:pt x="4833422" y="0"/>
                </a:lnTo>
                <a:cubicBezTo>
                  <a:pt x="5403111" y="0"/>
                  <a:pt x="5403111" y="0"/>
                  <a:pt x="5403111" y="0"/>
                </a:cubicBezTo>
                <a:cubicBezTo>
                  <a:pt x="6513220" y="0"/>
                  <a:pt x="6513220" y="0"/>
                  <a:pt x="6513220" y="0"/>
                </a:cubicBezTo>
                <a:cubicBezTo>
                  <a:pt x="6693057" y="0"/>
                  <a:pt x="6879555" y="146705"/>
                  <a:pt x="6930620" y="326752"/>
                </a:cubicBezTo>
                <a:cubicBezTo>
                  <a:pt x="7412407" y="2042753"/>
                  <a:pt x="7412407" y="2042753"/>
                  <a:pt x="7412407" y="2042753"/>
                </a:cubicBezTo>
                <a:cubicBezTo>
                  <a:pt x="7463472" y="2220577"/>
                  <a:pt x="7359122" y="2367282"/>
                  <a:pt x="7181504" y="2367282"/>
                </a:cubicBezTo>
                <a:close/>
              </a:path>
            </a:pathLst>
          </a:custGeom>
          <a:solidFill>
            <a:srgbClr val="FF7F7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5836" y="3565646"/>
            <a:ext cx="5691878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手术病人的交接流程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4800868" y="2660556"/>
            <a:ext cx="259026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PART 04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0F052E-DA1C-464C-94B3-FA104BA2D953}"/>
              </a:ext>
            </a:extLst>
          </p:cNvPr>
          <p:cNvCxnSpPr/>
          <p:nvPr/>
        </p:nvCxnSpPr>
        <p:spPr>
          <a:xfrm>
            <a:off x="0" y="1905000"/>
            <a:ext cx="12192000" cy="0"/>
          </a:xfrm>
          <a:prstGeom prst="line">
            <a:avLst/>
          </a:prstGeom>
          <a:ln>
            <a:solidFill>
              <a:srgbClr val="F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6AA9B8C-20C4-48B1-99F2-148237D16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51556" y="3429000"/>
            <a:ext cx="3540444" cy="303481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C87F57-7472-4ADD-B839-DA7F4042B979}"/>
              </a:ext>
            </a:extLst>
          </p:cNvPr>
          <p:cNvGrpSpPr/>
          <p:nvPr/>
        </p:nvGrpSpPr>
        <p:grpSpPr>
          <a:xfrm>
            <a:off x="980344" y="2246196"/>
            <a:ext cx="1207404" cy="1379086"/>
            <a:chOff x="1799691" y="3968675"/>
            <a:chExt cx="1207404" cy="137908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62DF735-FB53-4318-A63D-3BF27B19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5966" l="10107" r="5537" t="18056"/>
            <a:stretch>
              <a:fillRect/>
            </a:stretch>
          </p:blipFill>
          <p:spPr>
            <a:xfrm rot="1627817">
              <a:off x="1799691" y="3968675"/>
              <a:ext cx="1207404" cy="1379086"/>
            </a:xfrm>
            <a:prstGeom prst="rect">
              <a:avLst/>
            </a:prstGeom>
          </p:spPr>
        </p:pic>
        <p:sp>
          <p:nvSpPr>
            <p:cNvPr id="20" name="交接班">
              <a:extLst>
                <a:ext uri="{FF2B5EF4-FFF2-40B4-BE49-F238E27FC236}">
                  <a16:creationId xmlns:a16="http://schemas.microsoft.com/office/drawing/2014/main" id="{6B491619-2DC1-4A87-A752-62B2F89912BB}"/>
                </a:ext>
              </a:extLst>
            </p:cNvPr>
            <p:cNvSpPr txBox="1"/>
            <p:nvPr/>
          </p:nvSpPr>
          <p:spPr>
            <a:xfrm rot="1678560">
              <a:off x="2176105" y="4090528"/>
              <a:ext cx="396240" cy="1101331"/>
            </a:xfrm>
            <a:prstGeom prst="rect">
              <a:avLst/>
            </a:prstGeom>
            <a:noFill/>
          </p:spPr>
          <p:txBody>
            <a:bodyPr bIns="0" lIns="0" rIns="0" rtlCol="0" tIns="0" vert="eaVert" wrap="square">
              <a:spAutoFit/>
            </a:bodyPr>
            <a:lstStyle/>
            <a:p>
              <a:pPr algn="dist" lvl="1" marL="0"/>
              <a:r>
                <a:rPr altLang="en-US" b="1" lang="zh-CN" sz="2600">
                  <a:solidFill>
                    <a:srgbClr val="F85B48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交接班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10AA91-804A-4615-AD61-40E57ACB8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79210" t="53438"/>
          <a:stretch>
            <a:fillRect/>
          </a:stretch>
        </p:blipFill>
        <p:spPr>
          <a:xfrm>
            <a:off x="0" y="3638551"/>
            <a:ext cx="2534653" cy="28384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02B954D-7763-4F85-A577-D64E43187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" l="27500" r="62179" t="77433"/>
          <a:stretch>
            <a:fillRect/>
          </a:stretch>
        </p:blipFill>
        <p:spPr>
          <a:xfrm>
            <a:off x="3965468" y="4708976"/>
            <a:ext cx="1258316" cy="1375611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340E33-7969-4547-B3AF-3A0B079AC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82303" l="76184"/>
          <a:stretch>
            <a:fillRect/>
          </a:stretch>
        </p:blipFill>
        <p:spPr>
          <a:xfrm>
            <a:off x="9288379" y="1116922"/>
            <a:ext cx="2903621" cy="1078832"/>
          </a:xfrm>
          <a:prstGeom prst="rect">
            <a:avLst/>
          </a:prstGeom>
        </p:spPr>
      </p:pic>
    </p:spTree>
    <p:extLst>
      <p:ext uri="{BB962C8B-B14F-4D97-AF65-F5344CB8AC3E}">
        <p14:creationId val="3156674421"/>
      </p:ext>
    </p:extLst>
  </p:cSld>
  <p:clrMapOvr>
    <a:masterClrMapping/>
  </p:clrMapOvr>
  <p:transition advClick="0" advTm="2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6"/>
      <p:bldP grpId="0" spid="1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D0BF8212-BE23-4420-9B54-23597D680801}"/>
              </a:ext>
            </a:extLst>
          </p:cNvPr>
          <p:cNvGrpSpPr/>
          <p:nvPr/>
        </p:nvGrpSpPr>
        <p:grpSpPr>
          <a:xfrm>
            <a:off x="1232238" y="2462736"/>
            <a:ext cx="6239409" cy="701346"/>
            <a:chOff x="1232238" y="2462736"/>
            <a:chExt cx="6239409" cy="70134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7A21AC7-70E3-425F-BC07-FF7A94A25A20}"/>
                </a:ext>
              </a:extLst>
            </p:cNvPr>
            <p:cNvGrpSpPr/>
            <p:nvPr/>
          </p:nvGrpSpPr>
          <p:grpSpPr>
            <a:xfrm>
              <a:off x="1232238" y="2528777"/>
              <a:ext cx="540000" cy="540000"/>
              <a:chOff x="1275153" y="2394349"/>
              <a:chExt cx="784225" cy="784225"/>
            </a:xfrm>
          </p:grpSpPr>
          <p:sp>
            <p:nvSpPr>
              <p:cNvPr id="13" name="椭圆 11"/>
              <p:cNvSpPr>
                <a:spLocks noChangeArrowheads="1"/>
              </p:cNvSpPr>
              <p:nvPr/>
            </p:nvSpPr>
            <p:spPr bwMode="auto">
              <a:xfrm>
                <a:off x="1275153" y="2394349"/>
                <a:ext cx="784225" cy="7842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438348" y="2611519"/>
                <a:ext cx="476250" cy="444500"/>
                <a:chExt cx="739775" cy="690562"/>
              </a:xfrm>
            </p:grpSpPr>
            <p:sp>
              <p:nvSpPr>
                <p:cNvPr id="38" name="Freeform 876"/>
                <p:cNvSpPr>
                  <a:spLocks noChangeArrowheads="1"/>
                </p:cNvSpPr>
                <p:nvPr/>
              </p:nvSpPr>
              <p:spPr bwMode="auto">
                <a:xfrm>
                  <a:off x="608013" y="71437"/>
                  <a:ext cx="115888" cy="101600"/>
                </a:xfrm>
                <a:custGeom>
                  <a:gdLst>
                    <a:gd fmla="*/ 2 w 31" name="T0"/>
                    <a:gd fmla="*/ 25 h 27" name="T1"/>
                    <a:gd fmla="*/ 2 w 31" name="T2"/>
                    <a:gd fmla="*/ 27 h 27" name="T3"/>
                    <a:gd fmla="*/ 4 w 31" name="T4"/>
                    <a:gd fmla="*/ 27 h 27" name="T5"/>
                    <a:gd fmla="*/ 28 w 31" name="T6"/>
                    <a:gd fmla="*/ 9 h 27" name="T7"/>
                    <a:gd fmla="*/ 30 w 31" name="T8"/>
                    <a:gd fmla="*/ 6 h 27" name="T9"/>
                    <a:gd fmla="*/ 30 w 31" name="T10"/>
                    <a:gd fmla="*/ 3 h 27" name="T11"/>
                    <a:gd fmla="*/ 23 w 31" name="T12"/>
                    <a:gd fmla="*/ 1 h 27" name="T13"/>
                    <a:gd fmla="*/ 0 w 31" name="T14"/>
                    <a:gd fmla="*/ 18 h 27" name="T15"/>
                    <a:gd fmla="*/ 1 w 31" name="T16"/>
                    <a:gd fmla="*/ 20 h 27" name="T17"/>
                    <a:gd fmla="*/ 2 w 31" name="T18"/>
                    <a:gd fmla="*/ 25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1" name="T30"/>
                    <a:gd fmla="*/ 0 h 27" name="T31"/>
                    <a:gd fmla="*/ 31 w 31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1">
                      <a:moveTo>
                        <a:pt x="2" y="25"/>
                      </a:move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3" y="27"/>
                        <a:pt x="3" y="27"/>
                        <a:pt x="4" y="27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30" y="7"/>
                        <a:pt x="30" y="6"/>
                      </a:cubicBezTo>
                      <a:cubicBezTo>
                        <a:pt x="31" y="5"/>
                        <a:pt x="30" y="4"/>
                        <a:pt x="30" y="3"/>
                      </a:cubicBezTo>
                      <a:cubicBezTo>
                        <a:pt x="28" y="0"/>
                        <a:pt x="25" y="0"/>
                        <a:pt x="23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20"/>
                      </a:cubicBezTo>
                      <a:cubicBezTo>
                        <a:pt x="1" y="22"/>
                        <a:pt x="1" y="23"/>
                        <a:pt x="2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39" name="Freeform 877"/>
                <p:cNvSpPr>
                  <a:spLocks noChangeArrowheads="1"/>
                </p:cNvSpPr>
                <p:nvPr/>
              </p:nvSpPr>
              <p:spPr bwMode="auto">
                <a:xfrm>
                  <a:off x="612775" y="225425"/>
                  <a:ext cx="127000" cy="55563"/>
                </a:xfrm>
                <a:custGeom>
                  <a:gdLst>
                    <a:gd fmla="*/ 33 w 34" name="T0"/>
                    <a:gd fmla="*/ 7 h 15" name="T1"/>
                    <a:gd fmla="*/ 30 w 34" name="T2"/>
                    <a:gd fmla="*/ 5 h 15" name="T3"/>
                    <a:gd fmla="*/ 1 w 34" name="T4"/>
                    <a:gd fmla="*/ 0 h 15" name="T5"/>
                    <a:gd fmla="*/ 1 w 34" name="T6"/>
                    <a:gd fmla="*/ 3 h 15" name="T7"/>
                    <a:gd fmla="*/ 1 w 34" name="T8"/>
                    <a:gd fmla="*/ 7 h 15" name="T9"/>
                    <a:gd fmla="*/ 0 w 34" name="T10"/>
                    <a:gd fmla="*/ 10 h 15" name="T11"/>
                    <a:gd fmla="*/ 28 w 34" name="T12"/>
                    <a:gd fmla="*/ 15 h 15" name="T13"/>
                    <a:gd fmla="*/ 29 w 34" name="T14"/>
                    <a:gd fmla="*/ 15 h 15" name="T15"/>
                    <a:gd fmla="*/ 34 w 34" name="T16"/>
                    <a:gd fmla="*/ 11 h 15" name="T17"/>
                    <a:gd fmla="*/ 33 w 34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4" name="T30"/>
                    <a:gd fmla="*/ 0 h 15" name="T31"/>
                    <a:gd fmla="*/ 34 w 34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4">
                      <a:moveTo>
                        <a:pt x="33" y="7"/>
                      </a:moveTo>
                      <a:cubicBezTo>
                        <a:pt x="32" y="6"/>
                        <a:pt x="31" y="5"/>
                        <a:pt x="30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31" y="15"/>
                        <a:pt x="33" y="13"/>
                        <a:pt x="34" y="11"/>
                      </a:cubicBezTo>
                      <a:cubicBezTo>
                        <a:pt x="34" y="10"/>
                        <a:pt x="33" y="8"/>
                        <a:pt x="33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40" name="Freeform 878"/>
                <p:cNvSpPr>
                  <a:spLocks noChangeArrowheads="1"/>
                </p:cNvSpPr>
                <p:nvPr/>
              </p:nvSpPr>
              <p:spPr bwMode="auto">
                <a:xfrm>
                  <a:off x="585788" y="304800"/>
                  <a:ext cx="93663" cy="127000"/>
                </a:xfrm>
                <a:custGeom>
                  <a:gdLst>
                    <a:gd fmla="*/ 6 w 25" name="T0"/>
                    <a:gd fmla="*/ 2 h 34" name="T1"/>
                    <a:gd fmla="*/ 4 w 25" name="T2"/>
                    <a:gd fmla="*/ 0 h 34" name="T3"/>
                    <a:gd fmla="*/ 3 w 25" name="T4"/>
                    <a:gd fmla="*/ 3 h 34" name="T5"/>
                    <a:gd fmla="*/ 1 w 25" name="T6"/>
                    <a:gd fmla="*/ 7 h 34" name="T7"/>
                    <a:gd fmla="*/ 0 w 25" name="T8"/>
                    <a:gd fmla="*/ 10 h 34" name="T9"/>
                    <a:gd fmla="*/ 16 w 25" name="T10"/>
                    <a:gd fmla="*/ 32 h 34" name="T11"/>
                    <a:gd fmla="*/ 19 w 25" name="T12"/>
                    <a:gd fmla="*/ 34 h 34" name="T13"/>
                    <a:gd fmla="*/ 20 w 25" name="T14"/>
                    <a:gd fmla="*/ 34 h 34" name="T15"/>
                    <a:gd fmla="*/ 22 w 25" name="T16"/>
                    <a:gd fmla="*/ 33 h 34" name="T17"/>
                    <a:gd fmla="*/ 24 w 25" name="T18"/>
                    <a:gd fmla="*/ 30 h 34" name="T19"/>
                    <a:gd fmla="*/ 24 w 25" name="T20"/>
                    <a:gd fmla="*/ 27 h 34" name="T21"/>
                    <a:gd fmla="*/ 6 w 25" name="T22"/>
                    <a:gd fmla="*/ 2 h 3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" name="T36"/>
                    <a:gd fmla="*/ 0 h 34" name="T37"/>
                    <a:gd fmla="*/ 25 w 25" name="T38"/>
                    <a:gd fmla="*/ 34 h 3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4" w="25">
                      <a:moveTo>
                        <a:pt x="6" y="2"/>
                      </a:moveTo>
                      <a:cubicBezTo>
                        <a:pt x="6" y="1"/>
                        <a:pt x="5" y="1"/>
                        <a:pt x="4" y="0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3" y="4"/>
                        <a:pt x="2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3"/>
                        <a:pt x="18" y="34"/>
                        <a:pt x="19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21" y="34"/>
                        <a:pt x="22" y="34"/>
                        <a:pt x="22" y="33"/>
                      </a:cubicBezTo>
                      <a:cubicBezTo>
                        <a:pt x="24" y="33"/>
                        <a:pt x="24" y="32"/>
                        <a:pt x="24" y="30"/>
                      </a:cubicBezTo>
                      <a:cubicBezTo>
                        <a:pt x="25" y="29"/>
                        <a:pt x="24" y="28"/>
                        <a:pt x="24" y="27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41" name="Freeform 879"/>
                <p:cNvSpPr>
                  <a:spLocks noChangeArrowheads="1"/>
                </p:cNvSpPr>
                <p:nvPr/>
              </p:nvSpPr>
              <p:spPr bwMode="auto">
                <a:xfrm>
                  <a:off x="15875" y="71437"/>
                  <a:ext cx="112713" cy="101600"/>
                </a:xfrm>
                <a:custGeom>
                  <a:gdLst>
                    <a:gd fmla="*/ 2 w 30" name="T0"/>
                    <a:gd fmla="*/ 9 h 27" name="T1"/>
                    <a:gd fmla="*/ 27 w 30" name="T2"/>
                    <a:gd fmla="*/ 27 h 27" name="T3"/>
                    <a:gd fmla="*/ 28 w 30" name="T4"/>
                    <a:gd fmla="*/ 27 h 27" name="T5"/>
                    <a:gd fmla="*/ 28 w 30" name="T6"/>
                    <a:gd fmla="*/ 24 h 27" name="T7"/>
                    <a:gd fmla="*/ 29 w 30" name="T8"/>
                    <a:gd fmla="*/ 20 h 27" name="T9"/>
                    <a:gd fmla="*/ 30 w 30" name="T10"/>
                    <a:gd fmla="*/ 17 h 27" name="T11"/>
                    <a:gd fmla="*/ 8 w 30" name="T12"/>
                    <a:gd fmla="*/ 1 h 27" name="T13"/>
                    <a:gd fmla="*/ 1 w 30" name="T14"/>
                    <a:gd fmla="*/ 3 h 27" name="T15"/>
                    <a:gd fmla="*/ 0 w 30" name="T16"/>
                    <a:gd fmla="*/ 6 h 27" name="T17"/>
                    <a:gd fmla="*/ 2 w 30" name="T18"/>
                    <a:gd fmla="*/ 9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0" name="T30"/>
                    <a:gd fmla="*/ 0 h 27" name="T31"/>
                    <a:gd fmla="*/ 30 w 30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0">
                      <a:moveTo>
                        <a:pt x="2" y="9"/>
                      </a:move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8" y="27"/>
                      </a:cubicBezTo>
                      <a:cubicBezTo>
                        <a:pt x="28" y="26"/>
                        <a:pt x="28" y="25"/>
                        <a:pt x="28" y="24"/>
                      </a:cubicBezTo>
                      <a:cubicBezTo>
                        <a:pt x="28" y="23"/>
                        <a:pt x="29" y="21"/>
                        <a:pt x="29" y="20"/>
                      </a:cubicBezTo>
                      <a:cubicBezTo>
                        <a:pt x="29" y="19"/>
                        <a:pt x="30" y="18"/>
                        <a:pt x="30" y="17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5" y="0"/>
                        <a:pt x="2" y="0"/>
                        <a:pt x="1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42" name="Freeform 880"/>
                <p:cNvSpPr>
                  <a:spLocks noChangeArrowheads="1"/>
                </p:cNvSpPr>
                <p:nvPr/>
              </p:nvSpPr>
              <p:spPr bwMode="auto">
                <a:xfrm>
                  <a:off x="0" y="225425"/>
                  <a:ext cx="120650" cy="55563"/>
                </a:xfrm>
                <a:custGeom>
                  <a:gdLst>
                    <a:gd fmla="*/ 32 w 32" name="T0"/>
                    <a:gd fmla="*/ 7 h 15" name="T1"/>
                    <a:gd fmla="*/ 31 w 32" name="T2"/>
                    <a:gd fmla="*/ 3 h 15" name="T3"/>
                    <a:gd fmla="*/ 31 w 32" name="T4"/>
                    <a:gd fmla="*/ 0 h 15" name="T5"/>
                    <a:gd fmla="*/ 4 w 32" name="T6"/>
                    <a:gd fmla="*/ 5 h 15" name="T7"/>
                    <a:gd fmla="*/ 1 w 32" name="T8"/>
                    <a:gd fmla="*/ 7 h 15" name="T9"/>
                    <a:gd fmla="*/ 0 w 32" name="T10"/>
                    <a:gd fmla="*/ 11 h 15" name="T11"/>
                    <a:gd fmla="*/ 5 w 32" name="T12"/>
                    <a:gd fmla="*/ 15 h 15" name="T13"/>
                    <a:gd fmla="*/ 5 w 32" name="T14"/>
                    <a:gd fmla="*/ 15 h 15" name="T15"/>
                    <a:gd fmla="*/ 32 w 32" name="T16"/>
                    <a:gd fmla="*/ 10 h 15" name="T17"/>
                    <a:gd fmla="*/ 32 w 32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2" name="T30"/>
                    <a:gd fmla="*/ 0 h 15" name="T31"/>
                    <a:gd fmla="*/ 32 w 32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2">
                      <a:moveTo>
                        <a:pt x="32" y="7"/>
                      </a:moveTo>
                      <a:cubicBezTo>
                        <a:pt x="32" y="6"/>
                        <a:pt x="31" y="5"/>
                        <a:pt x="31" y="3"/>
                      </a:cubicBezTo>
                      <a:cubicBezTo>
                        <a:pt x="31" y="2"/>
                        <a:pt x="31" y="1"/>
                        <a:pt x="31" y="0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1" y="6"/>
                        <a:pt x="1" y="7"/>
                      </a:cubicBezTo>
                      <a:cubicBezTo>
                        <a:pt x="0" y="8"/>
                        <a:pt x="0" y="10"/>
                        <a:pt x="0" y="11"/>
                      </a:cubicBezTo>
                      <a:cubicBezTo>
                        <a:pt x="0" y="13"/>
                        <a:pt x="2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9"/>
                        <a:pt x="32" y="8"/>
                        <a:pt x="32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43" name="Freeform 881"/>
                <p:cNvSpPr>
                  <a:spLocks noChangeArrowheads="1"/>
                </p:cNvSpPr>
                <p:nvPr/>
              </p:nvSpPr>
              <p:spPr bwMode="auto">
                <a:xfrm>
                  <a:off x="60325" y="307975"/>
                  <a:ext cx="90488" cy="123825"/>
                </a:xfrm>
                <a:custGeom>
                  <a:gdLst>
                    <a:gd fmla="*/ 21 w 24" name="T0"/>
                    <a:gd fmla="*/ 2 h 33" name="T1"/>
                    <a:gd fmla="*/ 20 w 24" name="T2"/>
                    <a:gd fmla="*/ 0 h 33" name="T3"/>
                    <a:gd fmla="*/ 18 w 24" name="T4"/>
                    <a:gd fmla="*/ 1 h 33" name="T5"/>
                    <a:gd fmla="*/ 1 w 24" name="T6"/>
                    <a:gd fmla="*/ 26 h 33" name="T7"/>
                    <a:gd fmla="*/ 0 w 24" name="T8"/>
                    <a:gd fmla="*/ 29 h 33" name="T9"/>
                    <a:gd fmla="*/ 2 w 24" name="T10"/>
                    <a:gd fmla="*/ 32 h 33" name="T11"/>
                    <a:gd fmla="*/ 5 w 24" name="T12"/>
                    <a:gd fmla="*/ 33 h 33" name="T13"/>
                    <a:gd fmla="*/ 6 w 24" name="T14"/>
                    <a:gd fmla="*/ 33 h 33" name="T15"/>
                    <a:gd fmla="*/ 9 w 24" name="T16"/>
                    <a:gd fmla="*/ 31 h 33" name="T17"/>
                    <a:gd fmla="*/ 24 w 24" name="T18"/>
                    <a:gd fmla="*/ 10 h 33" name="T19"/>
                    <a:gd fmla="*/ 23 w 24" name="T20"/>
                    <a:gd fmla="*/ 7 h 33" name="T21"/>
                    <a:gd fmla="*/ 21 w 24" name="T22"/>
                    <a:gd fmla="*/ 2 h 33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4" name="T36"/>
                    <a:gd fmla="*/ 0 h 33" name="T37"/>
                    <a:gd fmla="*/ 24 w 24" name="T38"/>
                    <a:gd fmla="*/ 33 h 33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3" w="24">
                      <a:moveTo>
                        <a:pt x="21" y="2"/>
                      </a:moveTo>
                      <a:cubicBezTo>
                        <a:pt x="20" y="1"/>
                        <a:pt x="20" y="1"/>
                        <a:pt x="20" y="0"/>
                      </a:cubicBezTo>
                      <a:cubicBezTo>
                        <a:pt x="19" y="0"/>
                        <a:pt x="18" y="0"/>
                        <a:pt x="18" y="1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3" y="33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6" y="33"/>
                      </a:cubicBezTo>
                      <a:cubicBezTo>
                        <a:pt x="7" y="33"/>
                        <a:pt x="8" y="32"/>
                        <a:pt x="9" y="3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9"/>
                        <a:pt x="23" y="8"/>
                        <a:pt x="23" y="7"/>
                      </a:cubicBezTo>
                      <a:cubicBezTo>
                        <a:pt x="22" y="5"/>
                        <a:pt x="21" y="4"/>
                        <a:pt x="2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44" name="Freeform 882"/>
                <p:cNvSpPr>
                  <a:spLocks noChangeArrowheads="1" noEditPoints="1"/>
                </p:cNvSpPr>
                <p:nvPr/>
              </p:nvSpPr>
              <p:spPr bwMode="auto">
                <a:xfrm>
                  <a:off x="158750" y="0"/>
                  <a:ext cx="419100" cy="506413"/>
                </a:xfrm>
                <a:custGeom>
                  <a:gdLst>
                    <a:gd fmla="*/ 56 w 112" name="T0"/>
                    <a:gd fmla="*/ 0 h 135" name="T1"/>
                    <a:gd fmla="*/ 0 w 112" name="T2"/>
                    <a:gd fmla="*/ 56 h 135" name="T3"/>
                    <a:gd fmla="*/ 17 w 112" name="T4"/>
                    <a:gd fmla="*/ 101 h 135" name="T5"/>
                    <a:gd fmla="*/ 18 w 112" name="T6"/>
                    <a:gd fmla="*/ 101 h 135" name="T7"/>
                    <a:gd fmla="*/ 30 w 112" name="T8"/>
                    <a:gd fmla="*/ 128 h 135" name="T9"/>
                    <a:gd fmla="*/ 37 w 112" name="T10"/>
                    <a:gd fmla="*/ 135 h 135" name="T11"/>
                    <a:gd fmla="*/ 74 w 112" name="T12"/>
                    <a:gd fmla="*/ 135 h 135" name="T13"/>
                    <a:gd fmla="*/ 74 w 112" name="T14"/>
                    <a:gd fmla="*/ 135 h 135" name="T15"/>
                    <a:gd fmla="*/ 77 w 112" name="T16"/>
                    <a:gd fmla="*/ 134 h 135" name="T17"/>
                    <a:gd fmla="*/ 81 w 112" name="T18"/>
                    <a:gd fmla="*/ 128 h 135" name="T19"/>
                    <a:gd fmla="*/ 94 w 112" name="T20"/>
                    <a:gd fmla="*/ 101 h 135" name="T21"/>
                    <a:gd fmla="*/ 95 w 112" name="T22"/>
                    <a:gd fmla="*/ 100 h 135" name="T23"/>
                    <a:gd fmla="*/ 112 w 112" name="T24"/>
                    <a:gd fmla="*/ 56 h 135" name="T25"/>
                    <a:gd fmla="*/ 56 w 112" name="T26"/>
                    <a:gd fmla="*/ 0 h 135" name="T27"/>
                    <a:gd fmla="*/ 83 w 112" name="T28"/>
                    <a:gd fmla="*/ 93 h 135" name="T29"/>
                    <a:gd fmla="*/ 82 w 112" name="T30"/>
                    <a:gd fmla="*/ 94 h 135" name="T31"/>
                    <a:gd fmla="*/ 68 w 112" name="T32"/>
                    <a:gd fmla="*/ 121 h 135" name="T33"/>
                    <a:gd fmla="*/ 43 w 112" name="T34"/>
                    <a:gd fmla="*/ 121 h 135" name="T35"/>
                    <a:gd fmla="*/ 29 w 112" name="T36"/>
                    <a:gd fmla="*/ 93 h 135" name="T37"/>
                    <a:gd fmla="*/ 28 w 112" name="T38"/>
                    <a:gd fmla="*/ 93 h 135" name="T39"/>
                    <a:gd fmla="*/ 14 w 112" name="T40"/>
                    <a:gd fmla="*/ 56 h 135" name="T41"/>
                    <a:gd fmla="*/ 56 w 112" name="T42"/>
                    <a:gd fmla="*/ 14 h 135" name="T43"/>
                    <a:gd fmla="*/ 98 w 112" name="T44"/>
                    <a:gd fmla="*/ 56 h 135" name="T45"/>
                    <a:gd fmla="*/ 83 w 112" name="T46"/>
                    <a:gd fmla="*/ 93 h 135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w 112" name="T72"/>
                    <a:gd fmla="*/ 0 h 135" name="T73"/>
                    <a:gd fmla="*/ 112 w 112" name="T74"/>
                    <a:gd fmla="*/ 135 h 135" name="T75"/>
                  </a:gdLst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b="T75" l="T72" r="T74" t="T73"/>
                  <a:pathLst>
                    <a:path h="135" w="112">
                      <a:moveTo>
                        <a:pt x="56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71"/>
                        <a:pt x="6" y="88"/>
                        <a:pt x="17" y="101"/>
                      </a:cubicBezTo>
                      <a:cubicBezTo>
                        <a:pt x="17" y="101"/>
                        <a:pt x="17" y="101"/>
                        <a:pt x="18" y="101"/>
                      </a:cubicBezTo>
                      <a:cubicBezTo>
                        <a:pt x="21" y="106"/>
                        <a:pt x="30" y="119"/>
                        <a:pt x="30" y="128"/>
                      </a:cubicBezTo>
                      <a:cubicBezTo>
                        <a:pt x="30" y="132"/>
                        <a:pt x="33" y="135"/>
                        <a:pt x="37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5" y="135"/>
                        <a:pt x="76" y="135"/>
                        <a:pt x="77" y="134"/>
                      </a:cubicBezTo>
                      <a:cubicBezTo>
                        <a:pt x="80" y="133"/>
                        <a:pt x="81" y="131"/>
                        <a:pt x="81" y="128"/>
                      </a:cubicBezTo>
                      <a:cubicBezTo>
                        <a:pt x="81" y="120"/>
                        <a:pt x="89" y="108"/>
                        <a:pt x="94" y="101"/>
                      </a:cubicBezTo>
                      <a:cubicBezTo>
                        <a:pt x="94" y="101"/>
                        <a:pt x="95" y="101"/>
                        <a:pt x="95" y="100"/>
                      </a:cubicBezTo>
                      <a:cubicBezTo>
                        <a:pt x="105" y="87"/>
                        <a:pt x="112" y="71"/>
                        <a:pt x="112" y="56"/>
                      </a:cubicBezTo>
                      <a:cubicBezTo>
                        <a:pt x="112" y="25"/>
                        <a:pt x="87" y="0"/>
                        <a:pt x="56" y="0"/>
                      </a:cubicBezTo>
                      <a:close/>
                      <a:moveTo>
                        <a:pt x="83" y="93"/>
                      </a:moveTo>
                      <a:cubicBezTo>
                        <a:pt x="83" y="93"/>
                        <a:pt x="83" y="94"/>
                        <a:pt x="82" y="94"/>
                      </a:cubicBezTo>
                      <a:cubicBezTo>
                        <a:pt x="79" y="98"/>
                        <a:pt x="71" y="110"/>
                        <a:pt x="68" y="121"/>
                      </a:cubicBezTo>
                      <a:cubicBezTo>
                        <a:pt x="43" y="121"/>
                        <a:pt x="43" y="121"/>
                        <a:pt x="43" y="121"/>
                      </a:cubicBezTo>
                      <a:cubicBezTo>
                        <a:pt x="40" y="109"/>
                        <a:pt x="31" y="97"/>
                        <a:pt x="29" y="93"/>
                      </a:cubicBezTo>
                      <a:cubicBezTo>
                        <a:pt x="29" y="93"/>
                        <a:pt x="28" y="93"/>
                        <a:pt x="28" y="93"/>
                      </a:cubicBezTo>
                      <a:cubicBezTo>
                        <a:pt x="19" y="82"/>
                        <a:pt x="14" y="68"/>
                        <a:pt x="14" y="56"/>
                      </a:cubicBezTo>
                      <a:cubicBezTo>
                        <a:pt x="14" y="33"/>
                        <a:pt x="32" y="14"/>
                        <a:pt x="56" y="14"/>
                      </a:cubicBezTo>
                      <a:cubicBezTo>
                        <a:pt x="79" y="14"/>
                        <a:pt x="98" y="33"/>
                        <a:pt x="98" y="56"/>
                      </a:cubicBezTo>
                      <a:cubicBezTo>
                        <a:pt x="98" y="68"/>
                        <a:pt x="92" y="82"/>
                        <a:pt x="83" y="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45" name="Freeform 883"/>
                <p:cNvSpPr>
                  <a:spLocks noChangeArrowheads="1"/>
                </p:cNvSpPr>
                <p:nvPr/>
              </p:nvSpPr>
              <p:spPr bwMode="auto">
                <a:xfrm>
                  <a:off x="288925" y="547687"/>
                  <a:ext cx="158750" cy="142875"/>
                </a:xfrm>
                <a:custGeom>
                  <a:gdLst>
                    <a:gd fmla="*/ 36 w 42" name="T0"/>
                    <a:gd fmla="*/ 0 h 38" name="T1"/>
                    <a:gd fmla="*/ 5 w 42" name="T2"/>
                    <a:gd fmla="*/ 0 h 38" name="T3"/>
                    <a:gd fmla="*/ 0 w 42" name="T4"/>
                    <a:gd fmla="*/ 6 h 38" name="T5"/>
                    <a:gd fmla="*/ 0 w 42" name="T6"/>
                    <a:gd fmla="*/ 27 h 38" name="T7"/>
                    <a:gd fmla="*/ 5 w 42" name="T8"/>
                    <a:gd fmla="*/ 33 h 38" name="T9"/>
                    <a:gd fmla="*/ 10 w 42" name="T10"/>
                    <a:gd fmla="*/ 33 h 38" name="T11"/>
                    <a:gd fmla="*/ 13 w 42" name="T12"/>
                    <a:gd fmla="*/ 36 h 38" name="T13"/>
                    <a:gd fmla="*/ 17 w 42" name="T14"/>
                    <a:gd fmla="*/ 38 h 38" name="T15"/>
                    <a:gd fmla="*/ 24 w 42" name="T16"/>
                    <a:gd fmla="*/ 38 h 38" name="T17"/>
                    <a:gd fmla="*/ 28 w 42" name="T18"/>
                    <a:gd fmla="*/ 36 h 38" name="T19"/>
                    <a:gd fmla="*/ 31 w 42" name="T20"/>
                    <a:gd fmla="*/ 33 h 38" name="T21"/>
                    <a:gd fmla="*/ 36 w 42" name="T22"/>
                    <a:gd fmla="*/ 33 h 38" name="T23"/>
                    <a:gd fmla="*/ 42 w 42" name="T24"/>
                    <a:gd fmla="*/ 27 h 38" name="T25"/>
                    <a:gd fmla="*/ 42 w 42" name="T26"/>
                    <a:gd fmla="*/ 6 h 38" name="T27"/>
                    <a:gd fmla="*/ 36 w 42" name="T28"/>
                    <a:gd fmla="*/ 0 h 38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42" name="T45"/>
                    <a:gd fmla="*/ 0 h 38" name="T46"/>
                    <a:gd fmla="*/ 42 w 42" name="T47"/>
                    <a:gd fmla="*/ 38 h 38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38" w="42">
                      <a:moveTo>
                        <a:pt x="3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2" y="33"/>
                        <a:pt x="5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7"/>
                        <a:pt x="16" y="38"/>
                        <a:pt x="17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7" y="37"/>
                        <a:pt x="28" y="36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9" y="33"/>
                        <a:pt x="42" y="30"/>
                        <a:pt x="42" y="2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3"/>
                        <a:pt x="39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</p:grp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E1F0E385-D230-4435-BEA8-B9846D00E6B5}"/>
                </a:ext>
              </a:extLst>
            </p:cNvPr>
            <p:cNvGrpSpPr/>
            <p:nvPr/>
          </p:nvGrpSpPr>
          <p:grpSpPr>
            <a:xfrm>
              <a:off x="1860189" y="2462736"/>
              <a:ext cx="5611458" cy="701346"/>
              <a:chOff x="1860189" y="2462736"/>
              <a:chExt cx="5611458" cy="701346"/>
            </a:xfrm>
          </p:grpSpPr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BE7DD3A2-FA7F-42FE-B6D5-4B1139A1BC05}"/>
                  </a:ext>
                </a:extLst>
              </p:cNvPr>
              <p:cNvSpPr/>
              <p:nvPr/>
            </p:nvSpPr>
            <p:spPr>
              <a:xfrm>
                <a:off x="1860189" y="2494790"/>
                <a:ext cx="5595729" cy="624402"/>
              </a:xfrm>
              <a:prstGeom prst="round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>
                <a:spLocks noChangeArrowheads="1"/>
              </p:cNvSpPr>
              <p:nvPr/>
            </p:nvSpPr>
            <p:spPr bwMode="auto">
              <a:xfrm>
                <a:off x="1891647" y="2462736"/>
                <a:ext cx="5580000" cy="725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患者基本情况，生命体征、有无活动义齿、假肢、备皮、皮肤、过敏史等情况</a:t>
                </a:r>
              </a:p>
            </p:txBody>
          </p: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536C3D7-F5D8-4B30-80EA-22B39226DB17}"/>
              </a:ext>
            </a:extLst>
          </p:cNvPr>
          <p:cNvGrpSpPr/>
          <p:nvPr/>
        </p:nvGrpSpPr>
        <p:grpSpPr>
          <a:xfrm>
            <a:off x="1232238" y="5472648"/>
            <a:ext cx="6239409" cy="624402"/>
            <a:chOff x="1232238" y="5472648"/>
            <a:chExt cx="6239409" cy="624402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20D12304-853B-43FE-8A6B-181EFCC04AC3}"/>
                </a:ext>
              </a:extLst>
            </p:cNvPr>
            <p:cNvGrpSpPr/>
            <p:nvPr/>
          </p:nvGrpSpPr>
          <p:grpSpPr>
            <a:xfrm>
              <a:off x="1875918" y="5472648"/>
              <a:ext cx="5595729" cy="624402"/>
              <a:chOff x="1875918" y="5472648"/>
              <a:chExt cx="5595729" cy="624402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id="{698190EF-05BB-433B-B8F3-6A802348A56E}"/>
                  </a:ext>
                </a:extLst>
              </p:cNvPr>
              <p:cNvSpPr/>
              <p:nvPr/>
            </p:nvSpPr>
            <p:spPr>
              <a:xfrm>
                <a:off x="1875918" y="5472648"/>
                <a:ext cx="5595729" cy="624402"/>
              </a:xfrm>
              <a:prstGeom prst="round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1875918" y="5549376"/>
                <a:ext cx="5580000" cy="40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做好记录，签名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1A969AD-0EC4-4531-9A3D-D346487C97AE}"/>
                </a:ext>
              </a:extLst>
            </p:cNvPr>
            <p:cNvGrpSpPr/>
            <p:nvPr/>
          </p:nvGrpSpPr>
          <p:grpSpPr>
            <a:xfrm>
              <a:off x="1232238" y="5482100"/>
              <a:ext cx="540000" cy="540000"/>
              <a:chOff x="1275153" y="5679204"/>
              <a:chExt cx="784225" cy="784225"/>
            </a:xfrm>
          </p:grpSpPr>
          <p:sp>
            <p:nvSpPr>
              <p:cNvPr id="6" name="椭圆 13"/>
              <p:cNvSpPr>
                <a:spLocks noChangeArrowheads="1"/>
              </p:cNvSpPr>
              <p:nvPr/>
            </p:nvSpPr>
            <p:spPr bwMode="auto">
              <a:xfrm>
                <a:off x="1275153" y="5679204"/>
                <a:ext cx="784225" cy="7842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15" name="Group 36"/>
              <p:cNvGrpSpPr/>
              <p:nvPr/>
            </p:nvGrpSpPr>
            <p:grpSpPr>
              <a:xfrm>
                <a:off x="1444698" y="5855734"/>
                <a:ext cx="476250" cy="444500"/>
                <a:chExt cx="739775" cy="690562"/>
              </a:xfrm>
            </p:grpSpPr>
            <p:sp>
              <p:nvSpPr>
                <p:cNvPr id="16" name="Freeform 876"/>
                <p:cNvSpPr>
                  <a:spLocks noChangeArrowheads="1"/>
                </p:cNvSpPr>
                <p:nvPr/>
              </p:nvSpPr>
              <p:spPr bwMode="auto">
                <a:xfrm>
                  <a:off x="608013" y="71437"/>
                  <a:ext cx="115888" cy="101600"/>
                </a:xfrm>
                <a:custGeom>
                  <a:gdLst>
                    <a:gd fmla="*/ 2 w 31" name="T0"/>
                    <a:gd fmla="*/ 25 h 27" name="T1"/>
                    <a:gd fmla="*/ 2 w 31" name="T2"/>
                    <a:gd fmla="*/ 27 h 27" name="T3"/>
                    <a:gd fmla="*/ 4 w 31" name="T4"/>
                    <a:gd fmla="*/ 27 h 27" name="T5"/>
                    <a:gd fmla="*/ 28 w 31" name="T6"/>
                    <a:gd fmla="*/ 9 h 27" name="T7"/>
                    <a:gd fmla="*/ 30 w 31" name="T8"/>
                    <a:gd fmla="*/ 6 h 27" name="T9"/>
                    <a:gd fmla="*/ 30 w 31" name="T10"/>
                    <a:gd fmla="*/ 3 h 27" name="T11"/>
                    <a:gd fmla="*/ 23 w 31" name="T12"/>
                    <a:gd fmla="*/ 1 h 27" name="T13"/>
                    <a:gd fmla="*/ 0 w 31" name="T14"/>
                    <a:gd fmla="*/ 18 h 27" name="T15"/>
                    <a:gd fmla="*/ 1 w 31" name="T16"/>
                    <a:gd fmla="*/ 20 h 27" name="T17"/>
                    <a:gd fmla="*/ 2 w 31" name="T18"/>
                    <a:gd fmla="*/ 25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1" name="T30"/>
                    <a:gd fmla="*/ 0 h 27" name="T31"/>
                    <a:gd fmla="*/ 31 w 31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1">
                      <a:moveTo>
                        <a:pt x="2" y="25"/>
                      </a:move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3" y="27"/>
                        <a:pt x="3" y="27"/>
                        <a:pt x="4" y="27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30" y="7"/>
                        <a:pt x="30" y="6"/>
                      </a:cubicBezTo>
                      <a:cubicBezTo>
                        <a:pt x="31" y="5"/>
                        <a:pt x="30" y="4"/>
                        <a:pt x="30" y="3"/>
                      </a:cubicBezTo>
                      <a:cubicBezTo>
                        <a:pt x="28" y="0"/>
                        <a:pt x="25" y="0"/>
                        <a:pt x="23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20"/>
                      </a:cubicBezTo>
                      <a:cubicBezTo>
                        <a:pt x="1" y="22"/>
                        <a:pt x="1" y="23"/>
                        <a:pt x="2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17" name="Freeform 877"/>
                <p:cNvSpPr>
                  <a:spLocks noChangeArrowheads="1"/>
                </p:cNvSpPr>
                <p:nvPr/>
              </p:nvSpPr>
              <p:spPr bwMode="auto">
                <a:xfrm>
                  <a:off x="612775" y="225425"/>
                  <a:ext cx="127000" cy="55563"/>
                </a:xfrm>
                <a:custGeom>
                  <a:gdLst>
                    <a:gd fmla="*/ 33 w 34" name="T0"/>
                    <a:gd fmla="*/ 7 h 15" name="T1"/>
                    <a:gd fmla="*/ 30 w 34" name="T2"/>
                    <a:gd fmla="*/ 5 h 15" name="T3"/>
                    <a:gd fmla="*/ 1 w 34" name="T4"/>
                    <a:gd fmla="*/ 0 h 15" name="T5"/>
                    <a:gd fmla="*/ 1 w 34" name="T6"/>
                    <a:gd fmla="*/ 3 h 15" name="T7"/>
                    <a:gd fmla="*/ 1 w 34" name="T8"/>
                    <a:gd fmla="*/ 7 h 15" name="T9"/>
                    <a:gd fmla="*/ 0 w 34" name="T10"/>
                    <a:gd fmla="*/ 10 h 15" name="T11"/>
                    <a:gd fmla="*/ 28 w 34" name="T12"/>
                    <a:gd fmla="*/ 15 h 15" name="T13"/>
                    <a:gd fmla="*/ 29 w 34" name="T14"/>
                    <a:gd fmla="*/ 15 h 15" name="T15"/>
                    <a:gd fmla="*/ 34 w 34" name="T16"/>
                    <a:gd fmla="*/ 11 h 15" name="T17"/>
                    <a:gd fmla="*/ 33 w 34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4" name="T30"/>
                    <a:gd fmla="*/ 0 h 15" name="T31"/>
                    <a:gd fmla="*/ 34 w 34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4">
                      <a:moveTo>
                        <a:pt x="33" y="7"/>
                      </a:moveTo>
                      <a:cubicBezTo>
                        <a:pt x="32" y="6"/>
                        <a:pt x="31" y="5"/>
                        <a:pt x="30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31" y="15"/>
                        <a:pt x="33" y="13"/>
                        <a:pt x="34" y="11"/>
                      </a:cubicBezTo>
                      <a:cubicBezTo>
                        <a:pt x="34" y="10"/>
                        <a:pt x="33" y="8"/>
                        <a:pt x="33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18" name="Freeform 878"/>
                <p:cNvSpPr>
                  <a:spLocks noChangeArrowheads="1"/>
                </p:cNvSpPr>
                <p:nvPr/>
              </p:nvSpPr>
              <p:spPr bwMode="auto">
                <a:xfrm>
                  <a:off x="585788" y="304800"/>
                  <a:ext cx="93663" cy="127000"/>
                </a:xfrm>
                <a:custGeom>
                  <a:gdLst>
                    <a:gd fmla="*/ 6 w 25" name="T0"/>
                    <a:gd fmla="*/ 2 h 34" name="T1"/>
                    <a:gd fmla="*/ 4 w 25" name="T2"/>
                    <a:gd fmla="*/ 0 h 34" name="T3"/>
                    <a:gd fmla="*/ 3 w 25" name="T4"/>
                    <a:gd fmla="*/ 3 h 34" name="T5"/>
                    <a:gd fmla="*/ 1 w 25" name="T6"/>
                    <a:gd fmla="*/ 7 h 34" name="T7"/>
                    <a:gd fmla="*/ 0 w 25" name="T8"/>
                    <a:gd fmla="*/ 10 h 34" name="T9"/>
                    <a:gd fmla="*/ 16 w 25" name="T10"/>
                    <a:gd fmla="*/ 32 h 34" name="T11"/>
                    <a:gd fmla="*/ 19 w 25" name="T12"/>
                    <a:gd fmla="*/ 34 h 34" name="T13"/>
                    <a:gd fmla="*/ 20 w 25" name="T14"/>
                    <a:gd fmla="*/ 34 h 34" name="T15"/>
                    <a:gd fmla="*/ 22 w 25" name="T16"/>
                    <a:gd fmla="*/ 33 h 34" name="T17"/>
                    <a:gd fmla="*/ 24 w 25" name="T18"/>
                    <a:gd fmla="*/ 30 h 34" name="T19"/>
                    <a:gd fmla="*/ 24 w 25" name="T20"/>
                    <a:gd fmla="*/ 27 h 34" name="T21"/>
                    <a:gd fmla="*/ 6 w 25" name="T22"/>
                    <a:gd fmla="*/ 2 h 3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" name="T36"/>
                    <a:gd fmla="*/ 0 h 34" name="T37"/>
                    <a:gd fmla="*/ 25 w 25" name="T38"/>
                    <a:gd fmla="*/ 34 h 3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4" w="25">
                      <a:moveTo>
                        <a:pt x="6" y="2"/>
                      </a:moveTo>
                      <a:cubicBezTo>
                        <a:pt x="6" y="1"/>
                        <a:pt x="5" y="1"/>
                        <a:pt x="4" y="0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3" y="4"/>
                        <a:pt x="2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3"/>
                        <a:pt x="18" y="34"/>
                        <a:pt x="19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21" y="34"/>
                        <a:pt x="22" y="34"/>
                        <a:pt x="22" y="33"/>
                      </a:cubicBezTo>
                      <a:cubicBezTo>
                        <a:pt x="24" y="33"/>
                        <a:pt x="24" y="32"/>
                        <a:pt x="24" y="30"/>
                      </a:cubicBezTo>
                      <a:cubicBezTo>
                        <a:pt x="25" y="29"/>
                        <a:pt x="24" y="28"/>
                        <a:pt x="24" y="27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19" name="Freeform 879"/>
                <p:cNvSpPr>
                  <a:spLocks noChangeArrowheads="1"/>
                </p:cNvSpPr>
                <p:nvPr/>
              </p:nvSpPr>
              <p:spPr bwMode="auto">
                <a:xfrm>
                  <a:off x="15875" y="71437"/>
                  <a:ext cx="112713" cy="101600"/>
                </a:xfrm>
                <a:custGeom>
                  <a:gdLst>
                    <a:gd fmla="*/ 2 w 30" name="T0"/>
                    <a:gd fmla="*/ 9 h 27" name="T1"/>
                    <a:gd fmla="*/ 27 w 30" name="T2"/>
                    <a:gd fmla="*/ 27 h 27" name="T3"/>
                    <a:gd fmla="*/ 28 w 30" name="T4"/>
                    <a:gd fmla="*/ 27 h 27" name="T5"/>
                    <a:gd fmla="*/ 28 w 30" name="T6"/>
                    <a:gd fmla="*/ 24 h 27" name="T7"/>
                    <a:gd fmla="*/ 29 w 30" name="T8"/>
                    <a:gd fmla="*/ 20 h 27" name="T9"/>
                    <a:gd fmla="*/ 30 w 30" name="T10"/>
                    <a:gd fmla="*/ 17 h 27" name="T11"/>
                    <a:gd fmla="*/ 8 w 30" name="T12"/>
                    <a:gd fmla="*/ 1 h 27" name="T13"/>
                    <a:gd fmla="*/ 1 w 30" name="T14"/>
                    <a:gd fmla="*/ 3 h 27" name="T15"/>
                    <a:gd fmla="*/ 0 w 30" name="T16"/>
                    <a:gd fmla="*/ 6 h 27" name="T17"/>
                    <a:gd fmla="*/ 2 w 30" name="T18"/>
                    <a:gd fmla="*/ 9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0" name="T30"/>
                    <a:gd fmla="*/ 0 h 27" name="T31"/>
                    <a:gd fmla="*/ 30 w 30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0">
                      <a:moveTo>
                        <a:pt x="2" y="9"/>
                      </a:move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8" y="27"/>
                      </a:cubicBezTo>
                      <a:cubicBezTo>
                        <a:pt x="28" y="26"/>
                        <a:pt x="28" y="25"/>
                        <a:pt x="28" y="24"/>
                      </a:cubicBezTo>
                      <a:cubicBezTo>
                        <a:pt x="28" y="23"/>
                        <a:pt x="29" y="21"/>
                        <a:pt x="29" y="20"/>
                      </a:cubicBezTo>
                      <a:cubicBezTo>
                        <a:pt x="29" y="19"/>
                        <a:pt x="30" y="18"/>
                        <a:pt x="30" y="17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5" y="0"/>
                        <a:pt x="2" y="0"/>
                        <a:pt x="1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20" name="Freeform 880"/>
                <p:cNvSpPr>
                  <a:spLocks noChangeArrowheads="1"/>
                </p:cNvSpPr>
                <p:nvPr/>
              </p:nvSpPr>
              <p:spPr bwMode="auto">
                <a:xfrm>
                  <a:off x="0" y="225425"/>
                  <a:ext cx="120650" cy="55563"/>
                </a:xfrm>
                <a:custGeom>
                  <a:gdLst>
                    <a:gd fmla="*/ 32 w 32" name="T0"/>
                    <a:gd fmla="*/ 7 h 15" name="T1"/>
                    <a:gd fmla="*/ 31 w 32" name="T2"/>
                    <a:gd fmla="*/ 3 h 15" name="T3"/>
                    <a:gd fmla="*/ 31 w 32" name="T4"/>
                    <a:gd fmla="*/ 0 h 15" name="T5"/>
                    <a:gd fmla="*/ 4 w 32" name="T6"/>
                    <a:gd fmla="*/ 5 h 15" name="T7"/>
                    <a:gd fmla="*/ 1 w 32" name="T8"/>
                    <a:gd fmla="*/ 7 h 15" name="T9"/>
                    <a:gd fmla="*/ 0 w 32" name="T10"/>
                    <a:gd fmla="*/ 11 h 15" name="T11"/>
                    <a:gd fmla="*/ 5 w 32" name="T12"/>
                    <a:gd fmla="*/ 15 h 15" name="T13"/>
                    <a:gd fmla="*/ 5 w 32" name="T14"/>
                    <a:gd fmla="*/ 15 h 15" name="T15"/>
                    <a:gd fmla="*/ 32 w 32" name="T16"/>
                    <a:gd fmla="*/ 10 h 15" name="T17"/>
                    <a:gd fmla="*/ 32 w 32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2" name="T30"/>
                    <a:gd fmla="*/ 0 h 15" name="T31"/>
                    <a:gd fmla="*/ 32 w 32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2">
                      <a:moveTo>
                        <a:pt x="32" y="7"/>
                      </a:moveTo>
                      <a:cubicBezTo>
                        <a:pt x="32" y="6"/>
                        <a:pt x="31" y="5"/>
                        <a:pt x="31" y="3"/>
                      </a:cubicBezTo>
                      <a:cubicBezTo>
                        <a:pt x="31" y="2"/>
                        <a:pt x="31" y="1"/>
                        <a:pt x="31" y="0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1" y="6"/>
                        <a:pt x="1" y="7"/>
                      </a:cubicBezTo>
                      <a:cubicBezTo>
                        <a:pt x="0" y="8"/>
                        <a:pt x="0" y="10"/>
                        <a:pt x="0" y="11"/>
                      </a:cubicBezTo>
                      <a:cubicBezTo>
                        <a:pt x="0" y="13"/>
                        <a:pt x="2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9"/>
                        <a:pt x="32" y="8"/>
                        <a:pt x="32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22" name="Freeform 881"/>
                <p:cNvSpPr>
                  <a:spLocks noChangeArrowheads="1"/>
                </p:cNvSpPr>
                <p:nvPr/>
              </p:nvSpPr>
              <p:spPr bwMode="auto">
                <a:xfrm>
                  <a:off x="60325" y="307975"/>
                  <a:ext cx="90488" cy="123825"/>
                </a:xfrm>
                <a:custGeom>
                  <a:gdLst>
                    <a:gd fmla="*/ 21 w 24" name="T0"/>
                    <a:gd fmla="*/ 2 h 33" name="T1"/>
                    <a:gd fmla="*/ 20 w 24" name="T2"/>
                    <a:gd fmla="*/ 0 h 33" name="T3"/>
                    <a:gd fmla="*/ 18 w 24" name="T4"/>
                    <a:gd fmla="*/ 1 h 33" name="T5"/>
                    <a:gd fmla="*/ 1 w 24" name="T6"/>
                    <a:gd fmla="*/ 26 h 33" name="T7"/>
                    <a:gd fmla="*/ 0 w 24" name="T8"/>
                    <a:gd fmla="*/ 29 h 33" name="T9"/>
                    <a:gd fmla="*/ 2 w 24" name="T10"/>
                    <a:gd fmla="*/ 32 h 33" name="T11"/>
                    <a:gd fmla="*/ 5 w 24" name="T12"/>
                    <a:gd fmla="*/ 33 h 33" name="T13"/>
                    <a:gd fmla="*/ 6 w 24" name="T14"/>
                    <a:gd fmla="*/ 33 h 33" name="T15"/>
                    <a:gd fmla="*/ 9 w 24" name="T16"/>
                    <a:gd fmla="*/ 31 h 33" name="T17"/>
                    <a:gd fmla="*/ 24 w 24" name="T18"/>
                    <a:gd fmla="*/ 10 h 33" name="T19"/>
                    <a:gd fmla="*/ 23 w 24" name="T20"/>
                    <a:gd fmla="*/ 7 h 33" name="T21"/>
                    <a:gd fmla="*/ 21 w 24" name="T22"/>
                    <a:gd fmla="*/ 2 h 33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4" name="T36"/>
                    <a:gd fmla="*/ 0 h 33" name="T37"/>
                    <a:gd fmla="*/ 24 w 24" name="T38"/>
                    <a:gd fmla="*/ 33 h 33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3" w="24">
                      <a:moveTo>
                        <a:pt x="21" y="2"/>
                      </a:moveTo>
                      <a:cubicBezTo>
                        <a:pt x="20" y="1"/>
                        <a:pt x="20" y="1"/>
                        <a:pt x="20" y="0"/>
                      </a:cubicBezTo>
                      <a:cubicBezTo>
                        <a:pt x="19" y="0"/>
                        <a:pt x="18" y="0"/>
                        <a:pt x="18" y="1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3" y="33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6" y="33"/>
                      </a:cubicBezTo>
                      <a:cubicBezTo>
                        <a:pt x="7" y="33"/>
                        <a:pt x="8" y="32"/>
                        <a:pt x="9" y="3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9"/>
                        <a:pt x="23" y="8"/>
                        <a:pt x="23" y="7"/>
                      </a:cubicBezTo>
                      <a:cubicBezTo>
                        <a:pt x="22" y="5"/>
                        <a:pt x="21" y="4"/>
                        <a:pt x="2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23" name="Freeform 882"/>
                <p:cNvSpPr>
                  <a:spLocks noChangeArrowheads="1" noEditPoints="1"/>
                </p:cNvSpPr>
                <p:nvPr/>
              </p:nvSpPr>
              <p:spPr bwMode="auto">
                <a:xfrm>
                  <a:off x="158750" y="0"/>
                  <a:ext cx="419100" cy="506413"/>
                </a:xfrm>
                <a:custGeom>
                  <a:gdLst>
                    <a:gd fmla="*/ 56 w 112" name="T0"/>
                    <a:gd fmla="*/ 0 h 135" name="T1"/>
                    <a:gd fmla="*/ 0 w 112" name="T2"/>
                    <a:gd fmla="*/ 56 h 135" name="T3"/>
                    <a:gd fmla="*/ 17 w 112" name="T4"/>
                    <a:gd fmla="*/ 101 h 135" name="T5"/>
                    <a:gd fmla="*/ 18 w 112" name="T6"/>
                    <a:gd fmla="*/ 101 h 135" name="T7"/>
                    <a:gd fmla="*/ 30 w 112" name="T8"/>
                    <a:gd fmla="*/ 128 h 135" name="T9"/>
                    <a:gd fmla="*/ 37 w 112" name="T10"/>
                    <a:gd fmla="*/ 135 h 135" name="T11"/>
                    <a:gd fmla="*/ 74 w 112" name="T12"/>
                    <a:gd fmla="*/ 135 h 135" name="T13"/>
                    <a:gd fmla="*/ 74 w 112" name="T14"/>
                    <a:gd fmla="*/ 135 h 135" name="T15"/>
                    <a:gd fmla="*/ 77 w 112" name="T16"/>
                    <a:gd fmla="*/ 134 h 135" name="T17"/>
                    <a:gd fmla="*/ 81 w 112" name="T18"/>
                    <a:gd fmla="*/ 128 h 135" name="T19"/>
                    <a:gd fmla="*/ 94 w 112" name="T20"/>
                    <a:gd fmla="*/ 101 h 135" name="T21"/>
                    <a:gd fmla="*/ 95 w 112" name="T22"/>
                    <a:gd fmla="*/ 100 h 135" name="T23"/>
                    <a:gd fmla="*/ 112 w 112" name="T24"/>
                    <a:gd fmla="*/ 56 h 135" name="T25"/>
                    <a:gd fmla="*/ 56 w 112" name="T26"/>
                    <a:gd fmla="*/ 0 h 135" name="T27"/>
                    <a:gd fmla="*/ 83 w 112" name="T28"/>
                    <a:gd fmla="*/ 93 h 135" name="T29"/>
                    <a:gd fmla="*/ 82 w 112" name="T30"/>
                    <a:gd fmla="*/ 94 h 135" name="T31"/>
                    <a:gd fmla="*/ 68 w 112" name="T32"/>
                    <a:gd fmla="*/ 121 h 135" name="T33"/>
                    <a:gd fmla="*/ 43 w 112" name="T34"/>
                    <a:gd fmla="*/ 121 h 135" name="T35"/>
                    <a:gd fmla="*/ 29 w 112" name="T36"/>
                    <a:gd fmla="*/ 93 h 135" name="T37"/>
                    <a:gd fmla="*/ 28 w 112" name="T38"/>
                    <a:gd fmla="*/ 93 h 135" name="T39"/>
                    <a:gd fmla="*/ 14 w 112" name="T40"/>
                    <a:gd fmla="*/ 56 h 135" name="T41"/>
                    <a:gd fmla="*/ 56 w 112" name="T42"/>
                    <a:gd fmla="*/ 14 h 135" name="T43"/>
                    <a:gd fmla="*/ 98 w 112" name="T44"/>
                    <a:gd fmla="*/ 56 h 135" name="T45"/>
                    <a:gd fmla="*/ 83 w 112" name="T46"/>
                    <a:gd fmla="*/ 93 h 135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w 112" name="T72"/>
                    <a:gd fmla="*/ 0 h 135" name="T73"/>
                    <a:gd fmla="*/ 112 w 112" name="T74"/>
                    <a:gd fmla="*/ 135 h 135" name="T75"/>
                  </a:gdLst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b="T75" l="T72" r="T74" t="T73"/>
                  <a:pathLst>
                    <a:path h="135" w="112">
                      <a:moveTo>
                        <a:pt x="56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71"/>
                        <a:pt x="6" y="88"/>
                        <a:pt x="17" y="101"/>
                      </a:cubicBezTo>
                      <a:cubicBezTo>
                        <a:pt x="17" y="101"/>
                        <a:pt x="17" y="101"/>
                        <a:pt x="18" y="101"/>
                      </a:cubicBezTo>
                      <a:cubicBezTo>
                        <a:pt x="21" y="106"/>
                        <a:pt x="30" y="119"/>
                        <a:pt x="30" y="128"/>
                      </a:cubicBezTo>
                      <a:cubicBezTo>
                        <a:pt x="30" y="132"/>
                        <a:pt x="33" y="135"/>
                        <a:pt x="37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5" y="135"/>
                        <a:pt x="76" y="135"/>
                        <a:pt x="77" y="134"/>
                      </a:cubicBezTo>
                      <a:cubicBezTo>
                        <a:pt x="80" y="133"/>
                        <a:pt x="81" y="131"/>
                        <a:pt x="81" y="128"/>
                      </a:cubicBezTo>
                      <a:cubicBezTo>
                        <a:pt x="81" y="120"/>
                        <a:pt x="89" y="108"/>
                        <a:pt x="94" y="101"/>
                      </a:cubicBezTo>
                      <a:cubicBezTo>
                        <a:pt x="94" y="101"/>
                        <a:pt x="95" y="101"/>
                        <a:pt x="95" y="100"/>
                      </a:cubicBezTo>
                      <a:cubicBezTo>
                        <a:pt x="105" y="87"/>
                        <a:pt x="112" y="71"/>
                        <a:pt x="112" y="56"/>
                      </a:cubicBezTo>
                      <a:cubicBezTo>
                        <a:pt x="112" y="25"/>
                        <a:pt x="87" y="0"/>
                        <a:pt x="56" y="0"/>
                      </a:cubicBezTo>
                      <a:close/>
                      <a:moveTo>
                        <a:pt x="83" y="93"/>
                      </a:moveTo>
                      <a:cubicBezTo>
                        <a:pt x="83" y="93"/>
                        <a:pt x="83" y="94"/>
                        <a:pt x="82" y="94"/>
                      </a:cubicBezTo>
                      <a:cubicBezTo>
                        <a:pt x="79" y="98"/>
                        <a:pt x="71" y="110"/>
                        <a:pt x="68" y="121"/>
                      </a:cubicBezTo>
                      <a:cubicBezTo>
                        <a:pt x="43" y="121"/>
                        <a:pt x="43" y="121"/>
                        <a:pt x="43" y="121"/>
                      </a:cubicBezTo>
                      <a:cubicBezTo>
                        <a:pt x="40" y="109"/>
                        <a:pt x="31" y="97"/>
                        <a:pt x="29" y="93"/>
                      </a:cubicBezTo>
                      <a:cubicBezTo>
                        <a:pt x="29" y="93"/>
                        <a:pt x="28" y="93"/>
                        <a:pt x="28" y="93"/>
                      </a:cubicBezTo>
                      <a:cubicBezTo>
                        <a:pt x="19" y="82"/>
                        <a:pt x="14" y="68"/>
                        <a:pt x="14" y="56"/>
                      </a:cubicBezTo>
                      <a:cubicBezTo>
                        <a:pt x="14" y="33"/>
                        <a:pt x="32" y="14"/>
                        <a:pt x="56" y="14"/>
                      </a:cubicBezTo>
                      <a:cubicBezTo>
                        <a:pt x="79" y="14"/>
                        <a:pt x="98" y="33"/>
                        <a:pt x="98" y="56"/>
                      </a:cubicBezTo>
                      <a:cubicBezTo>
                        <a:pt x="98" y="68"/>
                        <a:pt x="92" y="82"/>
                        <a:pt x="83" y="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27" name="Freeform 883"/>
                <p:cNvSpPr>
                  <a:spLocks noChangeArrowheads="1"/>
                </p:cNvSpPr>
                <p:nvPr/>
              </p:nvSpPr>
              <p:spPr bwMode="auto">
                <a:xfrm>
                  <a:off x="288925" y="547687"/>
                  <a:ext cx="158750" cy="142875"/>
                </a:xfrm>
                <a:custGeom>
                  <a:gdLst>
                    <a:gd fmla="*/ 36 w 42" name="T0"/>
                    <a:gd fmla="*/ 0 h 38" name="T1"/>
                    <a:gd fmla="*/ 5 w 42" name="T2"/>
                    <a:gd fmla="*/ 0 h 38" name="T3"/>
                    <a:gd fmla="*/ 0 w 42" name="T4"/>
                    <a:gd fmla="*/ 6 h 38" name="T5"/>
                    <a:gd fmla="*/ 0 w 42" name="T6"/>
                    <a:gd fmla="*/ 27 h 38" name="T7"/>
                    <a:gd fmla="*/ 5 w 42" name="T8"/>
                    <a:gd fmla="*/ 33 h 38" name="T9"/>
                    <a:gd fmla="*/ 10 w 42" name="T10"/>
                    <a:gd fmla="*/ 33 h 38" name="T11"/>
                    <a:gd fmla="*/ 13 w 42" name="T12"/>
                    <a:gd fmla="*/ 36 h 38" name="T13"/>
                    <a:gd fmla="*/ 17 w 42" name="T14"/>
                    <a:gd fmla="*/ 38 h 38" name="T15"/>
                    <a:gd fmla="*/ 24 w 42" name="T16"/>
                    <a:gd fmla="*/ 38 h 38" name="T17"/>
                    <a:gd fmla="*/ 28 w 42" name="T18"/>
                    <a:gd fmla="*/ 36 h 38" name="T19"/>
                    <a:gd fmla="*/ 31 w 42" name="T20"/>
                    <a:gd fmla="*/ 33 h 38" name="T21"/>
                    <a:gd fmla="*/ 36 w 42" name="T22"/>
                    <a:gd fmla="*/ 33 h 38" name="T23"/>
                    <a:gd fmla="*/ 42 w 42" name="T24"/>
                    <a:gd fmla="*/ 27 h 38" name="T25"/>
                    <a:gd fmla="*/ 42 w 42" name="T26"/>
                    <a:gd fmla="*/ 6 h 38" name="T27"/>
                    <a:gd fmla="*/ 36 w 42" name="T28"/>
                    <a:gd fmla="*/ 0 h 38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42" name="T45"/>
                    <a:gd fmla="*/ 0 h 38" name="T46"/>
                    <a:gd fmla="*/ 42 w 42" name="T47"/>
                    <a:gd fmla="*/ 38 h 38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38" w="42">
                      <a:moveTo>
                        <a:pt x="3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2" y="33"/>
                        <a:pt x="5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7"/>
                        <a:pt x="16" y="38"/>
                        <a:pt x="17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7" y="37"/>
                        <a:pt x="28" y="36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9" y="33"/>
                        <a:pt x="42" y="30"/>
                        <a:pt x="42" y="2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3"/>
                        <a:pt x="39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</p:grp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D762145-FE52-4F76-956F-C6D248718CB0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844BAE8-33F8-4148-B41B-D4A041D3B0D5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802E65AD-6A60-4ACF-9820-8AAC54E65608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淘宝店chenying0907出品 9">
                <a:extLst>
                  <a:ext uri="{FF2B5EF4-FFF2-40B4-BE49-F238E27FC236}">
                    <a16:creationId xmlns:a16="http://schemas.microsoft.com/office/drawing/2014/main" id="{97D121F6-41E2-4DF9-91A5-D1B8AEC40497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不同病人交接重点</a:t>
                </a:r>
              </a:p>
            </p:txBody>
          </p:sp>
        </p:grpSp>
        <p:sp>
          <p:nvSpPr>
            <p:cNvPr id="49" name="淘宝店chenying0907出品 9">
              <a:extLst>
                <a:ext uri="{FF2B5EF4-FFF2-40B4-BE49-F238E27FC236}">
                  <a16:creationId xmlns:a16="http://schemas.microsoft.com/office/drawing/2014/main" id="{50E416D6-B20C-4C23-835C-D1F4F2C8FE12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94D57B6-B2F9-41B1-BAB4-4B8F98C4BD6A}"/>
              </a:ext>
            </a:extLst>
          </p:cNvPr>
          <p:cNvGrpSpPr/>
          <p:nvPr/>
        </p:nvGrpSpPr>
        <p:grpSpPr>
          <a:xfrm>
            <a:off x="1251658" y="4549752"/>
            <a:ext cx="6235718" cy="638132"/>
            <a:chOff x="1251658" y="4549752"/>
            <a:chExt cx="6235718" cy="638132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05FCD998-3C68-4FFE-877C-0612591B28D9}"/>
                </a:ext>
              </a:extLst>
            </p:cNvPr>
            <p:cNvGrpSpPr/>
            <p:nvPr/>
          </p:nvGrpSpPr>
          <p:grpSpPr>
            <a:xfrm>
              <a:off x="1875918" y="4563482"/>
              <a:ext cx="5611458" cy="624402"/>
              <a:chOff x="1875918" y="4563482"/>
              <a:chExt cx="5611458" cy="624402"/>
            </a:xfrm>
          </p:grpSpPr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8DF17813-C295-4BF5-8F6E-E8ECF42F7663}"/>
                  </a:ext>
                </a:extLst>
              </p:cNvPr>
              <p:cNvSpPr/>
              <p:nvPr/>
            </p:nvSpPr>
            <p:spPr>
              <a:xfrm>
                <a:off x="1891647" y="4563482"/>
                <a:ext cx="5595729" cy="624402"/>
              </a:xfrm>
              <a:prstGeom prst="round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1875918" y="4599899"/>
                <a:ext cx="5580000" cy="408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如遇有贵重物品交予家属保管，并签字为证</a:t>
                </a: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BD0AD846-6FD1-4CD5-A745-F0DEC51FF56D}"/>
                </a:ext>
              </a:extLst>
            </p:cNvPr>
            <p:cNvGrpSpPr/>
            <p:nvPr/>
          </p:nvGrpSpPr>
          <p:grpSpPr>
            <a:xfrm>
              <a:off x="1251658" y="4549752"/>
              <a:ext cx="540000" cy="540000"/>
              <a:chOff x="1275153" y="2394349"/>
              <a:chExt cx="784225" cy="784225"/>
            </a:xfrm>
          </p:grpSpPr>
          <p:sp>
            <p:nvSpPr>
              <p:cNvPr id="53" name="椭圆 11">
                <a:extLst>
                  <a:ext uri="{FF2B5EF4-FFF2-40B4-BE49-F238E27FC236}">
                    <a16:creationId xmlns:a16="http://schemas.microsoft.com/office/drawing/2014/main" id="{9A4CFD28-0F3A-4512-B125-0EEA6EAF5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153" y="2394349"/>
                <a:ext cx="784225" cy="7842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54" name="Group 36">
                <a:extLst>
                  <a:ext uri="{FF2B5EF4-FFF2-40B4-BE49-F238E27FC236}">
                    <a16:creationId xmlns:a16="http://schemas.microsoft.com/office/drawing/2014/main" id="{62AD2B90-3BA1-4E2C-B00F-C31EC2080E72}"/>
                  </a:ext>
                </a:extLst>
              </p:cNvPr>
              <p:cNvGrpSpPr/>
              <p:nvPr/>
            </p:nvGrpSpPr>
            <p:grpSpPr>
              <a:xfrm>
                <a:off x="1438348" y="2611519"/>
                <a:ext cx="476250" cy="444500"/>
                <a:chExt cx="739775" cy="690562"/>
              </a:xfrm>
            </p:grpSpPr>
            <p:sp>
              <p:nvSpPr>
                <p:cNvPr id="55" name="Freeform 876">
                  <a:extLst>
                    <a:ext uri="{FF2B5EF4-FFF2-40B4-BE49-F238E27FC236}">
                      <a16:creationId xmlns:a16="http://schemas.microsoft.com/office/drawing/2014/main" id="{94C56B1D-23EE-418E-8154-EA23480D7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013" y="71437"/>
                  <a:ext cx="115888" cy="101600"/>
                </a:xfrm>
                <a:custGeom>
                  <a:gdLst>
                    <a:gd fmla="*/ 2 w 31" name="T0"/>
                    <a:gd fmla="*/ 25 h 27" name="T1"/>
                    <a:gd fmla="*/ 2 w 31" name="T2"/>
                    <a:gd fmla="*/ 27 h 27" name="T3"/>
                    <a:gd fmla="*/ 4 w 31" name="T4"/>
                    <a:gd fmla="*/ 27 h 27" name="T5"/>
                    <a:gd fmla="*/ 28 w 31" name="T6"/>
                    <a:gd fmla="*/ 9 h 27" name="T7"/>
                    <a:gd fmla="*/ 30 w 31" name="T8"/>
                    <a:gd fmla="*/ 6 h 27" name="T9"/>
                    <a:gd fmla="*/ 30 w 31" name="T10"/>
                    <a:gd fmla="*/ 3 h 27" name="T11"/>
                    <a:gd fmla="*/ 23 w 31" name="T12"/>
                    <a:gd fmla="*/ 1 h 27" name="T13"/>
                    <a:gd fmla="*/ 0 w 31" name="T14"/>
                    <a:gd fmla="*/ 18 h 27" name="T15"/>
                    <a:gd fmla="*/ 1 w 31" name="T16"/>
                    <a:gd fmla="*/ 20 h 27" name="T17"/>
                    <a:gd fmla="*/ 2 w 31" name="T18"/>
                    <a:gd fmla="*/ 25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1" name="T30"/>
                    <a:gd fmla="*/ 0 h 27" name="T31"/>
                    <a:gd fmla="*/ 31 w 31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1">
                      <a:moveTo>
                        <a:pt x="2" y="25"/>
                      </a:move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3" y="27"/>
                        <a:pt x="3" y="27"/>
                        <a:pt x="4" y="27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30" y="7"/>
                        <a:pt x="30" y="6"/>
                      </a:cubicBezTo>
                      <a:cubicBezTo>
                        <a:pt x="31" y="5"/>
                        <a:pt x="30" y="4"/>
                        <a:pt x="30" y="3"/>
                      </a:cubicBezTo>
                      <a:cubicBezTo>
                        <a:pt x="28" y="0"/>
                        <a:pt x="25" y="0"/>
                        <a:pt x="23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20"/>
                      </a:cubicBezTo>
                      <a:cubicBezTo>
                        <a:pt x="1" y="22"/>
                        <a:pt x="1" y="23"/>
                        <a:pt x="2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6" name="Freeform 877">
                  <a:extLst>
                    <a:ext uri="{FF2B5EF4-FFF2-40B4-BE49-F238E27FC236}">
                      <a16:creationId xmlns:a16="http://schemas.microsoft.com/office/drawing/2014/main" id="{219CE6C4-E16B-41CC-B486-11A8F8D99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775" y="225425"/>
                  <a:ext cx="127000" cy="55563"/>
                </a:xfrm>
                <a:custGeom>
                  <a:gdLst>
                    <a:gd fmla="*/ 33 w 34" name="T0"/>
                    <a:gd fmla="*/ 7 h 15" name="T1"/>
                    <a:gd fmla="*/ 30 w 34" name="T2"/>
                    <a:gd fmla="*/ 5 h 15" name="T3"/>
                    <a:gd fmla="*/ 1 w 34" name="T4"/>
                    <a:gd fmla="*/ 0 h 15" name="T5"/>
                    <a:gd fmla="*/ 1 w 34" name="T6"/>
                    <a:gd fmla="*/ 3 h 15" name="T7"/>
                    <a:gd fmla="*/ 1 w 34" name="T8"/>
                    <a:gd fmla="*/ 7 h 15" name="T9"/>
                    <a:gd fmla="*/ 0 w 34" name="T10"/>
                    <a:gd fmla="*/ 10 h 15" name="T11"/>
                    <a:gd fmla="*/ 28 w 34" name="T12"/>
                    <a:gd fmla="*/ 15 h 15" name="T13"/>
                    <a:gd fmla="*/ 29 w 34" name="T14"/>
                    <a:gd fmla="*/ 15 h 15" name="T15"/>
                    <a:gd fmla="*/ 34 w 34" name="T16"/>
                    <a:gd fmla="*/ 11 h 15" name="T17"/>
                    <a:gd fmla="*/ 33 w 34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4" name="T30"/>
                    <a:gd fmla="*/ 0 h 15" name="T31"/>
                    <a:gd fmla="*/ 34 w 34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4">
                      <a:moveTo>
                        <a:pt x="33" y="7"/>
                      </a:moveTo>
                      <a:cubicBezTo>
                        <a:pt x="32" y="6"/>
                        <a:pt x="31" y="5"/>
                        <a:pt x="30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31" y="15"/>
                        <a:pt x="33" y="13"/>
                        <a:pt x="34" y="11"/>
                      </a:cubicBezTo>
                      <a:cubicBezTo>
                        <a:pt x="34" y="10"/>
                        <a:pt x="33" y="8"/>
                        <a:pt x="33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7" name="Freeform 878">
                  <a:extLst>
                    <a:ext uri="{FF2B5EF4-FFF2-40B4-BE49-F238E27FC236}">
                      <a16:creationId xmlns:a16="http://schemas.microsoft.com/office/drawing/2014/main" id="{A34BD11A-ABDF-4016-9582-827A63C04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788" y="304800"/>
                  <a:ext cx="93663" cy="127000"/>
                </a:xfrm>
                <a:custGeom>
                  <a:gdLst>
                    <a:gd fmla="*/ 6 w 25" name="T0"/>
                    <a:gd fmla="*/ 2 h 34" name="T1"/>
                    <a:gd fmla="*/ 4 w 25" name="T2"/>
                    <a:gd fmla="*/ 0 h 34" name="T3"/>
                    <a:gd fmla="*/ 3 w 25" name="T4"/>
                    <a:gd fmla="*/ 3 h 34" name="T5"/>
                    <a:gd fmla="*/ 1 w 25" name="T6"/>
                    <a:gd fmla="*/ 7 h 34" name="T7"/>
                    <a:gd fmla="*/ 0 w 25" name="T8"/>
                    <a:gd fmla="*/ 10 h 34" name="T9"/>
                    <a:gd fmla="*/ 16 w 25" name="T10"/>
                    <a:gd fmla="*/ 32 h 34" name="T11"/>
                    <a:gd fmla="*/ 19 w 25" name="T12"/>
                    <a:gd fmla="*/ 34 h 34" name="T13"/>
                    <a:gd fmla="*/ 20 w 25" name="T14"/>
                    <a:gd fmla="*/ 34 h 34" name="T15"/>
                    <a:gd fmla="*/ 22 w 25" name="T16"/>
                    <a:gd fmla="*/ 33 h 34" name="T17"/>
                    <a:gd fmla="*/ 24 w 25" name="T18"/>
                    <a:gd fmla="*/ 30 h 34" name="T19"/>
                    <a:gd fmla="*/ 24 w 25" name="T20"/>
                    <a:gd fmla="*/ 27 h 34" name="T21"/>
                    <a:gd fmla="*/ 6 w 25" name="T22"/>
                    <a:gd fmla="*/ 2 h 3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" name="T36"/>
                    <a:gd fmla="*/ 0 h 34" name="T37"/>
                    <a:gd fmla="*/ 25 w 25" name="T38"/>
                    <a:gd fmla="*/ 34 h 3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4" w="25">
                      <a:moveTo>
                        <a:pt x="6" y="2"/>
                      </a:moveTo>
                      <a:cubicBezTo>
                        <a:pt x="6" y="1"/>
                        <a:pt x="5" y="1"/>
                        <a:pt x="4" y="0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3" y="4"/>
                        <a:pt x="2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3"/>
                        <a:pt x="18" y="34"/>
                        <a:pt x="19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21" y="34"/>
                        <a:pt x="22" y="34"/>
                        <a:pt x="22" y="33"/>
                      </a:cubicBezTo>
                      <a:cubicBezTo>
                        <a:pt x="24" y="33"/>
                        <a:pt x="24" y="32"/>
                        <a:pt x="24" y="30"/>
                      </a:cubicBezTo>
                      <a:cubicBezTo>
                        <a:pt x="25" y="29"/>
                        <a:pt x="24" y="28"/>
                        <a:pt x="24" y="27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8" name="Freeform 879">
                  <a:extLst>
                    <a:ext uri="{FF2B5EF4-FFF2-40B4-BE49-F238E27FC236}">
                      <a16:creationId xmlns:a16="http://schemas.microsoft.com/office/drawing/2014/main" id="{11658642-0C4F-4C8A-874F-DF678E6D7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" y="71437"/>
                  <a:ext cx="112713" cy="101600"/>
                </a:xfrm>
                <a:custGeom>
                  <a:gdLst>
                    <a:gd fmla="*/ 2 w 30" name="T0"/>
                    <a:gd fmla="*/ 9 h 27" name="T1"/>
                    <a:gd fmla="*/ 27 w 30" name="T2"/>
                    <a:gd fmla="*/ 27 h 27" name="T3"/>
                    <a:gd fmla="*/ 28 w 30" name="T4"/>
                    <a:gd fmla="*/ 27 h 27" name="T5"/>
                    <a:gd fmla="*/ 28 w 30" name="T6"/>
                    <a:gd fmla="*/ 24 h 27" name="T7"/>
                    <a:gd fmla="*/ 29 w 30" name="T8"/>
                    <a:gd fmla="*/ 20 h 27" name="T9"/>
                    <a:gd fmla="*/ 30 w 30" name="T10"/>
                    <a:gd fmla="*/ 17 h 27" name="T11"/>
                    <a:gd fmla="*/ 8 w 30" name="T12"/>
                    <a:gd fmla="*/ 1 h 27" name="T13"/>
                    <a:gd fmla="*/ 1 w 30" name="T14"/>
                    <a:gd fmla="*/ 3 h 27" name="T15"/>
                    <a:gd fmla="*/ 0 w 30" name="T16"/>
                    <a:gd fmla="*/ 6 h 27" name="T17"/>
                    <a:gd fmla="*/ 2 w 30" name="T18"/>
                    <a:gd fmla="*/ 9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0" name="T30"/>
                    <a:gd fmla="*/ 0 h 27" name="T31"/>
                    <a:gd fmla="*/ 30 w 30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0">
                      <a:moveTo>
                        <a:pt x="2" y="9"/>
                      </a:move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8" y="27"/>
                      </a:cubicBezTo>
                      <a:cubicBezTo>
                        <a:pt x="28" y="26"/>
                        <a:pt x="28" y="25"/>
                        <a:pt x="28" y="24"/>
                      </a:cubicBezTo>
                      <a:cubicBezTo>
                        <a:pt x="28" y="23"/>
                        <a:pt x="29" y="21"/>
                        <a:pt x="29" y="20"/>
                      </a:cubicBezTo>
                      <a:cubicBezTo>
                        <a:pt x="29" y="19"/>
                        <a:pt x="30" y="18"/>
                        <a:pt x="30" y="17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5" y="0"/>
                        <a:pt x="2" y="0"/>
                        <a:pt x="1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59" name="Freeform 880">
                  <a:extLst>
                    <a:ext uri="{FF2B5EF4-FFF2-40B4-BE49-F238E27FC236}">
                      <a16:creationId xmlns:a16="http://schemas.microsoft.com/office/drawing/2014/main" id="{E7378B77-DB00-4A5B-A3DC-6BB20A3F5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5425"/>
                  <a:ext cx="120650" cy="55563"/>
                </a:xfrm>
                <a:custGeom>
                  <a:gdLst>
                    <a:gd fmla="*/ 32 w 32" name="T0"/>
                    <a:gd fmla="*/ 7 h 15" name="T1"/>
                    <a:gd fmla="*/ 31 w 32" name="T2"/>
                    <a:gd fmla="*/ 3 h 15" name="T3"/>
                    <a:gd fmla="*/ 31 w 32" name="T4"/>
                    <a:gd fmla="*/ 0 h 15" name="T5"/>
                    <a:gd fmla="*/ 4 w 32" name="T6"/>
                    <a:gd fmla="*/ 5 h 15" name="T7"/>
                    <a:gd fmla="*/ 1 w 32" name="T8"/>
                    <a:gd fmla="*/ 7 h 15" name="T9"/>
                    <a:gd fmla="*/ 0 w 32" name="T10"/>
                    <a:gd fmla="*/ 11 h 15" name="T11"/>
                    <a:gd fmla="*/ 5 w 32" name="T12"/>
                    <a:gd fmla="*/ 15 h 15" name="T13"/>
                    <a:gd fmla="*/ 5 w 32" name="T14"/>
                    <a:gd fmla="*/ 15 h 15" name="T15"/>
                    <a:gd fmla="*/ 32 w 32" name="T16"/>
                    <a:gd fmla="*/ 10 h 15" name="T17"/>
                    <a:gd fmla="*/ 32 w 32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2" name="T30"/>
                    <a:gd fmla="*/ 0 h 15" name="T31"/>
                    <a:gd fmla="*/ 32 w 32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2">
                      <a:moveTo>
                        <a:pt x="32" y="7"/>
                      </a:moveTo>
                      <a:cubicBezTo>
                        <a:pt x="32" y="6"/>
                        <a:pt x="31" y="5"/>
                        <a:pt x="31" y="3"/>
                      </a:cubicBezTo>
                      <a:cubicBezTo>
                        <a:pt x="31" y="2"/>
                        <a:pt x="31" y="1"/>
                        <a:pt x="31" y="0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1" y="6"/>
                        <a:pt x="1" y="7"/>
                      </a:cubicBezTo>
                      <a:cubicBezTo>
                        <a:pt x="0" y="8"/>
                        <a:pt x="0" y="10"/>
                        <a:pt x="0" y="11"/>
                      </a:cubicBezTo>
                      <a:cubicBezTo>
                        <a:pt x="0" y="13"/>
                        <a:pt x="2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9"/>
                        <a:pt x="32" y="8"/>
                        <a:pt x="32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60" name="Freeform 881">
                  <a:extLst>
                    <a:ext uri="{FF2B5EF4-FFF2-40B4-BE49-F238E27FC236}">
                      <a16:creationId xmlns:a16="http://schemas.microsoft.com/office/drawing/2014/main" id="{ACFCF2D0-45EF-4905-A1DB-879F2A57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25" y="307975"/>
                  <a:ext cx="90488" cy="123825"/>
                </a:xfrm>
                <a:custGeom>
                  <a:gdLst>
                    <a:gd fmla="*/ 21 w 24" name="T0"/>
                    <a:gd fmla="*/ 2 h 33" name="T1"/>
                    <a:gd fmla="*/ 20 w 24" name="T2"/>
                    <a:gd fmla="*/ 0 h 33" name="T3"/>
                    <a:gd fmla="*/ 18 w 24" name="T4"/>
                    <a:gd fmla="*/ 1 h 33" name="T5"/>
                    <a:gd fmla="*/ 1 w 24" name="T6"/>
                    <a:gd fmla="*/ 26 h 33" name="T7"/>
                    <a:gd fmla="*/ 0 w 24" name="T8"/>
                    <a:gd fmla="*/ 29 h 33" name="T9"/>
                    <a:gd fmla="*/ 2 w 24" name="T10"/>
                    <a:gd fmla="*/ 32 h 33" name="T11"/>
                    <a:gd fmla="*/ 5 w 24" name="T12"/>
                    <a:gd fmla="*/ 33 h 33" name="T13"/>
                    <a:gd fmla="*/ 6 w 24" name="T14"/>
                    <a:gd fmla="*/ 33 h 33" name="T15"/>
                    <a:gd fmla="*/ 9 w 24" name="T16"/>
                    <a:gd fmla="*/ 31 h 33" name="T17"/>
                    <a:gd fmla="*/ 24 w 24" name="T18"/>
                    <a:gd fmla="*/ 10 h 33" name="T19"/>
                    <a:gd fmla="*/ 23 w 24" name="T20"/>
                    <a:gd fmla="*/ 7 h 33" name="T21"/>
                    <a:gd fmla="*/ 21 w 24" name="T22"/>
                    <a:gd fmla="*/ 2 h 33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4" name="T36"/>
                    <a:gd fmla="*/ 0 h 33" name="T37"/>
                    <a:gd fmla="*/ 24 w 24" name="T38"/>
                    <a:gd fmla="*/ 33 h 33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3" w="24">
                      <a:moveTo>
                        <a:pt x="21" y="2"/>
                      </a:moveTo>
                      <a:cubicBezTo>
                        <a:pt x="20" y="1"/>
                        <a:pt x="20" y="1"/>
                        <a:pt x="20" y="0"/>
                      </a:cubicBezTo>
                      <a:cubicBezTo>
                        <a:pt x="19" y="0"/>
                        <a:pt x="18" y="0"/>
                        <a:pt x="18" y="1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3" y="33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6" y="33"/>
                      </a:cubicBezTo>
                      <a:cubicBezTo>
                        <a:pt x="7" y="33"/>
                        <a:pt x="8" y="32"/>
                        <a:pt x="9" y="3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9"/>
                        <a:pt x="23" y="8"/>
                        <a:pt x="23" y="7"/>
                      </a:cubicBezTo>
                      <a:cubicBezTo>
                        <a:pt x="22" y="5"/>
                        <a:pt x="21" y="4"/>
                        <a:pt x="2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61" name="Freeform 882">
                  <a:extLst>
                    <a:ext uri="{FF2B5EF4-FFF2-40B4-BE49-F238E27FC236}">
                      <a16:creationId xmlns:a16="http://schemas.microsoft.com/office/drawing/2014/main" id="{1F509DE8-9E79-422E-8689-F9A4724D74DD}"/>
                    </a:ext>
                  </a:extLst>
                </p:cNvPr>
                <p:cNvSpPr>
                  <a:spLocks noChangeArrowheads="1" noEditPoints="1"/>
                </p:cNvSpPr>
                <p:nvPr/>
              </p:nvSpPr>
              <p:spPr bwMode="auto">
                <a:xfrm>
                  <a:off x="158750" y="0"/>
                  <a:ext cx="419100" cy="506413"/>
                </a:xfrm>
                <a:custGeom>
                  <a:gdLst>
                    <a:gd fmla="*/ 56 w 112" name="T0"/>
                    <a:gd fmla="*/ 0 h 135" name="T1"/>
                    <a:gd fmla="*/ 0 w 112" name="T2"/>
                    <a:gd fmla="*/ 56 h 135" name="T3"/>
                    <a:gd fmla="*/ 17 w 112" name="T4"/>
                    <a:gd fmla="*/ 101 h 135" name="T5"/>
                    <a:gd fmla="*/ 18 w 112" name="T6"/>
                    <a:gd fmla="*/ 101 h 135" name="T7"/>
                    <a:gd fmla="*/ 30 w 112" name="T8"/>
                    <a:gd fmla="*/ 128 h 135" name="T9"/>
                    <a:gd fmla="*/ 37 w 112" name="T10"/>
                    <a:gd fmla="*/ 135 h 135" name="T11"/>
                    <a:gd fmla="*/ 74 w 112" name="T12"/>
                    <a:gd fmla="*/ 135 h 135" name="T13"/>
                    <a:gd fmla="*/ 74 w 112" name="T14"/>
                    <a:gd fmla="*/ 135 h 135" name="T15"/>
                    <a:gd fmla="*/ 77 w 112" name="T16"/>
                    <a:gd fmla="*/ 134 h 135" name="T17"/>
                    <a:gd fmla="*/ 81 w 112" name="T18"/>
                    <a:gd fmla="*/ 128 h 135" name="T19"/>
                    <a:gd fmla="*/ 94 w 112" name="T20"/>
                    <a:gd fmla="*/ 101 h 135" name="T21"/>
                    <a:gd fmla="*/ 95 w 112" name="T22"/>
                    <a:gd fmla="*/ 100 h 135" name="T23"/>
                    <a:gd fmla="*/ 112 w 112" name="T24"/>
                    <a:gd fmla="*/ 56 h 135" name="T25"/>
                    <a:gd fmla="*/ 56 w 112" name="T26"/>
                    <a:gd fmla="*/ 0 h 135" name="T27"/>
                    <a:gd fmla="*/ 83 w 112" name="T28"/>
                    <a:gd fmla="*/ 93 h 135" name="T29"/>
                    <a:gd fmla="*/ 82 w 112" name="T30"/>
                    <a:gd fmla="*/ 94 h 135" name="T31"/>
                    <a:gd fmla="*/ 68 w 112" name="T32"/>
                    <a:gd fmla="*/ 121 h 135" name="T33"/>
                    <a:gd fmla="*/ 43 w 112" name="T34"/>
                    <a:gd fmla="*/ 121 h 135" name="T35"/>
                    <a:gd fmla="*/ 29 w 112" name="T36"/>
                    <a:gd fmla="*/ 93 h 135" name="T37"/>
                    <a:gd fmla="*/ 28 w 112" name="T38"/>
                    <a:gd fmla="*/ 93 h 135" name="T39"/>
                    <a:gd fmla="*/ 14 w 112" name="T40"/>
                    <a:gd fmla="*/ 56 h 135" name="T41"/>
                    <a:gd fmla="*/ 56 w 112" name="T42"/>
                    <a:gd fmla="*/ 14 h 135" name="T43"/>
                    <a:gd fmla="*/ 98 w 112" name="T44"/>
                    <a:gd fmla="*/ 56 h 135" name="T45"/>
                    <a:gd fmla="*/ 83 w 112" name="T46"/>
                    <a:gd fmla="*/ 93 h 135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w 112" name="T72"/>
                    <a:gd fmla="*/ 0 h 135" name="T73"/>
                    <a:gd fmla="*/ 112 w 112" name="T74"/>
                    <a:gd fmla="*/ 135 h 135" name="T75"/>
                  </a:gdLst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b="T75" l="T72" r="T74" t="T73"/>
                  <a:pathLst>
                    <a:path h="135" w="112">
                      <a:moveTo>
                        <a:pt x="56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71"/>
                        <a:pt x="6" y="88"/>
                        <a:pt x="17" y="101"/>
                      </a:cubicBezTo>
                      <a:cubicBezTo>
                        <a:pt x="17" y="101"/>
                        <a:pt x="17" y="101"/>
                        <a:pt x="18" y="101"/>
                      </a:cubicBezTo>
                      <a:cubicBezTo>
                        <a:pt x="21" y="106"/>
                        <a:pt x="30" y="119"/>
                        <a:pt x="30" y="128"/>
                      </a:cubicBezTo>
                      <a:cubicBezTo>
                        <a:pt x="30" y="132"/>
                        <a:pt x="33" y="135"/>
                        <a:pt x="37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5" y="135"/>
                        <a:pt x="76" y="135"/>
                        <a:pt x="77" y="134"/>
                      </a:cubicBezTo>
                      <a:cubicBezTo>
                        <a:pt x="80" y="133"/>
                        <a:pt x="81" y="131"/>
                        <a:pt x="81" y="128"/>
                      </a:cubicBezTo>
                      <a:cubicBezTo>
                        <a:pt x="81" y="120"/>
                        <a:pt x="89" y="108"/>
                        <a:pt x="94" y="101"/>
                      </a:cubicBezTo>
                      <a:cubicBezTo>
                        <a:pt x="94" y="101"/>
                        <a:pt x="95" y="101"/>
                        <a:pt x="95" y="100"/>
                      </a:cubicBezTo>
                      <a:cubicBezTo>
                        <a:pt x="105" y="87"/>
                        <a:pt x="112" y="71"/>
                        <a:pt x="112" y="56"/>
                      </a:cubicBezTo>
                      <a:cubicBezTo>
                        <a:pt x="112" y="25"/>
                        <a:pt x="87" y="0"/>
                        <a:pt x="56" y="0"/>
                      </a:cubicBezTo>
                      <a:close/>
                      <a:moveTo>
                        <a:pt x="83" y="93"/>
                      </a:moveTo>
                      <a:cubicBezTo>
                        <a:pt x="83" y="93"/>
                        <a:pt x="83" y="94"/>
                        <a:pt x="82" y="94"/>
                      </a:cubicBezTo>
                      <a:cubicBezTo>
                        <a:pt x="79" y="98"/>
                        <a:pt x="71" y="110"/>
                        <a:pt x="68" y="121"/>
                      </a:cubicBezTo>
                      <a:cubicBezTo>
                        <a:pt x="43" y="121"/>
                        <a:pt x="43" y="121"/>
                        <a:pt x="43" y="121"/>
                      </a:cubicBezTo>
                      <a:cubicBezTo>
                        <a:pt x="40" y="109"/>
                        <a:pt x="31" y="97"/>
                        <a:pt x="29" y="93"/>
                      </a:cubicBezTo>
                      <a:cubicBezTo>
                        <a:pt x="29" y="93"/>
                        <a:pt x="28" y="93"/>
                        <a:pt x="28" y="93"/>
                      </a:cubicBezTo>
                      <a:cubicBezTo>
                        <a:pt x="19" y="82"/>
                        <a:pt x="14" y="68"/>
                        <a:pt x="14" y="56"/>
                      </a:cubicBezTo>
                      <a:cubicBezTo>
                        <a:pt x="14" y="33"/>
                        <a:pt x="32" y="14"/>
                        <a:pt x="56" y="14"/>
                      </a:cubicBezTo>
                      <a:cubicBezTo>
                        <a:pt x="79" y="14"/>
                        <a:pt x="98" y="33"/>
                        <a:pt x="98" y="56"/>
                      </a:cubicBezTo>
                      <a:cubicBezTo>
                        <a:pt x="98" y="68"/>
                        <a:pt x="92" y="82"/>
                        <a:pt x="83" y="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62" name="Freeform 883">
                  <a:extLst>
                    <a:ext uri="{FF2B5EF4-FFF2-40B4-BE49-F238E27FC236}">
                      <a16:creationId xmlns:a16="http://schemas.microsoft.com/office/drawing/2014/main" id="{489CA8F3-2B65-42B9-9D79-CF6E80610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25" y="547687"/>
                  <a:ext cx="158750" cy="142875"/>
                </a:xfrm>
                <a:custGeom>
                  <a:gdLst>
                    <a:gd fmla="*/ 36 w 42" name="T0"/>
                    <a:gd fmla="*/ 0 h 38" name="T1"/>
                    <a:gd fmla="*/ 5 w 42" name="T2"/>
                    <a:gd fmla="*/ 0 h 38" name="T3"/>
                    <a:gd fmla="*/ 0 w 42" name="T4"/>
                    <a:gd fmla="*/ 6 h 38" name="T5"/>
                    <a:gd fmla="*/ 0 w 42" name="T6"/>
                    <a:gd fmla="*/ 27 h 38" name="T7"/>
                    <a:gd fmla="*/ 5 w 42" name="T8"/>
                    <a:gd fmla="*/ 33 h 38" name="T9"/>
                    <a:gd fmla="*/ 10 w 42" name="T10"/>
                    <a:gd fmla="*/ 33 h 38" name="T11"/>
                    <a:gd fmla="*/ 13 w 42" name="T12"/>
                    <a:gd fmla="*/ 36 h 38" name="T13"/>
                    <a:gd fmla="*/ 17 w 42" name="T14"/>
                    <a:gd fmla="*/ 38 h 38" name="T15"/>
                    <a:gd fmla="*/ 24 w 42" name="T16"/>
                    <a:gd fmla="*/ 38 h 38" name="T17"/>
                    <a:gd fmla="*/ 28 w 42" name="T18"/>
                    <a:gd fmla="*/ 36 h 38" name="T19"/>
                    <a:gd fmla="*/ 31 w 42" name="T20"/>
                    <a:gd fmla="*/ 33 h 38" name="T21"/>
                    <a:gd fmla="*/ 36 w 42" name="T22"/>
                    <a:gd fmla="*/ 33 h 38" name="T23"/>
                    <a:gd fmla="*/ 42 w 42" name="T24"/>
                    <a:gd fmla="*/ 27 h 38" name="T25"/>
                    <a:gd fmla="*/ 42 w 42" name="T26"/>
                    <a:gd fmla="*/ 6 h 38" name="T27"/>
                    <a:gd fmla="*/ 36 w 42" name="T28"/>
                    <a:gd fmla="*/ 0 h 38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42" name="T45"/>
                    <a:gd fmla="*/ 0 h 38" name="T46"/>
                    <a:gd fmla="*/ 42 w 42" name="T47"/>
                    <a:gd fmla="*/ 38 h 38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38" w="42">
                      <a:moveTo>
                        <a:pt x="3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2" y="33"/>
                        <a:pt x="5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7"/>
                        <a:pt x="16" y="38"/>
                        <a:pt x="17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7" y="37"/>
                        <a:pt x="28" y="36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9" y="33"/>
                        <a:pt x="42" y="30"/>
                        <a:pt x="42" y="2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3"/>
                        <a:pt x="39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</p:grpSp>
        </p:grpSp>
      </p:grpSp>
      <p:pic>
        <p:nvPicPr>
          <p:cNvPr id="74" name="图片 73">
            <a:extLst>
              <a:ext uri="{FF2B5EF4-FFF2-40B4-BE49-F238E27FC236}">
                <a16:creationId xmlns:a16="http://schemas.microsoft.com/office/drawing/2014/main" id="{79E3AB8E-F8A0-44F2-A89A-F4DC11CA3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22" l="10271" r="10235" t="6196"/>
          <a:stretch>
            <a:fillRect/>
          </a:stretch>
        </p:blipFill>
        <p:spPr>
          <a:xfrm flipH="1">
            <a:off x="7587361" y="1543347"/>
            <a:ext cx="4224885" cy="455370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</p:pic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6E998E87-0F39-463A-B048-899F11D97A8F}"/>
              </a:ext>
            </a:extLst>
          </p:cNvPr>
          <p:cNvGrpSpPr/>
          <p:nvPr/>
        </p:nvGrpSpPr>
        <p:grpSpPr>
          <a:xfrm>
            <a:off x="1242393" y="1485430"/>
            <a:ext cx="6229254" cy="701346"/>
            <a:chOff x="1242393" y="1485430"/>
            <a:chExt cx="6229254" cy="701346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7F168315-ED1C-46BC-8E5C-FED3DAAF1219}"/>
                </a:ext>
              </a:extLst>
            </p:cNvPr>
            <p:cNvGrpSpPr/>
            <p:nvPr/>
          </p:nvGrpSpPr>
          <p:grpSpPr>
            <a:xfrm>
              <a:off x="1875918" y="1485430"/>
              <a:ext cx="5595729" cy="701346"/>
              <a:chOff x="1875918" y="1485430"/>
              <a:chExt cx="5595729" cy="701346"/>
            </a:xfrm>
          </p:grpSpPr>
          <p:sp>
            <p:nvSpPr>
              <p:cNvPr id="63" name="矩形: 圆角 62">
                <a:extLst>
                  <a:ext uri="{FF2B5EF4-FFF2-40B4-BE49-F238E27FC236}">
                    <a16:creationId xmlns:a16="http://schemas.microsoft.com/office/drawing/2014/main" id="{BCD891DC-9B6E-4304-88E4-F193BCB07418}"/>
                  </a:ext>
                </a:extLst>
              </p:cNvPr>
              <p:cNvSpPr/>
              <p:nvPr/>
            </p:nvSpPr>
            <p:spPr>
              <a:xfrm>
                <a:off x="1875918" y="1543347"/>
                <a:ext cx="5595729" cy="624402"/>
              </a:xfrm>
              <a:prstGeom prst="round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1891647" y="1485430"/>
                <a:ext cx="5580000" cy="725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核对手术医嘱，病历、影像资料，共同核对患者信息及腕带标识</a:t>
                </a: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900B11DB-3E17-4779-B654-218062C48143}"/>
                </a:ext>
              </a:extLst>
            </p:cNvPr>
            <p:cNvGrpSpPr/>
            <p:nvPr/>
          </p:nvGrpSpPr>
          <p:grpSpPr>
            <a:xfrm>
              <a:off x="1242393" y="1575757"/>
              <a:ext cx="540000" cy="540000"/>
              <a:chOff x="1275153" y="2394349"/>
              <a:chExt cx="784225" cy="784225"/>
            </a:xfrm>
          </p:grpSpPr>
          <p:sp>
            <p:nvSpPr>
              <p:cNvPr id="81" name="椭圆 11">
                <a:extLst>
                  <a:ext uri="{FF2B5EF4-FFF2-40B4-BE49-F238E27FC236}">
                    <a16:creationId xmlns:a16="http://schemas.microsoft.com/office/drawing/2014/main" id="{BA499B8E-F124-4D24-B3AE-24FE9CF7F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153" y="2394349"/>
                <a:ext cx="784225" cy="7842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82" name="Group 36">
                <a:extLst>
                  <a:ext uri="{FF2B5EF4-FFF2-40B4-BE49-F238E27FC236}">
                    <a16:creationId xmlns:a16="http://schemas.microsoft.com/office/drawing/2014/main" id="{90256BE1-1E94-41F4-8C4D-F8682BA42C65}"/>
                  </a:ext>
                </a:extLst>
              </p:cNvPr>
              <p:cNvGrpSpPr/>
              <p:nvPr/>
            </p:nvGrpSpPr>
            <p:grpSpPr>
              <a:xfrm>
                <a:off x="1438348" y="2611519"/>
                <a:ext cx="476250" cy="444500"/>
                <a:chExt cx="739775" cy="690562"/>
              </a:xfrm>
            </p:grpSpPr>
            <p:sp>
              <p:nvSpPr>
                <p:cNvPr id="83" name="Freeform 876">
                  <a:extLst>
                    <a:ext uri="{FF2B5EF4-FFF2-40B4-BE49-F238E27FC236}">
                      <a16:creationId xmlns:a16="http://schemas.microsoft.com/office/drawing/2014/main" id="{CBD235F6-DB75-4ECB-9F03-B46BC1D07C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013" y="71437"/>
                  <a:ext cx="115888" cy="101600"/>
                </a:xfrm>
                <a:custGeom>
                  <a:gdLst>
                    <a:gd fmla="*/ 2 w 31" name="T0"/>
                    <a:gd fmla="*/ 25 h 27" name="T1"/>
                    <a:gd fmla="*/ 2 w 31" name="T2"/>
                    <a:gd fmla="*/ 27 h 27" name="T3"/>
                    <a:gd fmla="*/ 4 w 31" name="T4"/>
                    <a:gd fmla="*/ 27 h 27" name="T5"/>
                    <a:gd fmla="*/ 28 w 31" name="T6"/>
                    <a:gd fmla="*/ 9 h 27" name="T7"/>
                    <a:gd fmla="*/ 30 w 31" name="T8"/>
                    <a:gd fmla="*/ 6 h 27" name="T9"/>
                    <a:gd fmla="*/ 30 w 31" name="T10"/>
                    <a:gd fmla="*/ 3 h 27" name="T11"/>
                    <a:gd fmla="*/ 23 w 31" name="T12"/>
                    <a:gd fmla="*/ 1 h 27" name="T13"/>
                    <a:gd fmla="*/ 0 w 31" name="T14"/>
                    <a:gd fmla="*/ 18 h 27" name="T15"/>
                    <a:gd fmla="*/ 1 w 31" name="T16"/>
                    <a:gd fmla="*/ 20 h 27" name="T17"/>
                    <a:gd fmla="*/ 2 w 31" name="T18"/>
                    <a:gd fmla="*/ 25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1" name="T30"/>
                    <a:gd fmla="*/ 0 h 27" name="T31"/>
                    <a:gd fmla="*/ 31 w 31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1">
                      <a:moveTo>
                        <a:pt x="2" y="25"/>
                      </a:move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3" y="27"/>
                        <a:pt x="3" y="27"/>
                        <a:pt x="4" y="27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30" y="7"/>
                        <a:pt x="30" y="6"/>
                      </a:cubicBezTo>
                      <a:cubicBezTo>
                        <a:pt x="31" y="5"/>
                        <a:pt x="30" y="4"/>
                        <a:pt x="30" y="3"/>
                      </a:cubicBezTo>
                      <a:cubicBezTo>
                        <a:pt x="28" y="0"/>
                        <a:pt x="25" y="0"/>
                        <a:pt x="23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20"/>
                      </a:cubicBezTo>
                      <a:cubicBezTo>
                        <a:pt x="1" y="22"/>
                        <a:pt x="1" y="23"/>
                        <a:pt x="2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84" name="Freeform 877">
                  <a:extLst>
                    <a:ext uri="{FF2B5EF4-FFF2-40B4-BE49-F238E27FC236}">
                      <a16:creationId xmlns:a16="http://schemas.microsoft.com/office/drawing/2014/main" id="{92014E21-EBD2-4D22-85E9-3D4393936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775" y="225425"/>
                  <a:ext cx="127000" cy="55563"/>
                </a:xfrm>
                <a:custGeom>
                  <a:gdLst>
                    <a:gd fmla="*/ 33 w 34" name="T0"/>
                    <a:gd fmla="*/ 7 h 15" name="T1"/>
                    <a:gd fmla="*/ 30 w 34" name="T2"/>
                    <a:gd fmla="*/ 5 h 15" name="T3"/>
                    <a:gd fmla="*/ 1 w 34" name="T4"/>
                    <a:gd fmla="*/ 0 h 15" name="T5"/>
                    <a:gd fmla="*/ 1 w 34" name="T6"/>
                    <a:gd fmla="*/ 3 h 15" name="T7"/>
                    <a:gd fmla="*/ 1 w 34" name="T8"/>
                    <a:gd fmla="*/ 7 h 15" name="T9"/>
                    <a:gd fmla="*/ 0 w 34" name="T10"/>
                    <a:gd fmla="*/ 10 h 15" name="T11"/>
                    <a:gd fmla="*/ 28 w 34" name="T12"/>
                    <a:gd fmla="*/ 15 h 15" name="T13"/>
                    <a:gd fmla="*/ 29 w 34" name="T14"/>
                    <a:gd fmla="*/ 15 h 15" name="T15"/>
                    <a:gd fmla="*/ 34 w 34" name="T16"/>
                    <a:gd fmla="*/ 11 h 15" name="T17"/>
                    <a:gd fmla="*/ 33 w 34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4" name="T30"/>
                    <a:gd fmla="*/ 0 h 15" name="T31"/>
                    <a:gd fmla="*/ 34 w 34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4">
                      <a:moveTo>
                        <a:pt x="33" y="7"/>
                      </a:moveTo>
                      <a:cubicBezTo>
                        <a:pt x="32" y="6"/>
                        <a:pt x="31" y="5"/>
                        <a:pt x="30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31" y="15"/>
                        <a:pt x="33" y="13"/>
                        <a:pt x="34" y="11"/>
                      </a:cubicBezTo>
                      <a:cubicBezTo>
                        <a:pt x="34" y="10"/>
                        <a:pt x="33" y="8"/>
                        <a:pt x="33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85" name="Freeform 878">
                  <a:extLst>
                    <a:ext uri="{FF2B5EF4-FFF2-40B4-BE49-F238E27FC236}">
                      <a16:creationId xmlns:a16="http://schemas.microsoft.com/office/drawing/2014/main" id="{D2C7EE0E-8AEB-43EA-9D42-92E17CA91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788" y="304800"/>
                  <a:ext cx="93663" cy="127000"/>
                </a:xfrm>
                <a:custGeom>
                  <a:gdLst>
                    <a:gd fmla="*/ 6 w 25" name="T0"/>
                    <a:gd fmla="*/ 2 h 34" name="T1"/>
                    <a:gd fmla="*/ 4 w 25" name="T2"/>
                    <a:gd fmla="*/ 0 h 34" name="T3"/>
                    <a:gd fmla="*/ 3 w 25" name="T4"/>
                    <a:gd fmla="*/ 3 h 34" name="T5"/>
                    <a:gd fmla="*/ 1 w 25" name="T6"/>
                    <a:gd fmla="*/ 7 h 34" name="T7"/>
                    <a:gd fmla="*/ 0 w 25" name="T8"/>
                    <a:gd fmla="*/ 10 h 34" name="T9"/>
                    <a:gd fmla="*/ 16 w 25" name="T10"/>
                    <a:gd fmla="*/ 32 h 34" name="T11"/>
                    <a:gd fmla="*/ 19 w 25" name="T12"/>
                    <a:gd fmla="*/ 34 h 34" name="T13"/>
                    <a:gd fmla="*/ 20 w 25" name="T14"/>
                    <a:gd fmla="*/ 34 h 34" name="T15"/>
                    <a:gd fmla="*/ 22 w 25" name="T16"/>
                    <a:gd fmla="*/ 33 h 34" name="T17"/>
                    <a:gd fmla="*/ 24 w 25" name="T18"/>
                    <a:gd fmla="*/ 30 h 34" name="T19"/>
                    <a:gd fmla="*/ 24 w 25" name="T20"/>
                    <a:gd fmla="*/ 27 h 34" name="T21"/>
                    <a:gd fmla="*/ 6 w 25" name="T22"/>
                    <a:gd fmla="*/ 2 h 3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" name="T36"/>
                    <a:gd fmla="*/ 0 h 34" name="T37"/>
                    <a:gd fmla="*/ 25 w 25" name="T38"/>
                    <a:gd fmla="*/ 34 h 3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4" w="25">
                      <a:moveTo>
                        <a:pt x="6" y="2"/>
                      </a:moveTo>
                      <a:cubicBezTo>
                        <a:pt x="6" y="1"/>
                        <a:pt x="5" y="1"/>
                        <a:pt x="4" y="0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3" y="4"/>
                        <a:pt x="2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3"/>
                        <a:pt x="18" y="34"/>
                        <a:pt x="19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21" y="34"/>
                        <a:pt x="22" y="34"/>
                        <a:pt x="22" y="33"/>
                      </a:cubicBezTo>
                      <a:cubicBezTo>
                        <a:pt x="24" y="33"/>
                        <a:pt x="24" y="32"/>
                        <a:pt x="24" y="30"/>
                      </a:cubicBezTo>
                      <a:cubicBezTo>
                        <a:pt x="25" y="29"/>
                        <a:pt x="24" y="28"/>
                        <a:pt x="24" y="27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86" name="Freeform 879">
                  <a:extLst>
                    <a:ext uri="{FF2B5EF4-FFF2-40B4-BE49-F238E27FC236}">
                      <a16:creationId xmlns:a16="http://schemas.microsoft.com/office/drawing/2014/main" id="{E4D4C18B-0D70-43A0-98D8-1E64368EE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" y="71437"/>
                  <a:ext cx="112713" cy="101600"/>
                </a:xfrm>
                <a:custGeom>
                  <a:gdLst>
                    <a:gd fmla="*/ 2 w 30" name="T0"/>
                    <a:gd fmla="*/ 9 h 27" name="T1"/>
                    <a:gd fmla="*/ 27 w 30" name="T2"/>
                    <a:gd fmla="*/ 27 h 27" name="T3"/>
                    <a:gd fmla="*/ 28 w 30" name="T4"/>
                    <a:gd fmla="*/ 27 h 27" name="T5"/>
                    <a:gd fmla="*/ 28 w 30" name="T6"/>
                    <a:gd fmla="*/ 24 h 27" name="T7"/>
                    <a:gd fmla="*/ 29 w 30" name="T8"/>
                    <a:gd fmla="*/ 20 h 27" name="T9"/>
                    <a:gd fmla="*/ 30 w 30" name="T10"/>
                    <a:gd fmla="*/ 17 h 27" name="T11"/>
                    <a:gd fmla="*/ 8 w 30" name="T12"/>
                    <a:gd fmla="*/ 1 h 27" name="T13"/>
                    <a:gd fmla="*/ 1 w 30" name="T14"/>
                    <a:gd fmla="*/ 3 h 27" name="T15"/>
                    <a:gd fmla="*/ 0 w 30" name="T16"/>
                    <a:gd fmla="*/ 6 h 27" name="T17"/>
                    <a:gd fmla="*/ 2 w 30" name="T18"/>
                    <a:gd fmla="*/ 9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0" name="T30"/>
                    <a:gd fmla="*/ 0 h 27" name="T31"/>
                    <a:gd fmla="*/ 30 w 30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0">
                      <a:moveTo>
                        <a:pt x="2" y="9"/>
                      </a:move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8" y="27"/>
                      </a:cubicBezTo>
                      <a:cubicBezTo>
                        <a:pt x="28" y="26"/>
                        <a:pt x="28" y="25"/>
                        <a:pt x="28" y="24"/>
                      </a:cubicBezTo>
                      <a:cubicBezTo>
                        <a:pt x="28" y="23"/>
                        <a:pt x="29" y="21"/>
                        <a:pt x="29" y="20"/>
                      </a:cubicBezTo>
                      <a:cubicBezTo>
                        <a:pt x="29" y="19"/>
                        <a:pt x="30" y="18"/>
                        <a:pt x="30" y="17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5" y="0"/>
                        <a:pt x="2" y="0"/>
                        <a:pt x="1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87" name="Freeform 880">
                  <a:extLst>
                    <a:ext uri="{FF2B5EF4-FFF2-40B4-BE49-F238E27FC236}">
                      <a16:creationId xmlns:a16="http://schemas.microsoft.com/office/drawing/2014/main" id="{EAC2591F-ABF0-4611-969A-D0277CBF9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5425"/>
                  <a:ext cx="120650" cy="55563"/>
                </a:xfrm>
                <a:custGeom>
                  <a:gdLst>
                    <a:gd fmla="*/ 32 w 32" name="T0"/>
                    <a:gd fmla="*/ 7 h 15" name="T1"/>
                    <a:gd fmla="*/ 31 w 32" name="T2"/>
                    <a:gd fmla="*/ 3 h 15" name="T3"/>
                    <a:gd fmla="*/ 31 w 32" name="T4"/>
                    <a:gd fmla="*/ 0 h 15" name="T5"/>
                    <a:gd fmla="*/ 4 w 32" name="T6"/>
                    <a:gd fmla="*/ 5 h 15" name="T7"/>
                    <a:gd fmla="*/ 1 w 32" name="T8"/>
                    <a:gd fmla="*/ 7 h 15" name="T9"/>
                    <a:gd fmla="*/ 0 w 32" name="T10"/>
                    <a:gd fmla="*/ 11 h 15" name="T11"/>
                    <a:gd fmla="*/ 5 w 32" name="T12"/>
                    <a:gd fmla="*/ 15 h 15" name="T13"/>
                    <a:gd fmla="*/ 5 w 32" name="T14"/>
                    <a:gd fmla="*/ 15 h 15" name="T15"/>
                    <a:gd fmla="*/ 32 w 32" name="T16"/>
                    <a:gd fmla="*/ 10 h 15" name="T17"/>
                    <a:gd fmla="*/ 32 w 32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2" name="T30"/>
                    <a:gd fmla="*/ 0 h 15" name="T31"/>
                    <a:gd fmla="*/ 32 w 32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2">
                      <a:moveTo>
                        <a:pt x="32" y="7"/>
                      </a:moveTo>
                      <a:cubicBezTo>
                        <a:pt x="32" y="6"/>
                        <a:pt x="31" y="5"/>
                        <a:pt x="31" y="3"/>
                      </a:cubicBezTo>
                      <a:cubicBezTo>
                        <a:pt x="31" y="2"/>
                        <a:pt x="31" y="1"/>
                        <a:pt x="31" y="0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1" y="6"/>
                        <a:pt x="1" y="7"/>
                      </a:cubicBezTo>
                      <a:cubicBezTo>
                        <a:pt x="0" y="8"/>
                        <a:pt x="0" y="10"/>
                        <a:pt x="0" y="11"/>
                      </a:cubicBezTo>
                      <a:cubicBezTo>
                        <a:pt x="0" y="13"/>
                        <a:pt x="2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9"/>
                        <a:pt x="32" y="8"/>
                        <a:pt x="32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88" name="Freeform 881">
                  <a:extLst>
                    <a:ext uri="{FF2B5EF4-FFF2-40B4-BE49-F238E27FC236}">
                      <a16:creationId xmlns:a16="http://schemas.microsoft.com/office/drawing/2014/main" id="{328B927C-84E9-4DE8-8EA9-5A300DC5B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25" y="307975"/>
                  <a:ext cx="90488" cy="123825"/>
                </a:xfrm>
                <a:custGeom>
                  <a:gdLst>
                    <a:gd fmla="*/ 21 w 24" name="T0"/>
                    <a:gd fmla="*/ 2 h 33" name="T1"/>
                    <a:gd fmla="*/ 20 w 24" name="T2"/>
                    <a:gd fmla="*/ 0 h 33" name="T3"/>
                    <a:gd fmla="*/ 18 w 24" name="T4"/>
                    <a:gd fmla="*/ 1 h 33" name="T5"/>
                    <a:gd fmla="*/ 1 w 24" name="T6"/>
                    <a:gd fmla="*/ 26 h 33" name="T7"/>
                    <a:gd fmla="*/ 0 w 24" name="T8"/>
                    <a:gd fmla="*/ 29 h 33" name="T9"/>
                    <a:gd fmla="*/ 2 w 24" name="T10"/>
                    <a:gd fmla="*/ 32 h 33" name="T11"/>
                    <a:gd fmla="*/ 5 w 24" name="T12"/>
                    <a:gd fmla="*/ 33 h 33" name="T13"/>
                    <a:gd fmla="*/ 6 w 24" name="T14"/>
                    <a:gd fmla="*/ 33 h 33" name="T15"/>
                    <a:gd fmla="*/ 9 w 24" name="T16"/>
                    <a:gd fmla="*/ 31 h 33" name="T17"/>
                    <a:gd fmla="*/ 24 w 24" name="T18"/>
                    <a:gd fmla="*/ 10 h 33" name="T19"/>
                    <a:gd fmla="*/ 23 w 24" name="T20"/>
                    <a:gd fmla="*/ 7 h 33" name="T21"/>
                    <a:gd fmla="*/ 21 w 24" name="T22"/>
                    <a:gd fmla="*/ 2 h 33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4" name="T36"/>
                    <a:gd fmla="*/ 0 h 33" name="T37"/>
                    <a:gd fmla="*/ 24 w 24" name="T38"/>
                    <a:gd fmla="*/ 33 h 33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3" w="24">
                      <a:moveTo>
                        <a:pt x="21" y="2"/>
                      </a:moveTo>
                      <a:cubicBezTo>
                        <a:pt x="20" y="1"/>
                        <a:pt x="20" y="1"/>
                        <a:pt x="20" y="0"/>
                      </a:cubicBezTo>
                      <a:cubicBezTo>
                        <a:pt x="19" y="0"/>
                        <a:pt x="18" y="0"/>
                        <a:pt x="18" y="1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3" y="33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6" y="33"/>
                      </a:cubicBezTo>
                      <a:cubicBezTo>
                        <a:pt x="7" y="33"/>
                        <a:pt x="8" y="32"/>
                        <a:pt x="9" y="3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9"/>
                        <a:pt x="23" y="8"/>
                        <a:pt x="23" y="7"/>
                      </a:cubicBezTo>
                      <a:cubicBezTo>
                        <a:pt x="22" y="5"/>
                        <a:pt x="21" y="4"/>
                        <a:pt x="2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89" name="Freeform 882">
                  <a:extLst>
                    <a:ext uri="{FF2B5EF4-FFF2-40B4-BE49-F238E27FC236}">
                      <a16:creationId xmlns:a16="http://schemas.microsoft.com/office/drawing/2014/main" id="{243A27EC-7930-4445-87E0-4140521D6FC9}"/>
                    </a:ext>
                  </a:extLst>
                </p:cNvPr>
                <p:cNvSpPr>
                  <a:spLocks noChangeArrowheads="1" noEditPoints="1"/>
                </p:cNvSpPr>
                <p:nvPr/>
              </p:nvSpPr>
              <p:spPr bwMode="auto">
                <a:xfrm>
                  <a:off x="158750" y="0"/>
                  <a:ext cx="419100" cy="506413"/>
                </a:xfrm>
                <a:custGeom>
                  <a:gdLst>
                    <a:gd fmla="*/ 56 w 112" name="T0"/>
                    <a:gd fmla="*/ 0 h 135" name="T1"/>
                    <a:gd fmla="*/ 0 w 112" name="T2"/>
                    <a:gd fmla="*/ 56 h 135" name="T3"/>
                    <a:gd fmla="*/ 17 w 112" name="T4"/>
                    <a:gd fmla="*/ 101 h 135" name="T5"/>
                    <a:gd fmla="*/ 18 w 112" name="T6"/>
                    <a:gd fmla="*/ 101 h 135" name="T7"/>
                    <a:gd fmla="*/ 30 w 112" name="T8"/>
                    <a:gd fmla="*/ 128 h 135" name="T9"/>
                    <a:gd fmla="*/ 37 w 112" name="T10"/>
                    <a:gd fmla="*/ 135 h 135" name="T11"/>
                    <a:gd fmla="*/ 74 w 112" name="T12"/>
                    <a:gd fmla="*/ 135 h 135" name="T13"/>
                    <a:gd fmla="*/ 74 w 112" name="T14"/>
                    <a:gd fmla="*/ 135 h 135" name="T15"/>
                    <a:gd fmla="*/ 77 w 112" name="T16"/>
                    <a:gd fmla="*/ 134 h 135" name="T17"/>
                    <a:gd fmla="*/ 81 w 112" name="T18"/>
                    <a:gd fmla="*/ 128 h 135" name="T19"/>
                    <a:gd fmla="*/ 94 w 112" name="T20"/>
                    <a:gd fmla="*/ 101 h 135" name="T21"/>
                    <a:gd fmla="*/ 95 w 112" name="T22"/>
                    <a:gd fmla="*/ 100 h 135" name="T23"/>
                    <a:gd fmla="*/ 112 w 112" name="T24"/>
                    <a:gd fmla="*/ 56 h 135" name="T25"/>
                    <a:gd fmla="*/ 56 w 112" name="T26"/>
                    <a:gd fmla="*/ 0 h 135" name="T27"/>
                    <a:gd fmla="*/ 83 w 112" name="T28"/>
                    <a:gd fmla="*/ 93 h 135" name="T29"/>
                    <a:gd fmla="*/ 82 w 112" name="T30"/>
                    <a:gd fmla="*/ 94 h 135" name="T31"/>
                    <a:gd fmla="*/ 68 w 112" name="T32"/>
                    <a:gd fmla="*/ 121 h 135" name="T33"/>
                    <a:gd fmla="*/ 43 w 112" name="T34"/>
                    <a:gd fmla="*/ 121 h 135" name="T35"/>
                    <a:gd fmla="*/ 29 w 112" name="T36"/>
                    <a:gd fmla="*/ 93 h 135" name="T37"/>
                    <a:gd fmla="*/ 28 w 112" name="T38"/>
                    <a:gd fmla="*/ 93 h 135" name="T39"/>
                    <a:gd fmla="*/ 14 w 112" name="T40"/>
                    <a:gd fmla="*/ 56 h 135" name="T41"/>
                    <a:gd fmla="*/ 56 w 112" name="T42"/>
                    <a:gd fmla="*/ 14 h 135" name="T43"/>
                    <a:gd fmla="*/ 98 w 112" name="T44"/>
                    <a:gd fmla="*/ 56 h 135" name="T45"/>
                    <a:gd fmla="*/ 83 w 112" name="T46"/>
                    <a:gd fmla="*/ 93 h 135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w 112" name="T72"/>
                    <a:gd fmla="*/ 0 h 135" name="T73"/>
                    <a:gd fmla="*/ 112 w 112" name="T74"/>
                    <a:gd fmla="*/ 135 h 135" name="T75"/>
                  </a:gdLst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b="T75" l="T72" r="T74" t="T73"/>
                  <a:pathLst>
                    <a:path h="135" w="112">
                      <a:moveTo>
                        <a:pt x="56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71"/>
                        <a:pt x="6" y="88"/>
                        <a:pt x="17" y="101"/>
                      </a:cubicBezTo>
                      <a:cubicBezTo>
                        <a:pt x="17" y="101"/>
                        <a:pt x="17" y="101"/>
                        <a:pt x="18" y="101"/>
                      </a:cubicBezTo>
                      <a:cubicBezTo>
                        <a:pt x="21" y="106"/>
                        <a:pt x="30" y="119"/>
                        <a:pt x="30" y="128"/>
                      </a:cubicBezTo>
                      <a:cubicBezTo>
                        <a:pt x="30" y="132"/>
                        <a:pt x="33" y="135"/>
                        <a:pt x="37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5" y="135"/>
                        <a:pt x="76" y="135"/>
                        <a:pt x="77" y="134"/>
                      </a:cubicBezTo>
                      <a:cubicBezTo>
                        <a:pt x="80" y="133"/>
                        <a:pt x="81" y="131"/>
                        <a:pt x="81" y="128"/>
                      </a:cubicBezTo>
                      <a:cubicBezTo>
                        <a:pt x="81" y="120"/>
                        <a:pt x="89" y="108"/>
                        <a:pt x="94" y="101"/>
                      </a:cubicBezTo>
                      <a:cubicBezTo>
                        <a:pt x="94" y="101"/>
                        <a:pt x="95" y="101"/>
                        <a:pt x="95" y="100"/>
                      </a:cubicBezTo>
                      <a:cubicBezTo>
                        <a:pt x="105" y="87"/>
                        <a:pt x="112" y="71"/>
                        <a:pt x="112" y="56"/>
                      </a:cubicBezTo>
                      <a:cubicBezTo>
                        <a:pt x="112" y="25"/>
                        <a:pt x="87" y="0"/>
                        <a:pt x="56" y="0"/>
                      </a:cubicBezTo>
                      <a:close/>
                      <a:moveTo>
                        <a:pt x="83" y="93"/>
                      </a:moveTo>
                      <a:cubicBezTo>
                        <a:pt x="83" y="93"/>
                        <a:pt x="83" y="94"/>
                        <a:pt x="82" y="94"/>
                      </a:cubicBezTo>
                      <a:cubicBezTo>
                        <a:pt x="79" y="98"/>
                        <a:pt x="71" y="110"/>
                        <a:pt x="68" y="121"/>
                      </a:cubicBezTo>
                      <a:cubicBezTo>
                        <a:pt x="43" y="121"/>
                        <a:pt x="43" y="121"/>
                        <a:pt x="43" y="121"/>
                      </a:cubicBezTo>
                      <a:cubicBezTo>
                        <a:pt x="40" y="109"/>
                        <a:pt x="31" y="97"/>
                        <a:pt x="29" y="93"/>
                      </a:cubicBezTo>
                      <a:cubicBezTo>
                        <a:pt x="29" y="93"/>
                        <a:pt x="28" y="93"/>
                        <a:pt x="28" y="93"/>
                      </a:cubicBezTo>
                      <a:cubicBezTo>
                        <a:pt x="19" y="82"/>
                        <a:pt x="14" y="68"/>
                        <a:pt x="14" y="56"/>
                      </a:cubicBezTo>
                      <a:cubicBezTo>
                        <a:pt x="14" y="33"/>
                        <a:pt x="32" y="14"/>
                        <a:pt x="56" y="14"/>
                      </a:cubicBezTo>
                      <a:cubicBezTo>
                        <a:pt x="79" y="14"/>
                        <a:pt x="98" y="33"/>
                        <a:pt x="98" y="56"/>
                      </a:cubicBezTo>
                      <a:cubicBezTo>
                        <a:pt x="98" y="68"/>
                        <a:pt x="92" y="82"/>
                        <a:pt x="83" y="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90" name="Freeform 883">
                  <a:extLst>
                    <a:ext uri="{FF2B5EF4-FFF2-40B4-BE49-F238E27FC236}">
                      <a16:creationId xmlns:a16="http://schemas.microsoft.com/office/drawing/2014/main" id="{4C2E532E-8BC5-42A2-8B03-DB6C108A6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25" y="547687"/>
                  <a:ext cx="158750" cy="142875"/>
                </a:xfrm>
                <a:custGeom>
                  <a:gdLst>
                    <a:gd fmla="*/ 36 w 42" name="T0"/>
                    <a:gd fmla="*/ 0 h 38" name="T1"/>
                    <a:gd fmla="*/ 5 w 42" name="T2"/>
                    <a:gd fmla="*/ 0 h 38" name="T3"/>
                    <a:gd fmla="*/ 0 w 42" name="T4"/>
                    <a:gd fmla="*/ 6 h 38" name="T5"/>
                    <a:gd fmla="*/ 0 w 42" name="T6"/>
                    <a:gd fmla="*/ 27 h 38" name="T7"/>
                    <a:gd fmla="*/ 5 w 42" name="T8"/>
                    <a:gd fmla="*/ 33 h 38" name="T9"/>
                    <a:gd fmla="*/ 10 w 42" name="T10"/>
                    <a:gd fmla="*/ 33 h 38" name="T11"/>
                    <a:gd fmla="*/ 13 w 42" name="T12"/>
                    <a:gd fmla="*/ 36 h 38" name="T13"/>
                    <a:gd fmla="*/ 17 w 42" name="T14"/>
                    <a:gd fmla="*/ 38 h 38" name="T15"/>
                    <a:gd fmla="*/ 24 w 42" name="T16"/>
                    <a:gd fmla="*/ 38 h 38" name="T17"/>
                    <a:gd fmla="*/ 28 w 42" name="T18"/>
                    <a:gd fmla="*/ 36 h 38" name="T19"/>
                    <a:gd fmla="*/ 31 w 42" name="T20"/>
                    <a:gd fmla="*/ 33 h 38" name="T21"/>
                    <a:gd fmla="*/ 36 w 42" name="T22"/>
                    <a:gd fmla="*/ 33 h 38" name="T23"/>
                    <a:gd fmla="*/ 42 w 42" name="T24"/>
                    <a:gd fmla="*/ 27 h 38" name="T25"/>
                    <a:gd fmla="*/ 42 w 42" name="T26"/>
                    <a:gd fmla="*/ 6 h 38" name="T27"/>
                    <a:gd fmla="*/ 36 w 42" name="T28"/>
                    <a:gd fmla="*/ 0 h 38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42" name="T45"/>
                    <a:gd fmla="*/ 0 h 38" name="T46"/>
                    <a:gd fmla="*/ 42 w 42" name="T47"/>
                    <a:gd fmla="*/ 38 h 38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38" w="42">
                      <a:moveTo>
                        <a:pt x="3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2" y="33"/>
                        <a:pt x="5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7"/>
                        <a:pt x="16" y="38"/>
                        <a:pt x="17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7" y="37"/>
                        <a:pt x="28" y="36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9" y="33"/>
                        <a:pt x="42" y="30"/>
                        <a:pt x="42" y="2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3"/>
                        <a:pt x="39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</p:grp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EF33EF14-4A44-4BD3-81EE-64C19C9FC73F}"/>
              </a:ext>
            </a:extLst>
          </p:cNvPr>
          <p:cNvGrpSpPr/>
          <p:nvPr/>
        </p:nvGrpSpPr>
        <p:grpSpPr>
          <a:xfrm>
            <a:off x="1202688" y="3354139"/>
            <a:ext cx="6284688" cy="1021433"/>
            <a:chOff x="1202688" y="3354139"/>
            <a:chExt cx="6284688" cy="1021433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16B60BA5-C2A0-4D15-90F7-67BD33E1C3CB}"/>
                </a:ext>
              </a:extLst>
            </p:cNvPr>
            <p:cNvGrpSpPr/>
            <p:nvPr/>
          </p:nvGrpSpPr>
          <p:grpSpPr>
            <a:xfrm>
              <a:off x="1875919" y="3354139"/>
              <a:ext cx="5611457" cy="1021433"/>
              <a:chOff x="1875919" y="3459069"/>
              <a:chExt cx="5611457" cy="1021433"/>
            </a:xfrm>
          </p:grpSpPr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1824946F-42FA-42D8-B1A9-BCA8EEA552BF}"/>
                  </a:ext>
                </a:extLst>
              </p:cNvPr>
              <p:cNvSpPr/>
              <p:nvPr/>
            </p:nvSpPr>
            <p:spPr>
              <a:xfrm>
                <a:off x="1891647" y="3472096"/>
                <a:ext cx="5595729" cy="1008406"/>
              </a:xfrm>
              <a:prstGeom prst="roundRect">
                <a:avLst/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矩形 24"/>
              <p:cNvSpPr>
                <a:spLocks noChangeArrowheads="1"/>
              </p:cNvSpPr>
              <p:nvPr/>
            </p:nvSpPr>
            <p:spPr bwMode="auto">
              <a:xfrm>
                <a:off x="1875919" y="3459069"/>
                <a:ext cx="5580000" cy="1042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管道情况，如尿管（标识、时间、是否连接紧密、妥善固定、通畅）、输液情况（液体名称、管道通畅、输液滴数、穿刺部位等情况）</a:t>
                </a:r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6C5D953D-3822-4BA8-86A0-90440E5EAF74}"/>
                </a:ext>
              </a:extLst>
            </p:cNvPr>
            <p:cNvGrpSpPr/>
            <p:nvPr/>
          </p:nvGrpSpPr>
          <p:grpSpPr>
            <a:xfrm>
              <a:off x="1202688" y="3594855"/>
              <a:ext cx="540000" cy="540000"/>
              <a:chOff x="1275153" y="2394349"/>
              <a:chExt cx="784225" cy="784225"/>
            </a:xfrm>
          </p:grpSpPr>
          <p:sp>
            <p:nvSpPr>
              <p:cNvPr id="92" name="椭圆 11">
                <a:extLst>
                  <a:ext uri="{FF2B5EF4-FFF2-40B4-BE49-F238E27FC236}">
                    <a16:creationId xmlns:a16="http://schemas.microsoft.com/office/drawing/2014/main" id="{E274401C-E33E-408C-BD66-FC1981431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153" y="2394349"/>
                <a:ext cx="784225" cy="7842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grpSp>
            <p:nvGrpSpPr>
              <p:cNvPr id="93" name="Group 36">
                <a:extLst>
                  <a:ext uri="{FF2B5EF4-FFF2-40B4-BE49-F238E27FC236}">
                    <a16:creationId xmlns:a16="http://schemas.microsoft.com/office/drawing/2014/main" id="{2248B766-9BEF-465F-BE4A-418A0297DEBA}"/>
                  </a:ext>
                </a:extLst>
              </p:cNvPr>
              <p:cNvGrpSpPr/>
              <p:nvPr/>
            </p:nvGrpSpPr>
            <p:grpSpPr>
              <a:xfrm>
                <a:off x="1438348" y="2611519"/>
                <a:ext cx="476250" cy="444500"/>
                <a:chExt cx="739775" cy="690562"/>
              </a:xfrm>
            </p:grpSpPr>
            <p:sp>
              <p:nvSpPr>
                <p:cNvPr id="94" name="Freeform 876">
                  <a:extLst>
                    <a:ext uri="{FF2B5EF4-FFF2-40B4-BE49-F238E27FC236}">
                      <a16:creationId xmlns:a16="http://schemas.microsoft.com/office/drawing/2014/main" id="{358DCFE1-1614-49E8-9CC7-BD292F3D1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013" y="71437"/>
                  <a:ext cx="115888" cy="101600"/>
                </a:xfrm>
                <a:custGeom>
                  <a:gdLst>
                    <a:gd fmla="*/ 2 w 31" name="T0"/>
                    <a:gd fmla="*/ 25 h 27" name="T1"/>
                    <a:gd fmla="*/ 2 w 31" name="T2"/>
                    <a:gd fmla="*/ 27 h 27" name="T3"/>
                    <a:gd fmla="*/ 4 w 31" name="T4"/>
                    <a:gd fmla="*/ 27 h 27" name="T5"/>
                    <a:gd fmla="*/ 28 w 31" name="T6"/>
                    <a:gd fmla="*/ 9 h 27" name="T7"/>
                    <a:gd fmla="*/ 30 w 31" name="T8"/>
                    <a:gd fmla="*/ 6 h 27" name="T9"/>
                    <a:gd fmla="*/ 30 w 31" name="T10"/>
                    <a:gd fmla="*/ 3 h 27" name="T11"/>
                    <a:gd fmla="*/ 23 w 31" name="T12"/>
                    <a:gd fmla="*/ 1 h 27" name="T13"/>
                    <a:gd fmla="*/ 0 w 31" name="T14"/>
                    <a:gd fmla="*/ 18 h 27" name="T15"/>
                    <a:gd fmla="*/ 1 w 31" name="T16"/>
                    <a:gd fmla="*/ 20 h 27" name="T17"/>
                    <a:gd fmla="*/ 2 w 31" name="T18"/>
                    <a:gd fmla="*/ 25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1" name="T30"/>
                    <a:gd fmla="*/ 0 h 27" name="T31"/>
                    <a:gd fmla="*/ 31 w 31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1">
                      <a:moveTo>
                        <a:pt x="2" y="25"/>
                      </a:move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3" y="27"/>
                        <a:pt x="3" y="27"/>
                        <a:pt x="4" y="27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30" y="7"/>
                        <a:pt x="30" y="6"/>
                      </a:cubicBezTo>
                      <a:cubicBezTo>
                        <a:pt x="31" y="5"/>
                        <a:pt x="30" y="4"/>
                        <a:pt x="30" y="3"/>
                      </a:cubicBezTo>
                      <a:cubicBezTo>
                        <a:pt x="28" y="0"/>
                        <a:pt x="25" y="0"/>
                        <a:pt x="23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20"/>
                      </a:cubicBezTo>
                      <a:cubicBezTo>
                        <a:pt x="1" y="22"/>
                        <a:pt x="1" y="23"/>
                        <a:pt x="2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95" name="Freeform 877">
                  <a:extLst>
                    <a:ext uri="{FF2B5EF4-FFF2-40B4-BE49-F238E27FC236}">
                      <a16:creationId xmlns:a16="http://schemas.microsoft.com/office/drawing/2014/main" id="{9FD81A88-422E-4590-BD2D-C6CD312B8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775" y="225425"/>
                  <a:ext cx="127000" cy="55563"/>
                </a:xfrm>
                <a:custGeom>
                  <a:gdLst>
                    <a:gd fmla="*/ 33 w 34" name="T0"/>
                    <a:gd fmla="*/ 7 h 15" name="T1"/>
                    <a:gd fmla="*/ 30 w 34" name="T2"/>
                    <a:gd fmla="*/ 5 h 15" name="T3"/>
                    <a:gd fmla="*/ 1 w 34" name="T4"/>
                    <a:gd fmla="*/ 0 h 15" name="T5"/>
                    <a:gd fmla="*/ 1 w 34" name="T6"/>
                    <a:gd fmla="*/ 3 h 15" name="T7"/>
                    <a:gd fmla="*/ 1 w 34" name="T8"/>
                    <a:gd fmla="*/ 7 h 15" name="T9"/>
                    <a:gd fmla="*/ 0 w 34" name="T10"/>
                    <a:gd fmla="*/ 10 h 15" name="T11"/>
                    <a:gd fmla="*/ 28 w 34" name="T12"/>
                    <a:gd fmla="*/ 15 h 15" name="T13"/>
                    <a:gd fmla="*/ 29 w 34" name="T14"/>
                    <a:gd fmla="*/ 15 h 15" name="T15"/>
                    <a:gd fmla="*/ 34 w 34" name="T16"/>
                    <a:gd fmla="*/ 11 h 15" name="T17"/>
                    <a:gd fmla="*/ 33 w 34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4" name="T30"/>
                    <a:gd fmla="*/ 0 h 15" name="T31"/>
                    <a:gd fmla="*/ 34 w 34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4">
                      <a:moveTo>
                        <a:pt x="33" y="7"/>
                      </a:moveTo>
                      <a:cubicBezTo>
                        <a:pt x="32" y="6"/>
                        <a:pt x="31" y="5"/>
                        <a:pt x="30" y="5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31" y="15"/>
                        <a:pt x="33" y="13"/>
                        <a:pt x="34" y="11"/>
                      </a:cubicBezTo>
                      <a:cubicBezTo>
                        <a:pt x="34" y="10"/>
                        <a:pt x="33" y="8"/>
                        <a:pt x="33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96" name="Freeform 878">
                  <a:extLst>
                    <a:ext uri="{FF2B5EF4-FFF2-40B4-BE49-F238E27FC236}">
                      <a16:creationId xmlns:a16="http://schemas.microsoft.com/office/drawing/2014/main" id="{4D6BFDCA-9E60-4585-9C5C-D8BEAE031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5788" y="304800"/>
                  <a:ext cx="93663" cy="127000"/>
                </a:xfrm>
                <a:custGeom>
                  <a:gdLst>
                    <a:gd fmla="*/ 6 w 25" name="T0"/>
                    <a:gd fmla="*/ 2 h 34" name="T1"/>
                    <a:gd fmla="*/ 4 w 25" name="T2"/>
                    <a:gd fmla="*/ 0 h 34" name="T3"/>
                    <a:gd fmla="*/ 3 w 25" name="T4"/>
                    <a:gd fmla="*/ 3 h 34" name="T5"/>
                    <a:gd fmla="*/ 1 w 25" name="T6"/>
                    <a:gd fmla="*/ 7 h 34" name="T7"/>
                    <a:gd fmla="*/ 0 w 25" name="T8"/>
                    <a:gd fmla="*/ 10 h 34" name="T9"/>
                    <a:gd fmla="*/ 16 w 25" name="T10"/>
                    <a:gd fmla="*/ 32 h 34" name="T11"/>
                    <a:gd fmla="*/ 19 w 25" name="T12"/>
                    <a:gd fmla="*/ 34 h 34" name="T13"/>
                    <a:gd fmla="*/ 20 w 25" name="T14"/>
                    <a:gd fmla="*/ 34 h 34" name="T15"/>
                    <a:gd fmla="*/ 22 w 25" name="T16"/>
                    <a:gd fmla="*/ 33 h 34" name="T17"/>
                    <a:gd fmla="*/ 24 w 25" name="T18"/>
                    <a:gd fmla="*/ 30 h 34" name="T19"/>
                    <a:gd fmla="*/ 24 w 25" name="T20"/>
                    <a:gd fmla="*/ 27 h 34" name="T21"/>
                    <a:gd fmla="*/ 6 w 25" name="T22"/>
                    <a:gd fmla="*/ 2 h 3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" name="T36"/>
                    <a:gd fmla="*/ 0 h 34" name="T37"/>
                    <a:gd fmla="*/ 25 w 25" name="T38"/>
                    <a:gd fmla="*/ 34 h 3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4" w="25">
                      <a:moveTo>
                        <a:pt x="6" y="2"/>
                      </a:moveTo>
                      <a:cubicBezTo>
                        <a:pt x="6" y="1"/>
                        <a:pt x="5" y="1"/>
                        <a:pt x="4" y="0"/>
                      </a:cubicBezTo>
                      <a:cubicBezTo>
                        <a:pt x="4" y="1"/>
                        <a:pt x="3" y="2"/>
                        <a:pt x="3" y="3"/>
                      </a:cubicBezTo>
                      <a:cubicBezTo>
                        <a:pt x="3" y="4"/>
                        <a:pt x="2" y="6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3"/>
                        <a:pt x="18" y="34"/>
                        <a:pt x="19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21" y="34"/>
                        <a:pt x="22" y="34"/>
                        <a:pt x="22" y="33"/>
                      </a:cubicBezTo>
                      <a:cubicBezTo>
                        <a:pt x="24" y="33"/>
                        <a:pt x="24" y="32"/>
                        <a:pt x="24" y="30"/>
                      </a:cubicBezTo>
                      <a:cubicBezTo>
                        <a:pt x="25" y="29"/>
                        <a:pt x="24" y="28"/>
                        <a:pt x="24" y="27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97" name="Freeform 879">
                  <a:extLst>
                    <a:ext uri="{FF2B5EF4-FFF2-40B4-BE49-F238E27FC236}">
                      <a16:creationId xmlns:a16="http://schemas.microsoft.com/office/drawing/2014/main" id="{3A9A25EB-7692-420D-9513-9572871C0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75" y="71437"/>
                  <a:ext cx="112713" cy="101600"/>
                </a:xfrm>
                <a:custGeom>
                  <a:gdLst>
                    <a:gd fmla="*/ 2 w 30" name="T0"/>
                    <a:gd fmla="*/ 9 h 27" name="T1"/>
                    <a:gd fmla="*/ 27 w 30" name="T2"/>
                    <a:gd fmla="*/ 27 h 27" name="T3"/>
                    <a:gd fmla="*/ 28 w 30" name="T4"/>
                    <a:gd fmla="*/ 27 h 27" name="T5"/>
                    <a:gd fmla="*/ 28 w 30" name="T6"/>
                    <a:gd fmla="*/ 24 h 27" name="T7"/>
                    <a:gd fmla="*/ 29 w 30" name="T8"/>
                    <a:gd fmla="*/ 20 h 27" name="T9"/>
                    <a:gd fmla="*/ 30 w 30" name="T10"/>
                    <a:gd fmla="*/ 17 h 27" name="T11"/>
                    <a:gd fmla="*/ 8 w 30" name="T12"/>
                    <a:gd fmla="*/ 1 h 27" name="T13"/>
                    <a:gd fmla="*/ 1 w 30" name="T14"/>
                    <a:gd fmla="*/ 3 h 27" name="T15"/>
                    <a:gd fmla="*/ 0 w 30" name="T16"/>
                    <a:gd fmla="*/ 6 h 27" name="T17"/>
                    <a:gd fmla="*/ 2 w 30" name="T18"/>
                    <a:gd fmla="*/ 9 h 27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0" name="T30"/>
                    <a:gd fmla="*/ 0 h 27" name="T31"/>
                    <a:gd fmla="*/ 30 w 30" name="T32"/>
                    <a:gd fmla="*/ 27 h 27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7" w="30">
                      <a:moveTo>
                        <a:pt x="2" y="9"/>
                      </a:move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8" y="27"/>
                      </a:cubicBezTo>
                      <a:cubicBezTo>
                        <a:pt x="28" y="26"/>
                        <a:pt x="28" y="25"/>
                        <a:pt x="28" y="24"/>
                      </a:cubicBezTo>
                      <a:cubicBezTo>
                        <a:pt x="28" y="23"/>
                        <a:pt x="29" y="21"/>
                        <a:pt x="29" y="20"/>
                      </a:cubicBezTo>
                      <a:cubicBezTo>
                        <a:pt x="29" y="19"/>
                        <a:pt x="30" y="18"/>
                        <a:pt x="30" y="17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5" y="0"/>
                        <a:pt x="2" y="0"/>
                        <a:pt x="1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98" name="Freeform 880">
                  <a:extLst>
                    <a:ext uri="{FF2B5EF4-FFF2-40B4-BE49-F238E27FC236}">
                      <a16:creationId xmlns:a16="http://schemas.microsoft.com/office/drawing/2014/main" id="{268C29FB-1641-4A4E-BAE1-2B680459A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5425"/>
                  <a:ext cx="120650" cy="55563"/>
                </a:xfrm>
                <a:custGeom>
                  <a:gdLst>
                    <a:gd fmla="*/ 32 w 32" name="T0"/>
                    <a:gd fmla="*/ 7 h 15" name="T1"/>
                    <a:gd fmla="*/ 31 w 32" name="T2"/>
                    <a:gd fmla="*/ 3 h 15" name="T3"/>
                    <a:gd fmla="*/ 31 w 32" name="T4"/>
                    <a:gd fmla="*/ 0 h 15" name="T5"/>
                    <a:gd fmla="*/ 4 w 32" name="T6"/>
                    <a:gd fmla="*/ 5 h 15" name="T7"/>
                    <a:gd fmla="*/ 1 w 32" name="T8"/>
                    <a:gd fmla="*/ 7 h 15" name="T9"/>
                    <a:gd fmla="*/ 0 w 32" name="T10"/>
                    <a:gd fmla="*/ 11 h 15" name="T11"/>
                    <a:gd fmla="*/ 5 w 32" name="T12"/>
                    <a:gd fmla="*/ 15 h 15" name="T13"/>
                    <a:gd fmla="*/ 5 w 32" name="T14"/>
                    <a:gd fmla="*/ 15 h 15" name="T15"/>
                    <a:gd fmla="*/ 32 w 32" name="T16"/>
                    <a:gd fmla="*/ 10 h 15" name="T17"/>
                    <a:gd fmla="*/ 32 w 32" name="T18"/>
                    <a:gd fmla="*/ 7 h 15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32" name="T30"/>
                    <a:gd fmla="*/ 0 h 15" name="T31"/>
                    <a:gd fmla="*/ 32 w 32" name="T32"/>
                    <a:gd fmla="*/ 15 h 15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15" w="32">
                      <a:moveTo>
                        <a:pt x="32" y="7"/>
                      </a:moveTo>
                      <a:cubicBezTo>
                        <a:pt x="32" y="6"/>
                        <a:pt x="31" y="5"/>
                        <a:pt x="31" y="3"/>
                      </a:cubicBezTo>
                      <a:cubicBezTo>
                        <a:pt x="31" y="2"/>
                        <a:pt x="31" y="1"/>
                        <a:pt x="31" y="0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1" y="6"/>
                        <a:pt x="1" y="7"/>
                      </a:cubicBezTo>
                      <a:cubicBezTo>
                        <a:pt x="0" y="8"/>
                        <a:pt x="0" y="10"/>
                        <a:pt x="0" y="11"/>
                      </a:cubicBezTo>
                      <a:cubicBezTo>
                        <a:pt x="0" y="13"/>
                        <a:pt x="2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9"/>
                        <a:pt x="32" y="8"/>
                        <a:pt x="32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99" name="Freeform 881">
                  <a:extLst>
                    <a:ext uri="{FF2B5EF4-FFF2-40B4-BE49-F238E27FC236}">
                      <a16:creationId xmlns:a16="http://schemas.microsoft.com/office/drawing/2014/main" id="{943C9D06-A5BE-4EAD-9EB7-564410F0DC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25" y="307975"/>
                  <a:ext cx="90488" cy="123825"/>
                </a:xfrm>
                <a:custGeom>
                  <a:gdLst>
                    <a:gd fmla="*/ 21 w 24" name="T0"/>
                    <a:gd fmla="*/ 2 h 33" name="T1"/>
                    <a:gd fmla="*/ 20 w 24" name="T2"/>
                    <a:gd fmla="*/ 0 h 33" name="T3"/>
                    <a:gd fmla="*/ 18 w 24" name="T4"/>
                    <a:gd fmla="*/ 1 h 33" name="T5"/>
                    <a:gd fmla="*/ 1 w 24" name="T6"/>
                    <a:gd fmla="*/ 26 h 33" name="T7"/>
                    <a:gd fmla="*/ 0 w 24" name="T8"/>
                    <a:gd fmla="*/ 29 h 33" name="T9"/>
                    <a:gd fmla="*/ 2 w 24" name="T10"/>
                    <a:gd fmla="*/ 32 h 33" name="T11"/>
                    <a:gd fmla="*/ 5 w 24" name="T12"/>
                    <a:gd fmla="*/ 33 h 33" name="T13"/>
                    <a:gd fmla="*/ 6 w 24" name="T14"/>
                    <a:gd fmla="*/ 33 h 33" name="T15"/>
                    <a:gd fmla="*/ 9 w 24" name="T16"/>
                    <a:gd fmla="*/ 31 h 33" name="T17"/>
                    <a:gd fmla="*/ 24 w 24" name="T18"/>
                    <a:gd fmla="*/ 10 h 33" name="T19"/>
                    <a:gd fmla="*/ 23 w 24" name="T20"/>
                    <a:gd fmla="*/ 7 h 33" name="T21"/>
                    <a:gd fmla="*/ 21 w 24" name="T22"/>
                    <a:gd fmla="*/ 2 h 33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4" name="T36"/>
                    <a:gd fmla="*/ 0 h 33" name="T37"/>
                    <a:gd fmla="*/ 24 w 24" name="T38"/>
                    <a:gd fmla="*/ 33 h 33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3" w="24">
                      <a:moveTo>
                        <a:pt x="21" y="2"/>
                      </a:moveTo>
                      <a:cubicBezTo>
                        <a:pt x="20" y="1"/>
                        <a:pt x="20" y="1"/>
                        <a:pt x="20" y="0"/>
                      </a:cubicBezTo>
                      <a:cubicBezTo>
                        <a:pt x="19" y="0"/>
                        <a:pt x="18" y="0"/>
                        <a:pt x="18" y="1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3" y="33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6" y="33"/>
                      </a:cubicBezTo>
                      <a:cubicBezTo>
                        <a:pt x="7" y="33"/>
                        <a:pt x="8" y="32"/>
                        <a:pt x="9" y="3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9"/>
                        <a:pt x="23" y="8"/>
                        <a:pt x="23" y="7"/>
                      </a:cubicBezTo>
                      <a:cubicBezTo>
                        <a:pt x="22" y="5"/>
                        <a:pt x="21" y="4"/>
                        <a:pt x="2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100" name="Freeform 882">
                  <a:extLst>
                    <a:ext uri="{FF2B5EF4-FFF2-40B4-BE49-F238E27FC236}">
                      <a16:creationId xmlns:a16="http://schemas.microsoft.com/office/drawing/2014/main" id="{F0F785CF-DFA9-46CD-9A60-49B0A2487A3F}"/>
                    </a:ext>
                  </a:extLst>
                </p:cNvPr>
                <p:cNvSpPr>
                  <a:spLocks noChangeArrowheads="1" noEditPoints="1"/>
                </p:cNvSpPr>
                <p:nvPr/>
              </p:nvSpPr>
              <p:spPr bwMode="auto">
                <a:xfrm>
                  <a:off x="158750" y="0"/>
                  <a:ext cx="419100" cy="506413"/>
                </a:xfrm>
                <a:custGeom>
                  <a:gdLst>
                    <a:gd fmla="*/ 56 w 112" name="T0"/>
                    <a:gd fmla="*/ 0 h 135" name="T1"/>
                    <a:gd fmla="*/ 0 w 112" name="T2"/>
                    <a:gd fmla="*/ 56 h 135" name="T3"/>
                    <a:gd fmla="*/ 17 w 112" name="T4"/>
                    <a:gd fmla="*/ 101 h 135" name="T5"/>
                    <a:gd fmla="*/ 18 w 112" name="T6"/>
                    <a:gd fmla="*/ 101 h 135" name="T7"/>
                    <a:gd fmla="*/ 30 w 112" name="T8"/>
                    <a:gd fmla="*/ 128 h 135" name="T9"/>
                    <a:gd fmla="*/ 37 w 112" name="T10"/>
                    <a:gd fmla="*/ 135 h 135" name="T11"/>
                    <a:gd fmla="*/ 74 w 112" name="T12"/>
                    <a:gd fmla="*/ 135 h 135" name="T13"/>
                    <a:gd fmla="*/ 74 w 112" name="T14"/>
                    <a:gd fmla="*/ 135 h 135" name="T15"/>
                    <a:gd fmla="*/ 77 w 112" name="T16"/>
                    <a:gd fmla="*/ 134 h 135" name="T17"/>
                    <a:gd fmla="*/ 81 w 112" name="T18"/>
                    <a:gd fmla="*/ 128 h 135" name="T19"/>
                    <a:gd fmla="*/ 94 w 112" name="T20"/>
                    <a:gd fmla="*/ 101 h 135" name="T21"/>
                    <a:gd fmla="*/ 95 w 112" name="T22"/>
                    <a:gd fmla="*/ 100 h 135" name="T23"/>
                    <a:gd fmla="*/ 112 w 112" name="T24"/>
                    <a:gd fmla="*/ 56 h 135" name="T25"/>
                    <a:gd fmla="*/ 56 w 112" name="T26"/>
                    <a:gd fmla="*/ 0 h 135" name="T27"/>
                    <a:gd fmla="*/ 83 w 112" name="T28"/>
                    <a:gd fmla="*/ 93 h 135" name="T29"/>
                    <a:gd fmla="*/ 82 w 112" name="T30"/>
                    <a:gd fmla="*/ 94 h 135" name="T31"/>
                    <a:gd fmla="*/ 68 w 112" name="T32"/>
                    <a:gd fmla="*/ 121 h 135" name="T33"/>
                    <a:gd fmla="*/ 43 w 112" name="T34"/>
                    <a:gd fmla="*/ 121 h 135" name="T35"/>
                    <a:gd fmla="*/ 29 w 112" name="T36"/>
                    <a:gd fmla="*/ 93 h 135" name="T37"/>
                    <a:gd fmla="*/ 28 w 112" name="T38"/>
                    <a:gd fmla="*/ 93 h 135" name="T39"/>
                    <a:gd fmla="*/ 14 w 112" name="T40"/>
                    <a:gd fmla="*/ 56 h 135" name="T41"/>
                    <a:gd fmla="*/ 56 w 112" name="T42"/>
                    <a:gd fmla="*/ 14 h 135" name="T43"/>
                    <a:gd fmla="*/ 98 w 112" name="T44"/>
                    <a:gd fmla="*/ 56 h 135" name="T45"/>
                    <a:gd fmla="*/ 83 w 112" name="T46"/>
                    <a:gd fmla="*/ 93 h 135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60000 65536" name="T57"/>
                    <a:gd fmla="*/ 0 60000 65536" name="T58"/>
                    <a:gd fmla="*/ 0 60000 65536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w 112" name="T72"/>
                    <a:gd fmla="*/ 0 h 135" name="T73"/>
                    <a:gd fmla="*/ 112 w 112" name="T74"/>
                    <a:gd fmla="*/ 135 h 135" name="T75"/>
                  </a:gdLst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b="T75" l="T72" r="T74" t="T73"/>
                  <a:pathLst>
                    <a:path h="135" w="112">
                      <a:moveTo>
                        <a:pt x="56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71"/>
                        <a:pt x="6" y="88"/>
                        <a:pt x="17" y="101"/>
                      </a:cubicBezTo>
                      <a:cubicBezTo>
                        <a:pt x="17" y="101"/>
                        <a:pt x="17" y="101"/>
                        <a:pt x="18" y="101"/>
                      </a:cubicBezTo>
                      <a:cubicBezTo>
                        <a:pt x="21" y="106"/>
                        <a:pt x="30" y="119"/>
                        <a:pt x="30" y="128"/>
                      </a:cubicBezTo>
                      <a:cubicBezTo>
                        <a:pt x="30" y="132"/>
                        <a:pt x="33" y="135"/>
                        <a:pt x="37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4" y="135"/>
                        <a:pt x="74" y="135"/>
                        <a:pt x="74" y="135"/>
                      </a:cubicBezTo>
                      <a:cubicBezTo>
                        <a:pt x="75" y="135"/>
                        <a:pt x="76" y="135"/>
                        <a:pt x="77" y="134"/>
                      </a:cubicBezTo>
                      <a:cubicBezTo>
                        <a:pt x="80" y="133"/>
                        <a:pt x="81" y="131"/>
                        <a:pt x="81" y="128"/>
                      </a:cubicBezTo>
                      <a:cubicBezTo>
                        <a:pt x="81" y="120"/>
                        <a:pt x="89" y="108"/>
                        <a:pt x="94" y="101"/>
                      </a:cubicBezTo>
                      <a:cubicBezTo>
                        <a:pt x="94" y="101"/>
                        <a:pt x="95" y="101"/>
                        <a:pt x="95" y="100"/>
                      </a:cubicBezTo>
                      <a:cubicBezTo>
                        <a:pt x="105" y="87"/>
                        <a:pt x="112" y="71"/>
                        <a:pt x="112" y="56"/>
                      </a:cubicBezTo>
                      <a:cubicBezTo>
                        <a:pt x="112" y="25"/>
                        <a:pt x="87" y="0"/>
                        <a:pt x="56" y="0"/>
                      </a:cubicBezTo>
                      <a:close/>
                      <a:moveTo>
                        <a:pt x="83" y="93"/>
                      </a:moveTo>
                      <a:cubicBezTo>
                        <a:pt x="83" y="93"/>
                        <a:pt x="83" y="94"/>
                        <a:pt x="82" y="94"/>
                      </a:cubicBezTo>
                      <a:cubicBezTo>
                        <a:pt x="79" y="98"/>
                        <a:pt x="71" y="110"/>
                        <a:pt x="68" y="121"/>
                      </a:cubicBezTo>
                      <a:cubicBezTo>
                        <a:pt x="43" y="121"/>
                        <a:pt x="43" y="121"/>
                        <a:pt x="43" y="121"/>
                      </a:cubicBezTo>
                      <a:cubicBezTo>
                        <a:pt x="40" y="109"/>
                        <a:pt x="31" y="97"/>
                        <a:pt x="29" y="93"/>
                      </a:cubicBezTo>
                      <a:cubicBezTo>
                        <a:pt x="29" y="93"/>
                        <a:pt x="28" y="93"/>
                        <a:pt x="28" y="93"/>
                      </a:cubicBezTo>
                      <a:cubicBezTo>
                        <a:pt x="19" y="82"/>
                        <a:pt x="14" y="68"/>
                        <a:pt x="14" y="56"/>
                      </a:cubicBezTo>
                      <a:cubicBezTo>
                        <a:pt x="14" y="33"/>
                        <a:pt x="32" y="14"/>
                        <a:pt x="56" y="14"/>
                      </a:cubicBezTo>
                      <a:cubicBezTo>
                        <a:pt x="79" y="14"/>
                        <a:pt x="98" y="33"/>
                        <a:pt x="98" y="56"/>
                      </a:cubicBezTo>
                      <a:cubicBezTo>
                        <a:pt x="98" y="68"/>
                        <a:pt x="92" y="82"/>
                        <a:pt x="83" y="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  <p:sp>
              <p:nvSpPr>
                <p:cNvPr id="101" name="Freeform 883">
                  <a:extLst>
                    <a:ext uri="{FF2B5EF4-FFF2-40B4-BE49-F238E27FC236}">
                      <a16:creationId xmlns:a16="http://schemas.microsoft.com/office/drawing/2014/main" id="{DC155211-E33F-49F4-9EFD-C9D8C1197C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25" y="547687"/>
                  <a:ext cx="158750" cy="142875"/>
                </a:xfrm>
                <a:custGeom>
                  <a:gdLst>
                    <a:gd fmla="*/ 36 w 42" name="T0"/>
                    <a:gd fmla="*/ 0 h 38" name="T1"/>
                    <a:gd fmla="*/ 5 w 42" name="T2"/>
                    <a:gd fmla="*/ 0 h 38" name="T3"/>
                    <a:gd fmla="*/ 0 w 42" name="T4"/>
                    <a:gd fmla="*/ 6 h 38" name="T5"/>
                    <a:gd fmla="*/ 0 w 42" name="T6"/>
                    <a:gd fmla="*/ 27 h 38" name="T7"/>
                    <a:gd fmla="*/ 5 w 42" name="T8"/>
                    <a:gd fmla="*/ 33 h 38" name="T9"/>
                    <a:gd fmla="*/ 10 w 42" name="T10"/>
                    <a:gd fmla="*/ 33 h 38" name="T11"/>
                    <a:gd fmla="*/ 13 w 42" name="T12"/>
                    <a:gd fmla="*/ 36 h 38" name="T13"/>
                    <a:gd fmla="*/ 17 w 42" name="T14"/>
                    <a:gd fmla="*/ 38 h 38" name="T15"/>
                    <a:gd fmla="*/ 24 w 42" name="T16"/>
                    <a:gd fmla="*/ 38 h 38" name="T17"/>
                    <a:gd fmla="*/ 28 w 42" name="T18"/>
                    <a:gd fmla="*/ 36 h 38" name="T19"/>
                    <a:gd fmla="*/ 31 w 42" name="T20"/>
                    <a:gd fmla="*/ 33 h 38" name="T21"/>
                    <a:gd fmla="*/ 36 w 42" name="T22"/>
                    <a:gd fmla="*/ 33 h 38" name="T23"/>
                    <a:gd fmla="*/ 42 w 42" name="T24"/>
                    <a:gd fmla="*/ 27 h 38" name="T25"/>
                    <a:gd fmla="*/ 42 w 42" name="T26"/>
                    <a:gd fmla="*/ 6 h 38" name="T27"/>
                    <a:gd fmla="*/ 36 w 42" name="T28"/>
                    <a:gd fmla="*/ 0 h 38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w 42" name="T45"/>
                    <a:gd fmla="*/ 0 h 38" name="T46"/>
                    <a:gd fmla="*/ 42 w 42" name="T47"/>
                    <a:gd fmla="*/ 38 h 38" name="T48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b="T48" l="T45" r="T47" t="T46"/>
                  <a:pathLst>
                    <a:path h="38" w="42">
                      <a:moveTo>
                        <a:pt x="3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2" y="33"/>
                        <a:pt x="5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7"/>
                        <a:pt x="16" y="38"/>
                        <a:pt x="17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7" y="37"/>
                        <a:pt x="28" y="36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9" y="33"/>
                        <a:pt x="42" y="30"/>
                        <a:pt x="42" y="27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3"/>
                        <a:pt x="39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altLang="zh-CN" lang="zh-CN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endParaRPr>
                </a:p>
              </p:txBody>
            </p:sp>
          </p:grpSp>
        </p:grpSp>
      </p:grpSp>
    </p:spTree>
  </p:cSld>
  <p:clrMapOvr>
    <a:masterClrMapping/>
  </p:clrMapOvr>
  <p:transition advClick="0" advTm="2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930D2D21-4ABC-4F02-8B9E-AF936DBD8135}"/>
              </a:ext>
            </a:extLst>
          </p:cNvPr>
          <p:cNvSpPr/>
          <p:nvPr/>
        </p:nvSpPr>
        <p:spPr>
          <a:xfrm>
            <a:off x="4416297" y="1914077"/>
            <a:ext cx="3227641" cy="32276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1000" sy="10100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7643938" y="3329192"/>
            <a:ext cx="571110" cy="411264"/>
            <a:chOff x="4818459" y="4057254"/>
            <a:chExt cx="850942" cy="612775"/>
          </a:xfrm>
          <a:solidFill>
            <a:schemeClr val="bg1"/>
          </a:solidFill>
        </p:grpSpPr>
        <p:sp>
          <p:nvSpPr>
            <p:cNvPr id="17" name="Freeform 5847"/>
            <p:cNvSpPr/>
            <p:nvPr/>
          </p:nvSpPr>
          <p:spPr bwMode="auto">
            <a:xfrm>
              <a:off x="5263001" y="4057254"/>
              <a:ext cx="406400" cy="612775"/>
            </a:xfrm>
            <a:custGeom>
              <a:gdLst>
                <a:gd fmla="*/ 29 w 108" name="T0"/>
                <a:gd fmla="*/ 77 h 163" name="T1"/>
                <a:gd fmla="*/ 18 w 108" name="T2"/>
                <a:gd fmla="*/ 74 h 163" name="T3"/>
                <a:gd fmla="*/ 0 w 108" name="T4"/>
                <a:gd fmla="*/ 50 h 163" name="T5"/>
                <a:gd fmla="*/ 53 w 108" name="T6"/>
                <a:gd fmla="*/ 8 h 163" name="T7"/>
                <a:gd fmla="*/ 78 w 108" name="T8"/>
                <a:gd fmla="*/ 26 h 163" name="T9"/>
                <a:gd fmla="*/ 108 w 108" name="T10"/>
                <a:gd fmla="*/ 118 h 163" name="T11"/>
                <a:gd fmla="*/ 60 w 108" name="T12"/>
                <a:gd fmla="*/ 159 h 163" name="T13"/>
                <a:gd fmla="*/ 35 w 108" name="T14"/>
                <a:gd fmla="*/ 131 h 163" name="T15"/>
                <a:gd fmla="*/ 35 w 108" name="T16"/>
                <a:gd fmla="*/ 115 h 163" name="T17"/>
                <a:gd fmla="*/ 38 w 108" name="T18"/>
                <a:gd fmla="*/ 100 h 163" name="T19"/>
                <a:gd fmla="*/ 27 w 108" name="T20"/>
                <a:gd fmla="*/ 107 h 163" name="T21"/>
                <a:gd fmla="*/ 22 w 108" name="T22"/>
                <a:gd fmla="*/ 122 h 163" name="T23"/>
                <a:gd fmla="*/ 22 w 108" name="T24"/>
                <a:gd fmla="*/ 136 h 163" name="T25"/>
                <a:gd fmla="*/ 29 w 108" name="T26"/>
                <a:gd fmla="*/ 77 h 16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3" w="108">
                  <a:moveTo>
                    <a:pt x="29" y="77"/>
                  </a:moveTo>
                  <a:cubicBezTo>
                    <a:pt x="25" y="76"/>
                    <a:pt x="21" y="76"/>
                    <a:pt x="18" y="74"/>
                  </a:cubicBezTo>
                  <a:cubicBezTo>
                    <a:pt x="6" y="70"/>
                    <a:pt x="0" y="62"/>
                    <a:pt x="0" y="50"/>
                  </a:cubicBezTo>
                  <a:cubicBezTo>
                    <a:pt x="1" y="21"/>
                    <a:pt x="27" y="0"/>
                    <a:pt x="53" y="8"/>
                  </a:cubicBezTo>
                  <a:cubicBezTo>
                    <a:pt x="64" y="11"/>
                    <a:pt x="72" y="18"/>
                    <a:pt x="78" y="26"/>
                  </a:cubicBezTo>
                  <a:cubicBezTo>
                    <a:pt x="97" y="54"/>
                    <a:pt x="108" y="84"/>
                    <a:pt x="108" y="118"/>
                  </a:cubicBezTo>
                  <a:cubicBezTo>
                    <a:pt x="107" y="145"/>
                    <a:pt x="85" y="163"/>
                    <a:pt x="60" y="159"/>
                  </a:cubicBezTo>
                  <a:cubicBezTo>
                    <a:pt x="45" y="156"/>
                    <a:pt x="36" y="147"/>
                    <a:pt x="35" y="131"/>
                  </a:cubicBezTo>
                  <a:cubicBezTo>
                    <a:pt x="34" y="126"/>
                    <a:pt x="35" y="121"/>
                    <a:pt x="35" y="115"/>
                  </a:cubicBezTo>
                  <a:cubicBezTo>
                    <a:pt x="36" y="110"/>
                    <a:pt x="37" y="105"/>
                    <a:pt x="38" y="100"/>
                  </a:cubicBezTo>
                  <a:cubicBezTo>
                    <a:pt x="32" y="99"/>
                    <a:pt x="29" y="103"/>
                    <a:pt x="27" y="107"/>
                  </a:cubicBezTo>
                  <a:cubicBezTo>
                    <a:pt x="24" y="112"/>
                    <a:pt x="23" y="117"/>
                    <a:pt x="22" y="122"/>
                  </a:cubicBezTo>
                  <a:cubicBezTo>
                    <a:pt x="21" y="126"/>
                    <a:pt x="22" y="131"/>
                    <a:pt x="22" y="136"/>
                  </a:cubicBezTo>
                  <a:cubicBezTo>
                    <a:pt x="15" y="131"/>
                    <a:pt x="16" y="120"/>
                    <a:pt x="2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18" name="Freeform 5848"/>
            <p:cNvSpPr/>
            <p:nvPr/>
          </p:nvSpPr>
          <p:spPr bwMode="auto">
            <a:xfrm>
              <a:off x="4818459" y="4057254"/>
              <a:ext cx="417513" cy="592138"/>
            </a:xfrm>
            <a:custGeom>
              <a:gdLst>
                <a:gd fmla="*/ 86 w 111" name="T0"/>
                <a:gd fmla="*/ 133 h 158" name="T1"/>
                <a:gd fmla="*/ 70 w 111" name="T2"/>
                <a:gd fmla="*/ 95 h 158" name="T3"/>
                <a:gd fmla="*/ 73 w 111" name="T4"/>
                <a:gd fmla="*/ 118 h 158" name="T5"/>
                <a:gd fmla="*/ 72 w 111" name="T6"/>
                <a:gd fmla="*/ 133 h 158" name="T7"/>
                <a:gd fmla="*/ 39 w 111" name="T8"/>
                <a:gd fmla="*/ 156 h 158" name="T9"/>
                <a:gd fmla="*/ 0 w 111" name="T10"/>
                <a:gd fmla="*/ 113 h 158" name="T11"/>
                <a:gd fmla="*/ 32 w 111" name="T12"/>
                <a:gd fmla="*/ 21 h 158" name="T13"/>
                <a:gd fmla="*/ 77 w 111" name="T14"/>
                <a:gd fmla="*/ 5 h 158" name="T15"/>
                <a:gd fmla="*/ 107 w 111" name="T16"/>
                <a:gd fmla="*/ 53 h 158" name="T17"/>
                <a:gd fmla="*/ 86 w 111" name="T18"/>
                <a:gd fmla="*/ 73 h 158" name="T19"/>
                <a:gd fmla="*/ 79 w 111" name="T20"/>
                <a:gd fmla="*/ 74 h 158" name="T21"/>
                <a:gd fmla="*/ 89 w 111" name="T22"/>
                <a:gd fmla="*/ 131 h 158" name="T23"/>
                <a:gd fmla="*/ 88 w 111" name="T24"/>
                <a:gd fmla="*/ 134 h 158" name="T25"/>
                <a:gd fmla="*/ 86 w 111" name="T26"/>
                <a:gd fmla="*/ 133 h 15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8" w="110">
                  <a:moveTo>
                    <a:pt x="86" y="133"/>
                  </a:moveTo>
                  <a:cubicBezTo>
                    <a:pt x="86" y="119"/>
                    <a:pt x="88" y="103"/>
                    <a:pt x="70" y="95"/>
                  </a:cubicBezTo>
                  <a:cubicBezTo>
                    <a:pt x="71" y="104"/>
                    <a:pt x="73" y="111"/>
                    <a:pt x="73" y="118"/>
                  </a:cubicBezTo>
                  <a:cubicBezTo>
                    <a:pt x="74" y="123"/>
                    <a:pt x="73" y="128"/>
                    <a:pt x="72" y="133"/>
                  </a:cubicBezTo>
                  <a:cubicBezTo>
                    <a:pt x="69" y="149"/>
                    <a:pt x="56" y="158"/>
                    <a:pt x="39" y="156"/>
                  </a:cubicBezTo>
                  <a:cubicBezTo>
                    <a:pt x="15" y="154"/>
                    <a:pt x="0" y="138"/>
                    <a:pt x="0" y="113"/>
                  </a:cubicBezTo>
                  <a:cubicBezTo>
                    <a:pt x="1" y="79"/>
                    <a:pt x="11" y="48"/>
                    <a:pt x="32" y="21"/>
                  </a:cubicBezTo>
                  <a:cubicBezTo>
                    <a:pt x="43" y="6"/>
                    <a:pt x="59" y="0"/>
                    <a:pt x="77" y="5"/>
                  </a:cubicBezTo>
                  <a:cubicBezTo>
                    <a:pt x="96" y="10"/>
                    <a:pt x="111" y="34"/>
                    <a:pt x="107" y="53"/>
                  </a:cubicBezTo>
                  <a:cubicBezTo>
                    <a:pt x="105" y="65"/>
                    <a:pt x="96" y="70"/>
                    <a:pt x="86" y="73"/>
                  </a:cubicBezTo>
                  <a:cubicBezTo>
                    <a:pt x="84" y="73"/>
                    <a:pt x="81" y="73"/>
                    <a:pt x="79" y="74"/>
                  </a:cubicBezTo>
                  <a:cubicBezTo>
                    <a:pt x="86" y="93"/>
                    <a:pt x="92" y="111"/>
                    <a:pt x="89" y="131"/>
                  </a:cubicBezTo>
                  <a:cubicBezTo>
                    <a:pt x="89" y="132"/>
                    <a:pt x="89" y="133"/>
                    <a:pt x="88" y="134"/>
                  </a:cubicBezTo>
                  <a:cubicBezTo>
                    <a:pt x="88" y="134"/>
                    <a:pt x="87" y="133"/>
                    <a:pt x="86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</p:grpSp>
      <p:sp>
        <p:nvSpPr>
          <p:cNvPr id="20" name="Freeform 5850"/>
          <p:cNvSpPr>
            <a:spLocks noEditPoints="1"/>
          </p:cNvSpPr>
          <p:nvPr/>
        </p:nvSpPr>
        <p:spPr bwMode="auto">
          <a:xfrm>
            <a:off x="6972336" y="1710432"/>
            <a:ext cx="473554" cy="608605"/>
          </a:xfrm>
          <a:custGeom>
            <a:gdLst>
              <a:gd fmla="*/ 96 w 114" name="T0"/>
              <a:gd fmla="*/ 71 h 147" name="T1"/>
              <a:gd fmla="*/ 92 w 114" name="T2"/>
              <a:gd fmla="*/ 57 h 147" name="T3"/>
              <a:gd fmla="*/ 68 w 114" name="T4"/>
              <a:gd fmla="*/ 44 h 147" name="T5"/>
              <a:gd fmla="*/ 90 w 114" name="T6"/>
              <a:gd fmla="*/ 35 h 147" name="T7"/>
              <a:gd fmla="*/ 94 w 114" name="T8"/>
              <a:gd fmla="*/ 31 h 147" name="T9"/>
              <a:gd fmla="*/ 88 w 114" name="T10"/>
              <a:gd fmla="*/ 28 h 147" name="T11"/>
              <a:gd fmla="*/ 77 w 114" name="T12"/>
              <a:gd fmla="*/ 31 h 147" name="T13"/>
              <a:gd fmla="*/ 58 w 114" name="T14"/>
              <a:gd fmla="*/ 9 h 147" name="T15"/>
              <a:gd fmla="*/ 57 w 114" name="T16"/>
              <a:gd fmla="*/ 1 h 147" name="T17"/>
              <a:gd fmla="*/ 52 w 114" name="T18"/>
              <a:gd fmla="*/ 15 h 147" name="T19"/>
              <a:gd fmla="*/ 48 w 114" name="T20"/>
              <a:gd fmla="*/ 4 h 147" name="T21"/>
              <a:gd fmla="*/ 43 w 114" name="T22"/>
              <a:gd fmla="*/ 5 h 147" name="T23"/>
              <a:gd fmla="*/ 41 w 114" name="T24"/>
              <a:gd fmla="*/ 18 h 147" name="T25"/>
              <a:gd fmla="*/ 34 w 114" name="T26"/>
              <a:gd fmla="*/ 7 h 147" name="T27"/>
              <a:gd fmla="*/ 29 w 114" name="T28"/>
              <a:gd fmla="*/ 10 h 147" name="T29"/>
              <a:gd fmla="*/ 32 w 114" name="T30"/>
              <a:gd fmla="*/ 26 h 147" name="T31"/>
              <a:gd fmla="*/ 47 w 114" name="T32"/>
              <a:gd fmla="*/ 64 h 147" name="T33"/>
              <a:gd fmla="*/ 44 w 114" name="T34"/>
              <a:gd fmla="*/ 46 h 147" name="T35"/>
              <a:gd fmla="*/ 63 w 114" name="T36"/>
              <a:gd fmla="*/ 37 h 147" name="T37"/>
              <a:gd fmla="*/ 46 w 114" name="T38"/>
              <a:gd fmla="*/ 39 h 147" name="T39"/>
              <a:gd fmla="*/ 51 w 114" name="T40"/>
              <a:gd fmla="*/ 56 h 147" name="T41"/>
              <a:gd fmla="*/ 39 w 114" name="T42"/>
              <a:gd fmla="*/ 67 h 147" name="T43"/>
              <a:gd fmla="*/ 21 w 114" name="T44"/>
              <a:gd fmla="*/ 32 h 147" name="T45"/>
              <a:gd fmla="*/ 29 w 114" name="T46"/>
              <a:gd fmla="*/ 31 h 147" name="T47"/>
              <a:gd fmla="*/ 20 w 114" name="T48"/>
              <a:gd fmla="*/ 32 h 147" name="T49"/>
              <a:gd fmla="*/ 13 w 114" name="T50"/>
              <a:gd fmla="*/ 21 h 147" name="T51"/>
              <a:gd fmla="*/ 17 w 114" name="T52"/>
              <a:gd fmla="*/ 68 h 147" name="T53"/>
              <a:gd fmla="*/ 28 w 114" name="T54"/>
              <a:gd fmla="*/ 105 h 147" name="T55"/>
              <a:gd fmla="*/ 102 w 114" name="T56"/>
              <a:gd fmla="*/ 140 h 147" name="T57"/>
              <a:gd fmla="*/ 113 w 114" name="T58"/>
              <a:gd fmla="*/ 118 h 147" name="T59"/>
              <a:gd fmla="*/ 87 w 114" name="T60"/>
              <a:gd fmla="*/ 34 h 147" name="T61"/>
              <a:gd fmla="*/ 86 w 114" name="T62"/>
              <a:gd fmla="*/ 33 h 147" name="T63"/>
              <a:gd fmla="*/ 1 w 114" name="T64"/>
              <a:gd fmla="*/ 36 h 147" name="T65"/>
              <a:gd fmla="*/ 8 w 114" name="T66"/>
              <a:gd fmla="*/ 31 h 147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47" w="114">
                <a:moveTo>
                  <a:pt x="98" y="75"/>
                </a:moveTo>
                <a:cubicBezTo>
                  <a:pt x="97" y="74"/>
                  <a:pt x="96" y="72"/>
                  <a:pt x="96" y="71"/>
                </a:cubicBezTo>
                <a:cubicBezTo>
                  <a:pt x="94" y="66"/>
                  <a:pt x="93" y="62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83" y="49"/>
                  <a:pt x="74" y="47"/>
                  <a:pt x="63" y="52"/>
                </a:cubicBezTo>
                <a:cubicBezTo>
                  <a:pt x="63" y="48"/>
                  <a:pt x="65" y="45"/>
                  <a:pt x="68" y="44"/>
                </a:cubicBezTo>
                <a:cubicBezTo>
                  <a:pt x="71" y="42"/>
                  <a:pt x="74" y="41"/>
                  <a:pt x="76" y="39"/>
                </a:cubicBezTo>
                <a:cubicBezTo>
                  <a:pt x="81" y="38"/>
                  <a:pt x="85" y="37"/>
                  <a:pt x="90" y="35"/>
                </a:cubicBezTo>
                <a:cubicBezTo>
                  <a:pt x="92" y="35"/>
                  <a:pt x="93" y="34"/>
                  <a:pt x="93" y="33"/>
                </a:cubicBezTo>
                <a:cubicBezTo>
                  <a:pt x="93" y="32"/>
                  <a:pt x="94" y="32"/>
                  <a:pt x="94" y="31"/>
                </a:cubicBezTo>
                <a:cubicBezTo>
                  <a:pt x="94" y="29"/>
                  <a:pt x="92" y="27"/>
                  <a:pt x="90" y="27"/>
                </a:cubicBezTo>
                <a:cubicBezTo>
                  <a:pt x="89" y="27"/>
                  <a:pt x="88" y="27"/>
                  <a:pt x="88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3" y="29"/>
                  <a:pt x="80" y="30"/>
                  <a:pt x="77" y="31"/>
                </a:cubicBezTo>
                <a:cubicBezTo>
                  <a:pt x="72" y="27"/>
                  <a:pt x="68" y="22"/>
                  <a:pt x="63" y="19"/>
                </a:cubicBezTo>
                <a:cubicBezTo>
                  <a:pt x="59" y="16"/>
                  <a:pt x="58" y="13"/>
                  <a:pt x="58" y="9"/>
                </a:cubicBezTo>
                <a:cubicBezTo>
                  <a:pt x="59" y="7"/>
                  <a:pt x="59" y="6"/>
                  <a:pt x="59" y="5"/>
                </a:cubicBezTo>
                <a:cubicBezTo>
                  <a:pt x="58" y="4"/>
                  <a:pt x="57" y="2"/>
                  <a:pt x="57" y="1"/>
                </a:cubicBezTo>
                <a:cubicBezTo>
                  <a:pt x="56" y="2"/>
                  <a:pt x="55" y="3"/>
                  <a:pt x="54" y="4"/>
                </a:cubicBezTo>
                <a:cubicBezTo>
                  <a:pt x="53" y="8"/>
                  <a:pt x="53" y="12"/>
                  <a:pt x="52" y="15"/>
                </a:cubicBezTo>
                <a:cubicBezTo>
                  <a:pt x="51" y="15"/>
                  <a:pt x="51" y="15"/>
                  <a:pt x="50" y="15"/>
                </a:cubicBezTo>
                <a:cubicBezTo>
                  <a:pt x="49" y="12"/>
                  <a:pt x="49" y="8"/>
                  <a:pt x="48" y="4"/>
                </a:cubicBezTo>
                <a:cubicBezTo>
                  <a:pt x="48" y="2"/>
                  <a:pt x="48" y="0"/>
                  <a:pt x="45" y="0"/>
                </a:cubicBezTo>
                <a:cubicBezTo>
                  <a:pt x="44" y="1"/>
                  <a:pt x="43" y="3"/>
                  <a:pt x="43" y="5"/>
                </a:cubicBezTo>
                <a:cubicBezTo>
                  <a:pt x="42" y="8"/>
                  <a:pt x="43" y="12"/>
                  <a:pt x="43" y="15"/>
                </a:cubicBezTo>
                <a:cubicBezTo>
                  <a:pt x="43" y="16"/>
                  <a:pt x="41" y="17"/>
                  <a:pt x="41" y="18"/>
                </a:cubicBezTo>
                <a:cubicBezTo>
                  <a:pt x="40" y="17"/>
                  <a:pt x="39" y="17"/>
                  <a:pt x="38" y="16"/>
                </a:cubicBezTo>
                <a:cubicBezTo>
                  <a:pt x="37" y="13"/>
                  <a:pt x="36" y="10"/>
                  <a:pt x="34" y="7"/>
                </a:cubicBezTo>
                <a:cubicBezTo>
                  <a:pt x="34" y="6"/>
                  <a:pt x="32" y="6"/>
                  <a:pt x="31" y="6"/>
                </a:cubicBezTo>
                <a:cubicBezTo>
                  <a:pt x="30" y="6"/>
                  <a:pt x="29" y="9"/>
                  <a:pt x="29" y="10"/>
                </a:cubicBezTo>
                <a:cubicBezTo>
                  <a:pt x="30" y="11"/>
                  <a:pt x="31" y="13"/>
                  <a:pt x="32" y="15"/>
                </a:cubicBezTo>
                <a:cubicBezTo>
                  <a:pt x="34" y="19"/>
                  <a:pt x="35" y="22"/>
                  <a:pt x="32" y="26"/>
                </a:cubicBezTo>
                <a:cubicBezTo>
                  <a:pt x="26" y="35"/>
                  <a:pt x="25" y="45"/>
                  <a:pt x="28" y="55"/>
                </a:cubicBezTo>
                <a:cubicBezTo>
                  <a:pt x="32" y="67"/>
                  <a:pt x="35" y="68"/>
                  <a:pt x="47" y="64"/>
                </a:cubicBezTo>
                <a:cubicBezTo>
                  <a:pt x="51" y="62"/>
                  <a:pt x="51" y="61"/>
                  <a:pt x="49" y="57"/>
                </a:cubicBezTo>
                <a:cubicBezTo>
                  <a:pt x="47" y="54"/>
                  <a:pt x="45" y="50"/>
                  <a:pt x="44" y="46"/>
                </a:cubicBezTo>
                <a:cubicBezTo>
                  <a:pt x="43" y="40"/>
                  <a:pt x="46" y="34"/>
                  <a:pt x="51" y="32"/>
                </a:cubicBezTo>
                <a:cubicBezTo>
                  <a:pt x="55" y="30"/>
                  <a:pt x="59" y="32"/>
                  <a:pt x="63" y="37"/>
                </a:cubicBezTo>
                <a:cubicBezTo>
                  <a:pt x="59" y="40"/>
                  <a:pt x="55" y="41"/>
                  <a:pt x="50" y="38"/>
                </a:cubicBezTo>
                <a:cubicBezTo>
                  <a:pt x="49" y="37"/>
                  <a:pt x="47" y="38"/>
                  <a:pt x="46" y="39"/>
                </a:cubicBezTo>
                <a:cubicBezTo>
                  <a:pt x="44" y="41"/>
                  <a:pt x="45" y="47"/>
                  <a:pt x="48" y="49"/>
                </a:cubicBezTo>
                <a:cubicBezTo>
                  <a:pt x="49" y="51"/>
                  <a:pt x="50" y="54"/>
                  <a:pt x="51" y="56"/>
                </a:cubicBezTo>
                <a:cubicBezTo>
                  <a:pt x="51" y="58"/>
                  <a:pt x="51" y="61"/>
                  <a:pt x="51" y="64"/>
                </a:cubicBezTo>
                <a:cubicBezTo>
                  <a:pt x="47" y="65"/>
                  <a:pt x="43" y="66"/>
                  <a:pt x="39" y="67"/>
                </a:cubicBezTo>
                <a:cubicBezTo>
                  <a:pt x="32" y="69"/>
                  <a:pt x="28" y="67"/>
                  <a:pt x="27" y="60"/>
                </a:cubicBezTo>
                <a:cubicBezTo>
                  <a:pt x="24" y="51"/>
                  <a:pt x="22" y="41"/>
                  <a:pt x="21" y="32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6"/>
                  <a:pt x="27" y="34"/>
                  <a:pt x="29" y="31"/>
                </a:cubicBezTo>
                <a:cubicBezTo>
                  <a:pt x="25" y="31"/>
                  <a:pt x="24" y="31"/>
                  <a:pt x="22" y="31"/>
                </a:cubicBezTo>
                <a:cubicBezTo>
                  <a:pt x="21" y="31"/>
                  <a:pt x="21" y="32"/>
                  <a:pt x="20" y="32"/>
                </a:cubicBezTo>
                <a:cubicBezTo>
                  <a:pt x="20" y="29"/>
                  <a:pt x="20" y="27"/>
                  <a:pt x="19" y="24"/>
                </a:cubicBezTo>
                <a:cubicBezTo>
                  <a:pt x="18" y="20"/>
                  <a:pt x="16" y="20"/>
                  <a:pt x="13" y="21"/>
                </a:cubicBezTo>
                <a:cubicBezTo>
                  <a:pt x="10" y="21"/>
                  <a:pt x="7" y="22"/>
                  <a:pt x="8" y="26"/>
                </a:cubicBezTo>
                <a:cubicBezTo>
                  <a:pt x="11" y="40"/>
                  <a:pt x="14" y="54"/>
                  <a:pt x="17" y="68"/>
                </a:cubicBezTo>
                <a:cubicBezTo>
                  <a:pt x="18" y="71"/>
                  <a:pt x="19" y="75"/>
                  <a:pt x="19" y="79"/>
                </a:cubicBezTo>
                <a:cubicBezTo>
                  <a:pt x="18" y="89"/>
                  <a:pt x="20" y="98"/>
                  <a:pt x="28" y="105"/>
                </a:cubicBezTo>
                <a:cubicBezTo>
                  <a:pt x="30" y="107"/>
                  <a:pt x="32" y="109"/>
                  <a:pt x="34" y="112"/>
                </a:cubicBezTo>
                <a:cubicBezTo>
                  <a:pt x="49" y="136"/>
                  <a:pt x="74" y="147"/>
                  <a:pt x="102" y="140"/>
                </a:cubicBezTo>
                <a:cubicBezTo>
                  <a:pt x="107" y="139"/>
                  <a:pt x="111" y="136"/>
                  <a:pt x="112" y="130"/>
                </a:cubicBezTo>
                <a:cubicBezTo>
                  <a:pt x="112" y="126"/>
                  <a:pt x="113" y="122"/>
                  <a:pt x="113" y="118"/>
                </a:cubicBezTo>
                <a:cubicBezTo>
                  <a:pt x="114" y="102"/>
                  <a:pt x="110" y="87"/>
                  <a:pt x="98" y="75"/>
                </a:cubicBezTo>
                <a:close/>
                <a:moveTo>
                  <a:pt x="87" y="34"/>
                </a:moveTo>
                <a:cubicBezTo>
                  <a:pt x="87" y="34"/>
                  <a:pt x="87" y="33"/>
                  <a:pt x="87" y="33"/>
                </a:cubicBezTo>
                <a:cubicBezTo>
                  <a:pt x="86" y="33"/>
                  <a:pt x="86" y="33"/>
                  <a:pt x="86" y="33"/>
                </a:cubicBezTo>
                <a:cubicBezTo>
                  <a:pt x="87" y="33"/>
                  <a:pt x="87" y="33"/>
                  <a:pt x="87" y="34"/>
                </a:cubicBezTo>
                <a:close/>
                <a:moveTo>
                  <a:pt x="1" y="36"/>
                </a:moveTo>
                <a:cubicBezTo>
                  <a:pt x="1" y="41"/>
                  <a:pt x="5" y="39"/>
                  <a:pt x="9" y="39"/>
                </a:cubicBezTo>
                <a:cubicBezTo>
                  <a:pt x="9" y="36"/>
                  <a:pt x="8" y="34"/>
                  <a:pt x="8" y="31"/>
                </a:cubicBezTo>
                <a:cubicBezTo>
                  <a:pt x="5" y="32"/>
                  <a:pt x="0" y="31"/>
                  <a:pt x="1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2" name="Freeform 5851"/>
          <p:cNvSpPr/>
          <p:nvPr/>
        </p:nvSpPr>
        <p:spPr bwMode="auto">
          <a:xfrm>
            <a:off x="4502963" y="4840465"/>
            <a:ext cx="601130" cy="500765"/>
          </a:xfrm>
          <a:custGeom>
            <a:gdLst>
              <a:gd fmla="*/ 17 w 240" name="T0"/>
              <a:gd fmla="*/ 164 h 200" name="T1"/>
              <a:gd fmla="*/ 0 w 240" name="T2"/>
              <a:gd fmla="*/ 161 h 200" name="T3"/>
              <a:gd fmla="*/ 4 w 240" name="T4"/>
              <a:gd fmla="*/ 136 h 200" name="T5"/>
              <a:gd fmla="*/ 19 w 240" name="T6"/>
              <a:gd fmla="*/ 118 h 200" name="T7"/>
              <a:gd fmla="*/ 47 w 240" name="T8"/>
              <a:gd fmla="*/ 127 h 200" name="T9"/>
              <a:gd fmla="*/ 60 w 240" name="T10"/>
              <a:gd fmla="*/ 135 h 200" name="T11"/>
              <a:gd fmla="*/ 99 w 240" name="T12"/>
              <a:gd fmla="*/ 134 h 200" name="T13"/>
              <a:gd fmla="*/ 141 w 240" name="T14"/>
              <a:gd fmla="*/ 61 h 200" name="T15"/>
              <a:gd fmla="*/ 124 w 240" name="T16"/>
              <a:gd fmla="*/ 34 h 200" name="T17"/>
              <a:gd fmla="*/ 117 w 240" name="T18"/>
              <a:gd fmla="*/ 5 h 200" name="T19"/>
              <a:gd fmla="*/ 131 w 240" name="T20"/>
              <a:gd fmla="*/ 5 h 200" name="T21"/>
              <a:gd fmla="*/ 131 w 240" name="T22"/>
              <a:gd fmla="*/ 16 h 200" name="T23"/>
              <a:gd fmla="*/ 140 w 240" name="T24"/>
              <a:gd fmla="*/ 21 h 200" name="T25"/>
              <a:gd fmla="*/ 147 w 240" name="T26"/>
              <a:gd fmla="*/ 17 h 200" name="T27"/>
              <a:gd fmla="*/ 225 w 240" name="T28"/>
              <a:gd fmla="*/ 40 h 200" name="T29"/>
              <a:gd fmla="*/ 220 w 240" name="T30"/>
              <a:gd fmla="*/ 149 h 200" name="T31"/>
              <a:gd fmla="*/ 147 w 240" name="T32"/>
              <a:gd fmla="*/ 194 h 200" name="T33"/>
              <a:gd fmla="*/ 57 w 240" name="T34"/>
              <a:gd fmla="*/ 157 h 200" name="T35"/>
              <a:gd fmla="*/ 41 w 240" name="T36"/>
              <a:gd fmla="*/ 148 h 200" name="T37"/>
              <a:gd fmla="*/ 27 w 240" name="T38"/>
              <a:gd fmla="*/ 144 h 200" name="T39"/>
              <a:gd fmla="*/ 19 w 240" name="T40"/>
              <a:gd fmla="*/ 147 h 200" name="T41"/>
              <a:gd fmla="*/ 17 w 240" name="T42"/>
              <a:gd fmla="*/ 164 h 20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00" w="240">
                <a:moveTo>
                  <a:pt x="17" y="164"/>
                </a:moveTo>
                <a:cubicBezTo>
                  <a:pt x="12" y="163"/>
                  <a:pt x="7" y="162"/>
                  <a:pt x="0" y="161"/>
                </a:cubicBezTo>
                <a:cubicBezTo>
                  <a:pt x="1" y="153"/>
                  <a:pt x="2" y="144"/>
                  <a:pt x="4" y="136"/>
                </a:cubicBezTo>
                <a:cubicBezTo>
                  <a:pt x="5" y="127"/>
                  <a:pt x="9" y="120"/>
                  <a:pt x="19" y="118"/>
                </a:cubicBezTo>
                <a:cubicBezTo>
                  <a:pt x="29" y="116"/>
                  <a:pt x="40" y="117"/>
                  <a:pt x="47" y="127"/>
                </a:cubicBezTo>
                <a:cubicBezTo>
                  <a:pt x="51" y="132"/>
                  <a:pt x="55" y="135"/>
                  <a:pt x="60" y="135"/>
                </a:cubicBezTo>
                <a:cubicBezTo>
                  <a:pt x="73" y="135"/>
                  <a:pt x="87" y="137"/>
                  <a:pt x="99" y="134"/>
                </a:cubicBezTo>
                <a:cubicBezTo>
                  <a:pt x="134" y="127"/>
                  <a:pt x="152" y="95"/>
                  <a:pt x="141" y="61"/>
                </a:cubicBezTo>
                <a:cubicBezTo>
                  <a:pt x="138" y="50"/>
                  <a:pt x="134" y="40"/>
                  <a:pt x="124" y="34"/>
                </a:cubicBezTo>
                <a:cubicBezTo>
                  <a:pt x="114" y="27"/>
                  <a:pt x="115" y="16"/>
                  <a:pt x="117" y="5"/>
                </a:cubicBezTo>
                <a:cubicBezTo>
                  <a:pt x="122" y="5"/>
                  <a:pt x="126" y="5"/>
                  <a:pt x="131" y="5"/>
                </a:cubicBezTo>
                <a:cubicBezTo>
                  <a:pt x="131" y="9"/>
                  <a:pt x="130" y="12"/>
                  <a:pt x="131" y="16"/>
                </a:cubicBezTo>
                <a:cubicBezTo>
                  <a:pt x="131" y="22"/>
                  <a:pt x="134" y="23"/>
                  <a:pt x="140" y="21"/>
                </a:cubicBezTo>
                <a:cubicBezTo>
                  <a:pt x="142" y="19"/>
                  <a:pt x="144" y="18"/>
                  <a:pt x="147" y="17"/>
                </a:cubicBezTo>
                <a:cubicBezTo>
                  <a:pt x="175" y="0"/>
                  <a:pt x="212" y="10"/>
                  <a:pt x="225" y="40"/>
                </a:cubicBezTo>
                <a:cubicBezTo>
                  <a:pt x="240" y="77"/>
                  <a:pt x="240" y="114"/>
                  <a:pt x="220" y="149"/>
                </a:cubicBezTo>
                <a:cubicBezTo>
                  <a:pt x="204" y="177"/>
                  <a:pt x="178" y="190"/>
                  <a:pt x="147" y="194"/>
                </a:cubicBezTo>
                <a:cubicBezTo>
                  <a:pt x="109" y="200"/>
                  <a:pt x="80" y="187"/>
                  <a:pt x="57" y="157"/>
                </a:cubicBezTo>
                <a:cubicBezTo>
                  <a:pt x="53" y="151"/>
                  <a:pt x="49" y="147"/>
                  <a:pt x="41" y="148"/>
                </a:cubicBezTo>
                <a:cubicBezTo>
                  <a:pt x="36" y="149"/>
                  <a:pt x="31" y="146"/>
                  <a:pt x="27" y="144"/>
                </a:cubicBezTo>
                <a:cubicBezTo>
                  <a:pt x="22" y="142"/>
                  <a:pt x="20" y="143"/>
                  <a:pt x="19" y="147"/>
                </a:cubicBezTo>
                <a:cubicBezTo>
                  <a:pt x="18" y="152"/>
                  <a:pt x="18" y="158"/>
                  <a:pt x="17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3" name="Freeform 5852"/>
          <p:cNvSpPr/>
          <p:nvPr/>
        </p:nvSpPr>
        <p:spPr bwMode="auto">
          <a:xfrm>
            <a:off x="6978200" y="4891404"/>
            <a:ext cx="579324" cy="422923"/>
          </a:xfrm>
          <a:custGeom>
            <a:gdLst>
              <a:gd fmla="*/ 143 w 153" name="T0"/>
              <a:gd fmla="*/ 1 h 112" name="T1"/>
              <a:gd fmla="*/ 147 w 153" name="T2"/>
              <a:gd fmla="*/ 13 h 112" name="T3"/>
              <a:gd fmla="*/ 126 w 153" name="T4"/>
              <a:gd fmla="*/ 41 h 112" name="T5"/>
              <a:gd fmla="*/ 92 w 153" name="T6"/>
              <a:gd fmla="*/ 57 h 112" name="T7"/>
              <a:gd fmla="*/ 81 w 153" name="T8"/>
              <a:gd fmla="*/ 63 h 112" name="T9"/>
              <a:gd fmla="*/ 23 w 153" name="T10"/>
              <a:gd fmla="*/ 108 h 112" name="T11"/>
              <a:gd fmla="*/ 17 w 153" name="T12"/>
              <a:gd fmla="*/ 110 h 112" name="T13"/>
              <a:gd fmla="*/ 5 w 153" name="T14"/>
              <a:gd fmla="*/ 104 h 112" name="T15"/>
              <a:gd fmla="*/ 3 w 153" name="T16"/>
              <a:gd fmla="*/ 97 h 112" name="T17"/>
              <a:gd fmla="*/ 1 w 153" name="T18"/>
              <a:gd fmla="*/ 47 h 112" name="T19"/>
              <a:gd fmla="*/ 47 w 153" name="T20"/>
              <a:gd fmla="*/ 1 h 112" name="T21"/>
              <a:gd fmla="*/ 96 w 153" name="T22"/>
              <a:gd fmla="*/ 1 h 112" name="T23"/>
              <a:gd fmla="*/ 128 w 153" name="T24"/>
              <a:gd fmla="*/ 0 h 112" name="T25"/>
              <a:gd fmla="*/ 143 w 153" name="T26"/>
              <a:gd fmla="*/ 1 h 11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12" w="153">
                <a:moveTo>
                  <a:pt x="143" y="1"/>
                </a:moveTo>
                <a:cubicBezTo>
                  <a:pt x="153" y="4"/>
                  <a:pt x="153" y="4"/>
                  <a:pt x="147" y="13"/>
                </a:cubicBezTo>
                <a:cubicBezTo>
                  <a:pt x="140" y="22"/>
                  <a:pt x="133" y="32"/>
                  <a:pt x="126" y="41"/>
                </a:cubicBezTo>
                <a:cubicBezTo>
                  <a:pt x="117" y="52"/>
                  <a:pt x="105" y="56"/>
                  <a:pt x="92" y="57"/>
                </a:cubicBezTo>
                <a:cubicBezTo>
                  <a:pt x="87" y="57"/>
                  <a:pt x="84" y="59"/>
                  <a:pt x="81" y="63"/>
                </a:cubicBezTo>
                <a:cubicBezTo>
                  <a:pt x="64" y="81"/>
                  <a:pt x="45" y="95"/>
                  <a:pt x="23" y="108"/>
                </a:cubicBezTo>
                <a:cubicBezTo>
                  <a:pt x="21" y="109"/>
                  <a:pt x="19" y="110"/>
                  <a:pt x="17" y="110"/>
                </a:cubicBezTo>
                <a:cubicBezTo>
                  <a:pt x="11" y="112"/>
                  <a:pt x="7" y="110"/>
                  <a:pt x="5" y="104"/>
                </a:cubicBezTo>
                <a:cubicBezTo>
                  <a:pt x="4" y="102"/>
                  <a:pt x="3" y="100"/>
                  <a:pt x="3" y="97"/>
                </a:cubicBezTo>
                <a:cubicBezTo>
                  <a:pt x="2" y="80"/>
                  <a:pt x="0" y="63"/>
                  <a:pt x="1" y="47"/>
                </a:cubicBezTo>
                <a:cubicBezTo>
                  <a:pt x="2" y="19"/>
                  <a:pt x="19" y="2"/>
                  <a:pt x="47" y="1"/>
                </a:cubicBezTo>
                <a:cubicBezTo>
                  <a:pt x="63" y="0"/>
                  <a:pt x="80" y="1"/>
                  <a:pt x="96" y="1"/>
                </a:cubicBezTo>
                <a:cubicBezTo>
                  <a:pt x="107" y="1"/>
                  <a:pt x="117" y="0"/>
                  <a:pt x="128" y="0"/>
                </a:cubicBezTo>
                <a:cubicBezTo>
                  <a:pt x="133" y="0"/>
                  <a:pt x="138" y="0"/>
                  <a:pt x="14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4" name="Freeform 5853"/>
          <p:cNvSpPr/>
          <p:nvPr/>
        </p:nvSpPr>
        <p:spPr bwMode="auto">
          <a:xfrm>
            <a:off x="4605176" y="1673158"/>
            <a:ext cx="533400" cy="552450"/>
          </a:xfrm>
          <a:custGeom>
            <a:gdLst>
              <a:gd fmla="*/ 135 w 142" name="T0"/>
              <a:gd fmla="*/ 44 h 147" name="T1"/>
              <a:gd fmla="*/ 89 w 142" name="T2"/>
              <a:gd fmla="*/ 5 h 147" name="T3"/>
              <a:gd fmla="*/ 75 w 142" name="T4"/>
              <a:gd fmla="*/ 15 h 147" name="T5"/>
              <a:gd fmla="*/ 75 w 142" name="T6"/>
              <a:gd fmla="*/ 15 h 147" name="T7"/>
              <a:gd fmla="*/ 71 w 142" name="T8"/>
              <a:gd fmla="*/ 18 h 147" name="T9"/>
              <a:gd fmla="*/ 67 w 142" name="T10"/>
              <a:gd fmla="*/ 15 h 147" name="T11"/>
              <a:gd fmla="*/ 67 w 142" name="T12"/>
              <a:gd fmla="*/ 15 h 147" name="T13"/>
              <a:gd fmla="*/ 53 w 142" name="T14"/>
              <a:gd fmla="*/ 5 h 147" name="T15"/>
              <a:gd fmla="*/ 7 w 142" name="T16"/>
              <a:gd fmla="*/ 44 h 147" name="T17"/>
              <a:gd fmla="*/ 27 w 142" name="T18"/>
              <a:gd fmla="*/ 102 h 147" name="T19"/>
              <a:gd fmla="*/ 30 w 142" name="T20"/>
              <a:gd fmla="*/ 102 h 147" name="T21"/>
              <a:gd fmla="*/ 30 w 142" name="T22"/>
              <a:gd fmla="*/ 104 h 147" name="T23"/>
              <a:gd fmla="*/ 57 w 142" name="T24"/>
              <a:gd fmla="*/ 125 h 147" name="T25"/>
              <a:gd fmla="*/ 66 w 142" name="T26"/>
              <a:gd fmla="*/ 124 h 147" name="T27"/>
              <a:gd fmla="*/ 66 w 142" name="T28"/>
              <a:gd fmla="*/ 147 h 147" name="T29"/>
              <a:gd fmla="*/ 67 w 142" name="T30"/>
              <a:gd fmla="*/ 147 h 147" name="T31"/>
              <a:gd fmla="*/ 74 w 142" name="T32"/>
              <a:gd fmla="*/ 147 h 147" name="T33"/>
              <a:gd fmla="*/ 75 w 142" name="T34"/>
              <a:gd fmla="*/ 147 h 147" name="T35"/>
              <a:gd fmla="*/ 75 w 142" name="T36"/>
              <a:gd fmla="*/ 124 h 147" name="T37"/>
              <a:gd fmla="*/ 85 w 142" name="T38"/>
              <a:gd fmla="*/ 125 h 147" name="T39"/>
              <a:gd fmla="*/ 112 w 142" name="T40"/>
              <a:gd fmla="*/ 104 h 147" name="T41"/>
              <a:gd fmla="*/ 112 w 142" name="T42"/>
              <a:gd fmla="*/ 102 h 147" name="T43"/>
              <a:gd fmla="*/ 115 w 142" name="T44"/>
              <a:gd fmla="*/ 102 h 147" name="T45"/>
              <a:gd fmla="*/ 135 w 142" name="T46"/>
              <a:gd fmla="*/ 44 h 147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47" w="142">
                <a:moveTo>
                  <a:pt x="135" y="44"/>
                </a:moveTo>
                <a:cubicBezTo>
                  <a:pt x="127" y="18"/>
                  <a:pt x="107" y="0"/>
                  <a:pt x="89" y="5"/>
                </a:cubicBezTo>
                <a:cubicBezTo>
                  <a:pt x="83" y="6"/>
                  <a:pt x="79" y="10"/>
                  <a:pt x="75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6"/>
                  <a:pt x="73" y="18"/>
                  <a:pt x="71" y="18"/>
                </a:cubicBezTo>
                <a:cubicBezTo>
                  <a:pt x="69" y="18"/>
                  <a:pt x="68" y="16"/>
                  <a:pt x="67" y="15"/>
                </a:cubicBezTo>
                <a:cubicBezTo>
                  <a:pt x="67" y="15"/>
                  <a:pt x="67" y="15"/>
                  <a:pt x="67" y="15"/>
                </a:cubicBezTo>
                <a:cubicBezTo>
                  <a:pt x="63" y="10"/>
                  <a:pt x="59" y="6"/>
                  <a:pt x="53" y="5"/>
                </a:cubicBezTo>
                <a:cubicBezTo>
                  <a:pt x="35" y="0"/>
                  <a:pt x="14" y="18"/>
                  <a:pt x="7" y="44"/>
                </a:cubicBezTo>
                <a:cubicBezTo>
                  <a:pt x="0" y="71"/>
                  <a:pt x="9" y="97"/>
                  <a:pt x="27" y="102"/>
                </a:cubicBezTo>
                <a:cubicBezTo>
                  <a:pt x="28" y="102"/>
                  <a:pt x="29" y="102"/>
                  <a:pt x="30" y="102"/>
                </a:cubicBezTo>
                <a:cubicBezTo>
                  <a:pt x="30" y="103"/>
                  <a:pt x="30" y="103"/>
                  <a:pt x="30" y="104"/>
                </a:cubicBezTo>
                <a:cubicBezTo>
                  <a:pt x="30" y="116"/>
                  <a:pt x="42" y="125"/>
                  <a:pt x="57" y="125"/>
                </a:cubicBezTo>
                <a:cubicBezTo>
                  <a:pt x="60" y="125"/>
                  <a:pt x="63" y="125"/>
                  <a:pt x="66" y="124"/>
                </a:cubicBezTo>
                <a:cubicBezTo>
                  <a:pt x="66" y="147"/>
                  <a:pt x="66" y="147"/>
                  <a:pt x="66" y="147"/>
                </a:cubicBezTo>
                <a:cubicBezTo>
                  <a:pt x="67" y="147"/>
                  <a:pt x="67" y="147"/>
                  <a:pt x="67" y="14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8" y="125"/>
                  <a:pt x="82" y="125"/>
                  <a:pt x="85" y="125"/>
                </a:cubicBezTo>
                <a:cubicBezTo>
                  <a:pt x="100" y="125"/>
                  <a:pt x="112" y="116"/>
                  <a:pt x="112" y="104"/>
                </a:cubicBezTo>
                <a:cubicBezTo>
                  <a:pt x="112" y="103"/>
                  <a:pt x="112" y="103"/>
                  <a:pt x="112" y="102"/>
                </a:cubicBezTo>
                <a:cubicBezTo>
                  <a:pt x="113" y="102"/>
                  <a:pt x="114" y="102"/>
                  <a:pt x="115" y="102"/>
                </a:cubicBezTo>
                <a:cubicBezTo>
                  <a:pt x="133" y="97"/>
                  <a:pt x="142" y="71"/>
                  <a:pt x="135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545278" y="2903398"/>
            <a:ext cx="2921575" cy="1429837"/>
            <a:chOff x="7696381" y="2819931"/>
            <a:chExt cx="2921575" cy="1429837"/>
          </a:xfrm>
        </p:grpSpPr>
        <p:sp>
          <p:nvSpPr>
            <p:cNvPr id="26" name="矩形 25"/>
            <p:cNvSpPr/>
            <p:nvPr/>
          </p:nvSpPr>
          <p:spPr>
            <a:xfrm>
              <a:off x="7716424" y="3172549"/>
              <a:ext cx="2901529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altLang="zh-CN"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根据麻醉及手术方式情况，安置体位，监测患者意识、瞳孔、生命体征、伤口敷料、镇痛泵、输液情况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698964" y="2819931"/>
              <a:ext cx="528955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13676" y="1370979"/>
            <a:ext cx="2939719" cy="697855"/>
            <a:chOff x="7696381" y="2819931"/>
            <a:chExt cx="2939719" cy="697855"/>
          </a:xfrm>
        </p:grpSpPr>
        <p:sp>
          <p:nvSpPr>
            <p:cNvPr id="29" name="矩形 28"/>
            <p:cNvSpPr/>
            <p:nvPr/>
          </p:nvSpPr>
          <p:spPr>
            <a:xfrm>
              <a:off x="7716427" y="3179232"/>
              <a:ext cx="2919673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altLang="zh-CN"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安置舒适体位、交代注意事项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698964" y="2819931"/>
              <a:ext cx="528955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81360" y="4594643"/>
            <a:ext cx="2919673" cy="731095"/>
            <a:chOff x="8124808" y="2819931"/>
            <a:chExt cx="2919673" cy="731095"/>
          </a:xfrm>
        </p:grpSpPr>
        <p:sp>
          <p:nvSpPr>
            <p:cNvPr id="32" name="矩形 31"/>
            <p:cNvSpPr/>
            <p:nvPr/>
          </p:nvSpPr>
          <p:spPr>
            <a:xfrm>
              <a:off x="8124809" y="3212472"/>
              <a:ext cx="2919673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altLang="zh-CN"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交接病历、影像资料、物品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127391" y="2819930"/>
              <a:ext cx="528955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06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36026" y="1370979"/>
            <a:ext cx="2749561" cy="938371"/>
            <a:chOff x="6536657" y="2819931"/>
            <a:chExt cx="2749561" cy="938371"/>
          </a:xfrm>
        </p:grpSpPr>
        <p:sp>
          <p:nvSpPr>
            <p:cNvPr id="35" name="矩形 34"/>
            <p:cNvSpPr/>
            <p:nvPr/>
          </p:nvSpPr>
          <p:spPr>
            <a:xfrm>
              <a:off x="6536657" y="3173527"/>
              <a:ext cx="2729515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altLang="zh-CN"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根据病情情况，准备床单位及各种监护仪器、设备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8754680" y="2819931"/>
              <a:ext cx="528955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9064" y="2903398"/>
            <a:ext cx="2749561" cy="938371"/>
            <a:chOff x="6536657" y="2819931"/>
            <a:chExt cx="2749561" cy="938371"/>
          </a:xfrm>
        </p:grpSpPr>
        <p:sp>
          <p:nvSpPr>
            <p:cNvPr id="39" name="矩形 38"/>
            <p:cNvSpPr/>
            <p:nvPr/>
          </p:nvSpPr>
          <p:spPr>
            <a:xfrm>
              <a:off x="6536657" y="3173527"/>
              <a:ext cx="2729515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altLang="zh-CN"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在麻醉记录单及手术护理记录单上了解患者术中情况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8754680" y="2819931"/>
              <a:ext cx="528955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36026" y="4598620"/>
            <a:ext cx="2749561" cy="938371"/>
            <a:chOff x="6536657" y="2819931"/>
            <a:chExt cx="2749561" cy="938371"/>
          </a:xfrm>
        </p:grpSpPr>
        <p:sp>
          <p:nvSpPr>
            <p:cNvPr id="42" name="矩形 41"/>
            <p:cNvSpPr/>
            <p:nvPr/>
          </p:nvSpPr>
          <p:spPr>
            <a:xfrm>
              <a:off x="6536657" y="3173527"/>
              <a:ext cx="2729515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altLang="zh-CN"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整理患者病历资料，完善各项护理记录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54680" y="2819930"/>
              <a:ext cx="528955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2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1E3F7B4-A157-4269-9BF6-A737AA70E2A2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74FC8BC-425A-4965-9925-1DBA4F48BBC6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B809F609-231D-455F-9E50-045A9FC39F4E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淘宝店chenying0907出品 9">
                <a:extLst>
                  <a:ext uri="{FF2B5EF4-FFF2-40B4-BE49-F238E27FC236}">
                    <a16:creationId xmlns:a16="http://schemas.microsoft.com/office/drawing/2014/main" id="{45B0E7F9-6015-4025-A6A8-ECC10FF0716D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不同病人交接重点</a:t>
                </a:r>
              </a:p>
            </p:txBody>
          </p:sp>
        </p:grpSp>
        <p:sp>
          <p:nvSpPr>
            <p:cNvPr id="46" name="淘宝店chenying0907出品 9">
              <a:extLst>
                <a:ext uri="{FF2B5EF4-FFF2-40B4-BE49-F238E27FC236}">
                  <a16:creationId xmlns:a16="http://schemas.microsoft.com/office/drawing/2014/main" id="{B1B2905E-C139-45DD-96C5-40D25EACB1AB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F5FA039-DFD5-4536-B5A9-6680C29C5A6D}"/>
              </a:ext>
            </a:extLst>
          </p:cNvPr>
          <p:cNvGrpSpPr/>
          <p:nvPr/>
        </p:nvGrpSpPr>
        <p:grpSpPr>
          <a:xfrm>
            <a:off x="6075377" y="2291529"/>
            <a:ext cx="1656379" cy="1656378"/>
            <a:chOff x="6120832" y="2499442"/>
            <a:chExt cx="1656379" cy="1656378"/>
          </a:xfrm>
        </p:grpSpPr>
        <p:sp>
          <p:nvSpPr>
            <p:cNvPr id="50" name="ïśľïḓê">
              <a:extLst>
                <a:ext uri="{FF2B5EF4-FFF2-40B4-BE49-F238E27FC236}">
                  <a16:creationId xmlns:a16="http://schemas.microsoft.com/office/drawing/2014/main" id="{76A23D08-493E-4602-B129-BFB56D348A1C}"/>
                </a:ext>
              </a:extLst>
            </p:cNvPr>
            <p:cNvSpPr/>
            <p:nvPr/>
          </p:nvSpPr>
          <p:spPr>
            <a:xfrm rot="10800000">
              <a:off x="6120832" y="2499442"/>
              <a:ext cx="1656379" cy="1656378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" name="iṩľíďè">
              <a:extLst>
                <a:ext uri="{FF2B5EF4-FFF2-40B4-BE49-F238E27FC236}">
                  <a16:creationId xmlns:a16="http://schemas.microsoft.com/office/drawing/2014/main" id="{E2FAF917-FB0E-489D-8BB5-17D2ED7DAC5A}"/>
                </a:ext>
              </a:extLst>
            </p:cNvPr>
            <p:cNvSpPr txBox="1"/>
            <p:nvPr/>
          </p:nvSpPr>
          <p:spPr>
            <a:xfrm>
              <a:off x="6322112" y="2977380"/>
              <a:ext cx="1313980" cy="643363"/>
            </a:xfrm>
            <a:prstGeom prst="rect">
              <a:avLst/>
            </a:prstGeom>
            <a:noFill/>
          </p:spPr>
          <p:txBody>
            <a:bodyPr anchor="ctr" anchorCtr="1" bIns="45720" lIns="91440" rIns="91440" tIns="45720" wrap="square">
              <a:normAutofit/>
            </a:bodyPr>
            <a:lstStyle/>
            <a:p>
              <a:pPr algn="ctr"/>
              <a:r>
                <a:rPr altLang="en-US" b="1" i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交接重点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AB27209-A541-4F0D-AD8C-2D0D80471DA1}"/>
              </a:ext>
            </a:extLst>
          </p:cNvPr>
          <p:cNvGrpSpPr/>
          <p:nvPr/>
        </p:nvGrpSpPr>
        <p:grpSpPr>
          <a:xfrm>
            <a:off x="4328153" y="3110576"/>
            <a:ext cx="1656379" cy="1656378"/>
            <a:chOff x="4373608" y="3318489"/>
            <a:chExt cx="1656379" cy="1656378"/>
          </a:xfrm>
          <a:solidFill>
            <a:srgbClr val="FF7F7F"/>
          </a:solidFill>
        </p:grpSpPr>
        <p:sp>
          <p:nvSpPr>
            <p:cNvPr id="53" name="ïşḻiḋé">
              <a:extLst>
                <a:ext uri="{FF2B5EF4-FFF2-40B4-BE49-F238E27FC236}">
                  <a16:creationId xmlns:a16="http://schemas.microsoft.com/office/drawing/2014/main" id="{AA3F11D7-257E-41A3-9C6B-EF3FBC887F23}"/>
                </a:ext>
              </a:extLst>
            </p:cNvPr>
            <p:cNvSpPr/>
            <p:nvPr/>
          </p:nvSpPr>
          <p:spPr>
            <a:xfrm>
              <a:off x="4373608" y="3318489"/>
              <a:ext cx="1656379" cy="165637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" name="iš1iḓe">
              <a:extLst>
                <a:ext uri="{FF2B5EF4-FFF2-40B4-BE49-F238E27FC236}">
                  <a16:creationId xmlns:a16="http://schemas.microsoft.com/office/drawing/2014/main" id="{1D760927-C86A-4DAB-8C7A-E7A6DFCFA4AD}"/>
                </a:ext>
              </a:extLst>
            </p:cNvPr>
            <p:cNvSpPr txBox="1"/>
            <p:nvPr/>
          </p:nvSpPr>
          <p:spPr>
            <a:xfrm>
              <a:off x="4517912" y="3796426"/>
              <a:ext cx="1379699" cy="643363"/>
            </a:xfrm>
            <a:prstGeom prst="rect">
              <a:avLst/>
            </a:prstGeom>
            <a:grpFill/>
          </p:spPr>
          <p:txBody>
            <a:bodyPr anchor="ctr" anchorCtr="1" bIns="45720" lIns="91440" rIns="91440" tIns="45720" wrap="square">
              <a:normAutofit/>
            </a:bodyPr>
            <a:lstStyle/>
            <a:p>
              <a:pPr algn="ctr"/>
              <a:r>
                <a:rPr altLang="en-US" b="1" i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交接重点</a:t>
              </a:r>
            </a:p>
          </p:txBody>
        </p:sp>
      </p:grpSp>
    </p:spTree>
  </p:cSld>
  <p:clrMapOvr>
    <a:masterClrMapping/>
  </p:clrMapOvr>
  <p:transition advClick="0" advTm="2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3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CBC49980-63B4-42B0-8672-7810CE4F2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B772ECAA-A5E2-47FF-A12E-862E7C9BD593}"/>
              </a:ext>
            </a:extLst>
          </p:cNvPr>
          <p:cNvSpPr/>
          <p:nvPr/>
        </p:nvSpPr>
        <p:spPr>
          <a:xfrm>
            <a:off x="923425" y="751541"/>
            <a:ext cx="10345150" cy="5486958"/>
          </a:xfrm>
          <a:prstGeom prst="roundRect">
            <a:avLst>
              <a:gd fmla="val 9260" name="adj"/>
            </a:avLst>
          </a:prstGeom>
          <a:solidFill>
            <a:schemeClr val="bg1"/>
          </a:solidFill>
          <a:ln w="28575">
            <a:solidFill>
              <a:srgbClr val="F85B48"/>
            </a:solidFill>
          </a:ln>
          <a:effectLst>
            <a:outerShdw algn="ctr" blurRad="63500" rotWithShape="0" sx="101000" sy="10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3" name="70"/>
          <p:cNvSpPr/>
          <p:nvPr/>
        </p:nvSpPr>
        <p:spPr>
          <a:xfrm>
            <a:off x="1677430" y="1065405"/>
            <a:ext cx="1755619" cy="800080"/>
          </a:xfrm>
          <a:prstGeom prst="rect">
            <a:avLst/>
          </a:prstGeom>
        </p:spPr>
        <p:txBody>
          <a:bodyPr bIns="34280" lIns="68561" rIns="68561" tIns="34280" wrap="square">
            <a:spAutoFit/>
          </a:bodyPr>
          <a:lstStyle/>
          <a:p>
            <a:pPr algn="dist"/>
            <a:r>
              <a:rPr altLang="en-US" b="1" lang="zh-CN" sz="4800">
                <a:solidFill>
                  <a:srgbClr val="F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目录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AFD5F3F-8626-4779-87FD-060D00ADD41F}"/>
              </a:ext>
            </a:extLst>
          </p:cNvPr>
          <p:cNvGrpSpPr/>
          <p:nvPr/>
        </p:nvGrpSpPr>
        <p:grpSpPr>
          <a:xfrm>
            <a:off x="5678270" y="1332822"/>
            <a:ext cx="3500423" cy="508000"/>
            <a:chOff x="5685306" y="1561422"/>
            <a:chExt cx="3500423" cy="50800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8F8C1BC-914F-421C-971C-669DB3BB56EA}"/>
                </a:ext>
              </a:extLst>
            </p:cNvPr>
            <p:cNvGrpSpPr/>
            <p:nvPr/>
          </p:nvGrpSpPr>
          <p:grpSpPr>
            <a:xfrm>
              <a:off x="5698006" y="1561422"/>
              <a:ext cx="3487723" cy="508000"/>
              <a:chOff x="5698006" y="1561422"/>
              <a:chExt cx="3487723" cy="508000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439CAA9E-7454-440C-82FB-A8437DC4D1F2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淘宝店chenying0907出品 9"/>
              <p:cNvSpPr txBox="1"/>
              <p:nvPr/>
            </p:nvSpPr>
            <p:spPr>
              <a:xfrm>
                <a:off x="6382761" y="1602599"/>
                <a:ext cx="2761411" cy="38100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500">
                    <a:solidFill>
                      <a:srgbClr val="F85B4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交接班制度内容</a:t>
                </a:r>
              </a:p>
            </p:txBody>
          </p:sp>
        </p:grpSp>
        <p:sp>
          <p:nvSpPr>
            <p:cNvPr id="50" name="淘宝店chenying0907出品 9">
              <a:extLst>
                <a:ext uri="{FF2B5EF4-FFF2-40B4-BE49-F238E27FC236}">
                  <a16:creationId xmlns:a16="http://schemas.microsoft.com/office/drawing/2014/main" id="{E87F67D0-6C0E-4329-8F1D-9D13515C4D65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6C21329-4AC0-4E51-8ACC-65FD7C91526A}"/>
              </a:ext>
            </a:extLst>
          </p:cNvPr>
          <p:cNvGrpSpPr/>
          <p:nvPr/>
        </p:nvGrpSpPr>
        <p:grpSpPr>
          <a:xfrm>
            <a:off x="5678270" y="2304669"/>
            <a:ext cx="3500423" cy="508000"/>
            <a:chOff x="5685306" y="1561422"/>
            <a:chExt cx="3500423" cy="508000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E06FA20-66C8-4EF4-AB0A-86621428E2CD}"/>
                </a:ext>
              </a:extLst>
            </p:cNvPr>
            <p:cNvGrpSpPr/>
            <p:nvPr/>
          </p:nvGrpSpPr>
          <p:grpSpPr>
            <a:xfrm>
              <a:off x="5698006" y="1561422"/>
              <a:ext cx="3487723" cy="508000"/>
              <a:chOff x="5698006" y="1561422"/>
              <a:chExt cx="3487723" cy="508000"/>
            </a:xfrm>
          </p:grpSpPr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54D768BF-3C23-4936-BD5C-79A9198A3BDD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淘宝店chenying0907出品 9">
                <a:extLst>
                  <a:ext uri="{FF2B5EF4-FFF2-40B4-BE49-F238E27FC236}">
                    <a16:creationId xmlns:a16="http://schemas.microsoft.com/office/drawing/2014/main" id="{C8F6F134-9495-4288-B9D1-7F7362D8D33C}"/>
                  </a:ext>
                </a:extLst>
              </p:cNvPr>
              <p:cNvSpPr txBox="1"/>
              <p:nvPr/>
            </p:nvSpPr>
            <p:spPr>
              <a:xfrm>
                <a:off x="6382761" y="1602599"/>
                <a:ext cx="2761411" cy="38100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500">
                    <a:solidFill>
                      <a:srgbClr val="F85B4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交接班形式</a:t>
                </a:r>
              </a:p>
            </p:txBody>
          </p:sp>
        </p:grpSp>
        <p:sp>
          <p:nvSpPr>
            <p:cNvPr id="65" name="淘宝店chenying0907出品 9">
              <a:extLst>
                <a:ext uri="{FF2B5EF4-FFF2-40B4-BE49-F238E27FC236}">
                  <a16:creationId xmlns:a16="http://schemas.microsoft.com/office/drawing/2014/main" id="{9709ED7F-50ED-4CB3-AEED-0D7B7890AE5F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FFA791B-F430-4CEE-B91B-8DF7F9356DDC}"/>
              </a:ext>
            </a:extLst>
          </p:cNvPr>
          <p:cNvGrpSpPr/>
          <p:nvPr/>
        </p:nvGrpSpPr>
        <p:grpSpPr>
          <a:xfrm>
            <a:off x="5678270" y="3276516"/>
            <a:ext cx="5288245" cy="508000"/>
            <a:chOff x="5685306" y="1561422"/>
            <a:chExt cx="5288245" cy="508000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2D3D5EA3-ABB3-47FB-B6D5-68C23F5E6101}"/>
                </a:ext>
              </a:extLst>
            </p:cNvPr>
            <p:cNvGrpSpPr/>
            <p:nvPr/>
          </p:nvGrpSpPr>
          <p:grpSpPr>
            <a:xfrm>
              <a:off x="5698006" y="1561422"/>
              <a:ext cx="5275545" cy="508000"/>
              <a:chOff x="5698006" y="1561422"/>
              <a:chExt cx="5275545" cy="508000"/>
            </a:xfrm>
          </p:grpSpPr>
          <p:sp>
            <p:nvSpPr>
              <p:cNvPr id="71" name="矩形: 圆角 70">
                <a:extLst>
                  <a:ext uri="{FF2B5EF4-FFF2-40B4-BE49-F238E27FC236}">
                    <a16:creationId xmlns:a16="http://schemas.microsoft.com/office/drawing/2014/main" id="{ED6D0415-E3EB-44AE-9402-13946D849649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2" name="淘宝店chenying0907出品 9">
                <a:extLst>
                  <a:ext uri="{FF2B5EF4-FFF2-40B4-BE49-F238E27FC236}">
                    <a16:creationId xmlns:a16="http://schemas.microsoft.com/office/drawing/2014/main" id="{85D1E6B5-40E9-4049-AA4F-45250FD0F069}"/>
                  </a:ext>
                </a:extLst>
              </p:cNvPr>
              <p:cNvSpPr txBox="1"/>
              <p:nvPr/>
            </p:nvSpPr>
            <p:spPr>
              <a:xfrm>
                <a:off x="6382762" y="1602599"/>
                <a:ext cx="4549233" cy="38100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500">
                    <a:solidFill>
                      <a:srgbClr val="F85B4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交接班的护理缺陷、不良事件</a:t>
                </a:r>
              </a:p>
            </p:txBody>
          </p:sp>
        </p:grpSp>
        <p:sp>
          <p:nvSpPr>
            <p:cNvPr id="70" name="淘宝店chenying0907出品 9">
              <a:extLst>
                <a:ext uri="{FF2B5EF4-FFF2-40B4-BE49-F238E27FC236}">
                  <a16:creationId xmlns:a16="http://schemas.microsoft.com/office/drawing/2014/main" id="{3E27EAB1-298D-47B9-A6E8-F7A79F30FE00}"/>
                </a:ext>
              </a:extLst>
            </p:cNvPr>
            <p:cNvSpPr txBox="1"/>
            <p:nvPr/>
          </p:nvSpPr>
          <p:spPr>
            <a:xfrm>
              <a:off x="5703904" y="1619262"/>
              <a:ext cx="491843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00A5113E-B310-47C1-8837-0E3BBFE3A9C0}"/>
              </a:ext>
            </a:extLst>
          </p:cNvPr>
          <p:cNvGrpSpPr/>
          <p:nvPr/>
        </p:nvGrpSpPr>
        <p:grpSpPr>
          <a:xfrm>
            <a:off x="5678270" y="4248363"/>
            <a:ext cx="3884829" cy="508000"/>
            <a:chOff x="5685306" y="1561422"/>
            <a:chExt cx="3884829" cy="508000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E4421EFD-77D7-4019-A822-1C20ABA47F76}"/>
                </a:ext>
              </a:extLst>
            </p:cNvPr>
            <p:cNvGrpSpPr/>
            <p:nvPr/>
          </p:nvGrpSpPr>
          <p:grpSpPr>
            <a:xfrm>
              <a:off x="5698006" y="1561422"/>
              <a:ext cx="3872129" cy="508000"/>
              <a:chOff x="5698006" y="1561422"/>
              <a:chExt cx="3872129" cy="508000"/>
            </a:xfrm>
          </p:grpSpPr>
          <p:sp>
            <p:nvSpPr>
              <p:cNvPr id="76" name="矩形: 圆角 75">
                <a:extLst>
                  <a:ext uri="{FF2B5EF4-FFF2-40B4-BE49-F238E27FC236}">
                    <a16:creationId xmlns:a16="http://schemas.microsoft.com/office/drawing/2014/main" id="{E28E93EF-CC63-419B-8594-F7B93395E04C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7" name="淘宝店chenying0907出品 9">
                <a:extLst>
                  <a:ext uri="{FF2B5EF4-FFF2-40B4-BE49-F238E27FC236}">
                    <a16:creationId xmlns:a16="http://schemas.microsoft.com/office/drawing/2014/main" id="{73B1FDA8-98A7-45D3-BF92-F0D8FEC3524A}"/>
                  </a:ext>
                </a:extLst>
              </p:cNvPr>
              <p:cNvSpPr txBox="1"/>
              <p:nvPr/>
            </p:nvSpPr>
            <p:spPr>
              <a:xfrm>
                <a:off x="6382761" y="1602599"/>
                <a:ext cx="3145818" cy="38100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500">
                    <a:solidFill>
                      <a:srgbClr val="F85B4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手术病人的交接流程</a:t>
                </a:r>
              </a:p>
            </p:txBody>
          </p:sp>
        </p:grpSp>
        <p:sp>
          <p:nvSpPr>
            <p:cNvPr id="75" name="淘宝店chenying0907出品 9">
              <a:extLst>
                <a:ext uri="{FF2B5EF4-FFF2-40B4-BE49-F238E27FC236}">
                  <a16:creationId xmlns:a16="http://schemas.microsoft.com/office/drawing/2014/main" id="{205AC87E-48A9-431D-A96D-305BEC06BE25}"/>
                </a:ext>
              </a:extLst>
            </p:cNvPr>
            <p:cNvSpPr txBox="1"/>
            <p:nvPr/>
          </p:nvSpPr>
          <p:spPr>
            <a:xfrm>
              <a:off x="5703905" y="1619261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F0518863-EB53-433D-92BA-45A0F4E149E9}"/>
              </a:ext>
            </a:extLst>
          </p:cNvPr>
          <p:cNvGrpSpPr/>
          <p:nvPr/>
        </p:nvGrpSpPr>
        <p:grpSpPr>
          <a:xfrm>
            <a:off x="5678270" y="5220211"/>
            <a:ext cx="3884829" cy="508000"/>
            <a:chOff x="5685306" y="1561422"/>
            <a:chExt cx="3884829" cy="508000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A8B9EB6D-62E0-43EB-8C34-E339E11771AC}"/>
                </a:ext>
              </a:extLst>
            </p:cNvPr>
            <p:cNvGrpSpPr/>
            <p:nvPr/>
          </p:nvGrpSpPr>
          <p:grpSpPr>
            <a:xfrm>
              <a:off x="5698006" y="1561422"/>
              <a:ext cx="3872129" cy="508000"/>
              <a:chOff x="5698006" y="1561422"/>
              <a:chExt cx="3872129" cy="508000"/>
            </a:xfrm>
          </p:grpSpPr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58AC7D3E-F0D9-4AFE-B62F-0CD684EAD21D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2" name="淘宝店chenying0907出品 9">
                <a:extLst>
                  <a:ext uri="{FF2B5EF4-FFF2-40B4-BE49-F238E27FC236}">
                    <a16:creationId xmlns:a16="http://schemas.microsoft.com/office/drawing/2014/main" id="{275644F0-07AF-4E20-A365-AE2B3FDC614B}"/>
                  </a:ext>
                </a:extLst>
              </p:cNvPr>
              <p:cNvSpPr txBox="1"/>
              <p:nvPr/>
            </p:nvSpPr>
            <p:spPr>
              <a:xfrm>
                <a:off x="6382761" y="1602599"/>
                <a:ext cx="3145817" cy="38100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500">
                    <a:solidFill>
                      <a:srgbClr val="F85B4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患者转入、转出交接</a:t>
                </a:r>
              </a:p>
            </p:txBody>
          </p:sp>
        </p:grpSp>
        <p:sp>
          <p:nvSpPr>
            <p:cNvPr id="80" name="淘宝店chenying0907出品 9">
              <a:extLst>
                <a:ext uri="{FF2B5EF4-FFF2-40B4-BE49-F238E27FC236}">
                  <a16:creationId xmlns:a16="http://schemas.microsoft.com/office/drawing/2014/main" id="{07461221-4ABC-4C97-AC95-82442EDC907B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83" name="70">
            <a:extLst>
              <a:ext uri="{FF2B5EF4-FFF2-40B4-BE49-F238E27FC236}">
                <a16:creationId xmlns:a16="http://schemas.microsoft.com/office/drawing/2014/main" id="{17085569-B543-49CD-989E-BC6787986183}"/>
              </a:ext>
            </a:extLst>
          </p:cNvPr>
          <p:cNvSpPr/>
          <p:nvPr/>
        </p:nvSpPr>
        <p:spPr>
          <a:xfrm>
            <a:off x="1723667" y="1814904"/>
            <a:ext cx="1755619" cy="403840"/>
          </a:xfrm>
          <a:prstGeom prst="rect">
            <a:avLst/>
          </a:prstGeom>
        </p:spPr>
        <p:txBody>
          <a:bodyPr bIns="34280" lIns="68561" rIns="68561" tIns="34280" wrap="square">
            <a:spAutoFit/>
          </a:bodyPr>
          <a:lstStyle/>
          <a:p>
            <a:pPr algn="dist"/>
            <a:r>
              <a:rPr altLang="zh-CN" lang="en-US" sz="2200">
                <a:solidFill>
                  <a:srgbClr val="FF7F7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CONTENTS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B506A68-D48C-4628-B4B2-807117D09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222" t="12608"/>
          <a:stretch>
            <a:fillRect/>
          </a:stretch>
        </p:blipFill>
        <p:spPr>
          <a:xfrm>
            <a:off x="1040457" y="2934583"/>
            <a:ext cx="4473758" cy="2915542"/>
          </a:xfrm>
          <a:prstGeom prst="rect">
            <a:avLst/>
          </a:prstGeom>
          <a:effectLst>
            <a:outerShdw blurRad="50800" dir="16200000" dist="38100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>
    <mc:Choice Requires="p14">
      <p:transition advClick="0" advTm="2000" p14:dur="1500" spd="slow">
        <p:split orient="vert"/>
      </p:transition>
    </mc:Choice>
    <mc:Fallback>
      <p:transition advClick="0"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1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1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8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082" name="Organization Chart 2"/>
          <p:cNvGrpSpPr>
            <a:grpSpLocks noChangeAspect="1" noRot="1"/>
          </p:cNvGrpSpPr>
          <p:nvPr/>
        </p:nvGrpSpPr>
        <p:grpSpPr>
          <a:xfrm>
            <a:off x="1054735" y="1309667"/>
            <a:ext cx="10082530" cy="4967605"/>
            <a:chExt cx="6912" cy="3744"/>
          </a:xfrm>
        </p:grpSpPr>
        <p:sp>
          <p:nvSpPr>
            <p:cNvPr id="55300" name="AutoShape 3"/>
            <p:cNvSpPr>
              <a:spLocks noChangeAspect="1" noRot="1"/>
            </p:cNvSpPr>
            <p:nvPr/>
          </p:nvSpPr>
          <p:spPr>
            <a:xfrm>
              <a:off x="0" y="0"/>
              <a:ext cx="6912" cy="374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>
                <a:buFont charset="0" panose="020b0604020202020204" pitchFamily="34" typeface="Arial"/>
                <a:buNone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46085" name="_s1028"/>
            <p:cNvSpPr>
              <a:spLocks noChangeArrowheads="1"/>
            </p:cNvSpPr>
            <p:nvPr/>
          </p:nvSpPr>
          <p:spPr bwMode="auto">
            <a:xfrm>
              <a:off x="2070" y="0"/>
              <a:ext cx="2776" cy="288"/>
            </a:xfrm>
            <a:prstGeom prst="roundRect">
              <a:avLst>
                <a:gd fmla="val 16667" name="adj"/>
              </a:avLst>
            </a:prstGeom>
            <a:solidFill>
              <a:srgbClr val="F85B48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术 后 患 者</a:t>
              </a:r>
            </a:p>
          </p:txBody>
        </p:sp>
        <p:sp>
          <p:nvSpPr>
            <p:cNvPr id="46086" name="_s1029"/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床号姓名</a:t>
              </a:r>
            </a:p>
          </p:txBody>
        </p:sp>
        <p:cxnSp>
          <p:nvCxnSpPr>
            <p:cNvPr id="46087" name="_s1030"/>
            <p:cNvCxnSpPr>
              <a:cxnSpLocks noChangeShapeType="1"/>
              <a:stCxn id="46086" idx="0"/>
              <a:endCxn id="46085" idx="2"/>
            </p:cNvCxnSpPr>
            <p:nvPr/>
          </p:nvCxnSpPr>
          <p:spPr bwMode="auto">
            <a:xfrm flipH="1" flipV="1" rot="5400000">
              <a:off x="1873" y="-1153"/>
              <a:ext cx="144" cy="3026"/>
            </a:xfrm>
            <a:prstGeom prst="bentConnector3">
              <a:avLst>
                <a:gd fmla="val 50000" name="adj1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6088" name="_s1031"/>
            <p:cNvSpPr>
              <a:spLocks noChangeArrowheads="1"/>
            </p:cNvSpPr>
            <p:nvPr/>
          </p:nvSpPr>
          <p:spPr bwMode="auto">
            <a:xfrm>
              <a:off x="2016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管道固定</a:t>
              </a:r>
            </a:p>
          </p:txBody>
        </p:sp>
        <p:cxnSp>
          <p:nvCxnSpPr>
            <p:cNvPr id="55305" name="_s1032"/>
            <p:cNvCxnSpPr>
              <a:stCxn id="46088" idx="0"/>
              <a:endCxn id="46085" idx="2"/>
            </p:cNvCxnSpPr>
            <p:nvPr/>
          </p:nvCxnSpPr>
          <p:spPr>
            <a:xfrm flipH="1" flipV="1" rot="5400000">
              <a:off x="2881" y="-145"/>
              <a:ext cx="144" cy="1010"/>
            </a:xfrm>
            <a:prstGeom prst="bentConnector3">
              <a:avLst>
                <a:gd fmla="val 50000" name="adj1"/>
              </a:avLst>
            </a:prstGeom>
            <a:ln cap="flat" cmpd="sng" w="28575">
              <a:solidFill>
                <a:srgbClr val="8FACE8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090" name="_s1033"/>
            <p:cNvSpPr>
              <a:spLocks noChangeArrowheads="1"/>
            </p:cNvSpPr>
            <p:nvPr/>
          </p:nvSpPr>
          <p:spPr bwMode="auto">
            <a:xfrm>
              <a:off x="3024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药物</a:t>
              </a:r>
            </a:p>
          </p:txBody>
        </p:sp>
        <p:cxnSp>
          <p:nvCxnSpPr>
            <p:cNvPr id="55307" name="_s1034"/>
            <p:cNvCxnSpPr>
              <a:stCxn id="46090" idx="0"/>
              <a:endCxn id="46085" idx="2"/>
            </p:cNvCxnSpPr>
            <p:nvPr/>
          </p:nvCxnSpPr>
          <p:spPr>
            <a:xfrm flipH="1" flipV="1" rot="5400000">
              <a:off x="3385" y="359"/>
              <a:ext cx="144" cy="2"/>
            </a:xfrm>
            <a:prstGeom prst="bentConnector3">
              <a:avLst>
                <a:gd fmla="val 50000" name="adj1"/>
              </a:avLst>
            </a:prstGeom>
            <a:ln cap="flat" cmpd="sng" w="28575">
              <a:solidFill>
                <a:srgbClr val="8FACE8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092" name="_s1035"/>
            <p:cNvSpPr>
              <a:spLocks noChangeArrowheads="1"/>
            </p:cNvSpPr>
            <p:nvPr/>
          </p:nvSpPr>
          <p:spPr bwMode="auto">
            <a:xfrm>
              <a:off x="1008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神志瞳孔</a:t>
              </a:r>
            </a:p>
          </p:txBody>
        </p:sp>
        <p:cxnSp>
          <p:nvCxnSpPr>
            <p:cNvPr id="46093" name="_s1036"/>
            <p:cNvCxnSpPr>
              <a:cxnSpLocks noChangeShapeType="1"/>
              <a:stCxn id="46092" idx="0"/>
              <a:endCxn id="46085" idx="2"/>
            </p:cNvCxnSpPr>
            <p:nvPr/>
          </p:nvCxnSpPr>
          <p:spPr bwMode="auto">
            <a:xfrm flipH="1" flipV="1" rot="5400000">
              <a:off x="2377" y="-649"/>
              <a:ext cx="144" cy="2018"/>
            </a:xfrm>
            <a:prstGeom prst="bentConnector3">
              <a:avLst>
                <a:gd fmla="val 50000" name="adj1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6094" name="_s1037"/>
            <p:cNvSpPr>
              <a:spLocks noChangeArrowheads="1"/>
            </p:cNvSpPr>
            <p:nvPr/>
          </p:nvSpPr>
          <p:spPr bwMode="auto">
            <a:xfrm>
              <a:off x="0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性别年龄</a:t>
              </a:r>
            </a:p>
          </p:txBody>
        </p:sp>
        <p:cxnSp>
          <p:nvCxnSpPr>
            <p:cNvPr id="55311" name="_s1038"/>
            <p:cNvCxnSpPr>
              <a:stCxn id="46094" idx="0"/>
              <a:endCxn id="46086" idx="2"/>
            </p:cNvCxnSpPr>
            <p:nvPr/>
          </p:nvCxnSpPr>
          <p:spPr>
            <a:xfrm rot="-5400000">
              <a:off x="358" y="790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096" name="_s1039"/>
            <p:cNvSpPr>
              <a:spLocks noChangeArrowheads="1"/>
            </p:cNvSpPr>
            <p:nvPr/>
          </p:nvSpPr>
          <p:spPr bwMode="auto">
            <a:xfrm>
              <a:off x="0" y="129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诊断</a:t>
              </a:r>
            </a:p>
          </p:txBody>
        </p:sp>
        <p:cxnSp>
          <p:nvCxnSpPr>
            <p:cNvPr id="55313" name="_s1040"/>
            <p:cNvCxnSpPr>
              <a:stCxn id="46096" idx="0"/>
              <a:endCxn id="46094" idx="2"/>
            </p:cNvCxnSpPr>
            <p:nvPr/>
          </p:nvCxnSpPr>
          <p:spPr>
            <a:xfrm rot="-5400000">
              <a:off x="358" y="1222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098" name="_s1041"/>
            <p:cNvSpPr>
              <a:spLocks noChangeArrowheads="1"/>
            </p:cNvSpPr>
            <p:nvPr/>
          </p:nvSpPr>
          <p:spPr bwMode="auto">
            <a:xfrm>
              <a:off x="0" y="1728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手术名称</a:t>
              </a:r>
            </a:p>
          </p:txBody>
        </p:sp>
        <p:cxnSp>
          <p:nvCxnSpPr>
            <p:cNvPr id="55315" name="_s1042"/>
            <p:cNvCxnSpPr>
              <a:stCxn id="46098" idx="0"/>
              <a:endCxn id="46096" idx="2"/>
            </p:cNvCxnSpPr>
            <p:nvPr/>
          </p:nvCxnSpPr>
          <p:spPr>
            <a:xfrm rot="-5400000">
              <a:off x="358" y="1654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00" name="_s1043"/>
            <p:cNvSpPr>
              <a:spLocks noChangeArrowheads="1"/>
            </p:cNvSpPr>
            <p:nvPr/>
          </p:nvSpPr>
          <p:spPr bwMode="auto">
            <a:xfrm>
              <a:off x="0" y="2160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手术部位</a:t>
              </a:r>
            </a:p>
          </p:txBody>
        </p:sp>
        <p:cxnSp>
          <p:nvCxnSpPr>
            <p:cNvPr id="55317" name="_s1044"/>
            <p:cNvCxnSpPr>
              <a:stCxn id="46100" idx="0"/>
              <a:endCxn id="46098" idx="2"/>
            </p:cNvCxnSpPr>
            <p:nvPr/>
          </p:nvCxnSpPr>
          <p:spPr>
            <a:xfrm rot="-5400000">
              <a:off x="358" y="2086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02" name="_s1045"/>
            <p:cNvSpPr>
              <a:spLocks noChangeArrowheads="1"/>
            </p:cNvSpPr>
            <p:nvPr/>
          </p:nvSpPr>
          <p:spPr bwMode="auto">
            <a:xfrm>
              <a:off x="0" y="259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术后时间</a:t>
              </a:r>
            </a:p>
          </p:txBody>
        </p:sp>
        <p:cxnSp>
          <p:nvCxnSpPr>
            <p:cNvPr id="55319" name="_s1046"/>
            <p:cNvCxnSpPr>
              <a:stCxn id="46102" idx="0"/>
              <a:endCxn id="46100" idx="2"/>
            </p:cNvCxnSpPr>
            <p:nvPr/>
          </p:nvCxnSpPr>
          <p:spPr>
            <a:xfrm rot="-5400000">
              <a:off x="358" y="2518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04" name="_s1047"/>
            <p:cNvSpPr>
              <a:spLocks noChangeArrowheads="1"/>
            </p:cNvSpPr>
            <p:nvPr/>
          </p:nvSpPr>
          <p:spPr bwMode="auto">
            <a:xfrm>
              <a:off x="1008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接监护仪</a:t>
              </a:r>
            </a:p>
          </p:txBody>
        </p:sp>
        <p:cxnSp>
          <p:nvCxnSpPr>
            <p:cNvPr id="55321" name="_s1048"/>
            <p:cNvCxnSpPr>
              <a:stCxn id="46104" idx="0"/>
              <a:endCxn id="46092" idx="2"/>
            </p:cNvCxnSpPr>
            <p:nvPr/>
          </p:nvCxnSpPr>
          <p:spPr>
            <a:xfrm rot="-5400000">
              <a:off x="1366" y="790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06" name="_s1049"/>
            <p:cNvSpPr>
              <a:spLocks noChangeArrowheads="1"/>
            </p:cNvSpPr>
            <p:nvPr/>
          </p:nvSpPr>
          <p:spPr bwMode="auto">
            <a:xfrm>
              <a:off x="1008" y="129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测生命征</a:t>
              </a:r>
            </a:p>
          </p:txBody>
        </p:sp>
        <p:cxnSp>
          <p:nvCxnSpPr>
            <p:cNvPr id="55323" name="_s1050"/>
            <p:cNvCxnSpPr>
              <a:stCxn id="46106" idx="0"/>
              <a:endCxn id="46104" idx="2"/>
            </p:cNvCxnSpPr>
            <p:nvPr/>
          </p:nvCxnSpPr>
          <p:spPr>
            <a:xfrm rot="-5400000">
              <a:off x="1366" y="1222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08" name="_s1051"/>
            <p:cNvSpPr>
              <a:spLocks noChangeArrowheads="1"/>
            </p:cNvSpPr>
            <p:nvPr/>
          </p:nvSpPr>
          <p:spPr bwMode="auto">
            <a:xfrm>
              <a:off x="5040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麻醉平面</a:t>
              </a:r>
            </a:p>
          </p:txBody>
        </p:sp>
        <p:cxnSp>
          <p:nvCxnSpPr>
            <p:cNvPr id="55325" name="_s1052"/>
            <p:cNvCxnSpPr>
              <a:stCxn id="46108" idx="0"/>
              <a:endCxn id="46085" idx="2"/>
            </p:cNvCxnSpPr>
            <p:nvPr/>
          </p:nvCxnSpPr>
          <p:spPr>
            <a:xfrm flipV="1" rot="-5400000">
              <a:off x="4393" y="-647"/>
              <a:ext cx="144" cy="2014"/>
            </a:xfrm>
            <a:prstGeom prst="bentConnector3">
              <a:avLst>
                <a:gd fmla="val 50000" name="adj1"/>
              </a:avLst>
            </a:prstGeom>
            <a:ln cap="flat" cmpd="sng" w="28575">
              <a:solidFill>
                <a:srgbClr val="8FACE8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10" name="_s1053"/>
            <p:cNvSpPr>
              <a:spLocks noChangeArrowheads="1"/>
            </p:cNvSpPr>
            <p:nvPr/>
          </p:nvSpPr>
          <p:spPr bwMode="auto">
            <a:xfrm>
              <a:off x="6048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手术记录单</a:t>
              </a:r>
            </a:p>
          </p:txBody>
        </p:sp>
        <p:cxnSp>
          <p:nvCxnSpPr>
            <p:cNvPr id="46111" name="_s1054"/>
            <p:cNvCxnSpPr>
              <a:cxnSpLocks noChangeShapeType="1"/>
              <a:stCxn id="46110" idx="0"/>
              <a:endCxn id="46085" idx="2"/>
            </p:cNvCxnSpPr>
            <p:nvPr/>
          </p:nvCxnSpPr>
          <p:spPr bwMode="auto">
            <a:xfrm flipV="1" rot="16200000">
              <a:off x="4897" y="-1151"/>
              <a:ext cx="144" cy="3022"/>
            </a:xfrm>
            <a:prstGeom prst="bentConnector3">
              <a:avLst>
                <a:gd fmla="val 50000" name="adj1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6112" name="_s1055"/>
            <p:cNvSpPr>
              <a:spLocks noChangeArrowheads="1"/>
            </p:cNvSpPr>
            <p:nvPr/>
          </p:nvSpPr>
          <p:spPr bwMode="auto">
            <a:xfrm>
              <a:off x="2016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吸氧管</a:t>
              </a:r>
            </a:p>
          </p:txBody>
        </p:sp>
        <p:cxnSp>
          <p:nvCxnSpPr>
            <p:cNvPr id="55329" name="_s1056"/>
            <p:cNvCxnSpPr>
              <a:stCxn id="46112" idx="0"/>
              <a:endCxn id="46088" idx="2"/>
            </p:cNvCxnSpPr>
            <p:nvPr/>
          </p:nvCxnSpPr>
          <p:spPr>
            <a:xfrm rot="-5400000">
              <a:off x="2374" y="790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14" name="_s1057"/>
            <p:cNvSpPr>
              <a:spLocks noChangeArrowheads="1"/>
            </p:cNvSpPr>
            <p:nvPr/>
          </p:nvSpPr>
          <p:spPr bwMode="auto">
            <a:xfrm>
              <a:off x="2016" y="129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深浅静脉</a:t>
              </a:r>
            </a:p>
          </p:txBody>
        </p:sp>
        <p:cxnSp>
          <p:nvCxnSpPr>
            <p:cNvPr id="55331" name="_s1058"/>
            <p:cNvCxnSpPr>
              <a:stCxn id="46114" idx="0"/>
              <a:endCxn id="46112" idx="2"/>
            </p:cNvCxnSpPr>
            <p:nvPr/>
          </p:nvCxnSpPr>
          <p:spPr>
            <a:xfrm rot="-5400000">
              <a:off x="2374" y="1222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16" name="_s1059"/>
            <p:cNvSpPr>
              <a:spLocks noChangeArrowheads="1"/>
            </p:cNvSpPr>
            <p:nvPr/>
          </p:nvSpPr>
          <p:spPr bwMode="auto">
            <a:xfrm>
              <a:off x="2016" y="1728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输液管道</a:t>
              </a:r>
            </a:p>
          </p:txBody>
        </p:sp>
        <p:cxnSp>
          <p:nvCxnSpPr>
            <p:cNvPr id="55333" name="_s1060"/>
            <p:cNvCxnSpPr>
              <a:stCxn id="46116" idx="0"/>
              <a:endCxn id="46114" idx="2"/>
            </p:cNvCxnSpPr>
            <p:nvPr/>
          </p:nvCxnSpPr>
          <p:spPr>
            <a:xfrm rot="-5400000">
              <a:off x="2374" y="1654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18" name="_s1061"/>
            <p:cNvSpPr>
              <a:spLocks noChangeArrowheads="1"/>
            </p:cNvSpPr>
            <p:nvPr/>
          </p:nvSpPr>
          <p:spPr bwMode="auto">
            <a:xfrm>
              <a:off x="2016" y="2160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镇痛泵</a:t>
              </a:r>
            </a:p>
          </p:txBody>
        </p:sp>
        <p:cxnSp>
          <p:nvCxnSpPr>
            <p:cNvPr id="55335" name="_s1062"/>
            <p:cNvCxnSpPr>
              <a:stCxn id="46118" idx="0"/>
              <a:endCxn id="46116" idx="2"/>
            </p:cNvCxnSpPr>
            <p:nvPr/>
          </p:nvCxnSpPr>
          <p:spPr>
            <a:xfrm rot="-5400000">
              <a:off x="2374" y="2086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20" name="_s1063"/>
            <p:cNvSpPr>
              <a:spLocks noChangeArrowheads="1"/>
            </p:cNvSpPr>
            <p:nvPr/>
          </p:nvSpPr>
          <p:spPr bwMode="auto">
            <a:xfrm>
              <a:off x="2016" y="259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导尿管</a:t>
              </a:r>
            </a:p>
          </p:txBody>
        </p:sp>
        <p:cxnSp>
          <p:nvCxnSpPr>
            <p:cNvPr id="55337" name="_s1064"/>
            <p:cNvCxnSpPr>
              <a:stCxn id="46120" idx="0"/>
              <a:endCxn id="46118" idx="2"/>
            </p:cNvCxnSpPr>
            <p:nvPr/>
          </p:nvCxnSpPr>
          <p:spPr>
            <a:xfrm rot="-5400000">
              <a:off x="2374" y="2518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22" name="_s1065"/>
            <p:cNvSpPr>
              <a:spLocks noChangeArrowheads="1"/>
            </p:cNvSpPr>
            <p:nvPr/>
          </p:nvSpPr>
          <p:spPr bwMode="auto">
            <a:xfrm>
              <a:off x="2016" y="302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引流管</a:t>
              </a:r>
            </a:p>
          </p:txBody>
        </p:sp>
        <p:cxnSp>
          <p:nvCxnSpPr>
            <p:cNvPr id="55339" name="_s1066"/>
            <p:cNvCxnSpPr>
              <a:stCxn id="46122" idx="0"/>
              <a:endCxn id="46120" idx="2"/>
            </p:cNvCxnSpPr>
            <p:nvPr/>
          </p:nvCxnSpPr>
          <p:spPr>
            <a:xfrm rot="-5400000">
              <a:off x="2374" y="2950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24" name="_s1067"/>
            <p:cNvSpPr>
              <a:spLocks noChangeArrowheads="1"/>
            </p:cNvSpPr>
            <p:nvPr/>
          </p:nvSpPr>
          <p:spPr bwMode="auto">
            <a:xfrm>
              <a:off x="3024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名称</a:t>
              </a:r>
            </a:p>
          </p:txBody>
        </p:sp>
        <p:cxnSp>
          <p:nvCxnSpPr>
            <p:cNvPr id="55341" name="_s1068"/>
            <p:cNvCxnSpPr>
              <a:stCxn id="46124" idx="0"/>
              <a:endCxn id="46090" idx="2"/>
            </p:cNvCxnSpPr>
            <p:nvPr/>
          </p:nvCxnSpPr>
          <p:spPr>
            <a:xfrm rot="-5400000">
              <a:off x="3382" y="790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26" name="_s1069"/>
            <p:cNvSpPr>
              <a:spLocks noChangeArrowheads="1"/>
            </p:cNvSpPr>
            <p:nvPr/>
          </p:nvSpPr>
          <p:spPr bwMode="auto">
            <a:xfrm>
              <a:off x="3024" y="129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剂量</a:t>
              </a:r>
            </a:p>
          </p:txBody>
        </p:sp>
        <p:cxnSp>
          <p:nvCxnSpPr>
            <p:cNvPr id="55343" name="_s1070"/>
            <p:cNvCxnSpPr>
              <a:stCxn id="46126" idx="0"/>
              <a:endCxn id="46124" idx="2"/>
            </p:cNvCxnSpPr>
            <p:nvPr/>
          </p:nvCxnSpPr>
          <p:spPr>
            <a:xfrm rot="-5400000">
              <a:off x="3382" y="1222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28" name="_s1071"/>
            <p:cNvSpPr>
              <a:spLocks noChangeArrowheads="1"/>
            </p:cNvSpPr>
            <p:nvPr/>
          </p:nvSpPr>
          <p:spPr bwMode="auto">
            <a:xfrm>
              <a:off x="3024" y="1728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浓度</a:t>
              </a:r>
            </a:p>
          </p:txBody>
        </p:sp>
        <p:cxnSp>
          <p:nvCxnSpPr>
            <p:cNvPr id="55345" name="_s1072"/>
            <p:cNvCxnSpPr>
              <a:stCxn id="46128" idx="0"/>
              <a:endCxn id="46126" idx="2"/>
            </p:cNvCxnSpPr>
            <p:nvPr/>
          </p:nvCxnSpPr>
          <p:spPr>
            <a:xfrm rot="-5400000">
              <a:off x="3382" y="1654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30" name="_s1073"/>
            <p:cNvSpPr>
              <a:spLocks noChangeArrowheads="1"/>
            </p:cNvSpPr>
            <p:nvPr/>
          </p:nvSpPr>
          <p:spPr bwMode="auto">
            <a:xfrm>
              <a:off x="1008" y="345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标识</a:t>
              </a:r>
            </a:p>
          </p:txBody>
        </p:sp>
        <p:cxnSp>
          <p:nvCxnSpPr>
            <p:cNvPr id="46131" name="_s1074"/>
            <p:cNvCxnSpPr>
              <a:cxnSpLocks noChangeShapeType="1"/>
              <a:stCxn id="46130" idx="0"/>
              <a:endCxn id="46122" idx="2"/>
            </p:cNvCxnSpPr>
            <p:nvPr/>
          </p:nvCxnSpPr>
          <p:spPr bwMode="auto">
            <a:xfrm rot="-5400000">
              <a:off x="1872" y="2880"/>
              <a:ext cx="144" cy="1008"/>
            </a:xfrm>
            <a:prstGeom prst="bentConnector3">
              <a:avLst>
                <a:gd fmla="val 40000" name="adj1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6132" name="_s1075"/>
            <p:cNvSpPr>
              <a:spLocks noChangeArrowheads="1"/>
            </p:cNvSpPr>
            <p:nvPr/>
          </p:nvSpPr>
          <p:spPr bwMode="auto">
            <a:xfrm>
              <a:off x="2016" y="345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时间</a:t>
              </a:r>
            </a:p>
          </p:txBody>
        </p:sp>
        <p:cxnSp>
          <p:nvCxnSpPr>
            <p:cNvPr id="55349" name="_s1076"/>
            <p:cNvCxnSpPr>
              <a:stCxn id="46132" idx="0"/>
              <a:endCxn id="46122" idx="2"/>
            </p:cNvCxnSpPr>
            <p:nvPr/>
          </p:nvCxnSpPr>
          <p:spPr>
            <a:xfrm rot="-5400000">
              <a:off x="2374" y="3382"/>
              <a:ext cx="144" cy="5"/>
            </a:xfrm>
            <a:prstGeom prst="bentConnector2">
              <a:avLst/>
            </a:prstGeom>
            <a:ln cap="flat" cmpd="sng" w="28575">
              <a:solidFill>
                <a:srgbClr val="8FACE8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34" name="_s1077"/>
            <p:cNvSpPr>
              <a:spLocks noChangeArrowheads="1"/>
            </p:cNvSpPr>
            <p:nvPr/>
          </p:nvSpPr>
          <p:spPr bwMode="auto">
            <a:xfrm>
              <a:off x="3024" y="345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连接情况</a:t>
              </a:r>
            </a:p>
          </p:txBody>
        </p:sp>
        <p:cxnSp>
          <p:nvCxnSpPr>
            <p:cNvPr id="46135" name="_s1078"/>
            <p:cNvCxnSpPr>
              <a:cxnSpLocks noChangeShapeType="1"/>
              <a:stCxn id="46134" idx="0"/>
              <a:endCxn id="46122" idx="2"/>
            </p:cNvCxnSpPr>
            <p:nvPr/>
          </p:nvCxnSpPr>
          <p:spPr bwMode="auto">
            <a:xfrm flipH="1" rot="5400000">
              <a:off x="2880" y="2880"/>
              <a:ext cx="144" cy="1008"/>
            </a:xfrm>
            <a:prstGeom prst="bentConnector3">
              <a:avLst>
                <a:gd fmla="val 40000" name="adj1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6136" name="_s1079"/>
            <p:cNvSpPr>
              <a:spLocks noChangeArrowheads="1"/>
            </p:cNvSpPr>
            <p:nvPr/>
          </p:nvSpPr>
          <p:spPr bwMode="auto">
            <a:xfrm>
              <a:off x="3024" y="2160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途径</a:t>
              </a:r>
            </a:p>
          </p:txBody>
        </p:sp>
        <p:cxnSp>
          <p:nvCxnSpPr>
            <p:cNvPr id="55353" name="_s1080"/>
            <p:cNvCxnSpPr>
              <a:stCxn id="46136" idx="0"/>
              <a:endCxn id="46128" idx="2"/>
            </p:cNvCxnSpPr>
            <p:nvPr/>
          </p:nvCxnSpPr>
          <p:spPr>
            <a:xfrm rot="-5400000">
              <a:off x="3382" y="2086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38" name="_s1081"/>
            <p:cNvSpPr>
              <a:spLocks noChangeArrowheads="1"/>
            </p:cNvSpPr>
            <p:nvPr/>
          </p:nvSpPr>
          <p:spPr bwMode="auto">
            <a:xfrm>
              <a:off x="3024" y="259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时间</a:t>
              </a:r>
            </a:p>
          </p:txBody>
        </p:sp>
        <p:cxnSp>
          <p:nvCxnSpPr>
            <p:cNvPr id="55355" name="_s1082"/>
            <p:cNvCxnSpPr>
              <a:stCxn id="46138" idx="0"/>
              <a:endCxn id="46136" idx="2"/>
            </p:cNvCxnSpPr>
            <p:nvPr/>
          </p:nvCxnSpPr>
          <p:spPr>
            <a:xfrm rot="-5400000">
              <a:off x="3382" y="2518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40" name="_s1083"/>
            <p:cNvSpPr>
              <a:spLocks noChangeArrowheads="1"/>
            </p:cNvSpPr>
            <p:nvPr/>
          </p:nvSpPr>
          <p:spPr bwMode="auto">
            <a:xfrm>
              <a:off x="4033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皮肤</a:t>
              </a:r>
            </a:p>
          </p:txBody>
        </p:sp>
        <p:cxnSp>
          <p:nvCxnSpPr>
            <p:cNvPr id="46141" name="_s1084"/>
            <p:cNvCxnSpPr>
              <a:cxnSpLocks noChangeShapeType="1"/>
              <a:stCxn id="46140" idx="0"/>
              <a:endCxn id="46085" idx="2"/>
            </p:cNvCxnSpPr>
            <p:nvPr/>
          </p:nvCxnSpPr>
          <p:spPr bwMode="auto">
            <a:xfrm flipV="1" rot="16200000">
              <a:off x="3890" y="-143"/>
              <a:ext cx="144" cy="1007"/>
            </a:xfrm>
            <a:prstGeom prst="bentConnector3">
              <a:avLst>
                <a:gd fmla="val 49834" name="adj1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6142" name="_s1085"/>
            <p:cNvSpPr>
              <a:spLocks noChangeArrowheads="1"/>
            </p:cNvSpPr>
            <p:nvPr/>
          </p:nvSpPr>
          <p:spPr bwMode="auto">
            <a:xfrm>
              <a:off x="4033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切口敷料</a:t>
              </a:r>
            </a:p>
          </p:txBody>
        </p:sp>
        <p:cxnSp>
          <p:nvCxnSpPr>
            <p:cNvPr id="55359" name="_s1086"/>
            <p:cNvCxnSpPr>
              <a:stCxn id="46142" idx="0"/>
              <a:endCxn id="46140" idx="2"/>
            </p:cNvCxnSpPr>
            <p:nvPr/>
          </p:nvCxnSpPr>
          <p:spPr>
            <a:xfrm rot="16200000">
              <a:off x="4393" y="792"/>
              <a:ext cx="144" cy="2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44" name="_s1087"/>
            <p:cNvSpPr>
              <a:spLocks noChangeArrowheads="1"/>
            </p:cNvSpPr>
            <p:nvPr/>
          </p:nvSpPr>
          <p:spPr bwMode="auto">
            <a:xfrm>
              <a:off x="5040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镇静情况</a:t>
              </a:r>
            </a:p>
          </p:txBody>
        </p:sp>
        <p:cxnSp>
          <p:nvCxnSpPr>
            <p:cNvPr id="55361" name="_s1088"/>
            <p:cNvCxnSpPr>
              <a:stCxn id="46144" idx="0"/>
              <a:endCxn id="46108" idx="2"/>
            </p:cNvCxnSpPr>
            <p:nvPr/>
          </p:nvCxnSpPr>
          <p:spPr>
            <a:xfrm rot="-5400000">
              <a:off x="5398" y="790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46" name="_s1089"/>
            <p:cNvSpPr>
              <a:spLocks noChangeArrowheads="1"/>
            </p:cNvSpPr>
            <p:nvPr/>
          </p:nvSpPr>
          <p:spPr bwMode="auto">
            <a:xfrm>
              <a:off x="5040" y="129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心理问题</a:t>
              </a:r>
            </a:p>
          </p:txBody>
        </p:sp>
        <p:cxnSp>
          <p:nvCxnSpPr>
            <p:cNvPr id="55363" name="_s1090"/>
            <p:cNvCxnSpPr>
              <a:stCxn id="46146" idx="0"/>
              <a:endCxn id="46144" idx="2"/>
            </p:cNvCxnSpPr>
            <p:nvPr/>
          </p:nvCxnSpPr>
          <p:spPr>
            <a:xfrm rot="-5400000">
              <a:off x="5398" y="1222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48" name="_s1091"/>
            <p:cNvSpPr>
              <a:spLocks noChangeArrowheads="1"/>
            </p:cNvSpPr>
            <p:nvPr/>
          </p:nvSpPr>
          <p:spPr bwMode="auto">
            <a:xfrm>
              <a:off x="5040" y="1728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是否约束</a:t>
              </a:r>
            </a:p>
          </p:txBody>
        </p:sp>
        <p:cxnSp>
          <p:nvCxnSpPr>
            <p:cNvPr id="55365" name="_s1092"/>
            <p:cNvCxnSpPr>
              <a:stCxn id="46148" idx="0"/>
              <a:endCxn id="46146" idx="2"/>
            </p:cNvCxnSpPr>
            <p:nvPr/>
          </p:nvCxnSpPr>
          <p:spPr>
            <a:xfrm rot="-5400000">
              <a:off x="5398" y="1654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50" name="_s1093"/>
            <p:cNvSpPr>
              <a:spLocks noChangeArrowheads="1"/>
            </p:cNvSpPr>
            <p:nvPr/>
          </p:nvSpPr>
          <p:spPr bwMode="auto">
            <a:xfrm>
              <a:off x="5040" y="2160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舒适体位</a:t>
              </a:r>
            </a:p>
          </p:txBody>
        </p:sp>
        <p:cxnSp>
          <p:nvCxnSpPr>
            <p:cNvPr id="55367" name="_s1094"/>
            <p:cNvCxnSpPr>
              <a:stCxn id="46150" idx="0"/>
              <a:endCxn id="46148" idx="2"/>
            </p:cNvCxnSpPr>
            <p:nvPr/>
          </p:nvCxnSpPr>
          <p:spPr>
            <a:xfrm rot="-5400000">
              <a:off x="5398" y="2086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52" name="_s1095"/>
            <p:cNvSpPr>
              <a:spLocks noChangeArrowheads="1"/>
            </p:cNvSpPr>
            <p:nvPr/>
          </p:nvSpPr>
          <p:spPr bwMode="auto">
            <a:xfrm>
              <a:off x="6048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总输液量</a:t>
              </a:r>
            </a:p>
          </p:txBody>
        </p:sp>
        <p:cxnSp>
          <p:nvCxnSpPr>
            <p:cNvPr id="55369" name="_s1096"/>
            <p:cNvCxnSpPr>
              <a:stCxn id="46152" idx="0"/>
              <a:endCxn id="46110" idx="2"/>
            </p:cNvCxnSpPr>
            <p:nvPr/>
          </p:nvCxnSpPr>
          <p:spPr>
            <a:xfrm rot="-5400000">
              <a:off x="6406" y="790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54" name="_s1097"/>
            <p:cNvSpPr>
              <a:spLocks noChangeArrowheads="1"/>
            </p:cNvSpPr>
            <p:nvPr/>
          </p:nvSpPr>
          <p:spPr bwMode="auto">
            <a:xfrm>
              <a:off x="6048" y="129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尿量</a:t>
              </a:r>
            </a:p>
          </p:txBody>
        </p:sp>
        <p:cxnSp>
          <p:nvCxnSpPr>
            <p:cNvPr id="55371" name="_s1098"/>
            <p:cNvCxnSpPr>
              <a:stCxn id="46154" idx="0"/>
              <a:endCxn id="46152" idx="2"/>
            </p:cNvCxnSpPr>
            <p:nvPr/>
          </p:nvCxnSpPr>
          <p:spPr>
            <a:xfrm rot="-5400000">
              <a:off x="6406" y="1222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56" name="_s1099"/>
            <p:cNvSpPr>
              <a:spLocks noChangeArrowheads="1"/>
            </p:cNvSpPr>
            <p:nvPr/>
          </p:nvSpPr>
          <p:spPr bwMode="auto">
            <a:xfrm>
              <a:off x="6048" y="1728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出血量</a:t>
              </a:r>
            </a:p>
          </p:txBody>
        </p:sp>
        <p:cxnSp>
          <p:nvCxnSpPr>
            <p:cNvPr id="55373" name="_s1100"/>
            <p:cNvCxnSpPr>
              <a:stCxn id="46156" idx="0"/>
              <a:endCxn id="46154" idx="2"/>
            </p:cNvCxnSpPr>
            <p:nvPr/>
          </p:nvCxnSpPr>
          <p:spPr>
            <a:xfrm rot="-5400000">
              <a:off x="6406" y="1654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58" name="_s1101"/>
            <p:cNvSpPr>
              <a:spLocks noChangeArrowheads="1"/>
            </p:cNvSpPr>
            <p:nvPr/>
          </p:nvSpPr>
          <p:spPr bwMode="auto">
            <a:xfrm>
              <a:off x="6048" y="2160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是否输血</a:t>
              </a:r>
            </a:p>
          </p:txBody>
        </p:sp>
        <p:cxnSp>
          <p:nvCxnSpPr>
            <p:cNvPr id="55375" name="_s1102"/>
            <p:cNvCxnSpPr>
              <a:stCxn id="46158" idx="0"/>
              <a:endCxn id="46156" idx="2"/>
            </p:cNvCxnSpPr>
            <p:nvPr/>
          </p:nvCxnSpPr>
          <p:spPr>
            <a:xfrm rot="-5400000">
              <a:off x="6406" y="2086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60" name="_s1103"/>
            <p:cNvSpPr>
              <a:spLocks noChangeArrowheads="1"/>
            </p:cNvSpPr>
            <p:nvPr/>
          </p:nvSpPr>
          <p:spPr bwMode="auto">
            <a:xfrm>
              <a:off x="6048" y="259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观察记录</a:t>
              </a:r>
            </a:p>
          </p:txBody>
        </p:sp>
        <p:cxnSp>
          <p:nvCxnSpPr>
            <p:cNvPr id="55377" name="_s1104"/>
            <p:cNvCxnSpPr>
              <a:stCxn id="46160" idx="0"/>
              <a:endCxn id="46158" idx="2"/>
            </p:cNvCxnSpPr>
            <p:nvPr/>
          </p:nvCxnSpPr>
          <p:spPr>
            <a:xfrm rot="-5400000">
              <a:off x="6406" y="2518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6162" name="_s1105"/>
            <p:cNvSpPr>
              <a:spLocks noChangeArrowheads="1"/>
            </p:cNvSpPr>
            <p:nvPr/>
          </p:nvSpPr>
          <p:spPr bwMode="auto">
            <a:xfrm>
              <a:off x="5040" y="259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1300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交代注意事项</a:t>
              </a:r>
            </a:p>
          </p:txBody>
        </p:sp>
        <p:cxnSp>
          <p:nvCxnSpPr>
            <p:cNvPr id="55379" name="_s1106"/>
            <p:cNvCxnSpPr>
              <a:stCxn id="46162" idx="0"/>
              <a:endCxn id="46150" idx="2"/>
            </p:cNvCxnSpPr>
            <p:nvPr/>
          </p:nvCxnSpPr>
          <p:spPr>
            <a:xfrm rot="-5400000">
              <a:off x="5398" y="2518"/>
              <a:ext cx="144" cy="5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AC1E4CD3-ED21-43A5-8694-A19016C975CE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0BEC5965-53A5-41CB-98B9-971851AF8550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93" name="矩形: 圆角 92">
                <a:extLst>
                  <a:ext uri="{FF2B5EF4-FFF2-40B4-BE49-F238E27FC236}">
                    <a16:creationId xmlns:a16="http://schemas.microsoft.com/office/drawing/2014/main" id="{A7172BAD-7385-41DE-9D7C-7AC0D37C5647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4" name="淘宝店chenying0907出品 9">
                <a:extLst>
                  <a:ext uri="{FF2B5EF4-FFF2-40B4-BE49-F238E27FC236}">
                    <a16:creationId xmlns:a16="http://schemas.microsoft.com/office/drawing/2014/main" id="{AB393DC9-E5D7-4886-9578-37E34E9E6316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不同病人交接重点</a:t>
                </a:r>
              </a:p>
            </p:txBody>
          </p:sp>
        </p:grpSp>
        <p:sp>
          <p:nvSpPr>
            <p:cNvPr id="92" name="淘宝店chenying0907出品 9">
              <a:extLst>
                <a:ext uri="{FF2B5EF4-FFF2-40B4-BE49-F238E27FC236}">
                  <a16:creationId xmlns:a16="http://schemas.microsoft.com/office/drawing/2014/main" id="{1668CB0D-76F5-4B2A-AB52-00DFC6CDAFF4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04</a:t>
              </a:r>
            </a:p>
          </p:txBody>
        </p:sp>
      </p:grpSp>
    </p:spTree>
  </p:cSld>
  <p:clrMapOvr>
    <a:masterClrMapping/>
  </p:clrMapOvr>
  <p:transition advClick="0" advTm="2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97DE08-5359-4CD0-861C-984EA003F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1B6CA32-D035-4D10-84BB-326352C7EFED}"/>
              </a:ext>
            </a:extLst>
          </p:cNvPr>
          <p:cNvGrpSpPr/>
          <p:nvPr/>
        </p:nvGrpSpPr>
        <p:grpSpPr>
          <a:xfrm>
            <a:off x="0" y="1733550"/>
            <a:ext cx="12192000" cy="3619499"/>
            <a:chOff x="0" y="1733550"/>
            <a:chExt cx="12192000" cy="361949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3CB0173-EEFE-4276-B28E-0F492CB6B56F}"/>
                </a:ext>
              </a:extLst>
            </p:cNvPr>
            <p:cNvSpPr/>
            <p:nvPr/>
          </p:nvSpPr>
          <p:spPr>
            <a:xfrm>
              <a:off x="0" y="1733550"/>
              <a:ext cx="12192000" cy="3619499"/>
            </a:xfrm>
            <a:prstGeom prst="roundRect">
              <a:avLst>
                <a:gd fmla="val 928" name="adj"/>
              </a:avLst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7D45698-6C71-4929-8FD7-E4EA80F364B0}"/>
                </a:ext>
              </a:extLst>
            </p:cNvPr>
            <p:cNvCxnSpPr/>
            <p:nvPr/>
          </p:nvCxnSpPr>
          <p:spPr>
            <a:xfrm>
              <a:off x="0" y="5200650"/>
              <a:ext cx="12192000" cy="0"/>
            </a:xfrm>
            <a:prstGeom prst="line">
              <a:avLst/>
            </a:prstGeom>
            <a:ln>
              <a:solidFill>
                <a:srgbClr val="F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6E5126-A8B4-46A6-9BFA-70079F7F7FF0}"/>
              </a:ext>
            </a:extLst>
          </p:cNvPr>
          <p:cNvSpPr/>
          <p:nvPr/>
        </p:nvSpPr>
        <p:spPr bwMode="auto">
          <a:xfrm rot="10800000">
            <a:off x="3168091" y="2404624"/>
            <a:ext cx="5855817" cy="2367282"/>
          </a:xfrm>
          <a:custGeom>
            <a:gdLst>
              <a:gd fmla="*/ 7181504 w 7425381" name="connsiteX0"/>
              <a:gd fmla="*/ 2367282 h 2367282" name="connsiteY0"/>
              <a:gd fmla="*/ 5403111 w 7425381" name="connsiteX1"/>
              <a:gd fmla="*/ 2367282 h 2367282" name="connsiteY1"/>
              <a:gd fmla="*/ 4827828 w 7425381" name="connsiteX2"/>
              <a:gd fmla="*/ 2367282 h 2367282" name="connsiteY2"/>
              <a:gd fmla="*/ 4750916 w 7425381" name="connsiteX3"/>
              <a:gd fmla="*/ 2367282 h 2367282" name="connsiteY3"/>
              <a:gd fmla="*/ 4620470 w 7425381" name="connsiteX4"/>
              <a:gd fmla="*/ 2367282 h 2367282" name="connsiteY4"/>
              <a:gd fmla="*/ 4595077 w 7425381" name="connsiteX5"/>
              <a:gd fmla="*/ 2367282 h 2367282" name="connsiteY5"/>
              <a:gd fmla="*/ 4522442 w 7425381" name="connsiteX6"/>
              <a:gd fmla="*/ 2367282 h 2367282" name="connsiteY6"/>
              <a:gd fmla="*/ 4405117 w 7425381" name="connsiteX7"/>
              <a:gd fmla="*/ 2367282 h 2367282" name="connsiteY7"/>
              <a:gd fmla="*/ 4395515 w 7425381" name="connsiteX8"/>
              <a:gd fmla="*/ 2367282 h 2367282" name="connsiteY8"/>
              <a:gd fmla="*/ 4361893 w 7425381" name="connsiteX9"/>
              <a:gd fmla="*/ 2367282 h 2367282" name="connsiteY9"/>
              <a:gd fmla="*/ 4355718 w 7425381" name="connsiteX10"/>
              <a:gd fmla="*/ 2367282 h 2367282" name="connsiteY10"/>
              <a:gd fmla="*/ 4226590 w 7425381" name="connsiteX11"/>
              <a:gd fmla="*/ 2367282 h 2367282" name="connsiteY11"/>
              <a:gd fmla="*/ 4085747 w 7425381" name="connsiteX12"/>
              <a:gd fmla="*/ 2367282 h 2367282" name="connsiteY12"/>
              <a:gd fmla="*/ 3970435 w 7425381" name="connsiteX13"/>
              <a:gd fmla="*/ 2367282 h 2367282" name="connsiteY13"/>
              <a:gd fmla="*/ 3944972 w 7425381" name="connsiteX14"/>
              <a:gd fmla="*/ 2367282 h 2367282" name="connsiteY14"/>
              <a:gd fmla="*/ 3878101 w 7425381" name="connsiteX15"/>
              <a:gd fmla="*/ 2367282 h 2367282" name="connsiteY15"/>
              <a:gd fmla="*/ 3752151 w 7425381" name="connsiteX16"/>
              <a:gd fmla="*/ 2367282 h 2367282" name="connsiteY16"/>
              <a:gd fmla="*/ 3687475 w 7425381" name="connsiteX17"/>
              <a:gd fmla="*/ 2367282 h 2367282" name="connsiteY17"/>
              <a:gd fmla="*/ 3663646 w 7425381" name="connsiteX18"/>
              <a:gd fmla="*/ 2367282 h 2367282" name="connsiteY18"/>
              <a:gd fmla="*/ 3660242 w 7425381" name="connsiteX19"/>
              <a:gd fmla="*/ 2367282 h 2367282" name="connsiteY19"/>
              <a:gd fmla="*/ 3585498 w 7425381" name="connsiteX20"/>
              <a:gd fmla="*/ 2367282 h 2367282" name="connsiteY20"/>
              <a:gd fmla="*/ 3334859 w 7425381" name="connsiteX21"/>
              <a:gd fmla="*/ 2367282 h 2367282" name="connsiteY21"/>
              <a:gd fmla="*/ 3273878 w 7425381" name="connsiteX22"/>
              <a:gd fmla="*/ 2367282 h 2367282" name="connsiteY22"/>
              <a:gd fmla="*/ 3090341 w 7425381" name="connsiteX23"/>
              <a:gd fmla="*/ 2367282 h 2367282" name="connsiteY23"/>
              <a:gd fmla="*/ 3006694 w 7425381" name="connsiteX24"/>
              <a:gd fmla="*/ 2367282 h 2367282" name="connsiteY24"/>
              <a:gd fmla="*/ 2915134 w 7425381" name="connsiteX25"/>
              <a:gd fmla="*/ 2367282 h 2367282" name="connsiteY25"/>
              <a:gd fmla="*/ 2797688 w 7425381" name="connsiteX26"/>
              <a:gd fmla="*/ 2367282 h 2367282" name="connsiteY26"/>
              <a:gd fmla="*/ 2780527 w 7425381" name="connsiteX27"/>
              <a:gd fmla="*/ 2367282 h 2367282" name="connsiteY27"/>
              <a:gd fmla="*/ 2726451 w 7425381" name="connsiteX28"/>
              <a:gd fmla="*/ 2367282 h 2367282" name="connsiteY28"/>
              <a:gd fmla="*/ 2689869 w 7425381" name="connsiteX29"/>
              <a:gd fmla="*/ 2367282 h 2367282" name="connsiteY29"/>
              <a:gd fmla="*/ 2674466 w 7425381" name="connsiteX30"/>
              <a:gd fmla="*/ 2367282 h 2367282" name="connsiteY30"/>
              <a:gd fmla="*/ 2591960 w 7425381" name="connsiteX31"/>
              <a:gd fmla="*/ 2367282 h 2367282" name="connsiteY31"/>
              <a:gd fmla="*/ 2022271 w 7425381" name="connsiteX32"/>
              <a:gd fmla="*/ 2367282 h 2367282" name="connsiteY32"/>
              <a:gd fmla="*/ 912163 w 7425381" name="connsiteX33"/>
              <a:gd fmla="*/ 2367282 h 2367282" name="connsiteY33"/>
              <a:gd fmla="*/ 494762 w 7425381" name="connsiteX34"/>
              <a:gd fmla="*/ 2040531 h 2367282" name="connsiteY34"/>
              <a:gd fmla="*/ 12975 w 7425381" name="connsiteX35"/>
              <a:gd fmla="*/ 324529 h 2367282" name="connsiteY35"/>
              <a:gd fmla="*/ 243877 w 7425381" name="connsiteX36"/>
              <a:gd fmla="*/ 0 h 2367282" name="connsiteY36"/>
              <a:gd fmla="*/ 2022271 w 7425381" name="connsiteX37"/>
              <a:gd fmla="*/ 0 h 2367282" name="connsiteY37"/>
              <a:gd fmla="*/ 2597554 w 7425381" name="connsiteX38"/>
              <a:gd fmla="*/ 0 h 2367282" name="connsiteY38"/>
              <a:gd fmla="*/ 2674466 w 7425381" name="connsiteX39"/>
              <a:gd fmla="*/ 0 h 2367282" name="connsiteY39"/>
              <a:gd fmla="*/ 2804913 w 7425381" name="connsiteX40"/>
              <a:gd fmla="*/ 0 h 2367282" name="connsiteY40"/>
              <a:gd fmla="*/ 2830305 w 7425381" name="connsiteX41"/>
              <a:gd fmla="*/ 0 h 2367282" name="connsiteY41"/>
              <a:gd fmla="*/ 2902940 w 7425381" name="connsiteX42"/>
              <a:gd fmla="*/ 0 h 2367282" name="connsiteY42"/>
              <a:gd fmla="*/ 2973181 w 7425381" name="connsiteX43"/>
              <a:gd fmla="*/ 0 h 2367282" name="connsiteY43"/>
              <a:gd fmla="*/ 3020265 w 7425381" name="connsiteX44"/>
              <a:gd fmla="*/ 0 h 2367282" name="connsiteY44"/>
              <a:gd fmla="*/ 3029867 w 7425381" name="connsiteX45"/>
              <a:gd fmla="*/ 0 h 2367282" name="connsiteY45"/>
              <a:gd fmla="*/ 3063490 w 7425381" name="connsiteX46"/>
              <a:gd fmla="*/ 0 h 2367282" name="connsiteY46"/>
              <a:gd fmla="*/ 3069665 w 7425381" name="connsiteX47"/>
              <a:gd fmla="*/ 0 h 2367282" name="connsiteY47"/>
              <a:gd fmla="*/ 3198793 w 7425381" name="connsiteX48"/>
              <a:gd fmla="*/ 0 h 2367282" name="connsiteY48"/>
              <a:gd fmla="*/ 3454947 w 7425381" name="connsiteX49"/>
              <a:gd fmla="*/ 0 h 2367282" name="connsiteY49"/>
              <a:gd fmla="*/ 3480411 w 7425381" name="connsiteX50"/>
              <a:gd fmla="*/ 0 h 2367282" name="connsiteY50"/>
              <a:gd fmla="*/ 3547281 w 7425381" name="connsiteX51"/>
              <a:gd fmla="*/ 0 h 2367282" name="connsiteY51"/>
              <a:gd fmla="*/ 3765140 w 7425381" name="connsiteX52"/>
              <a:gd fmla="*/ 0 h 2367282" name="connsiteY52"/>
              <a:gd fmla="*/ 3839884 w 7425381" name="connsiteX53"/>
              <a:gd fmla="*/ 0 h 2367282" name="connsiteY53"/>
              <a:gd fmla="*/ 4090523 w 7425381" name="connsiteX54"/>
              <a:gd fmla="*/ 0 h 2367282" name="connsiteY54"/>
              <a:gd fmla="*/ 4151504 w 7425381" name="connsiteX55"/>
              <a:gd fmla="*/ 0 h 2367282" name="connsiteY55"/>
              <a:gd fmla="*/ 4335042 w 7425381" name="connsiteX56"/>
              <a:gd fmla="*/ 0 h 2367282" name="connsiteY56"/>
              <a:gd fmla="*/ 4418689 w 7425381" name="connsiteX57"/>
              <a:gd fmla="*/ 0 h 2367282" name="connsiteY57"/>
              <a:gd fmla="*/ 4510248 w 7425381" name="connsiteX58"/>
              <a:gd fmla="*/ 0 h 2367282" name="connsiteY58"/>
              <a:gd fmla="*/ 4627694 w 7425381" name="connsiteX59"/>
              <a:gd fmla="*/ 0 h 2367282" name="connsiteY59"/>
              <a:gd fmla="*/ 4644855 w 7425381" name="connsiteX60"/>
              <a:gd fmla="*/ 0 h 2367282" name="connsiteY60"/>
              <a:gd fmla="*/ 4698932 w 7425381" name="connsiteX61"/>
              <a:gd fmla="*/ 0 h 2367282" name="connsiteY61"/>
              <a:gd fmla="*/ 4750916 w 7425381" name="connsiteX62"/>
              <a:gd fmla="*/ 0 h 2367282" name="connsiteY62"/>
              <a:gd fmla="*/ 4833422 w 7425381" name="connsiteX63"/>
              <a:gd fmla="*/ 0 h 2367282" name="connsiteY63"/>
              <a:gd fmla="*/ 5403111 w 7425381" name="connsiteX64"/>
              <a:gd fmla="*/ 0 h 2367282" name="connsiteY64"/>
              <a:gd fmla="*/ 6513220 w 7425381" name="connsiteX65"/>
              <a:gd fmla="*/ 0 h 2367282" name="connsiteY65"/>
              <a:gd fmla="*/ 6930620 w 7425381" name="connsiteX66"/>
              <a:gd fmla="*/ 326752 h 2367282" name="connsiteY66"/>
              <a:gd fmla="*/ 7412407 w 7425381" name="connsiteX67"/>
              <a:gd fmla="*/ 2042753 h 2367282" name="connsiteY67"/>
              <a:gd fmla="*/ 7181504 w 7425381" name="connsiteX68"/>
              <a:gd fmla="*/ 2367282 h 236728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2367282" w="7425381">
                <a:moveTo>
                  <a:pt x="7181504" y="2367282"/>
                </a:moveTo>
                <a:cubicBezTo>
                  <a:pt x="5403111" y="2367282"/>
                  <a:pt x="5403111" y="2367282"/>
                  <a:pt x="5403111" y="2367282"/>
                </a:cubicBezTo>
                <a:cubicBezTo>
                  <a:pt x="5185253" y="2367282"/>
                  <a:pt x="4994626" y="2367282"/>
                  <a:pt x="4827828" y="2367282"/>
                </a:cubicBezTo>
                <a:lnTo>
                  <a:pt x="4750916" y="2367282"/>
                </a:lnTo>
                <a:cubicBezTo>
                  <a:pt x="4701516" y="2367282"/>
                  <a:pt x="4658291" y="2367282"/>
                  <a:pt x="4620470" y="2367282"/>
                </a:cubicBezTo>
                <a:lnTo>
                  <a:pt x="4595077" y="2367282"/>
                </a:lnTo>
                <a:lnTo>
                  <a:pt x="4522442" y="2367282"/>
                </a:lnTo>
                <a:cubicBezTo>
                  <a:pt x="4466867" y="2367282"/>
                  <a:pt x="4429817" y="2367282"/>
                  <a:pt x="4405117" y="2367282"/>
                </a:cubicBezTo>
                <a:lnTo>
                  <a:pt x="4395515" y="2367282"/>
                </a:lnTo>
                <a:lnTo>
                  <a:pt x="4361893" y="2367282"/>
                </a:lnTo>
                <a:cubicBezTo>
                  <a:pt x="4355718" y="2367282"/>
                  <a:pt x="4355718" y="2367282"/>
                  <a:pt x="4355718" y="2367282"/>
                </a:cubicBezTo>
                <a:lnTo>
                  <a:pt x="4226590" y="2367282"/>
                </a:lnTo>
                <a:lnTo>
                  <a:pt x="4085747" y="2367282"/>
                </a:lnTo>
                <a:lnTo>
                  <a:pt x="3970435" y="2367282"/>
                </a:lnTo>
                <a:lnTo>
                  <a:pt x="3944972" y="2367282"/>
                </a:lnTo>
                <a:lnTo>
                  <a:pt x="3878101" y="2367282"/>
                </a:lnTo>
                <a:lnTo>
                  <a:pt x="3752151" y="2367282"/>
                </a:lnTo>
                <a:lnTo>
                  <a:pt x="3687475" y="2367282"/>
                </a:lnTo>
                <a:lnTo>
                  <a:pt x="3663646" y="2367282"/>
                </a:lnTo>
                <a:lnTo>
                  <a:pt x="3660242" y="2367282"/>
                </a:lnTo>
                <a:lnTo>
                  <a:pt x="3585498" y="2367282"/>
                </a:lnTo>
                <a:lnTo>
                  <a:pt x="3334859" y="2367282"/>
                </a:lnTo>
                <a:lnTo>
                  <a:pt x="3273878" y="2367282"/>
                </a:lnTo>
                <a:lnTo>
                  <a:pt x="3090341" y="2367282"/>
                </a:lnTo>
                <a:lnTo>
                  <a:pt x="3006694" y="2367282"/>
                </a:lnTo>
                <a:lnTo>
                  <a:pt x="2915134" y="2367282"/>
                </a:lnTo>
                <a:lnTo>
                  <a:pt x="2797688" y="2367282"/>
                </a:lnTo>
                <a:lnTo>
                  <a:pt x="2780527" y="2367282"/>
                </a:lnTo>
                <a:lnTo>
                  <a:pt x="2726451" y="2367282"/>
                </a:lnTo>
                <a:lnTo>
                  <a:pt x="2689869" y="2367282"/>
                </a:lnTo>
                <a:lnTo>
                  <a:pt x="2674466" y="2367282"/>
                </a:lnTo>
                <a:lnTo>
                  <a:pt x="2591960" y="2367282"/>
                </a:lnTo>
                <a:cubicBezTo>
                  <a:pt x="2022271" y="2367282"/>
                  <a:pt x="2022271" y="2367282"/>
                  <a:pt x="2022271" y="2367282"/>
                </a:cubicBezTo>
                <a:cubicBezTo>
                  <a:pt x="912163" y="2367282"/>
                  <a:pt x="912163" y="2367282"/>
                  <a:pt x="912163" y="2367282"/>
                </a:cubicBezTo>
                <a:cubicBezTo>
                  <a:pt x="732325" y="2367282"/>
                  <a:pt x="545827" y="2220577"/>
                  <a:pt x="494762" y="2040531"/>
                </a:cubicBezTo>
                <a:cubicBezTo>
                  <a:pt x="12975" y="324529"/>
                  <a:pt x="12975" y="324529"/>
                  <a:pt x="12975" y="324529"/>
                </a:cubicBezTo>
                <a:cubicBezTo>
                  <a:pt x="-38090" y="146705"/>
                  <a:pt x="66260" y="0"/>
                  <a:pt x="243877" y="0"/>
                </a:cubicBezTo>
                <a:cubicBezTo>
                  <a:pt x="2022271" y="0"/>
                  <a:pt x="2022271" y="0"/>
                  <a:pt x="2022271" y="0"/>
                </a:cubicBezTo>
                <a:cubicBezTo>
                  <a:pt x="2240129" y="0"/>
                  <a:pt x="2430756" y="0"/>
                  <a:pt x="2597554" y="0"/>
                </a:cubicBezTo>
                <a:lnTo>
                  <a:pt x="2674466" y="0"/>
                </a:lnTo>
                <a:lnTo>
                  <a:pt x="2804913" y="0"/>
                </a:lnTo>
                <a:lnTo>
                  <a:pt x="2830305" y="0"/>
                </a:lnTo>
                <a:lnTo>
                  <a:pt x="2902940" y="0"/>
                </a:lnTo>
                <a:lnTo>
                  <a:pt x="2973181" y="0"/>
                </a:lnTo>
                <a:lnTo>
                  <a:pt x="3020265" y="0"/>
                </a:lnTo>
                <a:lnTo>
                  <a:pt x="3029867" y="0"/>
                </a:lnTo>
                <a:lnTo>
                  <a:pt x="3063490" y="0"/>
                </a:lnTo>
                <a:lnTo>
                  <a:pt x="3069665" y="0"/>
                </a:lnTo>
                <a:lnTo>
                  <a:pt x="3198793" y="0"/>
                </a:lnTo>
                <a:cubicBezTo>
                  <a:pt x="3301765" y="0"/>
                  <a:pt x="3386015" y="0"/>
                  <a:pt x="3454947" y="0"/>
                </a:cubicBezTo>
                <a:lnTo>
                  <a:pt x="3480411" y="0"/>
                </a:lnTo>
                <a:lnTo>
                  <a:pt x="3547281" y="0"/>
                </a:lnTo>
                <a:cubicBezTo>
                  <a:pt x="3765140" y="0"/>
                  <a:pt x="3765140" y="0"/>
                  <a:pt x="3765140" y="0"/>
                </a:cubicBezTo>
                <a:lnTo>
                  <a:pt x="3839884" y="0"/>
                </a:lnTo>
                <a:lnTo>
                  <a:pt x="4090523" y="0"/>
                </a:lnTo>
                <a:lnTo>
                  <a:pt x="4151504" y="0"/>
                </a:lnTo>
                <a:lnTo>
                  <a:pt x="4335042" y="0"/>
                </a:lnTo>
                <a:lnTo>
                  <a:pt x="4418689" y="0"/>
                </a:lnTo>
                <a:lnTo>
                  <a:pt x="4510248" y="0"/>
                </a:lnTo>
                <a:cubicBezTo>
                  <a:pt x="4558382" y="0"/>
                  <a:pt x="4596889" y="0"/>
                  <a:pt x="4627694" y="0"/>
                </a:cubicBezTo>
                <a:lnTo>
                  <a:pt x="4644855" y="0"/>
                </a:lnTo>
                <a:lnTo>
                  <a:pt x="4698932" y="0"/>
                </a:lnTo>
                <a:cubicBezTo>
                  <a:pt x="4750916" y="0"/>
                  <a:pt x="4750916" y="0"/>
                  <a:pt x="4750916" y="0"/>
                </a:cubicBezTo>
                <a:lnTo>
                  <a:pt x="4833422" y="0"/>
                </a:lnTo>
                <a:cubicBezTo>
                  <a:pt x="5403111" y="0"/>
                  <a:pt x="5403111" y="0"/>
                  <a:pt x="5403111" y="0"/>
                </a:cubicBezTo>
                <a:cubicBezTo>
                  <a:pt x="6513220" y="0"/>
                  <a:pt x="6513220" y="0"/>
                  <a:pt x="6513220" y="0"/>
                </a:cubicBezTo>
                <a:cubicBezTo>
                  <a:pt x="6693057" y="0"/>
                  <a:pt x="6879555" y="146705"/>
                  <a:pt x="6930620" y="326752"/>
                </a:cubicBezTo>
                <a:cubicBezTo>
                  <a:pt x="7412407" y="2042753"/>
                  <a:pt x="7412407" y="2042753"/>
                  <a:pt x="7412407" y="2042753"/>
                </a:cubicBezTo>
                <a:cubicBezTo>
                  <a:pt x="7463472" y="2220577"/>
                  <a:pt x="7359122" y="2367282"/>
                  <a:pt x="7181504" y="2367282"/>
                </a:cubicBezTo>
                <a:close/>
              </a:path>
            </a:pathLst>
          </a:custGeom>
          <a:solidFill>
            <a:srgbClr val="FF7F7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5836" y="3565646"/>
            <a:ext cx="5691878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患者转入、转出交接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4800868" y="2660556"/>
            <a:ext cx="259026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PART 05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0F052E-DA1C-464C-94B3-FA104BA2D953}"/>
              </a:ext>
            </a:extLst>
          </p:cNvPr>
          <p:cNvCxnSpPr/>
          <p:nvPr/>
        </p:nvCxnSpPr>
        <p:spPr>
          <a:xfrm>
            <a:off x="0" y="1905000"/>
            <a:ext cx="12192000" cy="0"/>
          </a:xfrm>
          <a:prstGeom prst="line">
            <a:avLst/>
          </a:prstGeom>
          <a:ln>
            <a:solidFill>
              <a:srgbClr val="F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6AA9B8C-20C4-48B1-99F2-148237D16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51556" y="3429000"/>
            <a:ext cx="3540444" cy="303481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C87F57-7472-4ADD-B839-DA7F4042B979}"/>
              </a:ext>
            </a:extLst>
          </p:cNvPr>
          <p:cNvGrpSpPr/>
          <p:nvPr/>
        </p:nvGrpSpPr>
        <p:grpSpPr>
          <a:xfrm>
            <a:off x="980344" y="2246196"/>
            <a:ext cx="1207404" cy="1379086"/>
            <a:chOff x="1799691" y="3968675"/>
            <a:chExt cx="1207404" cy="137908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62DF735-FB53-4318-A63D-3BF27B19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5966" l="10107" r="5537" t="18056"/>
            <a:stretch>
              <a:fillRect/>
            </a:stretch>
          </p:blipFill>
          <p:spPr>
            <a:xfrm rot="1627817">
              <a:off x="1799691" y="3968675"/>
              <a:ext cx="1207404" cy="1379086"/>
            </a:xfrm>
            <a:prstGeom prst="rect">
              <a:avLst/>
            </a:prstGeom>
          </p:spPr>
        </p:pic>
        <p:sp>
          <p:nvSpPr>
            <p:cNvPr id="20" name="交接班">
              <a:extLst>
                <a:ext uri="{FF2B5EF4-FFF2-40B4-BE49-F238E27FC236}">
                  <a16:creationId xmlns:a16="http://schemas.microsoft.com/office/drawing/2014/main" id="{6B491619-2DC1-4A87-A752-62B2F89912BB}"/>
                </a:ext>
              </a:extLst>
            </p:cNvPr>
            <p:cNvSpPr txBox="1"/>
            <p:nvPr/>
          </p:nvSpPr>
          <p:spPr>
            <a:xfrm rot="1678560">
              <a:off x="2176105" y="4090528"/>
              <a:ext cx="396240" cy="1101331"/>
            </a:xfrm>
            <a:prstGeom prst="rect">
              <a:avLst/>
            </a:prstGeom>
            <a:noFill/>
          </p:spPr>
          <p:txBody>
            <a:bodyPr bIns="0" lIns="0" rIns="0" rtlCol="0" tIns="0" vert="eaVert" wrap="square">
              <a:spAutoFit/>
            </a:bodyPr>
            <a:lstStyle/>
            <a:p>
              <a:pPr algn="dist" lvl="1" marL="0"/>
              <a:r>
                <a:rPr altLang="en-US" b="1" lang="zh-CN" sz="2600">
                  <a:solidFill>
                    <a:srgbClr val="F85B48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交接班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10AA91-804A-4615-AD61-40E57ACB8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79210" t="53438"/>
          <a:stretch>
            <a:fillRect/>
          </a:stretch>
        </p:blipFill>
        <p:spPr>
          <a:xfrm>
            <a:off x="0" y="3638551"/>
            <a:ext cx="2534653" cy="28384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02B954D-7763-4F85-A577-D64E43187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" l="27500" r="62179" t="77433"/>
          <a:stretch>
            <a:fillRect/>
          </a:stretch>
        </p:blipFill>
        <p:spPr>
          <a:xfrm>
            <a:off x="3965468" y="4708976"/>
            <a:ext cx="1258316" cy="1375611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340E33-7969-4547-B3AF-3A0B079AC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82303" l="76184"/>
          <a:stretch>
            <a:fillRect/>
          </a:stretch>
        </p:blipFill>
        <p:spPr>
          <a:xfrm>
            <a:off x="9288379" y="1116922"/>
            <a:ext cx="2903621" cy="1078832"/>
          </a:xfrm>
          <a:prstGeom prst="rect">
            <a:avLst/>
          </a:prstGeom>
        </p:spPr>
      </p:pic>
    </p:spTree>
    <p:extLst>
      <p:ext uri="{BB962C8B-B14F-4D97-AF65-F5344CB8AC3E}">
        <p14:creationId val="3042979822"/>
      </p:ext>
    </p:extLst>
  </p:cSld>
  <p:clrMapOvr>
    <a:masterClrMapping/>
  </p:clrMapOvr>
  <mc:AlternateContent>
    <mc:Choice Requires="p14">
      <p:transition advClick="0" advTm="2000" p14:dur="1600" spd="slow">
        <p14:prism dir="u" isInverted="1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6"/>
      <p:bldP grpId="0" spid="1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2122BD3A-53BB-46EB-BD23-23780BB7C644}"/>
              </a:ext>
            </a:extLst>
          </p:cNvPr>
          <p:cNvGrpSpPr/>
          <p:nvPr/>
        </p:nvGrpSpPr>
        <p:grpSpPr>
          <a:xfrm>
            <a:off x="577698" y="591185"/>
            <a:ext cx="3753666" cy="508000"/>
            <a:chOff x="5685306" y="1561422"/>
            <a:chExt cx="3753666" cy="50800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96871B8-3B6F-469F-BDA7-C4D65FA495D6}"/>
                </a:ext>
              </a:extLst>
            </p:cNvPr>
            <p:cNvGrpSpPr/>
            <p:nvPr/>
          </p:nvGrpSpPr>
          <p:grpSpPr>
            <a:xfrm>
              <a:off x="5698006" y="1561422"/>
              <a:ext cx="3740966" cy="508000"/>
              <a:chOff x="5698006" y="1561422"/>
              <a:chExt cx="3740966" cy="508000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147E1D3C-3081-4D0C-A0A3-F206FFF9C691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淘宝店chenying0907出品 9">
                <a:extLst>
                  <a:ext uri="{FF2B5EF4-FFF2-40B4-BE49-F238E27FC236}">
                    <a16:creationId xmlns:a16="http://schemas.microsoft.com/office/drawing/2014/main" id="{3552E4B5-8BEF-4157-80BD-1755D0630C82}"/>
                  </a:ext>
                </a:extLst>
              </p:cNvPr>
              <p:cNvSpPr txBox="1"/>
              <p:nvPr/>
            </p:nvSpPr>
            <p:spPr>
              <a:xfrm>
                <a:off x="6382761" y="1608412"/>
                <a:ext cx="3016316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患者转入、转出交接</a:t>
                </a:r>
              </a:p>
            </p:txBody>
          </p:sp>
        </p:grpSp>
        <p:sp>
          <p:nvSpPr>
            <p:cNvPr id="35" name="淘宝店chenying0907出品 9">
              <a:extLst>
                <a:ext uri="{FF2B5EF4-FFF2-40B4-BE49-F238E27FC236}">
                  <a16:creationId xmlns:a16="http://schemas.microsoft.com/office/drawing/2014/main" id="{8EDDFB25-84E9-431E-AC2A-CF9E783B5D6D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20B8CFA-7494-4FE3-9805-78482F20F585}"/>
              </a:ext>
            </a:extLst>
          </p:cNvPr>
          <p:cNvGrpSpPr/>
          <p:nvPr/>
        </p:nvGrpSpPr>
        <p:grpSpPr>
          <a:xfrm>
            <a:off x="1461711" y="1737252"/>
            <a:ext cx="2759238" cy="1691748"/>
            <a:chOff x="1356780" y="1626035"/>
            <a:chExt cx="2759238" cy="1691748"/>
          </a:xfrm>
        </p:grpSpPr>
        <p:sp>
          <p:nvSpPr>
            <p:cNvPr id="28" name="箭头: 五边形 27"/>
            <p:cNvSpPr/>
            <p:nvPr/>
          </p:nvSpPr>
          <p:spPr>
            <a:xfrm>
              <a:off x="1417789" y="1626035"/>
              <a:ext cx="930381" cy="335280"/>
            </a:xfrm>
            <a:prstGeom prst="homePlate">
              <a:avLst/>
            </a:prstGeom>
            <a:solidFill>
              <a:srgbClr val="FF7F7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kern="0"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372A8FC1-33F2-4082-96EA-5477CC010725}"/>
                </a:ext>
              </a:extLst>
            </p:cNvPr>
            <p:cNvSpPr/>
            <p:nvPr/>
          </p:nvSpPr>
          <p:spPr>
            <a:xfrm>
              <a:off x="1356780" y="1903534"/>
              <a:ext cx="2698229" cy="1414249"/>
            </a:xfrm>
            <a:prstGeom prst="roundRect">
              <a:avLst>
                <a:gd fmla="val 9247" name="adj"/>
              </a:avLst>
            </a:prstGeom>
            <a:solidFill>
              <a:schemeClr val="bg1"/>
            </a:solidFill>
            <a:ln>
              <a:solidFill>
                <a:srgbClr val="FF7F7F"/>
              </a:solidFill>
            </a:ln>
            <a:effectLst>
              <a:outerShdw algn="tl" blurRad="508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17789" y="2042012"/>
              <a:ext cx="2698229" cy="1234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altLang="zh-CN" lang="en-US" spc="12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接到患者转入通知，应事先了解患者基本信息、病情、生命体征情况，根据患者病情，准备床单位，并通知医生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F31C467-3DC6-4DA3-9FF2-547632F42E7E}"/>
              </a:ext>
            </a:extLst>
          </p:cNvPr>
          <p:cNvGrpSpPr/>
          <p:nvPr/>
        </p:nvGrpSpPr>
        <p:grpSpPr>
          <a:xfrm>
            <a:off x="4762297" y="1737252"/>
            <a:ext cx="2759238" cy="1691748"/>
            <a:chOff x="1356780" y="1626035"/>
            <a:chExt cx="2759238" cy="1691748"/>
          </a:xfrm>
        </p:grpSpPr>
        <p:sp>
          <p:nvSpPr>
            <p:cNvPr id="41" name="箭头: 五边形 40">
              <a:extLst>
                <a:ext uri="{FF2B5EF4-FFF2-40B4-BE49-F238E27FC236}">
                  <a16:creationId xmlns:a16="http://schemas.microsoft.com/office/drawing/2014/main" id="{46222265-EFD0-482E-9A5D-D034B6FD35C7}"/>
                </a:ext>
              </a:extLst>
            </p:cNvPr>
            <p:cNvSpPr/>
            <p:nvPr/>
          </p:nvSpPr>
          <p:spPr>
            <a:xfrm>
              <a:off x="1417789" y="1626035"/>
              <a:ext cx="930381" cy="335280"/>
            </a:xfrm>
            <a:prstGeom prst="homePlate">
              <a:avLst/>
            </a:prstGeom>
            <a:solidFill>
              <a:srgbClr val="FF7F7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kern="0"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26F38E52-AAEF-4AE2-B299-7ADEB453EE67}"/>
                </a:ext>
              </a:extLst>
            </p:cNvPr>
            <p:cNvSpPr/>
            <p:nvPr/>
          </p:nvSpPr>
          <p:spPr>
            <a:xfrm>
              <a:off x="1356780" y="1903534"/>
              <a:ext cx="2698229" cy="1414249"/>
            </a:xfrm>
            <a:prstGeom prst="roundRect">
              <a:avLst>
                <a:gd fmla="val 9247" name="adj"/>
              </a:avLst>
            </a:prstGeom>
            <a:solidFill>
              <a:schemeClr val="bg1"/>
            </a:solidFill>
            <a:ln>
              <a:solidFill>
                <a:srgbClr val="FF7F7F"/>
              </a:solidFill>
            </a:ln>
            <a:effectLst>
              <a:outerShdw algn="tl" blurRad="508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C91DDD0-5A82-42B1-9F79-E5B57B29D98C}"/>
                </a:ext>
              </a:extLst>
            </p:cNvPr>
            <p:cNvSpPr/>
            <p:nvPr/>
          </p:nvSpPr>
          <p:spPr>
            <a:xfrm>
              <a:off x="1417789" y="2042012"/>
              <a:ext cx="2698229" cy="320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altLang="en-US" lang="zh-CN" spc="12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与转出科护士交接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8EC4AD8-AABE-4D9E-B32E-50610E6EBFED}"/>
              </a:ext>
            </a:extLst>
          </p:cNvPr>
          <p:cNvGrpSpPr/>
          <p:nvPr/>
        </p:nvGrpSpPr>
        <p:grpSpPr>
          <a:xfrm>
            <a:off x="8062882" y="1737252"/>
            <a:ext cx="2759238" cy="1691748"/>
            <a:chOff x="1356780" y="1626035"/>
            <a:chExt cx="2759238" cy="1691748"/>
          </a:xfrm>
        </p:grpSpPr>
        <p:sp>
          <p:nvSpPr>
            <p:cNvPr id="45" name="箭头: 五边形 44">
              <a:extLst>
                <a:ext uri="{FF2B5EF4-FFF2-40B4-BE49-F238E27FC236}">
                  <a16:creationId xmlns:a16="http://schemas.microsoft.com/office/drawing/2014/main" id="{CE053CB7-6465-4E6E-9122-C4F4296CCEF9}"/>
                </a:ext>
              </a:extLst>
            </p:cNvPr>
            <p:cNvSpPr/>
            <p:nvPr/>
          </p:nvSpPr>
          <p:spPr>
            <a:xfrm>
              <a:off x="1417790" y="1626035"/>
              <a:ext cx="930381" cy="335280"/>
            </a:xfrm>
            <a:prstGeom prst="homePlate">
              <a:avLst/>
            </a:prstGeom>
            <a:solidFill>
              <a:srgbClr val="FF7F7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kern="0"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E41B9529-C553-4E37-A90B-A3D3F9302A73}"/>
                </a:ext>
              </a:extLst>
            </p:cNvPr>
            <p:cNvSpPr/>
            <p:nvPr/>
          </p:nvSpPr>
          <p:spPr>
            <a:xfrm>
              <a:off x="1356780" y="1903534"/>
              <a:ext cx="2698229" cy="1414249"/>
            </a:xfrm>
            <a:prstGeom prst="roundRect">
              <a:avLst>
                <a:gd fmla="val 9247" name="adj"/>
              </a:avLst>
            </a:prstGeom>
            <a:solidFill>
              <a:schemeClr val="bg1"/>
            </a:solidFill>
            <a:ln>
              <a:solidFill>
                <a:srgbClr val="FF7F7F"/>
              </a:solidFill>
            </a:ln>
            <a:effectLst>
              <a:outerShdw algn="tl" blurRad="508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41C336EB-3074-41D3-A96A-4D75D075481F}"/>
                </a:ext>
              </a:extLst>
            </p:cNvPr>
            <p:cNvSpPr/>
            <p:nvPr/>
          </p:nvSpPr>
          <p:spPr>
            <a:xfrm>
              <a:off x="1417790" y="2042012"/>
              <a:ext cx="2698229" cy="65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Aft>
                  <a:spcPts val="600"/>
                </a:spcAft>
              </a:pPr>
              <a:r>
                <a:rPr altLang="zh-CN"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查对病人当日治疗完成情况及带入的药物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0146A7E-9C19-4951-8984-848F34C17848}"/>
              </a:ext>
            </a:extLst>
          </p:cNvPr>
          <p:cNvGrpSpPr/>
          <p:nvPr/>
        </p:nvGrpSpPr>
        <p:grpSpPr>
          <a:xfrm>
            <a:off x="1461711" y="4018255"/>
            <a:ext cx="2759238" cy="1691748"/>
            <a:chOff x="1356780" y="1626035"/>
            <a:chExt cx="2759238" cy="1691748"/>
          </a:xfrm>
        </p:grpSpPr>
        <p:sp>
          <p:nvSpPr>
            <p:cNvPr id="49" name="箭头: 五边形 48">
              <a:extLst>
                <a:ext uri="{FF2B5EF4-FFF2-40B4-BE49-F238E27FC236}">
                  <a16:creationId xmlns:a16="http://schemas.microsoft.com/office/drawing/2014/main" id="{83A3F0CF-8B1A-4BC2-86FE-1B5EE5AC3F23}"/>
                </a:ext>
              </a:extLst>
            </p:cNvPr>
            <p:cNvSpPr/>
            <p:nvPr/>
          </p:nvSpPr>
          <p:spPr>
            <a:xfrm>
              <a:off x="1417789" y="1626036"/>
              <a:ext cx="930381" cy="335280"/>
            </a:xfrm>
            <a:prstGeom prst="homePlate">
              <a:avLst/>
            </a:prstGeom>
            <a:solidFill>
              <a:srgbClr val="FF7F7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kern="0"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51E8B30B-0947-4AFA-B94E-ADCE90635B74}"/>
                </a:ext>
              </a:extLst>
            </p:cNvPr>
            <p:cNvSpPr/>
            <p:nvPr/>
          </p:nvSpPr>
          <p:spPr>
            <a:xfrm>
              <a:off x="1356780" y="1903534"/>
              <a:ext cx="2698229" cy="1414249"/>
            </a:xfrm>
            <a:prstGeom prst="roundRect">
              <a:avLst>
                <a:gd fmla="val 9247" name="adj"/>
              </a:avLst>
            </a:prstGeom>
            <a:solidFill>
              <a:schemeClr val="bg1"/>
            </a:solidFill>
            <a:ln>
              <a:solidFill>
                <a:srgbClr val="FF7F7F"/>
              </a:solidFill>
            </a:ln>
            <a:effectLst>
              <a:outerShdw algn="tl" blurRad="508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BA50483-D267-4F81-B83C-E0D8B1F2D46A}"/>
                </a:ext>
              </a:extLst>
            </p:cNvPr>
            <p:cNvSpPr/>
            <p:nvPr/>
          </p:nvSpPr>
          <p:spPr>
            <a:xfrm>
              <a:off x="1417789" y="2042013"/>
              <a:ext cx="2698229" cy="65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Aft>
                  <a:spcPts val="600"/>
                </a:spcAft>
              </a:pPr>
              <a:r>
                <a:rPr altLang="zh-CN"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查看病人的神志、瞳孔、生命体征、皮肤、管道情况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EF3B1E6-ED0D-421A-93E5-5AD59FB4A619}"/>
              </a:ext>
            </a:extLst>
          </p:cNvPr>
          <p:cNvGrpSpPr/>
          <p:nvPr/>
        </p:nvGrpSpPr>
        <p:grpSpPr>
          <a:xfrm>
            <a:off x="4762297" y="4018255"/>
            <a:ext cx="2759238" cy="1691748"/>
            <a:chOff x="1356780" y="1626035"/>
            <a:chExt cx="2759238" cy="1691748"/>
          </a:xfrm>
        </p:grpSpPr>
        <p:sp>
          <p:nvSpPr>
            <p:cNvPr id="53" name="箭头: 五边形 52">
              <a:extLst>
                <a:ext uri="{FF2B5EF4-FFF2-40B4-BE49-F238E27FC236}">
                  <a16:creationId xmlns:a16="http://schemas.microsoft.com/office/drawing/2014/main" id="{E7CFF34B-70AE-4AD8-A2FF-A8EC4BC4B9F3}"/>
                </a:ext>
              </a:extLst>
            </p:cNvPr>
            <p:cNvSpPr/>
            <p:nvPr/>
          </p:nvSpPr>
          <p:spPr>
            <a:xfrm>
              <a:off x="1417789" y="1626036"/>
              <a:ext cx="930381" cy="335280"/>
            </a:xfrm>
            <a:prstGeom prst="homePlate">
              <a:avLst/>
            </a:prstGeom>
            <a:solidFill>
              <a:srgbClr val="FF7F7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kern="0"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B543F13E-188B-4D60-82BD-D941094451AE}"/>
                </a:ext>
              </a:extLst>
            </p:cNvPr>
            <p:cNvSpPr/>
            <p:nvPr/>
          </p:nvSpPr>
          <p:spPr>
            <a:xfrm>
              <a:off x="1356780" y="1903534"/>
              <a:ext cx="2698229" cy="1414249"/>
            </a:xfrm>
            <a:prstGeom prst="roundRect">
              <a:avLst>
                <a:gd fmla="val 9247" name="adj"/>
              </a:avLst>
            </a:prstGeom>
            <a:solidFill>
              <a:schemeClr val="bg1"/>
            </a:solidFill>
            <a:ln>
              <a:solidFill>
                <a:srgbClr val="FF7F7F"/>
              </a:solidFill>
            </a:ln>
            <a:effectLst>
              <a:outerShdw algn="tl" blurRad="508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EF7C807-39DA-4619-A067-1D3BF5C1C049}"/>
                </a:ext>
              </a:extLst>
            </p:cNvPr>
            <p:cNvSpPr/>
            <p:nvPr/>
          </p:nvSpPr>
          <p:spPr>
            <a:xfrm>
              <a:off x="1417789" y="2042011"/>
              <a:ext cx="2698229" cy="929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Aft>
                  <a:spcPts val="600"/>
                </a:spcAft>
              </a:pPr>
              <a:r>
                <a:rPr altLang="zh-CN"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查看转出科护理表格书写完成情况，若有疑问向转出科护士提出修正意见。（包括评估单）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7CB46BA-5714-4378-BF32-BAA0161C4952}"/>
              </a:ext>
            </a:extLst>
          </p:cNvPr>
          <p:cNvGrpSpPr/>
          <p:nvPr/>
        </p:nvGrpSpPr>
        <p:grpSpPr>
          <a:xfrm>
            <a:off x="8062882" y="4018255"/>
            <a:ext cx="2759238" cy="1691748"/>
            <a:chOff x="1356780" y="1626035"/>
            <a:chExt cx="2759238" cy="1691748"/>
          </a:xfrm>
        </p:grpSpPr>
        <p:sp>
          <p:nvSpPr>
            <p:cNvPr id="57" name="箭头: 五边形 56">
              <a:extLst>
                <a:ext uri="{FF2B5EF4-FFF2-40B4-BE49-F238E27FC236}">
                  <a16:creationId xmlns:a16="http://schemas.microsoft.com/office/drawing/2014/main" id="{3491117F-89AD-407B-AE02-E3EA07177704}"/>
                </a:ext>
              </a:extLst>
            </p:cNvPr>
            <p:cNvSpPr/>
            <p:nvPr/>
          </p:nvSpPr>
          <p:spPr>
            <a:xfrm>
              <a:off x="1417790" y="1626036"/>
              <a:ext cx="930381" cy="335280"/>
            </a:xfrm>
            <a:prstGeom prst="homePlate">
              <a:avLst/>
            </a:prstGeom>
            <a:solidFill>
              <a:srgbClr val="FF7F7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kern="0" lang="en-US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06</a:t>
              </a:r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8F466DB0-FB24-4BBE-9A47-8ECDACBB2E20}"/>
                </a:ext>
              </a:extLst>
            </p:cNvPr>
            <p:cNvSpPr/>
            <p:nvPr/>
          </p:nvSpPr>
          <p:spPr>
            <a:xfrm>
              <a:off x="1356780" y="1903534"/>
              <a:ext cx="2698229" cy="1414249"/>
            </a:xfrm>
            <a:prstGeom prst="roundRect">
              <a:avLst>
                <a:gd fmla="val 9247" name="adj"/>
              </a:avLst>
            </a:prstGeom>
            <a:solidFill>
              <a:schemeClr val="bg1"/>
            </a:solidFill>
            <a:ln>
              <a:solidFill>
                <a:srgbClr val="FF7F7F"/>
              </a:solidFill>
            </a:ln>
            <a:effectLst>
              <a:outerShdw algn="tl" blurRad="508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548D711-DDC1-405C-9481-B5DFF5224D6E}"/>
                </a:ext>
              </a:extLst>
            </p:cNvPr>
            <p:cNvSpPr/>
            <p:nvPr/>
          </p:nvSpPr>
          <p:spPr>
            <a:xfrm>
              <a:off x="1417790" y="2042013"/>
              <a:ext cx="2698229" cy="65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spcAft>
                  <a:spcPts val="600"/>
                </a:spcAft>
              </a:pPr>
              <a:r>
                <a:rPr altLang="zh-CN"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确认无误后，双方在转科交接单上签名，并注明时间。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2000" p14:dur="1600" spd="slow">
        <p14:prism dir="u" isInverted="1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54" name="Organization Chart 2"/>
          <p:cNvGrpSpPr>
            <a:grpSpLocks noChangeAspect="1" noRot="1"/>
          </p:cNvGrpSpPr>
          <p:nvPr/>
        </p:nvGrpSpPr>
        <p:grpSpPr>
          <a:xfrm>
            <a:off x="1111098" y="1325671"/>
            <a:ext cx="10085582" cy="3817217"/>
            <a:chExt cx="5616" cy="1584"/>
          </a:xfrm>
        </p:grpSpPr>
        <p:sp>
          <p:nvSpPr>
            <p:cNvPr id="61445" name="AutoShape 3"/>
            <p:cNvSpPr>
              <a:spLocks noChangeAspect="1" noRot="1"/>
            </p:cNvSpPr>
            <p:nvPr/>
          </p:nvSpPr>
          <p:spPr>
            <a:xfrm>
              <a:off x="0" y="0"/>
              <a:ext cx="5616" cy="15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>
                <a:buFont charset="0" panose="020b0604020202020204" pitchFamily="34" typeface="Arial"/>
                <a:buNone/>
              </a:pPr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49164" name="_s2052"/>
            <p:cNvSpPr>
              <a:spLocks noChangeArrowheads="1"/>
            </p:cNvSpPr>
            <p:nvPr/>
          </p:nvSpPr>
          <p:spPr bwMode="auto">
            <a:xfrm>
              <a:off x="2808" y="0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转入通知</a:t>
              </a:r>
            </a:p>
          </p:txBody>
        </p:sp>
        <p:sp>
          <p:nvSpPr>
            <p:cNvPr id="49165" name="_s2053"/>
            <p:cNvSpPr>
              <a:spLocks noChangeArrowheads="1"/>
            </p:cNvSpPr>
            <p:nvPr/>
          </p:nvSpPr>
          <p:spPr bwMode="auto">
            <a:xfrm>
              <a:off x="1008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患者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情况</a:t>
              </a:r>
            </a:p>
          </p:txBody>
        </p:sp>
        <p:cxnSp>
          <p:nvCxnSpPr>
            <p:cNvPr id="49166" name="_s2054"/>
            <p:cNvCxnSpPr>
              <a:cxnSpLocks noChangeShapeType="1"/>
              <a:stCxn id="49165" idx="0"/>
              <a:endCxn id="49164" idx="2"/>
            </p:cNvCxnSpPr>
            <p:nvPr/>
          </p:nvCxnSpPr>
          <p:spPr bwMode="auto">
            <a:xfrm rot="-5400000">
              <a:off x="2268" y="-540"/>
              <a:ext cx="144" cy="1800"/>
            </a:xfrm>
            <a:prstGeom prst="bentConnector3">
              <a:avLst>
                <a:gd fmla="val 40000" name="adj1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9167" name="_s2055"/>
            <p:cNvSpPr>
              <a:spLocks noChangeArrowheads="1"/>
            </p:cNvSpPr>
            <p:nvPr/>
          </p:nvSpPr>
          <p:spPr bwMode="auto">
            <a:xfrm>
              <a:off x="2016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准备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床单位</a:t>
              </a:r>
            </a:p>
          </p:txBody>
        </p:sp>
        <p:cxnSp>
          <p:nvCxnSpPr>
            <p:cNvPr id="49168" name="_s2056"/>
            <p:cNvCxnSpPr>
              <a:cxnSpLocks noChangeShapeType="1"/>
              <a:stCxn id="49167" idx="0"/>
              <a:endCxn id="49164" idx="2"/>
            </p:cNvCxnSpPr>
            <p:nvPr/>
          </p:nvCxnSpPr>
          <p:spPr bwMode="auto">
            <a:xfrm rot="-5400000">
              <a:off x="2772" y="-36"/>
              <a:ext cx="144" cy="792"/>
            </a:xfrm>
            <a:prstGeom prst="bentConnector3">
              <a:avLst>
                <a:gd fmla="val 40000" name="adj1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9169" name="_s2057"/>
            <p:cNvSpPr>
              <a:spLocks noChangeArrowheads="1"/>
            </p:cNvSpPr>
            <p:nvPr/>
          </p:nvSpPr>
          <p:spPr bwMode="auto">
            <a:xfrm>
              <a:off x="3600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交接</a:t>
              </a:r>
            </a:p>
          </p:txBody>
        </p:sp>
        <p:cxnSp>
          <p:nvCxnSpPr>
            <p:cNvPr id="61452" name="_s2058"/>
            <p:cNvCxnSpPr>
              <a:stCxn id="49169" idx="0"/>
              <a:endCxn id="49164" idx="2"/>
            </p:cNvCxnSpPr>
            <p:nvPr/>
          </p:nvCxnSpPr>
          <p:spPr>
            <a:xfrm flipH="1" rot="5400000">
              <a:off x="3564" y="-36"/>
              <a:ext cx="144" cy="792"/>
            </a:xfrm>
            <a:prstGeom prst="bentConnector3">
              <a:avLst>
                <a:gd fmla="val 40000" name="adj1"/>
              </a:avLst>
            </a:prstGeom>
            <a:ln cap="flat" cmpd="sng" w="28575">
              <a:solidFill>
                <a:srgbClr val="8FACE8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9171" name="_s2059"/>
            <p:cNvSpPr>
              <a:spLocks noChangeArrowheads="1"/>
            </p:cNvSpPr>
            <p:nvPr/>
          </p:nvSpPr>
          <p:spPr bwMode="auto">
            <a:xfrm>
              <a:off x="0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性别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年龄</a:t>
              </a:r>
            </a:p>
          </p:txBody>
        </p:sp>
        <p:cxnSp>
          <p:nvCxnSpPr>
            <p:cNvPr id="49172" name="_s2060"/>
            <p:cNvCxnSpPr>
              <a:cxnSpLocks noChangeShapeType="1"/>
              <a:stCxn id="49171" idx="0"/>
              <a:endCxn id="49165" idx="2"/>
            </p:cNvCxnSpPr>
            <p:nvPr/>
          </p:nvCxnSpPr>
          <p:spPr bwMode="auto">
            <a:xfrm rot="16200000">
              <a:off x="864" y="288"/>
              <a:ext cx="144" cy="1008"/>
            </a:xfrm>
            <a:prstGeom prst="bentConnector3">
              <a:avLst>
                <a:gd fmla="val 50000" name="adj1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9173" name="_s2061"/>
            <p:cNvSpPr>
              <a:spLocks noChangeArrowheads="1"/>
            </p:cNvSpPr>
            <p:nvPr/>
          </p:nvSpPr>
          <p:spPr bwMode="auto">
            <a:xfrm>
              <a:off x="1008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病情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诊断</a:t>
              </a:r>
            </a:p>
          </p:txBody>
        </p:sp>
        <p:cxnSp>
          <p:nvCxnSpPr>
            <p:cNvPr id="61456" name="_s2062"/>
            <p:cNvCxnSpPr/>
            <p:nvPr/>
          </p:nvCxnSpPr>
          <p:spPr>
            <a:xfrm rot="-5400000">
              <a:off x="1368" y="790"/>
              <a:ext cx="144" cy="5"/>
            </a:xfrm>
            <a:prstGeom prst="bentConnector2">
              <a:avLst/>
            </a:prstGeom>
            <a:ln cap="flat" cmpd="sng" w="28575">
              <a:solidFill>
                <a:srgbClr val="A6A6A6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9175" name="_s2063"/>
            <p:cNvSpPr>
              <a:spLocks noChangeArrowheads="1"/>
            </p:cNvSpPr>
            <p:nvPr/>
          </p:nvSpPr>
          <p:spPr bwMode="auto">
            <a:xfrm>
              <a:off x="2016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神志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生命体征</a:t>
              </a:r>
            </a:p>
          </p:txBody>
        </p:sp>
        <p:cxnSp>
          <p:nvCxnSpPr>
            <p:cNvPr id="49176" name="_s2064"/>
            <p:cNvCxnSpPr>
              <a:cxnSpLocks noChangeShapeType="1"/>
            </p:cNvCxnSpPr>
            <p:nvPr/>
          </p:nvCxnSpPr>
          <p:spPr bwMode="auto">
            <a:xfrm flipH="1" rot="5400000">
              <a:off x="1874" y="288"/>
              <a:ext cx="144" cy="1008"/>
            </a:xfrm>
            <a:prstGeom prst="bentConnector3">
              <a:avLst>
                <a:gd fmla="val 40000" name="adj1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9177" name="_s2065"/>
            <p:cNvSpPr>
              <a:spLocks noChangeArrowheads="1"/>
            </p:cNvSpPr>
            <p:nvPr/>
          </p:nvSpPr>
          <p:spPr bwMode="auto">
            <a:xfrm>
              <a:off x="3024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皮肤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管道</a:t>
              </a:r>
            </a:p>
          </p:txBody>
        </p:sp>
        <p:cxnSp>
          <p:nvCxnSpPr>
            <p:cNvPr id="61460" name="_s2066"/>
            <p:cNvCxnSpPr>
              <a:stCxn id="49177" idx="3"/>
              <a:endCxn id="49169" idx="2"/>
            </p:cNvCxnSpPr>
            <p:nvPr/>
          </p:nvCxnSpPr>
          <p:spPr>
            <a:xfrm flipV="1">
              <a:off x="3888" y="720"/>
              <a:ext cx="144" cy="288"/>
            </a:xfrm>
            <a:prstGeom prst="bentConnector2">
              <a:avLst/>
            </a:prstGeom>
            <a:ln cap="flat" cmpd="sng" w="28575">
              <a:solidFill>
                <a:srgbClr val="A6A6A6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9179" name="_s2067"/>
            <p:cNvSpPr>
              <a:spLocks noChangeArrowheads="1"/>
            </p:cNvSpPr>
            <p:nvPr/>
          </p:nvSpPr>
          <p:spPr bwMode="auto">
            <a:xfrm>
              <a:off x="4608" y="432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通知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医生</a:t>
              </a:r>
            </a:p>
          </p:txBody>
        </p:sp>
        <p:cxnSp>
          <p:nvCxnSpPr>
            <p:cNvPr id="49180" name="_s2068"/>
            <p:cNvCxnSpPr>
              <a:cxnSpLocks noChangeShapeType="1"/>
              <a:stCxn id="49179" idx="0"/>
              <a:endCxn id="49164" idx="2"/>
            </p:cNvCxnSpPr>
            <p:nvPr/>
          </p:nvCxnSpPr>
          <p:spPr bwMode="auto">
            <a:xfrm flipH="1" rot="5400000">
              <a:off x="4068" y="-540"/>
              <a:ext cx="144" cy="1800"/>
            </a:xfrm>
            <a:prstGeom prst="bentConnector3">
              <a:avLst>
                <a:gd fmla="val 40000" name="adj1"/>
              </a:avLst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9181" name="_s2069"/>
            <p:cNvSpPr>
              <a:spLocks noChangeArrowheads="1"/>
            </p:cNvSpPr>
            <p:nvPr/>
          </p:nvSpPr>
          <p:spPr bwMode="auto">
            <a:xfrm>
              <a:off x="4752" y="864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rgbClr val="FF7F7F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查看</a:t>
              </a:r>
            </a:p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病历</a:t>
              </a:r>
            </a:p>
          </p:txBody>
        </p:sp>
        <p:cxnSp>
          <p:nvCxnSpPr>
            <p:cNvPr id="61464" name="_s2070"/>
            <p:cNvCxnSpPr>
              <a:stCxn id="49181" idx="1"/>
              <a:endCxn id="49169" idx="2"/>
            </p:cNvCxnSpPr>
            <p:nvPr/>
          </p:nvCxnSpPr>
          <p:spPr>
            <a:xfrm rot="10800000">
              <a:off x="4032" y="720"/>
              <a:ext cx="720" cy="288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sp>
          <p:nvSpPr>
            <p:cNvPr id="49183" name="_s2071"/>
            <p:cNvSpPr>
              <a:spLocks noChangeArrowheads="1"/>
            </p:cNvSpPr>
            <p:nvPr/>
          </p:nvSpPr>
          <p:spPr bwMode="auto">
            <a:xfrm>
              <a:off x="4176" y="1296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u="none">
                  <a:ln>
                    <a:noFill/>
                  </a:ln>
                  <a:solidFill>
                    <a:srgbClr val="FF7F7F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签名</a:t>
              </a:r>
            </a:p>
          </p:txBody>
        </p:sp>
        <p:cxnSp>
          <p:nvCxnSpPr>
            <p:cNvPr id="61466" name="_s2072"/>
            <p:cNvCxnSpPr>
              <a:stCxn id="49183" idx="3"/>
              <a:endCxn id="49181" idx="2"/>
            </p:cNvCxnSpPr>
            <p:nvPr/>
          </p:nvCxnSpPr>
          <p:spPr>
            <a:xfrm flipV="1">
              <a:off x="5040" y="1152"/>
              <a:ext cx="144" cy="288"/>
            </a:xfrm>
            <a:prstGeom prst="bentConnector2">
              <a:avLst/>
            </a:prstGeom>
            <a:ln cap="flat" cmpd="sng" w="28575">
              <a:solidFill>
                <a:srgbClr val="7F7F7F"/>
              </a:solidFill>
              <a:prstDash val="solid"/>
              <a:miter/>
              <a:headEnd len="med" type="none" w="med"/>
              <a:tailEnd len="med" type="none" w="med"/>
            </a:ln>
          </p:spPr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0DEE6A7-9948-4A47-8D9F-029FFE069500}"/>
              </a:ext>
            </a:extLst>
          </p:cNvPr>
          <p:cNvGrpSpPr/>
          <p:nvPr/>
        </p:nvGrpSpPr>
        <p:grpSpPr>
          <a:xfrm>
            <a:off x="577698" y="591185"/>
            <a:ext cx="3753666" cy="508000"/>
            <a:chOff x="5685306" y="1561422"/>
            <a:chExt cx="3753666" cy="50800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AE475D7-5938-4505-8169-E84BD99F9401}"/>
                </a:ext>
              </a:extLst>
            </p:cNvPr>
            <p:cNvGrpSpPr/>
            <p:nvPr/>
          </p:nvGrpSpPr>
          <p:grpSpPr>
            <a:xfrm>
              <a:off x="5698006" y="1561422"/>
              <a:ext cx="3740966" cy="508000"/>
              <a:chOff x="5698006" y="1561422"/>
              <a:chExt cx="3740966" cy="508000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07BC533B-A361-4554-9E9A-2192E7EF70AB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淘宝店chenying0907出品 9">
                <a:extLst>
                  <a:ext uri="{FF2B5EF4-FFF2-40B4-BE49-F238E27FC236}">
                    <a16:creationId xmlns:a16="http://schemas.microsoft.com/office/drawing/2014/main" id="{116A30A4-2170-4A51-9EA0-D5D6A22833EB}"/>
                  </a:ext>
                </a:extLst>
              </p:cNvPr>
              <p:cNvSpPr txBox="1"/>
              <p:nvPr/>
            </p:nvSpPr>
            <p:spPr>
              <a:xfrm>
                <a:off x="6382761" y="1608412"/>
                <a:ext cx="3016316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患者转入、转出交接</a:t>
                </a:r>
              </a:p>
            </p:txBody>
          </p:sp>
        </p:grpSp>
        <p:sp>
          <p:nvSpPr>
            <p:cNvPr id="34" name="淘宝店chenying0907出品 9">
              <a:extLst>
                <a:ext uri="{FF2B5EF4-FFF2-40B4-BE49-F238E27FC236}">
                  <a16:creationId xmlns:a16="http://schemas.microsoft.com/office/drawing/2014/main" id="{AF67D74B-93C9-40F4-AB4D-20D4DF6BC6D1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B3AE168E-405E-46D7-AC88-7B6E77B20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305" t="23388"/>
          <a:stretch>
            <a:fillRect/>
          </a:stretch>
        </p:blipFill>
        <p:spPr>
          <a:xfrm>
            <a:off x="2581894" y="4031692"/>
            <a:ext cx="3662377" cy="246501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Click="0" advTm="2000" p14:dur="1600" spd="slow">
        <p14:prism dir="u" isInverted="1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8DC9D8E-A67F-4CDE-9CB2-88999A164FFB}"/>
              </a:ext>
            </a:extLst>
          </p:cNvPr>
          <p:cNvGrpSpPr/>
          <p:nvPr/>
        </p:nvGrpSpPr>
        <p:grpSpPr>
          <a:xfrm>
            <a:off x="845983" y="1756696"/>
            <a:ext cx="10500034" cy="3864616"/>
            <a:chOff x="577697" y="1516854"/>
            <a:chExt cx="10500034" cy="386461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20205CE-5760-4DEC-B992-A1D025F118C6}"/>
                </a:ext>
              </a:extLst>
            </p:cNvPr>
            <p:cNvSpPr/>
            <p:nvPr/>
          </p:nvSpPr>
          <p:spPr>
            <a:xfrm>
              <a:off x="577697" y="1516854"/>
              <a:ext cx="10500034" cy="38646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181" name="Text Box 6"/>
            <p:cNvSpPr/>
            <p:nvPr/>
          </p:nvSpPr>
          <p:spPr>
            <a:xfrm>
              <a:off x="712609" y="1696951"/>
              <a:ext cx="10110289" cy="35204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1、根据医嘱联系患者转科事项，并通知所转科室准备床单位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2、处理转科医嘱：停止本科医嘱，打印各种护理记录单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3、责任护士与患者或家属沟通，交代转科相关程序及转科途中的注意事项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4、责任护士书写转科交接单，包括患者的神志、瞳孔、生命体征、全身皮肤情况、管道、药品、输液情况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5、整理病历资料，做好登记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6、确认转送工具符合安全标准护送患者转科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7、携带病历资料护送患者前往所转科室，危急重症患者准备抢救用物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8、协助转入科室护士妥善安置患者</a:t>
              </a:r>
            </a:p>
            <a:p>
              <a:pPr eaLnBrk="1" hangingPunct="1">
                <a:lnSpc>
                  <a:spcPts val="3000"/>
                </a:lnSpc>
                <a:buFont charset="0" panose="020b0604020202020204" pitchFamily="34" typeface="Arial"/>
                <a:buNone/>
              </a:pPr>
              <a:r>
                <a:rPr altLang="en-US" lang="zh-CN" spc="160" sz="15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9、详细交接患者、神志、瞳孔、病情、生命体征、皮肤、管道情况、治疗、护理、物品，双方签字。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157A9B9-8D89-4EA1-B41A-4EFAF733B6A3}"/>
              </a:ext>
            </a:extLst>
          </p:cNvPr>
          <p:cNvGrpSpPr/>
          <p:nvPr/>
        </p:nvGrpSpPr>
        <p:grpSpPr>
          <a:xfrm>
            <a:off x="577698" y="591185"/>
            <a:ext cx="3753666" cy="508000"/>
            <a:chOff x="5685306" y="1561422"/>
            <a:chExt cx="3753666" cy="5080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34218A1-F1F9-4C3D-9C07-AA9E9BF6BD5F}"/>
                </a:ext>
              </a:extLst>
            </p:cNvPr>
            <p:cNvGrpSpPr/>
            <p:nvPr/>
          </p:nvGrpSpPr>
          <p:grpSpPr>
            <a:xfrm>
              <a:off x="5698006" y="1561422"/>
              <a:ext cx="3740966" cy="508000"/>
              <a:chOff x="5698006" y="1561422"/>
              <a:chExt cx="3740966" cy="508000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5D8EAD25-E84D-47DD-A1D6-C51413DAE08B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淘宝店chenying0907出品 9">
                <a:extLst>
                  <a:ext uri="{FF2B5EF4-FFF2-40B4-BE49-F238E27FC236}">
                    <a16:creationId xmlns:a16="http://schemas.microsoft.com/office/drawing/2014/main" id="{EBB8FD3E-5167-426D-9984-60F012F61995}"/>
                  </a:ext>
                </a:extLst>
              </p:cNvPr>
              <p:cNvSpPr txBox="1"/>
              <p:nvPr/>
            </p:nvSpPr>
            <p:spPr>
              <a:xfrm>
                <a:off x="6382761" y="1608412"/>
                <a:ext cx="3016316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患者转入、转出交接</a:t>
                </a:r>
              </a:p>
            </p:txBody>
          </p:sp>
        </p:grpSp>
        <p:sp>
          <p:nvSpPr>
            <p:cNvPr id="12" name="淘宝店chenying0907出品 9">
              <a:extLst>
                <a:ext uri="{FF2B5EF4-FFF2-40B4-BE49-F238E27FC236}">
                  <a16:creationId xmlns:a16="http://schemas.microsoft.com/office/drawing/2014/main" id="{A3683DD5-44A6-44FF-814B-CA1512CB7874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7E3BD6D8-9F46-4F5A-90AC-C14542273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706" l="12790" r="14289" t="14103"/>
          <a:stretch>
            <a:fillRect/>
          </a:stretch>
        </p:blipFill>
        <p:spPr>
          <a:xfrm>
            <a:off x="8361386" y="459093"/>
            <a:ext cx="2555461" cy="27051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Click="0" advTm="2000" p14:dur="1600" spd="slow">
        <p14:prism dir="u" isInverted="1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51D8EEA-229E-497C-8807-C246A7A71DF4}"/>
              </a:ext>
            </a:extLst>
          </p:cNvPr>
          <p:cNvSpPr/>
          <p:nvPr/>
        </p:nvSpPr>
        <p:spPr>
          <a:xfrm>
            <a:off x="577698" y="1073267"/>
            <a:ext cx="11009699" cy="5349875"/>
          </a:xfrm>
          <a:prstGeom prst="rect">
            <a:avLst/>
          </a:prstGeom>
          <a:blipFill dpi="0" rotWithShape="1">
            <a:blip r:embed="rId3">
              <a:alphaModFix amt="15000"/>
            </a:blip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CF84A91-1E08-463B-8527-154749B63830}"/>
              </a:ext>
            </a:extLst>
          </p:cNvPr>
          <p:cNvGrpSpPr/>
          <p:nvPr/>
        </p:nvGrpSpPr>
        <p:grpSpPr>
          <a:xfrm>
            <a:off x="1111098" y="1073267"/>
            <a:ext cx="9836150" cy="5349875"/>
            <a:chOff x="1111098" y="1073267"/>
            <a:chExt cx="9836150" cy="5349875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2BAA8FC9-1251-4ABF-B826-3F603238DBA6}"/>
                </a:ext>
              </a:extLst>
            </p:cNvPr>
            <p:cNvCxnSpPr/>
            <p:nvPr/>
          </p:nvCxnSpPr>
          <p:spPr>
            <a:xfrm flipH="1">
              <a:off x="10118358" y="2978023"/>
              <a:ext cx="1" cy="1132325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8F953DC-175B-4ABD-AED7-27720A4414AA}"/>
                </a:ext>
              </a:extLst>
            </p:cNvPr>
            <p:cNvCxnSpPr/>
            <p:nvPr/>
          </p:nvCxnSpPr>
          <p:spPr>
            <a:xfrm flipH="1">
              <a:off x="3866841" y="2718946"/>
              <a:ext cx="1" cy="1132325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27" name="Organization Chart 4"/>
            <p:cNvGrpSpPr>
              <a:grpSpLocks noChangeAspect="1" noRot="1"/>
            </p:cNvGrpSpPr>
            <p:nvPr/>
          </p:nvGrpSpPr>
          <p:grpSpPr>
            <a:xfrm>
              <a:off x="1111098" y="1073267"/>
              <a:ext cx="9836150" cy="5349875"/>
              <a:chExt cx="6408" cy="3312"/>
            </a:xfrm>
            <a:effectLst/>
          </p:grpSpPr>
          <p:sp>
            <p:nvSpPr>
              <p:cNvPr id="65540" name="AutoShape 5"/>
              <p:cNvSpPr>
                <a:spLocks noChangeAspect="1" noRot="1"/>
              </p:cNvSpPr>
              <p:nvPr/>
            </p:nvSpPr>
            <p:spPr>
              <a:xfrm>
                <a:off x="0" y="0"/>
                <a:ext cx="6192" cy="3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>
                  <a:buFont charset="0" panose="020b0604020202020204" pitchFamily="34" typeface="Arial"/>
                  <a:buNone/>
                </a:pPr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2230" name="_s3077"/>
              <p:cNvSpPr>
                <a:spLocks noChangeArrowheads="1"/>
              </p:cNvSpPr>
              <p:nvPr/>
            </p:nvSpPr>
            <p:spPr bwMode="auto">
              <a:xfrm>
                <a:off x="1220" y="864"/>
                <a:ext cx="1156" cy="288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srgbClr val="FF7F7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通知患者</a:t>
                </a:r>
              </a:p>
            </p:txBody>
          </p:sp>
          <p:cxnSp>
            <p:nvCxnSpPr>
              <p:cNvPr id="65543" name="_s3078"/>
              <p:cNvCxnSpPr>
                <a:stCxn id="52230" idx="3"/>
                <a:endCxn id="52229" idx="2"/>
              </p:cNvCxnSpPr>
              <p:nvPr/>
            </p:nvCxnSpPr>
            <p:spPr>
              <a:xfrm flipV="1">
                <a:off x="2376" y="288"/>
                <a:ext cx="1656" cy="720"/>
              </a:xfrm>
              <a:prstGeom prst="bentConnector2">
                <a:avLst/>
              </a:prstGeom>
              <a:ln cap="flat" cmpd="sng" w="28575">
                <a:solidFill>
                  <a:schemeClr val="bg1">
                    <a:lumMod val="75000"/>
                  </a:schemeClr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32" name="_s3079"/>
              <p:cNvSpPr>
                <a:spLocks noChangeArrowheads="1"/>
              </p:cNvSpPr>
              <p:nvPr/>
            </p:nvSpPr>
            <p:spPr bwMode="auto">
              <a:xfrm>
                <a:off x="5328" y="864"/>
                <a:ext cx="1080" cy="288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7F7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通知所转科室</a:t>
                </a:r>
              </a:p>
            </p:txBody>
          </p:sp>
          <p:cxnSp>
            <p:nvCxnSpPr>
              <p:cNvPr id="65545" name="_s3080"/>
              <p:cNvCxnSpPr>
                <a:stCxn id="52232" idx="1"/>
                <a:endCxn id="52229" idx="2"/>
              </p:cNvCxnSpPr>
              <p:nvPr/>
            </p:nvCxnSpPr>
            <p:spPr>
              <a:xfrm rot="10800000">
                <a:off x="4032" y="288"/>
                <a:ext cx="1296" cy="720"/>
              </a:xfrm>
              <a:prstGeom prst="bentConnector2">
                <a:avLst/>
              </a:prstGeom>
              <a:ln cap="flat" cmpd="sng" w="28575">
                <a:solidFill>
                  <a:schemeClr val="bg1">
                    <a:lumMod val="75000"/>
                  </a:schemeClr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34" name="_s3081"/>
              <p:cNvSpPr>
                <a:spLocks noChangeArrowheads="1"/>
              </p:cNvSpPr>
              <p:nvPr/>
            </p:nvSpPr>
            <p:spPr bwMode="auto">
              <a:xfrm>
                <a:off x="1220" y="1728"/>
                <a:ext cx="1156" cy="288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7F7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填写转科交接单</a:t>
                </a:r>
              </a:p>
            </p:txBody>
          </p:sp>
          <p:cxnSp>
            <p:nvCxnSpPr>
              <p:cNvPr id="65547" name="_s3082"/>
              <p:cNvCxnSpPr/>
              <p:nvPr/>
            </p:nvCxnSpPr>
            <p:spPr>
              <a:xfrm flipV="1">
                <a:off x="2376" y="279"/>
                <a:ext cx="1656" cy="1584"/>
              </a:xfrm>
              <a:prstGeom prst="bentConnector2">
                <a:avLst/>
              </a:prstGeom>
              <a:ln cap="flat" cmpd="sng" w="28575">
                <a:solidFill>
                  <a:schemeClr val="bg1">
                    <a:lumMod val="75000"/>
                  </a:schemeClr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36" name="_s3083"/>
              <p:cNvSpPr>
                <a:spLocks noChangeArrowheads="1"/>
              </p:cNvSpPr>
              <p:nvPr/>
            </p:nvSpPr>
            <p:spPr bwMode="auto">
              <a:xfrm>
                <a:off x="5328" y="1296"/>
                <a:ext cx="1080" cy="288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7F7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准备床单位</a:t>
                </a:r>
              </a:p>
            </p:txBody>
          </p:sp>
          <p:sp>
            <p:nvSpPr>
              <p:cNvPr id="52238" name="_s308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1008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停止本科医嘱</a:t>
                </a:r>
              </a:p>
            </p:txBody>
          </p:sp>
          <p:cxnSp>
            <p:nvCxnSpPr>
              <p:cNvPr id="65551" name="_s3086"/>
              <p:cNvCxnSpPr>
                <a:stCxn id="52238" idx="3"/>
                <a:endCxn id="52229" idx="2"/>
              </p:cNvCxnSpPr>
              <p:nvPr/>
            </p:nvCxnSpPr>
            <p:spPr>
              <a:xfrm flipV="1">
                <a:off x="3888" y="288"/>
                <a:ext cx="144" cy="288"/>
              </a:xfrm>
              <a:prstGeom prst="bentConnector2">
                <a:avLst/>
              </a:prstGeom>
              <a:ln cap="flat" cmpd="sng" w="28575">
                <a:solidFill>
                  <a:schemeClr val="bg1">
                    <a:lumMod val="75000"/>
                  </a:schemeClr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40" name="_s3087"/>
              <p:cNvSpPr>
                <a:spLocks noChangeArrowheads="1"/>
              </p:cNvSpPr>
              <p:nvPr/>
            </p:nvSpPr>
            <p:spPr bwMode="auto">
              <a:xfrm>
                <a:off x="4176" y="432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打印记录单</a:t>
                </a:r>
              </a:p>
            </p:txBody>
          </p:sp>
          <p:cxnSp>
            <p:nvCxnSpPr>
              <p:cNvPr id="65553" name="_s3088"/>
              <p:cNvCxnSpPr>
                <a:stCxn id="52240" idx="1"/>
                <a:endCxn id="52229" idx="2"/>
              </p:cNvCxnSpPr>
              <p:nvPr/>
            </p:nvCxnSpPr>
            <p:spPr>
              <a:xfrm rot="10800000">
                <a:off x="4032" y="288"/>
                <a:ext cx="144" cy="288"/>
              </a:xfrm>
              <a:prstGeom prst="bentConnector2">
                <a:avLst/>
              </a:prstGeom>
              <a:ln cap="flat" cmpd="sng" w="28575">
                <a:solidFill>
                  <a:srgbClr val="A6A6A6"/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42" name="_s3089"/>
              <p:cNvSpPr>
                <a:spLocks noChangeArrowheads="1"/>
              </p:cNvSpPr>
              <p:nvPr/>
            </p:nvSpPr>
            <p:spPr bwMode="auto">
              <a:xfrm>
                <a:off x="1220" y="1296"/>
                <a:ext cx="1156" cy="288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7F7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交代转科事项</a:t>
                </a:r>
              </a:p>
            </p:txBody>
          </p:sp>
          <p:sp>
            <p:nvSpPr>
              <p:cNvPr id="52244" name="_s309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神志、瞳孔</a:t>
                </a:r>
              </a:p>
            </p:txBody>
          </p:sp>
          <p:cxnSp>
            <p:nvCxnSpPr>
              <p:cNvPr id="52245" name="_s3092"/>
              <p:cNvCxnSpPr>
                <a:cxnSpLocks noChangeShapeType="1"/>
                <a:stCxn id="52244" idx="0"/>
                <a:endCxn id="52234" idx="2"/>
              </p:cNvCxnSpPr>
              <p:nvPr/>
            </p:nvCxnSpPr>
            <p:spPr bwMode="auto">
              <a:xfrm flipH="1" flipV="1" rot="5400000">
                <a:off x="1043" y="1405"/>
                <a:ext cx="144" cy="1366"/>
              </a:xfrm>
              <a:prstGeom prst="bentConnector3">
                <a:avLst>
                  <a:gd fmla="val 50000" name="adj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52246" name="_s3093"/>
              <p:cNvSpPr>
                <a:spLocks noChangeArrowheads="1"/>
              </p:cNvSpPr>
              <p:nvPr/>
            </p:nvSpPr>
            <p:spPr bwMode="auto">
              <a:xfrm>
                <a:off x="1008" y="2160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生命体征</a:t>
                </a:r>
              </a:p>
            </p:txBody>
          </p:sp>
          <p:cxnSp>
            <p:nvCxnSpPr>
              <p:cNvPr id="52247" name="_s3094"/>
              <p:cNvCxnSpPr>
                <a:cxnSpLocks noChangeShapeType="1"/>
                <a:stCxn id="52246" idx="0"/>
                <a:endCxn id="52234" idx="2"/>
              </p:cNvCxnSpPr>
              <p:nvPr/>
            </p:nvCxnSpPr>
            <p:spPr bwMode="auto">
              <a:xfrm flipH="1" flipV="1" rot="5400000">
                <a:off x="1547" y="1909"/>
                <a:ext cx="144" cy="358"/>
              </a:xfrm>
              <a:prstGeom prst="bentConnector3">
                <a:avLst>
                  <a:gd fmla="val 50000" name="adj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52248" name="_s309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药品、输液</a:t>
                </a:r>
              </a:p>
            </p:txBody>
          </p:sp>
          <p:cxnSp>
            <p:nvCxnSpPr>
              <p:cNvPr id="65561" name="_s3096"/>
              <p:cNvCxnSpPr>
                <a:stCxn id="52248" idx="0"/>
                <a:endCxn id="52234" idx="2"/>
              </p:cNvCxnSpPr>
              <p:nvPr/>
            </p:nvCxnSpPr>
            <p:spPr>
              <a:xfrm flipV="1" rot="-5400000">
                <a:off x="2051" y="1763"/>
                <a:ext cx="144" cy="650"/>
              </a:xfrm>
              <a:prstGeom prst="bentConnector3">
                <a:avLst>
                  <a:gd fmla="val 50000" name="adj1"/>
                </a:avLst>
              </a:prstGeom>
              <a:ln cap="flat" cmpd="sng" w="28575">
                <a:solidFill>
                  <a:srgbClr val="8FACE8"/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50" name="_s3097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皮肤、管道</a:t>
                </a:r>
              </a:p>
            </p:txBody>
          </p:sp>
          <p:cxnSp>
            <p:nvCxnSpPr>
              <p:cNvPr id="52251" name="_s3098"/>
              <p:cNvCxnSpPr>
                <a:cxnSpLocks noChangeShapeType="1"/>
                <a:stCxn id="52250" idx="0"/>
                <a:endCxn id="52234" idx="2"/>
              </p:cNvCxnSpPr>
              <p:nvPr/>
            </p:nvCxnSpPr>
            <p:spPr bwMode="auto">
              <a:xfrm flipV="1" rot="16200000">
                <a:off x="2555" y="1259"/>
                <a:ext cx="144" cy="1658"/>
              </a:xfrm>
              <a:prstGeom prst="bentConnector3">
                <a:avLst>
                  <a:gd fmla="val 50000" name="adj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52252" name="_s3099"/>
              <p:cNvSpPr>
                <a:spLocks noChangeArrowheads="1"/>
              </p:cNvSpPr>
              <p:nvPr/>
            </p:nvSpPr>
            <p:spPr bwMode="auto">
              <a:xfrm>
                <a:off x="5328" y="1728"/>
                <a:ext cx="1080" cy="288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7F7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整理病历</a:t>
                </a:r>
              </a:p>
            </p:txBody>
          </p:sp>
          <p:cxnSp>
            <p:nvCxnSpPr>
              <p:cNvPr id="65565" name="_s3100"/>
              <p:cNvCxnSpPr/>
              <p:nvPr/>
            </p:nvCxnSpPr>
            <p:spPr>
              <a:xfrm rot="10800000">
                <a:off x="4032" y="269"/>
                <a:ext cx="1296" cy="1584"/>
              </a:xfrm>
              <a:prstGeom prst="bentConnector2">
                <a:avLst/>
              </a:prstGeom>
              <a:ln cap="flat" cmpd="sng" w="28575">
                <a:solidFill>
                  <a:schemeClr val="bg1">
                    <a:lumMod val="75000"/>
                  </a:schemeClr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54" name="_s3101"/>
              <p:cNvSpPr>
                <a:spLocks noChangeArrowheads="1"/>
              </p:cNvSpPr>
              <p:nvPr/>
            </p:nvSpPr>
            <p:spPr bwMode="auto">
              <a:xfrm>
                <a:off x="4752" y="2160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转运</a:t>
                </a:r>
              </a:p>
            </p:txBody>
          </p:sp>
          <p:cxnSp>
            <p:nvCxnSpPr>
              <p:cNvPr id="65567" name="_s3102"/>
              <p:cNvCxnSpPr>
                <a:stCxn id="52254" idx="3"/>
                <a:endCxn id="52252" idx="2"/>
              </p:cNvCxnSpPr>
              <p:nvPr/>
            </p:nvCxnSpPr>
            <p:spPr>
              <a:xfrm flipV="1">
                <a:off x="5616" y="2016"/>
                <a:ext cx="252" cy="288"/>
              </a:xfrm>
              <a:prstGeom prst="bentConnector2">
                <a:avLst/>
              </a:prstGeom>
              <a:ln cap="flat" cmpd="sng" w="28575">
                <a:solidFill>
                  <a:schemeClr val="bg1">
                    <a:lumMod val="75000"/>
                  </a:schemeClr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sp>
            <p:nvSpPr>
              <p:cNvPr id="52256" name="_s3103"/>
              <p:cNvSpPr>
                <a:spLocks noChangeArrowheads="1"/>
              </p:cNvSpPr>
              <p:nvPr/>
            </p:nvSpPr>
            <p:spPr bwMode="auto">
              <a:xfrm>
                <a:off x="4752" y="2592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85000"/>
                </a:schemeClr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7F7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交接患者</a:t>
                </a:r>
              </a:p>
            </p:txBody>
          </p:sp>
          <p:cxnSp>
            <p:nvCxnSpPr>
              <p:cNvPr id="65569" name="_s3104"/>
              <p:cNvCxnSpPr>
                <a:stCxn id="52256" idx="0"/>
                <a:endCxn id="52254" idx="2"/>
              </p:cNvCxnSpPr>
              <p:nvPr/>
            </p:nvCxnSpPr>
            <p:spPr>
              <a:xfrm rot="16200000">
                <a:off x="5113" y="2520"/>
                <a:ext cx="143" cy="2"/>
              </a:xfrm>
              <a:prstGeom prst="bentConnector2">
                <a:avLst/>
              </a:prstGeom>
              <a:ln cap="flat" cmpd="sng" w="28575">
                <a:solidFill>
                  <a:schemeClr val="bg1">
                    <a:lumMod val="75000"/>
                  </a:schemeClr>
                </a:solidFill>
                <a:prstDash val="solid"/>
                <a:bevel/>
                <a:headEnd len="med" type="none" w="med"/>
                <a:tailEnd len="med" type="none" w="med"/>
              </a:ln>
            </p:spPr>
          </p:cxnSp>
          <p:cxnSp>
            <p:nvCxnSpPr>
              <p:cNvPr id="52259" name="_s3106"/>
              <p:cNvCxnSpPr>
                <a:cxnSpLocks noChangeShapeType="1"/>
                <a:endCxn id="52256" idx="2"/>
              </p:cNvCxnSpPr>
              <p:nvPr/>
            </p:nvCxnSpPr>
            <p:spPr bwMode="auto">
              <a:xfrm flipV="1" rot="16200000">
                <a:off x="5113" y="2951"/>
                <a:ext cx="144" cy="2"/>
              </a:xfrm>
              <a:prstGeom prst="bentConnector3">
                <a:avLst>
                  <a:gd fmla="val 50000" name="adj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52229" name="_s3076"/>
              <p:cNvSpPr>
                <a:spLocks noChangeArrowheads="1"/>
              </p:cNvSpPr>
              <p:nvPr/>
            </p:nvSpPr>
            <p:spPr bwMode="auto">
              <a:xfrm>
                <a:off x="3600" y="0"/>
                <a:ext cx="864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转科医嘱</a:t>
                </a:r>
              </a:p>
            </p:txBody>
          </p:sp>
          <p:sp>
            <p:nvSpPr>
              <p:cNvPr id="52258" name="_s3105"/>
              <p:cNvSpPr>
                <a:spLocks noChangeArrowheads="1"/>
              </p:cNvSpPr>
              <p:nvPr/>
            </p:nvSpPr>
            <p:spPr bwMode="auto">
              <a:xfrm>
                <a:off x="4711" y="2952"/>
                <a:ext cx="965" cy="288"/>
              </a:xfrm>
              <a:prstGeom prst="roundRect">
                <a:avLst>
                  <a:gd fmla="val 16667" name="adj"/>
                </a:avLst>
              </a:prstGeom>
              <a:solidFill>
                <a:srgbClr val="FF7F7F"/>
              </a:solidFill>
              <a:ln w="9525">
                <a:noFill/>
                <a:bevel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defTabSz="914400" eaLnBrk="1" fontAlgn="base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7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双方签名</a:t>
                </a: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AB77D60-6511-472F-87E3-6A3863A65491}"/>
              </a:ext>
            </a:extLst>
          </p:cNvPr>
          <p:cNvGrpSpPr/>
          <p:nvPr/>
        </p:nvGrpSpPr>
        <p:grpSpPr>
          <a:xfrm>
            <a:off x="577698" y="591185"/>
            <a:ext cx="3753666" cy="508000"/>
            <a:chOff x="5685306" y="1561422"/>
            <a:chExt cx="3753666" cy="508000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3159E08-BFEC-4941-B3AB-01DD36BF226A}"/>
                </a:ext>
              </a:extLst>
            </p:cNvPr>
            <p:cNvGrpSpPr/>
            <p:nvPr/>
          </p:nvGrpSpPr>
          <p:grpSpPr>
            <a:xfrm>
              <a:off x="5698006" y="1561422"/>
              <a:ext cx="3740966" cy="508000"/>
              <a:chOff x="5698006" y="1561422"/>
              <a:chExt cx="3740966" cy="508000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1E0D24A0-CF30-495E-9ABA-9754A44E2FEA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淘宝店chenying0907出品 9">
                <a:extLst>
                  <a:ext uri="{FF2B5EF4-FFF2-40B4-BE49-F238E27FC236}">
                    <a16:creationId xmlns:a16="http://schemas.microsoft.com/office/drawing/2014/main" id="{1282927D-BB06-44AF-B70D-68AA2878A271}"/>
                  </a:ext>
                </a:extLst>
              </p:cNvPr>
              <p:cNvSpPr txBox="1"/>
              <p:nvPr/>
            </p:nvSpPr>
            <p:spPr>
              <a:xfrm>
                <a:off x="6382761" y="1608412"/>
                <a:ext cx="3016316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患者转入、转出交接</a:t>
                </a:r>
              </a:p>
            </p:txBody>
          </p:sp>
        </p:grpSp>
        <p:sp>
          <p:nvSpPr>
            <p:cNvPr id="44" name="淘宝店chenying0907出品 9">
              <a:extLst>
                <a:ext uri="{FF2B5EF4-FFF2-40B4-BE49-F238E27FC236}">
                  <a16:creationId xmlns:a16="http://schemas.microsoft.com/office/drawing/2014/main" id="{368ABBD8-3CC3-4713-8123-BBB3A13AAE0C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2000" p14:dur="1600" spd="slow">
        <p14:prism dir="u" isInverted="1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B01FB6D-1B66-493D-9539-DB72495B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D78D56F0-78B5-437F-9D05-B6C36EE156CB}"/>
              </a:ext>
            </a:extLst>
          </p:cNvPr>
          <p:cNvSpPr/>
          <p:nvPr/>
        </p:nvSpPr>
        <p:spPr>
          <a:xfrm>
            <a:off x="863752" y="914401"/>
            <a:ext cx="10413847" cy="5076000"/>
          </a:xfrm>
          <a:prstGeom prst="roundRect">
            <a:avLst>
              <a:gd fmla="val 9260" name="adj"/>
            </a:avLst>
          </a:prstGeom>
          <a:solidFill>
            <a:srgbClr val="FCBBB2"/>
          </a:solidFill>
          <a:ln w="28575">
            <a:solidFill>
              <a:schemeClr val="bg1"/>
            </a:solidFill>
          </a:ln>
          <a:effectLst>
            <a:outerShdw algn="ctr" blurRad="63500" rotWithShape="0" sx="101000" sy="10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760E7D0-E22E-428C-A61C-9C718D524E0A}"/>
              </a:ext>
            </a:extLst>
          </p:cNvPr>
          <p:cNvSpPr/>
          <p:nvPr/>
        </p:nvSpPr>
        <p:spPr>
          <a:xfrm>
            <a:off x="1175335" y="1219503"/>
            <a:ext cx="9765130" cy="4556213"/>
          </a:xfrm>
          <a:prstGeom prst="roundRect">
            <a:avLst>
              <a:gd fmla="val 9260" name="adj"/>
            </a:avLst>
          </a:prstGeom>
          <a:solidFill>
            <a:schemeClr val="bg1"/>
          </a:solidFill>
          <a:ln w="28575">
            <a:solidFill>
              <a:srgbClr val="F85B48"/>
            </a:solidFill>
          </a:ln>
          <a:effectLst>
            <a:outerShdw algn="ctr" blurRad="63500" rotWithShape="0" sx="101000" sy="10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1C4594-AC32-43DF-967F-D5EA3A8E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2303" l="76184"/>
          <a:stretch>
            <a:fillRect/>
          </a:stretch>
        </p:blipFill>
        <p:spPr>
          <a:xfrm>
            <a:off x="9288378" y="381000"/>
            <a:ext cx="2903621" cy="10788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3A4BF6-F501-4753-9570-4722A4EC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79210"/>
          <a:stretch>
            <a:fillRect/>
          </a:stretch>
        </p:blipFill>
        <p:spPr>
          <a:xfrm>
            <a:off x="0" y="380999"/>
            <a:ext cx="2534653" cy="609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FD6B8A-69FA-4C8B-B161-F30B875E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" l="27500" r="62179" t="77433"/>
          <a:stretch>
            <a:fillRect/>
          </a:stretch>
        </p:blipFill>
        <p:spPr>
          <a:xfrm>
            <a:off x="4200518" y="4932418"/>
            <a:ext cx="1258316" cy="1375611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10BF94E-F0D6-459F-A254-5C5E98369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4527"/>
          <a:stretch>
            <a:fillRect/>
          </a:stretch>
        </p:blipFill>
        <p:spPr>
          <a:xfrm>
            <a:off x="8040137" y="2915610"/>
            <a:ext cx="4151862" cy="3983817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20000"/>
              </a:prstClr>
            </a:outerShdw>
          </a:effec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3D231E45-087C-4101-8676-40AC50902BFB}"/>
              </a:ext>
            </a:extLst>
          </p:cNvPr>
          <p:cNvSpPr txBox="1"/>
          <p:nvPr/>
        </p:nvSpPr>
        <p:spPr>
          <a:xfrm>
            <a:off x="3231068" y="1763406"/>
            <a:ext cx="7138166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700000000000000" pitchFamily="18" typeface="思源宋体"/>
                <a:ea charset="-122" panose="02020700000000000000" pitchFamily="18" typeface="思源宋体"/>
                <a:cs typeface="+mn-ea"/>
                <a:sym typeface="+mn-lt"/>
              </a:rPr>
              <a:t>理交接班制模板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9347005-B933-4680-A1FE-62C9EB2F5F63}"/>
              </a:ext>
            </a:extLst>
          </p:cNvPr>
          <p:cNvGrpSpPr/>
          <p:nvPr/>
        </p:nvGrpSpPr>
        <p:grpSpPr>
          <a:xfrm>
            <a:off x="1800853" y="1666514"/>
            <a:ext cx="1419178" cy="1797525"/>
            <a:chOff x="1800853" y="1666514"/>
            <a:chExt cx="1419178" cy="1797525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777CA327-4A29-422E-8413-975CD2FE55E8}"/>
                </a:ext>
              </a:extLst>
            </p:cNvPr>
            <p:cNvSpPr txBox="1"/>
            <p:nvPr/>
          </p:nvSpPr>
          <p:spPr>
            <a:xfrm>
              <a:off x="1800853" y="1666514"/>
              <a:ext cx="1408140" cy="1767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b="1" sz="11000">
                  <a:ln w="10795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护</a:t>
              </a: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EA87674A-EDBB-4DFD-8CF6-51504AF8048C}"/>
                </a:ext>
              </a:extLst>
            </p:cNvPr>
            <p:cNvSpPr txBox="1"/>
            <p:nvPr/>
          </p:nvSpPr>
          <p:spPr>
            <a:xfrm>
              <a:off x="1811891" y="1678935"/>
              <a:ext cx="1408140" cy="1767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b="1" sz="11000">
                  <a:solidFill>
                    <a:srgbClr val="FF7F7F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护</a:t>
              </a:r>
            </a:p>
          </p:txBody>
        </p:sp>
      </p:grpSp>
      <p:sp>
        <p:nvSpPr>
          <p:cNvPr id="16" name="TextBox 10">
            <a:extLst>
              <a:ext uri="{FF2B5EF4-FFF2-40B4-BE49-F238E27FC236}">
                <a16:creationId xmlns:a16="http://schemas.microsoft.com/office/drawing/2014/main" id="{1C0C457E-39F6-47E9-8C67-FF7701FD52FB}"/>
              </a:ext>
            </a:extLst>
          </p:cNvPr>
          <p:cNvSpPr txBox="1"/>
          <p:nvPr/>
        </p:nvSpPr>
        <p:spPr>
          <a:xfrm>
            <a:off x="2533651" y="2929553"/>
            <a:ext cx="7524000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13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20700000000000000" pitchFamily="18" typeface="思源宋体"/>
                <a:ea charset="-122" panose="02020700000000000000" pitchFamily="18" typeface="思源宋体"/>
                <a:cs typeface="+mn-ea"/>
                <a:sym typeface="+mn-lt"/>
              </a:rPr>
              <a:t>Nunc viverra imperdiet enim. Fusce est. Vivamus a tellus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4DACE54-4E92-4AD9-AF4B-8CD4BEB805F1}"/>
              </a:ext>
            </a:extLst>
          </p:cNvPr>
          <p:cNvCxnSpPr/>
          <p:nvPr/>
        </p:nvCxnSpPr>
        <p:spPr>
          <a:xfrm>
            <a:off x="2683595" y="2877510"/>
            <a:ext cx="7380000" cy="0"/>
          </a:xfrm>
          <a:prstGeom prst="line">
            <a:avLst/>
          </a:prstGeom>
          <a:ln>
            <a:solidFill>
              <a:srgbClr val="F85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_文本框 18">
            <a:extLst>
              <a:ext uri="{FF2B5EF4-FFF2-40B4-BE49-F238E27FC236}">
                <a16:creationId xmlns:a16="http://schemas.microsoft.com/office/drawing/2014/main" id="{EC41F01F-1112-4B53-9FC1-3DA211244C5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792969" y="4387515"/>
            <a:ext cx="1943499" cy="320040"/>
          </a:xfrm>
          <a:prstGeom prst="roundRect">
            <a:avLst>
              <a:gd fmla="val 49142" name="adj"/>
            </a:avLst>
          </a:prstGeom>
          <a:solidFill>
            <a:srgbClr val="FF7F7F"/>
          </a:solidFill>
          <a:ln w="3175">
            <a:noFill/>
          </a:ln>
        </p:spPr>
        <p:txBody>
          <a:bodyPr bIns="45720" lIns="91440" rIns="91440" rtlCol="0" tIns="45720" wrap="squar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15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培训人：优页PPT</a:t>
            </a:r>
          </a:p>
        </p:txBody>
      </p:sp>
      <p:sp>
        <p:nvSpPr>
          <p:cNvPr id="21" name="PA_文本框 18">
            <a:extLst>
              <a:ext uri="{FF2B5EF4-FFF2-40B4-BE49-F238E27FC236}">
                <a16:creationId xmlns:a16="http://schemas.microsoft.com/office/drawing/2014/main" id="{455746CD-34CA-4073-8DF9-02AF24834E7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55828" y="4387514"/>
            <a:ext cx="2392680" cy="320040"/>
          </a:xfrm>
          <a:prstGeom prst="roundRect">
            <a:avLst>
              <a:gd fmla="val 45083" name="adj"/>
            </a:avLst>
          </a:prstGeom>
          <a:solidFill>
            <a:srgbClr val="FF7F7F"/>
          </a:solidFill>
          <a:ln w="3175">
            <a:noFill/>
          </a:ln>
        </p:spPr>
        <p:txBody>
          <a:bodyPr bIns="45720" lIns="91440" rIns="91440" rtlCol="0" tIns="45720" wrap="none">
            <a:spAutoFit/>
          </a:bodyPr>
          <a:lstStyle/>
          <a:p>
            <a:pPr algn="dist" defTabSz="914377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1500">
                <a:solidFill>
                  <a:schemeClr val="bg1"/>
                </a:solidFill>
                <a:latin charset="-122" panose="020b0200000000000000" pitchFamily="34" typeface="思源黑体 CN ExtraLight"/>
                <a:ea charset="-122" panose="020b0200000000000000" pitchFamily="34" typeface="思源黑体 CN ExtraLight"/>
                <a:sym typeface="+mn-lt"/>
              </a:rPr>
              <a:t>培训日期：20XX.X月.X日</a:t>
            </a:r>
          </a:p>
        </p:txBody>
      </p:sp>
      <p:sp>
        <p:nvSpPr>
          <p:cNvPr id="26" name="文字 9">
            <a:extLst>
              <a:ext uri="{FF2B5EF4-FFF2-40B4-BE49-F238E27FC236}">
                <a16:creationId xmlns:a16="http://schemas.microsoft.com/office/drawing/2014/main" id="{D2C7D4A2-2BCB-4D00-8847-ADACFD83F5C9}"/>
              </a:ext>
            </a:extLst>
          </p:cNvPr>
          <p:cNvSpPr txBox="1"/>
          <p:nvPr/>
        </p:nvSpPr>
        <p:spPr>
          <a:xfrm>
            <a:off x="3263117" y="3497610"/>
            <a:ext cx="5618502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 lvl="1" marL="0"/>
            <a:r>
              <a:rPr altLang="en-US" b="1" lang="zh-CN" sz="3200">
                <a:solidFill>
                  <a:srgbClr val="FF7F7F"/>
                </a:solidFill>
                <a:latin charset="-122" panose="02020700000000000000" pitchFamily="18" typeface="思源宋体"/>
                <a:ea charset="-122" panose="02020700000000000000" pitchFamily="18" typeface="思源宋体"/>
                <a:cs typeface="+mn-ea"/>
                <a:sym typeface="+mn-lt"/>
              </a:rPr>
              <a:t>感谢您的观看与分享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C9E62AE-361F-49A2-88F8-C2D86E0D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" l="58904" r="28421" t="77433"/>
          <a:stretch>
            <a:fillRect/>
          </a:stretch>
        </p:blipFill>
        <p:spPr>
          <a:xfrm>
            <a:off x="5666978" y="242437"/>
            <a:ext cx="1545298" cy="1375611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805906C2-EB44-4876-97DD-EB429105A607}"/>
              </a:ext>
            </a:extLst>
          </p:cNvPr>
          <p:cNvGrpSpPr/>
          <p:nvPr/>
        </p:nvGrpSpPr>
        <p:grpSpPr>
          <a:xfrm>
            <a:off x="1799691" y="3968675"/>
            <a:ext cx="1207404" cy="1379086"/>
            <a:chOff x="1799691" y="3968675"/>
            <a:chExt cx="1207404" cy="1379086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F371B34A-F47F-4537-93CB-B5AD8CE3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15966" l="10107" r="5537" t="18056"/>
            <a:stretch>
              <a:fillRect/>
            </a:stretch>
          </p:blipFill>
          <p:spPr>
            <a:xfrm rot="1627817">
              <a:off x="1799691" y="3968675"/>
              <a:ext cx="1207404" cy="1379086"/>
            </a:xfrm>
            <a:prstGeom prst="rect">
              <a:avLst/>
            </a:prstGeom>
          </p:spPr>
        </p:pic>
        <p:sp>
          <p:nvSpPr>
            <p:cNvPr id="33" name="交接班">
              <a:extLst>
                <a:ext uri="{FF2B5EF4-FFF2-40B4-BE49-F238E27FC236}">
                  <a16:creationId xmlns:a16="http://schemas.microsoft.com/office/drawing/2014/main" id="{40922A20-0C82-43DA-A3DF-A8256D55B4D5}"/>
                </a:ext>
              </a:extLst>
            </p:cNvPr>
            <p:cNvSpPr txBox="1"/>
            <p:nvPr/>
          </p:nvSpPr>
          <p:spPr>
            <a:xfrm rot="1678560">
              <a:off x="2176105" y="4090528"/>
              <a:ext cx="396240" cy="1101331"/>
            </a:xfrm>
            <a:prstGeom prst="rect">
              <a:avLst/>
            </a:prstGeom>
            <a:noFill/>
          </p:spPr>
          <p:txBody>
            <a:bodyPr bIns="0" lIns="0" rIns="0" rtlCol="0" tIns="0" vert="eaVert" wrap="square">
              <a:spAutoFit/>
            </a:bodyPr>
            <a:lstStyle/>
            <a:p>
              <a:pPr algn="dist" lvl="1" marL="0"/>
              <a:r>
                <a:rPr altLang="en-US" b="1" lang="zh-CN" sz="2600">
                  <a:solidFill>
                    <a:srgbClr val="F85B48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交接班</a:t>
              </a:r>
            </a:p>
          </p:txBody>
        </p:sp>
      </p:grpSp>
    </p:spTree>
    <p:extLst>
      <p:ext uri="{BB962C8B-B14F-4D97-AF65-F5344CB8AC3E}">
        <p14:creationId val="2807923963"/>
      </p:ext>
    </p:extLst>
  </p:cSld>
  <p:clrMapOvr>
    <a:masterClrMapping/>
  </p:clrMapOvr>
  <p:transition advClick="0" advTm="8000"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5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8"/>
      <p:bldP grpId="0" spid="14"/>
      <p:bldP grpId="0" spid="16"/>
      <p:bldP grpId="0" spid="20"/>
      <p:bldP grpId="0" spid="21"/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97DE08-5359-4CD0-861C-984EA003F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1B6CA32-D035-4D10-84BB-326352C7EFED}"/>
              </a:ext>
            </a:extLst>
          </p:cNvPr>
          <p:cNvGrpSpPr/>
          <p:nvPr/>
        </p:nvGrpSpPr>
        <p:grpSpPr>
          <a:xfrm>
            <a:off x="0" y="1733550"/>
            <a:ext cx="12192000" cy="3619499"/>
            <a:chOff x="0" y="1733550"/>
            <a:chExt cx="12192000" cy="361949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3CB0173-EEFE-4276-B28E-0F492CB6B56F}"/>
                </a:ext>
              </a:extLst>
            </p:cNvPr>
            <p:cNvSpPr/>
            <p:nvPr/>
          </p:nvSpPr>
          <p:spPr>
            <a:xfrm>
              <a:off x="0" y="1733550"/>
              <a:ext cx="12192000" cy="3619499"/>
            </a:xfrm>
            <a:prstGeom prst="roundRect">
              <a:avLst>
                <a:gd fmla="val 928" name="adj"/>
              </a:avLst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7D45698-6C71-4929-8FD7-E4EA80F364B0}"/>
                </a:ext>
              </a:extLst>
            </p:cNvPr>
            <p:cNvCxnSpPr/>
            <p:nvPr/>
          </p:nvCxnSpPr>
          <p:spPr>
            <a:xfrm>
              <a:off x="0" y="5200650"/>
              <a:ext cx="12192000" cy="0"/>
            </a:xfrm>
            <a:prstGeom prst="line">
              <a:avLst/>
            </a:prstGeom>
            <a:ln>
              <a:solidFill>
                <a:srgbClr val="F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6E5126-A8B4-46A6-9BFA-70079F7F7FF0}"/>
              </a:ext>
            </a:extLst>
          </p:cNvPr>
          <p:cNvSpPr/>
          <p:nvPr/>
        </p:nvSpPr>
        <p:spPr bwMode="auto">
          <a:xfrm rot="10800000">
            <a:off x="3168091" y="2404624"/>
            <a:ext cx="5855817" cy="2367282"/>
          </a:xfrm>
          <a:custGeom>
            <a:gdLst>
              <a:gd fmla="*/ 7181504 w 7425381" name="connsiteX0"/>
              <a:gd fmla="*/ 2367282 h 2367282" name="connsiteY0"/>
              <a:gd fmla="*/ 5403111 w 7425381" name="connsiteX1"/>
              <a:gd fmla="*/ 2367282 h 2367282" name="connsiteY1"/>
              <a:gd fmla="*/ 4827828 w 7425381" name="connsiteX2"/>
              <a:gd fmla="*/ 2367282 h 2367282" name="connsiteY2"/>
              <a:gd fmla="*/ 4750916 w 7425381" name="connsiteX3"/>
              <a:gd fmla="*/ 2367282 h 2367282" name="connsiteY3"/>
              <a:gd fmla="*/ 4620470 w 7425381" name="connsiteX4"/>
              <a:gd fmla="*/ 2367282 h 2367282" name="connsiteY4"/>
              <a:gd fmla="*/ 4595077 w 7425381" name="connsiteX5"/>
              <a:gd fmla="*/ 2367282 h 2367282" name="connsiteY5"/>
              <a:gd fmla="*/ 4522442 w 7425381" name="connsiteX6"/>
              <a:gd fmla="*/ 2367282 h 2367282" name="connsiteY6"/>
              <a:gd fmla="*/ 4405117 w 7425381" name="connsiteX7"/>
              <a:gd fmla="*/ 2367282 h 2367282" name="connsiteY7"/>
              <a:gd fmla="*/ 4395515 w 7425381" name="connsiteX8"/>
              <a:gd fmla="*/ 2367282 h 2367282" name="connsiteY8"/>
              <a:gd fmla="*/ 4361893 w 7425381" name="connsiteX9"/>
              <a:gd fmla="*/ 2367282 h 2367282" name="connsiteY9"/>
              <a:gd fmla="*/ 4355718 w 7425381" name="connsiteX10"/>
              <a:gd fmla="*/ 2367282 h 2367282" name="connsiteY10"/>
              <a:gd fmla="*/ 4226590 w 7425381" name="connsiteX11"/>
              <a:gd fmla="*/ 2367282 h 2367282" name="connsiteY11"/>
              <a:gd fmla="*/ 4085747 w 7425381" name="connsiteX12"/>
              <a:gd fmla="*/ 2367282 h 2367282" name="connsiteY12"/>
              <a:gd fmla="*/ 3970435 w 7425381" name="connsiteX13"/>
              <a:gd fmla="*/ 2367282 h 2367282" name="connsiteY13"/>
              <a:gd fmla="*/ 3944972 w 7425381" name="connsiteX14"/>
              <a:gd fmla="*/ 2367282 h 2367282" name="connsiteY14"/>
              <a:gd fmla="*/ 3878101 w 7425381" name="connsiteX15"/>
              <a:gd fmla="*/ 2367282 h 2367282" name="connsiteY15"/>
              <a:gd fmla="*/ 3752151 w 7425381" name="connsiteX16"/>
              <a:gd fmla="*/ 2367282 h 2367282" name="connsiteY16"/>
              <a:gd fmla="*/ 3687475 w 7425381" name="connsiteX17"/>
              <a:gd fmla="*/ 2367282 h 2367282" name="connsiteY17"/>
              <a:gd fmla="*/ 3663646 w 7425381" name="connsiteX18"/>
              <a:gd fmla="*/ 2367282 h 2367282" name="connsiteY18"/>
              <a:gd fmla="*/ 3660242 w 7425381" name="connsiteX19"/>
              <a:gd fmla="*/ 2367282 h 2367282" name="connsiteY19"/>
              <a:gd fmla="*/ 3585498 w 7425381" name="connsiteX20"/>
              <a:gd fmla="*/ 2367282 h 2367282" name="connsiteY20"/>
              <a:gd fmla="*/ 3334859 w 7425381" name="connsiteX21"/>
              <a:gd fmla="*/ 2367282 h 2367282" name="connsiteY21"/>
              <a:gd fmla="*/ 3273878 w 7425381" name="connsiteX22"/>
              <a:gd fmla="*/ 2367282 h 2367282" name="connsiteY22"/>
              <a:gd fmla="*/ 3090341 w 7425381" name="connsiteX23"/>
              <a:gd fmla="*/ 2367282 h 2367282" name="connsiteY23"/>
              <a:gd fmla="*/ 3006694 w 7425381" name="connsiteX24"/>
              <a:gd fmla="*/ 2367282 h 2367282" name="connsiteY24"/>
              <a:gd fmla="*/ 2915134 w 7425381" name="connsiteX25"/>
              <a:gd fmla="*/ 2367282 h 2367282" name="connsiteY25"/>
              <a:gd fmla="*/ 2797688 w 7425381" name="connsiteX26"/>
              <a:gd fmla="*/ 2367282 h 2367282" name="connsiteY26"/>
              <a:gd fmla="*/ 2780527 w 7425381" name="connsiteX27"/>
              <a:gd fmla="*/ 2367282 h 2367282" name="connsiteY27"/>
              <a:gd fmla="*/ 2726451 w 7425381" name="connsiteX28"/>
              <a:gd fmla="*/ 2367282 h 2367282" name="connsiteY28"/>
              <a:gd fmla="*/ 2689869 w 7425381" name="connsiteX29"/>
              <a:gd fmla="*/ 2367282 h 2367282" name="connsiteY29"/>
              <a:gd fmla="*/ 2674466 w 7425381" name="connsiteX30"/>
              <a:gd fmla="*/ 2367282 h 2367282" name="connsiteY30"/>
              <a:gd fmla="*/ 2591960 w 7425381" name="connsiteX31"/>
              <a:gd fmla="*/ 2367282 h 2367282" name="connsiteY31"/>
              <a:gd fmla="*/ 2022271 w 7425381" name="connsiteX32"/>
              <a:gd fmla="*/ 2367282 h 2367282" name="connsiteY32"/>
              <a:gd fmla="*/ 912163 w 7425381" name="connsiteX33"/>
              <a:gd fmla="*/ 2367282 h 2367282" name="connsiteY33"/>
              <a:gd fmla="*/ 494762 w 7425381" name="connsiteX34"/>
              <a:gd fmla="*/ 2040531 h 2367282" name="connsiteY34"/>
              <a:gd fmla="*/ 12975 w 7425381" name="connsiteX35"/>
              <a:gd fmla="*/ 324529 h 2367282" name="connsiteY35"/>
              <a:gd fmla="*/ 243877 w 7425381" name="connsiteX36"/>
              <a:gd fmla="*/ 0 h 2367282" name="connsiteY36"/>
              <a:gd fmla="*/ 2022271 w 7425381" name="connsiteX37"/>
              <a:gd fmla="*/ 0 h 2367282" name="connsiteY37"/>
              <a:gd fmla="*/ 2597554 w 7425381" name="connsiteX38"/>
              <a:gd fmla="*/ 0 h 2367282" name="connsiteY38"/>
              <a:gd fmla="*/ 2674466 w 7425381" name="connsiteX39"/>
              <a:gd fmla="*/ 0 h 2367282" name="connsiteY39"/>
              <a:gd fmla="*/ 2804913 w 7425381" name="connsiteX40"/>
              <a:gd fmla="*/ 0 h 2367282" name="connsiteY40"/>
              <a:gd fmla="*/ 2830305 w 7425381" name="connsiteX41"/>
              <a:gd fmla="*/ 0 h 2367282" name="connsiteY41"/>
              <a:gd fmla="*/ 2902940 w 7425381" name="connsiteX42"/>
              <a:gd fmla="*/ 0 h 2367282" name="connsiteY42"/>
              <a:gd fmla="*/ 2973181 w 7425381" name="connsiteX43"/>
              <a:gd fmla="*/ 0 h 2367282" name="connsiteY43"/>
              <a:gd fmla="*/ 3020265 w 7425381" name="connsiteX44"/>
              <a:gd fmla="*/ 0 h 2367282" name="connsiteY44"/>
              <a:gd fmla="*/ 3029867 w 7425381" name="connsiteX45"/>
              <a:gd fmla="*/ 0 h 2367282" name="connsiteY45"/>
              <a:gd fmla="*/ 3063490 w 7425381" name="connsiteX46"/>
              <a:gd fmla="*/ 0 h 2367282" name="connsiteY46"/>
              <a:gd fmla="*/ 3069665 w 7425381" name="connsiteX47"/>
              <a:gd fmla="*/ 0 h 2367282" name="connsiteY47"/>
              <a:gd fmla="*/ 3198793 w 7425381" name="connsiteX48"/>
              <a:gd fmla="*/ 0 h 2367282" name="connsiteY48"/>
              <a:gd fmla="*/ 3454947 w 7425381" name="connsiteX49"/>
              <a:gd fmla="*/ 0 h 2367282" name="connsiteY49"/>
              <a:gd fmla="*/ 3480411 w 7425381" name="connsiteX50"/>
              <a:gd fmla="*/ 0 h 2367282" name="connsiteY50"/>
              <a:gd fmla="*/ 3547281 w 7425381" name="connsiteX51"/>
              <a:gd fmla="*/ 0 h 2367282" name="connsiteY51"/>
              <a:gd fmla="*/ 3765140 w 7425381" name="connsiteX52"/>
              <a:gd fmla="*/ 0 h 2367282" name="connsiteY52"/>
              <a:gd fmla="*/ 3839884 w 7425381" name="connsiteX53"/>
              <a:gd fmla="*/ 0 h 2367282" name="connsiteY53"/>
              <a:gd fmla="*/ 4090523 w 7425381" name="connsiteX54"/>
              <a:gd fmla="*/ 0 h 2367282" name="connsiteY54"/>
              <a:gd fmla="*/ 4151504 w 7425381" name="connsiteX55"/>
              <a:gd fmla="*/ 0 h 2367282" name="connsiteY55"/>
              <a:gd fmla="*/ 4335042 w 7425381" name="connsiteX56"/>
              <a:gd fmla="*/ 0 h 2367282" name="connsiteY56"/>
              <a:gd fmla="*/ 4418689 w 7425381" name="connsiteX57"/>
              <a:gd fmla="*/ 0 h 2367282" name="connsiteY57"/>
              <a:gd fmla="*/ 4510248 w 7425381" name="connsiteX58"/>
              <a:gd fmla="*/ 0 h 2367282" name="connsiteY58"/>
              <a:gd fmla="*/ 4627694 w 7425381" name="connsiteX59"/>
              <a:gd fmla="*/ 0 h 2367282" name="connsiteY59"/>
              <a:gd fmla="*/ 4644855 w 7425381" name="connsiteX60"/>
              <a:gd fmla="*/ 0 h 2367282" name="connsiteY60"/>
              <a:gd fmla="*/ 4698932 w 7425381" name="connsiteX61"/>
              <a:gd fmla="*/ 0 h 2367282" name="connsiteY61"/>
              <a:gd fmla="*/ 4750916 w 7425381" name="connsiteX62"/>
              <a:gd fmla="*/ 0 h 2367282" name="connsiteY62"/>
              <a:gd fmla="*/ 4833422 w 7425381" name="connsiteX63"/>
              <a:gd fmla="*/ 0 h 2367282" name="connsiteY63"/>
              <a:gd fmla="*/ 5403111 w 7425381" name="connsiteX64"/>
              <a:gd fmla="*/ 0 h 2367282" name="connsiteY64"/>
              <a:gd fmla="*/ 6513220 w 7425381" name="connsiteX65"/>
              <a:gd fmla="*/ 0 h 2367282" name="connsiteY65"/>
              <a:gd fmla="*/ 6930620 w 7425381" name="connsiteX66"/>
              <a:gd fmla="*/ 326752 h 2367282" name="connsiteY66"/>
              <a:gd fmla="*/ 7412407 w 7425381" name="connsiteX67"/>
              <a:gd fmla="*/ 2042753 h 2367282" name="connsiteY67"/>
              <a:gd fmla="*/ 7181504 w 7425381" name="connsiteX68"/>
              <a:gd fmla="*/ 2367282 h 236728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2367282" w="7425381">
                <a:moveTo>
                  <a:pt x="7181504" y="2367282"/>
                </a:moveTo>
                <a:cubicBezTo>
                  <a:pt x="5403111" y="2367282"/>
                  <a:pt x="5403111" y="2367282"/>
                  <a:pt x="5403111" y="2367282"/>
                </a:cubicBezTo>
                <a:cubicBezTo>
                  <a:pt x="5185253" y="2367282"/>
                  <a:pt x="4994626" y="2367282"/>
                  <a:pt x="4827828" y="2367282"/>
                </a:cubicBezTo>
                <a:lnTo>
                  <a:pt x="4750916" y="2367282"/>
                </a:lnTo>
                <a:cubicBezTo>
                  <a:pt x="4701516" y="2367282"/>
                  <a:pt x="4658291" y="2367282"/>
                  <a:pt x="4620470" y="2367282"/>
                </a:cubicBezTo>
                <a:lnTo>
                  <a:pt x="4595077" y="2367282"/>
                </a:lnTo>
                <a:lnTo>
                  <a:pt x="4522442" y="2367282"/>
                </a:lnTo>
                <a:cubicBezTo>
                  <a:pt x="4466867" y="2367282"/>
                  <a:pt x="4429817" y="2367282"/>
                  <a:pt x="4405117" y="2367282"/>
                </a:cubicBezTo>
                <a:lnTo>
                  <a:pt x="4395515" y="2367282"/>
                </a:lnTo>
                <a:lnTo>
                  <a:pt x="4361893" y="2367282"/>
                </a:lnTo>
                <a:cubicBezTo>
                  <a:pt x="4355718" y="2367282"/>
                  <a:pt x="4355718" y="2367282"/>
                  <a:pt x="4355718" y="2367282"/>
                </a:cubicBezTo>
                <a:lnTo>
                  <a:pt x="4226590" y="2367282"/>
                </a:lnTo>
                <a:lnTo>
                  <a:pt x="4085747" y="2367282"/>
                </a:lnTo>
                <a:lnTo>
                  <a:pt x="3970435" y="2367282"/>
                </a:lnTo>
                <a:lnTo>
                  <a:pt x="3944972" y="2367282"/>
                </a:lnTo>
                <a:lnTo>
                  <a:pt x="3878101" y="2367282"/>
                </a:lnTo>
                <a:lnTo>
                  <a:pt x="3752151" y="2367282"/>
                </a:lnTo>
                <a:lnTo>
                  <a:pt x="3687475" y="2367282"/>
                </a:lnTo>
                <a:lnTo>
                  <a:pt x="3663646" y="2367282"/>
                </a:lnTo>
                <a:lnTo>
                  <a:pt x="3660242" y="2367282"/>
                </a:lnTo>
                <a:lnTo>
                  <a:pt x="3585498" y="2367282"/>
                </a:lnTo>
                <a:lnTo>
                  <a:pt x="3334859" y="2367282"/>
                </a:lnTo>
                <a:lnTo>
                  <a:pt x="3273878" y="2367282"/>
                </a:lnTo>
                <a:lnTo>
                  <a:pt x="3090341" y="2367282"/>
                </a:lnTo>
                <a:lnTo>
                  <a:pt x="3006694" y="2367282"/>
                </a:lnTo>
                <a:lnTo>
                  <a:pt x="2915134" y="2367282"/>
                </a:lnTo>
                <a:lnTo>
                  <a:pt x="2797688" y="2367282"/>
                </a:lnTo>
                <a:lnTo>
                  <a:pt x="2780527" y="2367282"/>
                </a:lnTo>
                <a:lnTo>
                  <a:pt x="2726451" y="2367282"/>
                </a:lnTo>
                <a:lnTo>
                  <a:pt x="2689869" y="2367282"/>
                </a:lnTo>
                <a:lnTo>
                  <a:pt x="2674466" y="2367282"/>
                </a:lnTo>
                <a:lnTo>
                  <a:pt x="2591960" y="2367282"/>
                </a:lnTo>
                <a:cubicBezTo>
                  <a:pt x="2022271" y="2367282"/>
                  <a:pt x="2022271" y="2367282"/>
                  <a:pt x="2022271" y="2367282"/>
                </a:cubicBezTo>
                <a:cubicBezTo>
                  <a:pt x="912163" y="2367282"/>
                  <a:pt x="912163" y="2367282"/>
                  <a:pt x="912163" y="2367282"/>
                </a:cubicBezTo>
                <a:cubicBezTo>
                  <a:pt x="732325" y="2367282"/>
                  <a:pt x="545827" y="2220577"/>
                  <a:pt x="494762" y="2040531"/>
                </a:cubicBezTo>
                <a:cubicBezTo>
                  <a:pt x="12975" y="324529"/>
                  <a:pt x="12975" y="324529"/>
                  <a:pt x="12975" y="324529"/>
                </a:cubicBezTo>
                <a:cubicBezTo>
                  <a:pt x="-38090" y="146705"/>
                  <a:pt x="66260" y="0"/>
                  <a:pt x="243877" y="0"/>
                </a:cubicBezTo>
                <a:cubicBezTo>
                  <a:pt x="2022271" y="0"/>
                  <a:pt x="2022271" y="0"/>
                  <a:pt x="2022271" y="0"/>
                </a:cubicBezTo>
                <a:cubicBezTo>
                  <a:pt x="2240129" y="0"/>
                  <a:pt x="2430756" y="0"/>
                  <a:pt x="2597554" y="0"/>
                </a:cubicBezTo>
                <a:lnTo>
                  <a:pt x="2674466" y="0"/>
                </a:lnTo>
                <a:lnTo>
                  <a:pt x="2804913" y="0"/>
                </a:lnTo>
                <a:lnTo>
                  <a:pt x="2830305" y="0"/>
                </a:lnTo>
                <a:lnTo>
                  <a:pt x="2902940" y="0"/>
                </a:lnTo>
                <a:lnTo>
                  <a:pt x="2973181" y="0"/>
                </a:lnTo>
                <a:lnTo>
                  <a:pt x="3020265" y="0"/>
                </a:lnTo>
                <a:lnTo>
                  <a:pt x="3029867" y="0"/>
                </a:lnTo>
                <a:lnTo>
                  <a:pt x="3063490" y="0"/>
                </a:lnTo>
                <a:lnTo>
                  <a:pt x="3069665" y="0"/>
                </a:lnTo>
                <a:lnTo>
                  <a:pt x="3198793" y="0"/>
                </a:lnTo>
                <a:cubicBezTo>
                  <a:pt x="3301765" y="0"/>
                  <a:pt x="3386015" y="0"/>
                  <a:pt x="3454947" y="0"/>
                </a:cubicBezTo>
                <a:lnTo>
                  <a:pt x="3480411" y="0"/>
                </a:lnTo>
                <a:lnTo>
                  <a:pt x="3547281" y="0"/>
                </a:lnTo>
                <a:cubicBezTo>
                  <a:pt x="3765140" y="0"/>
                  <a:pt x="3765140" y="0"/>
                  <a:pt x="3765140" y="0"/>
                </a:cubicBezTo>
                <a:lnTo>
                  <a:pt x="3839884" y="0"/>
                </a:lnTo>
                <a:lnTo>
                  <a:pt x="4090523" y="0"/>
                </a:lnTo>
                <a:lnTo>
                  <a:pt x="4151504" y="0"/>
                </a:lnTo>
                <a:lnTo>
                  <a:pt x="4335042" y="0"/>
                </a:lnTo>
                <a:lnTo>
                  <a:pt x="4418689" y="0"/>
                </a:lnTo>
                <a:lnTo>
                  <a:pt x="4510248" y="0"/>
                </a:lnTo>
                <a:cubicBezTo>
                  <a:pt x="4558382" y="0"/>
                  <a:pt x="4596889" y="0"/>
                  <a:pt x="4627694" y="0"/>
                </a:cubicBezTo>
                <a:lnTo>
                  <a:pt x="4644855" y="0"/>
                </a:lnTo>
                <a:lnTo>
                  <a:pt x="4698932" y="0"/>
                </a:lnTo>
                <a:cubicBezTo>
                  <a:pt x="4750916" y="0"/>
                  <a:pt x="4750916" y="0"/>
                  <a:pt x="4750916" y="0"/>
                </a:cubicBezTo>
                <a:lnTo>
                  <a:pt x="4833422" y="0"/>
                </a:lnTo>
                <a:cubicBezTo>
                  <a:pt x="5403111" y="0"/>
                  <a:pt x="5403111" y="0"/>
                  <a:pt x="5403111" y="0"/>
                </a:cubicBezTo>
                <a:cubicBezTo>
                  <a:pt x="6513220" y="0"/>
                  <a:pt x="6513220" y="0"/>
                  <a:pt x="6513220" y="0"/>
                </a:cubicBezTo>
                <a:cubicBezTo>
                  <a:pt x="6693057" y="0"/>
                  <a:pt x="6879555" y="146705"/>
                  <a:pt x="6930620" y="326752"/>
                </a:cubicBezTo>
                <a:cubicBezTo>
                  <a:pt x="7412407" y="2042753"/>
                  <a:pt x="7412407" y="2042753"/>
                  <a:pt x="7412407" y="2042753"/>
                </a:cubicBezTo>
                <a:cubicBezTo>
                  <a:pt x="7463472" y="2220577"/>
                  <a:pt x="7359122" y="2367282"/>
                  <a:pt x="7181504" y="2367282"/>
                </a:cubicBezTo>
                <a:close/>
              </a:path>
            </a:pathLst>
          </a:custGeom>
          <a:solidFill>
            <a:srgbClr val="FF7F7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7719" y="3581401"/>
            <a:ext cx="4293490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交接班制度内容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4800868" y="2739423"/>
            <a:ext cx="259026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PART 01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0F052E-DA1C-464C-94B3-FA104BA2D953}"/>
              </a:ext>
            </a:extLst>
          </p:cNvPr>
          <p:cNvCxnSpPr/>
          <p:nvPr/>
        </p:nvCxnSpPr>
        <p:spPr>
          <a:xfrm>
            <a:off x="0" y="1905000"/>
            <a:ext cx="12192000" cy="0"/>
          </a:xfrm>
          <a:prstGeom prst="line">
            <a:avLst/>
          </a:prstGeom>
          <a:ln>
            <a:solidFill>
              <a:srgbClr val="F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6AA9B8C-20C4-48B1-99F2-148237D16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51556" y="3429000"/>
            <a:ext cx="3540444" cy="303481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C87F57-7472-4ADD-B839-DA7F4042B979}"/>
              </a:ext>
            </a:extLst>
          </p:cNvPr>
          <p:cNvGrpSpPr/>
          <p:nvPr/>
        </p:nvGrpSpPr>
        <p:grpSpPr>
          <a:xfrm>
            <a:off x="980344" y="2246196"/>
            <a:ext cx="1207404" cy="1379086"/>
            <a:chOff x="1799691" y="3968675"/>
            <a:chExt cx="1207404" cy="137908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62DF735-FB53-4318-A63D-3BF27B19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5966" l="10107" r="5537" t="18056"/>
            <a:stretch>
              <a:fillRect/>
            </a:stretch>
          </p:blipFill>
          <p:spPr>
            <a:xfrm rot="1627817">
              <a:off x="1799691" y="3968675"/>
              <a:ext cx="1207404" cy="1379086"/>
            </a:xfrm>
            <a:prstGeom prst="rect">
              <a:avLst/>
            </a:prstGeom>
          </p:spPr>
        </p:pic>
        <p:sp>
          <p:nvSpPr>
            <p:cNvPr id="20" name="交接班">
              <a:extLst>
                <a:ext uri="{FF2B5EF4-FFF2-40B4-BE49-F238E27FC236}">
                  <a16:creationId xmlns:a16="http://schemas.microsoft.com/office/drawing/2014/main" id="{6B491619-2DC1-4A87-A752-62B2F89912BB}"/>
                </a:ext>
              </a:extLst>
            </p:cNvPr>
            <p:cNvSpPr txBox="1"/>
            <p:nvPr/>
          </p:nvSpPr>
          <p:spPr>
            <a:xfrm rot="1678560">
              <a:off x="2176105" y="4090528"/>
              <a:ext cx="396240" cy="1101331"/>
            </a:xfrm>
            <a:prstGeom prst="rect">
              <a:avLst/>
            </a:prstGeom>
            <a:noFill/>
          </p:spPr>
          <p:txBody>
            <a:bodyPr bIns="0" lIns="0" rIns="0" rtlCol="0" tIns="0" vert="eaVert" wrap="square">
              <a:spAutoFit/>
            </a:bodyPr>
            <a:lstStyle/>
            <a:p>
              <a:pPr algn="dist" lvl="1" marL="0"/>
              <a:r>
                <a:rPr altLang="en-US" b="1" lang="zh-CN" sz="2600">
                  <a:solidFill>
                    <a:srgbClr val="F85B48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交接班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10AA91-804A-4615-AD61-40E57ACB8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79210" t="53438"/>
          <a:stretch>
            <a:fillRect/>
          </a:stretch>
        </p:blipFill>
        <p:spPr>
          <a:xfrm>
            <a:off x="0" y="3638551"/>
            <a:ext cx="2534653" cy="28384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02B954D-7763-4F85-A577-D64E43187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" l="27500" r="62179" t="77433"/>
          <a:stretch>
            <a:fillRect/>
          </a:stretch>
        </p:blipFill>
        <p:spPr>
          <a:xfrm>
            <a:off x="3965468" y="4708976"/>
            <a:ext cx="1258316" cy="1375611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340E33-7969-4547-B3AF-3A0B079AC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82303" l="76184"/>
          <a:stretch>
            <a:fillRect/>
          </a:stretch>
        </p:blipFill>
        <p:spPr>
          <a:xfrm>
            <a:off x="9288379" y="1116922"/>
            <a:ext cx="2903621" cy="1078832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6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Content Placeholder 2"/>
          <p:cNvSpPr txBox="1"/>
          <p:nvPr/>
        </p:nvSpPr>
        <p:spPr>
          <a:xfrm>
            <a:off x="3470275" y="2814525"/>
            <a:ext cx="7388860" cy="53149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2300"/>
              </a:lnSpc>
              <a:buNone/>
            </a:pP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严格执行交接班检查制度，要做到“四看、五查、一巡视”。护士长必须提前上班巡视病房，进行弹性排班。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3470275" y="3666666"/>
            <a:ext cx="7388860" cy="53149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2300"/>
              </a:lnSpc>
              <a:buNone/>
            </a:pP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坚持物品交接、登记制度。对规定交接的毒、麻、限剧药品、贵重药品、抢救车、体温表等物品应当面交清并签名，发现数目不符必须及时查清。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3470275" y="4556907"/>
            <a:ext cx="7388860" cy="53149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2300"/>
              </a:lnSpc>
              <a:buNone/>
            </a:pP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建立《护理工作备忘录》。护士长对可能出现的差错事故苗头、安全防范措施、改进工作意见及行政管理上需注意的事项逐一记录，班班主动阅读。</a:t>
            </a:r>
          </a:p>
        </p:txBody>
      </p:sp>
      <p:sp>
        <p:nvSpPr>
          <p:cNvPr id="27" name="Content Placeholder 2"/>
          <p:cNvSpPr txBox="1"/>
          <p:nvPr/>
        </p:nvSpPr>
        <p:spPr>
          <a:xfrm>
            <a:off x="3470275" y="1467084"/>
            <a:ext cx="7388860" cy="53149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ts val="2200"/>
              </a:lnSpc>
              <a:buNone/>
            </a:pP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每天清晨由护士长主持，按顺序站立交接班。参加人员必须服装整洁、思想集中。交班护士报告病人动态情况和新入院、危重、手术前后、特殊检查等病人的病情变化，要求背诵交班。晨会中可适当安排小讲课、提问及示教，布置当日工作或应注意的问题等。一般不超过20分钟。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3470275" y="5447147"/>
            <a:ext cx="7388860" cy="53149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>
              <a:lnSpc>
                <a:spcPts val="2300"/>
              </a:lnSpc>
              <a:buNone/>
            </a:pPr>
            <a:r>
              <a:rPr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各班都应按时进行书面及床边交接班，交班者应仔细回顾本班工作，防止遗忘治疗，对特殊检查、用药及病情必须交代清楚，并按规定为下一班做好充分准备。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4060CB7-D49D-45D9-A483-727594B878AD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EB3D629B-7BFD-48A6-8E0A-AFB2E8F480E1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6387A470-B9EA-476C-91DC-3CB25817E5BB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淘宝店chenying0907出品 9">
                <a:extLst>
                  <a:ext uri="{FF2B5EF4-FFF2-40B4-BE49-F238E27FC236}">
                    <a16:creationId xmlns:a16="http://schemas.microsoft.com/office/drawing/2014/main" id="{46F3C3B4-CE01-4C4F-8DBB-0CE47040AE45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交接班制度内容</a:t>
                </a:r>
              </a:p>
            </p:txBody>
          </p:sp>
        </p:grpSp>
        <p:sp>
          <p:nvSpPr>
            <p:cNvPr id="38" name="淘宝店chenying0907出品 9">
              <a:extLst>
                <a:ext uri="{FF2B5EF4-FFF2-40B4-BE49-F238E27FC236}">
                  <a16:creationId xmlns:a16="http://schemas.microsoft.com/office/drawing/2014/main" id="{145D3522-2FF3-4627-9C2B-539A4CC2AEA2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5E378A9-FFEC-4F97-982E-67A890580E69}"/>
              </a:ext>
            </a:extLst>
          </p:cNvPr>
          <p:cNvGrpSpPr/>
          <p:nvPr/>
        </p:nvGrpSpPr>
        <p:grpSpPr>
          <a:xfrm>
            <a:off x="1482724" y="1663061"/>
            <a:ext cx="1352550" cy="671036"/>
            <a:chOff x="1577974" y="1750456"/>
            <a:chExt cx="1352550" cy="671036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8369D719-8D6C-4E18-A237-16CA4F82C1E3}"/>
                </a:ext>
              </a:extLst>
            </p:cNvPr>
            <p:cNvSpPr/>
            <p:nvPr/>
          </p:nvSpPr>
          <p:spPr>
            <a:xfrm>
              <a:off x="1577974" y="1750456"/>
              <a:ext cx="1352550" cy="671036"/>
            </a:xfrm>
            <a:prstGeom prst="roundRect">
              <a:avLst/>
            </a:prstGeom>
            <a:solidFill>
              <a:srgbClr val="FF7F7F"/>
            </a:solidFill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淘宝店chenying0907出品 9">
              <a:extLst>
                <a:ext uri="{FF2B5EF4-FFF2-40B4-BE49-F238E27FC236}">
                  <a16:creationId xmlns:a16="http://schemas.microsoft.com/office/drawing/2014/main" id="{0F4C3D0C-F2A4-4FA5-9DAE-EB35AD524B48}"/>
                </a:ext>
              </a:extLst>
            </p:cNvPr>
            <p:cNvSpPr txBox="1"/>
            <p:nvPr/>
          </p:nvSpPr>
          <p:spPr>
            <a:xfrm>
              <a:off x="1778093" y="1881663"/>
              <a:ext cx="948128" cy="36576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BBEDDDB-4711-4BE1-B597-2912E9EC325C}"/>
              </a:ext>
            </a:extLst>
          </p:cNvPr>
          <p:cNvGrpSpPr/>
          <p:nvPr/>
        </p:nvGrpSpPr>
        <p:grpSpPr>
          <a:xfrm>
            <a:off x="1482724" y="2820236"/>
            <a:ext cx="1352550" cy="671036"/>
            <a:chOff x="1577974" y="1750456"/>
            <a:chExt cx="1352550" cy="671036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270F6490-90B4-4580-A851-336FD2B461BD}"/>
                </a:ext>
              </a:extLst>
            </p:cNvPr>
            <p:cNvSpPr/>
            <p:nvPr/>
          </p:nvSpPr>
          <p:spPr>
            <a:xfrm>
              <a:off x="1577974" y="1750456"/>
              <a:ext cx="1352550" cy="671036"/>
            </a:xfrm>
            <a:prstGeom prst="roundRect">
              <a:avLst/>
            </a:prstGeom>
            <a:solidFill>
              <a:srgbClr val="FF7F7F"/>
            </a:solidFill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淘宝店chenying0907出品 9">
              <a:extLst>
                <a:ext uri="{FF2B5EF4-FFF2-40B4-BE49-F238E27FC236}">
                  <a16:creationId xmlns:a16="http://schemas.microsoft.com/office/drawing/2014/main" id="{2B1CADCF-D235-42CB-9C2E-8E594452BF47}"/>
                </a:ext>
              </a:extLst>
            </p:cNvPr>
            <p:cNvSpPr txBox="1"/>
            <p:nvPr/>
          </p:nvSpPr>
          <p:spPr>
            <a:xfrm>
              <a:off x="1778093" y="1881663"/>
              <a:ext cx="948128" cy="36576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EE73966-221C-4624-BDB7-56472C9213BF}"/>
              </a:ext>
            </a:extLst>
          </p:cNvPr>
          <p:cNvGrpSpPr/>
          <p:nvPr/>
        </p:nvGrpSpPr>
        <p:grpSpPr>
          <a:xfrm>
            <a:off x="1487785" y="3666666"/>
            <a:ext cx="1352550" cy="671036"/>
            <a:chOff x="1577974" y="1750456"/>
            <a:chExt cx="1352550" cy="671036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8437B5DF-D12A-405F-AF36-8D27B6BFB870}"/>
                </a:ext>
              </a:extLst>
            </p:cNvPr>
            <p:cNvSpPr/>
            <p:nvPr/>
          </p:nvSpPr>
          <p:spPr>
            <a:xfrm>
              <a:off x="1577974" y="1750456"/>
              <a:ext cx="1352550" cy="671036"/>
            </a:xfrm>
            <a:prstGeom prst="roundRect">
              <a:avLst/>
            </a:prstGeom>
            <a:solidFill>
              <a:srgbClr val="FF7F7F"/>
            </a:solidFill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淘宝店chenying0907出品 9">
              <a:extLst>
                <a:ext uri="{FF2B5EF4-FFF2-40B4-BE49-F238E27FC236}">
                  <a16:creationId xmlns:a16="http://schemas.microsoft.com/office/drawing/2014/main" id="{7B82857E-5A8B-4339-8331-4F08C3E29501}"/>
                </a:ext>
              </a:extLst>
            </p:cNvPr>
            <p:cNvSpPr txBox="1"/>
            <p:nvPr/>
          </p:nvSpPr>
          <p:spPr>
            <a:xfrm>
              <a:off x="1778093" y="1881663"/>
              <a:ext cx="948128" cy="36576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3D56B4E-0B05-4DAE-B52E-85534C851D22}"/>
              </a:ext>
            </a:extLst>
          </p:cNvPr>
          <p:cNvGrpSpPr/>
          <p:nvPr/>
        </p:nvGrpSpPr>
        <p:grpSpPr>
          <a:xfrm>
            <a:off x="1487785" y="4537857"/>
            <a:ext cx="1352550" cy="671036"/>
            <a:chOff x="1577974" y="1750456"/>
            <a:chExt cx="1352550" cy="671036"/>
          </a:xfrm>
        </p:grpSpPr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8CA1777D-DB53-4BF9-AC8A-43532A672B73}"/>
                </a:ext>
              </a:extLst>
            </p:cNvPr>
            <p:cNvSpPr/>
            <p:nvPr/>
          </p:nvSpPr>
          <p:spPr>
            <a:xfrm>
              <a:off x="1577974" y="1750456"/>
              <a:ext cx="1352550" cy="671036"/>
            </a:xfrm>
            <a:prstGeom prst="roundRect">
              <a:avLst/>
            </a:prstGeom>
            <a:solidFill>
              <a:srgbClr val="FF7F7F"/>
            </a:solidFill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淘宝店chenying0907出品 9">
              <a:extLst>
                <a:ext uri="{FF2B5EF4-FFF2-40B4-BE49-F238E27FC236}">
                  <a16:creationId xmlns:a16="http://schemas.microsoft.com/office/drawing/2014/main" id="{9EDB4C59-CBA2-4D01-9E56-C7A37BBCAE8E}"/>
                </a:ext>
              </a:extLst>
            </p:cNvPr>
            <p:cNvSpPr txBox="1"/>
            <p:nvPr/>
          </p:nvSpPr>
          <p:spPr>
            <a:xfrm>
              <a:off x="1778093" y="1881663"/>
              <a:ext cx="948128" cy="36576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FE3D0D8-9FC7-48AE-A01B-F7E2EEC9C73D}"/>
              </a:ext>
            </a:extLst>
          </p:cNvPr>
          <p:cNvGrpSpPr/>
          <p:nvPr/>
        </p:nvGrpSpPr>
        <p:grpSpPr>
          <a:xfrm>
            <a:off x="1517648" y="5440104"/>
            <a:ext cx="1352550" cy="671036"/>
            <a:chOff x="1577974" y="1750456"/>
            <a:chExt cx="1352550" cy="671036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3013CD64-E438-4CAC-AC82-F157652EC0C4}"/>
                </a:ext>
              </a:extLst>
            </p:cNvPr>
            <p:cNvSpPr/>
            <p:nvPr/>
          </p:nvSpPr>
          <p:spPr>
            <a:xfrm>
              <a:off x="1577974" y="1750456"/>
              <a:ext cx="1352550" cy="671036"/>
            </a:xfrm>
            <a:prstGeom prst="roundRect">
              <a:avLst/>
            </a:prstGeom>
            <a:solidFill>
              <a:srgbClr val="FF7F7F"/>
            </a:solidFill>
            <a:ln>
              <a:solidFill>
                <a:srgbClr val="F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淘宝店chenying0907出品 9">
              <a:extLst>
                <a:ext uri="{FF2B5EF4-FFF2-40B4-BE49-F238E27FC236}">
                  <a16:creationId xmlns:a16="http://schemas.microsoft.com/office/drawing/2014/main" id="{1D36C40F-1EE8-4554-B39B-D75CF876DD30}"/>
                </a:ext>
              </a:extLst>
            </p:cNvPr>
            <p:cNvSpPr txBox="1"/>
            <p:nvPr/>
          </p:nvSpPr>
          <p:spPr>
            <a:xfrm>
              <a:off x="1778093" y="1881663"/>
              <a:ext cx="948128" cy="36576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05</a:t>
              </a:r>
            </a:p>
          </p:txBody>
        </p:sp>
      </p:grpSp>
    </p:spTree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2"/>
      <p:bldP grpId="0" spid="27"/>
      <p:bldP grpId="0" spid="2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8411E2E9-3809-4ADD-B48E-FFA8B3FE7025}"/>
              </a:ext>
            </a:extLst>
          </p:cNvPr>
          <p:cNvGrpSpPr/>
          <p:nvPr/>
        </p:nvGrpSpPr>
        <p:grpSpPr>
          <a:xfrm>
            <a:off x="9206553" y="1907075"/>
            <a:ext cx="1559879" cy="1521925"/>
            <a:chOff x="9035103" y="2572593"/>
            <a:chExt cx="1559879" cy="1521925"/>
          </a:xfrm>
        </p:grpSpPr>
        <p:grpSp>
          <p:nvGrpSpPr>
            <p:cNvPr id="13" name="组合 57"/>
            <p:cNvGrpSpPr/>
            <p:nvPr/>
          </p:nvGrpSpPr>
          <p:grpSpPr>
            <a:xfrm>
              <a:off x="9205574" y="2689298"/>
              <a:ext cx="1196553" cy="1231052"/>
              <a:chOff x="6391224" y="2020220"/>
              <a:chExt cx="897259" cy="897257"/>
            </a:xfrm>
          </p:grpSpPr>
          <p:sp>
            <p:nvSpPr>
              <p:cNvPr id="61" name="同心圆 60"/>
              <p:cNvSpPr/>
              <p:nvPr/>
            </p:nvSpPr>
            <p:spPr>
              <a:xfrm rot="18900000">
                <a:off x="6391224" y="2020220"/>
                <a:ext cx="897259" cy="897257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438457" y="2303662"/>
                <a:ext cx="829987" cy="37766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28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70" name="Freeform 5"/>
            <p:cNvSpPr/>
            <p:nvPr/>
          </p:nvSpPr>
          <p:spPr bwMode="auto">
            <a:xfrm rot="19810786">
              <a:off x="9035103" y="2572593"/>
              <a:ext cx="1559879" cy="1521925"/>
            </a:xfrm>
            <a:prstGeom prst="donut">
              <a:avLst>
                <a:gd fmla="val 16403" name="adj"/>
              </a:avLst>
            </a:prstGeom>
            <a:solidFill>
              <a:srgbClr val="FF7F7F"/>
            </a:solidFill>
            <a:ln cap="flat" w="317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t" anchorCtr="0" bIns="61569" compatLnSpc="1" lIns="123138" numCol="1" rIns="123138" tIns="61569" vert="horz" wrap="square"/>
            <a:lstStyle/>
            <a:p>
              <a:endParaRPr altLang="en-US" lang="zh-CN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287333" y="3889961"/>
            <a:ext cx="2196941" cy="3063264"/>
          </a:xfrm>
          <a:prstGeom prst="rect">
            <a:avLst/>
          </a:prstGeom>
          <a:noFill/>
        </p:spPr>
        <p:txBody>
          <a:bodyPr bIns="45732" lIns="91464" rIns="91464" rtlCol="0" tIns="45732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医嘱本</a:t>
            </a:r>
          </a:p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70911" y="3889961"/>
            <a:ext cx="2196941" cy="3063264"/>
          </a:xfrm>
          <a:prstGeom prst="rect">
            <a:avLst/>
          </a:prstGeom>
          <a:noFill/>
        </p:spPr>
        <p:txBody>
          <a:bodyPr bIns="45732" lIns="91464" rIns="91464" rtlCol="0" tIns="45732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各项护理记录</a:t>
            </a:r>
          </a:p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94553" y="3889961"/>
            <a:ext cx="2196941" cy="3063264"/>
          </a:xfrm>
          <a:prstGeom prst="rect">
            <a:avLst/>
          </a:prstGeom>
          <a:noFill/>
        </p:spPr>
        <p:txBody>
          <a:bodyPr bIns="45732" lIns="91464" rIns="91464" rtlCol="0" tIns="45732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病室报告本</a:t>
            </a:r>
          </a:p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931413" y="3889961"/>
            <a:ext cx="2196941" cy="3063264"/>
          </a:xfrm>
          <a:prstGeom prst="rect">
            <a:avLst/>
          </a:prstGeom>
          <a:noFill/>
        </p:spPr>
        <p:txBody>
          <a:bodyPr bIns="45732" lIns="91464" rIns="91464" rtlCol="0" tIns="45732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体温本</a:t>
            </a:r>
          </a:p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500" u="none">
                <a:ln>
                  <a:noFill/>
                </a:ln>
                <a:solidFill>
                  <a:srgbClr val="FF7F7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069F562-27D8-4D73-8DD8-A45B94C910CA}"/>
              </a:ext>
            </a:extLst>
          </p:cNvPr>
          <p:cNvGrpSpPr/>
          <p:nvPr/>
        </p:nvGrpSpPr>
        <p:grpSpPr>
          <a:xfrm>
            <a:off x="577698" y="591185"/>
            <a:ext cx="1574952" cy="508000"/>
            <a:chOff x="5685306" y="1561422"/>
            <a:chExt cx="1574952" cy="50800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722A039-7DBA-4CE6-A11C-3C25695583D7}"/>
                </a:ext>
              </a:extLst>
            </p:cNvPr>
            <p:cNvGrpSpPr/>
            <p:nvPr/>
          </p:nvGrpSpPr>
          <p:grpSpPr>
            <a:xfrm>
              <a:off x="5698006" y="1561422"/>
              <a:ext cx="1562252" cy="508000"/>
              <a:chOff x="5698006" y="1561422"/>
              <a:chExt cx="1562252" cy="508000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2C590627-BFFD-43FC-8ACB-4FA69F077DF9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淘宝店chenying0907出品 9">
                <a:extLst>
                  <a:ext uri="{FF2B5EF4-FFF2-40B4-BE49-F238E27FC236}">
                    <a16:creationId xmlns:a16="http://schemas.microsoft.com/office/drawing/2014/main" id="{FAAEBBFC-3424-4285-B218-64A3790DBFC8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8376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四看</a:t>
                </a:r>
              </a:p>
            </p:txBody>
          </p:sp>
        </p:grpSp>
        <p:sp>
          <p:nvSpPr>
            <p:cNvPr id="39" name="淘宝店chenying0907出品 9">
              <a:extLst>
                <a:ext uri="{FF2B5EF4-FFF2-40B4-BE49-F238E27FC236}">
                  <a16:creationId xmlns:a16="http://schemas.microsoft.com/office/drawing/2014/main" id="{141F4B6F-3514-48A5-87BC-A2B52C4625F0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60856BA-F955-49BE-9FE8-150372901378}"/>
              </a:ext>
            </a:extLst>
          </p:cNvPr>
          <p:cNvGrpSpPr/>
          <p:nvPr/>
        </p:nvGrpSpPr>
        <p:grpSpPr>
          <a:xfrm>
            <a:off x="6669692" y="1907075"/>
            <a:ext cx="1559879" cy="1521925"/>
            <a:chOff x="9035103" y="2572593"/>
            <a:chExt cx="1559879" cy="1521925"/>
          </a:xfrm>
        </p:grpSpPr>
        <p:grpSp>
          <p:nvGrpSpPr>
            <p:cNvPr id="44" name="组合 57">
              <a:extLst>
                <a:ext uri="{FF2B5EF4-FFF2-40B4-BE49-F238E27FC236}">
                  <a16:creationId xmlns:a16="http://schemas.microsoft.com/office/drawing/2014/main" id="{06C58612-A8BC-4943-9ABD-CDD868E22520}"/>
                </a:ext>
              </a:extLst>
            </p:cNvPr>
            <p:cNvGrpSpPr/>
            <p:nvPr/>
          </p:nvGrpSpPr>
          <p:grpSpPr>
            <a:xfrm>
              <a:off x="9205574" y="2689298"/>
              <a:ext cx="1196553" cy="1231052"/>
              <a:chOff x="6391224" y="2020220"/>
              <a:chExt cx="897259" cy="897257"/>
            </a:xfrm>
          </p:grpSpPr>
          <p:sp>
            <p:nvSpPr>
              <p:cNvPr id="49" name="同心圆 60">
                <a:extLst>
                  <a:ext uri="{FF2B5EF4-FFF2-40B4-BE49-F238E27FC236}">
                    <a16:creationId xmlns:a16="http://schemas.microsoft.com/office/drawing/2014/main" id="{0DCC392E-0C4A-4853-8B53-BA2B2E15D3B4}"/>
                  </a:ext>
                </a:extLst>
              </p:cNvPr>
              <p:cNvSpPr/>
              <p:nvPr/>
            </p:nvSpPr>
            <p:spPr>
              <a:xfrm rot="18900000">
                <a:off x="6391224" y="2020220"/>
                <a:ext cx="897259" cy="897257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3" name="TextBox 59">
                <a:extLst>
                  <a:ext uri="{FF2B5EF4-FFF2-40B4-BE49-F238E27FC236}">
                    <a16:creationId xmlns:a16="http://schemas.microsoft.com/office/drawing/2014/main" id="{417D1D5D-13B2-42B9-AED0-67E6678D2DB6}"/>
                  </a:ext>
                </a:extLst>
              </p:cNvPr>
              <p:cNvSpPr txBox="1"/>
              <p:nvPr/>
            </p:nvSpPr>
            <p:spPr>
              <a:xfrm>
                <a:off x="6438458" y="2303662"/>
                <a:ext cx="829987" cy="37766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28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9AFF755E-8477-4403-82BB-5B4E64C4D235}"/>
                </a:ext>
              </a:extLst>
            </p:cNvPr>
            <p:cNvSpPr/>
            <p:nvPr/>
          </p:nvSpPr>
          <p:spPr bwMode="auto">
            <a:xfrm rot="19810786">
              <a:off x="9035103" y="2572593"/>
              <a:ext cx="1559879" cy="1521925"/>
            </a:xfrm>
            <a:prstGeom prst="donut">
              <a:avLst>
                <a:gd fmla="val 16403" name="adj"/>
              </a:avLst>
            </a:prstGeom>
            <a:solidFill>
              <a:srgbClr val="FF7F7F"/>
            </a:solidFill>
            <a:ln cap="flat" w="317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t" anchorCtr="0" bIns="61569" compatLnSpc="1" lIns="123138" numCol="1" rIns="123138" tIns="61569" vert="horz" wrap="square"/>
            <a:lstStyle/>
            <a:p>
              <a:endParaRPr altLang="en-US" lang="zh-CN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1D25B5A-5F9F-4DAA-8B49-284761FD4002}"/>
              </a:ext>
            </a:extLst>
          </p:cNvPr>
          <p:cNvGrpSpPr/>
          <p:nvPr/>
        </p:nvGrpSpPr>
        <p:grpSpPr>
          <a:xfrm>
            <a:off x="4132832" y="1907075"/>
            <a:ext cx="1559879" cy="1521925"/>
            <a:chOff x="9035103" y="2572593"/>
            <a:chExt cx="1559879" cy="1521925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1F9636CE-E332-433E-9FBF-7D63815C399D}"/>
                </a:ext>
              </a:extLst>
            </p:cNvPr>
            <p:cNvGrpSpPr/>
            <p:nvPr/>
          </p:nvGrpSpPr>
          <p:grpSpPr>
            <a:xfrm>
              <a:off x="9205574" y="2689298"/>
              <a:ext cx="1196553" cy="1231052"/>
              <a:chOff x="6391224" y="2020220"/>
              <a:chExt cx="897259" cy="897257"/>
            </a:xfrm>
          </p:grpSpPr>
          <p:sp>
            <p:nvSpPr>
              <p:cNvPr id="63" name="同心圆 60">
                <a:extLst>
                  <a:ext uri="{FF2B5EF4-FFF2-40B4-BE49-F238E27FC236}">
                    <a16:creationId xmlns:a16="http://schemas.microsoft.com/office/drawing/2014/main" id="{911329A2-4330-497D-9477-14B885D70AA4}"/>
                  </a:ext>
                </a:extLst>
              </p:cNvPr>
              <p:cNvSpPr/>
              <p:nvPr/>
            </p:nvSpPr>
            <p:spPr>
              <a:xfrm rot="18900000">
                <a:off x="6391224" y="2020220"/>
                <a:ext cx="897259" cy="897257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64" name="TextBox 59">
                <a:extLst>
                  <a:ext uri="{FF2B5EF4-FFF2-40B4-BE49-F238E27FC236}">
                    <a16:creationId xmlns:a16="http://schemas.microsoft.com/office/drawing/2014/main" id="{77C47510-DC3C-4E8D-AB7D-8EA973A8084F}"/>
                  </a:ext>
                </a:extLst>
              </p:cNvPr>
              <p:cNvSpPr txBox="1"/>
              <p:nvPr/>
            </p:nvSpPr>
            <p:spPr>
              <a:xfrm>
                <a:off x="6438458" y="2303662"/>
                <a:ext cx="829987" cy="37766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28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0FD89C68-69CB-4A1D-ADB3-85F011FBF1BF}"/>
                </a:ext>
              </a:extLst>
            </p:cNvPr>
            <p:cNvSpPr/>
            <p:nvPr/>
          </p:nvSpPr>
          <p:spPr bwMode="auto">
            <a:xfrm rot="19810786">
              <a:off x="9035103" y="2572593"/>
              <a:ext cx="1559879" cy="1521925"/>
            </a:xfrm>
            <a:prstGeom prst="donut">
              <a:avLst>
                <a:gd fmla="val 16403" name="adj"/>
              </a:avLst>
            </a:prstGeom>
            <a:solidFill>
              <a:srgbClr val="FF7F7F"/>
            </a:solidFill>
            <a:ln cap="flat" w="317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t" anchorCtr="0" bIns="61569" compatLnSpc="1" lIns="123138" numCol="1" rIns="123138" tIns="61569" vert="horz" wrap="square"/>
            <a:lstStyle/>
            <a:p>
              <a:endParaRPr altLang="en-US" lang="zh-CN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FCA7BAD-424F-40F0-914D-4749135B51ED}"/>
              </a:ext>
            </a:extLst>
          </p:cNvPr>
          <p:cNvGrpSpPr/>
          <p:nvPr/>
        </p:nvGrpSpPr>
        <p:grpSpPr>
          <a:xfrm>
            <a:off x="1595972" y="1907075"/>
            <a:ext cx="1559879" cy="1521925"/>
            <a:chOff x="9035103" y="2572593"/>
            <a:chExt cx="1559879" cy="1521925"/>
          </a:xfrm>
        </p:grpSpPr>
        <p:grpSp>
          <p:nvGrpSpPr>
            <p:cNvPr id="66" name="组合 57">
              <a:extLst>
                <a:ext uri="{FF2B5EF4-FFF2-40B4-BE49-F238E27FC236}">
                  <a16:creationId xmlns:a16="http://schemas.microsoft.com/office/drawing/2014/main" id="{BDEA34CF-B09F-4218-8005-544A14060A9A}"/>
                </a:ext>
              </a:extLst>
            </p:cNvPr>
            <p:cNvGrpSpPr/>
            <p:nvPr/>
          </p:nvGrpSpPr>
          <p:grpSpPr>
            <a:xfrm>
              <a:off x="9205574" y="2689298"/>
              <a:ext cx="1196553" cy="1231052"/>
              <a:chOff x="6391224" y="2020220"/>
              <a:chExt cx="897259" cy="897257"/>
            </a:xfrm>
          </p:grpSpPr>
          <p:sp>
            <p:nvSpPr>
              <p:cNvPr id="72" name="同心圆 60">
                <a:extLst>
                  <a:ext uri="{FF2B5EF4-FFF2-40B4-BE49-F238E27FC236}">
                    <a16:creationId xmlns:a16="http://schemas.microsoft.com/office/drawing/2014/main" id="{1CB35DFF-F7E9-4DEB-85E7-49C85929B312}"/>
                  </a:ext>
                </a:extLst>
              </p:cNvPr>
              <p:cNvSpPr/>
              <p:nvPr/>
            </p:nvSpPr>
            <p:spPr>
              <a:xfrm rot="18900000">
                <a:off x="6391224" y="2020220"/>
                <a:ext cx="897259" cy="897257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73" name="TextBox 59">
                <a:extLst>
                  <a:ext uri="{FF2B5EF4-FFF2-40B4-BE49-F238E27FC236}">
                    <a16:creationId xmlns:a16="http://schemas.microsoft.com/office/drawing/2014/main" id="{3330F967-F249-4D74-AB1A-352E358A308C}"/>
                  </a:ext>
                </a:extLst>
              </p:cNvPr>
              <p:cNvSpPr txBox="1"/>
              <p:nvPr/>
            </p:nvSpPr>
            <p:spPr>
              <a:xfrm>
                <a:off x="6438458" y="2303662"/>
                <a:ext cx="829987" cy="37766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2800">
                    <a:solidFill>
                      <a:schemeClr val="bg1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A9E2593-6263-4AE1-9B63-0F42F3D3464D}"/>
                </a:ext>
              </a:extLst>
            </p:cNvPr>
            <p:cNvSpPr/>
            <p:nvPr/>
          </p:nvSpPr>
          <p:spPr bwMode="auto">
            <a:xfrm rot="19810786">
              <a:off x="9035103" y="2572593"/>
              <a:ext cx="1559879" cy="1521925"/>
            </a:xfrm>
            <a:prstGeom prst="donut">
              <a:avLst>
                <a:gd fmla="val 16403" name="adj"/>
              </a:avLst>
            </a:prstGeom>
            <a:solidFill>
              <a:srgbClr val="FF7F7F"/>
            </a:solidFill>
            <a:ln cap="flat" w="317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20000"/>
                </a:prstClr>
              </a:outerShdw>
            </a:effectLst>
          </p:spPr>
          <p:txBody>
            <a:bodyPr anchor="t" anchorCtr="0" bIns="61569" compatLnSpc="1" lIns="123138" numCol="1" rIns="123138" tIns="61569" vert="horz" wrap="square"/>
            <a:lstStyle/>
            <a:p>
              <a:endParaRPr altLang="en-US" lang="zh-CN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2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2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85"/>
      <p:bldP grpId="0" spid="86"/>
      <p:bldP grpId="0" spid="8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9D09BEC-1EE9-4DE2-A280-70F56C63DFCB}"/>
              </a:ext>
            </a:extLst>
          </p:cNvPr>
          <p:cNvGrpSpPr/>
          <p:nvPr/>
        </p:nvGrpSpPr>
        <p:grpSpPr>
          <a:xfrm>
            <a:off x="4245730" y="2099286"/>
            <a:ext cx="2480327" cy="463748"/>
            <a:chOff x="4245730" y="2099286"/>
            <a:chExt cx="2480327" cy="463748"/>
          </a:xfrm>
        </p:grpSpPr>
        <p:sp>
          <p:nvSpPr>
            <p:cNvPr id="22" name="圆角矩形 21"/>
            <p:cNvSpPr/>
            <p:nvPr/>
          </p:nvSpPr>
          <p:spPr>
            <a:xfrm>
              <a:off x="4245730" y="2110938"/>
              <a:ext cx="2480327" cy="452096"/>
            </a:xfrm>
            <a:prstGeom prst="roundRect">
              <a:avLst/>
            </a:prstGeom>
            <a:solidFill>
              <a:srgbClr val="FF7F7F"/>
            </a:solidFill>
            <a:ln>
              <a:noFill/>
            </a:ln>
            <a:effectLst>
              <a:outerShdw algn="t" blurRad="88900" dir="1800000" dist="1524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0740" lIns="81478" rIns="81478" rtlCol="0" tIns="40740"/>
            <a:lstStyle/>
            <a:p>
              <a:pPr algn="ctr"/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19" name="TextBox 26"/>
            <p:cNvSpPr txBox="1"/>
            <p:nvPr/>
          </p:nvSpPr>
          <p:spPr>
            <a:xfrm>
              <a:off x="4721995" y="2099286"/>
              <a:ext cx="1158234" cy="447290"/>
            </a:xfrm>
            <a:prstGeom prst="rect">
              <a:avLst/>
            </a:prstGeom>
            <a:noFill/>
          </p:spPr>
          <p:txBody>
            <a:bodyPr bIns="60958" lIns="121917" rIns="121917" rtlCol="0" tIns="60958" wrap="none">
              <a:spAutoFit/>
            </a:bodyPr>
            <a:lstStyle/>
            <a:p>
              <a:pPr algn="r"/>
              <a:r>
                <a:rPr b="1" sz="2135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五查	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7B1022B-5879-47FE-8F97-70F342270159}"/>
              </a:ext>
            </a:extLst>
          </p:cNvPr>
          <p:cNvGrpSpPr/>
          <p:nvPr/>
        </p:nvGrpSpPr>
        <p:grpSpPr>
          <a:xfrm>
            <a:off x="8750847" y="2094870"/>
            <a:ext cx="2480327" cy="453996"/>
            <a:chOff x="8750847" y="2094870"/>
            <a:chExt cx="2480327" cy="453996"/>
          </a:xfrm>
        </p:grpSpPr>
        <p:sp>
          <p:nvSpPr>
            <p:cNvPr id="23" name="圆角矩形 22"/>
            <p:cNvSpPr/>
            <p:nvPr/>
          </p:nvSpPr>
          <p:spPr>
            <a:xfrm>
              <a:off x="8750847" y="2094870"/>
              <a:ext cx="2480327" cy="452096"/>
            </a:xfrm>
            <a:prstGeom prst="roundRect">
              <a:avLst/>
            </a:prstGeom>
            <a:solidFill>
              <a:srgbClr val="FF7F7F"/>
            </a:solidFill>
            <a:ln>
              <a:noFill/>
            </a:ln>
            <a:effectLst>
              <a:outerShdw algn="t" blurRad="88900" dir="1800000" dist="1524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0740" lIns="81478" rIns="81478" rtlCol="0" tIns="40740"/>
            <a:lstStyle/>
            <a:p>
              <a:pPr algn="ctr"/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20" name="TextBox 27"/>
            <p:cNvSpPr txBox="1"/>
            <p:nvPr/>
          </p:nvSpPr>
          <p:spPr>
            <a:xfrm>
              <a:off x="9460150" y="2099286"/>
              <a:ext cx="1058221" cy="447290"/>
            </a:xfrm>
            <a:prstGeom prst="rect">
              <a:avLst/>
            </a:prstGeom>
            <a:noFill/>
          </p:spPr>
          <p:txBody>
            <a:bodyPr bIns="60958" lIns="121917" rIns="121917" rtlCol="0" tIns="60958" wrap="none">
              <a:spAutoFit/>
            </a:bodyPr>
            <a:lstStyle/>
            <a:p>
              <a:pPr algn="l"/>
              <a:r>
                <a:rPr b="1" sz="2135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一巡视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8B64CF-EDCA-4598-8E13-271560DC84F8}"/>
              </a:ext>
            </a:extLst>
          </p:cNvPr>
          <p:cNvGrpSpPr/>
          <p:nvPr/>
        </p:nvGrpSpPr>
        <p:grpSpPr>
          <a:xfrm>
            <a:off x="7202184" y="3356421"/>
            <a:ext cx="1092152" cy="1092468"/>
            <a:chOff x="7202184" y="3356421"/>
            <a:chExt cx="1092152" cy="1092468"/>
          </a:xfrm>
        </p:grpSpPr>
        <p:sp>
          <p:nvSpPr>
            <p:cNvPr id="18" name="椭圆 17"/>
            <p:cNvSpPr/>
            <p:nvPr/>
          </p:nvSpPr>
          <p:spPr bwMode="auto">
            <a:xfrm>
              <a:off x="7202184" y="3356421"/>
              <a:ext cx="1092152" cy="1092468"/>
            </a:xfrm>
            <a:prstGeom prst="ellipse">
              <a:avLst/>
            </a:prstGeom>
            <a:solidFill>
              <a:srgbClr val="FF7F7F"/>
            </a:solidFill>
            <a:ln algn="ctr" cap="flat" cmpd="sng" w="9525">
              <a:solidFill>
                <a:srgbClr val="F8F8F8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60958" compatLnSpc="1" lIns="121917" numCol="1" rIns="121917" rtlCol="0" tIns="60958" vert="horz" wrap="square"/>
            <a:lstStyle/>
            <a:p>
              <a:pPr defTabSz="913765"/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29" name="TextBox 38"/>
            <p:cNvSpPr txBox="1"/>
            <p:nvPr/>
          </p:nvSpPr>
          <p:spPr>
            <a:xfrm>
              <a:off x="7338852" y="3604159"/>
              <a:ext cx="753421" cy="609596"/>
            </a:xfrm>
            <a:prstGeom prst="rect">
              <a:avLst/>
            </a:prstGeom>
            <a:noFill/>
          </p:spPr>
          <p:txBody>
            <a:bodyPr bIns="60958" lIns="121917" rIns="121917" rtlCol="0" tIns="60958" wrap="none">
              <a:spAutoFit/>
            </a:bodyPr>
            <a:lstStyle/>
            <a:p>
              <a:r>
                <a:rPr altLang="zh-CN" lang="en-US" sz="3200">
                  <a:solidFill>
                    <a:srgbClr val="F8F8F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VS</a:t>
              </a:r>
            </a:p>
          </p:txBody>
        </p:sp>
      </p:grpSp>
      <p:sp>
        <p:nvSpPr>
          <p:cNvPr id="30" name="矩形 29"/>
          <p:cNvSpPr/>
          <p:nvPr/>
        </p:nvSpPr>
        <p:spPr bwMode="auto">
          <a:xfrm>
            <a:off x="4245610" y="3003551"/>
            <a:ext cx="2442210" cy="2813050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1569" lIns="123138" rIns="123138" rtlCol="0" tIns="61569"/>
          <a:lstStyle/>
          <a:p>
            <a:pPr algn="ctr"/>
            <a:r>
              <a:rPr sz="20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新入院</a:t>
            </a:r>
          </a:p>
          <a:p>
            <a:pPr algn="ctr"/>
            <a:r>
              <a:rPr sz="20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术前准备</a:t>
            </a:r>
          </a:p>
          <a:p>
            <a:pPr algn="ctr"/>
            <a:r>
              <a:rPr sz="20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危重瘫痪</a:t>
            </a:r>
          </a:p>
          <a:p>
            <a:pPr algn="ctr"/>
            <a:r>
              <a:rPr sz="20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大小便失禁</a:t>
            </a:r>
          </a:p>
          <a:p>
            <a:pPr algn="ctr"/>
            <a:r>
              <a:rPr sz="20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大手术后病员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8750300" y="3002916"/>
            <a:ext cx="2480945" cy="281368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bIns="61569" lIns="123138" rIns="123138" rtlCol="0" tIns="61569"/>
          <a:lstStyle/>
          <a:p>
            <a:pPr algn="ctr"/>
            <a:r>
              <a:rPr sz="20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对危重、大手术后及病情有特殊变化的病员，交班人员应共同巡视，进行床旁交班。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3602DE-81A2-43DC-8C71-1F3C7B29B649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A815B29-A1D9-4B87-A5A4-5EBC20C8F501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CED91288-F90D-4335-A8A9-C2EC653E4348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淘宝店chenying0907出品 9">
                <a:extLst>
                  <a:ext uri="{FF2B5EF4-FFF2-40B4-BE49-F238E27FC236}">
                    <a16:creationId xmlns:a16="http://schemas.microsoft.com/office/drawing/2014/main" id="{BCE0069F-A3F7-4E6F-B94D-D5796FEC18E8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73152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“五查”“一巡视”</a:t>
                </a:r>
              </a:p>
            </p:txBody>
          </p:sp>
        </p:grpSp>
        <p:sp>
          <p:nvSpPr>
            <p:cNvPr id="26" name="淘宝店chenying0907出品 9">
              <a:extLst>
                <a:ext uri="{FF2B5EF4-FFF2-40B4-BE49-F238E27FC236}">
                  <a16:creationId xmlns:a16="http://schemas.microsoft.com/office/drawing/2014/main" id="{4DA4AAE4-5109-4CF2-A735-AA308888F042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7A9C499-D94F-4039-B1B4-6175C0F1A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462" l="22948" r="28321"/>
          <a:stretch>
            <a:fillRect/>
          </a:stretch>
        </p:blipFill>
        <p:spPr>
          <a:xfrm>
            <a:off x="762000" y="1241805"/>
            <a:ext cx="3028949" cy="5130185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E2DA0EF-83C5-4FD5-B21B-C298C3DAEA5C}"/>
              </a:ext>
            </a:extLst>
          </p:cNvPr>
          <p:cNvGrpSpPr/>
          <p:nvPr/>
        </p:nvGrpSpPr>
        <p:grpSpPr>
          <a:xfrm>
            <a:off x="3848808" y="2713673"/>
            <a:ext cx="2106613" cy="2989263"/>
            <a:chOff x="3848808" y="2713673"/>
            <a:chExt cx="2106613" cy="2989263"/>
          </a:xfrm>
        </p:grpSpPr>
        <p:grpSp>
          <p:nvGrpSpPr>
            <p:cNvPr id="10" name="组合 9"/>
            <p:cNvGrpSpPr/>
            <p:nvPr/>
          </p:nvGrpSpPr>
          <p:grpSpPr>
            <a:xfrm>
              <a:off x="3848808" y="2713673"/>
              <a:ext cx="2106613" cy="2989263"/>
              <a:chOff x="3867857" y="1811356"/>
              <a:chExt cx="2106601" cy="3482727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867857" y="1811356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020257" y="1963756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24593" name="Text Box 18"/>
            <p:cNvSpPr txBox="1"/>
            <p:nvPr/>
          </p:nvSpPr>
          <p:spPr>
            <a:xfrm>
              <a:off x="4254890" y="3686801"/>
              <a:ext cx="16510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二  交  代</a:t>
              </a:r>
            </a:p>
          </p:txBody>
        </p:sp>
        <p:sp>
          <p:nvSpPr>
            <p:cNvPr id="24582" name="Text Box 9"/>
            <p:cNvSpPr txBox="1"/>
            <p:nvPr/>
          </p:nvSpPr>
          <p:spPr>
            <a:xfrm>
              <a:off x="4096459" y="4380516"/>
              <a:ext cx="1858962" cy="7010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术中、术后情况及注意事项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B0609C3-B6A1-49F0-B173-F69CCB036AFE}"/>
              </a:ext>
            </a:extLst>
          </p:cNvPr>
          <p:cNvGrpSpPr/>
          <p:nvPr/>
        </p:nvGrpSpPr>
        <p:grpSpPr>
          <a:xfrm>
            <a:off x="9038028" y="2713673"/>
            <a:ext cx="2106931" cy="2989263"/>
            <a:chOff x="9038028" y="2713673"/>
            <a:chExt cx="2106931" cy="2989263"/>
          </a:xfrm>
        </p:grpSpPr>
        <p:grpSp>
          <p:nvGrpSpPr>
            <p:cNvPr id="12" name="组合 11"/>
            <p:cNvGrpSpPr/>
            <p:nvPr/>
          </p:nvGrpSpPr>
          <p:grpSpPr>
            <a:xfrm>
              <a:off x="9038028" y="2713673"/>
              <a:ext cx="2106613" cy="2989263"/>
              <a:chOff x="9048328" y="1811356"/>
              <a:chExt cx="2106601" cy="3482727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9048328" y="1811356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9200728" y="1963756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24589" name="Text Box 18"/>
            <p:cNvSpPr txBox="1"/>
            <p:nvPr/>
          </p:nvSpPr>
          <p:spPr>
            <a:xfrm>
              <a:off x="9385691" y="3712201"/>
              <a:ext cx="16510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四  交  代</a:t>
              </a:r>
            </a:p>
          </p:txBody>
        </p:sp>
        <p:sp>
          <p:nvSpPr>
            <p:cNvPr id="24590" name="Text Box 9"/>
            <p:cNvSpPr txBox="1"/>
            <p:nvPr/>
          </p:nvSpPr>
          <p:spPr>
            <a:xfrm>
              <a:off x="9149470" y="4428141"/>
              <a:ext cx="1995488" cy="10058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  特殊药品的剂量、用法、注意事项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EBEE3A8-A9C3-4FF2-9E03-F1D3E44A8DFC}"/>
              </a:ext>
            </a:extLst>
          </p:cNvPr>
          <p:cNvGrpSpPr/>
          <p:nvPr/>
        </p:nvGrpSpPr>
        <p:grpSpPr>
          <a:xfrm>
            <a:off x="6439291" y="2713673"/>
            <a:ext cx="2106612" cy="2989263"/>
            <a:chOff x="6439291" y="2713673"/>
            <a:chExt cx="2106612" cy="2989263"/>
          </a:xfrm>
        </p:grpSpPr>
        <p:grpSp>
          <p:nvGrpSpPr>
            <p:cNvPr id="11" name="组合 10"/>
            <p:cNvGrpSpPr/>
            <p:nvPr/>
          </p:nvGrpSpPr>
          <p:grpSpPr>
            <a:xfrm>
              <a:off x="6439291" y="2713673"/>
              <a:ext cx="2106612" cy="2989263"/>
              <a:chOff x="6449590" y="1811356"/>
              <a:chExt cx="2106601" cy="3482727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6449590" y="1811356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6601990" y="1963756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24581" name="Text Box 18"/>
            <p:cNvSpPr txBox="1"/>
            <p:nvPr/>
          </p:nvSpPr>
          <p:spPr>
            <a:xfrm>
              <a:off x="6839341" y="3686801"/>
              <a:ext cx="16510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三  交  代</a:t>
              </a:r>
            </a:p>
          </p:txBody>
        </p:sp>
        <p:sp>
          <p:nvSpPr>
            <p:cNvPr id="24594" name="Text Box 9"/>
            <p:cNvSpPr txBox="1"/>
            <p:nvPr/>
          </p:nvSpPr>
          <p:spPr>
            <a:xfrm>
              <a:off x="6630110" y="4423377"/>
              <a:ext cx="1905000" cy="7010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病情变化和特殊处理护理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70BBC38-AB07-4CBA-80C3-64E884D4CBFB}"/>
              </a:ext>
            </a:extLst>
          </p:cNvPr>
          <p:cNvGrpSpPr/>
          <p:nvPr/>
        </p:nvGrpSpPr>
        <p:grpSpPr>
          <a:xfrm>
            <a:off x="1275153" y="2713673"/>
            <a:ext cx="2160588" cy="2990850"/>
            <a:chOff x="1275153" y="2713673"/>
            <a:chExt cx="2160588" cy="2990850"/>
          </a:xfrm>
        </p:grpSpPr>
        <p:grpSp>
          <p:nvGrpSpPr>
            <p:cNvPr id="4" name="组合 3"/>
            <p:cNvGrpSpPr/>
            <p:nvPr/>
          </p:nvGrpSpPr>
          <p:grpSpPr>
            <a:xfrm>
              <a:off x="1275153" y="2713673"/>
              <a:ext cx="2160588" cy="2990850"/>
              <a:chOff x="1286124" y="1833345"/>
              <a:chExt cx="2159799" cy="3461929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286124" y="1833345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rgbClr val="F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491722" y="1964947"/>
                <a:ext cx="1954201" cy="3330327"/>
              </a:xfrm>
              <a:prstGeom prst="roundRect">
                <a:avLst>
                  <a:gd fmla="val 5528" name="adj"/>
                </a:avLst>
              </a:prstGeom>
              <a:solidFill>
                <a:schemeClr val="bg1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24585" name="Text Box 18"/>
            <p:cNvSpPr txBox="1"/>
            <p:nvPr/>
          </p:nvSpPr>
          <p:spPr>
            <a:xfrm>
              <a:off x="1656153" y="3712201"/>
              <a:ext cx="16510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F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一  交  代</a:t>
              </a:r>
            </a:p>
          </p:txBody>
        </p:sp>
        <p:sp>
          <p:nvSpPr>
            <p:cNvPr id="24586" name="Text Box 9"/>
            <p:cNvSpPr txBox="1"/>
            <p:nvPr/>
          </p:nvSpPr>
          <p:spPr>
            <a:xfrm>
              <a:off x="1656471" y="4385277"/>
              <a:ext cx="1644650" cy="7010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医嘱完成</a:t>
              </a:r>
            </a:p>
            <a:p>
              <a:pPr algn="ctr"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情况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21CCEB2-DD96-4345-9E60-54D3A39A92C5}"/>
              </a:ext>
            </a:extLst>
          </p:cNvPr>
          <p:cNvGrpSpPr/>
          <p:nvPr/>
        </p:nvGrpSpPr>
        <p:grpSpPr>
          <a:xfrm>
            <a:off x="577698" y="591185"/>
            <a:ext cx="3213252" cy="508000"/>
            <a:chOff x="5685306" y="1561422"/>
            <a:chExt cx="3213252" cy="50800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5D4AEF13-5A86-4812-A243-AAF5FF9422A4}"/>
                </a:ext>
              </a:extLst>
            </p:cNvPr>
            <p:cNvGrpSpPr/>
            <p:nvPr/>
          </p:nvGrpSpPr>
          <p:grpSpPr>
            <a:xfrm>
              <a:off x="5698006" y="1561422"/>
              <a:ext cx="3200552" cy="508000"/>
              <a:chOff x="5698006" y="1561422"/>
              <a:chExt cx="3200552" cy="508000"/>
            </a:xfrm>
          </p:grpSpPr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869A83F4-FFC8-438E-A5EC-DBC587054D44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淘宝店chenying0907出品 9">
                <a:extLst>
                  <a:ext uri="{FF2B5EF4-FFF2-40B4-BE49-F238E27FC236}">
                    <a16:creationId xmlns:a16="http://schemas.microsoft.com/office/drawing/2014/main" id="{549C4CAB-BF7B-4B53-99C4-E0FA52975007}"/>
                  </a:ext>
                </a:extLst>
              </p:cNvPr>
              <p:cNvSpPr txBox="1"/>
              <p:nvPr/>
            </p:nvSpPr>
            <p:spPr>
              <a:xfrm>
                <a:off x="6382762" y="1608412"/>
                <a:ext cx="247590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“四交代”</a:t>
                </a:r>
              </a:p>
            </p:txBody>
          </p:sp>
        </p:grpSp>
        <p:sp>
          <p:nvSpPr>
            <p:cNvPr id="49" name="淘宝店chenying0907出品 9">
              <a:extLst>
                <a:ext uri="{FF2B5EF4-FFF2-40B4-BE49-F238E27FC236}">
                  <a16:creationId xmlns:a16="http://schemas.microsoft.com/office/drawing/2014/main" id="{5341A3A6-1AE9-45FA-BCC9-729A08B369C0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08DFB90-C2C5-4071-922E-45E5D5058E9A}"/>
              </a:ext>
            </a:extLst>
          </p:cNvPr>
          <p:cNvGrpSpPr/>
          <p:nvPr/>
        </p:nvGrpSpPr>
        <p:grpSpPr>
          <a:xfrm>
            <a:off x="2057401" y="1680152"/>
            <a:ext cx="839032" cy="839032"/>
            <a:chOff x="2057401" y="1682936"/>
            <a:chExt cx="839032" cy="839032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4D8A12A-B54F-4A65-9ACA-62DF0262DF54}"/>
                </a:ext>
              </a:extLst>
            </p:cNvPr>
            <p:cNvSpPr/>
            <p:nvPr/>
          </p:nvSpPr>
          <p:spPr>
            <a:xfrm>
              <a:off x="2057401" y="1682936"/>
              <a:ext cx="839032" cy="839032"/>
            </a:xfrm>
            <a:prstGeom prst="ellipse">
              <a:avLst/>
            </a:prstGeom>
            <a:solidFill>
              <a:srgbClr val="FF7F7F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iconfont-1187-868615">
              <a:extLst>
                <a:ext uri="{FF2B5EF4-FFF2-40B4-BE49-F238E27FC236}">
                  <a16:creationId xmlns:a16="http://schemas.microsoft.com/office/drawing/2014/main" id="{1817C4C0-721E-4321-A279-D88BD42F05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2610" y="1886452"/>
              <a:ext cx="431082" cy="432000"/>
            </a:xfrm>
            <a:custGeom>
              <a:gdLst>
                <a:gd fmla="*/ 12123 w 12728" name="T0"/>
                <a:gd fmla="*/ 2794 h 12755" name="T1"/>
                <a:gd fmla="*/ 11574 w 12728" name="T2"/>
                <a:gd fmla="*/ 3342 h 12755" name="T3"/>
                <a:gd fmla="*/ 9386 w 12728" name="T4"/>
                <a:gd fmla="*/ 1151 h 12755" name="T5"/>
                <a:gd fmla="*/ 9932 w 12728" name="T6"/>
                <a:gd fmla="*/ 605 h 12755" name="T7"/>
                <a:gd fmla="*/ 12123 w 12728" name="T8"/>
                <a:gd fmla="*/ 605 h 12755" name="T9"/>
                <a:gd fmla="*/ 12123 w 12728" name="T10"/>
                <a:gd fmla="*/ 2794 h 12755" name="T11"/>
                <a:gd fmla="*/ 10479 w 12728" name="T12"/>
                <a:gd fmla="*/ 4436 h 12755" name="T13"/>
                <a:gd fmla="*/ 7742 w 12728" name="T14"/>
                <a:gd fmla="*/ 7169 h 12755" name="T15"/>
                <a:gd fmla="*/ 3926 w 12728" name="T16"/>
                <a:gd fmla="*/ 8827 h 12755" name="T17"/>
                <a:gd fmla="*/ 5551 w 12728" name="T18"/>
                <a:gd fmla="*/ 4980 h 12755" name="T19"/>
                <a:gd fmla="*/ 8290 w 12728" name="T20"/>
                <a:gd fmla="*/ 2245 h 12755" name="T21"/>
                <a:gd fmla="*/ 10479 w 12728" name="T22"/>
                <a:gd fmla="*/ 4436 h 12755" name="T23"/>
                <a:gd fmla="*/ 4711 w 12728" name="T24"/>
                <a:gd fmla="*/ 1735 h 12755" name="T25"/>
                <a:gd fmla="*/ 2356 w 12728" name="T26"/>
                <a:gd fmla="*/ 1735 h 12755" name="T27"/>
                <a:gd fmla="*/ 1570 w 12728" name="T28"/>
                <a:gd fmla="*/ 2522 h 12755" name="T29"/>
                <a:gd fmla="*/ 1570 w 12728" name="T30"/>
                <a:gd fmla="*/ 10392 h 12755" name="T31"/>
                <a:gd fmla="*/ 2356 w 12728" name="T32"/>
                <a:gd fmla="*/ 11179 h 12755" name="T33"/>
                <a:gd fmla="*/ 10210 w 12728" name="T34"/>
                <a:gd fmla="*/ 11179 h 12755" name="T35"/>
                <a:gd fmla="*/ 10995 w 12728" name="T36"/>
                <a:gd fmla="*/ 10392 h 12755" name="T37"/>
                <a:gd fmla="*/ 10995 w 12728" name="T38"/>
                <a:gd fmla="*/ 7245 h 12755" name="T39"/>
                <a:gd fmla="*/ 11780 w 12728" name="T40"/>
                <a:gd fmla="*/ 6458 h 12755" name="T41"/>
                <a:gd fmla="*/ 12565 w 12728" name="T42"/>
                <a:gd fmla="*/ 7245 h 12755" name="T43"/>
                <a:gd fmla="*/ 12565 w 12728" name="T44"/>
                <a:gd fmla="*/ 11181 h 12755" name="T45"/>
                <a:gd fmla="*/ 10995 w 12728" name="T46"/>
                <a:gd fmla="*/ 12755 h 12755" name="T47"/>
                <a:gd fmla="*/ 1570 w 12728" name="T48"/>
                <a:gd fmla="*/ 12755 h 12755" name="T49"/>
                <a:gd fmla="*/ 0 w 12728" name="T50"/>
                <a:gd fmla="*/ 11181 h 12755" name="T51"/>
                <a:gd fmla="*/ 0 w 12728" name="T52"/>
                <a:gd fmla="*/ 1735 h 12755" name="T53"/>
                <a:gd fmla="*/ 1570 w 12728" name="T54"/>
                <a:gd fmla="*/ 161 h 12755" name="T55"/>
                <a:gd fmla="*/ 4711 w 12728" name="T56"/>
                <a:gd fmla="*/ 161 h 12755" name="T57"/>
                <a:gd fmla="*/ 5496 w 12728" name="T58"/>
                <a:gd fmla="*/ 948 h 12755" name="T59"/>
                <a:gd fmla="*/ 4711 w 12728" name="T60"/>
                <a:gd fmla="*/ 1735 h 12755" name="T61"/>
                <a:gd fmla="*/ 4711 w 12728" name="T62"/>
                <a:gd fmla="*/ 1735 h 127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755" w="12727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8F179BC-5C81-47DD-AAF7-337FF065E128}"/>
              </a:ext>
            </a:extLst>
          </p:cNvPr>
          <p:cNvGrpSpPr/>
          <p:nvPr/>
        </p:nvGrpSpPr>
        <p:grpSpPr>
          <a:xfrm>
            <a:off x="4406398" y="1680152"/>
            <a:ext cx="839032" cy="839032"/>
            <a:chOff x="2057401" y="1682936"/>
            <a:chExt cx="839032" cy="839032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78B09FF-646C-4AB2-8BA7-F887107433A3}"/>
                </a:ext>
              </a:extLst>
            </p:cNvPr>
            <p:cNvSpPr/>
            <p:nvPr/>
          </p:nvSpPr>
          <p:spPr>
            <a:xfrm>
              <a:off x="2057401" y="1682936"/>
              <a:ext cx="839032" cy="839032"/>
            </a:xfrm>
            <a:prstGeom prst="ellipse">
              <a:avLst/>
            </a:prstGeom>
            <a:solidFill>
              <a:srgbClr val="FF7F7F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iconfont-1187-868615">
              <a:extLst>
                <a:ext uri="{FF2B5EF4-FFF2-40B4-BE49-F238E27FC236}">
                  <a16:creationId xmlns:a16="http://schemas.microsoft.com/office/drawing/2014/main" id="{BCB40E45-B7B3-4B9A-A02C-FD2E683B53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2610" y="1886452"/>
              <a:ext cx="431082" cy="432000"/>
            </a:xfrm>
            <a:custGeom>
              <a:gdLst>
                <a:gd fmla="*/ 12123 w 12728" name="T0"/>
                <a:gd fmla="*/ 2794 h 12755" name="T1"/>
                <a:gd fmla="*/ 11574 w 12728" name="T2"/>
                <a:gd fmla="*/ 3342 h 12755" name="T3"/>
                <a:gd fmla="*/ 9386 w 12728" name="T4"/>
                <a:gd fmla="*/ 1151 h 12755" name="T5"/>
                <a:gd fmla="*/ 9932 w 12728" name="T6"/>
                <a:gd fmla="*/ 605 h 12755" name="T7"/>
                <a:gd fmla="*/ 12123 w 12728" name="T8"/>
                <a:gd fmla="*/ 605 h 12755" name="T9"/>
                <a:gd fmla="*/ 12123 w 12728" name="T10"/>
                <a:gd fmla="*/ 2794 h 12755" name="T11"/>
                <a:gd fmla="*/ 10479 w 12728" name="T12"/>
                <a:gd fmla="*/ 4436 h 12755" name="T13"/>
                <a:gd fmla="*/ 7742 w 12728" name="T14"/>
                <a:gd fmla="*/ 7169 h 12755" name="T15"/>
                <a:gd fmla="*/ 3926 w 12728" name="T16"/>
                <a:gd fmla="*/ 8827 h 12755" name="T17"/>
                <a:gd fmla="*/ 5551 w 12728" name="T18"/>
                <a:gd fmla="*/ 4980 h 12755" name="T19"/>
                <a:gd fmla="*/ 8290 w 12728" name="T20"/>
                <a:gd fmla="*/ 2245 h 12755" name="T21"/>
                <a:gd fmla="*/ 10479 w 12728" name="T22"/>
                <a:gd fmla="*/ 4436 h 12755" name="T23"/>
                <a:gd fmla="*/ 4711 w 12728" name="T24"/>
                <a:gd fmla="*/ 1735 h 12755" name="T25"/>
                <a:gd fmla="*/ 2356 w 12728" name="T26"/>
                <a:gd fmla="*/ 1735 h 12755" name="T27"/>
                <a:gd fmla="*/ 1570 w 12728" name="T28"/>
                <a:gd fmla="*/ 2522 h 12755" name="T29"/>
                <a:gd fmla="*/ 1570 w 12728" name="T30"/>
                <a:gd fmla="*/ 10392 h 12755" name="T31"/>
                <a:gd fmla="*/ 2356 w 12728" name="T32"/>
                <a:gd fmla="*/ 11179 h 12755" name="T33"/>
                <a:gd fmla="*/ 10210 w 12728" name="T34"/>
                <a:gd fmla="*/ 11179 h 12755" name="T35"/>
                <a:gd fmla="*/ 10995 w 12728" name="T36"/>
                <a:gd fmla="*/ 10392 h 12755" name="T37"/>
                <a:gd fmla="*/ 10995 w 12728" name="T38"/>
                <a:gd fmla="*/ 7245 h 12755" name="T39"/>
                <a:gd fmla="*/ 11780 w 12728" name="T40"/>
                <a:gd fmla="*/ 6458 h 12755" name="T41"/>
                <a:gd fmla="*/ 12565 w 12728" name="T42"/>
                <a:gd fmla="*/ 7245 h 12755" name="T43"/>
                <a:gd fmla="*/ 12565 w 12728" name="T44"/>
                <a:gd fmla="*/ 11181 h 12755" name="T45"/>
                <a:gd fmla="*/ 10995 w 12728" name="T46"/>
                <a:gd fmla="*/ 12755 h 12755" name="T47"/>
                <a:gd fmla="*/ 1570 w 12728" name="T48"/>
                <a:gd fmla="*/ 12755 h 12755" name="T49"/>
                <a:gd fmla="*/ 0 w 12728" name="T50"/>
                <a:gd fmla="*/ 11181 h 12755" name="T51"/>
                <a:gd fmla="*/ 0 w 12728" name="T52"/>
                <a:gd fmla="*/ 1735 h 12755" name="T53"/>
                <a:gd fmla="*/ 1570 w 12728" name="T54"/>
                <a:gd fmla="*/ 161 h 12755" name="T55"/>
                <a:gd fmla="*/ 4711 w 12728" name="T56"/>
                <a:gd fmla="*/ 161 h 12755" name="T57"/>
                <a:gd fmla="*/ 5496 w 12728" name="T58"/>
                <a:gd fmla="*/ 948 h 12755" name="T59"/>
                <a:gd fmla="*/ 4711 w 12728" name="T60"/>
                <a:gd fmla="*/ 1735 h 12755" name="T61"/>
                <a:gd fmla="*/ 4711 w 12728" name="T62"/>
                <a:gd fmla="*/ 1735 h 127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755" w="12727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F92196C-925B-4433-B6CD-2A2B8D7655ED}"/>
              </a:ext>
            </a:extLst>
          </p:cNvPr>
          <p:cNvGrpSpPr/>
          <p:nvPr/>
        </p:nvGrpSpPr>
        <p:grpSpPr>
          <a:xfrm>
            <a:off x="6996880" y="1680152"/>
            <a:ext cx="839032" cy="839032"/>
            <a:chOff x="2057401" y="1682936"/>
            <a:chExt cx="839032" cy="839032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CAF48A7D-A422-41F8-B6A7-67ADE84996D3}"/>
                </a:ext>
              </a:extLst>
            </p:cNvPr>
            <p:cNvSpPr/>
            <p:nvPr/>
          </p:nvSpPr>
          <p:spPr>
            <a:xfrm>
              <a:off x="2057401" y="1682936"/>
              <a:ext cx="839032" cy="839032"/>
            </a:xfrm>
            <a:prstGeom prst="ellipse">
              <a:avLst/>
            </a:prstGeom>
            <a:solidFill>
              <a:srgbClr val="FF7F7F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iconfont-1187-868615">
              <a:extLst>
                <a:ext uri="{FF2B5EF4-FFF2-40B4-BE49-F238E27FC236}">
                  <a16:creationId xmlns:a16="http://schemas.microsoft.com/office/drawing/2014/main" id="{0DA31118-670B-4608-AB1C-6A3BC429A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2610" y="1886452"/>
              <a:ext cx="431082" cy="432000"/>
            </a:xfrm>
            <a:custGeom>
              <a:gdLst>
                <a:gd fmla="*/ 12123 w 12728" name="T0"/>
                <a:gd fmla="*/ 2794 h 12755" name="T1"/>
                <a:gd fmla="*/ 11574 w 12728" name="T2"/>
                <a:gd fmla="*/ 3342 h 12755" name="T3"/>
                <a:gd fmla="*/ 9386 w 12728" name="T4"/>
                <a:gd fmla="*/ 1151 h 12755" name="T5"/>
                <a:gd fmla="*/ 9932 w 12728" name="T6"/>
                <a:gd fmla="*/ 605 h 12755" name="T7"/>
                <a:gd fmla="*/ 12123 w 12728" name="T8"/>
                <a:gd fmla="*/ 605 h 12755" name="T9"/>
                <a:gd fmla="*/ 12123 w 12728" name="T10"/>
                <a:gd fmla="*/ 2794 h 12755" name="T11"/>
                <a:gd fmla="*/ 10479 w 12728" name="T12"/>
                <a:gd fmla="*/ 4436 h 12755" name="T13"/>
                <a:gd fmla="*/ 7742 w 12728" name="T14"/>
                <a:gd fmla="*/ 7169 h 12755" name="T15"/>
                <a:gd fmla="*/ 3926 w 12728" name="T16"/>
                <a:gd fmla="*/ 8827 h 12755" name="T17"/>
                <a:gd fmla="*/ 5551 w 12728" name="T18"/>
                <a:gd fmla="*/ 4980 h 12755" name="T19"/>
                <a:gd fmla="*/ 8290 w 12728" name="T20"/>
                <a:gd fmla="*/ 2245 h 12755" name="T21"/>
                <a:gd fmla="*/ 10479 w 12728" name="T22"/>
                <a:gd fmla="*/ 4436 h 12755" name="T23"/>
                <a:gd fmla="*/ 4711 w 12728" name="T24"/>
                <a:gd fmla="*/ 1735 h 12755" name="T25"/>
                <a:gd fmla="*/ 2356 w 12728" name="T26"/>
                <a:gd fmla="*/ 1735 h 12755" name="T27"/>
                <a:gd fmla="*/ 1570 w 12728" name="T28"/>
                <a:gd fmla="*/ 2522 h 12755" name="T29"/>
                <a:gd fmla="*/ 1570 w 12728" name="T30"/>
                <a:gd fmla="*/ 10392 h 12755" name="T31"/>
                <a:gd fmla="*/ 2356 w 12728" name="T32"/>
                <a:gd fmla="*/ 11179 h 12755" name="T33"/>
                <a:gd fmla="*/ 10210 w 12728" name="T34"/>
                <a:gd fmla="*/ 11179 h 12755" name="T35"/>
                <a:gd fmla="*/ 10995 w 12728" name="T36"/>
                <a:gd fmla="*/ 10392 h 12755" name="T37"/>
                <a:gd fmla="*/ 10995 w 12728" name="T38"/>
                <a:gd fmla="*/ 7245 h 12755" name="T39"/>
                <a:gd fmla="*/ 11780 w 12728" name="T40"/>
                <a:gd fmla="*/ 6458 h 12755" name="T41"/>
                <a:gd fmla="*/ 12565 w 12728" name="T42"/>
                <a:gd fmla="*/ 7245 h 12755" name="T43"/>
                <a:gd fmla="*/ 12565 w 12728" name="T44"/>
                <a:gd fmla="*/ 11181 h 12755" name="T45"/>
                <a:gd fmla="*/ 10995 w 12728" name="T46"/>
                <a:gd fmla="*/ 12755 h 12755" name="T47"/>
                <a:gd fmla="*/ 1570 w 12728" name="T48"/>
                <a:gd fmla="*/ 12755 h 12755" name="T49"/>
                <a:gd fmla="*/ 0 w 12728" name="T50"/>
                <a:gd fmla="*/ 11181 h 12755" name="T51"/>
                <a:gd fmla="*/ 0 w 12728" name="T52"/>
                <a:gd fmla="*/ 1735 h 12755" name="T53"/>
                <a:gd fmla="*/ 1570 w 12728" name="T54"/>
                <a:gd fmla="*/ 161 h 12755" name="T55"/>
                <a:gd fmla="*/ 4711 w 12728" name="T56"/>
                <a:gd fmla="*/ 161 h 12755" name="T57"/>
                <a:gd fmla="*/ 5496 w 12728" name="T58"/>
                <a:gd fmla="*/ 948 h 12755" name="T59"/>
                <a:gd fmla="*/ 4711 w 12728" name="T60"/>
                <a:gd fmla="*/ 1735 h 12755" name="T61"/>
                <a:gd fmla="*/ 4711 w 12728" name="T62"/>
                <a:gd fmla="*/ 1735 h 127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755" w="12727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E86CFA3-162B-4CA1-B4EF-6C5C010A4239}"/>
              </a:ext>
            </a:extLst>
          </p:cNvPr>
          <p:cNvGrpSpPr/>
          <p:nvPr/>
        </p:nvGrpSpPr>
        <p:grpSpPr>
          <a:xfrm>
            <a:off x="9715083" y="1680152"/>
            <a:ext cx="839032" cy="839032"/>
            <a:chOff x="2057401" y="1682936"/>
            <a:chExt cx="839032" cy="839032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709438E9-AF40-46C3-97DF-833DE4CB399E}"/>
                </a:ext>
              </a:extLst>
            </p:cNvPr>
            <p:cNvSpPr/>
            <p:nvPr/>
          </p:nvSpPr>
          <p:spPr>
            <a:xfrm>
              <a:off x="2057401" y="1682936"/>
              <a:ext cx="839032" cy="839032"/>
            </a:xfrm>
            <a:prstGeom prst="ellipse">
              <a:avLst/>
            </a:prstGeom>
            <a:solidFill>
              <a:srgbClr val="FF7F7F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iconfont-1187-868615">
              <a:extLst>
                <a:ext uri="{FF2B5EF4-FFF2-40B4-BE49-F238E27FC236}">
                  <a16:creationId xmlns:a16="http://schemas.microsoft.com/office/drawing/2014/main" id="{2B05B2BC-3A60-45D2-BE55-6D5C10C08D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2610" y="1886452"/>
              <a:ext cx="431082" cy="432000"/>
            </a:xfrm>
            <a:custGeom>
              <a:gdLst>
                <a:gd fmla="*/ 12123 w 12728" name="T0"/>
                <a:gd fmla="*/ 2794 h 12755" name="T1"/>
                <a:gd fmla="*/ 11574 w 12728" name="T2"/>
                <a:gd fmla="*/ 3342 h 12755" name="T3"/>
                <a:gd fmla="*/ 9386 w 12728" name="T4"/>
                <a:gd fmla="*/ 1151 h 12755" name="T5"/>
                <a:gd fmla="*/ 9932 w 12728" name="T6"/>
                <a:gd fmla="*/ 605 h 12755" name="T7"/>
                <a:gd fmla="*/ 12123 w 12728" name="T8"/>
                <a:gd fmla="*/ 605 h 12755" name="T9"/>
                <a:gd fmla="*/ 12123 w 12728" name="T10"/>
                <a:gd fmla="*/ 2794 h 12755" name="T11"/>
                <a:gd fmla="*/ 10479 w 12728" name="T12"/>
                <a:gd fmla="*/ 4436 h 12755" name="T13"/>
                <a:gd fmla="*/ 7742 w 12728" name="T14"/>
                <a:gd fmla="*/ 7169 h 12755" name="T15"/>
                <a:gd fmla="*/ 3926 w 12728" name="T16"/>
                <a:gd fmla="*/ 8827 h 12755" name="T17"/>
                <a:gd fmla="*/ 5551 w 12728" name="T18"/>
                <a:gd fmla="*/ 4980 h 12755" name="T19"/>
                <a:gd fmla="*/ 8290 w 12728" name="T20"/>
                <a:gd fmla="*/ 2245 h 12755" name="T21"/>
                <a:gd fmla="*/ 10479 w 12728" name="T22"/>
                <a:gd fmla="*/ 4436 h 12755" name="T23"/>
                <a:gd fmla="*/ 4711 w 12728" name="T24"/>
                <a:gd fmla="*/ 1735 h 12755" name="T25"/>
                <a:gd fmla="*/ 2356 w 12728" name="T26"/>
                <a:gd fmla="*/ 1735 h 12755" name="T27"/>
                <a:gd fmla="*/ 1570 w 12728" name="T28"/>
                <a:gd fmla="*/ 2522 h 12755" name="T29"/>
                <a:gd fmla="*/ 1570 w 12728" name="T30"/>
                <a:gd fmla="*/ 10392 h 12755" name="T31"/>
                <a:gd fmla="*/ 2356 w 12728" name="T32"/>
                <a:gd fmla="*/ 11179 h 12755" name="T33"/>
                <a:gd fmla="*/ 10210 w 12728" name="T34"/>
                <a:gd fmla="*/ 11179 h 12755" name="T35"/>
                <a:gd fmla="*/ 10995 w 12728" name="T36"/>
                <a:gd fmla="*/ 10392 h 12755" name="T37"/>
                <a:gd fmla="*/ 10995 w 12728" name="T38"/>
                <a:gd fmla="*/ 7245 h 12755" name="T39"/>
                <a:gd fmla="*/ 11780 w 12728" name="T40"/>
                <a:gd fmla="*/ 6458 h 12755" name="T41"/>
                <a:gd fmla="*/ 12565 w 12728" name="T42"/>
                <a:gd fmla="*/ 7245 h 12755" name="T43"/>
                <a:gd fmla="*/ 12565 w 12728" name="T44"/>
                <a:gd fmla="*/ 11181 h 12755" name="T45"/>
                <a:gd fmla="*/ 10995 w 12728" name="T46"/>
                <a:gd fmla="*/ 12755 h 12755" name="T47"/>
                <a:gd fmla="*/ 1570 w 12728" name="T48"/>
                <a:gd fmla="*/ 12755 h 12755" name="T49"/>
                <a:gd fmla="*/ 0 w 12728" name="T50"/>
                <a:gd fmla="*/ 11181 h 12755" name="T51"/>
                <a:gd fmla="*/ 0 w 12728" name="T52"/>
                <a:gd fmla="*/ 1735 h 12755" name="T53"/>
                <a:gd fmla="*/ 1570 w 12728" name="T54"/>
                <a:gd fmla="*/ 161 h 12755" name="T55"/>
                <a:gd fmla="*/ 4711 w 12728" name="T56"/>
                <a:gd fmla="*/ 161 h 12755" name="T57"/>
                <a:gd fmla="*/ 5496 w 12728" name="T58"/>
                <a:gd fmla="*/ 948 h 12755" name="T59"/>
                <a:gd fmla="*/ 4711 w 12728" name="T60"/>
                <a:gd fmla="*/ 1735 h 12755" name="T61"/>
                <a:gd fmla="*/ 4711 w 12728" name="T62"/>
                <a:gd fmla="*/ 1735 h 1275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755" w="12727">
                  <a:moveTo>
                    <a:pt x="12123" y="2794"/>
                  </a:moveTo>
                  <a:lnTo>
                    <a:pt x="11574" y="3342"/>
                  </a:lnTo>
                  <a:lnTo>
                    <a:pt x="9386" y="1151"/>
                  </a:lnTo>
                  <a:lnTo>
                    <a:pt x="9932" y="605"/>
                  </a:lnTo>
                  <a:cubicBezTo>
                    <a:pt x="10537" y="0"/>
                    <a:pt x="11518" y="0"/>
                    <a:pt x="12123" y="605"/>
                  </a:cubicBezTo>
                  <a:cubicBezTo>
                    <a:pt x="12728" y="1208"/>
                    <a:pt x="12728" y="2189"/>
                    <a:pt x="12123" y="2794"/>
                  </a:cubicBezTo>
                  <a:close/>
                  <a:moveTo>
                    <a:pt x="10479" y="4436"/>
                  </a:moveTo>
                  <a:lnTo>
                    <a:pt x="7742" y="7169"/>
                  </a:lnTo>
                  <a:lnTo>
                    <a:pt x="3926" y="8827"/>
                  </a:lnTo>
                  <a:lnTo>
                    <a:pt x="5551" y="4980"/>
                  </a:lnTo>
                  <a:lnTo>
                    <a:pt x="8290" y="2245"/>
                  </a:lnTo>
                  <a:lnTo>
                    <a:pt x="10479" y="4436"/>
                  </a:lnTo>
                  <a:close/>
                  <a:moveTo>
                    <a:pt x="4711" y="1735"/>
                  </a:moveTo>
                  <a:lnTo>
                    <a:pt x="2356" y="1735"/>
                  </a:lnTo>
                  <a:cubicBezTo>
                    <a:pt x="1921" y="1735"/>
                    <a:pt x="1570" y="2088"/>
                    <a:pt x="1570" y="2522"/>
                  </a:cubicBezTo>
                  <a:lnTo>
                    <a:pt x="1570" y="10392"/>
                  </a:lnTo>
                  <a:cubicBezTo>
                    <a:pt x="1570" y="10826"/>
                    <a:pt x="1921" y="11179"/>
                    <a:pt x="2356" y="11179"/>
                  </a:cubicBezTo>
                  <a:lnTo>
                    <a:pt x="10210" y="11179"/>
                  </a:lnTo>
                  <a:cubicBezTo>
                    <a:pt x="10644" y="11179"/>
                    <a:pt x="10995" y="10826"/>
                    <a:pt x="10995" y="10392"/>
                  </a:cubicBezTo>
                  <a:lnTo>
                    <a:pt x="10995" y="7245"/>
                  </a:lnTo>
                  <a:cubicBezTo>
                    <a:pt x="10995" y="6811"/>
                    <a:pt x="11346" y="6458"/>
                    <a:pt x="11780" y="6458"/>
                  </a:cubicBezTo>
                  <a:cubicBezTo>
                    <a:pt x="12214" y="6458"/>
                    <a:pt x="12565" y="6811"/>
                    <a:pt x="12565" y="7245"/>
                  </a:cubicBezTo>
                  <a:lnTo>
                    <a:pt x="12565" y="11181"/>
                  </a:lnTo>
                  <a:cubicBezTo>
                    <a:pt x="12565" y="12049"/>
                    <a:pt x="11861" y="12755"/>
                    <a:pt x="10995" y="12755"/>
                  </a:cubicBezTo>
                  <a:lnTo>
                    <a:pt x="1570" y="12755"/>
                  </a:lnTo>
                  <a:cubicBezTo>
                    <a:pt x="704" y="12755"/>
                    <a:pt x="0" y="12051"/>
                    <a:pt x="0" y="11181"/>
                  </a:cubicBezTo>
                  <a:lnTo>
                    <a:pt x="0" y="1735"/>
                  </a:lnTo>
                  <a:cubicBezTo>
                    <a:pt x="0" y="866"/>
                    <a:pt x="704" y="161"/>
                    <a:pt x="1570" y="161"/>
                  </a:cubicBezTo>
                  <a:lnTo>
                    <a:pt x="4711" y="161"/>
                  </a:lnTo>
                  <a:cubicBezTo>
                    <a:pt x="5145" y="161"/>
                    <a:pt x="5496" y="514"/>
                    <a:pt x="5496" y="948"/>
                  </a:cubicBezTo>
                  <a:cubicBezTo>
                    <a:pt x="5496" y="1384"/>
                    <a:pt x="5145" y="1735"/>
                    <a:pt x="4711" y="1735"/>
                  </a:cubicBezTo>
                  <a:close/>
                  <a:moveTo>
                    <a:pt x="4711" y="1735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</p:spTree>
    <p:custDataLst>
      <p:tags r:id="rId3"/>
    </p:custDataLst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53362" y="2260600"/>
            <a:ext cx="547688" cy="11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85B48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不 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85B48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交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953362" y="4253855"/>
            <a:ext cx="547688" cy="11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85B48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不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srgbClr val="F85B48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07055" y="1948805"/>
            <a:ext cx="3492500" cy="647700"/>
            <a:chOff x="2235217" y="1774303"/>
            <a:chExt cx="3492000" cy="647700"/>
          </a:xfrm>
          <a:effectLst/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2235217" y="1774303"/>
              <a:ext cx="3492000" cy="647700"/>
            </a:xfrm>
            <a:prstGeom prst="roundRect">
              <a:avLst/>
            </a:prstGeom>
            <a:solidFill>
              <a:srgbClr val="FF7F7F"/>
            </a:solidFill>
            <a:ln w="9525">
              <a:solidFill>
                <a:schemeClr val="bg1"/>
              </a:solidFill>
            </a:ln>
            <a:effectLst/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582582" y="1916296"/>
              <a:ext cx="2838100" cy="39624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危重患者抢救时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94355" y="2790180"/>
            <a:ext cx="3492500" cy="647700"/>
            <a:chOff x="2222749" y="2614516"/>
            <a:chExt cx="3492000" cy="647700"/>
          </a:xfrm>
          <a:effectLst/>
        </p:grpSpPr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2222749" y="2614516"/>
              <a:ext cx="3492000" cy="647700"/>
            </a:xfrm>
            <a:prstGeom prst="roundRect">
              <a:avLst/>
            </a:prstGeom>
            <a:solidFill>
              <a:srgbClr val="FF7F7F"/>
            </a:solidFill>
            <a:ln w="9525">
              <a:solidFill>
                <a:schemeClr val="bg1"/>
              </a:solidFill>
            </a:ln>
            <a:effectLst/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374965" y="2770002"/>
              <a:ext cx="3268312" cy="39624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衣着穿戴不整齐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88005" y="3593455"/>
            <a:ext cx="3558508" cy="647700"/>
            <a:chOff x="2215948" y="3418226"/>
            <a:chExt cx="3559412" cy="647700"/>
          </a:xfrm>
          <a:effectLst/>
        </p:grpSpPr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>
              <a:off x="2215948" y="3418226"/>
              <a:ext cx="3492000" cy="647700"/>
            </a:xfrm>
            <a:prstGeom prst="roundRect">
              <a:avLst/>
            </a:prstGeom>
            <a:solidFill>
              <a:srgbClr val="FF7F7F"/>
            </a:solidFill>
            <a:ln w="9525">
              <a:solidFill>
                <a:schemeClr val="bg1"/>
              </a:solidFill>
            </a:ln>
            <a:effectLst/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2267283" y="3590399"/>
              <a:ext cx="3484195" cy="39624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出入院转科死亡未处理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03534" y="5139680"/>
            <a:ext cx="3744912" cy="647700"/>
            <a:chOff x="2132385" y="4964961"/>
            <a:chExt cx="3744913" cy="647700"/>
          </a:xfrm>
          <a:effectLst/>
        </p:grpSpPr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197271" y="4964961"/>
              <a:ext cx="3492000" cy="647700"/>
            </a:xfrm>
            <a:prstGeom prst="roundRect">
              <a:avLst/>
            </a:prstGeom>
            <a:solidFill>
              <a:srgbClr val="FF7F7F"/>
            </a:solidFill>
            <a:ln w="9525">
              <a:solidFill>
                <a:schemeClr val="bg1"/>
              </a:solidFill>
            </a:ln>
            <a:effectLst/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2151728" y="5125385"/>
              <a:ext cx="3701694" cy="39624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皮试结果未观察未记录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94355" y="4398317"/>
            <a:ext cx="3492500" cy="647700"/>
            <a:chOff x="2222749" y="4223816"/>
            <a:chExt cx="3492000" cy="647700"/>
          </a:xfrm>
          <a:effectLst/>
        </p:grpSpPr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2222749" y="4223816"/>
              <a:ext cx="3492000" cy="647700"/>
            </a:xfrm>
            <a:prstGeom prst="roundRect">
              <a:avLst/>
            </a:prstGeom>
            <a:solidFill>
              <a:srgbClr val="FF7F7F"/>
            </a:solidFill>
            <a:ln w="9525">
              <a:solidFill>
                <a:schemeClr val="bg1"/>
              </a:solidFill>
            </a:ln>
            <a:effectLst/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l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2338935" y="4400263"/>
              <a:ext cx="3269900" cy="396240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医嘱未处理完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33043" y="1956742"/>
            <a:ext cx="3451225" cy="639763"/>
            <a:chOff x="6961039" y="1780940"/>
            <a:chExt cx="3451704" cy="641063"/>
          </a:xfrm>
          <a:effectLst/>
        </p:grpSpPr>
        <p:sp>
          <p:nvSpPr>
            <p:cNvPr id="42" name="圆角矩形 41"/>
            <p:cNvSpPr/>
            <p:nvPr/>
          </p:nvSpPr>
          <p:spPr>
            <a:xfrm>
              <a:off x="6961039" y="1780940"/>
              <a:ext cx="3451704" cy="6410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30910" name="Text Box 25"/>
            <p:cNvSpPr txBox="1"/>
            <p:nvPr/>
          </p:nvSpPr>
          <p:spPr>
            <a:xfrm>
              <a:off x="7087174" y="1880205"/>
              <a:ext cx="3052400" cy="397045"/>
            </a:xfrm>
            <a:prstGeom prst="round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床边处置未做好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28280" y="2744142"/>
            <a:ext cx="3490913" cy="641350"/>
            <a:chOff x="6955911" y="2568886"/>
            <a:chExt cx="3491153" cy="641063"/>
          </a:xfrm>
          <a:effectLst/>
        </p:grpSpPr>
        <p:sp>
          <p:nvSpPr>
            <p:cNvPr id="41" name="圆角矩形 40"/>
            <p:cNvSpPr/>
            <p:nvPr/>
          </p:nvSpPr>
          <p:spPr>
            <a:xfrm>
              <a:off x="6955911" y="2568886"/>
              <a:ext cx="3451704" cy="6410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30906" name="Text Box 26"/>
            <p:cNvSpPr txBox="1"/>
            <p:nvPr/>
          </p:nvSpPr>
          <p:spPr>
            <a:xfrm>
              <a:off x="7154882" y="2660818"/>
              <a:ext cx="3268303" cy="396063"/>
            </a:xfrm>
            <a:prstGeom prst="round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物品药品数目不清时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28280" y="3531542"/>
            <a:ext cx="3451225" cy="641350"/>
            <a:chOff x="6955911" y="3356832"/>
            <a:chExt cx="3451704" cy="641063"/>
          </a:xfrm>
          <a:effectLst/>
        </p:grpSpPr>
        <p:sp>
          <p:nvSpPr>
            <p:cNvPr id="40" name="圆角矩形 39"/>
            <p:cNvSpPr/>
            <p:nvPr/>
          </p:nvSpPr>
          <p:spPr>
            <a:xfrm>
              <a:off x="6955911" y="3356832"/>
              <a:ext cx="3451704" cy="6410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30902" name="Text Box 27"/>
            <p:cNvSpPr txBox="1"/>
            <p:nvPr/>
          </p:nvSpPr>
          <p:spPr>
            <a:xfrm>
              <a:off x="7226321" y="3475856"/>
              <a:ext cx="3052400" cy="396063"/>
            </a:xfrm>
            <a:prstGeom prst="round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清洁卫生未处理好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28280" y="4372917"/>
            <a:ext cx="3451225" cy="639763"/>
            <a:chOff x="6955911" y="4197069"/>
            <a:chExt cx="3451704" cy="641063"/>
          </a:xfrm>
          <a:effectLst/>
        </p:grpSpPr>
        <p:sp>
          <p:nvSpPr>
            <p:cNvPr id="39" name="圆角矩形 38"/>
            <p:cNvSpPr/>
            <p:nvPr/>
          </p:nvSpPr>
          <p:spPr>
            <a:xfrm>
              <a:off x="6955911" y="4197069"/>
              <a:ext cx="3451704" cy="6410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30898" name="Text Box 28"/>
            <p:cNvSpPr txBox="1"/>
            <p:nvPr/>
          </p:nvSpPr>
          <p:spPr>
            <a:xfrm>
              <a:off x="7226321" y="4316581"/>
              <a:ext cx="3052400" cy="397045"/>
            </a:xfrm>
            <a:prstGeom prst="round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未为下一班做好准备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28280" y="5180955"/>
            <a:ext cx="3451225" cy="641350"/>
            <a:chOff x="6955911" y="5005511"/>
            <a:chExt cx="3451704" cy="641063"/>
          </a:xfrm>
          <a:effectLst/>
        </p:grpSpPr>
        <p:sp>
          <p:nvSpPr>
            <p:cNvPr id="38" name="圆角矩形 37"/>
            <p:cNvSpPr/>
            <p:nvPr/>
          </p:nvSpPr>
          <p:spPr>
            <a:xfrm>
              <a:off x="6955911" y="5005511"/>
              <a:ext cx="3451704" cy="6410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aseline="0" cap="none" i="0" kern="120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30894" name="Text Box 29"/>
            <p:cNvSpPr txBox="1"/>
            <p:nvPr/>
          </p:nvSpPr>
          <p:spPr>
            <a:xfrm>
              <a:off x="7297760" y="5132041"/>
              <a:ext cx="3052400" cy="396063"/>
            </a:xfrm>
            <a:prstGeom prst="round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护理记录未写完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AA97CDD-5347-4678-97AB-DA29E761A585}"/>
              </a:ext>
            </a:extLst>
          </p:cNvPr>
          <p:cNvGrpSpPr/>
          <p:nvPr/>
        </p:nvGrpSpPr>
        <p:grpSpPr>
          <a:xfrm>
            <a:off x="577698" y="591185"/>
            <a:ext cx="3956202" cy="508000"/>
            <a:chOff x="5685306" y="1561422"/>
            <a:chExt cx="3956202" cy="50800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7BA34E30-38CD-4209-8205-A4846A228218}"/>
                </a:ext>
              </a:extLst>
            </p:cNvPr>
            <p:cNvGrpSpPr/>
            <p:nvPr/>
          </p:nvGrpSpPr>
          <p:grpSpPr>
            <a:xfrm>
              <a:off x="5698006" y="1561422"/>
              <a:ext cx="3943502" cy="508000"/>
              <a:chOff x="5698006" y="1561422"/>
              <a:chExt cx="3943502" cy="508000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64C99E0E-C9CF-48C9-B3CF-525813711EB7}"/>
                  </a:ext>
                </a:extLst>
              </p:cNvPr>
              <p:cNvSpPr/>
              <p:nvPr/>
            </p:nvSpPr>
            <p:spPr>
              <a:xfrm rot="2650629">
                <a:off x="5698006" y="1561422"/>
                <a:ext cx="508000" cy="508000"/>
              </a:xfrm>
              <a:prstGeom prst="roundRect">
                <a:avLst/>
              </a:prstGeom>
              <a:solidFill>
                <a:srgbClr val="FF7F7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淘宝店chenying0907出品 9">
                <a:extLst>
                  <a:ext uri="{FF2B5EF4-FFF2-40B4-BE49-F238E27FC236}">
                    <a16:creationId xmlns:a16="http://schemas.microsoft.com/office/drawing/2014/main" id="{4EC6E041-3699-4456-BB5C-97732F41BB60}"/>
                  </a:ext>
                </a:extLst>
              </p:cNvPr>
              <p:cNvSpPr txBox="1"/>
              <p:nvPr/>
            </p:nvSpPr>
            <p:spPr>
              <a:xfrm>
                <a:off x="6382760" y="1608412"/>
                <a:ext cx="3218852" cy="365760"/>
              </a:xfrm>
              <a:prstGeom prst="round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dist" lvl="1" marL="0"/>
                <a:r>
                  <a:rPr altLang="en-US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ea"/>
                    <a:sym charset="-122" panose="020b0503020204020204" pitchFamily="34" typeface="微软雅黑"/>
                  </a:rPr>
                  <a:t>“十不交”“十不接”</a:t>
                </a:r>
              </a:p>
            </p:txBody>
          </p:sp>
        </p:grpSp>
        <p:sp>
          <p:nvSpPr>
            <p:cNvPr id="47" name="淘宝店chenying0907出品 9">
              <a:extLst>
                <a:ext uri="{FF2B5EF4-FFF2-40B4-BE49-F238E27FC236}">
                  <a16:creationId xmlns:a16="http://schemas.microsoft.com/office/drawing/2014/main" id="{B02E7DEC-09CD-4CE6-9094-F7907918C8B3}"/>
                </a:ext>
              </a:extLst>
            </p:cNvPr>
            <p:cNvSpPr txBox="1"/>
            <p:nvPr/>
          </p:nvSpPr>
          <p:spPr>
            <a:xfrm>
              <a:off x="5703905" y="1619262"/>
              <a:ext cx="491980" cy="381000"/>
            </a:xfrm>
            <a:prstGeom prst="round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 lvl="1" marL="0"/>
              <a:r>
                <a:rPr altLang="zh-CN" lang="en-US" sz="2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-122" panose="020b0503020204020204" pitchFamily="34" typeface="微软雅黑"/>
                </a:rPr>
                <a:t>01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D66380A7-EB05-47BE-8440-06EAADAFB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03" l="28989" r="22537"/>
          <a:stretch>
            <a:fillRect/>
          </a:stretch>
        </p:blipFill>
        <p:spPr>
          <a:xfrm>
            <a:off x="1171967" y="1606549"/>
            <a:ext cx="1708426" cy="4760831"/>
          </a:xfrm>
          <a:prstGeom prst="rect">
            <a:avLst/>
          </a:prstGeom>
        </p:spPr>
      </p:pic>
    </p:spTree>
  </p:cSld>
  <p:clrMapOvr>
    <a:masterClrMapping/>
  </p:clrMapOvr>
  <mc:AlternateContent>
    <mc:Choice Requires="p15">
      <p:transition advClick="0" advTm="2000" p14:dur="1250" spd="slow">
        <p15:prstTrans prst="pageCurlDouble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610"/>
      <p:bldP grpId="0" spid="256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97DE08-5359-4CD0-861C-984EA003F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1B6CA32-D035-4D10-84BB-326352C7EFED}"/>
              </a:ext>
            </a:extLst>
          </p:cNvPr>
          <p:cNvGrpSpPr/>
          <p:nvPr/>
        </p:nvGrpSpPr>
        <p:grpSpPr>
          <a:xfrm>
            <a:off x="0" y="1733550"/>
            <a:ext cx="12192000" cy="3619499"/>
            <a:chOff x="0" y="1733550"/>
            <a:chExt cx="12192000" cy="361949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3CB0173-EEFE-4276-B28E-0F492CB6B56F}"/>
                </a:ext>
              </a:extLst>
            </p:cNvPr>
            <p:cNvSpPr/>
            <p:nvPr/>
          </p:nvSpPr>
          <p:spPr>
            <a:xfrm>
              <a:off x="0" y="1733550"/>
              <a:ext cx="12192000" cy="3619499"/>
            </a:xfrm>
            <a:prstGeom prst="roundRect">
              <a:avLst>
                <a:gd fmla="val 928" name="adj"/>
              </a:avLst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7D45698-6C71-4929-8FD7-E4EA80F364B0}"/>
                </a:ext>
              </a:extLst>
            </p:cNvPr>
            <p:cNvCxnSpPr/>
            <p:nvPr/>
          </p:nvCxnSpPr>
          <p:spPr>
            <a:xfrm>
              <a:off x="0" y="5200650"/>
              <a:ext cx="12192000" cy="0"/>
            </a:xfrm>
            <a:prstGeom prst="line">
              <a:avLst/>
            </a:prstGeom>
            <a:ln>
              <a:solidFill>
                <a:srgbClr val="F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6E5126-A8B4-46A6-9BFA-70079F7F7FF0}"/>
              </a:ext>
            </a:extLst>
          </p:cNvPr>
          <p:cNvSpPr/>
          <p:nvPr/>
        </p:nvSpPr>
        <p:spPr bwMode="auto">
          <a:xfrm rot="10800000">
            <a:off x="3168091" y="2404624"/>
            <a:ext cx="5855817" cy="2367282"/>
          </a:xfrm>
          <a:custGeom>
            <a:gdLst>
              <a:gd fmla="*/ 7181504 w 7425381" name="connsiteX0"/>
              <a:gd fmla="*/ 2367282 h 2367282" name="connsiteY0"/>
              <a:gd fmla="*/ 5403111 w 7425381" name="connsiteX1"/>
              <a:gd fmla="*/ 2367282 h 2367282" name="connsiteY1"/>
              <a:gd fmla="*/ 4827828 w 7425381" name="connsiteX2"/>
              <a:gd fmla="*/ 2367282 h 2367282" name="connsiteY2"/>
              <a:gd fmla="*/ 4750916 w 7425381" name="connsiteX3"/>
              <a:gd fmla="*/ 2367282 h 2367282" name="connsiteY3"/>
              <a:gd fmla="*/ 4620470 w 7425381" name="connsiteX4"/>
              <a:gd fmla="*/ 2367282 h 2367282" name="connsiteY4"/>
              <a:gd fmla="*/ 4595077 w 7425381" name="connsiteX5"/>
              <a:gd fmla="*/ 2367282 h 2367282" name="connsiteY5"/>
              <a:gd fmla="*/ 4522442 w 7425381" name="connsiteX6"/>
              <a:gd fmla="*/ 2367282 h 2367282" name="connsiteY6"/>
              <a:gd fmla="*/ 4405117 w 7425381" name="connsiteX7"/>
              <a:gd fmla="*/ 2367282 h 2367282" name="connsiteY7"/>
              <a:gd fmla="*/ 4395515 w 7425381" name="connsiteX8"/>
              <a:gd fmla="*/ 2367282 h 2367282" name="connsiteY8"/>
              <a:gd fmla="*/ 4361893 w 7425381" name="connsiteX9"/>
              <a:gd fmla="*/ 2367282 h 2367282" name="connsiteY9"/>
              <a:gd fmla="*/ 4355718 w 7425381" name="connsiteX10"/>
              <a:gd fmla="*/ 2367282 h 2367282" name="connsiteY10"/>
              <a:gd fmla="*/ 4226590 w 7425381" name="connsiteX11"/>
              <a:gd fmla="*/ 2367282 h 2367282" name="connsiteY11"/>
              <a:gd fmla="*/ 4085747 w 7425381" name="connsiteX12"/>
              <a:gd fmla="*/ 2367282 h 2367282" name="connsiteY12"/>
              <a:gd fmla="*/ 3970435 w 7425381" name="connsiteX13"/>
              <a:gd fmla="*/ 2367282 h 2367282" name="connsiteY13"/>
              <a:gd fmla="*/ 3944972 w 7425381" name="connsiteX14"/>
              <a:gd fmla="*/ 2367282 h 2367282" name="connsiteY14"/>
              <a:gd fmla="*/ 3878101 w 7425381" name="connsiteX15"/>
              <a:gd fmla="*/ 2367282 h 2367282" name="connsiteY15"/>
              <a:gd fmla="*/ 3752151 w 7425381" name="connsiteX16"/>
              <a:gd fmla="*/ 2367282 h 2367282" name="connsiteY16"/>
              <a:gd fmla="*/ 3687475 w 7425381" name="connsiteX17"/>
              <a:gd fmla="*/ 2367282 h 2367282" name="connsiteY17"/>
              <a:gd fmla="*/ 3663646 w 7425381" name="connsiteX18"/>
              <a:gd fmla="*/ 2367282 h 2367282" name="connsiteY18"/>
              <a:gd fmla="*/ 3660242 w 7425381" name="connsiteX19"/>
              <a:gd fmla="*/ 2367282 h 2367282" name="connsiteY19"/>
              <a:gd fmla="*/ 3585498 w 7425381" name="connsiteX20"/>
              <a:gd fmla="*/ 2367282 h 2367282" name="connsiteY20"/>
              <a:gd fmla="*/ 3334859 w 7425381" name="connsiteX21"/>
              <a:gd fmla="*/ 2367282 h 2367282" name="connsiteY21"/>
              <a:gd fmla="*/ 3273878 w 7425381" name="connsiteX22"/>
              <a:gd fmla="*/ 2367282 h 2367282" name="connsiteY22"/>
              <a:gd fmla="*/ 3090341 w 7425381" name="connsiteX23"/>
              <a:gd fmla="*/ 2367282 h 2367282" name="connsiteY23"/>
              <a:gd fmla="*/ 3006694 w 7425381" name="connsiteX24"/>
              <a:gd fmla="*/ 2367282 h 2367282" name="connsiteY24"/>
              <a:gd fmla="*/ 2915134 w 7425381" name="connsiteX25"/>
              <a:gd fmla="*/ 2367282 h 2367282" name="connsiteY25"/>
              <a:gd fmla="*/ 2797688 w 7425381" name="connsiteX26"/>
              <a:gd fmla="*/ 2367282 h 2367282" name="connsiteY26"/>
              <a:gd fmla="*/ 2780527 w 7425381" name="connsiteX27"/>
              <a:gd fmla="*/ 2367282 h 2367282" name="connsiteY27"/>
              <a:gd fmla="*/ 2726451 w 7425381" name="connsiteX28"/>
              <a:gd fmla="*/ 2367282 h 2367282" name="connsiteY28"/>
              <a:gd fmla="*/ 2689869 w 7425381" name="connsiteX29"/>
              <a:gd fmla="*/ 2367282 h 2367282" name="connsiteY29"/>
              <a:gd fmla="*/ 2674466 w 7425381" name="connsiteX30"/>
              <a:gd fmla="*/ 2367282 h 2367282" name="connsiteY30"/>
              <a:gd fmla="*/ 2591960 w 7425381" name="connsiteX31"/>
              <a:gd fmla="*/ 2367282 h 2367282" name="connsiteY31"/>
              <a:gd fmla="*/ 2022271 w 7425381" name="connsiteX32"/>
              <a:gd fmla="*/ 2367282 h 2367282" name="connsiteY32"/>
              <a:gd fmla="*/ 912163 w 7425381" name="connsiteX33"/>
              <a:gd fmla="*/ 2367282 h 2367282" name="connsiteY33"/>
              <a:gd fmla="*/ 494762 w 7425381" name="connsiteX34"/>
              <a:gd fmla="*/ 2040531 h 2367282" name="connsiteY34"/>
              <a:gd fmla="*/ 12975 w 7425381" name="connsiteX35"/>
              <a:gd fmla="*/ 324529 h 2367282" name="connsiteY35"/>
              <a:gd fmla="*/ 243877 w 7425381" name="connsiteX36"/>
              <a:gd fmla="*/ 0 h 2367282" name="connsiteY36"/>
              <a:gd fmla="*/ 2022271 w 7425381" name="connsiteX37"/>
              <a:gd fmla="*/ 0 h 2367282" name="connsiteY37"/>
              <a:gd fmla="*/ 2597554 w 7425381" name="connsiteX38"/>
              <a:gd fmla="*/ 0 h 2367282" name="connsiteY38"/>
              <a:gd fmla="*/ 2674466 w 7425381" name="connsiteX39"/>
              <a:gd fmla="*/ 0 h 2367282" name="connsiteY39"/>
              <a:gd fmla="*/ 2804913 w 7425381" name="connsiteX40"/>
              <a:gd fmla="*/ 0 h 2367282" name="connsiteY40"/>
              <a:gd fmla="*/ 2830305 w 7425381" name="connsiteX41"/>
              <a:gd fmla="*/ 0 h 2367282" name="connsiteY41"/>
              <a:gd fmla="*/ 2902940 w 7425381" name="connsiteX42"/>
              <a:gd fmla="*/ 0 h 2367282" name="connsiteY42"/>
              <a:gd fmla="*/ 2973181 w 7425381" name="connsiteX43"/>
              <a:gd fmla="*/ 0 h 2367282" name="connsiteY43"/>
              <a:gd fmla="*/ 3020265 w 7425381" name="connsiteX44"/>
              <a:gd fmla="*/ 0 h 2367282" name="connsiteY44"/>
              <a:gd fmla="*/ 3029867 w 7425381" name="connsiteX45"/>
              <a:gd fmla="*/ 0 h 2367282" name="connsiteY45"/>
              <a:gd fmla="*/ 3063490 w 7425381" name="connsiteX46"/>
              <a:gd fmla="*/ 0 h 2367282" name="connsiteY46"/>
              <a:gd fmla="*/ 3069665 w 7425381" name="connsiteX47"/>
              <a:gd fmla="*/ 0 h 2367282" name="connsiteY47"/>
              <a:gd fmla="*/ 3198793 w 7425381" name="connsiteX48"/>
              <a:gd fmla="*/ 0 h 2367282" name="connsiteY48"/>
              <a:gd fmla="*/ 3454947 w 7425381" name="connsiteX49"/>
              <a:gd fmla="*/ 0 h 2367282" name="connsiteY49"/>
              <a:gd fmla="*/ 3480411 w 7425381" name="connsiteX50"/>
              <a:gd fmla="*/ 0 h 2367282" name="connsiteY50"/>
              <a:gd fmla="*/ 3547281 w 7425381" name="connsiteX51"/>
              <a:gd fmla="*/ 0 h 2367282" name="connsiteY51"/>
              <a:gd fmla="*/ 3765140 w 7425381" name="connsiteX52"/>
              <a:gd fmla="*/ 0 h 2367282" name="connsiteY52"/>
              <a:gd fmla="*/ 3839884 w 7425381" name="connsiteX53"/>
              <a:gd fmla="*/ 0 h 2367282" name="connsiteY53"/>
              <a:gd fmla="*/ 4090523 w 7425381" name="connsiteX54"/>
              <a:gd fmla="*/ 0 h 2367282" name="connsiteY54"/>
              <a:gd fmla="*/ 4151504 w 7425381" name="connsiteX55"/>
              <a:gd fmla="*/ 0 h 2367282" name="connsiteY55"/>
              <a:gd fmla="*/ 4335042 w 7425381" name="connsiteX56"/>
              <a:gd fmla="*/ 0 h 2367282" name="connsiteY56"/>
              <a:gd fmla="*/ 4418689 w 7425381" name="connsiteX57"/>
              <a:gd fmla="*/ 0 h 2367282" name="connsiteY57"/>
              <a:gd fmla="*/ 4510248 w 7425381" name="connsiteX58"/>
              <a:gd fmla="*/ 0 h 2367282" name="connsiteY58"/>
              <a:gd fmla="*/ 4627694 w 7425381" name="connsiteX59"/>
              <a:gd fmla="*/ 0 h 2367282" name="connsiteY59"/>
              <a:gd fmla="*/ 4644855 w 7425381" name="connsiteX60"/>
              <a:gd fmla="*/ 0 h 2367282" name="connsiteY60"/>
              <a:gd fmla="*/ 4698932 w 7425381" name="connsiteX61"/>
              <a:gd fmla="*/ 0 h 2367282" name="connsiteY61"/>
              <a:gd fmla="*/ 4750916 w 7425381" name="connsiteX62"/>
              <a:gd fmla="*/ 0 h 2367282" name="connsiteY62"/>
              <a:gd fmla="*/ 4833422 w 7425381" name="connsiteX63"/>
              <a:gd fmla="*/ 0 h 2367282" name="connsiteY63"/>
              <a:gd fmla="*/ 5403111 w 7425381" name="connsiteX64"/>
              <a:gd fmla="*/ 0 h 2367282" name="connsiteY64"/>
              <a:gd fmla="*/ 6513220 w 7425381" name="connsiteX65"/>
              <a:gd fmla="*/ 0 h 2367282" name="connsiteY65"/>
              <a:gd fmla="*/ 6930620 w 7425381" name="connsiteX66"/>
              <a:gd fmla="*/ 326752 h 2367282" name="connsiteY66"/>
              <a:gd fmla="*/ 7412407 w 7425381" name="connsiteX67"/>
              <a:gd fmla="*/ 2042753 h 2367282" name="connsiteY67"/>
              <a:gd fmla="*/ 7181504 w 7425381" name="connsiteX68"/>
              <a:gd fmla="*/ 2367282 h 236728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2367282" w="7425381">
                <a:moveTo>
                  <a:pt x="7181504" y="2367282"/>
                </a:moveTo>
                <a:cubicBezTo>
                  <a:pt x="5403111" y="2367282"/>
                  <a:pt x="5403111" y="2367282"/>
                  <a:pt x="5403111" y="2367282"/>
                </a:cubicBezTo>
                <a:cubicBezTo>
                  <a:pt x="5185253" y="2367282"/>
                  <a:pt x="4994626" y="2367282"/>
                  <a:pt x="4827828" y="2367282"/>
                </a:cubicBezTo>
                <a:lnTo>
                  <a:pt x="4750916" y="2367282"/>
                </a:lnTo>
                <a:cubicBezTo>
                  <a:pt x="4701516" y="2367282"/>
                  <a:pt x="4658291" y="2367282"/>
                  <a:pt x="4620470" y="2367282"/>
                </a:cubicBezTo>
                <a:lnTo>
                  <a:pt x="4595077" y="2367282"/>
                </a:lnTo>
                <a:lnTo>
                  <a:pt x="4522442" y="2367282"/>
                </a:lnTo>
                <a:cubicBezTo>
                  <a:pt x="4466867" y="2367282"/>
                  <a:pt x="4429817" y="2367282"/>
                  <a:pt x="4405117" y="2367282"/>
                </a:cubicBezTo>
                <a:lnTo>
                  <a:pt x="4395515" y="2367282"/>
                </a:lnTo>
                <a:lnTo>
                  <a:pt x="4361893" y="2367282"/>
                </a:lnTo>
                <a:cubicBezTo>
                  <a:pt x="4355718" y="2367282"/>
                  <a:pt x="4355718" y="2367282"/>
                  <a:pt x="4355718" y="2367282"/>
                </a:cubicBezTo>
                <a:lnTo>
                  <a:pt x="4226590" y="2367282"/>
                </a:lnTo>
                <a:lnTo>
                  <a:pt x="4085747" y="2367282"/>
                </a:lnTo>
                <a:lnTo>
                  <a:pt x="3970435" y="2367282"/>
                </a:lnTo>
                <a:lnTo>
                  <a:pt x="3944972" y="2367282"/>
                </a:lnTo>
                <a:lnTo>
                  <a:pt x="3878101" y="2367282"/>
                </a:lnTo>
                <a:lnTo>
                  <a:pt x="3752151" y="2367282"/>
                </a:lnTo>
                <a:lnTo>
                  <a:pt x="3687475" y="2367282"/>
                </a:lnTo>
                <a:lnTo>
                  <a:pt x="3663646" y="2367282"/>
                </a:lnTo>
                <a:lnTo>
                  <a:pt x="3660242" y="2367282"/>
                </a:lnTo>
                <a:lnTo>
                  <a:pt x="3585498" y="2367282"/>
                </a:lnTo>
                <a:lnTo>
                  <a:pt x="3334859" y="2367282"/>
                </a:lnTo>
                <a:lnTo>
                  <a:pt x="3273878" y="2367282"/>
                </a:lnTo>
                <a:lnTo>
                  <a:pt x="3090341" y="2367282"/>
                </a:lnTo>
                <a:lnTo>
                  <a:pt x="3006694" y="2367282"/>
                </a:lnTo>
                <a:lnTo>
                  <a:pt x="2915134" y="2367282"/>
                </a:lnTo>
                <a:lnTo>
                  <a:pt x="2797688" y="2367282"/>
                </a:lnTo>
                <a:lnTo>
                  <a:pt x="2780527" y="2367282"/>
                </a:lnTo>
                <a:lnTo>
                  <a:pt x="2726451" y="2367282"/>
                </a:lnTo>
                <a:lnTo>
                  <a:pt x="2689869" y="2367282"/>
                </a:lnTo>
                <a:lnTo>
                  <a:pt x="2674466" y="2367282"/>
                </a:lnTo>
                <a:lnTo>
                  <a:pt x="2591960" y="2367282"/>
                </a:lnTo>
                <a:cubicBezTo>
                  <a:pt x="2022271" y="2367282"/>
                  <a:pt x="2022271" y="2367282"/>
                  <a:pt x="2022271" y="2367282"/>
                </a:cubicBezTo>
                <a:cubicBezTo>
                  <a:pt x="912163" y="2367282"/>
                  <a:pt x="912163" y="2367282"/>
                  <a:pt x="912163" y="2367282"/>
                </a:cubicBezTo>
                <a:cubicBezTo>
                  <a:pt x="732325" y="2367282"/>
                  <a:pt x="545827" y="2220577"/>
                  <a:pt x="494762" y="2040531"/>
                </a:cubicBezTo>
                <a:cubicBezTo>
                  <a:pt x="12975" y="324529"/>
                  <a:pt x="12975" y="324529"/>
                  <a:pt x="12975" y="324529"/>
                </a:cubicBezTo>
                <a:cubicBezTo>
                  <a:pt x="-38090" y="146705"/>
                  <a:pt x="66260" y="0"/>
                  <a:pt x="243877" y="0"/>
                </a:cubicBezTo>
                <a:cubicBezTo>
                  <a:pt x="2022271" y="0"/>
                  <a:pt x="2022271" y="0"/>
                  <a:pt x="2022271" y="0"/>
                </a:cubicBezTo>
                <a:cubicBezTo>
                  <a:pt x="2240129" y="0"/>
                  <a:pt x="2430756" y="0"/>
                  <a:pt x="2597554" y="0"/>
                </a:cubicBezTo>
                <a:lnTo>
                  <a:pt x="2674466" y="0"/>
                </a:lnTo>
                <a:lnTo>
                  <a:pt x="2804913" y="0"/>
                </a:lnTo>
                <a:lnTo>
                  <a:pt x="2830305" y="0"/>
                </a:lnTo>
                <a:lnTo>
                  <a:pt x="2902940" y="0"/>
                </a:lnTo>
                <a:lnTo>
                  <a:pt x="2973181" y="0"/>
                </a:lnTo>
                <a:lnTo>
                  <a:pt x="3020265" y="0"/>
                </a:lnTo>
                <a:lnTo>
                  <a:pt x="3029867" y="0"/>
                </a:lnTo>
                <a:lnTo>
                  <a:pt x="3063490" y="0"/>
                </a:lnTo>
                <a:lnTo>
                  <a:pt x="3069665" y="0"/>
                </a:lnTo>
                <a:lnTo>
                  <a:pt x="3198793" y="0"/>
                </a:lnTo>
                <a:cubicBezTo>
                  <a:pt x="3301765" y="0"/>
                  <a:pt x="3386015" y="0"/>
                  <a:pt x="3454947" y="0"/>
                </a:cubicBezTo>
                <a:lnTo>
                  <a:pt x="3480411" y="0"/>
                </a:lnTo>
                <a:lnTo>
                  <a:pt x="3547281" y="0"/>
                </a:lnTo>
                <a:cubicBezTo>
                  <a:pt x="3765140" y="0"/>
                  <a:pt x="3765140" y="0"/>
                  <a:pt x="3765140" y="0"/>
                </a:cubicBezTo>
                <a:lnTo>
                  <a:pt x="3839884" y="0"/>
                </a:lnTo>
                <a:lnTo>
                  <a:pt x="4090523" y="0"/>
                </a:lnTo>
                <a:lnTo>
                  <a:pt x="4151504" y="0"/>
                </a:lnTo>
                <a:lnTo>
                  <a:pt x="4335042" y="0"/>
                </a:lnTo>
                <a:lnTo>
                  <a:pt x="4418689" y="0"/>
                </a:lnTo>
                <a:lnTo>
                  <a:pt x="4510248" y="0"/>
                </a:lnTo>
                <a:cubicBezTo>
                  <a:pt x="4558382" y="0"/>
                  <a:pt x="4596889" y="0"/>
                  <a:pt x="4627694" y="0"/>
                </a:cubicBezTo>
                <a:lnTo>
                  <a:pt x="4644855" y="0"/>
                </a:lnTo>
                <a:lnTo>
                  <a:pt x="4698932" y="0"/>
                </a:lnTo>
                <a:cubicBezTo>
                  <a:pt x="4750916" y="0"/>
                  <a:pt x="4750916" y="0"/>
                  <a:pt x="4750916" y="0"/>
                </a:cubicBezTo>
                <a:lnTo>
                  <a:pt x="4833422" y="0"/>
                </a:lnTo>
                <a:cubicBezTo>
                  <a:pt x="5403111" y="0"/>
                  <a:pt x="5403111" y="0"/>
                  <a:pt x="5403111" y="0"/>
                </a:cubicBezTo>
                <a:cubicBezTo>
                  <a:pt x="6513220" y="0"/>
                  <a:pt x="6513220" y="0"/>
                  <a:pt x="6513220" y="0"/>
                </a:cubicBezTo>
                <a:cubicBezTo>
                  <a:pt x="6693057" y="0"/>
                  <a:pt x="6879555" y="146705"/>
                  <a:pt x="6930620" y="326752"/>
                </a:cubicBezTo>
                <a:cubicBezTo>
                  <a:pt x="7412407" y="2042753"/>
                  <a:pt x="7412407" y="2042753"/>
                  <a:pt x="7412407" y="2042753"/>
                </a:cubicBezTo>
                <a:cubicBezTo>
                  <a:pt x="7463472" y="2220577"/>
                  <a:pt x="7359122" y="2367282"/>
                  <a:pt x="7181504" y="2367282"/>
                </a:cubicBezTo>
                <a:close/>
              </a:path>
            </a:pathLst>
          </a:custGeom>
          <a:solidFill>
            <a:srgbClr val="FF7F7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charset="-122" panose="020b0503020204020204" pitchFamily="34" typeface="微软雅黑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7719" y="3581401"/>
            <a:ext cx="4293490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交接班形式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4800868" y="2739423"/>
            <a:ext cx="2590261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rPr>
              <a:t>PART 02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0F052E-DA1C-464C-94B3-FA104BA2D953}"/>
              </a:ext>
            </a:extLst>
          </p:cNvPr>
          <p:cNvCxnSpPr/>
          <p:nvPr/>
        </p:nvCxnSpPr>
        <p:spPr>
          <a:xfrm>
            <a:off x="0" y="1905000"/>
            <a:ext cx="12192000" cy="0"/>
          </a:xfrm>
          <a:prstGeom prst="line">
            <a:avLst/>
          </a:prstGeom>
          <a:ln>
            <a:solidFill>
              <a:srgbClr val="F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6AA9B8C-20C4-48B1-99F2-148237D16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51556" y="3429000"/>
            <a:ext cx="3540444" cy="3034811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C87F57-7472-4ADD-B839-DA7F4042B979}"/>
              </a:ext>
            </a:extLst>
          </p:cNvPr>
          <p:cNvGrpSpPr/>
          <p:nvPr/>
        </p:nvGrpSpPr>
        <p:grpSpPr>
          <a:xfrm>
            <a:off x="980344" y="2246196"/>
            <a:ext cx="1207404" cy="1379086"/>
            <a:chOff x="1799691" y="3968675"/>
            <a:chExt cx="1207404" cy="137908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62DF735-FB53-4318-A63D-3BF27B19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5966" l="10107" r="5537" t="18056"/>
            <a:stretch>
              <a:fillRect/>
            </a:stretch>
          </p:blipFill>
          <p:spPr>
            <a:xfrm rot="1627817">
              <a:off x="1799691" y="3968675"/>
              <a:ext cx="1207404" cy="1379086"/>
            </a:xfrm>
            <a:prstGeom prst="rect">
              <a:avLst/>
            </a:prstGeom>
          </p:spPr>
        </p:pic>
        <p:sp>
          <p:nvSpPr>
            <p:cNvPr id="20" name="交接班">
              <a:extLst>
                <a:ext uri="{FF2B5EF4-FFF2-40B4-BE49-F238E27FC236}">
                  <a16:creationId xmlns:a16="http://schemas.microsoft.com/office/drawing/2014/main" id="{6B491619-2DC1-4A87-A752-62B2F89912BB}"/>
                </a:ext>
              </a:extLst>
            </p:cNvPr>
            <p:cNvSpPr txBox="1"/>
            <p:nvPr/>
          </p:nvSpPr>
          <p:spPr>
            <a:xfrm rot="1678560">
              <a:off x="2176105" y="4090528"/>
              <a:ext cx="396240" cy="1101331"/>
            </a:xfrm>
            <a:prstGeom prst="rect">
              <a:avLst/>
            </a:prstGeom>
            <a:noFill/>
          </p:spPr>
          <p:txBody>
            <a:bodyPr bIns="0" lIns="0" rIns="0" rtlCol="0" tIns="0" vert="eaVert" wrap="square">
              <a:spAutoFit/>
            </a:bodyPr>
            <a:lstStyle/>
            <a:p>
              <a:pPr algn="dist" lvl="1" marL="0"/>
              <a:r>
                <a:rPr altLang="en-US" b="1" lang="zh-CN" sz="2600">
                  <a:solidFill>
                    <a:srgbClr val="F85B48"/>
                  </a:solidFill>
                  <a:latin charset="-122" panose="02020700000000000000" pitchFamily="18" typeface="思源宋体"/>
                  <a:ea charset="-122" panose="02020700000000000000" pitchFamily="18" typeface="思源宋体"/>
                  <a:cs typeface="+mn-ea"/>
                  <a:sym typeface="+mn-lt"/>
                </a:rPr>
                <a:t>交接班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F10AA91-804A-4615-AD61-40E57ACB8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79210" t="53438"/>
          <a:stretch>
            <a:fillRect/>
          </a:stretch>
        </p:blipFill>
        <p:spPr>
          <a:xfrm>
            <a:off x="0" y="3638551"/>
            <a:ext cx="2534653" cy="28384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02B954D-7763-4F85-A577-D64E43187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" l="27500" r="62179" t="77433"/>
          <a:stretch>
            <a:fillRect/>
          </a:stretch>
        </p:blipFill>
        <p:spPr>
          <a:xfrm>
            <a:off x="3965468" y="4708976"/>
            <a:ext cx="1258316" cy="1375611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8340E33-7969-4547-B3AF-3A0B079AC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82303" l="76184"/>
          <a:stretch>
            <a:fillRect/>
          </a:stretch>
        </p:blipFill>
        <p:spPr>
          <a:xfrm>
            <a:off x="9288379" y="1116922"/>
            <a:ext cx="2903621" cy="1078832"/>
          </a:xfrm>
          <a:prstGeom prst="rect">
            <a:avLst/>
          </a:prstGeom>
        </p:spPr>
      </p:pic>
    </p:spTree>
    <p:extLst>
      <p:ext uri="{BB962C8B-B14F-4D97-AF65-F5344CB8AC3E}">
        <p14:creationId val="3790825862"/>
      </p:ext>
    </p:extLst>
  </p:cSld>
  <p:clrMapOvr>
    <a:masterClrMapping/>
  </p:clrMapOvr>
  <mc:AlternateContent>
    <mc:Choice Requires="p14">
      <p:transition advClick="0" advTm="2000" p14:dur="1600" spd="slow">
        <p14:gallery dir="l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6"/>
      <p:bldP grpId="0" spid="19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LIDE.ICON" val="#405366;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317</Paragraphs>
  <Slides>26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6">
      <vt:lpstr>Arial</vt:lpstr>
      <vt:lpstr>等线 Light</vt:lpstr>
      <vt:lpstr>等线</vt:lpstr>
      <vt:lpstr>微软雅黑</vt:lpstr>
      <vt:lpstr>Calibri Light</vt:lpstr>
      <vt:lpstr>Calibri</vt:lpstr>
      <vt:lpstr>思源宋体</vt:lpstr>
      <vt:lpstr>思源黑体 CN ExtraLight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2021-08-22T11:56:47Z</dcterms:created>
  <cp:lastPrinted>2021-08-22T11:56:47Z</cp:lastPrinted>
  <dcterms:modified xsi:type="dcterms:W3CDTF">2021-08-22T05:48:36Z</dcterms:modified>
  <cp:revision>1</cp:revision>
</cp:coreProperties>
</file>