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3"/>
  </p:notesMasterIdLst>
  <p:sldIdLst>
    <p:sldId id="285" r:id="rId4"/>
    <p:sldId id="286" r:id="rId5"/>
    <p:sldId id="287" r:id="rId6"/>
    <p:sldId id="260" r:id="rId7"/>
    <p:sldId id="289" r:id="rId8"/>
    <p:sldId id="262" r:id="rId9"/>
    <p:sldId id="263" r:id="rId10"/>
    <p:sldId id="265" r:id="rId11"/>
    <p:sldId id="288" r:id="rId12"/>
    <p:sldId id="267" r:id="rId13"/>
    <p:sldId id="275" r:id="rId14"/>
    <p:sldId id="290" r:id="rId15"/>
    <p:sldId id="271" r:id="rId16"/>
    <p:sldId id="272" r:id="rId17"/>
    <p:sldId id="291" r:id="rId18"/>
    <p:sldId id="292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2DD33-33D1-4953-8633-D2D855D12AD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650A0-2563-4AA5-8A9D-5C1F3857B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301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139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957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598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4990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8397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5351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6007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400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72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894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89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139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589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849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674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981462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825228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621864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465304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102337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76796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-60" y="0"/>
            <a:ext cx="12192120" cy="648000"/>
          </a:xfrm>
          <a:prstGeom prst="rect">
            <a:avLst/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073150" cy="92075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11012557" y="-17539"/>
            <a:ext cx="879884" cy="666896"/>
            <a:chOff x="7402514" y="1243490"/>
            <a:chExt cx="1693862" cy="128384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7402514" y="1243490"/>
              <a:ext cx="806601" cy="83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8481343" y="1361119"/>
              <a:ext cx="286343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8775752" y="1679727"/>
              <a:ext cx="287016" cy="29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8824148" y="2109242"/>
              <a:ext cx="272228" cy="26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8522345" y="2250397"/>
              <a:ext cx="276933" cy="276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val="2719993594"/>
      </p:ext>
    </p:extLst>
  </p:cSld>
  <p:clrMapOvr>
    <a:masterClrMapping/>
  </p:clrMapOvr>
  <p:transition/>
  <p:timing/>
  <p:extLst mod="1"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391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06128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195300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991960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111641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826829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769696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082750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B69B-F60C-4FDF-A356-DF43E4BC207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E58C-D5A5-4AF2-9E0C-8D1865F517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044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460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7.pn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8.jpe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3" name="TextBox 47"/>
          <p:cNvSpPr txBox="1"/>
          <p:nvPr/>
        </p:nvSpPr>
        <p:spPr>
          <a:xfrm>
            <a:off x="0" y="1293701"/>
            <a:ext cx="12192000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60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</a:rPr>
              <a:t>PPT学院</a:t>
            </a:r>
          </a:p>
          <a:p>
            <a:pPr algn="ctr"/>
            <a:r>
              <a:rPr altLang="zh-CN" b="1" lang="en-US" sz="660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</a:rPr>
              <a:t>学生党员发展申报答辩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741334" y="3968235"/>
            <a:ext cx="2709333" cy="457200"/>
            <a:chOff x="4741334" y="3968235"/>
            <a:chExt cx="2709333" cy="457200"/>
          </a:xfrm>
        </p:grpSpPr>
        <p:sp>
          <p:nvSpPr>
            <p:cNvPr id="14" name="矩形 13"/>
            <p:cNvSpPr/>
            <p:nvPr/>
          </p:nvSpPr>
          <p:spPr>
            <a:xfrm>
              <a:off x="4755992" y="3968235"/>
              <a:ext cx="2680017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accent1"/>
                  </a:solidFill>
                  <a:latin typeface="+mn-ea"/>
                </a:rPr>
                <a:t>@段公子爱做PPT 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4741334" y="3989129"/>
              <a:ext cx="0" cy="4198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450667" y="3989129"/>
              <a:ext cx="0" cy="4198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95285" y="0"/>
            <a:ext cx="4096715" cy="2178877"/>
          </a:xfrm>
          <a:prstGeom prst="rect">
            <a:avLst/>
          </a:prstGeom>
        </p:spPr>
      </p:pic>
    </p:spTree>
    <p:extLst>
      <p:ext uri="{BB962C8B-B14F-4D97-AF65-F5344CB8AC3E}">
        <p14:creationId val="354067786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8" nodeType="withEffect" presetClass="entr" presetID="50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任意多边形 17"/>
          <p:cNvSpPr/>
          <p:nvPr/>
        </p:nvSpPr>
        <p:spPr>
          <a:xfrm>
            <a:off x="334963" y="1567543"/>
            <a:ext cx="522514" cy="1843314"/>
          </a:xfrm>
          <a:custGeom>
            <a:gdLst>
              <a:gd fmla="*/ 522514 w 522514" name="connsiteX0"/>
              <a:gd fmla="*/ 1843314 h 1843314" name="connsiteY0"/>
              <a:gd fmla="*/ 0 w 522514" name="connsiteX1"/>
              <a:gd fmla="*/ 1335314 h 1843314" name="connsiteY1"/>
              <a:gd fmla="*/ 0 w 522514" name="connsiteX2"/>
              <a:gd fmla="*/ 0 h 1843314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843314" w="522514">
                <a:moveTo>
                  <a:pt x="522514" y="1843314"/>
                </a:moveTo>
                <a:lnTo>
                  <a:pt x="0" y="1335314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 flipH="1" flipV="1">
            <a:off x="11334524" y="3429000"/>
            <a:ext cx="522514" cy="1843314"/>
          </a:xfrm>
          <a:custGeom>
            <a:gdLst>
              <a:gd fmla="*/ 522514 w 522514" name="connsiteX0"/>
              <a:gd fmla="*/ 1843314 h 1843314" name="connsiteY0"/>
              <a:gd fmla="*/ 0 w 522514" name="connsiteX1"/>
              <a:gd fmla="*/ 1335314 h 1843314" name="connsiteY1"/>
              <a:gd fmla="*/ 0 w 522514" name="connsiteX2"/>
              <a:gd fmla="*/ 0 h 1843314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843314" w="522514">
                <a:moveTo>
                  <a:pt x="522514" y="1843314"/>
                </a:moveTo>
                <a:lnTo>
                  <a:pt x="0" y="1335314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073150" y="62390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</a:rPr>
              <a:t>三、学习工作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-638629" y="3429000"/>
            <a:ext cx="1367245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10734" y="3182257"/>
            <a:ext cx="493486" cy="493486"/>
            <a:chOff x="2002971" y="3182257"/>
            <a:chExt cx="493486" cy="493486"/>
          </a:xfrm>
        </p:grpSpPr>
        <p:sp>
          <p:nvSpPr>
            <p:cNvPr id="7" name="椭圆 6"/>
            <p:cNvSpPr/>
            <p:nvPr/>
          </p:nvSpPr>
          <p:spPr>
            <a:xfrm>
              <a:off x="2002971" y="3182257"/>
              <a:ext cx="493486" cy="493486"/>
            </a:xfrm>
            <a:prstGeom prst="ellipse">
              <a:avLst/>
            </a:prstGeo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椭圆 7"/>
            <p:cNvSpPr/>
            <p:nvPr/>
          </p:nvSpPr>
          <p:spPr>
            <a:xfrm>
              <a:off x="2097314" y="32766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087781" y="3182257"/>
            <a:ext cx="493486" cy="493486"/>
            <a:chOff x="2002971" y="3182257"/>
            <a:chExt cx="493486" cy="493486"/>
          </a:xfrm>
        </p:grpSpPr>
        <p:sp>
          <p:nvSpPr>
            <p:cNvPr id="16" name="椭圆 15"/>
            <p:cNvSpPr/>
            <p:nvPr/>
          </p:nvSpPr>
          <p:spPr>
            <a:xfrm>
              <a:off x="2002971" y="3182257"/>
              <a:ext cx="493486" cy="493486"/>
            </a:xfrm>
            <a:prstGeom prst="ellipse">
              <a:avLst/>
            </a:prstGeo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2097314" y="32766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4963" y="1162408"/>
            <a:ext cx="4363198" cy="1742546"/>
            <a:chOff x="334963" y="1162408"/>
            <a:chExt cx="4363198" cy="1742546"/>
          </a:xfrm>
        </p:grpSpPr>
        <p:sp>
          <p:nvSpPr>
            <p:cNvPr id="20" name="矩形 19"/>
            <p:cNvSpPr/>
            <p:nvPr/>
          </p:nvSpPr>
          <p:spPr>
            <a:xfrm>
              <a:off x="334963" y="1164641"/>
              <a:ext cx="3280741" cy="457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pAutoFit/>
            </a:bodyPr>
            <a:lstStyle/>
            <a:p>
              <a:pPr algn="ctr"/>
              <a:r>
                <a:rPr altLang="zh-CN" b="1" lang="en-US" smtClean="0" sz="2400">
                  <a:solidFill>
                    <a:schemeClr val="bg1"/>
                  </a:solidFill>
                </a:rPr>
                <a:t>2014年12月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34963" y="1642216"/>
              <a:ext cx="426398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2400">
                  <a:solidFill>
                    <a:schemeClr val="accent1"/>
                  </a:solidFill>
                </a:rPr>
                <a:t>学院新生迎新晚会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34963" y="2043180"/>
              <a:ext cx="4363198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25000"/>
                </a:lnSpc>
                <a:buFont charset="2" panose="05000000000000000000" pitchFamily="2" typeface="Wingdings"/>
                <a:buChar char="n"/>
              </a:pPr>
              <a:r>
                <a:rPr altLang="en-US" lang="zh-CN" sz="2000"/>
                <a:t>协助某某漂亮学姐负责晚会现场设备仪器调度工作任务，俗称搬桌子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98161" y="1162408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895406" y="1162408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7593054" y="3616892"/>
            <a:ext cx="4263984" cy="2119134"/>
            <a:chOff x="7593054" y="3616892"/>
            <a:chExt cx="4263984" cy="2119134"/>
          </a:xfrm>
        </p:grpSpPr>
        <p:sp>
          <p:nvSpPr>
            <p:cNvPr id="27" name="矩形 26"/>
            <p:cNvSpPr/>
            <p:nvPr/>
          </p:nvSpPr>
          <p:spPr>
            <a:xfrm>
              <a:off x="8576297" y="5276593"/>
              <a:ext cx="3280741" cy="457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pAutoFit/>
            </a:bodyPr>
            <a:lstStyle/>
            <a:p>
              <a:pPr algn="ctr"/>
              <a:r>
                <a:rPr altLang="zh-CN" b="1" lang="en-US" smtClean="0" sz="2400">
                  <a:solidFill>
                    <a:schemeClr val="bg1"/>
                  </a:solidFill>
                </a:rPr>
                <a:t>2015年3月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593054" y="4804535"/>
              <a:ext cx="426398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2400">
                  <a:solidFill>
                    <a:schemeClr val="accent1"/>
                  </a:solidFill>
                </a:rPr>
                <a:t>参与组织学院某大型活动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593054" y="3616893"/>
              <a:ext cx="4263984" cy="1234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25000"/>
                </a:lnSpc>
                <a:buFont charset="2" panose="05000000000000000000" pitchFamily="2" typeface="Wingdings"/>
                <a:buChar char="n"/>
              </a:pPr>
              <a:r>
                <a:rPr altLang="en-US" lang="zh-CN" smtClean="0" sz="2000"/>
                <a:t>负责活动宣传以及推广事宜，俗称发传单</a:t>
              </a:r>
            </a:p>
            <a:p>
              <a:pPr indent="-285750" marL="285750">
                <a:lnSpc>
                  <a:spcPct val="125000"/>
                </a:lnSpc>
                <a:buFont charset="2" panose="05000000000000000000" pitchFamily="2" typeface="Wingdings"/>
                <a:buChar char="n"/>
              </a:pPr>
              <a:r>
                <a:rPr altLang="en-US" lang="zh-CN" smtClean="0" sz="2000"/>
                <a:t>负责活动现场布置，俗称挂横幅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007" y="3828143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535252" y="3828143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10049391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5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5" nodeType="withEffect" presetClass="entr" presetID="5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ntr" presetID="5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5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任意多边形 17"/>
          <p:cNvSpPr/>
          <p:nvPr/>
        </p:nvSpPr>
        <p:spPr>
          <a:xfrm>
            <a:off x="334963" y="1567543"/>
            <a:ext cx="522514" cy="1843314"/>
          </a:xfrm>
          <a:custGeom>
            <a:gdLst>
              <a:gd fmla="*/ 522514 w 522514" name="connsiteX0"/>
              <a:gd fmla="*/ 1843314 h 1843314" name="connsiteY0"/>
              <a:gd fmla="*/ 0 w 522514" name="connsiteX1"/>
              <a:gd fmla="*/ 1335314 h 1843314" name="connsiteY1"/>
              <a:gd fmla="*/ 0 w 522514" name="connsiteX2"/>
              <a:gd fmla="*/ 0 h 1843314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843314" w="522514">
                <a:moveTo>
                  <a:pt x="522514" y="1843314"/>
                </a:moveTo>
                <a:lnTo>
                  <a:pt x="0" y="1335314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 flipH="1" flipV="1">
            <a:off x="11334524" y="3429000"/>
            <a:ext cx="522514" cy="1843314"/>
          </a:xfrm>
          <a:custGeom>
            <a:gdLst>
              <a:gd fmla="*/ 522514 w 522514" name="connsiteX0"/>
              <a:gd fmla="*/ 1843314 h 1843314" name="connsiteY0"/>
              <a:gd fmla="*/ 0 w 522514" name="connsiteX1"/>
              <a:gd fmla="*/ 1335314 h 1843314" name="connsiteY1"/>
              <a:gd fmla="*/ 0 w 522514" name="connsiteX2"/>
              <a:gd fmla="*/ 0 h 1843314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843314" w="522514">
                <a:moveTo>
                  <a:pt x="522514" y="1843314"/>
                </a:moveTo>
                <a:lnTo>
                  <a:pt x="0" y="1335314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073150" y="62390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</a:rPr>
              <a:t>三、学习工作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-638629" y="3429000"/>
            <a:ext cx="1367245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10734" y="3182257"/>
            <a:ext cx="493486" cy="493486"/>
            <a:chOff x="2002971" y="3182257"/>
            <a:chExt cx="493486" cy="493486"/>
          </a:xfrm>
        </p:grpSpPr>
        <p:sp>
          <p:nvSpPr>
            <p:cNvPr id="7" name="椭圆 6"/>
            <p:cNvSpPr/>
            <p:nvPr/>
          </p:nvSpPr>
          <p:spPr>
            <a:xfrm>
              <a:off x="2002971" y="3182257"/>
              <a:ext cx="493486" cy="493486"/>
            </a:xfrm>
            <a:prstGeom prst="ellipse">
              <a:avLst/>
            </a:prstGeo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椭圆 7"/>
            <p:cNvSpPr/>
            <p:nvPr/>
          </p:nvSpPr>
          <p:spPr>
            <a:xfrm>
              <a:off x="2097314" y="32766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087781" y="3182257"/>
            <a:ext cx="493486" cy="493486"/>
            <a:chOff x="2002971" y="3182257"/>
            <a:chExt cx="493486" cy="493486"/>
          </a:xfrm>
        </p:grpSpPr>
        <p:sp>
          <p:nvSpPr>
            <p:cNvPr id="16" name="椭圆 15"/>
            <p:cNvSpPr/>
            <p:nvPr/>
          </p:nvSpPr>
          <p:spPr>
            <a:xfrm>
              <a:off x="2002971" y="3182257"/>
              <a:ext cx="493486" cy="493486"/>
            </a:xfrm>
            <a:prstGeom prst="ellipse">
              <a:avLst/>
            </a:prstGeo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2097314" y="32766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4963" y="1162408"/>
            <a:ext cx="4363198" cy="1705870"/>
            <a:chOff x="334963" y="1162408"/>
            <a:chExt cx="4363198" cy="1705870"/>
          </a:xfrm>
        </p:grpSpPr>
        <p:sp>
          <p:nvSpPr>
            <p:cNvPr id="20" name="矩形 19"/>
            <p:cNvSpPr/>
            <p:nvPr/>
          </p:nvSpPr>
          <p:spPr>
            <a:xfrm>
              <a:off x="334963" y="1164641"/>
              <a:ext cx="3280741" cy="457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</a:rPr>
                <a:t>2015年7月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34963" y="1642216"/>
              <a:ext cx="426398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400">
                  <a:solidFill>
                    <a:schemeClr val="accent1"/>
                  </a:solidFill>
                </a:rPr>
                <a:t>大一学年期末考试结束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34963" y="2043180"/>
              <a:ext cx="4363198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25000"/>
                </a:lnSpc>
                <a:buFont charset="2" panose="05000000000000000000" pitchFamily="2" typeface="Wingdings"/>
                <a:buChar char="n"/>
              </a:pPr>
              <a:r>
                <a:rPr altLang="en-US" lang="zh-CN" sz="2000"/>
                <a:t>段公子在年级300人之中排名第几</a:t>
              </a:r>
            </a:p>
            <a:p>
              <a:pPr indent="-285750" marL="285750">
                <a:lnSpc>
                  <a:spcPct val="125000"/>
                </a:lnSpc>
                <a:buFont charset="2" panose="05000000000000000000" pitchFamily="2" typeface="Wingdings"/>
                <a:buChar char="n"/>
              </a:pPr>
              <a:r>
                <a:rPr altLang="en-US" lang="zh-CN" sz="2000"/>
                <a:t>其中某门学科特别优异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3054" y="3616892"/>
            <a:ext cx="4263984" cy="2119134"/>
            <a:chOff x="7593054" y="3616892"/>
            <a:chExt cx="4263984" cy="2119134"/>
          </a:xfrm>
        </p:grpSpPr>
        <p:sp>
          <p:nvSpPr>
            <p:cNvPr id="27" name="矩形 26"/>
            <p:cNvSpPr/>
            <p:nvPr/>
          </p:nvSpPr>
          <p:spPr>
            <a:xfrm>
              <a:off x="8576297" y="5276593"/>
              <a:ext cx="3280741" cy="457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</a:rPr>
                <a:t>2015年9月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593054" y="4804535"/>
              <a:ext cx="426398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400">
                  <a:solidFill>
                    <a:schemeClr val="accent1"/>
                  </a:solidFill>
                </a:rPr>
                <a:t>负责大一新生迎新活动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593054" y="3616893"/>
              <a:ext cx="4263984" cy="1234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25000"/>
                </a:lnSpc>
                <a:buFont charset="2" panose="05000000000000000000" pitchFamily="2" typeface="Wingdings"/>
                <a:buChar char="n"/>
              </a:pPr>
              <a:r>
                <a:rPr altLang="en-US" lang="zh-CN" sz="2000"/>
                <a:t>积极帮助数十位学妹提行李</a:t>
              </a:r>
            </a:p>
            <a:p>
              <a:pPr indent="-285750" marL="285750">
                <a:lnSpc>
                  <a:spcPct val="125000"/>
                </a:lnSpc>
                <a:buFont charset="2" panose="05000000000000000000" pitchFamily="2" typeface="Wingdings"/>
                <a:buChar char="n"/>
              </a:pPr>
              <a:r>
                <a:rPr altLang="en-US" lang="zh-CN" sz="2000"/>
                <a:t>帮助数十位学妹熟悉了校园环境与饭菜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007" y="3828143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535252" y="3828143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95117" y="1162408"/>
            <a:ext cx="2843543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892362" y="1162408"/>
            <a:ext cx="2843543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01039537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5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5" nodeType="withEffect" presetClass="entr" presetID="5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ntr" presetID="5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5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3190875"/>
            <a:ext cx="7620000" cy="476250"/>
          </a:xfrm>
          <a:prstGeom prst="roundRect">
            <a:avLst>
              <a:gd fmla="val 20450" name="adj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/>
              <a:t>四、群众基础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3120" y="3027084"/>
            <a:ext cx="1021080" cy="803832"/>
          </a:xfrm>
          <a:prstGeom prst="rect">
            <a:avLst/>
          </a:prstGeom>
        </p:spPr>
      </p:pic>
    </p:spTree>
    <p:extLst>
      <p:ext uri="{BB962C8B-B14F-4D97-AF65-F5344CB8AC3E}">
        <p14:creationId val="174986636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3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360205" y="4500674"/>
            <a:ext cx="5448300" cy="1352550"/>
            <a:chOff x="1360205" y="4500674"/>
            <a:chExt cx="5448300" cy="1352550"/>
          </a:xfrm>
        </p:grpSpPr>
        <p:sp>
          <p:nvSpPr>
            <p:cNvPr id="9" name="矩形 8"/>
            <p:cNvSpPr/>
            <p:nvPr/>
          </p:nvSpPr>
          <p:spPr>
            <a:xfrm>
              <a:off x="1360205" y="4500674"/>
              <a:ext cx="5448300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2676957" y="4515229"/>
              <a:ext cx="3921998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迪丽热巴</a:t>
              </a:r>
            </a:p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工大泡泡工作室PPT做的特别实用好用，强烈推荐大家下载！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41705" y="2886329"/>
            <a:ext cx="5448300" cy="1352550"/>
            <a:chOff x="5741705" y="2886329"/>
            <a:chExt cx="5448300" cy="1352550"/>
          </a:xfrm>
        </p:grpSpPr>
        <p:sp>
          <p:nvSpPr>
            <p:cNvPr id="12" name="矩形 11"/>
            <p:cNvSpPr/>
            <p:nvPr/>
          </p:nvSpPr>
          <p:spPr>
            <a:xfrm>
              <a:off x="5741705" y="2886329"/>
              <a:ext cx="5448300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5856005" y="2900885"/>
              <a:ext cx="3921998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唐嫣</a:t>
              </a:r>
            </a:p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工大泡泡工作室PPT做的特别实用好用，强烈推荐大家下载！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0205" y="1205849"/>
            <a:ext cx="5448300" cy="1352550"/>
            <a:chOff x="1360205" y="1205849"/>
            <a:chExt cx="5448300" cy="1352550"/>
          </a:xfrm>
        </p:grpSpPr>
        <p:sp>
          <p:nvSpPr>
            <p:cNvPr id="2" name="矩形 1"/>
            <p:cNvSpPr/>
            <p:nvPr/>
          </p:nvSpPr>
          <p:spPr>
            <a:xfrm>
              <a:off x="1360205" y="1205849"/>
              <a:ext cx="5448300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2676957" y="1220405"/>
              <a:ext cx="3921998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</a:rPr>
                <a:t>Angelababy</a:t>
              </a:r>
            </a:p>
            <a:p>
              <a:pPr>
                <a:lnSpc>
                  <a:spcPct val="125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</a:rPr>
                <a:t>工大泡泡工作室PPT做的特别实用好用，强烈推荐大家下载！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73150" y="62390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</a:rPr>
              <a:t>四、群众基础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521710">
            <a:off x="660748" y="1056001"/>
            <a:ext cx="1779471" cy="16522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521710">
            <a:off x="660748" y="4406039"/>
            <a:ext cx="1779471" cy="15418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521710">
            <a:off x="9944511" y="2716734"/>
            <a:ext cx="1662318" cy="16917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202351087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73150" y="62390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</a:rPr>
              <a:t>四、群众基础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44856" y="1513577"/>
            <a:ext cx="5238750" cy="1352550"/>
            <a:chOff x="744856" y="1513577"/>
            <a:chExt cx="5238750" cy="1352550"/>
          </a:xfrm>
        </p:grpSpPr>
        <p:sp>
          <p:nvSpPr>
            <p:cNvPr id="2" name="矩形 1"/>
            <p:cNvSpPr/>
            <p:nvPr/>
          </p:nvSpPr>
          <p:spPr>
            <a:xfrm>
              <a:off x="744856" y="1513577"/>
              <a:ext cx="5097462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2061608" y="1546471"/>
              <a:ext cx="3921998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胡歌</a:t>
              </a:r>
            </a:p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工大泡泡工作室PPT做的特别实用好用，强烈推荐大家下载！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4856" y="4237727"/>
            <a:ext cx="5238750" cy="1356333"/>
            <a:chOff x="744856" y="4237727"/>
            <a:chExt cx="5238750" cy="1356333"/>
          </a:xfrm>
        </p:grpSpPr>
        <p:sp>
          <p:nvSpPr>
            <p:cNvPr id="18" name="矩形 17"/>
            <p:cNvSpPr/>
            <p:nvPr/>
          </p:nvSpPr>
          <p:spPr>
            <a:xfrm>
              <a:off x="744856" y="4237727"/>
              <a:ext cx="5097462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2061608" y="4270621"/>
              <a:ext cx="3921998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王凯</a:t>
              </a:r>
            </a:p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工大泡泡工作室PPT做的特别实用好用，强烈推荐大家下载！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70688" y="1513577"/>
            <a:ext cx="5238750" cy="1356333"/>
            <a:chOff x="6770688" y="1513577"/>
            <a:chExt cx="5238750" cy="1356333"/>
          </a:xfrm>
        </p:grpSpPr>
        <p:sp>
          <p:nvSpPr>
            <p:cNvPr id="21" name="矩形 20"/>
            <p:cNvSpPr/>
            <p:nvPr/>
          </p:nvSpPr>
          <p:spPr>
            <a:xfrm>
              <a:off x="6770688" y="1513577"/>
              <a:ext cx="5097462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8087440" y="1546471"/>
              <a:ext cx="3921998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靳东</a:t>
              </a:r>
            </a:p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工大泡泡工作室PPT做的特别实用好用，强烈推荐大家下载！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70688" y="4237727"/>
            <a:ext cx="5238750" cy="1356333"/>
            <a:chOff x="6770688" y="4237727"/>
            <a:chExt cx="5238750" cy="1356333"/>
          </a:xfrm>
        </p:grpSpPr>
        <p:sp>
          <p:nvSpPr>
            <p:cNvPr id="24" name="矩形 23"/>
            <p:cNvSpPr/>
            <p:nvPr/>
          </p:nvSpPr>
          <p:spPr>
            <a:xfrm>
              <a:off x="6770688" y="4237727"/>
              <a:ext cx="5097462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8087440" y="4270621"/>
              <a:ext cx="3921998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霍建华</a:t>
              </a:r>
            </a:p>
            <a:p>
              <a:pPr>
                <a:lnSpc>
                  <a:spcPct val="125000"/>
                </a:lnSpc>
              </a:pPr>
              <a:r>
                <a:rPr altLang="en-US" b="1" lang="zh-CN" smtClean="0" sz="2400">
                  <a:solidFill>
                    <a:schemeClr val="bg1"/>
                  </a:solidFill>
                </a:rPr>
                <a:t>工大泡泡工作室PPT做的特别实用好用，强烈推荐大家下载！</a:t>
              </a:r>
            </a:p>
          </p:txBody>
        </p:sp>
      </p:grpSp>
      <p:pic>
        <p:nvPicPr>
          <p:cNvPr id="26" name="图片 25"/>
          <p:cNvPicPr preferRelativeResize="0"/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4963" y="1379852"/>
            <a:ext cx="1620000" cy="162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 preferRelativeResize="0"/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6446" y="4104002"/>
            <a:ext cx="1617034" cy="162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 preferRelativeResize="0"/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67305" y="1379852"/>
            <a:ext cx="1606979" cy="162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 preferRelativeResize="0"/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63397" y="4104002"/>
            <a:ext cx="1614795" cy="162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293738400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95285" y="0"/>
            <a:ext cx="4096715" cy="217887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438650" y="704670"/>
            <a:ext cx="33147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720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后记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743075" y="1847850"/>
            <a:ext cx="8705850" cy="3953492"/>
          </a:xfrm>
          <a:prstGeom prst="roundRect">
            <a:avLst>
              <a:gd fmla="val 11692" name="adj"/>
            </a:avLst>
          </a:prstGeom>
          <a:solidFill>
            <a:schemeClr val="bg1">
              <a:alpha val="75000"/>
            </a:schemeClr>
          </a:solidFill>
          <a:ln>
            <a:solidFill>
              <a:schemeClr val="accent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2306658" y="2702642"/>
            <a:ext cx="4263984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mtClean="0" sz="2000"/>
              <a:t>第一条原因，巴拉巴拉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mtClean="0" sz="2000"/>
              <a:t>第二条原因，巴拉巴拉</a:t>
            </a:r>
          </a:p>
        </p:txBody>
      </p:sp>
      <p:sp>
        <p:nvSpPr>
          <p:cNvPr id="21" name="矩形 20"/>
          <p:cNvSpPr/>
          <p:nvPr/>
        </p:nvSpPr>
        <p:spPr>
          <a:xfrm>
            <a:off x="2306658" y="2095430"/>
            <a:ext cx="4263984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b="1" lang="zh-CN" smtClean="0" sz="2800">
                <a:solidFill>
                  <a:schemeClr val="accent1"/>
                </a:solidFill>
              </a:rPr>
              <a:t>我为什么要入党</a:t>
            </a:r>
          </a:p>
        </p:txBody>
      </p:sp>
      <p:sp>
        <p:nvSpPr>
          <p:cNvPr id="23" name="矩形 22"/>
          <p:cNvSpPr/>
          <p:nvPr/>
        </p:nvSpPr>
        <p:spPr>
          <a:xfrm>
            <a:off x="2306658" y="4402999"/>
            <a:ext cx="4263984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z="2000"/>
              <a:t>第一条要求，巴拉巴拉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z="2000"/>
              <a:t>第二条要求，巴拉巴拉</a:t>
            </a:r>
          </a:p>
        </p:txBody>
      </p:sp>
      <p:sp>
        <p:nvSpPr>
          <p:cNvPr id="24" name="矩形 23"/>
          <p:cNvSpPr/>
          <p:nvPr/>
        </p:nvSpPr>
        <p:spPr>
          <a:xfrm>
            <a:off x="2306658" y="3795787"/>
            <a:ext cx="4263984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b="1" lang="zh-CN" smtClean="0" sz="2800">
                <a:solidFill>
                  <a:schemeClr val="accent1"/>
                </a:solidFill>
              </a:rPr>
              <a:t>成为党员后我会怎么样</a:t>
            </a:r>
          </a:p>
        </p:txBody>
      </p:sp>
    </p:spTree>
    <p:extLst>
      <p:ext uri="{BB962C8B-B14F-4D97-AF65-F5344CB8AC3E}">
        <p14:creationId val="348902440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1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250" fill="hold" id="22"/>
                                        <p:tgtEl>
                                          <p:spTgt spid="1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  <p:bldP grpId="1" spid="17"/>
      <p:bldP grpId="0" spid="19"/>
      <p:bldP grpId="0" spid="21"/>
      <p:bldP grpId="0" spid="23"/>
      <p:bldP grpId="0" spid="2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3" name="TextBox 47"/>
          <p:cNvSpPr txBox="1"/>
          <p:nvPr/>
        </p:nvSpPr>
        <p:spPr>
          <a:xfrm>
            <a:off x="0" y="1293701"/>
            <a:ext cx="12192000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60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</a:rPr>
              <a:t>感谢聆听</a:t>
            </a:r>
          </a:p>
          <a:p>
            <a:pPr algn="ctr"/>
            <a:r>
              <a:rPr altLang="en-US" b="1" lang="zh-CN" sz="660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</a:rPr>
              <a:t>敬请质询提问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731685" y="3968234"/>
            <a:ext cx="2728632" cy="461665"/>
            <a:chOff x="4731685" y="3968234"/>
            <a:chExt cx="2728632" cy="461665"/>
          </a:xfrm>
        </p:grpSpPr>
        <p:sp>
          <p:nvSpPr>
            <p:cNvPr id="14" name="矩形 13"/>
            <p:cNvSpPr/>
            <p:nvPr/>
          </p:nvSpPr>
          <p:spPr>
            <a:xfrm>
              <a:off x="4755992" y="3968235"/>
              <a:ext cx="2680017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accent1"/>
                  </a:solidFill>
                  <a:latin typeface="+mn-ea"/>
                </a:rPr>
                <a:t>@段公子爱做PPT 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4741334" y="3989129"/>
              <a:ext cx="0" cy="4198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450667" y="3989129"/>
              <a:ext cx="0" cy="4198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95285" y="0"/>
            <a:ext cx="4096715" cy="2178877"/>
          </a:xfrm>
          <a:prstGeom prst="rect">
            <a:avLst/>
          </a:prstGeom>
        </p:spPr>
      </p:pic>
    </p:spTree>
    <p:extLst>
      <p:ext uri="{BB962C8B-B14F-4D97-AF65-F5344CB8AC3E}">
        <p14:creationId val="145864592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50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1941195"/>
            <a:ext cx="7620000" cy="476250"/>
          </a:xfrm>
          <a:prstGeom prst="roundRect">
            <a:avLst>
              <a:gd fmla="val 20450" name="adj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/>
              <a:t>一、个人简介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38650" y="704670"/>
            <a:ext cx="33147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720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目录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286000" y="3013066"/>
            <a:ext cx="7620000" cy="476250"/>
          </a:xfrm>
          <a:prstGeom prst="roundRect">
            <a:avLst>
              <a:gd fmla="val 20450" name="adj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/>
              <a:t>二、思想建设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286000" y="4056058"/>
            <a:ext cx="7620000" cy="476250"/>
          </a:xfrm>
          <a:prstGeom prst="roundRect">
            <a:avLst>
              <a:gd fmla="val 20450" name="adj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/>
              <a:t>三、学习工作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2286000" y="5099050"/>
            <a:ext cx="7620000" cy="476250"/>
          </a:xfrm>
          <a:prstGeom prst="roundRect">
            <a:avLst>
              <a:gd fmla="val 20450" name="adj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/>
              <a:t>四、群众基础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3120" y="1777404"/>
            <a:ext cx="1021080" cy="8038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3120" y="2843621"/>
            <a:ext cx="1021080" cy="8038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3120" y="3891845"/>
            <a:ext cx="1021080" cy="8038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3120" y="4940069"/>
            <a:ext cx="1021080" cy="803832"/>
          </a:xfrm>
          <a:prstGeom prst="rect">
            <a:avLst/>
          </a:prstGeom>
        </p:spPr>
      </p:pic>
    </p:spTree>
    <p:extLst>
      <p:ext uri="{BB962C8B-B14F-4D97-AF65-F5344CB8AC3E}">
        <p14:creationId val="399096460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  <p:bldP grpId="0" spid="19"/>
      <p:bldP grpId="0" spid="21"/>
      <p:bldP grpId="0" spid="2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3190875"/>
            <a:ext cx="7620000" cy="476250"/>
          </a:xfrm>
          <a:prstGeom prst="roundRect">
            <a:avLst>
              <a:gd fmla="val 20450" name="adj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/>
              <a:t>一、个人简介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3120" y="3027084"/>
            <a:ext cx="1021080" cy="803832"/>
          </a:xfrm>
          <a:prstGeom prst="rect">
            <a:avLst/>
          </a:prstGeom>
        </p:spPr>
      </p:pic>
    </p:spTree>
    <p:extLst>
      <p:ext uri="{BB962C8B-B14F-4D97-AF65-F5344CB8AC3E}">
        <p14:creationId val="359511208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3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73150" y="62390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</a:rPr>
              <a:t>一、个人简介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1238250"/>
            <a:ext cx="3676789" cy="51625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 sx="101000" sy="10100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5619750" y="1238250"/>
            <a:ext cx="6237288" cy="5162550"/>
            <a:chOff x="5619750" y="1238250"/>
            <a:chExt cx="6237288" cy="5162550"/>
          </a:xfrm>
        </p:grpSpPr>
        <p:sp>
          <p:nvSpPr>
            <p:cNvPr id="23" name="圆角矩形 22"/>
            <p:cNvSpPr/>
            <p:nvPr/>
          </p:nvSpPr>
          <p:spPr>
            <a:xfrm>
              <a:off x="5619750" y="1524000"/>
              <a:ext cx="6237288" cy="4876800"/>
            </a:xfrm>
            <a:prstGeom prst="roundRect">
              <a:avLst>
                <a:gd fmla="val 6207" name="adj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5619750" y="1238250"/>
              <a:ext cx="20193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</a:rPr>
                <a:t>段公子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96000" y="2019300"/>
              <a:ext cx="5467350" cy="3931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mtClean="0" sz="2400"/>
                <a:t>籍贯：陕西西安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mtClean="0" sz="2400"/>
                <a:t>专业：PPT设计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mtClean="0" sz="2400"/>
                <a:t>班级：PPT一班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mtClean="0" sz="2400"/>
                <a:t>职务：工大泡泡工作室创始人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mtClean="0" sz="2400"/>
                <a:t>         锐普认证PPT设计师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mtClean="0" sz="2400"/>
                <a:t>特长：PPT、学习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mtClean="0" sz="2400"/>
                <a:t>座右铭：学好PPT，走遍天下都不怕</a:t>
              </a:r>
            </a:p>
          </p:txBody>
        </p:sp>
      </p:grpSp>
    </p:spTree>
    <p:extLst>
      <p:ext uri="{BB962C8B-B14F-4D97-AF65-F5344CB8AC3E}">
        <p14:creationId val="8726581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3190875"/>
            <a:ext cx="7620000" cy="476250"/>
          </a:xfrm>
          <a:prstGeom prst="roundRect">
            <a:avLst>
              <a:gd fmla="val 20450" name="adj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800"/>
              <a:t>二、思想建设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3120" y="3027084"/>
            <a:ext cx="1021080" cy="803832"/>
          </a:xfrm>
          <a:prstGeom prst="rect">
            <a:avLst/>
          </a:prstGeom>
        </p:spPr>
      </p:pic>
    </p:spTree>
    <p:extLst>
      <p:ext uri="{BB962C8B-B14F-4D97-AF65-F5344CB8AC3E}">
        <p14:creationId val="122400893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3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73150" y="62390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</a:rPr>
              <a:t>二、思想建设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752850" y="1234872"/>
            <a:ext cx="8128471" cy="461665"/>
            <a:chOff x="3752850" y="1025322"/>
            <a:chExt cx="8128471" cy="461665"/>
          </a:xfrm>
        </p:grpSpPr>
        <p:sp>
          <p:nvSpPr>
            <p:cNvPr id="12" name="矩形 11"/>
            <p:cNvSpPr/>
            <p:nvPr/>
          </p:nvSpPr>
          <p:spPr>
            <a:xfrm>
              <a:off x="3752850" y="1027555"/>
              <a:ext cx="3280741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pAutoFit/>
            </a:bodyPr>
            <a:lstStyle/>
            <a:p>
              <a:pPr algn="ctr"/>
              <a:r>
                <a:rPr altLang="en-US" b="1" lang="zh-CN" smtClean="0" sz="2400">
                  <a:solidFill>
                    <a:schemeClr val="bg1"/>
                  </a:solidFill>
                </a:rPr>
                <a:t>贯彻思想、关注时事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752850" y="1486987"/>
              <a:ext cx="81284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3752849" y="1696537"/>
            <a:ext cx="8115301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z="2000"/>
              <a:t>自觉学习党的基本理论、路线、方针、政策和最新会议精神，并自主展开思考；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z="2000"/>
              <a:t>关注时事政治，社会热点问题。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752850" y="3149397"/>
            <a:ext cx="8128471" cy="461665"/>
            <a:chOff x="3752850" y="2939847"/>
            <a:chExt cx="8128471" cy="461665"/>
          </a:xfrm>
        </p:grpSpPr>
        <p:sp>
          <p:nvSpPr>
            <p:cNvPr id="20" name="矩形 19"/>
            <p:cNvSpPr/>
            <p:nvPr/>
          </p:nvSpPr>
          <p:spPr>
            <a:xfrm>
              <a:off x="3752850" y="2942079"/>
              <a:ext cx="3280741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pAutoFit/>
            </a:bodyPr>
            <a:lstStyle/>
            <a:p>
              <a:pPr algn="ctr"/>
              <a:r>
                <a:rPr altLang="en-US" b="1" lang="zh-CN" sz="2400">
                  <a:solidFill>
                    <a:schemeClr val="bg1"/>
                  </a:solidFill>
                </a:rPr>
                <a:t>遵纪守法、严格要求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752850" y="3401512"/>
              <a:ext cx="81284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3752849" y="3611063"/>
            <a:ext cx="8115301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mtClean="0" sz="2000"/>
              <a:t>无违反大学生行为规范和学校各项规章制度的行为；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mtClean="0" sz="2000"/>
              <a:t>能够按照党员标准严格要求自己，时刻注意维护党组织和党员形象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752850" y="4759122"/>
            <a:ext cx="8128471" cy="461665"/>
            <a:chOff x="3752850" y="4854372"/>
            <a:chExt cx="8128471" cy="461665"/>
          </a:xfrm>
        </p:grpSpPr>
        <p:sp>
          <p:nvSpPr>
            <p:cNvPr id="27" name="矩形 26"/>
            <p:cNvSpPr/>
            <p:nvPr/>
          </p:nvSpPr>
          <p:spPr>
            <a:xfrm>
              <a:off x="3752850" y="4856604"/>
              <a:ext cx="3280741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pAutoFit/>
            </a:bodyPr>
            <a:lstStyle/>
            <a:p>
              <a:pPr algn="ctr"/>
              <a:r>
                <a:rPr altLang="en-US" b="1" lang="zh-CN" smtClean="0" sz="2400">
                  <a:solidFill>
                    <a:schemeClr val="bg1"/>
                  </a:solidFill>
                </a:rPr>
                <a:t>自我批评、勇于改进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752850" y="5316037"/>
              <a:ext cx="81284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3752849" y="5220788"/>
            <a:ext cx="8115301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mtClean="0" sz="2000"/>
              <a:t>能够认真地开展批评和自我批评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en-US" lang="zh-CN" smtClean="0" sz="2000"/>
              <a:t>勇于正视和查找自己在学习、工作、生活和服务同学等方面的缺点和不足，并积极改进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73934" y="1002826"/>
            <a:ext cx="3392557" cy="5855174"/>
          </a:xfrm>
          <a:prstGeom prst="rect">
            <a:avLst/>
          </a:prstGeom>
        </p:spPr>
      </p:pic>
    </p:spTree>
    <p:extLst>
      <p:ext uri="{BB962C8B-B14F-4D97-AF65-F5344CB8AC3E}">
        <p14:creationId val="126680591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6"/>
      <p:bldP grpId="0" spid="2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圆角矩形 13"/>
          <p:cNvSpPr/>
          <p:nvPr/>
        </p:nvSpPr>
        <p:spPr>
          <a:xfrm>
            <a:off x="715733" y="1137103"/>
            <a:ext cx="4770667" cy="476250"/>
          </a:xfrm>
          <a:prstGeom prst="roundRect">
            <a:avLst>
              <a:gd fmla="val 20450" name="adj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/>
              <a:t>开展的党建相关活动</a:t>
            </a:r>
          </a:p>
        </p:txBody>
      </p:sp>
      <p:sp>
        <p:nvSpPr>
          <p:cNvPr id="4" name="矩形 3"/>
          <p:cNvSpPr/>
          <p:nvPr/>
        </p:nvSpPr>
        <p:spPr>
          <a:xfrm>
            <a:off x="1073150" y="62390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</a:rPr>
              <a:t>二、思想建设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5913" y="918028"/>
            <a:ext cx="870333" cy="914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5808" y="1946728"/>
            <a:ext cx="5040000" cy="3600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 sx="101000" sy="10100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46192" y="1946728"/>
            <a:ext cx="5040000" cy="3600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 sx="101000" sy="10100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993817" y="5867957"/>
            <a:ext cx="426398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accent1"/>
                </a:solidFill>
              </a:rPr>
              <a:t>某某活动照片（最好有你）</a:t>
            </a:r>
          </a:p>
        </p:txBody>
      </p:sp>
      <p:sp>
        <p:nvSpPr>
          <p:cNvPr id="19" name="矩形 18"/>
          <p:cNvSpPr/>
          <p:nvPr/>
        </p:nvSpPr>
        <p:spPr>
          <a:xfrm>
            <a:off x="6934200" y="5867957"/>
            <a:ext cx="426398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accent1"/>
                </a:solidFill>
              </a:rPr>
              <a:t>某某活动照片（最好有你）</a:t>
            </a:r>
          </a:p>
        </p:txBody>
      </p:sp>
    </p:spTree>
    <p:extLst>
      <p:ext uri="{BB962C8B-B14F-4D97-AF65-F5344CB8AC3E}">
        <p14:creationId val="12526650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6" presetSubtype="37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0"/>
      <p:bldP grpId="0" spid="1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400550" y="1946728"/>
            <a:ext cx="7456488" cy="3939722"/>
            <a:chOff x="4400550" y="1946728"/>
            <a:chExt cx="7456488" cy="3939722"/>
          </a:xfrm>
        </p:grpSpPr>
        <p:sp>
          <p:nvSpPr>
            <p:cNvPr id="9" name="圆角矩形 8"/>
            <p:cNvSpPr/>
            <p:nvPr/>
          </p:nvSpPr>
          <p:spPr>
            <a:xfrm>
              <a:off x="4400550" y="1946728"/>
              <a:ext cx="7456488" cy="3939722"/>
            </a:xfrm>
            <a:prstGeom prst="roundRect">
              <a:avLst>
                <a:gd fmla="val 6207" name="adj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6096000" y="2096056"/>
              <a:ext cx="4263984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2800">
                  <a:solidFill>
                    <a:schemeClr val="accent1"/>
                  </a:solidFill>
                </a:rPr>
                <a:t>单个活动重点突出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96000" y="2670094"/>
              <a:ext cx="5283200" cy="268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indent="-285750" marL="285750">
                <a:lnSpc>
                  <a:spcPct val="125000"/>
                </a:lnSpc>
                <a:spcAft>
                  <a:spcPts val="1200"/>
                </a:spcAft>
                <a:buFont charset="2" panose="05000000000000000000" pitchFamily="2" typeface="Wingdings"/>
                <a:buChar char="n"/>
              </a:pPr>
              <a:r>
                <a:rPr altLang="en-US" b="1" lang="zh-CN" smtClean="0" sz="2000"/>
                <a:t>该活动中我主要负责策划、安排、统筹、申报、汇报等工作</a:t>
              </a:r>
            </a:p>
            <a:p>
              <a:pPr indent="-285750" marL="285750">
                <a:lnSpc>
                  <a:spcPct val="125000"/>
                </a:lnSpc>
                <a:spcAft>
                  <a:spcPts val="1200"/>
                </a:spcAft>
                <a:buFont charset="2" panose="05000000000000000000" pitchFamily="2" typeface="Wingdings"/>
                <a:buChar char="n"/>
              </a:pPr>
              <a:r>
                <a:rPr altLang="en-US" b="1" lang="zh-CN" smtClean="0" sz="2000"/>
                <a:t>通过该活动我认识到应该好好学习，天天向上，学好PPT，不要玩游戏</a:t>
              </a:r>
            </a:p>
            <a:p>
              <a:pPr indent="-285750" marL="285750">
                <a:lnSpc>
                  <a:spcPct val="125000"/>
                </a:lnSpc>
                <a:spcAft>
                  <a:spcPts val="1200"/>
                </a:spcAft>
                <a:buFont charset="2" panose="05000000000000000000" pitchFamily="2" typeface="Wingdings"/>
                <a:buChar char="n"/>
              </a:pPr>
              <a:r>
                <a:rPr altLang="en-US" b="1" lang="zh-CN" smtClean="0" sz="2000"/>
                <a:t>通过该活动我学到了如何做好一份党建汇报PPT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73150" y="62390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</a:rPr>
              <a:t>二、思想建设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4963" y="1946728"/>
            <a:ext cx="5515611" cy="39397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algn="tl" blurRad="50800" dir="2700000" dist="38100" rotWithShape="0" sx="101000" sy="101000">
              <a:prstClr val="black">
                <a:alpha val="40000"/>
              </a:prstClr>
            </a:outerShdw>
          </a:effectLst>
        </p:spPr>
      </p:pic>
      <p:sp>
        <p:nvSpPr>
          <p:cNvPr id="12" name="圆角矩形 11"/>
          <p:cNvSpPr/>
          <p:nvPr/>
        </p:nvSpPr>
        <p:spPr>
          <a:xfrm>
            <a:off x="715733" y="1137103"/>
            <a:ext cx="4770667" cy="476250"/>
          </a:xfrm>
          <a:prstGeom prst="roundRect">
            <a:avLst>
              <a:gd fmla="val 20450" name="adj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/>
              <a:t>开展的党建相关活动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5913" y="918028"/>
            <a:ext cx="870333" cy="914400"/>
          </a:xfrm>
          <a:prstGeom prst="rect">
            <a:avLst/>
          </a:prstGeom>
        </p:spPr>
      </p:pic>
    </p:spTree>
    <p:extLst>
      <p:ext uri="{BB962C8B-B14F-4D97-AF65-F5344CB8AC3E}">
        <p14:creationId val="333180564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3190875"/>
            <a:ext cx="7620000" cy="476250"/>
          </a:xfrm>
          <a:prstGeom prst="roundRect">
            <a:avLst>
              <a:gd fmla="val 20450" name="adj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800"/>
              <a:t>三、学习工作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3120" y="3027084"/>
            <a:ext cx="1021080" cy="803832"/>
          </a:xfrm>
          <a:prstGeom prst="rect">
            <a:avLst/>
          </a:prstGeom>
        </p:spPr>
      </p:pic>
    </p:spTree>
    <p:extLst>
      <p:ext uri="{BB962C8B-B14F-4D97-AF65-F5344CB8AC3E}">
        <p14:creationId val="209256734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3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党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80000"/>
      </a:accent1>
      <a:accent2>
        <a:srgbClr val="F4990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Arial"/>
        <a:cs typeface="Arial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84</Paragraphs>
  <Slides>16</Slides>
  <Notes>16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5">
      <vt:lpstr>Arial</vt:lpstr>
      <vt:lpstr>Consolas</vt:lpstr>
      <vt:lpstr>Verdana</vt:lpstr>
      <vt:lpstr>Calibri Light</vt:lpstr>
      <vt:lpstr>Calibri</vt:lpstr>
      <vt:lpstr>微软雅黑</vt:lpstr>
      <vt:lpstr>方正正中黑简体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2021-08-22T11:58:25Z</dcterms:created>
  <cp:lastPrinted>2021-08-22T11:58:25Z</cp:lastPrinted>
  <dcterms:modified xsi:type="dcterms:W3CDTF">2021-08-22T05:40:19Z</dcterms:modified>
  <cp:revision>1</cp:revision>
</cp:coreProperties>
</file>