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334" r:id="rId4"/>
    <p:sldId id="410" r:id="rId5"/>
    <p:sldId id="411" r:id="rId6"/>
    <p:sldId id="384" r:id="rId7"/>
    <p:sldId id="385" r:id="rId8"/>
    <p:sldId id="386" r:id="rId9"/>
    <p:sldId id="407" r:id="rId10"/>
    <p:sldId id="408" r:id="rId11"/>
    <p:sldId id="409" r:id="rId12"/>
    <p:sldId id="415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16" r:id="rId27"/>
    <p:sldId id="405" r:id="rId28"/>
    <p:sldId id="406" r:id="rId29"/>
    <p:sldId id="414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CE1DE-D8CE-4C19-B0AE-5679ED32AFB0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A5C11-345D-4B8A-9A75-9721A8037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254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353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171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92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894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610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02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1048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9968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0861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7504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445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8997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5562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672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8207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325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5228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0106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6773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011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5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742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007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36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737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445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264578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flipH="1">
            <a:off x="1732" y="0"/>
            <a:ext cx="12188536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2866" y="0"/>
            <a:ext cx="12192000" cy="6942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680" y="8020"/>
            <a:ext cx="6257186" cy="312815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25468"/>
            <a:ext cx="12192000" cy="144000"/>
          </a:xfrm>
          <a:prstGeom prst="rect">
            <a:avLst/>
          </a:prstGeom>
          <a:solidFill>
            <a:srgbClr val="CB0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AE47FF-8C0A-4B60-A941-319560A6ED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659876" cy="688477"/>
          </a:xfrm>
          <a:prstGeom prst="rect">
            <a:avLst/>
          </a:prstGeom>
        </p:spPr>
      </p:pic>
    </p:spTree>
    <p:extLst>
      <p:ext uri="{BB962C8B-B14F-4D97-AF65-F5344CB8AC3E}">
        <p14:creationId val="323765466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80195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212960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51312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192267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771304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flipH="1">
            <a:off x="1732" y="0"/>
            <a:ext cx="1218853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680" y="8020"/>
            <a:ext cx="6257186" cy="31281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2" y="5449078"/>
            <a:ext cx="12203134" cy="1400902"/>
          </a:xfrm>
          <a:prstGeom prst="rect">
            <a:avLst/>
          </a:prstGeom>
        </p:spPr>
      </p:pic>
    </p:spTree>
    <p:extLst>
      <p:ext uri="{BB962C8B-B14F-4D97-AF65-F5344CB8AC3E}">
        <p14:creationId val="10669895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flipH="1">
            <a:off x="1732" y="0"/>
            <a:ext cx="1218853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680" y="8020"/>
            <a:ext cx="6257186" cy="31281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2" y="3539009"/>
            <a:ext cx="12203134" cy="3327011"/>
          </a:xfrm>
          <a:prstGeom prst="rect">
            <a:avLst/>
          </a:prstGeom>
        </p:spPr>
      </p:pic>
    </p:spTree>
    <p:extLst>
      <p:ext uri="{BB962C8B-B14F-4D97-AF65-F5344CB8AC3E}">
        <p14:creationId val="419776954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61032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35041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089154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165638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432640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610698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8CED-5AE7-4E66-99E5-65A25351951C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75F2-EFEB-404F-8F07-038F4BAF46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524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2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32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jpeg" Type="http://schemas.openxmlformats.org/officeDocument/2006/relationships/image"/><Relationship Id="rId8" Target="../media/image2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7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51"/>
          <p:cNvSpPr txBox="1"/>
          <p:nvPr/>
        </p:nvSpPr>
        <p:spPr>
          <a:xfrm>
            <a:off x="641927" y="1506288"/>
            <a:ext cx="10908145" cy="1737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1" cap="all" kern="0" sz="3200">
                <a:ln w="0">
                  <a:noFill/>
                </a:ln>
                <a:gradFill>
                  <a:gsLst>
                    <a:gs pos="0">
                      <a:srgbClr val="FF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0000">
                        <a:shade val="65000"/>
                        <a:satMod val="130000"/>
                      </a:srgbClr>
                    </a:gs>
                    <a:gs pos="92000">
                      <a:srgbClr val="FF0000">
                        <a:shade val="50000"/>
                        <a:satMod val="120000"/>
                      </a:srgbClr>
                    </a:gs>
                    <a:gs pos="100000">
                      <a:srgbClr val="FF0000">
                        <a:shade val="48000"/>
                        <a:satMod val="120000"/>
                      </a:srgbClr>
                    </a:gs>
                  </a:gsLst>
                  <a:lin ang="5400000" scaled="0"/>
                </a:gradFill>
                <a:effectLst/>
                <a:latin charset="-122" pitchFamily="34" typeface="微软雅黑"/>
                <a:ea charset="-122" pitchFamily="34" typeface="微软雅黑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b="0" lang="zh-CN" spc="-1500" sz="108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effectLst/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重拳出击 扫黑除恶</a:t>
            </a:r>
          </a:p>
        </p:txBody>
      </p:sp>
      <p:sp>
        <p:nvSpPr>
          <p:cNvPr id="4" name="TextBox 51"/>
          <p:cNvSpPr txBox="1"/>
          <p:nvPr/>
        </p:nvSpPr>
        <p:spPr>
          <a:xfrm>
            <a:off x="2661851" y="3622908"/>
            <a:ext cx="7755171" cy="8229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1" cap="all" kern="0" sz="3200">
                <a:ln w="0">
                  <a:noFill/>
                </a:ln>
                <a:gradFill>
                  <a:gsLst>
                    <a:gs pos="0">
                      <a:srgbClr val="FF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0000">
                        <a:shade val="65000"/>
                        <a:satMod val="130000"/>
                      </a:srgbClr>
                    </a:gs>
                    <a:gs pos="92000">
                      <a:srgbClr val="FF0000">
                        <a:shade val="50000"/>
                        <a:satMod val="120000"/>
                      </a:srgbClr>
                    </a:gs>
                    <a:gs pos="100000">
                      <a:srgbClr val="FF0000">
                        <a:shade val="48000"/>
                        <a:satMod val="120000"/>
                      </a:srgbClr>
                    </a:gs>
                  </a:gsLst>
                  <a:lin ang="5400000" scaled="0"/>
                </a:gradFill>
                <a:effectLst/>
                <a:latin charset="-122" pitchFamily="34" typeface="微软雅黑"/>
                <a:ea charset="-122" pitchFamily="34" typeface="微软雅黑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b="0" lang="en-US" sz="1600"/>
              <a:t>《关于开展扫黑除恶专项斗争的通知》是中共中央、国务院于2018年1月发出的通知。《通知》指出，为深入贯彻落实党的十九大部署和习近平总书记重要指示精神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FF6A9D-D08D-4729-B6C9-3A4507A32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64346" y="589298"/>
            <a:ext cx="1063306" cy="1109393"/>
          </a:xfrm>
          <a:prstGeom prst="rect">
            <a:avLst/>
          </a:prstGeom>
        </p:spPr>
      </p:pic>
    </p:spTree>
    <p:extLst>
      <p:ext uri="{BB962C8B-B14F-4D97-AF65-F5344CB8AC3E}">
        <p14:creationId val="3295700193"/>
      </p:ext>
    </p:extLst>
  </p:cSld>
  <p:clrMapOvr>
    <a:masterClrMapping/>
  </p:clrMapOvr>
  <mc:AlternateContent>
    <mc:Choice Requires="p15">
      <p:transition advClick="0" advTm="2000" p14:dur="2000" spd="slow">
        <p15:prstTrans prst="drap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28">
            <a:hlinkClick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835858" y="1855004"/>
            <a:ext cx="3406289" cy="91440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0" cap="all" kern="0" spc="-1700" sz="7200">
                <a:ln w="0"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effectLst/>
                <a:latin charset="-122" panose="03000509000000000000" pitchFamily="65" typeface="方正美黑_GBK"/>
                <a:ea charset="-122" panose="03000509000000000000" pitchFamily="65" typeface="方正美黑_GBK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l"/>
            <a:r>
              <a:rPr altLang="en-US" lang="zh-CN" spc="0" sz="5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第二章节</a:t>
            </a:r>
          </a:p>
        </p:txBody>
      </p:sp>
      <p:sp>
        <p:nvSpPr>
          <p:cNvPr id="20" name="TextBox 51"/>
          <p:cNvSpPr txBox="1"/>
          <p:nvPr/>
        </p:nvSpPr>
        <p:spPr>
          <a:xfrm>
            <a:off x="94891" y="3220733"/>
            <a:ext cx="12191999" cy="1310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1" cap="all" kern="0" sz="3200">
                <a:ln w="0">
                  <a:noFill/>
                </a:ln>
                <a:gradFill>
                  <a:gsLst>
                    <a:gs pos="0">
                      <a:srgbClr val="FF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0000">
                        <a:shade val="65000"/>
                        <a:satMod val="130000"/>
                      </a:srgbClr>
                    </a:gs>
                    <a:gs pos="92000">
                      <a:srgbClr val="FF0000">
                        <a:shade val="50000"/>
                        <a:satMod val="120000"/>
                      </a:srgbClr>
                    </a:gs>
                    <a:gs pos="100000">
                      <a:srgbClr val="FF0000">
                        <a:shade val="48000"/>
                        <a:satMod val="120000"/>
                      </a:srgbClr>
                    </a:gs>
                  </a:gsLst>
                  <a:lin ang="5400000" scaled="0"/>
                </a:gradFill>
                <a:effectLst/>
                <a:latin charset="-122" pitchFamily="34" typeface="微软雅黑"/>
                <a:ea charset="-122" pitchFamily="34" typeface="微软雅黑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b="0" lang="zh-CN" sz="80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十类违法犯罪活动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988417" cy="13177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100E80-0405-41A9-9408-7D651C178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56909" y="1657789"/>
            <a:ext cx="1263016" cy="1317759"/>
          </a:xfrm>
          <a:prstGeom prst="rect">
            <a:avLst/>
          </a:prstGeom>
        </p:spPr>
      </p:pic>
    </p:spTree>
    <p:extLst>
      <p:ext uri="{BB962C8B-B14F-4D97-AF65-F5344CB8AC3E}">
        <p14:creationId val="3712432718"/>
      </p:ext>
    </p:extLst>
  </p:cSld>
  <p:clrMapOvr>
    <a:masterClrMapping/>
  </p:clrMapOvr>
  <mc:AlternateContent>
    <mc:Choice Requires="p14">
      <p:transition advTm="2000" p14:dur="4400" spd="slow">
        <p14:honeycomb/>
      </p:transition>
    </mc:Choice>
    <mc:Fallback>
      <p:transition advTm="2000"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1148894" y="5723729"/>
            <a:ext cx="1612228" cy="36576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</a:rPr>
              <a:t>黑恶村官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53627" y="5723728"/>
            <a:ext cx="1948498" cy="64008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</a:rPr>
              <a:t>“乡霸”“村恶”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08915" y="5723728"/>
            <a:ext cx="2038531" cy="36576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</a:rPr>
              <a:t>宗族黑恶势力</a:t>
            </a:r>
          </a:p>
        </p:txBody>
      </p:sp>
      <p:sp>
        <p:nvSpPr>
          <p:cNvPr id="8" name="椭圆 7"/>
          <p:cNvSpPr/>
          <p:nvPr/>
        </p:nvSpPr>
        <p:spPr>
          <a:xfrm>
            <a:off x="1069870" y="3688229"/>
            <a:ext cx="1774461" cy="17744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23" name="椭圆 22"/>
          <p:cNvSpPr/>
          <p:nvPr/>
        </p:nvSpPr>
        <p:spPr>
          <a:xfrm>
            <a:off x="3629347" y="3688229"/>
            <a:ext cx="1774461" cy="17744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24" name="1"/>
          <p:cNvSpPr/>
          <p:nvPr/>
        </p:nvSpPr>
        <p:spPr>
          <a:xfrm>
            <a:off x="6343043" y="3688229"/>
            <a:ext cx="1774461" cy="17744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20" name="文本框 19"/>
          <p:cNvSpPr txBox="1"/>
          <p:nvPr/>
        </p:nvSpPr>
        <p:spPr>
          <a:xfrm>
            <a:off x="8941536" y="5723728"/>
            <a:ext cx="2038531" cy="36576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</a:rPr>
              <a:t>涉赌类黑恶势力</a:t>
            </a:r>
          </a:p>
        </p:txBody>
      </p:sp>
      <p:sp>
        <p:nvSpPr>
          <p:cNvPr id="21" name="1"/>
          <p:cNvSpPr/>
          <p:nvPr/>
        </p:nvSpPr>
        <p:spPr>
          <a:xfrm>
            <a:off x="9075664" y="3688229"/>
            <a:ext cx="1774461" cy="17744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3" name="文本框 2"/>
          <p:cNvSpPr txBox="1"/>
          <p:nvPr/>
        </p:nvSpPr>
        <p:spPr>
          <a:xfrm>
            <a:off x="1209503" y="1372069"/>
            <a:ext cx="1023808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为深入开展扫黑除恶专项斗争，打赢这场攻坚战，确保国家长治久安、人民群众安居乐业，希望广大人民群众积极参与，大力检举揭发违法犯罪线索，凡是发现涉黑涉恶的情况，特别是以下列举的十类，请立即向区扫黑除恶办和相关部门举报，一经查实，即对举报人给予重奖，并对举报人和举报信息严格保密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3614644963"/>
      </p:ext>
    </p:extLst>
  </p:cSld>
  <p:clrMapOvr>
    <a:masterClrMapping/>
  </p:clrMapOvr>
  <mc:AlternateContent>
    <mc:Choice Requires="p15">
      <p:transition advClick="0" advTm="2000" p14:dur="1250" spd="slow">
        <p15:prstTrans prst="airplane"/>
      </p:transition>
    </mc:Choice>
    <mc:Fallback>
      <p:transition advClick="0" advTm="2000"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1497826" y="3067587"/>
            <a:ext cx="1702858" cy="39624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</a:rPr>
              <a:t>非法讨债类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25631" y="3067587"/>
            <a:ext cx="2058252" cy="39624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</a:rPr>
              <a:t>强揽工程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53767" y="3067587"/>
            <a:ext cx="2153405" cy="39624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</a:rPr>
              <a:t>欺行霸市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19772" y="5958972"/>
            <a:ext cx="1702858" cy="39624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</a:rPr>
              <a:t>敲诈勒索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47577" y="5958972"/>
            <a:ext cx="2058252" cy="39624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</a:rPr>
              <a:t>校园欺凌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75712" y="5958972"/>
            <a:ext cx="2153405" cy="396240"/>
          </a:xfrm>
          <a:prstGeom prst="round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</a:rPr>
              <a:t>跨境犯罪</a:t>
            </a:r>
          </a:p>
        </p:txBody>
      </p:sp>
      <p:sp>
        <p:nvSpPr>
          <p:cNvPr id="8" name="椭圆 7"/>
          <p:cNvSpPr/>
          <p:nvPr/>
        </p:nvSpPr>
        <p:spPr>
          <a:xfrm>
            <a:off x="1435782" y="1001462"/>
            <a:ext cx="1875372" cy="18753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5141282" y="1001462"/>
            <a:ext cx="1875372" cy="187537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1"/>
          <p:cNvSpPr/>
          <p:nvPr/>
        </p:nvSpPr>
        <p:spPr>
          <a:xfrm>
            <a:off x="8716995" y="1001462"/>
            <a:ext cx="1875372" cy="187537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1383031" y="3833161"/>
            <a:ext cx="1875372" cy="187537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5088532" y="3833161"/>
            <a:ext cx="1875372" cy="187537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8664244" y="3833161"/>
            <a:ext cx="1875372" cy="187537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sq" w="508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286184107"/>
      </p:ext>
    </p:extLst>
  </p:cSld>
  <p:clrMapOvr>
    <a:masterClrMapping/>
  </p:clrMapOvr>
  <mc:AlternateContent>
    <mc:Choice Requires="p14">
      <p:transition advClick="0" advTm="2000" p14:dur="1600" spd="slow">
        <p:blinds dir="vert"/>
      </p:transition>
    </mc:Choice>
    <mc:Fallback>
      <p:transition advClick="0" advTm="2000" spd="slow">
        <p:blinds dir="vert"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第一类打击重点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402873"/>
            <a:ext cx="5380921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以暴力、威胁或“贿选”“霸选”“骗选”等手段，干扰基层选举，把持基层组织，侵吞农村集体财产，攫取非法利益，称霸一方，欺压、残害群众等实施黑恶势力违法犯罪活动或充当黑恶势力“保护伞”的“黑恶村官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1448401275"/>
      </p:ext>
    </p:extLst>
  </p:cSld>
  <p:clrMapOvr>
    <a:masterClrMapping/>
  </p:clrMapOvr>
  <p:transition advClick="0" advTm="2000"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第二类打击重点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402873"/>
            <a:ext cx="5380921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聚集在农村、“城中村”、城乡结合部拉帮结派、寻衅滋事、打架斗殴、强拿硬要，恃强凌弱、残害无辜，横行乡里、称霸一方的“乡霸”“村恶”等黑恶势力。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3102855692"/>
      </p:ext>
    </p:extLst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第三类打击重点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402873"/>
            <a:ext cx="5380921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依仗宗族势力，组织家族成员或煽动其他群众聚众闹事、暴力抗法、对抗政府，侵占集体财产，垄断集体资源，为其个人、家族及同伙谋取非法利益的宗族黑恶势力。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2668329642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第四类打击重点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402873"/>
            <a:ext cx="5380921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以开设赌场为主要敛财方式，为争夺赌场、索要赌债、收取“保护费”等实施聚众斗殴、寻衅滋事、非法拘禁、故意伤害、敲诈勒索等行为的涉赌类黑恶势力。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1701443128"/>
      </p:ext>
    </p:extLst>
  </p:cSld>
  <p:clrMapOvr>
    <a:masterClrMapping/>
  </p:clrMapOvr>
  <mc:AlternateContent>
    <mc:Choice Requires="p14">
      <p:transition advClick="0" advTm="2000" p14:dur="1200" spd="slow">
        <p14:prism/>
      </p:transition>
    </mc:Choice>
    <mc:Fallback>
      <p:transition advClick="0" advTm="2000"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第五类打击重点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317723"/>
            <a:ext cx="538092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8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以暴力、威胁、恐吓、强占、滋扰等非法手段放贷讨债、插手民间纠纷，实施非法拘禁、寻衅滋事、聚众斗殴、故意毁坏财物、非法侵入住宅、聚众扰乱社会秩序等行为的“套路贷”、“校园贷”、“现金贷”、“裸贷”等非法高利放贷、暴力收贷、非法讨债类黑恶势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1721153563"/>
      </p:ext>
    </p:extLst>
  </p:cSld>
  <p:clrMapOvr>
    <a:masterClrMapping/>
  </p:clrMapOvr>
  <mc:AlternateContent>
    <mc:Choice Requires="p14">
      <p:transition advClick="0" advTm="2000" p14:dur="1400" spd="slow">
        <p14:doors dir="vert"/>
      </p:transition>
    </mc:Choice>
    <mc:Fallback>
      <p:transition advClick="0" advTm="2000"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第六类打击重点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317723"/>
            <a:ext cx="5380921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在土地流转、房产开发、矿产开采、工程建设等行业领域，雇佣黑恶势力，纠集社会闲散人员，恶意竞标、暴力围标、强揽工程，非法占地、滥开滥采、暴力拆迁等犯罪团伙。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2062381014"/>
      </p:ext>
    </p:extLst>
  </p:cSld>
  <p:clrMapOvr>
    <a:masterClrMapping/>
  </p:clrMapOvr>
  <mc:AlternateContent>
    <mc:Choice Requires="p14">
      <p:transition advClick="0" advTm="2000" p14:dur="1600" spd="slow">
        <p14:prism isInverted="1"/>
      </p:transition>
    </mc:Choice>
    <mc:Fallback>
      <p:transition advClick="0" advTm="2000"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第七类打击重点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317723"/>
            <a:ext cx="5380921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盘踞在集市贸易、农副产品批发、商品零售、建筑材料等各类市场，欺行霸市、强买强卖、敲诈勒索，破坏正常经营秩序类市霸、行霸类犯罪团伙。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3992398420"/>
      </p:ext>
    </p:extLst>
  </p:cSld>
  <p:clrMapOvr>
    <a:masterClrMapping/>
  </p:clrMapOvr>
  <p:transition advClick="0" advTm="2000" spd="slow">
    <p:comb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28">
            <a:hlinkClick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306966" y="936894"/>
            <a:ext cx="1706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dist" eaLnBrk="1" hangingPunct="1"/>
            <a:r>
              <a:rPr altLang="en-US" lang="zh-CN" sz="60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目录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3457076" y="2528954"/>
            <a:ext cx="630382" cy="632873"/>
          </a:xfrm>
          <a:prstGeom prst="roundRect">
            <a:avLst/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8" panose="02000603000000000000" pitchFamily="2" typeface="27禹卫书法行书简体"/>
                <a:ea charset="-128" panose="02000603000000000000" pitchFamily="2" typeface="27禹卫书法行书简体"/>
              </a:rPr>
              <a:t>1</a:t>
            </a:r>
          </a:p>
        </p:txBody>
      </p:sp>
      <p:sp>
        <p:nvSpPr>
          <p:cNvPr id="7" name="TextBox 38">
            <a:hlinkClick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423690" y="2528954"/>
            <a:ext cx="4812649" cy="518160"/>
          </a:xfrm>
          <a:prstGeom prst="roundRect">
            <a:avLst/>
          </a:prstGeom>
          <a:noFill/>
          <a:ln w="9525">
            <a:solidFill>
              <a:srgbClr val="FF3302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b="1" lang="zh-CN" sz="2800">
                <a:gradFill>
                  <a:gsLst>
                    <a:gs pos="0">
                      <a:srgbClr val="FF3302"/>
                    </a:gs>
                    <a:gs pos="100000">
                      <a:srgbClr val="CB0800"/>
                    </a:gs>
                  </a:gsLst>
                  <a:lin ang="5400000" scaled="1"/>
                </a:gra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扫黑除恶是什么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3461772" y="3589677"/>
            <a:ext cx="630382" cy="632873"/>
          </a:xfrm>
          <a:prstGeom prst="roundRect">
            <a:avLst/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8" panose="02000603000000000000" pitchFamily="2" typeface="27禹卫书法行书简体"/>
                <a:ea charset="-128" panose="02000603000000000000" pitchFamily="2" typeface="27禹卫书法行书简体"/>
              </a:rPr>
              <a:t>2</a:t>
            </a:r>
          </a:p>
        </p:txBody>
      </p:sp>
      <p:sp>
        <p:nvSpPr>
          <p:cNvPr id="9" name="TextBox 38">
            <a:hlinkClick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428386" y="3616672"/>
            <a:ext cx="4812649" cy="518160"/>
          </a:xfrm>
          <a:prstGeom prst="roundRect">
            <a:avLst/>
          </a:prstGeom>
          <a:noFill/>
          <a:ln w="9525">
            <a:solidFill>
              <a:srgbClr val="FF3302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lang="zh-CN" sz="2800">
                <a:gradFill>
                  <a:gsLst>
                    <a:gs pos="0">
                      <a:srgbClr val="FF3302"/>
                    </a:gs>
                    <a:gs pos="100000">
                      <a:srgbClr val="CB0800"/>
                    </a:gs>
                  </a:gsLst>
                  <a:lin ang="5400000" scaled="1"/>
                </a:gra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十类违法犯罪活动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3457076" y="4607349"/>
            <a:ext cx="630382" cy="632873"/>
          </a:xfrm>
          <a:prstGeom prst="roundRect">
            <a:avLst/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8" panose="02000603000000000000" pitchFamily="2" typeface="27禹卫书法行书简体"/>
                <a:ea charset="-128" panose="02000603000000000000" pitchFamily="2" typeface="27禹卫书法行书简体"/>
              </a:rPr>
              <a:t>3</a:t>
            </a:r>
          </a:p>
        </p:txBody>
      </p:sp>
      <p:sp>
        <p:nvSpPr>
          <p:cNvPr id="11" name="TextBox 38">
            <a:hlinkClick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423690" y="4634344"/>
            <a:ext cx="4812649" cy="518160"/>
          </a:xfrm>
          <a:prstGeom prst="roundRect">
            <a:avLst/>
          </a:prstGeom>
          <a:noFill/>
          <a:ln w="9525">
            <a:solidFill>
              <a:srgbClr val="FF3302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b="1" lang="zh-CN" sz="2800">
                <a:gradFill>
                  <a:gsLst>
                    <a:gs pos="0">
                      <a:srgbClr val="FF3302"/>
                    </a:gs>
                    <a:gs pos="100000">
                      <a:srgbClr val="CB0800"/>
                    </a:gs>
                  </a:gsLst>
                  <a:lin ang="5400000" scaled="1"/>
                </a:gra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全国开展专项活动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988417" cy="13177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747FB5-06E2-4011-83B4-09B0D59A1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25866" y="677799"/>
            <a:ext cx="1470134" cy="1533855"/>
          </a:xfrm>
          <a:prstGeom prst="rect">
            <a:avLst/>
          </a:prstGeom>
        </p:spPr>
      </p:pic>
    </p:spTree>
    <p:extLst>
      <p:ext uri="{BB962C8B-B14F-4D97-AF65-F5344CB8AC3E}">
        <p14:creationId val="723680822"/>
      </p:ext>
    </p:extLst>
  </p:cSld>
  <p:clrMapOvr>
    <a:masterClrMapping/>
  </p:clrMapOvr>
  <mc:AlternateContent>
    <mc:Choice Requires="p15">
      <p:transition advTm="2000" p14:dur="6000" spd="slow">
        <p15:prstTrans prst="curtains"/>
      </p:transition>
    </mc:Choice>
    <mc:Fallback>
      <p:transition advTm="2000"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第八类打击重点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317723"/>
            <a:ext cx="538092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涉及非法拘禁、敲诈勒索、寻衅滋事等违法犯罪活动的“传销式”、“地下出警队”等黑恶势力。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2219921664"/>
      </p:ext>
    </p:extLst>
  </p:cSld>
  <p:clrMapOvr>
    <a:masterClrMapping/>
  </p:clrMapOvr>
  <mc:AlternateContent>
    <mc:Choice Requires="p14">
      <p:transition advClick="0" advTm="2000" p14:dur="900" spd="slow">
        <p14:warp dir="in"/>
      </p:transition>
    </mc:Choice>
    <mc:Fallback>
      <p:transition advClick="0" advTm="2000"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第九类打击重点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317723"/>
            <a:ext cx="538092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涉及“校园欺凌”、“黄赌毒”、“涉枪涉爆”等群众反映强烈或媒体报道的其他涉黑涉恶类违法犯罪人员。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29190848"/>
      </p:ext>
    </p:extLst>
  </p:cSld>
  <p:clrMapOvr>
    <a:masterClrMapping/>
  </p:clrMapOvr>
  <mc:AlternateContent>
    <mc:Choice Requires="p14">
      <p:transition advClick="0" advTm="2000" p14:dur="2000" spd="slow">
        <p14:ferris dir="l"/>
      </p:transition>
    </mc:Choice>
    <mc:Fallback>
      <p:transition advClick="0" advTm="2000"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09502" y="1776046"/>
            <a:ext cx="3494383" cy="3904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1"/>
          <p:cNvSpPr txBox="1"/>
          <p:nvPr/>
        </p:nvSpPr>
        <p:spPr>
          <a:xfrm>
            <a:off x="5323105" y="1856058"/>
            <a:ext cx="2823367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</a:rPr>
              <a:t>第十类打击重点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2602" y="2317723"/>
            <a:ext cx="538092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实施入境渗透、“黄赌毒”等违法犯罪活动的境外黑社会组织及其成员，以及实施其他相关的跨境有组织犯罪活动的团伙和人员。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扫黑除恶十类打击重点</a:t>
            </a:r>
          </a:p>
        </p:txBody>
      </p:sp>
    </p:spTree>
    <p:extLst>
      <p:ext uri="{BB962C8B-B14F-4D97-AF65-F5344CB8AC3E}">
        <p14:creationId val="1070968711"/>
      </p:ext>
    </p:extLst>
  </p:cSld>
  <p:clrMapOvr>
    <a:masterClrMapping/>
  </p:clrMapOvr>
  <mc:AlternateContent>
    <mc:Choice Requires="p15">
      <p:transition advClick="0" advTm="2000" p14:dur="1250" spd="slow">
        <p15:prstTrans prst="peelOff"/>
      </p:transition>
    </mc:Choice>
    <mc:Fallback>
      <p:transition advClick="0" advTm="2000"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1028319" y="1191039"/>
            <a:ext cx="10135362" cy="77724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en-US" b="1" lang="zh-CN" sz="28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+mn-ea"/>
              </a:rPr>
              <a:t>欢迎广大人民群众积极行动起来，</a:t>
            </a:r>
          </a:p>
          <a:p>
            <a:pPr algn="ctr">
              <a:lnSpc>
                <a:spcPct val="200000"/>
              </a:lnSpc>
            </a:pPr>
            <a:r>
              <a:rPr altLang="en-US" b="1" lang="zh-CN" sz="28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+mn-ea"/>
              </a:rPr>
              <a:t>检举揭发黑恶势力违法犯罪线索！</a:t>
            </a:r>
          </a:p>
          <a:p>
            <a:pPr algn="ctr">
              <a:lnSpc>
                <a:spcPct val="200000"/>
              </a:lnSpc>
            </a:pPr>
            <a:r>
              <a:rPr altLang="en-US" b="1" lang="zh-CN" sz="28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+mn-ea"/>
              </a:rPr>
              <a:t>电话举报：13XXXXXXXXX、110（24小时受理）、020-XXXXXXXX（工作时间受理）；</a:t>
            </a:r>
          </a:p>
          <a:p>
            <a:pPr algn="ctr">
              <a:lnSpc>
                <a:spcPct val="200000"/>
              </a:lnSpc>
            </a:pPr>
            <a:r>
              <a:rPr altLang="en-US" b="1" lang="zh-CN" sz="28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+mn-ea"/>
              </a:rPr>
              <a:t>邮箱举报：13XXXXXXXXX@163.com；</a:t>
            </a:r>
          </a:p>
          <a:p>
            <a:pPr algn="ctr">
              <a:lnSpc>
                <a:spcPct val="200000"/>
              </a:lnSpc>
            </a:pPr>
            <a:r>
              <a:rPr altLang="en-US" b="1" lang="zh-CN" sz="28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+mn-ea"/>
              </a:rPr>
              <a:t>信件举报：某某区增江大道北5号（某某区公安分局刑警大队，邮编：511XXX）。</a:t>
            </a:r>
          </a:p>
          <a:p>
            <a:pPr algn="ctr">
              <a:lnSpc>
                <a:spcPct val="200000"/>
              </a:lnSpc>
            </a:pPr>
            <a:r>
              <a:rPr altLang="en-US" b="1" lang="zh-CN" sz="28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+mn-ea"/>
              </a:rPr>
              <a:t>微信举报：“平安某城”微信公众号“举报黑恶”菜单栏和“广州某城公安”微信公众号“有奖举报”菜单栏。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举报方式</a:t>
            </a:r>
          </a:p>
        </p:txBody>
      </p:sp>
    </p:spTree>
    <p:extLst>
      <p:ext uri="{BB962C8B-B14F-4D97-AF65-F5344CB8AC3E}">
        <p14:creationId val="1364990234"/>
      </p:ext>
    </p:extLst>
  </p:cSld>
  <p:clrMapOvr>
    <a:masterClrMapping/>
  </p:clrMapOvr>
  <mc:AlternateContent>
    <mc:Choice Requires="p14">
      <p:transition advClick="0" advTm="2000" p14:dur="3000" spd="slow">
        <p14:shred/>
      </p:transition>
    </mc:Choice>
    <mc:Fallback>
      <p:transition advClick="0" advTm="2000" spd="slow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28">
            <a:hlinkClick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835858" y="1855004"/>
            <a:ext cx="3406289" cy="91440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0" cap="all" kern="0" spc="-1700" sz="7200">
                <a:ln w="0"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effectLst/>
                <a:latin charset="-122" panose="03000509000000000000" pitchFamily="65" typeface="方正美黑_GBK"/>
                <a:ea charset="-122" panose="03000509000000000000" pitchFamily="65" typeface="方正美黑_GBK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l"/>
            <a:r>
              <a:rPr altLang="en-US" lang="zh-CN" spc="0" sz="5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第三章节</a:t>
            </a:r>
          </a:p>
        </p:txBody>
      </p:sp>
      <p:sp>
        <p:nvSpPr>
          <p:cNvPr id="20" name="TextBox 51"/>
          <p:cNvSpPr txBox="1"/>
          <p:nvPr/>
        </p:nvSpPr>
        <p:spPr>
          <a:xfrm>
            <a:off x="94891" y="3220733"/>
            <a:ext cx="12191999" cy="1310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1" cap="all" kern="0" sz="3200">
                <a:ln w="0">
                  <a:noFill/>
                </a:ln>
                <a:gradFill>
                  <a:gsLst>
                    <a:gs pos="0">
                      <a:srgbClr val="FF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0000">
                        <a:shade val="65000"/>
                        <a:satMod val="130000"/>
                      </a:srgbClr>
                    </a:gs>
                    <a:gs pos="92000">
                      <a:srgbClr val="FF0000">
                        <a:shade val="50000"/>
                        <a:satMod val="120000"/>
                      </a:srgbClr>
                    </a:gs>
                    <a:gs pos="100000">
                      <a:srgbClr val="FF0000">
                        <a:shade val="48000"/>
                        <a:satMod val="120000"/>
                      </a:srgbClr>
                    </a:gs>
                  </a:gsLst>
                  <a:lin ang="5400000" scaled="0"/>
                </a:gradFill>
                <a:effectLst/>
                <a:latin charset="-122" pitchFamily="34" typeface="微软雅黑"/>
                <a:ea charset="-122" pitchFamily="34" typeface="微软雅黑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b="0" lang="zh-CN" sz="80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各地开展专项活动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988417" cy="13177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100E80-0405-41A9-9408-7D651C178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56909" y="1657789"/>
            <a:ext cx="1263016" cy="1317759"/>
          </a:xfrm>
          <a:prstGeom prst="rect">
            <a:avLst/>
          </a:prstGeom>
        </p:spPr>
      </p:pic>
    </p:spTree>
    <p:extLst>
      <p:ext uri="{BB962C8B-B14F-4D97-AF65-F5344CB8AC3E}">
        <p14:creationId val="2640860433"/>
      </p:ext>
    </p:extLst>
  </p:cSld>
  <p:clrMapOvr>
    <a:masterClrMapping/>
  </p:clrMapOvr>
  <mc:AlternateContent>
    <mc:Choice Requires="p14">
      <p:transition advTm="2000" p14:dur="4400" spd="slow">
        <p14:honeycomb/>
      </p:transition>
    </mc:Choice>
    <mc:Fallback>
      <p:transition advTm="2000" spd="slow"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69813" y="3380145"/>
            <a:ext cx="2640818" cy="26085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377077" y="3380145"/>
            <a:ext cx="2640818" cy="26085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>
              <a:latin charset="-122" panose="020b0502000000000001" pitchFamily="34" typeface="TypeLand 康熙字典體 Trial"/>
              <a:ea charset="-122" panose="020b0502000000000001" pitchFamily="34" typeface="TypeLand 康熙字典體 T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84341" y="3380145"/>
            <a:ext cx="2640818" cy="260851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991606" y="3380145"/>
            <a:ext cx="2640818" cy="26085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charset="-122" panose="020b0502000000000001" pitchFamily="34" typeface="TypeLand 康熙字典體 Trial"/>
              <a:ea charset="-122" panose="020b0502000000000001" pitchFamily="34" typeface="TypeLand 康熙字典體 T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83117" y="1522701"/>
            <a:ext cx="11149307" cy="1297183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黑恶不除，则民不安，国不宁。扫黑除恶专项斗争不仅是要拔除一颗颗严重危害人民群众人身权、财产权、人格权的社会毒瘤，更关乎伟大斗争的进行，伟大工程的建设，伟大事业的推进和伟大梦想的实现！全国各地都在开展扫黑除恶专项斗争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扫黑除恶宣传</a:t>
            </a:r>
          </a:p>
        </p:txBody>
      </p:sp>
    </p:spTree>
    <p:extLst>
      <p:ext uri="{BB962C8B-B14F-4D97-AF65-F5344CB8AC3E}">
        <p14:creationId val="3567557145"/>
      </p:ext>
    </p:extLst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347637" y="1208129"/>
            <a:ext cx="4989019" cy="2470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</a:rPr>
              <a:t>黑社会作为和谐社会的一个巨大毒瘤，黑社会不仅给人民的生命财产安全带来了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</a:rPr>
              <a:t>极大的灾难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770284" y="1208129"/>
            <a:ext cx="5577353" cy="2470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770284" y="3858619"/>
            <a:ext cx="4989019" cy="2470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</a:rPr>
              <a:t>而且也影响到了整个社会的繁荣稳定，人们无不对它咬牙切齿、恨之入骨。各地开展打黑除恶专项行动，还一方平安。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759303" y="3858619"/>
            <a:ext cx="5577353" cy="24707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扫黑除恶成果</a:t>
            </a:r>
          </a:p>
        </p:txBody>
      </p:sp>
    </p:spTree>
    <p:extLst>
      <p:ext uri="{BB962C8B-B14F-4D97-AF65-F5344CB8AC3E}">
        <p14:creationId val="1763064504"/>
      </p:ext>
    </p:extLst>
  </p:cSld>
  <p:clrMapOvr>
    <a:masterClrMapping/>
  </p:clrMapOvr>
  <mc:AlternateContent>
    <mc:Choice Requires="p14">
      <p:transition advClick="0" advTm="2000" p14:dur="1200" spd="slow">
        <p14:prism/>
      </p:transition>
    </mc:Choice>
    <mc:Fallback>
      <p:transition advClick="0" advTm="2000" spd="slow"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51"/>
          <p:cNvSpPr txBox="1"/>
          <p:nvPr/>
        </p:nvSpPr>
        <p:spPr>
          <a:xfrm>
            <a:off x="641927" y="1918757"/>
            <a:ext cx="10908145" cy="1737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1" cap="all" kern="0" sz="3200">
                <a:ln w="0">
                  <a:noFill/>
                </a:ln>
                <a:gradFill>
                  <a:gsLst>
                    <a:gs pos="0">
                      <a:srgbClr val="FF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0000">
                        <a:shade val="65000"/>
                        <a:satMod val="130000"/>
                      </a:srgbClr>
                    </a:gs>
                    <a:gs pos="92000">
                      <a:srgbClr val="FF0000">
                        <a:shade val="50000"/>
                        <a:satMod val="120000"/>
                      </a:srgbClr>
                    </a:gs>
                    <a:gs pos="100000">
                      <a:srgbClr val="FF0000">
                        <a:shade val="48000"/>
                        <a:satMod val="120000"/>
                      </a:srgbClr>
                    </a:gs>
                  </a:gsLst>
                  <a:lin ang="5400000" scaled="0"/>
                </a:gradFill>
                <a:effectLst/>
                <a:latin charset="-122" pitchFamily="34" typeface="微软雅黑"/>
                <a:ea charset="-122" pitchFamily="34" typeface="微软雅黑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b="0" lang="zh-CN" spc="-1200" sz="108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effectLst/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感谢大家的聆听</a:t>
            </a:r>
          </a:p>
        </p:txBody>
      </p:sp>
      <p:sp>
        <p:nvSpPr>
          <p:cNvPr id="4" name="TextBox 51"/>
          <p:cNvSpPr txBox="1"/>
          <p:nvPr/>
        </p:nvSpPr>
        <p:spPr>
          <a:xfrm>
            <a:off x="2407141" y="3673084"/>
            <a:ext cx="7755171" cy="8229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1" cap="all" kern="0" sz="3200">
                <a:ln w="0">
                  <a:noFill/>
                </a:ln>
                <a:gradFill>
                  <a:gsLst>
                    <a:gs pos="0">
                      <a:srgbClr val="FF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0000">
                        <a:shade val="65000"/>
                        <a:satMod val="130000"/>
                      </a:srgbClr>
                    </a:gs>
                    <a:gs pos="92000">
                      <a:srgbClr val="FF0000">
                        <a:shade val="50000"/>
                        <a:satMod val="120000"/>
                      </a:srgbClr>
                    </a:gs>
                    <a:gs pos="100000">
                      <a:srgbClr val="FF0000">
                        <a:shade val="48000"/>
                        <a:satMod val="120000"/>
                      </a:srgbClr>
                    </a:gs>
                  </a:gsLst>
                  <a:lin ang="5400000" scaled="0"/>
                </a:gradFill>
                <a:effectLst/>
                <a:latin charset="-122" pitchFamily="34" typeface="微软雅黑"/>
                <a:ea charset="-122" pitchFamily="34" typeface="微软雅黑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b="0" lang="en-US" sz="1600"/>
              <a:t>《关于开展扫黑除恶专项斗争的通知》是中共中央、国务院于2018年1月发出的通知。《通知》指出，为深入贯彻落实党的十九大部署和习近平总书记重要指示精神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C04399F-AD3B-4997-8262-85A57655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3025" y="675427"/>
            <a:ext cx="1063306" cy="1109393"/>
          </a:xfrm>
          <a:prstGeom prst="rect">
            <a:avLst/>
          </a:prstGeom>
        </p:spPr>
      </p:pic>
    </p:spTree>
    <p:extLst>
      <p:ext uri="{BB962C8B-B14F-4D97-AF65-F5344CB8AC3E}">
        <p14:creationId val="741390918"/>
      </p:ext>
    </p:extLst>
  </p:cSld>
  <p:clrMapOvr>
    <a:masterClrMapping/>
  </p:clrMapOvr>
  <mc:AlternateContent>
    <mc:Choice Requires="p15">
      <p:transition advClick="0" advTm="2000" p14:dur="2000" spd="slow">
        <p15:prstTrans prst="drap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28">
            <a:hlinkClick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835858" y="1855004"/>
            <a:ext cx="3406289" cy="91440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0" cap="all" kern="0" spc="-1700" sz="7200">
                <a:ln w="0"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effectLst/>
                <a:latin charset="-122" panose="03000509000000000000" pitchFamily="65" typeface="方正美黑_GBK"/>
                <a:ea charset="-122" panose="03000509000000000000" pitchFamily="65" typeface="方正美黑_GBK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l"/>
            <a:r>
              <a:rPr altLang="en-US" lang="zh-CN" spc="0" sz="5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第一章节</a:t>
            </a:r>
          </a:p>
        </p:txBody>
      </p:sp>
      <p:sp>
        <p:nvSpPr>
          <p:cNvPr id="20" name="TextBox 51"/>
          <p:cNvSpPr txBox="1"/>
          <p:nvPr/>
        </p:nvSpPr>
        <p:spPr>
          <a:xfrm>
            <a:off x="94891" y="3220733"/>
            <a:ext cx="12191999" cy="1310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1" cap="all" kern="0" sz="3200">
                <a:ln w="0">
                  <a:noFill/>
                </a:ln>
                <a:gradFill>
                  <a:gsLst>
                    <a:gs pos="0">
                      <a:srgbClr val="FF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0000">
                        <a:shade val="65000"/>
                        <a:satMod val="130000"/>
                      </a:srgbClr>
                    </a:gs>
                    <a:gs pos="92000">
                      <a:srgbClr val="FF0000">
                        <a:shade val="50000"/>
                        <a:satMod val="120000"/>
                      </a:srgbClr>
                    </a:gs>
                    <a:gs pos="100000">
                      <a:srgbClr val="FF0000">
                        <a:shade val="48000"/>
                        <a:satMod val="120000"/>
                      </a:srgbClr>
                    </a:gs>
                  </a:gsLst>
                  <a:lin ang="5400000" scaled="0"/>
                </a:gradFill>
                <a:effectLst/>
                <a:latin charset="-122" pitchFamily="34" typeface="微软雅黑"/>
                <a:ea charset="-122" pitchFamily="34" typeface="微软雅黑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5pPr>
            <a:lvl6pPr>
              <a:defRPr>
                <a:latin typeface="Arial"/>
                <a:ea charset="-122" typeface="宋体"/>
              </a:defRPr>
            </a:lvl6pPr>
            <a:lvl7pPr>
              <a:defRPr>
                <a:latin typeface="Arial"/>
                <a:ea charset="-122" typeface="宋体"/>
              </a:defRPr>
            </a:lvl7pPr>
            <a:lvl8pPr>
              <a:defRPr>
                <a:latin typeface="Arial"/>
                <a:ea charset="-122" typeface="宋体"/>
              </a:defRPr>
            </a:lvl8pPr>
            <a:lvl9pPr>
              <a:defRPr>
                <a:latin typeface="Arial"/>
                <a:ea charset="-122" typeface="宋体"/>
              </a:defRPr>
            </a:lvl9pPr>
          </a:lstStyle>
          <a:p>
            <a:pPr algn="ctr"/>
            <a:r>
              <a:rPr altLang="en-US" b="0" lang="zh-CN" sz="80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什么是扫黑除恶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988417" cy="13177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100E80-0405-41A9-9408-7D651C178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56909" y="1657789"/>
            <a:ext cx="1263016" cy="1317759"/>
          </a:xfrm>
          <a:prstGeom prst="rect">
            <a:avLst/>
          </a:prstGeom>
        </p:spPr>
      </p:pic>
    </p:spTree>
    <p:extLst>
      <p:ext uri="{BB962C8B-B14F-4D97-AF65-F5344CB8AC3E}">
        <p14:creationId val="2035453792"/>
      </p:ext>
    </p:extLst>
  </p:cSld>
  <p:clrMapOvr>
    <a:masterClrMapping/>
  </p:clrMapOvr>
  <mc:AlternateContent>
    <mc:Choice Requires="p14">
      <p:transition advTm="2000" p14:dur="4400" spd="slow">
        <p14:honeycomb/>
      </p:transition>
    </mc:Choice>
    <mc:Fallback>
      <p:transition advTm="2000"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4985123" y="1836466"/>
            <a:ext cx="6759368" cy="3794761"/>
          </a:xfrm>
          <a:prstGeom prst="roundRect">
            <a:avLst>
              <a:gd fmla="val 4519" name="adj"/>
            </a:avLst>
          </a:prstGeom>
          <a:noFill/>
          <a:ln w="9525">
            <a:noFill/>
            <a:prstDash val="lgDashDotDot"/>
            <a:round/>
          </a:ln>
        </p:spPr>
        <p:txBody>
          <a:bodyPr anchor="ctr" wrap="square">
            <a:spAutoFit/>
          </a:bodyPr>
          <a:lstStyle>
            <a:lvl1pPr algn="l"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  <a:lvl2pPr algn="l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2pPr>
            <a:lvl3pPr algn="l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3pPr>
            <a:lvl4pPr algn="l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4pPr>
            <a:lvl5pPr algn="l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lang="zh-CN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</a:rPr>
              <a:t>开展“扫黑除恶”专项斗争，是党中央站在全局和战略高度作出的一项重要决策，各单位要充分认清当前“扫黑除恶”斗争形势的严峻性和复杂性，自觉把思想和行动统一到中央和省委、市委和区委的决策部署上来，切实增强责任意识、忧患意识，切实增强思想自觉和行动自觉，切实增强“扫黑除恶”的紧迫感和责任感，把深入开展“扫黑除恶”专项斗争作为工作新常态、维护一方平安的重要举措，紧紧抓在手上，深入推进下去，切实抓出成效，积极回应群众期待，为全区进一步革弊立新、激浊扬清，开创改革发展稳定新局面作出应有贡献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7992" y="1758462"/>
            <a:ext cx="3881244" cy="3904647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扫黑除恶意义</a:t>
            </a:r>
          </a:p>
        </p:txBody>
      </p:sp>
    </p:spTree>
    <p:extLst>
      <p:ext uri="{BB962C8B-B14F-4D97-AF65-F5344CB8AC3E}">
        <p14:creationId val="2715365408"/>
      </p:ext>
    </p:extLst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: 圆角 3"/>
          <p:cNvSpPr/>
          <p:nvPr/>
        </p:nvSpPr>
        <p:spPr>
          <a:xfrm>
            <a:off x="526125" y="4537495"/>
            <a:ext cx="2660975" cy="834605"/>
          </a:xfrm>
          <a:prstGeom prst="roundRect">
            <a:avLst>
              <a:gd fmla="val 1307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en-US" lang="zh-CN" sz="32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anose="02010609000101010101" pitchFamily="49" typeface="汉仪大宋简"/>
                <a:ea charset="-122" panose="02010609000101010101" pitchFamily="49" typeface="汉仪大宋简"/>
              </a:rPr>
              <a:t>除恶务尽</a:t>
            </a:r>
          </a:p>
        </p:txBody>
      </p:sp>
      <p:sp>
        <p:nvSpPr>
          <p:cNvPr id="12" name="矩形 11"/>
          <p:cNvSpPr/>
          <p:nvPr/>
        </p:nvSpPr>
        <p:spPr>
          <a:xfrm>
            <a:off x="4986820" y="1739310"/>
            <a:ext cx="4754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依法严厉打击黑恶势力</a:t>
            </a:r>
          </a:p>
        </p:txBody>
      </p:sp>
      <p:sp>
        <p:nvSpPr>
          <p:cNvPr id="13" name="矩形 12"/>
          <p:cNvSpPr/>
          <p:nvPr/>
        </p:nvSpPr>
        <p:spPr>
          <a:xfrm>
            <a:off x="3695429" y="3220404"/>
            <a:ext cx="801307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6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sym typeface="+mn-ea"/>
              </a:rPr>
              <a:t>我们要牢固树立以人民为中心的发展思想，坚持以人民期盼为念、为人民利益而战，依法严厉打击黑恶势力犯罪，坚决打出声威、打出实效。结合实际采取针对性更强、操作性更有力的措施，强力推进专项行动见成效、出战果，力争在最短时间内挖出一批黑恶线索、严惩一批黑恶犯罪，坚持打击处置恶势力的保护伞，以助推反腐败斗争取得新成效；坚持“打早、打小、打苗头”和“露头就打”原则，通过摸排深挖，已经构成黑社会性质组织犯罪，要举全局之力，组织精兵强将，传导压力，强化措施，加大投入，精准打击，确保“扫黑除恶”专项斗争取得实实在在的成效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737813" y="2622942"/>
            <a:ext cx="7459994" cy="432000"/>
            <a:chOff x="3886825" y="1796061"/>
            <a:chExt cx="7459994" cy="4320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886825" y="2035893"/>
              <a:ext cx="3265366" cy="5284"/>
            </a:xfrm>
            <a:prstGeom prst="line">
              <a:avLst/>
            </a:prstGeom>
            <a:ln>
              <a:solidFill>
                <a:srgbClr val="FF33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星形: 五角 14"/>
            <p:cNvSpPr/>
            <p:nvPr/>
          </p:nvSpPr>
          <p:spPr>
            <a:xfrm>
              <a:off x="7400822" y="1796061"/>
              <a:ext cx="432000" cy="432000"/>
            </a:xfrm>
            <a:prstGeom prst="star5">
              <a:avLst/>
            </a:prstGeom>
            <a:solidFill>
              <a:srgbClr val="FF3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8081453" y="2035893"/>
              <a:ext cx="3265366" cy="5284"/>
            </a:xfrm>
            <a:prstGeom prst="line">
              <a:avLst/>
            </a:prstGeom>
            <a:ln>
              <a:solidFill>
                <a:srgbClr val="FF33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依法严厉打击黑恶势力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A06CE1-CC51-4AAC-9933-52F8DC514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5412" y="2622942"/>
            <a:ext cx="2022399" cy="2110057"/>
          </a:xfrm>
          <a:prstGeom prst="rect">
            <a:avLst/>
          </a:prstGeom>
        </p:spPr>
      </p:pic>
    </p:spTree>
    <p:extLst>
      <p:ext uri="{BB962C8B-B14F-4D97-AF65-F5344CB8AC3E}">
        <p14:creationId val="1234650975"/>
      </p:ext>
    </p:extLst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889529" y="2004702"/>
            <a:ext cx="10444495" cy="4202137"/>
          </a:xfrm>
          <a:prstGeom prst="rect">
            <a:avLst/>
          </a:prstGeom>
          <a:noFill/>
          <a:ln>
            <a:solidFill>
              <a:srgbClr val="FF3302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3566" y="1751974"/>
            <a:ext cx="8052932" cy="879213"/>
            <a:chOff x="1258339" y="1725968"/>
            <a:chExt cx="4145292" cy="879213"/>
          </a:xfrm>
        </p:grpSpPr>
        <p:sp>
          <p:nvSpPr>
            <p:cNvPr id="7" name="Freeform 6"/>
            <p:cNvSpPr/>
            <p:nvPr/>
          </p:nvSpPr>
          <p:spPr bwMode="auto">
            <a:xfrm>
              <a:off x="1258339" y="1728176"/>
              <a:ext cx="4145292" cy="250204"/>
            </a:xfrm>
            <a:custGeom>
              <a:gdLst>
                <a:gd fmla="*/ 285 w 4236" name="T0"/>
                <a:gd fmla="*/ 0 h 186" name="T1"/>
                <a:gd fmla="*/ 3967 w 4236" name="T2"/>
                <a:gd fmla="*/ 0 h 186" name="T3"/>
                <a:gd fmla="*/ 4236 w 4236" name="T4"/>
                <a:gd fmla="*/ 186 h 186" name="T5"/>
                <a:gd fmla="*/ 0 w 4236" name="T6"/>
                <a:gd fmla="*/ 186 h 186" name="T7"/>
                <a:gd fmla="*/ 285 w 4236" name="T8"/>
                <a:gd fmla="*/ 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423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330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351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540031" y="1725968"/>
              <a:ext cx="3608643" cy="879213"/>
            </a:xfrm>
            <a:custGeom>
              <a:gdLst>
                <a:gd fmla="*/ 0 w 3682" name="T0"/>
                <a:gd fmla="*/ 0 h 786" name="T1"/>
                <a:gd fmla="*/ 3682 w 3682" name="T2"/>
                <a:gd fmla="*/ 0 h 786" name="T3"/>
                <a:gd fmla="*/ 3682 w 3682" name="T4"/>
                <a:gd fmla="*/ 637 h 786" name="T5"/>
                <a:gd fmla="*/ 1823 w 3682" name="T6"/>
                <a:gd fmla="*/ 786 h 786" name="T7"/>
                <a:gd fmla="*/ 0 w 3682" name="T8"/>
                <a:gd fmla="*/ 637 h 786" name="T9"/>
                <a:gd fmla="*/ 0 w 3682" name="T10"/>
                <a:gd fmla="*/ 0 h 7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6" w="3682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02">
                    <a:shade val="30000"/>
                    <a:satMod val="115000"/>
                  </a:srgbClr>
                </a:gs>
                <a:gs pos="50000">
                  <a:srgbClr val="FF3302">
                    <a:shade val="67500"/>
                    <a:satMod val="115000"/>
                  </a:srgbClr>
                </a:gs>
                <a:gs pos="100000">
                  <a:srgbClr val="FF3302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351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17188" y="1816920"/>
              <a:ext cx="2806052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zh-CN" sz="3200">
                  <a:gradFill>
                    <a:gsLst>
                      <a:gs pos="0">
                        <a:srgbClr val="FFFDEF"/>
                      </a:gs>
                      <a:gs pos="50000">
                        <a:srgbClr val="FEF497"/>
                      </a:gs>
                      <a:gs pos="100000">
                        <a:srgbClr val="FFFDEF"/>
                      </a:gs>
                    </a:gsLst>
                    <a:lin ang="5400000" scaled="1"/>
                  </a:gradFill>
                  <a:latin charset="-122" pitchFamily="50" typeface="造字工房尚雅（非商用）常规体"/>
                  <a:ea charset="-122" pitchFamily="50" typeface="造字工房尚雅（非商用）常规体"/>
                </a:rPr>
                <a:t>一是思想认识到位</a:t>
              </a:r>
            </a:p>
          </p:txBody>
        </p:sp>
      </p:grpSp>
      <p:sp>
        <p:nvSpPr>
          <p:cNvPr id="13" name="Rectangle 43"/>
          <p:cNvSpPr/>
          <p:nvPr/>
        </p:nvSpPr>
        <p:spPr>
          <a:xfrm>
            <a:off x="1124223" y="2747860"/>
            <a:ext cx="10077178" cy="211430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altLang="zh-CN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开展扫黑除恶专项斗争，是以习近平同志为核心的党中央作出的重大决策，事关社会大局稳定和国家长治久安，事关人心向背和基层政权巩固，事关进行伟大斗争、建设伟大工程、推进伟大事业、实现伟大梦想。大家一定要站在政治和全局的高度，切实增强“四个意识”，坚决打赢扫黑除恶专项斗争这场攻坚战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扫黑除恶从四方面入手</a:t>
            </a:r>
          </a:p>
        </p:txBody>
      </p:sp>
    </p:spTree>
    <p:extLst>
      <p:ext uri="{BB962C8B-B14F-4D97-AF65-F5344CB8AC3E}">
        <p14:creationId val="1983057823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889529" y="2004702"/>
            <a:ext cx="10444495" cy="4202137"/>
          </a:xfrm>
          <a:prstGeom prst="rect">
            <a:avLst/>
          </a:prstGeom>
          <a:noFill/>
          <a:ln>
            <a:solidFill>
              <a:srgbClr val="FF3302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43566" y="1754182"/>
            <a:ext cx="8052932" cy="250204"/>
          </a:xfrm>
          <a:custGeom>
            <a:gdLst>
              <a:gd fmla="*/ 285 w 4236" name="T0"/>
              <a:gd fmla="*/ 0 h 186" name="T1"/>
              <a:gd fmla="*/ 3967 w 4236" name="T2"/>
              <a:gd fmla="*/ 0 h 186" name="T3"/>
              <a:gd fmla="*/ 4236 w 4236" name="T4"/>
              <a:gd fmla="*/ 186 h 186" name="T5"/>
              <a:gd fmla="*/ 0 w 4236" name="T6"/>
              <a:gd fmla="*/ 186 h 186" name="T7"/>
              <a:gd fmla="*/ 285 w 4236" name="T8"/>
              <a:gd fmla="*/ 0 h 1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6" w="423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FF3302">
              <a:alpha val="5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90800" y="1751974"/>
            <a:ext cx="7010400" cy="879213"/>
          </a:xfrm>
          <a:custGeom>
            <a:gdLst>
              <a:gd fmla="*/ 0 w 3682" name="T0"/>
              <a:gd fmla="*/ 0 h 786" name="T1"/>
              <a:gd fmla="*/ 3682 w 3682" name="T2"/>
              <a:gd fmla="*/ 0 h 786" name="T3"/>
              <a:gd fmla="*/ 3682 w 3682" name="T4"/>
              <a:gd fmla="*/ 637 h 786" name="T5"/>
              <a:gd fmla="*/ 1823 w 3682" name="T6"/>
              <a:gd fmla="*/ 786 h 786" name="T7"/>
              <a:gd fmla="*/ 0 w 3682" name="T8"/>
              <a:gd fmla="*/ 637 h 786" name="T9"/>
              <a:gd fmla="*/ 0 w 3682" name="T10"/>
              <a:gd fmla="*/ 0 h 78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786" w="3682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3302">
                  <a:shade val="30000"/>
                  <a:satMod val="115000"/>
                </a:srgbClr>
              </a:gs>
              <a:gs pos="50000">
                <a:srgbClr val="FF3302">
                  <a:shade val="67500"/>
                  <a:satMod val="115000"/>
                </a:srgbClr>
              </a:gs>
              <a:gs pos="100000">
                <a:srgbClr val="FF3302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扫黑除恶从四方面入手</a:t>
            </a:r>
          </a:p>
        </p:txBody>
      </p:sp>
      <p:sp>
        <p:nvSpPr>
          <p:cNvPr id="10" name="矩形 9"/>
          <p:cNvSpPr/>
          <p:nvPr/>
        </p:nvSpPr>
        <p:spPr>
          <a:xfrm>
            <a:off x="3323492" y="1879871"/>
            <a:ext cx="545123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二是安排部署到位</a:t>
            </a:r>
          </a:p>
        </p:txBody>
      </p:sp>
      <p:sp>
        <p:nvSpPr>
          <p:cNvPr id="11" name="Rectangle 43"/>
          <p:cNvSpPr/>
          <p:nvPr/>
        </p:nvSpPr>
        <p:spPr>
          <a:xfrm>
            <a:off x="1124222" y="2784805"/>
            <a:ext cx="10191329" cy="211430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altLang="en-US" lang="zh-CN" sz="28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我们要在政府的坚强领导下，科学谋划、精心组织、周密实施。制定专项行动方案，对中央省市的会议精神进行贯彻传达，并就相关工作进行安排部署。</a:t>
            </a:r>
          </a:p>
        </p:txBody>
      </p:sp>
    </p:spTree>
    <p:extLst>
      <p:ext uri="{BB962C8B-B14F-4D97-AF65-F5344CB8AC3E}">
        <p14:creationId val="4171845750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889529" y="2004702"/>
            <a:ext cx="10444495" cy="4202137"/>
          </a:xfrm>
          <a:prstGeom prst="rect">
            <a:avLst/>
          </a:prstGeom>
          <a:noFill/>
          <a:ln>
            <a:solidFill>
              <a:srgbClr val="FF3302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43566" y="1754182"/>
            <a:ext cx="8052932" cy="250204"/>
          </a:xfrm>
          <a:custGeom>
            <a:gdLst>
              <a:gd fmla="*/ 285 w 4236" name="T0"/>
              <a:gd fmla="*/ 0 h 186" name="T1"/>
              <a:gd fmla="*/ 3967 w 4236" name="T2"/>
              <a:gd fmla="*/ 0 h 186" name="T3"/>
              <a:gd fmla="*/ 4236 w 4236" name="T4"/>
              <a:gd fmla="*/ 186 h 186" name="T5"/>
              <a:gd fmla="*/ 0 w 4236" name="T6"/>
              <a:gd fmla="*/ 186 h 186" name="T7"/>
              <a:gd fmla="*/ 285 w 4236" name="T8"/>
              <a:gd fmla="*/ 0 h 1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6" w="423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FF3302">
              <a:alpha val="5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90800" y="1751974"/>
            <a:ext cx="7010400" cy="879213"/>
          </a:xfrm>
          <a:custGeom>
            <a:gdLst>
              <a:gd fmla="*/ 0 w 3682" name="T0"/>
              <a:gd fmla="*/ 0 h 786" name="T1"/>
              <a:gd fmla="*/ 3682 w 3682" name="T2"/>
              <a:gd fmla="*/ 0 h 786" name="T3"/>
              <a:gd fmla="*/ 3682 w 3682" name="T4"/>
              <a:gd fmla="*/ 637 h 786" name="T5"/>
              <a:gd fmla="*/ 1823 w 3682" name="T6"/>
              <a:gd fmla="*/ 786 h 786" name="T7"/>
              <a:gd fmla="*/ 0 w 3682" name="T8"/>
              <a:gd fmla="*/ 637 h 786" name="T9"/>
              <a:gd fmla="*/ 0 w 3682" name="T10"/>
              <a:gd fmla="*/ 0 h 78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786" w="3682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3302">
                  <a:shade val="30000"/>
                  <a:satMod val="115000"/>
                </a:srgbClr>
              </a:gs>
              <a:gs pos="50000">
                <a:srgbClr val="FF3302">
                  <a:shade val="67500"/>
                  <a:satMod val="115000"/>
                </a:srgbClr>
              </a:gs>
              <a:gs pos="100000">
                <a:srgbClr val="FF3302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扫黑除恶从四方面入手</a:t>
            </a:r>
          </a:p>
        </p:txBody>
      </p:sp>
      <p:sp>
        <p:nvSpPr>
          <p:cNvPr id="6" name="矩形 5"/>
          <p:cNvSpPr/>
          <p:nvPr/>
        </p:nvSpPr>
        <p:spPr>
          <a:xfrm>
            <a:off x="3323492" y="1889108"/>
            <a:ext cx="545123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三深入摸排到位</a:t>
            </a:r>
          </a:p>
        </p:txBody>
      </p:sp>
      <p:sp>
        <p:nvSpPr>
          <p:cNvPr id="9" name="Rectangle 43"/>
          <p:cNvSpPr/>
          <p:nvPr/>
        </p:nvSpPr>
        <p:spPr>
          <a:xfrm>
            <a:off x="1124222" y="2794042"/>
            <a:ext cx="10112347" cy="211430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z="20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我们要迅速开展前期的摸排工作，紧盯十种黑恶势力性质违法犯罪活动集中排查，滚动排查，深挖细查，确保做到底数清，情况明，零遗漏。四是精准打击到位。要严格按照中央、省、市关于开展扫黑除恶专项斗争的决策部署，重点要把威胁政治安全、把持基层政权、利用家族宗族势力横行乡里、煸动村民闹事、强揽工程、欺行霸市、操纵经营黄赌毒、非法高利放贷、插手民间纠纷、跨国跨境等10类黑恶势力作为打击重点，坚决做到发现一起，打击一起，绝不手软。特别是我们身边的校园欺凌事件，要积极举报。</a:t>
            </a:r>
          </a:p>
        </p:txBody>
      </p:sp>
    </p:spTree>
    <p:extLst>
      <p:ext uri="{BB962C8B-B14F-4D97-AF65-F5344CB8AC3E}">
        <p14:creationId val="1377554744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889529" y="2004702"/>
            <a:ext cx="10444495" cy="4202137"/>
          </a:xfrm>
          <a:prstGeom prst="rect">
            <a:avLst/>
          </a:prstGeom>
          <a:noFill/>
          <a:ln>
            <a:solidFill>
              <a:srgbClr val="FF3302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43566" y="1754182"/>
            <a:ext cx="8052932" cy="250204"/>
          </a:xfrm>
          <a:custGeom>
            <a:gdLst>
              <a:gd fmla="*/ 285 w 4236" name="T0"/>
              <a:gd fmla="*/ 0 h 186" name="T1"/>
              <a:gd fmla="*/ 3967 w 4236" name="T2"/>
              <a:gd fmla="*/ 0 h 186" name="T3"/>
              <a:gd fmla="*/ 4236 w 4236" name="T4"/>
              <a:gd fmla="*/ 186 h 186" name="T5"/>
              <a:gd fmla="*/ 0 w 4236" name="T6"/>
              <a:gd fmla="*/ 186 h 186" name="T7"/>
              <a:gd fmla="*/ 285 w 4236" name="T8"/>
              <a:gd fmla="*/ 0 h 1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6" w="423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FF3302">
              <a:alpha val="5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90800" y="1751974"/>
            <a:ext cx="7010400" cy="879213"/>
          </a:xfrm>
          <a:custGeom>
            <a:gdLst>
              <a:gd fmla="*/ 0 w 3682" name="T0"/>
              <a:gd fmla="*/ 0 h 786" name="T1"/>
              <a:gd fmla="*/ 3682 w 3682" name="T2"/>
              <a:gd fmla="*/ 0 h 786" name="T3"/>
              <a:gd fmla="*/ 3682 w 3682" name="T4"/>
              <a:gd fmla="*/ 637 h 786" name="T5"/>
              <a:gd fmla="*/ 1823 w 3682" name="T6"/>
              <a:gd fmla="*/ 786 h 786" name="T7"/>
              <a:gd fmla="*/ 0 w 3682" name="T8"/>
              <a:gd fmla="*/ 637 h 786" name="T9"/>
              <a:gd fmla="*/ 0 w 3682" name="T10"/>
              <a:gd fmla="*/ 0 h 78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786" w="3682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3302">
                  <a:shade val="30000"/>
                  <a:satMod val="115000"/>
                </a:srgbClr>
              </a:gs>
              <a:gs pos="50000">
                <a:srgbClr val="FF3302">
                  <a:shade val="67500"/>
                  <a:satMod val="115000"/>
                </a:srgbClr>
              </a:gs>
              <a:gs pos="100000">
                <a:srgbClr val="FF3302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351">
              <a:gradFill flip="none" rotWithShape="1">
                <a:gsLst>
                  <a:gs pos="0">
                    <a:srgbClr val="FF3302">
                      <a:shade val="30000"/>
                      <a:satMod val="115000"/>
                    </a:srgbClr>
                  </a:gs>
                  <a:gs pos="50000">
                    <a:srgbClr val="FF3302">
                      <a:shade val="67500"/>
                      <a:satMod val="115000"/>
                    </a:srgbClr>
                  </a:gs>
                  <a:gs pos="100000">
                    <a:srgbClr val="FF3302">
                      <a:shade val="100000"/>
                      <a:satMod val="115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9741" y="-141626"/>
            <a:ext cx="64460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6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扫黑除恶从四方面入手</a:t>
            </a:r>
          </a:p>
        </p:txBody>
      </p:sp>
      <p:sp>
        <p:nvSpPr>
          <p:cNvPr id="6" name="矩形 5"/>
          <p:cNvSpPr/>
          <p:nvPr/>
        </p:nvSpPr>
        <p:spPr>
          <a:xfrm>
            <a:off x="3323492" y="1889108"/>
            <a:ext cx="545123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gradFill>
                  <a:gsLst>
                    <a:gs pos="0">
                      <a:srgbClr val="FFFDEF"/>
                    </a:gs>
                    <a:gs pos="50000">
                      <a:srgbClr val="FEF497"/>
                    </a:gs>
                    <a:gs pos="100000">
                      <a:srgbClr val="FFFDEF"/>
                    </a:gs>
                  </a:gsLst>
                  <a:lin ang="5400000" scaled="1"/>
                </a:gradFill>
                <a:latin charset="-122" pitchFamily="50" typeface="造字工房尚雅（非商用）常规体"/>
                <a:ea charset="-122" pitchFamily="50" typeface="造字工房尚雅（非商用）常规体"/>
              </a:rPr>
              <a:t>四是精准打击到位</a:t>
            </a:r>
          </a:p>
        </p:txBody>
      </p:sp>
      <p:sp>
        <p:nvSpPr>
          <p:cNvPr id="9" name="Rectangle 43"/>
          <p:cNvSpPr/>
          <p:nvPr/>
        </p:nvSpPr>
        <p:spPr>
          <a:xfrm>
            <a:off x="1124222" y="2794042"/>
            <a:ext cx="10112347" cy="211430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altLang="en-US" lang="zh-CN" sz="2200">
                <a:gradFill flip="none" rotWithShape="1">
                  <a:gsLst>
                    <a:gs pos="0">
                      <a:srgbClr val="FF3302">
                        <a:shade val="30000"/>
                        <a:satMod val="115000"/>
                      </a:srgbClr>
                    </a:gs>
                    <a:gs pos="50000">
                      <a:srgbClr val="FF3302">
                        <a:shade val="67500"/>
                        <a:satMod val="115000"/>
                      </a:srgbClr>
                    </a:gs>
                    <a:gs pos="100000">
                      <a:srgbClr val="FF3302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</a:rPr>
              <a:t>要严格按照中央、省、市关于开展扫黑除恶专项斗争的决策部署，重点要把威胁政治安全、把持基层政权、利用家族宗族势力横行乡里、煸动村民闹事、强揽工程、欺行霸市、操纵经营黄赌毒、非法高利放贷、插手民间纠纷、跨国跨境等10类黑恶势力作为打击重点，坚决做到发现一起，打击一起，绝不手软。</a:t>
            </a:r>
          </a:p>
        </p:txBody>
      </p:sp>
    </p:spTree>
    <p:extLst>
      <p:ext uri="{BB962C8B-B14F-4D97-AF65-F5344CB8AC3E}">
        <p14:creationId val="3047222513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44-工行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C7000C"/>
      </a:accent1>
      <a:accent2>
        <a:srgbClr val="C7000C"/>
      </a:accent2>
      <a:accent3>
        <a:srgbClr val="C7000C"/>
      </a:accent3>
      <a:accent4>
        <a:srgbClr val="C7000C"/>
      </a:accent4>
      <a:accent5>
        <a:srgbClr val="C7000C"/>
      </a:accent5>
      <a:accent6>
        <a:srgbClr val="C7000C"/>
      </a:accent6>
      <a:hlink>
        <a:srgbClr val="C7000C"/>
      </a:hlink>
      <a:folHlink>
        <a:srgbClr val="C7000C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91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9">
      <vt:lpstr>Arial</vt:lpstr>
      <vt:lpstr>微软雅黑</vt:lpstr>
      <vt:lpstr>Calibri Light</vt:lpstr>
      <vt:lpstr>Calibri</vt:lpstr>
      <vt:lpstr>宋体</vt:lpstr>
      <vt:lpstr>禹卫书法行书简体 </vt:lpstr>
      <vt:lpstr>27禹卫书法行书简体</vt:lpstr>
      <vt:lpstr>方正美黑_GBK</vt:lpstr>
      <vt:lpstr>造字工房尚雅（非商用）常规体</vt:lpstr>
      <vt:lpstr>汉仪大宋简</vt:lpstr>
      <vt:lpstr>TypeLand 康熙字典體 Trial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2021-08-22T11:48:23Z</dcterms:created>
  <cp:lastPrinted>2021-08-22T11:48:23Z</cp:lastPrinted>
  <dcterms:modified xsi:type="dcterms:W3CDTF">2021-08-22T05:34:54Z</dcterms:modified>
  <cp:revision>1</cp:revision>
</cp:coreProperties>
</file>