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656" r:id="rId2"/>
  </p:sldMasterIdLst>
  <p:notesMasterIdLst>
    <p:notesMasterId r:id="rId3"/>
  </p:notesMasterIdLst>
  <p:handoutMasterIdLst>
    <p:handoutMasterId r:id="rId4"/>
  </p:handoutMasterIdLst>
  <p:sldIdLst>
    <p:sldId id="398" r:id="rId5"/>
    <p:sldId id="399" r:id="rId6"/>
    <p:sldId id="400" r:id="rId7"/>
    <p:sldId id="406" r:id="rId8"/>
    <p:sldId id="404" r:id="rId9"/>
    <p:sldId id="405" r:id="rId10"/>
    <p:sldId id="407" r:id="rId11"/>
    <p:sldId id="419" r:id="rId12"/>
    <p:sldId id="411" r:id="rId13"/>
    <p:sldId id="408" r:id="rId14"/>
    <p:sldId id="409" r:id="rId15"/>
    <p:sldId id="420" r:id="rId16"/>
    <p:sldId id="410" r:id="rId17"/>
    <p:sldId id="412" r:id="rId18"/>
    <p:sldId id="413" r:id="rId19"/>
    <p:sldId id="421" r:id="rId20"/>
    <p:sldId id="416" r:id="rId21"/>
    <p:sldId id="414" r:id="rId22"/>
    <p:sldId id="417" r:id="rId23"/>
    <p:sldId id="422"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1"/>
    <p:restoredTop sz="96314" autoAdjust="0"/>
  </p:normalViewPr>
  <p:slideViewPr>
    <p:cSldViewPr snapToGrid="0" snapToObjects="1">
      <p:cViewPr varScale="1">
        <p:scale>
          <a:sx n="108" d="100"/>
          <a:sy n="108" d="100"/>
        </p:scale>
        <p:origin x="88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tags/tag16.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2020/9/3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2020/9/3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04378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307937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513653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311735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661666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69648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276307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612876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959181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779749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353574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818837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28733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32095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90580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82088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734121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587968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3048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689300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xfrm>
      </p:grpSpPr>
    </p:spTree>
    <p:extLst>
      <p:ext uri="{BB962C8B-B14F-4D97-AF65-F5344CB8AC3E}">
        <p14:creationId val="812436336"/>
      </p:ext>
    </p:extLst>
  </p:cSld>
  <p:clrMapOvr>
    <a:masterClrMapping/>
  </p:clrMapOvr>
  <mc:AlternateContent>
    <mc:Choice Requires="p14">
      <p:transition p14:dur="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668183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7177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2040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13182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28857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20413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916471526"/>
      </p:ext>
    </p:extLst>
  </p:cSld>
  <p:clrMapOvr>
    <a:masterClrMapping/>
  </p:clrMapOvr>
  <mc:AlternateContent>
    <mc:Choice Requires="p14">
      <p:transition p14:dur="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项内容">
    <p:spTree>
      <p:nvGrpSpPr>
        <p:cNvPr id="1" name=""/>
        <p:cNvGrpSpPr/>
        <p:nvPr/>
      </p:nvGrpSpPr>
      <p:grpSpPr>
        <a:xfrm>
          <a:off x="0" y="0"/>
          <a:ext cx="0" cy="0"/>
        </a:xfrm>
      </p:grpSpPr>
    </p:spTree>
    <p:extLst>
      <p:ext uri="{BB962C8B-B14F-4D97-AF65-F5344CB8AC3E}">
        <p14:creationId val="1384221198"/>
      </p:ext>
    </p:extLst>
  </p:cSld>
  <p:clrMapOvr>
    <a:masterClrMapping/>
  </p:clrMapOvr>
  <mc:AlternateContent>
    <mc:Choice Requires="p14">
      <p:transition p14:dur="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52802566"/>
      </p:ext>
    </p:extLst>
  </p:cSld>
  <p:clrMapOvr>
    <a:masterClrMapping/>
  </p:clrMapOvr>
  <mc:AlternateContent>
    <mc:Choice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37071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305697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555950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160305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41530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media/image1.jpeg" Type="http://schemas.openxmlformats.org/officeDocument/2006/relationships/image"/><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26D903D8-D141-4CA0-B3F1-9116E25E47C6}"/>
              </a:ext>
            </a:extLst>
          </p:cNvPr>
          <p:cNvPicPr>
            <a:picLocks noChangeAspect="1"/>
          </p:cNvPicPr>
          <p:nvPr userDrawn="1"/>
        </p:nvPicPr>
        <p:blipFill>
          <a:blip r:embed="rId5">
            <a:extLst>
              <a:ext uri="{28A0092B-C50C-407E-A947-70E740481C1C}">
                <a14:useLocalDpi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EB956C1D-CA3C-4EEE-889D-AEF9A61035F2}"/>
              </a:ext>
            </a:extLst>
          </p:cNvPr>
          <p:cNvSpPr/>
          <p:nvPr userDrawn="1"/>
        </p:nvSpPr>
        <p:spPr>
          <a:xfrm>
            <a:off x="233680" y="182880"/>
            <a:ext cx="11734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mc:Choice Requires="p14">
      <p:transition p14:dur="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847685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 Id="rId3" Target="../media/image2.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 Id="rId4"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11.jpeg" Type="http://schemas.openxmlformats.org/officeDocument/2006/relationships/image"/><Relationship Id="rId5"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9.png" Type="http://schemas.openxmlformats.org/officeDocument/2006/relationships/image"/><Relationship Id="rId4" Target="../media/image21.jpeg" Type="http://schemas.openxmlformats.org/officeDocument/2006/relationships/image"/><Relationship Id="rId5"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2.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16" Target="../tags/tag13.xml" Type="http://schemas.openxmlformats.org/officeDocument/2006/relationships/tags"/><Relationship Id="rId17" Target="../tags/tag14.xml" Type="http://schemas.openxmlformats.org/officeDocument/2006/relationships/tags"/><Relationship Id="rId18" Target="../tags/tag15.xml" Type="http://schemas.openxmlformats.org/officeDocument/2006/relationships/tags"/><Relationship Id="rId19" Target="../media/image13.jpeg" Type="http://schemas.openxmlformats.org/officeDocument/2006/relationships/image"/><Relationship Id="rId2" Target="../notesSlides/notesSlide17.xml" Type="http://schemas.openxmlformats.org/officeDocument/2006/relationships/notesSlide"/><Relationship Id="rId3" Target="../media/image9.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 Id="rId4"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 Id="rId4" Target="../media/image2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 Id="rId4"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 Id="rId4" Target="../media/image1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5.jpeg" Type="http://schemas.openxmlformats.org/officeDocument/2006/relationships/image"/><Relationship Id="rId5" Target="../media/image11.jpeg" Type="http://schemas.openxmlformats.org/officeDocument/2006/relationships/image"/><Relationship Id="rId6" Target="../media/image1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9" name="图片 8">
            <a:extLst>
              <a:ext uri="{FF2B5EF4-FFF2-40B4-BE49-F238E27FC236}">
                <a16:creationId xmlns:a16="http://schemas.microsoft.com/office/drawing/2014/main" id="{C0083AB4-65EB-4AA2-8EF5-6A34DEF8BAE0}"/>
              </a:ext>
            </a:extLst>
          </p:cNvPr>
          <p:cNvPicPr>
            <a:picLocks noChangeAspect="1"/>
          </p:cNvPicPr>
          <p:nvPr/>
        </p:nvPicPr>
        <p:blipFill>
          <a:blip r:embed="rId4"/>
          <a:stretch>
            <a:fillRect/>
          </a:stretch>
        </p:blipFill>
        <p:spPr>
          <a:xfrm flipH="1">
            <a:off x="-13385" y="2748491"/>
            <a:ext cx="4729846" cy="4729846"/>
          </a:xfrm>
          <a:prstGeom prst="rect">
            <a:avLst/>
          </a:prstGeom>
          <a:effectLst>
            <a:outerShdw algn="t" blurRad="50800" dir="5400000" dist="38100" rotWithShape="0">
              <a:prstClr val="black">
                <a:alpha val="40000"/>
              </a:prstClr>
            </a:outerShdw>
          </a:effectLst>
        </p:spPr>
      </p:pic>
      <p:pic>
        <p:nvPicPr>
          <p:cNvPr id="17" name="图片 16">
            <a:extLst>
              <a:ext uri="{FF2B5EF4-FFF2-40B4-BE49-F238E27FC236}">
                <a16:creationId xmlns:a16="http://schemas.microsoft.com/office/drawing/2014/main" id="{A94B5AAF-6E12-4006-A6EB-04AA66738EAD}"/>
              </a:ext>
            </a:extLst>
          </p:cNvPr>
          <p:cNvPicPr>
            <a:picLocks noChangeAspect="1"/>
          </p:cNvPicPr>
          <p:nvPr/>
        </p:nvPicPr>
        <p:blipFill>
          <a:blip r:embed="rId5"/>
          <a:stretch>
            <a:fillRect/>
          </a:stretch>
        </p:blipFill>
        <p:spPr>
          <a:xfrm>
            <a:off x="7269352" y="4822518"/>
            <a:ext cx="2204763" cy="1340447"/>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6"/>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7"/>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8"/>
          <a:stretch>
            <a:fillRect/>
          </a:stretch>
        </p:blipFill>
        <p:spPr>
          <a:xfrm flipH="1">
            <a:off x="9039177" y="3419402"/>
            <a:ext cx="3139439" cy="3523496"/>
          </a:xfrm>
          <a:prstGeom prst="rect">
            <a:avLst/>
          </a:prstGeom>
        </p:spPr>
      </p:pic>
      <p:sp>
        <p:nvSpPr>
          <p:cNvPr id="22" name="文本框 21">
            <a:extLst>
              <a:ext uri="{FF2B5EF4-FFF2-40B4-BE49-F238E27FC236}">
                <a16:creationId xmlns:a16="http://schemas.microsoft.com/office/drawing/2014/main" id="{9C09E17D-8ACD-4368-B79C-8BE53CB6E99B}"/>
              </a:ext>
            </a:extLst>
          </p:cNvPr>
          <p:cNvSpPr txBox="1"/>
          <p:nvPr/>
        </p:nvSpPr>
        <p:spPr>
          <a:xfrm>
            <a:off x="7435836" y="1262158"/>
            <a:ext cx="3768077" cy="1371600"/>
          </a:xfrm>
          <a:prstGeom prst="rect">
            <a:avLst/>
          </a:prstGeom>
          <a:noFill/>
        </p:spPr>
        <p:txBody>
          <a:bodyPr rtlCol="0" wrap="square">
            <a:spAutoFit/>
          </a:bodyPr>
          <a:lstStyle/>
          <a:p>
            <a:pPr algn="r">
              <a:lnSpc>
                <a:spcPct val="150000"/>
              </a:lnSpc>
            </a:pPr>
            <a:r>
              <a:rPr altLang="en-US" kumimoji="1" lang="zh-CN" sz="28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光盘行动，拒绝剩宴；</a:t>
            </a:r>
          </a:p>
          <a:p>
            <a:pPr algn="r">
              <a:lnSpc>
                <a:spcPct val="150000"/>
              </a:lnSpc>
            </a:pPr>
            <a:r>
              <a:rPr altLang="en-US" kumimoji="1" lang="zh-CN" sz="28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拒绝浪费，从我做起。</a:t>
            </a:r>
          </a:p>
        </p:txBody>
      </p:sp>
      <p:sp>
        <p:nvSpPr>
          <p:cNvPr id="24" name="文本框 23">
            <a:extLst>
              <a:ext uri="{FF2B5EF4-FFF2-40B4-BE49-F238E27FC236}">
                <a16:creationId xmlns:a16="http://schemas.microsoft.com/office/drawing/2014/main" id="{5B3A912F-7F4D-4E7F-969A-1D9EAF272D4B}"/>
              </a:ext>
            </a:extLst>
          </p:cNvPr>
          <p:cNvSpPr txBox="1"/>
          <p:nvPr/>
        </p:nvSpPr>
        <p:spPr>
          <a:xfrm>
            <a:off x="1236029" y="3283494"/>
            <a:ext cx="2334508" cy="701040"/>
          </a:xfrm>
          <a:prstGeom prst="rect">
            <a:avLst/>
          </a:prstGeom>
          <a:noFill/>
        </p:spPr>
        <p:txBody>
          <a:bodyPr rtlCol="0" wrap="square">
            <a:spAutoFit/>
          </a:bodyPr>
          <a:lstStyle/>
          <a:p>
            <a:pPr algn="dist"/>
            <a:r>
              <a:rPr altLang="en-US" kumimoji="1" lang="zh-CN" sz="20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汇报人：优页PPT       </a:t>
            </a:r>
          </a:p>
          <a:p>
            <a:pPr algn="dist"/>
            <a:r>
              <a:rPr altLang="en-US" kumimoji="1" lang="zh-CN" sz="20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汇报时间：20XX</a:t>
            </a:r>
          </a:p>
        </p:txBody>
      </p:sp>
      <p:sp>
        <p:nvSpPr>
          <p:cNvPr id="14" name="文本框 13">
            <a:extLst>
              <a:ext uri="{FF2B5EF4-FFF2-40B4-BE49-F238E27FC236}">
                <a16:creationId xmlns:a16="http://schemas.microsoft.com/office/drawing/2014/main" id="{E835CF32-EE21-4FED-8CB7-EEA48A62C053}"/>
              </a:ext>
            </a:extLst>
          </p:cNvPr>
          <p:cNvSpPr txBox="1"/>
          <p:nvPr/>
        </p:nvSpPr>
        <p:spPr>
          <a:xfrm>
            <a:off x="224678" y="145656"/>
            <a:ext cx="7212027" cy="3063240"/>
          </a:xfrm>
          <a:prstGeom prst="rect">
            <a:avLst/>
          </a:prstGeom>
          <a:noFill/>
        </p:spPr>
        <p:txBody>
          <a:bodyPr rtlCol="0" wrap="square">
            <a:spAutoFit/>
          </a:bodyPr>
          <a:lstStyle/>
          <a:p>
            <a:pPr algn="ctr">
              <a:lnSpc>
                <a:spcPct val="150000"/>
              </a:lnSpc>
            </a:pPr>
            <a:r>
              <a:rPr altLang="en-US" kumimoji="1" lang="zh-CN" sz="13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节约粮食</a:t>
            </a:r>
          </a:p>
        </p:txBody>
      </p:sp>
      <p:sp>
        <p:nvSpPr>
          <p:cNvPr id="16" name="文本框 15">
            <a:extLst>
              <a:ext uri="{FF2B5EF4-FFF2-40B4-BE49-F238E27FC236}">
                <a16:creationId xmlns:a16="http://schemas.microsoft.com/office/drawing/2014/main" id="{21A9E046-A621-49D0-8F8F-BB56FF99B450}"/>
              </a:ext>
            </a:extLst>
          </p:cNvPr>
          <p:cNvSpPr txBox="1"/>
          <p:nvPr/>
        </p:nvSpPr>
        <p:spPr>
          <a:xfrm>
            <a:off x="4138542" y="2035482"/>
            <a:ext cx="7212027" cy="2720340"/>
          </a:xfrm>
          <a:prstGeom prst="rect">
            <a:avLst/>
          </a:prstGeom>
          <a:noFill/>
        </p:spPr>
        <p:txBody>
          <a:bodyPr rtlCol="0" wrap="square">
            <a:spAutoFit/>
          </a:bodyPr>
          <a:lstStyle/>
          <a:p>
            <a:pPr algn="dist">
              <a:lnSpc>
                <a:spcPct val="150000"/>
              </a:lnSpc>
            </a:pPr>
            <a:r>
              <a:rPr altLang="en-US" kumimoji="1" lang="zh-CN" sz="115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人人有责</a:t>
            </a:r>
          </a:p>
        </p:txBody>
      </p:sp>
    </p:spTree>
    <p:extLst>
      <p:ext uri="{BB962C8B-B14F-4D97-AF65-F5344CB8AC3E}">
        <p14:creationId val="2289628968"/>
      </p:ext>
    </p:extLst>
  </p:cSld>
  <p:clrMapOvr>
    <a:masterClrMapping/>
  </p:clrMapOvr>
  <mc:AlternateContent>
    <mc:Choice Requires="p14">
      <p:transition advTm="2000" p14:dur="10"/>
    </mc:Choice>
    <mc:Fallback>
      <p:transition advTm="2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id="8" nodeType="withEffect" presetClass="entr" presetID="42"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750" id="16"/>
                                        <p:tgtEl>
                                          <p:spTgt spid="9"/>
                                        </p:tgtEl>
                                      </p:cBhvr>
                                    </p:animEffect>
                                  </p:childTnLst>
                                </p:cTn>
                              </p:par>
                            </p:childTnLst>
                          </p:cTn>
                        </p:par>
                        <p:par>
                          <p:cTn fill="hold" id="17" nodeType="afterGroup">
                            <p:stCondLst>
                              <p:cond delay="1750"/>
                            </p:stCondLst>
                            <p:childTnLst>
                              <p:par>
                                <p:cTn fill="hold" id="18" nodeType="afterEffect" presetClass="entr" presetID="22" presetSubtype="4">
                                  <p:stCondLst>
                                    <p:cond delay="0"/>
                                  </p:stCondLst>
                                  <p:childTnLst>
                                    <p:set>
                                      <p:cBhvr>
                                        <p:cTn dur="1" fill="hold" id="19">
                                          <p:stCondLst>
                                            <p:cond delay="0"/>
                                          </p:stCondLst>
                                        </p:cTn>
                                        <p:tgtEl>
                                          <p:spTgt spid="17"/>
                                        </p:tgtEl>
                                        <p:attrNameLst>
                                          <p:attrName>style.visibility</p:attrName>
                                        </p:attrNameLst>
                                      </p:cBhvr>
                                      <p:to>
                                        <p:strVal val="visible"/>
                                      </p:to>
                                    </p:set>
                                    <p:animEffect filter="wipe(down)" transition="in">
                                      <p:cBhvr>
                                        <p:cTn dur="500" id="20"/>
                                        <p:tgtEl>
                                          <p:spTgt spid="17"/>
                                        </p:tgtEl>
                                      </p:cBhvr>
                                    </p:animEffect>
                                  </p:childTnLst>
                                </p:cTn>
                              </p:par>
                            </p:childTnLst>
                          </p:cTn>
                        </p:par>
                        <p:par>
                          <p:cTn fill="hold" id="21" nodeType="afterGroup">
                            <p:stCondLst>
                              <p:cond delay="2250"/>
                            </p:stCondLst>
                            <p:childTnLst>
                              <p:par>
                                <p:cTn fill="hold" grpId="0" id="22" nodeType="after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childTnLst>
                          </p:cTn>
                        </p:par>
                        <p:par>
                          <p:cTn fill="hold" id="25" nodeType="afterGroup">
                            <p:stCondLst>
                              <p:cond delay="2750"/>
                            </p:stCondLst>
                            <p:childTnLst>
                              <p:par>
                                <p:cTn fill="hold" grpId="0" id="26" nodeType="afterEffect" presetClass="entr" presetID="22" presetSubtype="1">
                                  <p:stCondLst>
                                    <p:cond delay="0"/>
                                  </p:stCondLst>
                                  <p:childTnLst>
                                    <p:set>
                                      <p:cBhvr>
                                        <p:cTn dur="1" fill="hold" id="27">
                                          <p:stCondLst>
                                            <p:cond delay="0"/>
                                          </p:stCondLst>
                                        </p:cTn>
                                        <p:tgtEl>
                                          <p:spTgt spid="16"/>
                                        </p:tgtEl>
                                        <p:attrNameLst>
                                          <p:attrName>style.visibility</p:attrName>
                                        </p:attrNameLst>
                                      </p:cBhvr>
                                      <p:to>
                                        <p:strVal val="visible"/>
                                      </p:to>
                                    </p:set>
                                    <p:animEffect filter="wipe(up)" transition="in">
                                      <p:cBhvr>
                                        <p:cTn dur="500" id="28"/>
                                        <p:tgtEl>
                                          <p:spTgt spid="16"/>
                                        </p:tgtEl>
                                      </p:cBhvr>
                                    </p:animEffect>
                                  </p:childTnLst>
                                </p:cTn>
                              </p:par>
                            </p:childTnLst>
                          </p:cTn>
                        </p:par>
                        <p:par>
                          <p:cTn fill="hold" id="29" nodeType="afterGroup">
                            <p:stCondLst>
                              <p:cond delay="3250"/>
                            </p:stCondLst>
                            <p:childTnLst>
                              <p:par>
                                <p:cTn fill="hold" grpId="0" id="30" nodeType="afterEffect" presetClass="entr" presetID="16" presetSubtype="21">
                                  <p:stCondLst>
                                    <p:cond delay="0"/>
                                  </p:stCondLst>
                                  <p:childTnLst>
                                    <p:set>
                                      <p:cBhvr>
                                        <p:cTn dur="1" fill="hold" id="31">
                                          <p:stCondLst>
                                            <p:cond delay="0"/>
                                          </p:stCondLst>
                                        </p:cTn>
                                        <p:tgtEl>
                                          <p:spTgt spid="24"/>
                                        </p:tgtEl>
                                        <p:attrNameLst>
                                          <p:attrName>style.visibility</p:attrName>
                                        </p:attrNameLst>
                                      </p:cBhvr>
                                      <p:to>
                                        <p:strVal val="visible"/>
                                      </p:to>
                                    </p:set>
                                    <p:animEffect filter="barn(inVertical)" transition="in">
                                      <p:cBhvr>
                                        <p:cTn dur="500" id="32"/>
                                        <p:tgtEl>
                                          <p:spTgt spid="24"/>
                                        </p:tgtEl>
                                      </p:cBhvr>
                                    </p:animEffect>
                                  </p:childTnLst>
                                </p:cTn>
                              </p:par>
                            </p:childTnLst>
                          </p:cTn>
                        </p:par>
                        <p:par>
                          <p:cTn fill="hold" id="33" nodeType="afterGroup">
                            <p:stCondLst>
                              <p:cond delay="3750"/>
                            </p:stCondLst>
                            <p:childTnLst>
                              <p:par>
                                <p:cTn fill="hold" grpId="0" id="34" nodeType="afterEffect" presetClass="entr" presetID="22" presetSubtype="1">
                                  <p:stCondLst>
                                    <p:cond delay="0"/>
                                  </p:stCondLst>
                                  <p:childTnLst>
                                    <p:set>
                                      <p:cBhvr>
                                        <p:cTn dur="1" fill="hold" id="35">
                                          <p:stCondLst>
                                            <p:cond delay="0"/>
                                          </p:stCondLst>
                                        </p:cTn>
                                        <p:tgtEl>
                                          <p:spTgt spid="22"/>
                                        </p:tgtEl>
                                        <p:attrNameLst>
                                          <p:attrName>style.visibility</p:attrName>
                                        </p:attrNameLst>
                                      </p:cBhvr>
                                      <p:to>
                                        <p:strVal val="visible"/>
                                      </p:to>
                                    </p:set>
                                    <p:animEffect filter="wipe(up)" transition="in">
                                      <p:cBhvr>
                                        <p:cTn dur="500" id="36"/>
                                        <p:tgtEl>
                                          <p:spTgt spid="22"/>
                                        </p:tgtEl>
                                      </p:cBhvr>
                                    </p:animEffect>
                                  </p:childTnLst>
                                </p:cTn>
                              </p:par>
                              <p:par>
                                <p:cTn fill="hold" id="37" nodeType="withEffect" presetClass="entr" presetID="22" presetSubtype="2">
                                  <p:stCondLst>
                                    <p:cond delay="0"/>
                                  </p:stCondLst>
                                  <p:childTnLst>
                                    <p:set>
                                      <p:cBhvr>
                                        <p:cTn dur="1" fill="hold" id="38">
                                          <p:stCondLst>
                                            <p:cond delay="0"/>
                                          </p:stCondLst>
                                        </p:cTn>
                                        <p:tgtEl>
                                          <p:spTgt spid="19"/>
                                        </p:tgtEl>
                                        <p:attrNameLst>
                                          <p:attrName>style.visibility</p:attrName>
                                        </p:attrNameLst>
                                      </p:cBhvr>
                                      <p:to>
                                        <p:strVal val="visible"/>
                                      </p:to>
                                    </p:set>
                                    <p:animEffect filter="wipe(right)" transition="in">
                                      <p:cBhvr>
                                        <p:cTn dur="500" id="3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14"/>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72151" y="420939"/>
            <a:ext cx="2926080" cy="365760"/>
          </a:xfrm>
          <a:prstGeom prst="rect">
            <a:avLst/>
          </a:prstGeom>
          <a:noFill/>
        </p:spPr>
        <p:txBody>
          <a:bodyPr rtlCol="0" wrap="none">
            <a:spAutoFit/>
          </a:bodyPr>
          <a:lstStyle/>
          <a:p>
            <a:pPr algn="dist"/>
            <a:r>
              <a:rPr altLang="en-US" kumimoji="1" lang="zh-CN">
                <a:latin charset="-122" panose="020b0804020202020204" pitchFamily="34" typeface="汉仪雅酷黑 75W"/>
                <a:ea charset="-122" panose="020b0804020202020204" pitchFamily="34" typeface="汉仪雅酷黑 75W"/>
                <a:cs typeface="+mn-ea"/>
                <a:sym typeface="+mn-lt"/>
              </a:rPr>
              <a:t>拒绝舌尖上的浪费光盘行动</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17" name="椭圆 16">
            <a:extLst>
              <a:ext uri="{FF2B5EF4-FFF2-40B4-BE49-F238E27FC236}">
                <a16:creationId xmlns:a16="http://schemas.microsoft.com/office/drawing/2014/main" id="{1870A992-20FA-4033-BE4A-56E9D7B9C55F}"/>
              </a:ext>
            </a:extLst>
          </p:cNvPr>
          <p:cNvSpPr/>
          <p:nvPr/>
        </p:nvSpPr>
        <p:spPr>
          <a:xfrm>
            <a:off x="611827" y="2048553"/>
            <a:ext cx="690594" cy="692558"/>
          </a:xfrm>
          <a:prstGeom prst="ellipse">
            <a:avLst/>
          </a:prstGeom>
          <a:solidFill>
            <a:srgbClr val="F49E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solidFill>
                  <a:schemeClr val="bg1"/>
                </a:solidFill>
                <a:cs typeface="+mn-ea"/>
                <a:sym typeface="+mn-lt"/>
              </a:rPr>
              <a:t>1</a:t>
            </a:r>
          </a:p>
        </p:txBody>
      </p:sp>
      <p:sp>
        <p:nvSpPr>
          <p:cNvPr id="20" name="矩形 19">
            <a:extLst>
              <a:ext uri="{FF2B5EF4-FFF2-40B4-BE49-F238E27FC236}">
                <a16:creationId xmlns:a16="http://schemas.microsoft.com/office/drawing/2014/main" id="{6F6B39F0-174D-442C-931C-D53B059D1AE4}"/>
              </a:ext>
            </a:extLst>
          </p:cNvPr>
          <p:cNvSpPr/>
          <p:nvPr/>
        </p:nvSpPr>
        <p:spPr>
          <a:xfrm>
            <a:off x="1345327" y="2003253"/>
            <a:ext cx="4645329" cy="1325880"/>
          </a:xfrm>
          <a:prstGeom prst="rect">
            <a:avLst/>
          </a:prstGeom>
        </p:spPr>
        <p:txBody>
          <a:bodyPr wrap="square">
            <a:spAutoFit/>
          </a:bodyPr>
          <a:lstStyle/>
          <a:p>
            <a:pPr>
              <a:lnSpc>
                <a:spcPct val="150000"/>
              </a:lnSpc>
            </a:pPr>
            <a:r>
              <a:rPr altLang="en-US" lang="zh-CN">
                <a:cs typeface="+mn-ea"/>
                <a:sym typeface="+mn-lt"/>
              </a:rPr>
              <a:t>既要做“光盘行动”的实践者，也要做“光盘行动”的推动者宣传节约意识，制止浪费行为，让更多的人了解“光盘行动”，</a:t>
            </a:r>
          </a:p>
        </p:txBody>
      </p:sp>
      <p:sp>
        <p:nvSpPr>
          <p:cNvPr id="22" name="椭圆 21">
            <a:extLst>
              <a:ext uri="{FF2B5EF4-FFF2-40B4-BE49-F238E27FC236}">
                <a16:creationId xmlns:a16="http://schemas.microsoft.com/office/drawing/2014/main" id="{143B5E53-6BC6-4E99-82D7-44B4266BA590}"/>
              </a:ext>
            </a:extLst>
          </p:cNvPr>
          <p:cNvSpPr/>
          <p:nvPr/>
        </p:nvSpPr>
        <p:spPr>
          <a:xfrm>
            <a:off x="611827" y="3744955"/>
            <a:ext cx="690594" cy="692558"/>
          </a:xfrm>
          <a:prstGeom prst="ellipse">
            <a:avLst/>
          </a:prstGeom>
          <a:solidFill>
            <a:srgbClr val="F49E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solidFill>
                  <a:schemeClr val="bg1"/>
                </a:solidFill>
                <a:cs typeface="+mn-ea"/>
                <a:sym typeface="+mn-lt"/>
              </a:rPr>
              <a:t>2</a:t>
            </a:r>
          </a:p>
        </p:txBody>
      </p:sp>
      <p:sp>
        <p:nvSpPr>
          <p:cNvPr id="23" name="矩形 22">
            <a:extLst>
              <a:ext uri="{FF2B5EF4-FFF2-40B4-BE49-F238E27FC236}">
                <a16:creationId xmlns:a16="http://schemas.microsoft.com/office/drawing/2014/main" id="{A6445852-BFE7-49A0-AC59-AD5C21D7752D}"/>
              </a:ext>
            </a:extLst>
          </p:cNvPr>
          <p:cNvSpPr/>
          <p:nvPr/>
        </p:nvSpPr>
        <p:spPr>
          <a:xfrm>
            <a:off x="1413310" y="3744955"/>
            <a:ext cx="4534440" cy="1737360"/>
          </a:xfrm>
          <a:prstGeom prst="rect">
            <a:avLst/>
          </a:prstGeom>
        </p:spPr>
        <p:txBody>
          <a:bodyPr wrap="square">
            <a:spAutoFit/>
          </a:bodyPr>
          <a:lstStyle/>
          <a:p>
            <a:pPr>
              <a:lnSpc>
                <a:spcPct val="150000"/>
              </a:lnSpc>
              <a:defRPr/>
            </a:pPr>
            <a:r>
              <a:rPr altLang="en-US" lang="zh-CN">
                <a:cs typeface="+mn-ea"/>
                <a:sym typeface="+mn-lt"/>
              </a:rPr>
              <a:t>参与“光盘行动”，用省下来的钱，多做好事，多做公益。  时刻谨记“增产不忘节约，消费不能浪费”。吃光盘中餐，以饭后“光”为荣，做好新一代“粮民”。</a:t>
            </a:r>
          </a:p>
        </p:txBody>
      </p:sp>
      <p:pic>
        <p:nvPicPr>
          <p:cNvPr id="24" name="图片 23">
            <a:extLst>
              <a:ext uri="{FF2B5EF4-FFF2-40B4-BE49-F238E27FC236}">
                <a16:creationId xmlns:a16="http://schemas.microsoft.com/office/drawing/2014/main" id="{5D84039F-E474-44B8-A8A7-4991579E64A7}"/>
              </a:ext>
            </a:extLst>
          </p:cNvPr>
          <p:cNvPicPr>
            <a:picLocks noChangeAspect="1"/>
          </p:cNvPicPr>
          <p:nvPr/>
        </p:nvPicPr>
        <p:blipFill>
          <a:blip r:embed="rId4"/>
          <a:stretch>
            <a:fillRect/>
          </a:stretch>
        </p:blipFill>
        <p:spPr>
          <a:xfrm>
            <a:off x="6201346" y="2048553"/>
            <a:ext cx="5138876" cy="3425917"/>
          </a:xfrm>
          <a:prstGeom prst="rect">
            <a:avLst/>
          </a:prstGeom>
        </p:spPr>
      </p:pic>
    </p:spTree>
    <p:extLst>
      <p:ext uri="{BB962C8B-B14F-4D97-AF65-F5344CB8AC3E}">
        <p14:creationId val="95671804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000" id="12"/>
                                        <p:tgtEl>
                                          <p:spTgt spid="20"/>
                                        </p:tgtEl>
                                      </p:cBhvr>
                                    </p:animEffect>
                                    <p:anim calcmode="lin" valueType="num">
                                      <p:cBhvr>
                                        <p:cTn dur="1000" fill="hold" id="13"/>
                                        <p:tgtEl>
                                          <p:spTgt spid="20"/>
                                        </p:tgtEl>
                                        <p:attrNameLst>
                                          <p:attrName>ppt_x</p:attrName>
                                        </p:attrNameLst>
                                      </p:cBhvr>
                                      <p:tavLst>
                                        <p:tav tm="0">
                                          <p:val>
                                            <p:strVal val="#ppt_x"/>
                                          </p:val>
                                        </p:tav>
                                        <p:tav tm="100000">
                                          <p:val>
                                            <p:strVal val="#ppt_x"/>
                                          </p:val>
                                        </p:tav>
                                      </p:tavLst>
                                    </p:anim>
                                    <p:anim calcmode="lin" valueType="num">
                                      <p:cBhvr>
                                        <p:cTn dur="1000" fill="hold" id="14"/>
                                        <p:tgtEl>
                                          <p:spTgt spid="2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1000" id="18"/>
                                        <p:tgtEl>
                                          <p:spTgt spid="22"/>
                                        </p:tgtEl>
                                      </p:cBhvr>
                                    </p:animEffect>
                                    <p:anim calcmode="lin" valueType="num">
                                      <p:cBhvr>
                                        <p:cTn dur="1000" fill="hold" id="19"/>
                                        <p:tgtEl>
                                          <p:spTgt spid="22"/>
                                        </p:tgtEl>
                                        <p:attrNameLst>
                                          <p:attrName>ppt_x</p:attrName>
                                        </p:attrNameLst>
                                      </p:cBhvr>
                                      <p:tavLst>
                                        <p:tav tm="0">
                                          <p:val>
                                            <p:strVal val="#ppt_x"/>
                                          </p:val>
                                        </p:tav>
                                        <p:tav tm="100000">
                                          <p:val>
                                            <p:strVal val="#ppt_x"/>
                                          </p:val>
                                        </p:tav>
                                      </p:tavLst>
                                    </p:anim>
                                    <p:anim calcmode="lin" valueType="num">
                                      <p:cBhvr>
                                        <p:cTn dur="1000" fill="hold" id="20"/>
                                        <p:tgtEl>
                                          <p:spTgt spid="2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23"/>
                                        </p:tgtEl>
                                        <p:attrNameLst>
                                          <p:attrName>style.visibility</p:attrName>
                                        </p:attrNameLst>
                                      </p:cBhvr>
                                      <p:to>
                                        <p:strVal val="visible"/>
                                      </p:to>
                                    </p:set>
                                    <p:animEffect filter="fade" transition="in">
                                      <p:cBhvr>
                                        <p:cTn dur="1000" id="23"/>
                                        <p:tgtEl>
                                          <p:spTgt spid="23"/>
                                        </p:tgtEl>
                                      </p:cBhvr>
                                    </p:animEffect>
                                    <p:anim calcmode="lin" valueType="num">
                                      <p:cBhvr>
                                        <p:cTn dur="1000" fill="hold" id="24"/>
                                        <p:tgtEl>
                                          <p:spTgt spid="23"/>
                                        </p:tgtEl>
                                        <p:attrNameLst>
                                          <p:attrName>ppt_x</p:attrName>
                                        </p:attrNameLst>
                                      </p:cBhvr>
                                      <p:tavLst>
                                        <p:tav tm="0">
                                          <p:val>
                                            <p:strVal val="#ppt_x"/>
                                          </p:val>
                                        </p:tav>
                                        <p:tav tm="100000">
                                          <p:val>
                                            <p:strVal val="#ppt_x"/>
                                          </p:val>
                                        </p:tav>
                                      </p:tavLst>
                                    </p:anim>
                                    <p:anim calcmode="lin" valueType="num">
                                      <p:cBhvr>
                                        <p:cTn dur="1000" fill="hold" id="25"/>
                                        <p:tgtEl>
                                          <p:spTgt spid="2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22" presetSubtype="4">
                                  <p:stCondLst>
                                    <p:cond delay="0"/>
                                  </p:stCondLst>
                                  <p:childTnLst>
                                    <p:set>
                                      <p:cBhvr>
                                        <p:cTn dur="1" fill="hold" id="28">
                                          <p:stCondLst>
                                            <p:cond delay="0"/>
                                          </p:stCondLst>
                                        </p:cTn>
                                        <p:tgtEl>
                                          <p:spTgt spid="24"/>
                                        </p:tgtEl>
                                        <p:attrNameLst>
                                          <p:attrName>style.visibility</p:attrName>
                                        </p:attrNameLst>
                                      </p:cBhvr>
                                      <p:to>
                                        <p:strVal val="visible"/>
                                      </p:to>
                                    </p:set>
                                    <p:animEffect filter="wipe(down)" transition="in">
                                      <p:cBhvr>
                                        <p:cTn dur="500" id="2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0"/>
      <p:bldP grpId="0" spid="22"/>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72151" y="420939"/>
            <a:ext cx="2926080" cy="365760"/>
          </a:xfrm>
          <a:prstGeom prst="rect">
            <a:avLst/>
          </a:prstGeom>
          <a:noFill/>
        </p:spPr>
        <p:txBody>
          <a:bodyPr rtlCol="0" wrap="none">
            <a:spAutoFit/>
          </a:bodyPr>
          <a:lstStyle/>
          <a:p>
            <a:pPr algn="dist"/>
            <a:r>
              <a:rPr altLang="en-US" kumimoji="1" lang="zh-CN">
                <a:latin charset="-122" panose="020b0804020202020204" pitchFamily="34" typeface="汉仪雅酷黑 75W"/>
                <a:ea charset="-122" panose="020b0804020202020204" pitchFamily="34" typeface="汉仪雅酷黑 75W"/>
                <a:cs typeface="+mn-ea"/>
                <a:sym typeface="+mn-lt"/>
              </a:rPr>
              <a:t>拒绝舌尖上的浪费光盘行动</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grpSp>
        <p:nvGrpSpPr>
          <p:cNvPr id="18" name="组合 17">
            <a:extLst>
              <a:ext uri="{FF2B5EF4-FFF2-40B4-BE49-F238E27FC236}">
                <a16:creationId xmlns:a16="http://schemas.microsoft.com/office/drawing/2014/main" id="{D09A3EBA-8E93-4DA2-A0A8-2345609FCB59}"/>
              </a:ext>
            </a:extLst>
          </p:cNvPr>
          <p:cNvGrpSpPr/>
          <p:nvPr/>
        </p:nvGrpSpPr>
        <p:grpSpPr>
          <a:xfrm>
            <a:off x="1011556" y="2446985"/>
            <a:ext cx="3304359" cy="2973669"/>
            <a:chOff x="1011556" y="2446985"/>
            <a:chExt cx="3304359" cy="2973669"/>
          </a:xfrm>
        </p:grpSpPr>
        <p:sp>
          <p:nvSpPr>
            <p:cNvPr id="13" name="矩形 12">
              <a:extLst>
                <a:ext uri="{FF2B5EF4-FFF2-40B4-BE49-F238E27FC236}">
                  <a16:creationId xmlns:a16="http://schemas.microsoft.com/office/drawing/2014/main" id="{1C32CD83-D4BD-4F0D-9494-E83F28552FAA}"/>
                </a:ext>
              </a:extLst>
            </p:cNvPr>
            <p:cNvSpPr/>
            <p:nvPr/>
          </p:nvSpPr>
          <p:spPr>
            <a:xfrm>
              <a:off x="1186439" y="2446985"/>
              <a:ext cx="2622316" cy="658167"/>
            </a:xfrm>
            <a:prstGeom prst="rect">
              <a:avLst/>
            </a:prstGeom>
            <a:solidFill>
              <a:srgbClr val="F49E00"/>
            </a:solidFill>
            <a:ln>
              <a:solidFill>
                <a:srgbClr val="F49E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cs typeface="+mn-ea"/>
                <a:sym typeface="+mn-lt"/>
              </a:endParaRPr>
            </a:p>
          </p:txBody>
        </p:sp>
        <p:sp>
          <p:nvSpPr>
            <p:cNvPr id="3" name="文本框 2">
              <a:extLst>
                <a:ext uri="{FF2B5EF4-FFF2-40B4-BE49-F238E27FC236}">
                  <a16:creationId xmlns:a16="http://schemas.microsoft.com/office/drawing/2014/main" id="{CA1F2AE1-81C7-47D1-BFA3-ABDD1491C902}"/>
                </a:ext>
              </a:extLst>
            </p:cNvPr>
            <p:cNvSpPr txBox="1"/>
            <p:nvPr/>
          </p:nvSpPr>
          <p:spPr>
            <a:xfrm>
              <a:off x="1011556" y="3295072"/>
              <a:ext cx="3304359" cy="2148841"/>
            </a:xfrm>
            <a:prstGeom prst="rect">
              <a:avLst/>
            </a:prstGeom>
            <a:noFill/>
          </p:spPr>
          <p:txBody>
            <a:bodyPr rtlCol="0" wrap="square">
              <a:spAutoFit/>
            </a:bodyPr>
            <a:lstStyle/>
            <a:p>
              <a:pPr>
                <a:lnSpc>
                  <a:spcPct val="150000"/>
                </a:lnSpc>
              </a:pPr>
              <a:r>
                <a:rPr altLang="en-US" lang="zh-CN">
                  <a:solidFill>
                    <a:schemeClr val="tx1">
                      <a:lumMod val="85000"/>
                      <a:lumOff val="15000"/>
                    </a:schemeClr>
                  </a:solidFill>
                  <a:cs typeface="+mn-ea"/>
                  <a:sym typeface="+mn-lt"/>
                </a:rPr>
                <a:t>有一种节约叫光盘，有一种公益叫光盘，有一种习惯叫光盘。有利于弘扬中华民族传统美德。节约粮食,是中华民族的传统。</a:t>
              </a:r>
            </a:p>
            <a:p>
              <a:pPr>
                <a:lnSpc>
                  <a:spcPct val="150000"/>
                </a:lnSpc>
              </a:pPr>
              <a:r>
                <a:rPr altLang="en-US" lang="zh-CN">
                  <a:solidFill>
                    <a:schemeClr val="tx1">
                      <a:lumMod val="85000"/>
                      <a:lumOff val="15000"/>
                    </a:schemeClr>
                  </a:solidFill>
                  <a:cs typeface="+mn-ea"/>
                  <a:sym typeface="+mn-lt"/>
                </a:rPr>
                <a:t>有利于节约粮食，减少浪费 。</a:t>
              </a:r>
            </a:p>
          </p:txBody>
        </p:sp>
        <p:sp>
          <p:nvSpPr>
            <p:cNvPr id="9" name="文本框 8">
              <a:extLst>
                <a:ext uri="{FF2B5EF4-FFF2-40B4-BE49-F238E27FC236}">
                  <a16:creationId xmlns:a16="http://schemas.microsoft.com/office/drawing/2014/main" id="{D6FEA29C-09F2-4386-B2A3-8A664AC30237}"/>
                </a:ext>
              </a:extLst>
            </p:cNvPr>
            <p:cNvSpPr txBox="1"/>
            <p:nvPr/>
          </p:nvSpPr>
          <p:spPr>
            <a:xfrm>
              <a:off x="1315765" y="2540837"/>
              <a:ext cx="2468880" cy="396240"/>
            </a:xfrm>
            <a:prstGeom prst="rect">
              <a:avLst/>
            </a:prstGeom>
            <a:noFill/>
          </p:spPr>
          <p:txBody>
            <a:bodyPr rtlCol="0" wrap="none">
              <a:spAutoFit/>
            </a:bodyPr>
            <a:lstStyle/>
            <a:p>
              <a:r>
                <a:rPr altLang="en-US" kumimoji="1" lang="zh-CN" sz="2000">
                  <a:solidFill>
                    <a:schemeClr val="bg1"/>
                  </a:solidFill>
                  <a:cs typeface="+mn-ea"/>
                  <a:sym typeface="+mn-lt"/>
                </a:rPr>
                <a:t>光盘行动介绍（一）</a:t>
              </a:r>
            </a:p>
          </p:txBody>
        </p:sp>
      </p:grpSp>
      <p:grpSp>
        <p:nvGrpSpPr>
          <p:cNvPr id="19" name="组合 18">
            <a:extLst>
              <a:ext uri="{FF2B5EF4-FFF2-40B4-BE49-F238E27FC236}">
                <a16:creationId xmlns:a16="http://schemas.microsoft.com/office/drawing/2014/main" id="{3E101846-72DC-47E0-8EE7-B6C609D9FA8C}"/>
              </a:ext>
            </a:extLst>
          </p:cNvPr>
          <p:cNvGrpSpPr/>
          <p:nvPr/>
        </p:nvGrpSpPr>
        <p:grpSpPr>
          <a:xfrm>
            <a:off x="7915789" y="2446985"/>
            <a:ext cx="3180212" cy="2967605"/>
            <a:chOff x="7915789" y="2446985"/>
            <a:chExt cx="3180212" cy="2967605"/>
          </a:xfrm>
        </p:grpSpPr>
        <p:sp>
          <p:nvSpPr>
            <p:cNvPr id="15" name="矩形 14">
              <a:extLst>
                <a:ext uri="{FF2B5EF4-FFF2-40B4-BE49-F238E27FC236}">
                  <a16:creationId xmlns:a16="http://schemas.microsoft.com/office/drawing/2014/main" id="{58F915A4-4315-4AA8-A2FB-E3FF32C5E408}"/>
                </a:ext>
              </a:extLst>
            </p:cNvPr>
            <p:cNvSpPr/>
            <p:nvPr/>
          </p:nvSpPr>
          <p:spPr>
            <a:xfrm>
              <a:off x="8132479" y="2446985"/>
              <a:ext cx="2622316" cy="658167"/>
            </a:xfrm>
            <a:prstGeom prst="rect">
              <a:avLst/>
            </a:prstGeom>
            <a:solidFill>
              <a:srgbClr val="F49E00"/>
            </a:solidFill>
            <a:ln>
              <a:solidFill>
                <a:srgbClr val="F49E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cs typeface="+mn-ea"/>
                <a:sym typeface="+mn-lt"/>
              </a:endParaRPr>
            </a:p>
          </p:txBody>
        </p:sp>
        <p:sp>
          <p:nvSpPr>
            <p:cNvPr id="7" name="文本框 6">
              <a:extLst>
                <a:ext uri="{FF2B5EF4-FFF2-40B4-BE49-F238E27FC236}">
                  <a16:creationId xmlns:a16="http://schemas.microsoft.com/office/drawing/2014/main" id="{5F070BAB-C726-4275-9421-801CC6991D9C}"/>
                </a:ext>
              </a:extLst>
            </p:cNvPr>
            <p:cNvSpPr txBox="1"/>
            <p:nvPr/>
          </p:nvSpPr>
          <p:spPr>
            <a:xfrm>
              <a:off x="7915790" y="3289008"/>
              <a:ext cx="3180212" cy="2148841"/>
            </a:xfrm>
            <a:prstGeom prst="rect">
              <a:avLst/>
            </a:prstGeom>
            <a:noFill/>
          </p:spPr>
          <p:txBody>
            <a:bodyPr rtlCol="0" wrap="square">
              <a:spAutoFit/>
            </a:bodyPr>
            <a:lstStyle/>
            <a:p>
              <a:pPr>
                <a:lnSpc>
                  <a:spcPct val="150000"/>
                </a:lnSpc>
              </a:pPr>
              <a:r>
                <a:rPr altLang="en-US" lang="zh-CN">
                  <a:solidFill>
                    <a:schemeClr val="tx1">
                      <a:lumMod val="85000"/>
                      <a:lumOff val="15000"/>
                    </a:schemeClr>
                  </a:solidFill>
                  <a:cs typeface="+mn-ea"/>
                  <a:sym typeface="+mn-lt"/>
                </a:rPr>
                <a:t>有利于发扬艰苦奋斗精神，激发奋发进取的斗志。有利于提高全社会节约意识，在全社会形成勤俭节约的良好社会风尚，促进精神文明建设。</a:t>
              </a:r>
            </a:p>
          </p:txBody>
        </p:sp>
        <p:sp>
          <p:nvSpPr>
            <p:cNvPr id="11" name="文本框 10">
              <a:extLst>
                <a:ext uri="{FF2B5EF4-FFF2-40B4-BE49-F238E27FC236}">
                  <a16:creationId xmlns:a16="http://schemas.microsoft.com/office/drawing/2014/main" id="{D9753789-8B16-4862-9045-A6F0D0FF5339}"/>
                </a:ext>
              </a:extLst>
            </p:cNvPr>
            <p:cNvSpPr txBox="1"/>
            <p:nvPr/>
          </p:nvSpPr>
          <p:spPr>
            <a:xfrm>
              <a:off x="8256994" y="2540838"/>
              <a:ext cx="2468880" cy="396240"/>
            </a:xfrm>
            <a:prstGeom prst="rect">
              <a:avLst/>
            </a:prstGeom>
            <a:noFill/>
          </p:spPr>
          <p:txBody>
            <a:bodyPr rtlCol="0" wrap="none">
              <a:spAutoFit/>
            </a:bodyPr>
            <a:lstStyle/>
            <a:p>
              <a:r>
                <a:rPr altLang="en-US" kumimoji="1" lang="zh-CN" sz="2000">
                  <a:solidFill>
                    <a:schemeClr val="bg1"/>
                  </a:solidFill>
                  <a:cs typeface="+mn-ea"/>
                  <a:sym typeface="+mn-lt"/>
                </a:rPr>
                <a:t>光盘行动介绍（二）</a:t>
              </a:r>
            </a:p>
          </p:txBody>
        </p:sp>
      </p:grpSp>
      <p:pic>
        <p:nvPicPr>
          <p:cNvPr id="17" name="图片 16">
            <a:extLst>
              <a:ext uri="{FF2B5EF4-FFF2-40B4-BE49-F238E27FC236}">
                <a16:creationId xmlns:a16="http://schemas.microsoft.com/office/drawing/2014/main" id="{02D59E5C-5609-4232-9F7E-0DFFFEB2BA53}"/>
              </a:ext>
            </a:extLst>
          </p:cNvPr>
          <p:cNvPicPr>
            <a:picLocks noChangeAspect="1"/>
          </p:cNvPicPr>
          <p:nvPr/>
        </p:nvPicPr>
        <p:blipFill>
          <a:blip r:embed="rId4"/>
          <a:srcRect l="42229"/>
          <a:stretch>
            <a:fillRect/>
          </a:stretch>
        </p:blipFill>
        <p:spPr>
          <a:xfrm>
            <a:off x="4650612" y="1993982"/>
            <a:ext cx="2890775" cy="3752848"/>
          </a:xfrm>
          <a:prstGeom prst="rect">
            <a:avLst/>
          </a:prstGeom>
        </p:spPr>
      </p:pic>
    </p:spTree>
    <p:extLst>
      <p:ext uri="{BB962C8B-B14F-4D97-AF65-F5344CB8AC3E}">
        <p14:creationId val="400714391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additive="base">
                                        <p:cTn dur="500" fill="hold" id="13"/>
                                        <p:tgtEl>
                                          <p:spTgt spid="18"/>
                                        </p:tgtEl>
                                        <p:attrNameLst>
                                          <p:attrName>ppt_x</p:attrName>
                                        </p:attrNameLst>
                                      </p:cBhvr>
                                      <p:tavLst>
                                        <p:tav tm="0">
                                          <p:val>
                                            <p:strVal val="0-#ppt_w/2"/>
                                          </p:val>
                                        </p:tav>
                                        <p:tav tm="100000">
                                          <p:val>
                                            <p:strVal val="#ppt_x"/>
                                          </p:val>
                                        </p:tav>
                                      </p:tavLst>
                                    </p:anim>
                                    <p:anim calcmode="lin" valueType="num">
                                      <p:cBhvr additive="base">
                                        <p:cTn dur="500" fill="hold" id="14"/>
                                        <p:tgtEl>
                                          <p:spTgt spid="18"/>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500" fill="hold" id="17"/>
                                        <p:tgtEl>
                                          <p:spTgt spid="19"/>
                                        </p:tgtEl>
                                        <p:attrNameLst>
                                          <p:attrName>ppt_x</p:attrName>
                                        </p:attrNameLst>
                                      </p:cBhvr>
                                      <p:tavLst>
                                        <p:tav tm="0">
                                          <p:val>
                                            <p:strVal val="1+#ppt_w/2"/>
                                          </p:val>
                                        </p:tav>
                                        <p:tav tm="100000">
                                          <p:val>
                                            <p:strVal val="#ppt_x"/>
                                          </p:val>
                                        </p:tav>
                                      </p:tavLst>
                                    </p:anim>
                                    <p:anim calcmode="lin" valueType="num">
                                      <p:cBhvr additive="base">
                                        <p:cTn dur="500" fill="hold" id="18"/>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4"/>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5"/>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6"/>
          <a:stretch>
            <a:fillRect/>
          </a:stretch>
        </p:blipFill>
        <p:spPr>
          <a:xfrm flipH="1">
            <a:off x="9039177" y="3419402"/>
            <a:ext cx="3139439" cy="3523496"/>
          </a:xfrm>
          <a:prstGeom prst="rect">
            <a:avLst/>
          </a:prstGeom>
        </p:spPr>
      </p:pic>
      <p:pic>
        <p:nvPicPr>
          <p:cNvPr id="43" name="图片 42">
            <a:extLst>
              <a:ext uri="{FF2B5EF4-FFF2-40B4-BE49-F238E27FC236}">
                <a16:creationId xmlns:a16="http://schemas.microsoft.com/office/drawing/2014/main" id="{970F34D3-699A-4F95-8D99-6822C2832D36}"/>
              </a:ext>
            </a:extLst>
          </p:cNvPr>
          <p:cNvPicPr>
            <a:picLocks noChangeAspect="1"/>
          </p:cNvPicPr>
          <p:nvPr/>
        </p:nvPicPr>
        <p:blipFill>
          <a:blip r:embed="rId7"/>
          <a:stretch>
            <a:fillRect/>
          </a:stretch>
        </p:blipFill>
        <p:spPr>
          <a:xfrm flipH="1">
            <a:off x="-15480" y="2758852"/>
            <a:ext cx="4844596" cy="4844596"/>
          </a:xfrm>
          <a:prstGeom prst="rect">
            <a:avLst/>
          </a:prstGeom>
        </p:spPr>
      </p:pic>
      <p:grpSp>
        <p:nvGrpSpPr>
          <p:cNvPr id="53" name="组合 52">
            <a:extLst>
              <a:ext uri="{FF2B5EF4-FFF2-40B4-BE49-F238E27FC236}">
                <a16:creationId xmlns:a16="http://schemas.microsoft.com/office/drawing/2014/main" id="{DB7EA09E-1342-4F02-831E-3B0E4F417D4D}"/>
              </a:ext>
            </a:extLst>
          </p:cNvPr>
          <p:cNvGrpSpPr/>
          <p:nvPr/>
        </p:nvGrpSpPr>
        <p:grpSpPr>
          <a:xfrm>
            <a:off x="7837173" y="1327662"/>
            <a:ext cx="1976885" cy="2215991"/>
            <a:chOff x="3930840" y="1973851"/>
            <a:chExt cx="1453960" cy="1687725"/>
          </a:xfrm>
          <a:solidFill>
            <a:srgbClr val="F49E00"/>
          </a:solidFill>
        </p:grpSpPr>
        <p:sp>
          <p:nvSpPr>
            <p:cNvPr id="54" name="正五边形 209">
              <a:extLst>
                <a:ext uri="{FF2B5EF4-FFF2-40B4-BE49-F238E27FC236}">
                  <a16:creationId xmlns:a16="http://schemas.microsoft.com/office/drawing/2014/main" id="{5DD531CF-2795-4CDC-AFA8-CD085859A839}"/>
                </a:ext>
              </a:extLst>
            </p:cNvPr>
            <p:cNvSpPr/>
            <p:nvPr/>
          </p:nvSpPr>
          <p:spPr>
            <a:xfrm>
              <a:off x="3930840" y="2255752"/>
              <a:ext cx="1453960" cy="138472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55" name="文本框 54">
              <a:extLst>
                <a:ext uri="{FF2B5EF4-FFF2-40B4-BE49-F238E27FC236}">
                  <a16:creationId xmlns:a16="http://schemas.microsoft.com/office/drawing/2014/main" id="{7A6958CF-4C05-4358-89DD-305AE99B74BA}"/>
                </a:ext>
              </a:extLst>
            </p:cNvPr>
            <p:cNvSpPr txBox="1"/>
            <p:nvPr/>
          </p:nvSpPr>
          <p:spPr>
            <a:xfrm>
              <a:off x="4256665" y="1973851"/>
              <a:ext cx="779006" cy="1671403"/>
            </a:xfrm>
            <a:prstGeom prst="rect">
              <a:avLst/>
            </a:prstGeom>
            <a:noFill/>
          </p:spPr>
          <p:txBody>
            <a:bodyPr rtlCol="0" wrap="none">
              <a:spAutoFit/>
            </a:bodyPr>
            <a:lstStyle/>
            <a:p>
              <a:r>
                <a:rPr altLang="zh-CN" b="1" lang="en-US" sz="138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rPr>
                <a:t>3</a:t>
              </a:r>
            </a:p>
          </p:txBody>
        </p:sp>
      </p:grpSp>
      <p:sp>
        <p:nvSpPr>
          <p:cNvPr id="56" name="文本框 55">
            <a:extLst>
              <a:ext uri="{FF2B5EF4-FFF2-40B4-BE49-F238E27FC236}">
                <a16:creationId xmlns:a16="http://schemas.microsoft.com/office/drawing/2014/main" id="{ACDDC0CD-B1F1-41A6-B13F-895BB459191A}"/>
              </a:ext>
            </a:extLst>
          </p:cNvPr>
          <p:cNvSpPr txBox="1"/>
          <p:nvPr/>
        </p:nvSpPr>
        <p:spPr>
          <a:xfrm>
            <a:off x="434588" y="1190762"/>
            <a:ext cx="6524988" cy="3261360"/>
          </a:xfrm>
          <a:prstGeom prst="rect">
            <a:avLst/>
          </a:prstGeom>
          <a:noFill/>
        </p:spPr>
        <p:txBody>
          <a:bodyPr rtlCol="0" wrap="square">
            <a:spAutoFit/>
          </a:bodyPr>
          <a:lstStyle/>
          <a:p>
            <a:pPr>
              <a:lnSpc>
                <a:spcPct val="130000"/>
              </a:lnSpc>
            </a:pPr>
            <a:r>
              <a:rPr altLang="en-US" kumimoji="1" lang="zh-CN" sz="8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拒绝“剩”宴倡导“光盘”</a:t>
            </a:r>
          </a:p>
        </p:txBody>
      </p:sp>
      <p:cxnSp>
        <p:nvCxnSpPr>
          <p:cNvPr id="57" name="直接连接符 56">
            <a:extLst>
              <a:ext uri="{FF2B5EF4-FFF2-40B4-BE49-F238E27FC236}">
                <a16:creationId xmlns:a16="http://schemas.microsoft.com/office/drawing/2014/main" id="{F21FC73C-A242-41A8-B611-60CB773E271A}"/>
              </a:ext>
            </a:extLst>
          </p:cNvPr>
          <p:cNvCxnSpPr/>
          <p:nvPr/>
        </p:nvCxnSpPr>
        <p:spPr>
          <a:xfrm flipH="1">
            <a:off x="7143050" y="3695126"/>
            <a:ext cx="3519913" cy="0"/>
          </a:xfrm>
          <a:prstGeom prst="line">
            <a:avLst/>
          </a:prstGeom>
          <a:ln>
            <a:solidFill>
              <a:srgbClr val="F49E0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5A46FA6-70F8-41D2-A5B9-7BBB7B3AD94B}"/>
              </a:ext>
            </a:extLst>
          </p:cNvPr>
          <p:cNvPicPr>
            <a:picLocks noChangeAspect="1"/>
          </p:cNvPicPr>
          <p:nvPr/>
        </p:nvPicPr>
        <p:blipFill>
          <a:blip r:embed="rId8"/>
          <a:stretch>
            <a:fillRect/>
          </a:stretch>
        </p:blipFill>
        <p:spPr>
          <a:xfrm>
            <a:off x="7269352" y="4822518"/>
            <a:ext cx="2204763" cy="1340447"/>
          </a:xfrm>
          <a:prstGeom prst="rect">
            <a:avLst/>
          </a:prstGeom>
        </p:spPr>
      </p:pic>
    </p:spTree>
    <p:extLst>
      <p:ext uri="{BB962C8B-B14F-4D97-AF65-F5344CB8AC3E}">
        <p14:creationId val="2405275022"/>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19"/>
                                        </p:tgtEl>
                                        <p:attrNameLst>
                                          <p:attrName>style.visibility</p:attrName>
                                        </p:attrNameLst>
                                      </p:cBhvr>
                                      <p:to>
                                        <p:strVal val="visible"/>
                                      </p:to>
                                    </p:set>
                                    <p:animEffect filter="wipe(right)" transition="in">
                                      <p:cBhvr>
                                        <p:cTn dur="500" id="17"/>
                                        <p:tgtEl>
                                          <p:spTgt spid="19"/>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p:cTn dur="500" fill="hold" id="25"/>
                                        <p:tgtEl>
                                          <p:spTgt spid="43"/>
                                        </p:tgtEl>
                                        <p:attrNameLst>
                                          <p:attrName>ppt_w</p:attrName>
                                        </p:attrNameLst>
                                      </p:cBhvr>
                                      <p:tavLst>
                                        <p:tav tm="0">
                                          <p:val>
                                            <p:fltVal val="0"/>
                                          </p:val>
                                        </p:tav>
                                        <p:tav tm="100000">
                                          <p:val>
                                            <p:strVal val="#ppt_w"/>
                                          </p:val>
                                        </p:tav>
                                      </p:tavLst>
                                    </p:anim>
                                    <p:anim calcmode="lin" valueType="num">
                                      <p:cBhvr>
                                        <p:cTn dur="500" fill="hold" id="26"/>
                                        <p:tgtEl>
                                          <p:spTgt spid="43"/>
                                        </p:tgtEl>
                                        <p:attrNameLst>
                                          <p:attrName>ppt_h</p:attrName>
                                        </p:attrNameLst>
                                      </p:cBhvr>
                                      <p:tavLst>
                                        <p:tav tm="0">
                                          <p:val>
                                            <p:fltVal val="0"/>
                                          </p:val>
                                        </p:tav>
                                        <p:tav tm="100000">
                                          <p:val>
                                            <p:strVal val="#ppt_h"/>
                                          </p:val>
                                        </p:tav>
                                      </p:tavLst>
                                    </p:anim>
                                    <p:animEffect filter="fade" transition="in">
                                      <p:cBhvr>
                                        <p:cTn dur="500" id="27"/>
                                        <p:tgtEl>
                                          <p:spTgt spid="43"/>
                                        </p:tgtEl>
                                      </p:cBhvr>
                                    </p:animEffect>
                                  </p:childTnLst>
                                </p:cTn>
                              </p:par>
                            </p:childTnLst>
                          </p:cTn>
                        </p:par>
                        <p:par>
                          <p:cTn fill="hold" id="28" nodeType="afterGroup">
                            <p:stCondLst>
                              <p:cond delay="3000"/>
                            </p:stCondLst>
                            <p:childTnLst>
                              <p:par>
                                <p:cTn fill="hold" id="29" nodeType="afterEffect" presetClass="entr" presetID="31" presetSubtype="0">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p:cTn dur="600" fill="hold" id="31"/>
                                        <p:tgtEl>
                                          <p:spTgt spid="53"/>
                                        </p:tgtEl>
                                        <p:attrNameLst>
                                          <p:attrName>ppt_w</p:attrName>
                                        </p:attrNameLst>
                                      </p:cBhvr>
                                      <p:tavLst>
                                        <p:tav tm="0">
                                          <p:val>
                                            <p:fltVal val="0"/>
                                          </p:val>
                                        </p:tav>
                                        <p:tav tm="100000">
                                          <p:val>
                                            <p:strVal val="#ppt_w"/>
                                          </p:val>
                                        </p:tav>
                                      </p:tavLst>
                                    </p:anim>
                                    <p:anim calcmode="lin" valueType="num">
                                      <p:cBhvr>
                                        <p:cTn dur="600" fill="hold" id="32"/>
                                        <p:tgtEl>
                                          <p:spTgt spid="53"/>
                                        </p:tgtEl>
                                        <p:attrNameLst>
                                          <p:attrName>ppt_h</p:attrName>
                                        </p:attrNameLst>
                                      </p:cBhvr>
                                      <p:tavLst>
                                        <p:tav tm="0">
                                          <p:val>
                                            <p:fltVal val="0"/>
                                          </p:val>
                                        </p:tav>
                                        <p:tav tm="100000">
                                          <p:val>
                                            <p:strVal val="#ppt_h"/>
                                          </p:val>
                                        </p:tav>
                                      </p:tavLst>
                                    </p:anim>
                                    <p:anim calcmode="lin" valueType="num">
                                      <p:cBhvr>
                                        <p:cTn dur="600" fill="hold" id="33"/>
                                        <p:tgtEl>
                                          <p:spTgt spid="53"/>
                                        </p:tgtEl>
                                        <p:attrNameLst>
                                          <p:attrName>style.rotation</p:attrName>
                                        </p:attrNameLst>
                                      </p:cBhvr>
                                      <p:tavLst>
                                        <p:tav tm="0">
                                          <p:val>
                                            <p:fltVal val="90"/>
                                          </p:val>
                                        </p:tav>
                                        <p:tav tm="100000">
                                          <p:val>
                                            <p:fltVal val="0"/>
                                          </p:val>
                                        </p:tav>
                                      </p:tavLst>
                                    </p:anim>
                                    <p:animEffect filter="fade" transition="in">
                                      <p:cBhvr>
                                        <p:cTn dur="600" id="34"/>
                                        <p:tgtEl>
                                          <p:spTgt spid="53"/>
                                        </p:tgtEl>
                                      </p:cBhvr>
                                    </p:animEffect>
                                  </p:childTnLst>
                                </p:cTn>
                              </p:par>
                            </p:childTnLst>
                          </p:cTn>
                        </p:par>
                        <p:par>
                          <p:cTn fill="hold" id="35" nodeType="afterGroup">
                            <p:stCondLst>
                              <p:cond delay="3600"/>
                            </p:stCondLst>
                            <p:childTnLst>
                              <p:par>
                                <p:cTn fill="hold" id="36" nodeType="afterEffect" presetClass="entr" presetID="22" presetSubtype="4">
                                  <p:stCondLst>
                                    <p:cond delay="0"/>
                                  </p:stCondLst>
                                  <p:childTnLst>
                                    <p:set>
                                      <p:cBhvr>
                                        <p:cTn dur="1" fill="hold" id="37">
                                          <p:stCondLst>
                                            <p:cond delay="0"/>
                                          </p:stCondLst>
                                        </p:cTn>
                                        <p:tgtEl>
                                          <p:spTgt spid="57"/>
                                        </p:tgtEl>
                                        <p:attrNameLst>
                                          <p:attrName>style.visibility</p:attrName>
                                        </p:attrNameLst>
                                      </p:cBhvr>
                                      <p:to>
                                        <p:strVal val="visible"/>
                                      </p:to>
                                    </p:set>
                                    <p:animEffect filter="wipe(down)" transition="in">
                                      <p:cBhvr>
                                        <p:cTn dur="500" id="38"/>
                                        <p:tgtEl>
                                          <p:spTgt spid="57"/>
                                        </p:tgtEl>
                                      </p:cBhvr>
                                    </p:animEffect>
                                  </p:childTnLst>
                                </p:cTn>
                              </p:par>
                            </p:childTnLst>
                          </p:cTn>
                        </p:par>
                        <p:par>
                          <p:cTn fill="hold" id="39" nodeType="afterGroup">
                            <p:stCondLst>
                              <p:cond delay="4100"/>
                            </p:stCondLst>
                            <p:childTnLst>
                              <p:par>
                                <p:cTn fill="hold" grpId="0" id="40" nodeType="afterEffect" presetClass="entr" presetID="26" presetSubtype="0">
                                  <p:stCondLst>
                                    <p:cond delay="0"/>
                                  </p:stCondLst>
                                  <p:iterate type="wd">
                                    <p:tmPct val="10000"/>
                                  </p:iterate>
                                  <p:childTnLst>
                                    <p:set>
                                      <p:cBhvr>
                                        <p:cTn dur="1" fill="hold" id="41">
                                          <p:stCondLst>
                                            <p:cond delay="0"/>
                                          </p:stCondLst>
                                        </p:cTn>
                                        <p:tgtEl>
                                          <p:spTgt spid="56"/>
                                        </p:tgtEl>
                                        <p:attrNameLst>
                                          <p:attrName>style.visibility</p:attrName>
                                        </p:attrNameLst>
                                      </p:cBhvr>
                                      <p:to>
                                        <p:strVal val="visible"/>
                                      </p:to>
                                    </p:set>
                                    <p:animEffect filter="wipe(down)" transition="in">
                                      <p:cBhvr>
                                        <p:cTn dur="377" id="42">
                                          <p:stCondLst>
                                            <p:cond delay="0"/>
                                          </p:stCondLst>
                                        </p:cTn>
                                        <p:tgtEl>
                                          <p:spTgt spid="56"/>
                                        </p:tgtEl>
                                      </p:cBhvr>
                                    </p:animEffect>
                                    <p:anim calcmode="lin" valueType="num">
                                      <p:cBhvr>
                                        <p:cTn dur="1184" id="43"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dur="432" id="44" tmFilter="0.0,0.0; 0.25,0.07; 0.50,0.2; 0.75,0.467; 1.0,1.0">
                                          <p:stCondLst>
                                            <p:cond delay="0"/>
                                          </p:stCondLst>
                                        </p:cTn>
                                        <p:tgtEl>
                                          <p:spTgt spid="56"/>
                                        </p:tgtEl>
                                        <p:attrNameLst>
                                          <p:attrName>ppt_y</p:attrName>
                                        </p:attrNameLst>
                                      </p:cBhvr>
                                      <p:tavLst>
                                        <p:tav fmla="#ppt_y-sin(pi*$)/3" tm="0">
                                          <p:val>
                                            <p:fltVal val="0.5"/>
                                          </p:val>
                                        </p:tav>
                                        <p:tav tm="100000">
                                          <p:val>
                                            <p:fltVal val="1"/>
                                          </p:val>
                                        </p:tav>
                                      </p:tavLst>
                                    </p:anim>
                                    <p:anim calcmode="lin" valueType="num">
                                      <p:cBhvr>
                                        <p:cTn dur="432" id="45" tmFilter="0, 0; 0.125,0.2665; 0.25,0.4; 0.375,0.465; 0.5,0.5;  0.625,0.535; 0.75,0.6; 0.875,0.7335; 1,1">
                                          <p:stCondLst>
                                            <p:cond delay="432"/>
                                          </p:stCondLst>
                                        </p:cTn>
                                        <p:tgtEl>
                                          <p:spTgt spid="56"/>
                                        </p:tgtEl>
                                        <p:attrNameLst>
                                          <p:attrName>ppt_y</p:attrName>
                                        </p:attrNameLst>
                                      </p:cBhvr>
                                      <p:tavLst>
                                        <p:tav fmla="#ppt_y-sin(pi*$)/9" tm="0">
                                          <p:val>
                                            <p:fltVal val="0"/>
                                          </p:val>
                                        </p:tav>
                                        <p:tav tm="100000">
                                          <p:val>
                                            <p:fltVal val="1"/>
                                          </p:val>
                                        </p:tav>
                                      </p:tavLst>
                                    </p:anim>
                                    <p:anim calcmode="lin" valueType="num">
                                      <p:cBhvr>
                                        <p:cTn dur="216" id="46" tmFilter="0, 0; 0.125,0.2665; 0.25,0.4; 0.375,0.465; 0.5,0.5;  0.625,0.535; 0.75,0.6; 0.875,0.7335; 1,1">
                                          <p:stCondLst>
                                            <p:cond delay="861"/>
                                          </p:stCondLst>
                                        </p:cTn>
                                        <p:tgtEl>
                                          <p:spTgt spid="56"/>
                                        </p:tgtEl>
                                        <p:attrNameLst>
                                          <p:attrName>ppt_y</p:attrName>
                                        </p:attrNameLst>
                                      </p:cBhvr>
                                      <p:tavLst>
                                        <p:tav fmla="#ppt_y-sin(pi*$)/27" tm="0">
                                          <p:val>
                                            <p:fltVal val="0"/>
                                          </p:val>
                                        </p:tav>
                                        <p:tav tm="100000">
                                          <p:val>
                                            <p:fltVal val="1"/>
                                          </p:val>
                                        </p:tav>
                                      </p:tavLst>
                                    </p:anim>
                                    <p:anim calcmode="lin" valueType="num">
                                      <p:cBhvr>
                                        <p:cTn dur="107" id="47" tmFilter="0, 0; 0.125,0.2665; 0.25,0.4; 0.375,0.465; 0.5,0.5;  0.625,0.535; 0.75,0.6; 0.875,0.7335; 1,1">
                                          <p:stCondLst>
                                            <p:cond delay="1076"/>
                                          </p:stCondLst>
                                        </p:cTn>
                                        <p:tgtEl>
                                          <p:spTgt spid="56"/>
                                        </p:tgtEl>
                                        <p:attrNameLst>
                                          <p:attrName>ppt_y</p:attrName>
                                        </p:attrNameLst>
                                      </p:cBhvr>
                                      <p:tavLst>
                                        <p:tav fmla="#ppt_y-sin(pi*$)/81" tm="0">
                                          <p:val>
                                            <p:fltVal val="0"/>
                                          </p:val>
                                        </p:tav>
                                        <p:tav tm="100000">
                                          <p:val>
                                            <p:fltVal val="1"/>
                                          </p:val>
                                        </p:tav>
                                      </p:tavLst>
                                    </p:anim>
                                    <p:animScale>
                                      <p:cBhvr>
                                        <p:cTn dur="17" id="48">
                                          <p:stCondLst>
                                            <p:cond delay="422"/>
                                          </p:stCondLst>
                                        </p:cTn>
                                        <p:tgtEl>
                                          <p:spTgt spid="56"/>
                                        </p:tgtEl>
                                      </p:cBhvr>
                                      <p:to x="100000" y="60000"/>
                                    </p:animScale>
                                    <p:animScale>
                                      <p:cBhvr>
                                        <p:cTn decel="50000" dur="108" id="49">
                                          <p:stCondLst>
                                            <p:cond delay="439"/>
                                          </p:stCondLst>
                                        </p:cTn>
                                        <p:tgtEl>
                                          <p:spTgt spid="56"/>
                                        </p:tgtEl>
                                      </p:cBhvr>
                                      <p:to x="100000" y="100000"/>
                                    </p:animScale>
                                    <p:animScale>
                                      <p:cBhvr>
                                        <p:cTn dur="17" id="50">
                                          <p:stCondLst>
                                            <p:cond delay="853"/>
                                          </p:stCondLst>
                                        </p:cTn>
                                        <p:tgtEl>
                                          <p:spTgt spid="56"/>
                                        </p:tgtEl>
                                      </p:cBhvr>
                                      <p:to x="100000" y="80000"/>
                                    </p:animScale>
                                    <p:animScale>
                                      <p:cBhvr>
                                        <p:cTn decel="50000" dur="108" id="51">
                                          <p:stCondLst>
                                            <p:cond delay="870"/>
                                          </p:stCondLst>
                                        </p:cTn>
                                        <p:tgtEl>
                                          <p:spTgt spid="56"/>
                                        </p:tgtEl>
                                      </p:cBhvr>
                                      <p:to x="100000" y="100000"/>
                                    </p:animScale>
                                    <p:animScale>
                                      <p:cBhvr>
                                        <p:cTn dur="17" id="52">
                                          <p:stCondLst>
                                            <p:cond delay="1067"/>
                                          </p:stCondLst>
                                        </p:cTn>
                                        <p:tgtEl>
                                          <p:spTgt spid="56"/>
                                        </p:tgtEl>
                                      </p:cBhvr>
                                      <p:to x="100000" y="90000"/>
                                    </p:animScale>
                                    <p:animScale>
                                      <p:cBhvr>
                                        <p:cTn decel="50000" dur="108" id="53">
                                          <p:stCondLst>
                                            <p:cond delay="1084"/>
                                          </p:stCondLst>
                                        </p:cTn>
                                        <p:tgtEl>
                                          <p:spTgt spid="56"/>
                                        </p:tgtEl>
                                      </p:cBhvr>
                                      <p:to x="100000" y="100000"/>
                                    </p:animScale>
                                    <p:animScale>
                                      <p:cBhvr>
                                        <p:cTn dur="17" id="54">
                                          <p:stCondLst>
                                            <p:cond delay="1175"/>
                                          </p:stCondLst>
                                        </p:cTn>
                                        <p:tgtEl>
                                          <p:spTgt spid="56"/>
                                        </p:tgtEl>
                                      </p:cBhvr>
                                      <p:to x="100000" y="95000"/>
                                    </p:animScale>
                                    <p:animScale>
                                      <p:cBhvr>
                                        <p:cTn decel="50000" dur="108" id="55">
                                          <p:stCondLst>
                                            <p:cond delay="1192"/>
                                          </p:stCondLst>
                                        </p:cTn>
                                        <p:tgtEl>
                                          <p:spTgt spid="56"/>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256735" y="420939"/>
            <a:ext cx="3154680" cy="365760"/>
          </a:xfrm>
          <a:prstGeom prst="rect">
            <a:avLst/>
          </a:prstGeom>
          <a:noFill/>
        </p:spPr>
        <p:txBody>
          <a:bodyPr rtlCol="0" wrap="none">
            <a:spAutoFit/>
          </a:bodyPr>
          <a:lstStyle/>
          <a:p>
            <a:pPr algn="dist"/>
            <a:r>
              <a:rPr altLang="en-US" kumimoji="1" lang="zh-CN" sz="1800">
                <a:latin charset="-122" panose="020b0804020202020204" pitchFamily="34" typeface="汉仪雅酷黑 75W"/>
                <a:ea charset="-122" panose="020b0804020202020204" pitchFamily="34" typeface="汉仪雅酷黑 75W"/>
                <a:cs typeface="+mn-ea"/>
                <a:sym typeface="+mn-lt"/>
              </a:rPr>
              <a:t>拒绝“剩”宴，倡导“光盘”</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4" name="矩形 3">
            <a:extLst>
              <a:ext uri="{FF2B5EF4-FFF2-40B4-BE49-F238E27FC236}">
                <a16:creationId xmlns:a16="http://schemas.microsoft.com/office/drawing/2014/main" id="{1DCB6FFC-C7F4-401B-A2B8-DDAC332280A5}"/>
              </a:ext>
            </a:extLst>
          </p:cNvPr>
          <p:cNvSpPr/>
          <p:nvPr/>
        </p:nvSpPr>
        <p:spPr>
          <a:xfrm>
            <a:off x="6516550" y="2648274"/>
            <a:ext cx="4791912" cy="2971801"/>
          </a:xfrm>
          <a:prstGeom prst="rect">
            <a:avLst/>
          </a:prstGeom>
        </p:spPr>
        <p:txBody>
          <a:bodyPr wrap="square">
            <a:spAutoFit/>
          </a:bodyPr>
          <a:lstStyle/>
          <a:p>
            <a:pPr algn="just">
              <a:lnSpc>
                <a:spcPct val="150000"/>
              </a:lnSpc>
            </a:pPr>
            <a:r>
              <a:rPr altLang="en-US" kumimoji="1" lang="zh-CN">
                <a:cs typeface="+mn-ea"/>
                <a:sym typeface="+mn-lt"/>
              </a:rPr>
              <a:t>如今的我们，生活条件大大改善，可能没有在意一碗汤的倾倒、一粒米的掉落……然而，一滴水，一甘霖，滋润一方天地；一粒米，一箪食，养育一方百姓……当我们低头看向盘中餐的时候，可否想想辛苦劳作为我们提供食物的人，想想那些依然在为生计而奔波的人，这样，你还可以毫不在意地倒掉碗里的饭菜吗？</a:t>
            </a:r>
          </a:p>
        </p:txBody>
      </p:sp>
      <p:cxnSp>
        <p:nvCxnSpPr>
          <p:cNvPr id="6" name="直接连接符 5">
            <a:extLst>
              <a:ext uri="{FF2B5EF4-FFF2-40B4-BE49-F238E27FC236}">
                <a16:creationId xmlns:a16="http://schemas.microsoft.com/office/drawing/2014/main" id="{7498DBCC-75F2-4ECE-ABC7-D9D52273AF17}"/>
              </a:ext>
            </a:extLst>
          </p:cNvPr>
          <p:cNvCxnSpPr/>
          <p:nvPr/>
        </p:nvCxnSpPr>
        <p:spPr>
          <a:xfrm flipH="1">
            <a:off x="6136302" y="1769269"/>
            <a:ext cx="0" cy="4365313"/>
          </a:xfrm>
          <a:prstGeom prst="line">
            <a:avLst/>
          </a:prstGeom>
          <a:ln w="19050">
            <a:solidFill>
              <a:srgbClr val="F49E00"/>
            </a:solidFill>
            <a:prstDash val="dash"/>
          </a:ln>
        </p:spPr>
        <p:style>
          <a:lnRef idx="1">
            <a:schemeClr val="accent1"/>
          </a:lnRef>
          <a:fillRef idx="0">
            <a:schemeClr val="accent1"/>
          </a:fillRef>
          <a:effectRef idx="0">
            <a:schemeClr val="accent1"/>
          </a:effectRef>
          <a:fontRef idx="minor">
            <a:schemeClr val="tx1"/>
          </a:fontRef>
        </p:style>
      </p:cxnSp>
      <p:sp>
        <p:nvSpPr>
          <p:cNvPr id="7" name="圆角矩形 31">
            <a:extLst>
              <a:ext uri="{FF2B5EF4-FFF2-40B4-BE49-F238E27FC236}">
                <a16:creationId xmlns:a16="http://schemas.microsoft.com/office/drawing/2014/main" id="{230061D2-B386-4EA6-BF27-888DD91B48BB}"/>
              </a:ext>
            </a:extLst>
          </p:cNvPr>
          <p:cNvSpPr/>
          <p:nvPr/>
        </p:nvSpPr>
        <p:spPr>
          <a:xfrm>
            <a:off x="6516550" y="1769269"/>
            <a:ext cx="4791912" cy="722129"/>
          </a:xfrm>
          <a:prstGeom prst="roundRect">
            <a:avLst>
              <a:gd fmla="val 0" name="adj"/>
            </a:avLst>
          </a:prstGeom>
          <a:solidFill>
            <a:srgbClr val="F49E00"/>
          </a:solidFill>
          <a:ln algn="ctr" cap="flat" cmpd="sng" w="12700">
            <a:solidFill>
              <a:srgbClr val="F49E00"/>
            </a:solidFill>
            <a:prstDash val="solid"/>
          </a:ln>
          <a:effectLst/>
        </p:spPr>
        <p:txBody>
          <a:bodyPr anchor="ctr" rtlCol="0"/>
          <a:lstStyle/>
          <a:p>
            <a:pPr algn="ctr"/>
            <a:r>
              <a:rPr altLang="en-US" lang="zh-CN">
                <a:solidFill>
                  <a:schemeClr val="bg1"/>
                </a:solidFill>
                <a:cs typeface="+mn-ea"/>
                <a:sym typeface="+mn-lt"/>
              </a:rPr>
              <a:t>拒绝舌尖上的浪费，光盘一族你我同行!</a:t>
            </a:r>
          </a:p>
          <a:p>
            <a:pPr algn="ctr"/>
            <a:r>
              <a:rPr altLang="en-US" lang="zh-CN">
                <a:solidFill>
                  <a:schemeClr val="bg1"/>
                </a:solidFill>
                <a:cs typeface="+mn-ea"/>
                <a:sym typeface="+mn-lt"/>
              </a:rPr>
              <a:t>拒绝“剩”宴，倡导“光盘”! </a:t>
            </a:r>
          </a:p>
        </p:txBody>
      </p:sp>
      <p:pic>
        <p:nvPicPr>
          <p:cNvPr id="8" name="图片 7">
            <a:extLst>
              <a:ext uri="{FF2B5EF4-FFF2-40B4-BE49-F238E27FC236}">
                <a16:creationId xmlns:a16="http://schemas.microsoft.com/office/drawing/2014/main" id="{2F33189B-54C0-46D7-B08A-93F8D1503952}"/>
              </a:ext>
            </a:extLst>
          </p:cNvPr>
          <p:cNvPicPr>
            <a:picLocks noChangeAspect="1"/>
          </p:cNvPicPr>
          <p:nvPr/>
        </p:nvPicPr>
        <p:blipFill>
          <a:blip r:embed="rId4"/>
          <a:stretch>
            <a:fillRect/>
          </a:stretch>
        </p:blipFill>
        <p:spPr>
          <a:xfrm>
            <a:off x="543598" y="1769269"/>
            <a:ext cx="5367528" cy="4251082"/>
          </a:xfrm>
          <a:prstGeom prst="rect">
            <a:avLst/>
          </a:prstGeom>
        </p:spPr>
      </p:pic>
    </p:spTree>
    <p:extLst>
      <p:ext uri="{BB962C8B-B14F-4D97-AF65-F5344CB8AC3E}">
        <p14:creationId val="156857309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500" id="15"/>
                                        <p:tgtEl>
                                          <p:spTgt spid="7"/>
                                        </p:tgtEl>
                                      </p:cBhvr>
                                    </p:animEffect>
                                  </p:childTnLst>
                                </p:cTn>
                              </p:par>
                              <p:par>
                                <p:cTn fill="hold" grpId="1" id="16" nodeType="withEffect" presetClass="entr" presetID="53"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1500" fill="hold" id="18"/>
                                        <p:tgtEl>
                                          <p:spTgt spid="7"/>
                                        </p:tgtEl>
                                        <p:attrNameLst>
                                          <p:attrName>ppt_w</p:attrName>
                                        </p:attrNameLst>
                                      </p:cBhvr>
                                      <p:tavLst>
                                        <p:tav tm="0">
                                          <p:val>
                                            <p:fltVal val="0"/>
                                          </p:val>
                                        </p:tav>
                                        <p:tav tm="100000">
                                          <p:val>
                                            <p:strVal val="#ppt_w"/>
                                          </p:val>
                                        </p:tav>
                                      </p:tavLst>
                                    </p:anim>
                                    <p:anim calcmode="lin" valueType="num">
                                      <p:cBhvr>
                                        <p:cTn dur="1500" fill="hold" id="19"/>
                                        <p:tgtEl>
                                          <p:spTgt spid="7"/>
                                        </p:tgtEl>
                                        <p:attrNameLst>
                                          <p:attrName>ppt_h</p:attrName>
                                        </p:attrNameLst>
                                      </p:cBhvr>
                                      <p:tavLst>
                                        <p:tav tm="0">
                                          <p:val>
                                            <p:fltVal val="0"/>
                                          </p:val>
                                        </p:tav>
                                        <p:tav tm="100000">
                                          <p:val>
                                            <p:strVal val="#ppt_h"/>
                                          </p:val>
                                        </p:tav>
                                      </p:tavLst>
                                    </p:anim>
                                    <p:animEffect filter="fade" transition="in">
                                      <p:cBhvr>
                                        <p:cTn dur="1500" id="20"/>
                                        <p:tgtEl>
                                          <p:spTgt spid="7"/>
                                        </p:tgtEl>
                                      </p:cBhvr>
                                    </p:animEffect>
                                  </p:childTnLst>
                                </p:cTn>
                              </p:par>
                              <p:par>
                                <p:cTn accel="50000" decel="50000" fill="hold" grpId="2" id="21" nodeType="withEffect" presetClass="path" presetID="35" presetSubtype="0">
                                  <p:stCondLst>
                                    <p:cond delay="0"/>
                                  </p:stCondLst>
                                  <p:childTnLst>
                                    <p:animMotion origin="layout" path="M 4.16667E-07 1.85185E-06 L -0.10456 1.85185E-06" pathEditMode="relative" ptsTypes="AA" rAng="0">
                                      <p:cBhvr>
                                        <p:cTn dur="1500" fill="hold" id="22" spd="-100000"/>
                                        <p:tgtEl>
                                          <p:spTgt spid="7"/>
                                        </p:tgtEl>
                                        <p:attrNameLst>
                                          <p:attrName>ppt_x</p:attrName>
                                          <p:attrName>ppt_y</p:attrName>
                                        </p:attrNameLst>
                                      </p:cBhvr>
                                      <p:rCtr x="-5234" y="0"/>
                                    </p:animMotion>
                                  </p:childTnLst>
                                </p:cTn>
                              </p:par>
                            </p:childTnLst>
                          </p:cTn>
                        </p:par>
                        <p:par>
                          <p:cTn fill="hold" id="23" nodeType="afterGroup">
                            <p:stCondLst>
                              <p:cond delay="2500"/>
                            </p:stCondLst>
                            <p:childTnLst>
                              <p:par>
                                <p:cTn fill="hold" grpId="0" id="24" nodeType="afterEffect" presetClass="entr" presetID="22" presetSubtype="8">
                                  <p:stCondLst>
                                    <p:cond delay="0"/>
                                  </p:stCondLst>
                                  <p:childTnLst>
                                    <p:set>
                                      <p:cBhvr>
                                        <p:cTn dur="1" fill="hold" id="25">
                                          <p:stCondLst>
                                            <p:cond delay="0"/>
                                          </p:stCondLst>
                                        </p:cTn>
                                        <p:tgtEl>
                                          <p:spTgt spid="4"/>
                                        </p:tgtEl>
                                        <p:attrNameLst>
                                          <p:attrName>style.visibility</p:attrName>
                                        </p:attrNameLst>
                                      </p:cBhvr>
                                      <p:to>
                                        <p:strVal val="visible"/>
                                      </p:to>
                                    </p:set>
                                    <p:animEffect filter="wipe(left)" transition="in">
                                      <p:cBhvr>
                                        <p:cTn dur="500" id="2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1" spid="7"/>
      <p:bldP grpId="2"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256735" y="420939"/>
            <a:ext cx="3154680" cy="365760"/>
          </a:xfrm>
          <a:prstGeom prst="rect">
            <a:avLst/>
          </a:prstGeom>
          <a:noFill/>
        </p:spPr>
        <p:txBody>
          <a:bodyPr rtlCol="0" wrap="none">
            <a:spAutoFit/>
          </a:bodyPr>
          <a:lstStyle/>
          <a:p>
            <a:pPr algn="dist"/>
            <a:r>
              <a:rPr altLang="en-US" kumimoji="1" lang="zh-CN" sz="1800">
                <a:latin charset="-122" panose="020b0804020202020204" pitchFamily="34" typeface="汉仪雅酷黑 75W"/>
                <a:ea charset="-122" panose="020b0804020202020204" pitchFamily="34" typeface="汉仪雅酷黑 75W"/>
                <a:cs typeface="+mn-ea"/>
                <a:sym typeface="+mn-lt"/>
              </a:rPr>
              <a:t>拒绝“剩”宴，倡导“光盘”</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pic>
        <p:nvPicPr>
          <p:cNvPr id="13" name="图片 12">
            <a:extLst>
              <a:ext uri="{FF2B5EF4-FFF2-40B4-BE49-F238E27FC236}">
                <a16:creationId xmlns:a16="http://schemas.microsoft.com/office/drawing/2014/main" id="{C40BFF0D-7B93-48CD-95C5-9C6093DB92E8}"/>
              </a:ext>
            </a:extLst>
          </p:cNvPr>
          <p:cNvPicPr>
            <a:picLocks noChangeAspect="1"/>
          </p:cNvPicPr>
          <p:nvPr/>
        </p:nvPicPr>
        <p:blipFill>
          <a:blip r:embed="rId4"/>
          <a:stretch>
            <a:fillRect/>
          </a:stretch>
        </p:blipFill>
        <p:spPr>
          <a:xfrm>
            <a:off x="5922378" y="1929703"/>
            <a:ext cx="5421523" cy="3950014"/>
          </a:xfrm>
          <a:prstGeom prst="rect">
            <a:avLst/>
          </a:prstGeom>
        </p:spPr>
      </p:pic>
      <p:grpSp>
        <p:nvGrpSpPr>
          <p:cNvPr id="17" name="组合 16">
            <a:extLst>
              <a:ext uri="{FF2B5EF4-FFF2-40B4-BE49-F238E27FC236}">
                <a16:creationId xmlns:a16="http://schemas.microsoft.com/office/drawing/2014/main" id="{32F4C4A0-1A88-43E9-99F4-04B48AE60FB8}"/>
              </a:ext>
            </a:extLst>
          </p:cNvPr>
          <p:cNvGrpSpPr/>
          <p:nvPr/>
        </p:nvGrpSpPr>
        <p:grpSpPr>
          <a:xfrm>
            <a:off x="628661" y="1760380"/>
            <a:ext cx="4467904" cy="873889"/>
            <a:chOff x="628661" y="1760380"/>
            <a:chExt cx="4467904" cy="873889"/>
          </a:xfrm>
        </p:grpSpPr>
        <p:sp>
          <p:nvSpPr>
            <p:cNvPr id="11" name="文本框 10">
              <a:extLst>
                <a:ext uri="{FF2B5EF4-FFF2-40B4-BE49-F238E27FC236}">
                  <a16:creationId xmlns:a16="http://schemas.microsoft.com/office/drawing/2014/main" id="{BD43D428-E489-490C-95D6-79ECF0279900}"/>
                </a:ext>
              </a:extLst>
            </p:cNvPr>
            <p:cNvSpPr txBox="1"/>
            <p:nvPr/>
          </p:nvSpPr>
          <p:spPr>
            <a:xfrm>
              <a:off x="1475877" y="1771102"/>
              <a:ext cx="3620688" cy="822960"/>
            </a:xfrm>
            <a:prstGeom prst="rect">
              <a:avLst/>
            </a:prstGeom>
            <a:noFill/>
          </p:spPr>
          <p:txBody>
            <a:bodyPr rtlCol="0" wrap="square">
              <a:spAutoFit/>
            </a:bodyPr>
            <a:lstStyle/>
            <a:p>
              <a:pPr algn="just"/>
              <a:r>
                <a:rPr altLang="en-US" kumimoji="1" lang="zh-CN" sz="2400">
                  <a:cs typeface="+mn-ea"/>
                  <a:sym typeface="+mn-lt"/>
                </a:rPr>
                <a:t>让我们一起加入光盘行动</a:t>
              </a:r>
            </a:p>
            <a:p>
              <a:pPr algn="just"/>
              <a:r>
                <a:rPr altLang="en-US" kumimoji="1" lang="zh-CN" sz="2400">
                  <a:cs typeface="+mn-ea"/>
                  <a:sym typeface="+mn-lt"/>
                </a:rPr>
                <a:t>拒绝舌尖上的浪费吧！</a:t>
              </a:r>
            </a:p>
          </p:txBody>
        </p:sp>
        <p:pic>
          <p:nvPicPr>
            <p:cNvPr id="14" name="图片 13">
              <a:extLst>
                <a:ext uri="{FF2B5EF4-FFF2-40B4-BE49-F238E27FC236}">
                  <a16:creationId xmlns:a16="http://schemas.microsoft.com/office/drawing/2014/main" id="{8CBBD122-ED4F-4BFF-8178-55631AABD9C9}"/>
                </a:ext>
              </a:extLst>
            </p:cNvPr>
            <p:cNvPicPr>
              <a:picLocks noChangeAspect="1"/>
            </p:cNvPicPr>
            <p:nvPr/>
          </p:nvPicPr>
          <p:blipFill>
            <a:blip r:embed="rId5"/>
            <a:stretch>
              <a:fillRect/>
            </a:stretch>
          </p:blipFill>
          <p:spPr>
            <a:xfrm>
              <a:off x="628661" y="1760380"/>
              <a:ext cx="845699" cy="873889"/>
            </a:xfrm>
            <a:prstGeom prst="rect">
              <a:avLst/>
            </a:prstGeom>
          </p:spPr>
        </p:pic>
      </p:grpSp>
      <p:sp>
        <p:nvSpPr>
          <p:cNvPr id="16" name="文本框 15">
            <a:extLst>
              <a:ext uri="{FF2B5EF4-FFF2-40B4-BE49-F238E27FC236}">
                <a16:creationId xmlns:a16="http://schemas.microsoft.com/office/drawing/2014/main" id="{363DD806-BA20-4B79-9E7D-1CFB13DED709}"/>
              </a:ext>
            </a:extLst>
          </p:cNvPr>
          <p:cNvSpPr txBox="1"/>
          <p:nvPr/>
        </p:nvSpPr>
        <p:spPr>
          <a:xfrm>
            <a:off x="631064" y="2645881"/>
            <a:ext cx="5022761" cy="3383281"/>
          </a:xfrm>
          <a:prstGeom prst="rect">
            <a:avLst/>
          </a:prstGeom>
          <a:noFill/>
        </p:spPr>
        <p:txBody>
          <a:bodyPr rtlCol="0" wrap="square">
            <a:spAutoFit/>
          </a:bodyPr>
          <a:lstStyle/>
          <a:p>
            <a:pPr indent="-285750" marL="285750">
              <a:lnSpc>
                <a:spcPct val="150000"/>
              </a:lnSpc>
              <a:buFont charset="0" panose="020b0604020202020204" pitchFamily="34" typeface="Arial"/>
              <a:buChar char="•"/>
            </a:pPr>
            <a:r>
              <a:rPr altLang="en-US" kumimoji="1" lang="zh-CN" sz="1600">
                <a:solidFill>
                  <a:schemeClr val="tx1">
                    <a:lumMod val="85000"/>
                    <a:lumOff val="15000"/>
                  </a:schemeClr>
                </a:solidFill>
                <a:cs typeface="+mn-ea"/>
                <a:sym typeface="+mn-lt"/>
              </a:rPr>
              <a:t>光盘行动由一个热心公益的人发起，光盘行动的宗旨：餐厅不多点、食堂不多打、厨房不多做。养成生活中珍惜粮食、厉行节约反对浪费的习惯，而不要只是一场行动。</a:t>
            </a:r>
          </a:p>
          <a:p>
            <a:pPr indent="-285750" marL="285750">
              <a:lnSpc>
                <a:spcPct val="150000"/>
              </a:lnSpc>
              <a:buFont charset="0" panose="020b0604020202020204" pitchFamily="34" typeface="Arial"/>
              <a:buChar char="•"/>
            </a:pPr>
            <a:r>
              <a:rPr altLang="en-US" kumimoji="1" lang="zh-CN" sz="1600">
                <a:solidFill>
                  <a:schemeClr val="tx1">
                    <a:lumMod val="85000"/>
                    <a:lumOff val="15000"/>
                  </a:schemeClr>
                </a:solidFill>
                <a:cs typeface="+mn-ea"/>
                <a:sym typeface="+mn-lt"/>
              </a:rPr>
              <a:t>不只是在餐厅吃饭打包，而是按需点菜，在食堂按需打饭，在家按需做饭。</a:t>
            </a:r>
          </a:p>
          <a:p>
            <a:pPr indent="-285750" marL="285750">
              <a:lnSpc>
                <a:spcPct val="150000"/>
              </a:lnSpc>
              <a:buFont charset="0" panose="020b0604020202020204" pitchFamily="34" typeface="Arial"/>
              <a:buChar char="•"/>
            </a:pPr>
            <a:r>
              <a:rPr altLang="en-US" kumimoji="1" lang="zh-CN" sz="1600">
                <a:solidFill>
                  <a:schemeClr val="tx1">
                    <a:lumMod val="85000"/>
                    <a:lumOff val="15000"/>
                  </a:schemeClr>
                </a:solidFill>
                <a:cs typeface="+mn-ea"/>
                <a:sym typeface="+mn-lt"/>
              </a:rPr>
              <a:t>正在发起的“光盘行动”，试图提醒与告诫人们：饥饿距离我们并不遥远，而即便时至今日，珍惜粮食，节约粮食仍是需要遵守的古老美德之一。</a:t>
            </a:r>
          </a:p>
        </p:txBody>
      </p:sp>
    </p:spTree>
    <p:extLst>
      <p:ext uri="{BB962C8B-B14F-4D97-AF65-F5344CB8AC3E}">
        <p14:creationId val="13349718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1000" id="11"/>
                                        <p:tgtEl>
                                          <p:spTgt spid="17"/>
                                        </p:tgtEl>
                                      </p:cBhvr>
                                    </p:animEffect>
                                    <p:anim calcmode="lin" valueType="num">
                                      <p:cBhvr>
                                        <p:cTn dur="1000" fill="hold" id="12"/>
                                        <p:tgtEl>
                                          <p:spTgt spid="17"/>
                                        </p:tgtEl>
                                        <p:attrNameLst>
                                          <p:attrName>ppt_x</p:attrName>
                                        </p:attrNameLst>
                                      </p:cBhvr>
                                      <p:tavLst>
                                        <p:tav tm="0">
                                          <p:val>
                                            <p:strVal val="#ppt_x"/>
                                          </p:val>
                                        </p:tav>
                                        <p:tav tm="100000">
                                          <p:val>
                                            <p:strVal val="#ppt_x"/>
                                          </p:val>
                                        </p:tav>
                                      </p:tavLst>
                                    </p:anim>
                                    <p:anim calcmode="lin" valueType="num">
                                      <p:cBhvr>
                                        <p:cTn dur="1000" fill="hold" id="13"/>
                                        <p:tgtEl>
                                          <p:spTgt spid="1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16"/>
                                        </p:tgtEl>
                                        <p:attrNameLst>
                                          <p:attrName>style.visibility</p:attrName>
                                        </p:attrNameLst>
                                      </p:cBhvr>
                                      <p:to>
                                        <p:strVal val="visible"/>
                                      </p:to>
                                    </p:set>
                                    <p:animEffect filter="wipe(up)" transition="in">
                                      <p:cBhvr>
                                        <p:cTn dur="500" id="1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256735" y="420939"/>
            <a:ext cx="3154680" cy="365760"/>
          </a:xfrm>
          <a:prstGeom prst="rect">
            <a:avLst/>
          </a:prstGeom>
          <a:noFill/>
        </p:spPr>
        <p:txBody>
          <a:bodyPr rtlCol="0" wrap="none">
            <a:spAutoFit/>
          </a:bodyPr>
          <a:lstStyle/>
          <a:p>
            <a:pPr algn="dist"/>
            <a:r>
              <a:rPr altLang="en-US" kumimoji="1" lang="zh-CN" sz="1800">
                <a:latin charset="-122" panose="020b0804020202020204" pitchFamily="34" typeface="汉仪雅酷黑 75W"/>
                <a:ea charset="-122" panose="020b0804020202020204" pitchFamily="34" typeface="汉仪雅酷黑 75W"/>
                <a:cs typeface="+mn-ea"/>
                <a:sym typeface="+mn-lt"/>
              </a:rPr>
              <a:t>拒绝“剩”宴，倡导“光盘”</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7" name="文本框 6">
            <a:extLst>
              <a:ext uri="{FF2B5EF4-FFF2-40B4-BE49-F238E27FC236}">
                <a16:creationId xmlns:a16="http://schemas.microsoft.com/office/drawing/2014/main" id="{20F9390C-C3B6-40DB-A750-92DBB2771A78}"/>
              </a:ext>
            </a:extLst>
          </p:cNvPr>
          <p:cNvSpPr txBox="1"/>
          <p:nvPr/>
        </p:nvSpPr>
        <p:spPr>
          <a:xfrm>
            <a:off x="5627399" y="3648174"/>
            <a:ext cx="5582692" cy="2560321"/>
          </a:xfrm>
          <a:prstGeom prst="rect">
            <a:avLst/>
          </a:prstGeom>
          <a:solidFill>
            <a:srgbClr val="F49E00"/>
          </a:solidFill>
          <a:ln>
            <a:solidFill>
              <a:srgbClr val="F49E00"/>
            </a:solidFill>
          </a:ln>
        </p:spPr>
        <p:txBody>
          <a:bodyPr rtlCol="0" wrap="square">
            <a:spAutoFit/>
          </a:bodyPr>
          <a:lstStyle/>
          <a:p>
            <a:pPr indent="-285750" marL="285750">
              <a:lnSpc>
                <a:spcPct val="150000"/>
              </a:lnSpc>
              <a:buFont charset="2" panose="05000000000000000000" pitchFamily="2" typeface="Wingdings"/>
              <a:buChar char="u"/>
            </a:pPr>
            <a:r>
              <a:rPr altLang="zh-CN" kumimoji="1" lang="en-US">
                <a:solidFill>
                  <a:schemeClr val="bg1"/>
                </a:solidFill>
                <a:cs typeface="+mn-ea"/>
                <a:sym typeface="+mn-lt"/>
              </a:rPr>
              <a:t>30多年前，饥饿感还与中国人的生活息息相关。不少偏远山区的居民，食物依旧单调，粮食依旧匮乏。微博行动微博行动人们真的需要拒绝一种“舌尖上的浪费”。</a:t>
            </a:r>
          </a:p>
          <a:p>
            <a:pPr indent="-285750" marL="285750">
              <a:lnSpc>
                <a:spcPct val="150000"/>
              </a:lnSpc>
              <a:buFont charset="2" panose="05000000000000000000" pitchFamily="2" typeface="Wingdings"/>
              <a:buChar char="u"/>
            </a:pPr>
            <a:r>
              <a:rPr altLang="zh-CN" kumimoji="1" lang="en-US">
                <a:solidFill>
                  <a:schemeClr val="bg1"/>
                </a:solidFill>
                <a:cs typeface="+mn-ea"/>
                <a:sym typeface="+mn-lt"/>
              </a:rPr>
              <a:t>普通公民铺张浪费的饮食习惯必须要改正，而制度，更需要为制止过度的公款吃喝树立起“防火墙”。</a:t>
            </a:r>
          </a:p>
        </p:txBody>
      </p:sp>
      <p:grpSp>
        <p:nvGrpSpPr>
          <p:cNvPr id="12" name="组合 11">
            <a:extLst>
              <a:ext uri="{FF2B5EF4-FFF2-40B4-BE49-F238E27FC236}">
                <a16:creationId xmlns:a16="http://schemas.microsoft.com/office/drawing/2014/main" id="{65DF653A-4CFE-40BD-9BFD-5530BB16DAF3}"/>
              </a:ext>
            </a:extLst>
          </p:cNvPr>
          <p:cNvGrpSpPr/>
          <p:nvPr/>
        </p:nvGrpSpPr>
        <p:grpSpPr>
          <a:xfrm>
            <a:off x="618511" y="1485457"/>
            <a:ext cx="10591580" cy="1979222"/>
            <a:chOff x="618511" y="1485457"/>
            <a:chExt cx="10591580" cy="1979222"/>
          </a:xfrm>
        </p:grpSpPr>
        <p:sp>
          <p:nvSpPr>
            <p:cNvPr id="3" name="文本框 2">
              <a:extLst>
                <a:ext uri="{FF2B5EF4-FFF2-40B4-BE49-F238E27FC236}">
                  <a16:creationId xmlns:a16="http://schemas.microsoft.com/office/drawing/2014/main" id="{E7B611C8-2EDF-4736-BAB5-613ECB347371}"/>
                </a:ext>
              </a:extLst>
            </p:cNvPr>
            <p:cNvSpPr txBox="1"/>
            <p:nvPr/>
          </p:nvSpPr>
          <p:spPr>
            <a:xfrm>
              <a:off x="618511" y="1485457"/>
              <a:ext cx="7356445" cy="1737360"/>
            </a:xfrm>
            <a:prstGeom prst="rect">
              <a:avLst/>
            </a:prstGeom>
            <a:noFill/>
          </p:spPr>
          <p:txBody>
            <a:bodyPr rtlCol="0" wrap="square">
              <a:spAutoFit/>
            </a:bodyPr>
            <a:lstStyle/>
            <a:p>
              <a:pPr>
                <a:lnSpc>
                  <a:spcPct val="200000"/>
                </a:lnSpc>
              </a:pPr>
              <a:r>
                <a:rPr altLang="en-US" kumimoji="1" lang="zh-CN">
                  <a:cs typeface="+mn-ea"/>
                  <a:sym typeface="+mn-lt"/>
                </a:rPr>
                <a:t>人们真的需要拒绝一种“舌尖上的浪费”。调查结果显示，中国消费者每年仅餐饮浪费的食物蛋白和脂肪就分别达800万吨和300万吨，最少倒掉了约2亿人一年的口粮。随意倒掉的剩菜剩饭，很可能是2亿人的口粮。</a:t>
              </a:r>
            </a:p>
          </p:txBody>
        </p:sp>
        <p:pic>
          <p:nvPicPr>
            <p:cNvPr id="9" name="图片 8">
              <a:extLst>
                <a:ext uri="{FF2B5EF4-FFF2-40B4-BE49-F238E27FC236}">
                  <a16:creationId xmlns:a16="http://schemas.microsoft.com/office/drawing/2014/main" id="{748E8DE0-6F51-4ECE-B4F1-8231A7D95228}"/>
                </a:ext>
              </a:extLst>
            </p:cNvPr>
            <p:cNvPicPr>
              <a:picLocks noChangeAspect="1"/>
            </p:cNvPicPr>
            <p:nvPr/>
          </p:nvPicPr>
          <p:blipFill>
            <a:blip r:embed="rId4"/>
            <a:stretch>
              <a:fillRect/>
            </a:stretch>
          </p:blipFill>
          <p:spPr>
            <a:xfrm>
              <a:off x="8166113" y="1485457"/>
              <a:ext cx="3043978" cy="1979222"/>
            </a:xfrm>
            <a:prstGeom prst="rect">
              <a:avLst/>
            </a:prstGeom>
          </p:spPr>
        </p:pic>
      </p:grpSp>
      <p:pic>
        <p:nvPicPr>
          <p:cNvPr id="11" name="图片 10">
            <a:extLst>
              <a:ext uri="{FF2B5EF4-FFF2-40B4-BE49-F238E27FC236}">
                <a16:creationId xmlns:a16="http://schemas.microsoft.com/office/drawing/2014/main" id="{3EB16B56-75F5-4557-84D2-081FAF82FA56}"/>
              </a:ext>
            </a:extLst>
          </p:cNvPr>
          <p:cNvPicPr>
            <a:picLocks noChangeAspect="1"/>
          </p:cNvPicPr>
          <p:nvPr/>
        </p:nvPicPr>
        <p:blipFill>
          <a:blip r:embed="rId5"/>
          <a:stretch>
            <a:fillRect/>
          </a:stretch>
        </p:blipFill>
        <p:spPr>
          <a:xfrm>
            <a:off x="618511" y="3620250"/>
            <a:ext cx="4786865" cy="2544352"/>
          </a:xfrm>
          <a:prstGeom prst="rect">
            <a:avLst/>
          </a:prstGeom>
        </p:spPr>
      </p:pic>
    </p:spTree>
    <p:extLst>
      <p:ext uri="{BB962C8B-B14F-4D97-AF65-F5344CB8AC3E}">
        <p14:creationId val="190835790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7"/>
                                        </p:tgtEl>
                                        <p:attrNameLst>
                                          <p:attrName>style.visibility</p:attrName>
                                        </p:attrNameLst>
                                      </p:cBhvr>
                                      <p:to>
                                        <p:strVal val="visible"/>
                                      </p:to>
                                    </p:set>
                                    <p:animEffect filter="barn(inVertical)"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4"/>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5"/>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6"/>
          <a:stretch>
            <a:fillRect/>
          </a:stretch>
        </p:blipFill>
        <p:spPr>
          <a:xfrm flipH="1">
            <a:off x="9039177" y="3419402"/>
            <a:ext cx="3139439" cy="3523496"/>
          </a:xfrm>
          <a:prstGeom prst="rect">
            <a:avLst/>
          </a:prstGeom>
        </p:spPr>
      </p:pic>
      <p:pic>
        <p:nvPicPr>
          <p:cNvPr id="43" name="图片 42">
            <a:extLst>
              <a:ext uri="{FF2B5EF4-FFF2-40B4-BE49-F238E27FC236}">
                <a16:creationId xmlns:a16="http://schemas.microsoft.com/office/drawing/2014/main" id="{970F34D3-699A-4F95-8D99-6822C2832D36}"/>
              </a:ext>
            </a:extLst>
          </p:cNvPr>
          <p:cNvPicPr>
            <a:picLocks noChangeAspect="1"/>
          </p:cNvPicPr>
          <p:nvPr/>
        </p:nvPicPr>
        <p:blipFill>
          <a:blip r:embed="rId7"/>
          <a:stretch>
            <a:fillRect/>
          </a:stretch>
        </p:blipFill>
        <p:spPr>
          <a:xfrm flipH="1">
            <a:off x="-15480" y="2758852"/>
            <a:ext cx="4844596" cy="4844596"/>
          </a:xfrm>
          <a:prstGeom prst="rect">
            <a:avLst/>
          </a:prstGeom>
        </p:spPr>
      </p:pic>
      <p:grpSp>
        <p:nvGrpSpPr>
          <p:cNvPr id="53" name="组合 52">
            <a:extLst>
              <a:ext uri="{FF2B5EF4-FFF2-40B4-BE49-F238E27FC236}">
                <a16:creationId xmlns:a16="http://schemas.microsoft.com/office/drawing/2014/main" id="{DB7EA09E-1342-4F02-831E-3B0E4F417D4D}"/>
              </a:ext>
            </a:extLst>
          </p:cNvPr>
          <p:cNvGrpSpPr/>
          <p:nvPr/>
        </p:nvGrpSpPr>
        <p:grpSpPr>
          <a:xfrm>
            <a:off x="7837173" y="1327662"/>
            <a:ext cx="1976885" cy="2215991"/>
            <a:chOff x="3930840" y="1973851"/>
            <a:chExt cx="1453960" cy="1687725"/>
          </a:xfrm>
          <a:solidFill>
            <a:srgbClr val="F49E00"/>
          </a:solidFill>
        </p:grpSpPr>
        <p:sp>
          <p:nvSpPr>
            <p:cNvPr id="54" name="正五边形 209">
              <a:extLst>
                <a:ext uri="{FF2B5EF4-FFF2-40B4-BE49-F238E27FC236}">
                  <a16:creationId xmlns:a16="http://schemas.microsoft.com/office/drawing/2014/main" id="{5DD531CF-2795-4CDC-AFA8-CD085859A839}"/>
                </a:ext>
              </a:extLst>
            </p:cNvPr>
            <p:cNvSpPr/>
            <p:nvPr/>
          </p:nvSpPr>
          <p:spPr>
            <a:xfrm>
              <a:off x="3930840" y="2255752"/>
              <a:ext cx="1453960" cy="138472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55" name="文本框 54">
              <a:extLst>
                <a:ext uri="{FF2B5EF4-FFF2-40B4-BE49-F238E27FC236}">
                  <a16:creationId xmlns:a16="http://schemas.microsoft.com/office/drawing/2014/main" id="{7A6958CF-4C05-4358-89DD-305AE99B74BA}"/>
                </a:ext>
              </a:extLst>
            </p:cNvPr>
            <p:cNvSpPr txBox="1"/>
            <p:nvPr/>
          </p:nvSpPr>
          <p:spPr>
            <a:xfrm>
              <a:off x="4256665" y="1973851"/>
              <a:ext cx="779006" cy="1671403"/>
            </a:xfrm>
            <a:prstGeom prst="rect">
              <a:avLst/>
            </a:prstGeom>
            <a:noFill/>
          </p:spPr>
          <p:txBody>
            <a:bodyPr rtlCol="0" wrap="none">
              <a:spAutoFit/>
            </a:bodyPr>
            <a:lstStyle/>
            <a:p>
              <a:r>
                <a:rPr altLang="zh-CN" b="1" lang="en-US" sz="138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rPr>
                <a:t>4</a:t>
              </a:r>
            </a:p>
          </p:txBody>
        </p:sp>
      </p:grpSp>
      <p:sp>
        <p:nvSpPr>
          <p:cNvPr id="56" name="文本框 55">
            <a:extLst>
              <a:ext uri="{FF2B5EF4-FFF2-40B4-BE49-F238E27FC236}">
                <a16:creationId xmlns:a16="http://schemas.microsoft.com/office/drawing/2014/main" id="{ACDDC0CD-B1F1-41A6-B13F-895BB459191A}"/>
              </a:ext>
            </a:extLst>
          </p:cNvPr>
          <p:cNvSpPr txBox="1"/>
          <p:nvPr/>
        </p:nvSpPr>
        <p:spPr>
          <a:xfrm>
            <a:off x="90931" y="1190762"/>
            <a:ext cx="7044379" cy="3261360"/>
          </a:xfrm>
          <a:prstGeom prst="rect">
            <a:avLst/>
          </a:prstGeom>
          <a:noFill/>
        </p:spPr>
        <p:txBody>
          <a:bodyPr rtlCol="0" wrap="square">
            <a:spAutoFit/>
          </a:bodyPr>
          <a:lstStyle/>
          <a:p>
            <a:pPr marL="457200">
              <a:lnSpc>
                <a:spcPct val="130000"/>
              </a:lnSpc>
            </a:pPr>
            <a:r>
              <a:rPr altLang="en-US" kumimoji="1" lang="zh-CN" sz="8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加入光盘行动节约从我做起</a:t>
            </a:r>
          </a:p>
        </p:txBody>
      </p:sp>
      <p:cxnSp>
        <p:nvCxnSpPr>
          <p:cNvPr id="57" name="直接连接符 56">
            <a:extLst>
              <a:ext uri="{FF2B5EF4-FFF2-40B4-BE49-F238E27FC236}">
                <a16:creationId xmlns:a16="http://schemas.microsoft.com/office/drawing/2014/main" id="{F21FC73C-A242-41A8-B611-60CB773E271A}"/>
              </a:ext>
            </a:extLst>
          </p:cNvPr>
          <p:cNvCxnSpPr/>
          <p:nvPr/>
        </p:nvCxnSpPr>
        <p:spPr>
          <a:xfrm flipH="1">
            <a:off x="7143050" y="3695126"/>
            <a:ext cx="3519913" cy="0"/>
          </a:xfrm>
          <a:prstGeom prst="line">
            <a:avLst/>
          </a:prstGeom>
          <a:ln>
            <a:solidFill>
              <a:srgbClr val="F49E0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5A46FA6-70F8-41D2-A5B9-7BBB7B3AD94B}"/>
              </a:ext>
            </a:extLst>
          </p:cNvPr>
          <p:cNvPicPr>
            <a:picLocks noChangeAspect="1"/>
          </p:cNvPicPr>
          <p:nvPr/>
        </p:nvPicPr>
        <p:blipFill>
          <a:blip r:embed="rId8"/>
          <a:stretch>
            <a:fillRect/>
          </a:stretch>
        </p:blipFill>
        <p:spPr>
          <a:xfrm>
            <a:off x="7269352" y="4822518"/>
            <a:ext cx="2204763" cy="1340447"/>
          </a:xfrm>
          <a:prstGeom prst="rect">
            <a:avLst/>
          </a:prstGeom>
        </p:spPr>
      </p:pic>
    </p:spTree>
    <p:extLst>
      <p:ext uri="{BB962C8B-B14F-4D97-AF65-F5344CB8AC3E}">
        <p14:creationId val="17947162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19"/>
                                        </p:tgtEl>
                                        <p:attrNameLst>
                                          <p:attrName>style.visibility</p:attrName>
                                        </p:attrNameLst>
                                      </p:cBhvr>
                                      <p:to>
                                        <p:strVal val="visible"/>
                                      </p:to>
                                    </p:set>
                                    <p:animEffect filter="wipe(right)" transition="in">
                                      <p:cBhvr>
                                        <p:cTn dur="500" id="17"/>
                                        <p:tgtEl>
                                          <p:spTgt spid="19"/>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p:cTn dur="500" fill="hold" id="25"/>
                                        <p:tgtEl>
                                          <p:spTgt spid="43"/>
                                        </p:tgtEl>
                                        <p:attrNameLst>
                                          <p:attrName>ppt_w</p:attrName>
                                        </p:attrNameLst>
                                      </p:cBhvr>
                                      <p:tavLst>
                                        <p:tav tm="0">
                                          <p:val>
                                            <p:fltVal val="0"/>
                                          </p:val>
                                        </p:tav>
                                        <p:tav tm="100000">
                                          <p:val>
                                            <p:strVal val="#ppt_w"/>
                                          </p:val>
                                        </p:tav>
                                      </p:tavLst>
                                    </p:anim>
                                    <p:anim calcmode="lin" valueType="num">
                                      <p:cBhvr>
                                        <p:cTn dur="500" fill="hold" id="26"/>
                                        <p:tgtEl>
                                          <p:spTgt spid="43"/>
                                        </p:tgtEl>
                                        <p:attrNameLst>
                                          <p:attrName>ppt_h</p:attrName>
                                        </p:attrNameLst>
                                      </p:cBhvr>
                                      <p:tavLst>
                                        <p:tav tm="0">
                                          <p:val>
                                            <p:fltVal val="0"/>
                                          </p:val>
                                        </p:tav>
                                        <p:tav tm="100000">
                                          <p:val>
                                            <p:strVal val="#ppt_h"/>
                                          </p:val>
                                        </p:tav>
                                      </p:tavLst>
                                    </p:anim>
                                    <p:animEffect filter="fade" transition="in">
                                      <p:cBhvr>
                                        <p:cTn dur="500" id="27"/>
                                        <p:tgtEl>
                                          <p:spTgt spid="43"/>
                                        </p:tgtEl>
                                      </p:cBhvr>
                                    </p:animEffect>
                                  </p:childTnLst>
                                </p:cTn>
                              </p:par>
                            </p:childTnLst>
                          </p:cTn>
                        </p:par>
                        <p:par>
                          <p:cTn fill="hold" id="28" nodeType="afterGroup">
                            <p:stCondLst>
                              <p:cond delay="3000"/>
                            </p:stCondLst>
                            <p:childTnLst>
                              <p:par>
                                <p:cTn fill="hold" id="29" nodeType="afterEffect" presetClass="entr" presetID="31" presetSubtype="0">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p:cTn dur="600" fill="hold" id="31"/>
                                        <p:tgtEl>
                                          <p:spTgt spid="53"/>
                                        </p:tgtEl>
                                        <p:attrNameLst>
                                          <p:attrName>ppt_w</p:attrName>
                                        </p:attrNameLst>
                                      </p:cBhvr>
                                      <p:tavLst>
                                        <p:tav tm="0">
                                          <p:val>
                                            <p:fltVal val="0"/>
                                          </p:val>
                                        </p:tav>
                                        <p:tav tm="100000">
                                          <p:val>
                                            <p:strVal val="#ppt_w"/>
                                          </p:val>
                                        </p:tav>
                                      </p:tavLst>
                                    </p:anim>
                                    <p:anim calcmode="lin" valueType="num">
                                      <p:cBhvr>
                                        <p:cTn dur="600" fill="hold" id="32"/>
                                        <p:tgtEl>
                                          <p:spTgt spid="53"/>
                                        </p:tgtEl>
                                        <p:attrNameLst>
                                          <p:attrName>ppt_h</p:attrName>
                                        </p:attrNameLst>
                                      </p:cBhvr>
                                      <p:tavLst>
                                        <p:tav tm="0">
                                          <p:val>
                                            <p:fltVal val="0"/>
                                          </p:val>
                                        </p:tav>
                                        <p:tav tm="100000">
                                          <p:val>
                                            <p:strVal val="#ppt_h"/>
                                          </p:val>
                                        </p:tav>
                                      </p:tavLst>
                                    </p:anim>
                                    <p:anim calcmode="lin" valueType="num">
                                      <p:cBhvr>
                                        <p:cTn dur="600" fill="hold" id="33"/>
                                        <p:tgtEl>
                                          <p:spTgt spid="53"/>
                                        </p:tgtEl>
                                        <p:attrNameLst>
                                          <p:attrName>style.rotation</p:attrName>
                                        </p:attrNameLst>
                                      </p:cBhvr>
                                      <p:tavLst>
                                        <p:tav tm="0">
                                          <p:val>
                                            <p:fltVal val="90"/>
                                          </p:val>
                                        </p:tav>
                                        <p:tav tm="100000">
                                          <p:val>
                                            <p:fltVal val="0"/>
                                          </p:val>
                                        </p:tav>
                                      </p:tavLst>
                                    </p:anim>
                                    <p:animEffect filter="fade" transition="in">
                                      <p:cBhvr>
                                        <p:cTn dur="600" id="34"/>
                                        <p:tgtEl>
                                          <p:spTgt spid="53"/>
                                        </p:tgtEl>
                                      </p:cBhvr>
                                    </p:animEffect>
                                  </p:childTnLst>
                                </p:cTn>
                              </p:par>
                            </p:childTnLst>
                          </p:cTn>
                        </p:par>
                        <p:par>
                          <p:cTn fill="hold" id="35" nodeType="afterGroup">
                            <p:stCondLst>
                              <p:cond delay="3600"/>
                            </p:stCondLst>
                            <p:childTnLst>
                              <p:par>
                                <p:cTn fill="hold" id="36" nodeType="afterEffect" presetClass="entr" presetID="22" presetSubtype="4">
                                  <p:stCondLst>
                                    <p:cond delay="0"/>
                                  </p:stCondLst>
                                  <p:childTnLst>
                                    <p:set>
                                      <p:cBhvr>
                                        <p:cTn dur="1" fill="hold" id="37">
                                          <p:stCondLst>
                                            <p:cond delay="0"/>
                                          </p:stCondLst>
                                        </p:cTn>
                                        <p:tgtEl>
                                          <p:spTgt spid="57"/>
                                        </p:tgtEl>
                                        <p:attrNameLst>
                                          <p:attrName>style.visibility</p:attrName>
                                        </p:attrNameLst>
                                      </p:cBhvr>
                                      <p:to>
                                        <p:strVal val="visible"/>
                                      </p:to>
                                    </p:set>
                                    <p:animEffect filter="wipe(down)" transition="in">
                                      <p:cBhvr>
                                        <p:cTn dur="500" id="38"/>
                                        <p:tgtEl>
                                          <p:spTgt spid="57"/>
                                        </p:tgtEl>
                                      </p:cBhvr>
                                    </p:animEffect>
                                  </p:childTnLst>
                                </p:cTn>
                              </p:par>
                            </p:childTnLst>
                          </p:cTn>
                        </p:par>
                        <p:par>
                          <p:cTn fill="hold" id="39" nodeType="afterGroup">
                            <p:stCondLst>
                              <p:cond delay="4100"/>
                            </p:stCondLst>
                            <p:childTnLst>
                              <p:par>
                                <p:cTn fill="hold" grpId="0" id="40" nodeType="afterEffect" presetClass="entr" presetID="26" presetSubtype="0">
                                  <p:stCondLst>
                                    <p:cond delay="0"/>
                                  </p:stCondLst>
                                  <p:iterate type="wd">
                                    <p:tmPct val="10000"/>
                                  </p:iterate>
                                  <p:childTnLst>
                                    <p:set>
                                      <p:cBhvr>
                                        <p:cTn dur="1" fill="hold" id="41">
                                          <p:stCondLst>
                                            <p:cond delay="0"/>
                                          </p:stCondLst>
                                        </p:cTn>
                                        <p:tgtEl>
                                          <p:spTgt spid="56"/>
                                        </p:tgtEl>
                                        <p:attrNameLst>
                                          <p:attrName>style.visibility</p:attrName>
                                        </p:attrNameLst>
                                      </p:cBhvr>
                                      <p:to>
                                        <p:strVal val="visible"/>
                                      </p:to>
                                    </p:set>
                                    <p:animEffect filter="wipe(down)" transition="in">
                                      <p:cBhvr>
                                        <p:cTn dur="377" id="42">
                                          <p:stCondLst>
                                            <p:cond delay="0"/>
                                          </p:stCondLst>
                                        </p:cTn>
                                        <p:tgtEl>
                                          <p:spTgt spid="56"/>
                                        </p:tgtEl>
                                      </p:cBhvr>
                                    </p:animEffect>
                                    <p:anim calcmode="lin" valueType="num">
                                      <p:cBhvr>
                                        <p:cTn dur="1184" id="43"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dur="432" id="44" tmFilter="0.0,0.0; 0.25,0.07; 0.50,0.2; 0.75,0.467; 1.0,1.0">
                                          <p:stCondLst>
                                            <p:cond delay="0"/>
                                          </p:stCondLst>
                                        </p:cTn>
                                        <p:tgtEl>
                                          <p:spTgt spid="56"/>
                                        </p:tgtEl>
                                        <p:attrNameLst>
                                          <p:attrName>ppt_y</p:attrName>
                                        </p:attrNameLst>
                                      </p:cBhvr>
                                      <p:tavLst>
                                        <p:tav fmla="#ppt_y-sin(pi*$)/3" tm="0">
                                          <p:val>
                                            <p:fltVal val="0.5"/>
                                          </p:val>
                                        </p:tav>
                                        <p:tav tm="100000">
                                          <p:val>
                                            <p:fltVal val="1"/>
                                          </p:val>
                                        </p:tav>
                                      </p:tavLst>
                                    </p:anim>
                                    <p:anim calcmode="lin" valueType="num">
                                      <p:cBhvr>
                                        <p:cTn dur="432" id="45" tmFilter="0, 0; 0.125,0.2665; 0.25,0.4; 0.375,0.465; 0.5,0.5;  0.625,0.535; 0.75,0.6; 0.875,0.7335; 1,1">
                                          <p:stCondLst>
                                            <p:cond delay="432"/>
                                          </p:stCondLst>
                                        </p:cTn>
                                        <p:tgtEl>
                                          <p:spTgt spid="56"/>
                                        </p:tgtEl>
                                        <p:attrNameLst>
                                          <p:attrName>ppt_y</p:attrName>
                                        </p:attrNameLst>
                                      </p:cBhvr>
                                      <p:tavLst>
                                        <p:tav fmla="#ppt_y-sin(pi*$)/9" tm="0">
                                          <p:val>
                                            <p:fltVal val="0"/>
                                          </p:val>
                                        </p:tav>
                                        <p:tav tm="100000">
                                          <p:val>
                                            <p:fltVal val="1"/>
                                          </p:val>
                                        </p:tav>
                                      </p:tavLst>
                                    </p:anim>
                                    <p:anim calcmode="lin" valueType="num">
                                      <p:cBhvr>
                                        <p:cTn dur="216" id="46" tmFilter="0, 0; 0.125,0.2665; 0.25,0.4; 0.375,0.465; 0.5,0.5;  0.625,0.535; 0.75,0.6; 0.875,0.7335; 1,1">
                                          <p:stCondLst>
                                            <p:cond delay="861"/>
                                          </p:stCondLst>
                                        </p:cTn>
                                        <p:tgtEl>
                                          <p:spTgt spid="56"/>
                                        </p:tgtEl>
                                        <p:attrNameLst>
                                          <p:attrName>ppt_y</p:attrName>
                                        </p:attrNameLst>
                                      </p:cBhvr>
                                      <p:tavLst>
                                        <p:tav fmla="#ppt_y-sin(pi*$)/27" tm="0">
                                          <p:val>
                                            <p:fltVal val="0"/>
                                          </p:val>
                                        </p:tav>
                                        <p:tav tm="100000">
                                          <p:val>
                                            <p:fltVal val="1"/>
                                          </p:val>
                                        </p:tav>
                                      </p:tavLst>
                                    </p:anim>
                                    <p:anim calcmode="lin" valueType="num">
                                      <p:cBhvr>
                                        <p:cTn dur="107" id="47" tmFilter="0, 0; 0.125,0.2665; 0.25,0.4; 0.375,0.465; 0.5,0.5;  0.625,0.535; 0.75,0.6; 0.875,0.7335; 1,1">
                                          <p:stCondLst>
                                            <p:cond delay="1076"/>
                                          </p:stCondLst>
                                        </p:cTn>
                                        <p:tgtEl>
                                          <p:spTgt spid="56"/>
                                        </p:tgtEl>
                                        <p:attrNameLst>
                                          <p:attrName>ppt_y</p:attrName>
                                        </p:attrNameLst>
                                      </p:cBhvr>
                                      <p:tavLst>
                                        <p:tav fmla="#ppt_y-sin(pi*$)/81" tm="0">
                                          <p:val>
                                            <p:fltVal val="0"/>
                                          </p:val>
                                        </p:tav>
                                        <p:tav tm="100000">
                                          <p:val>
                                            <p:fltVal val="1"/>
                                          </p:val>
                                        </p:tav>
                                      </p:tavLst>
                                    </p:anim>
                                    <p:animScale>
                                      <p:cBhvr>
                                        <p:cTn dur="17" id="48">
                                          <p:stCondLst>
                                            <p:cond delay="422"/>
                                          </p:stCondLst>
                                        </p:cTn>
                                        <p:tgtEl>
                                          <p:spTgt spid="56"/>
                                        </p:tgtEl>
                                      </p:cBhvr>
                                      <p:to x="100000" y="60000"/>
                                    </p:animScale>
                                    <p:animScale>
                                      <p:cBhvr>
                                        <p:cTn decel="50000" dur="108" id="49">
                                          <p:stCondLst>
                                            <p:cond delay="439"/>
                                          </p:stCondLst>
                                        </p:cTn>
                                        <p:tgtEl>
                                          <p:spTgt spid="56"/>
                                        </p:tgtEl>
                                      </p:cBhvr>
                                      <p:to x="100000" y="100000"/>
                                    </p:animScale>
                                    <p:animScale>
                                      <p:cBhvr>
                                        <p:cTn dur="17" id="50">
                                          <p:stCondLst>
                                            <p:cond delay="853"/>
                                          </p:stCondLst>
                                        </p:cTn>
                                        <p:tgtEl>
                                          <p:spTgt spid="56"/>
                                        </p:tgtEl>
                                      </p:cBhvr>
                                      <p:to x="100000" y="80000"/>
                                    </p:animScale>
                                    <p:animScale>
                                      <p:cBhvr>
                                        <p:cTn decel="50000" dur="108" id="51">
                                          <p:stCondLst>
                                            <p:cond delay="870"/>
                                          </p:stCondLst>
                                        </p:cTn>
                                        <p:tgtEl>
                                          <p:spTgt spid="56"/>
                                        </p:tgtEl>
                                      </p:cBhvr>
                                      <p:to x="100000" y="100000"/>
                                    </p:animScale>
                                    <p:animScale>
                                      <p:cBhvr>
                                        <p:cTn dur="17" id="52">
                                          <p:stCondLst>
                                            <p:cond delay="1067"/>
                                          </p:stCondLst>
                                        </p:cTn>
                                        <p:tgtEl>
                                          <p:spTgt spid="56"/>
                                        </p:tgtEl>
                                      </p:cBhvr>
                                      <p:to x="100000" y="90000"/>
                                    </p:animScale>
                                    <p:animScale>
                                      <p:cBhvr>
                                        <p:cTn decel="50000" dur="108" id="53">
                                          <p:stCondLst>
                                            <p:cond delay="1084"/>
                                          </p:stCondLst>
                                        </p:cTn>
                                        <p:tgtEl>
                                          <p:spTgt spid="56"/>
                                        </p:tgtEl>
                                      </p:cBhvr>
                                      <p:to x="100000" y="100000"/>
                                    </p:animScale>
                                    <p:animScale>
                                      <p:cBhvr>
                                        <p:cTn dur="17" id="54">
                                          <p:stCondLst>
                                            <p:cond delay="1175"/>
                                          </p:stCondLst>
                                        </p:cTn>
                                        <p:tgtEl>
                                          <p:spTgt spid="56"/>
                                        </p:tgtEl>
                                      </p:cBhvr>
                                      <p:to x="100000" y="95000"/>
                                    </p:animScale>
                                    <p:animScale>
                                      <p:cBhvr>
                                        <p:cTn decel="50000" dur="108" id="55">
                                          <p:stCondLst>
                                            <p:cond delay="1192"/>
                                          </p:stCondLst>
                                        </p:cTn>
                                        <p:tgtEl>
                                          <p:spTgt spid="56"/>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256735" y="420939"/>
            <a:ext cx="3154680" cy="365760"/>
          </a:xfrm>
          <a:prstGeom prst="rect">
            <a:avLst/>
          </a:prstGeom>
          <a:noFill/>
        </p:spPr>
        <p:txBody>
          <a:bodyPr rtlCol="0" wrap="none">
            <a:spAutoFit/>
          </a:bodyPr>
          <a:lstStyle/>
          <a:p>
            <a:pPr algn="dist"/>
            <a:r>
              <a:rPr altLang="en-US" kumimoji="1" lang="zh-CN" sz="1800">
                <a:latin charset="-122" panose="020b0804020202020204" pitchFamily="34" typeface="汉仪雅酷黑 75W"/>
                <a:ea charset="-122" panose="020b0804020202020204" pitchFamily="34" typeface="汉仪雅酷黑 75W"/>
                <a:cs typeface="+mn-ea"/>
                <a:sym typeface="+mn-lt"/>
              </a:rPr>
              <a:t>加入光盘行动，节约从我做起</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grpSp>
        <p:nvGrpSpPr>
          <p:cNvPr id="4" name="组合 3">
            <a:extLst>
              <a:ext uri="{FF2B5EF4-FFF2-40B4-BE49-F238E27FC236}">
                <a16:creationId xmlns:a16="http://schemas.microsoft.com/office/drawing/2014/main" id="{70DEA109-757D-4A7D-9480-6E934997B9B1}"/>
              </a:ext>
            </a:extLst>
          </p:cNvPr>
          <p:cNvGrpSpPr/>
          <p:nvPr/>
        </p:nvGrpSpPr>
        <p:grpSpPr>
          <a:xfrm>
            <a:off x="539823" y="1314337"/>
            <a:ext cx="6791880" cy="1448103"/>
            <a:chOff x="3879537" y="1638920"/>
            <a:chExt cx="6791880" cy="1448103"/>
          </a:xfrm>
        </p:grpSpPr>
        <p:sp>
          <p:nvSpPr>
            <p:cNvPr id="6" name="内容占位符 2">
              <a:extLst>
                <a:ext uri="{FF2B5EF4-FFF2-40B4-BE49-F238E27FC236}">
                  <a16:creationId xmlns:a16="http://schemas.microsoft.com/office/drawing/2014/main" id="{39707C0E-162D-47D4-8531-C21F14181448}"/>
                </a:ext>
              </a:extLst>
            </p:cNvPr>
            <p:cNvSpPr txBox="1"/>
            <p:nvPr/>
          </p:nvSpPr>
          <p:spPr>
            <a:xfrm>
              <a:off x="5040776" y="2165342"/>
              <a:ext cx="5309802" cy="569449"/>
            </a:xfrm>
            <a:prstGeom prst="rect">
              <a:avLst/>
            </a:prstGeom>
            <a:ln>
              <a:noFill/>
            </a:ln>
          </p:spPr>
          <p:txBody>
            <a:bodyPr/>
            <a:lstStyle>
              <a:lvl1pPr algn="l" eaLnBrk="0" fontAlgn="base" hangingPunct="0" indent="-174625" marL="174625" rtl="0">
                <a:lnSpc>
                  <a:spcPct val="130000"/>
                </a:lnSpc>
                <a:spcBef>
                  <a:spcPct val="30000"/>
                </a:spcBef>
                <a:spcAft>
                  <a:spcPct val="0"/>
                </a:spcAft>
                <a:buFont typeface="Arial"/>
                <a:buChar char="&gt;"/>
                <a:defRPr sz="1400">
                  <a:solidFill>
                    <a:schemeClr val="tx1"/>
                  </a:solidFill>
                  <a:latin typeface="+mn-lt"/>
                  <a:ea typeface="+mn-ea"/>
                  <a:cs typeface="+mn-cs"/>
                </a:defRPr>
              </a:lvl1pPr>
              <a:lvl2pPr algn="l" eaLnBrk="0" fontAlgn="base" hangingPunct="0" indent="-285750" marL="828675" rtl="0">
                <a:lnSpc>
                  <a:spcPct val="130000"/>
                </a:lnSpc>
                <a:spcBef>
                  <a:spcPct val="20000"/>
                </a:spcBef>
                <a:spcAft>
                  <a:spcPct val="0"/>
                </a:spcAft>
                <a:buFont charset="2" panose="05000000000000000000" pitchFamily="2" typeface="Wingdings"/>
                <a:buChar char="–"/>
                <a:defRPr sz="2400">
                  <a:solidFill>
                    <a:schemeClr val="tx1"/>
                  </a:solidFill>
                  <a:latin typeface="+mn-lt"/>
                  <a:ea typeface="+mn-ea"/>
                </a:defRPr>
              </a:lvl2pPr>
              <a:lvl3pPr algn="l" eaLnBrk="0" fontAlgn="base" hangingPunct="0" indent="-228600" marL="1236663" rtl="0">
                <a:lnSpc>
                  <a:spcPct val="130000"/>
                </a:lnSpc>
                <a:spcBef>
                  <a:spcPct val="20000"/>
                </a:spcBef>
                <a:spcAft>
                  <a:spcPct val="0"/>
                </a:spcAft>
                <a:buChar char="•"/>
                <a:defRPr sz="2000">
                  <a:solidFill>
                    <a:schemeClr val="tx1"/>
                  </a:solidFill>
                  <a:latin typeface="+mn-lt"/>
                  <a:ea typeface="+mn-ea"/>
                </a:defRPr>
              </a:lvl3pPr>
              <a:lvl4pPr algn="l" eaLnBrk="0" fontAlgn="base" hangingPunct="0" indent="-228600" marL="1644650" rtl="0">
                <a:lnSpc>
                  <a:spcPct val="130000"/>
                </a:lnSpc>
                <a:spcBef>
                  <a:spcPct val="20000"/>
                </a:spcBef>
                <a:spcAft>
                  <a:spcPct val="0"/>
                </a:spcAft>
                <a:buChar char="–"/>
                <a:defRPr sz="2000">
                  <a:solidFill>
                    <a:schemeClr val="tx1"/>
                  </a:solidFill>
                  <a:latin typeface="+mn-lt"/>
                  <a:ea typeface="+mn-ea"/>
                </a:defRPr>
              </a:lvl4pPr>
              <a:lvl5pPr algn="l" eaLnBrk="0" fontAlgn="base" hangingPunct="0" indent="-228600" marL="2057400" rtl="0">
                <a:lnSpc>
                  <a:spcPct val="130000"/>
                </a:lnSpc>
                <a:spcBef>
                  <a:spcPct val="20000"/>
                </a:spcBef>
                <a:spcAft>
                  <a:spcPct val="0"/>
                </a:spcAft>
                <a:buChar char="»"/>
                <a:defRPr sz="1600">
                  <a:solidFill>
                    <a:schemeClr val="tx1"/>
                  </a:solidFill>
                  <a:latin typeface="+mn-lt"/>
                  <a:ea typeface="+mn-ea"/>
                </a:defRPr>
              </a:lvl5pPr>
              <a:lvl6pPr algn="l" eaLnBrk="0" fontAlgn="base" hangingPunct="0" indent="-228600" marL="2514600" rtl="0">
                <a:lnSpc>
                  <a:spcPct val="130000"/>
                </a:lnSpc>
                <a:spcBef>
                  <a:spcPct val="20000"/>
                </a:spcBef>
                <a:spcAft>
                  <a:spcPct val="0"/>
                </a:spcAft>
                <a:buChar char="»"/>
                <a:defRPr sz="1600">
                  <a:solidFill>
                    <a:schemeClr val="tx1"/>
                  </a:solidFill>
                  <a:latin typeface="+mn-lt"/>
                  <a:ea typeface="+mn-ea"/>
                </a:defRPr>
              </a:lvl6pPr>
              <a:lvl7pPr algn="l" eaLnBrk="0" fontAlgn="base" hangingPunct="0" indent="-228600" marL="2971800" rtl="0">
                <a:lnSpc>
                  <a:spcPct val="130000"/>
                </a:lnSpc>
                <a:spcBef>
                  <a:spcPct val="20000"/>
                </a:spcBef>
                <a:spcAft>
                  <a:spcPct val="0"/>
                </a:spcAft>
                <a:buChar char="»"/>
                <a:defRPr sz="1600">
                  <a:solidFill>
                    <a:schemeClr val="tx1"/>
                  </a:solidFill>
                  <a:latin typeface="+mn-lt"/>
                  <a:ea typeface="+mn-ea"/>
                </a:defRPr>
              </a:lvl7pPr>
              <a:lvl8pPr algn="l" eaLnBrk="0" fontAlgn="base" hangingPunct="0" indent="-228600" marL="3429000" rtl="0">
                <a:lnSpc>
                  <a:spcPct val="130000"/>
                </a:lnSpc>
                <a:spcBef>
                  <a:spcPct val="20000"/>
                </a:spcBef>
                <a:spcAft>
                  <a:spcPct val="0"/>
                </a:spcAft>
                <a:buChar char="»"/>
                <a:defRPr sz="1600">
                  <a:solidFill>
                    <a:schemeClr val="tx1"/>
                  </a:solidFill>
                  <a:latin typeface="+mn-lt"/>
                  <a:ea typeface="+mn-ea"/>
                </a:defRPr>
              </a:lvl8pPr>
              <a:lvl9pPr algn="l" eaLnBrk="0" fontAlgn="base" hangingPunct="0" indent="-228600" marL="3886200" rtl="0">
                <a:lnSpc>
                  <a:spcPct val="130000"/>
                </a:lnSpc>
                <a:spcBef>
                  <a:spcPct val="20000"/>
                </a:spcBef>
                <a:spcAft>
                  <a:spcPct val="0"/>
                </a:spcAft>
                <a:buChar char="»"/>
                <a:defRPr sz="1600">
                  <a:solidFill>
                    <a:schemeClr val="tx1"/>
                  </a:solidFill>
                  <a:latin typeface="+mn-lt"/>
                  <a:ea typeface="+mn-ea"/>
                </a:defRPr>
              </a:lvl9pPr>
            </a:lstStyle>
            <a:p>
              <a:pPr indent="0" marL="0">
                <a:lnSpc>
                  <a:spcPct val="100000"/>
                </a:lnSpc>
                <a:buNone/>
              </a:pPr>
              <a:r>
                <a:rPr altLang="en-US" kumimoji="1" lang="zh-CN" sz="1800">
                  <a:cs typeface="+mn-ea"/>
                  <a:sym typeface="+mn-lt"/>
                </a:rPr>
                <a:t>“光盘行动”的发起团队并非一个公益组织，成员来 自金融、广告、保险等不同的行业。他们用IN_33来称呼这个团队。</a:t>
              </a:r>
            </a:p>
          </p:txBody>
        </p:sp>
        <p:grpSp>
          <p:nvGrpSpPr>
            <p:cNvPr id="7" name="组合 6">
              <a:extLst>
                <a:ext uri="{FF2B5EF4-FFF2-40B4-BE49-F238E27FC236}">
                  <a16:creationId xmlns:a16="http://schemas.microsoft.com/office/drawing/2014/main" id="{5AD7FF03-7004-46F8-BEB3-BBF901181A3B}"/>
                </a:ext>
              </a:extLst>
            </p:cNvPr>
            <p:cNvGrpSpPr/>
            <p:nvPr/>
          </p:nvGrpSpPr>
          <p:grpSpPr>
            <a:xfrm>
              <a:off x="3879537" y="1638920"/>
              <a:ext cx="6791880" cy="1448103"/>
              <a:chOff x="3879537" y="1638920"/>
              <a:chExt cx="6791880" cy="1448103"/>
            </a:xfrm>
          </p:grpSpPr>
          <p:grpSp>
            <p:nvGrpSpPr>
              <p:cNvPr id="8" name="PA-1022118">
                <a:extLst>
                  <a:ext uri="{FF2B5EF4-FFF2-40B4-BE49-F238E27FC236}">
                    <a16:creationId xmlns:a16="http://schemas.microsoft.com/office/drawing/2014/main" id="{1224790D-83B3-45C4-B73A-D97504EEEE2B}"/>
                  </a:ext>
                </a:extLst>
              </p:cNvPr>
              <p:cNvGrpSpPr/>
              <p:nvPr>
                <p:custDataLst>
                  <p:tags r:id="rId4"/>
                </p:custDataLst>
              </p:nvPr>
            </p:nvGrpSpPr>
            <p:grpSpPr>
              <a:xfrm>
                <a:off x="3879537" y="2145349"/>
                <a:ext cx="6791880" cy="941674"/>
                <a:chOff x="1143130" y="1416158"/>
                <a:chExt cx="9389244" cy="1301791"/>
              </a:xfrm>
            </p:grpSpPr>
            <p:sp>
              <p:nvSpPr>
                <p:cNvPr id="10" name="PA-1022244">
                  <a:extLst>
                    <a:ext uri="{FF2B5EF4-FFF2-40B4-BE49-F238E27FC236}">
                      <a16:creationId xmlns:a16="http://schemas.microsoft.com/office/drawing/2014/main" id="{C25686A0-36E0-41EE-AC00-72FACC267BD1}"/>
                    </a:ext>
                  </a:extLst>
                </p:cNvPr>
                <p:cNvSpPr>
                  <a:spLocks noChangeShapeType="1"/>
                </p:cNvSpPr>
                <p:nvPr>
                  <p:custDataLst>
                    <p:tags r:id="rId5"/>
                  </p:custDataLst>
                </p:nvPr>
              </p:nvSpPr>
              <p:spPr bwMode="auto">
                <a:xfrm flipH="1">
                  <a:off x="1905110" y="2057438"/>
                  <a:ext cx="609583" cy="0"/>
                </a:xfrm>
                <a:prstGeom prst="line">
                  <a:avLst/>
                </a:prstGeom>
                <a:noFill/>
                <a:ln cap="flat" w="38100">
                  <a:solidFill>
                    <a:srgbClr val="F49E00"/>
                  </a:solidFill>
                  <a:prstDash val="solid"/>
                  <a:miter lim="800000"/>
                </a:ln>
              </p:spPr>
              <p:txBody>
                <a:bodyPr anchor="t" anchorCtr="0" bIns="45720" compatLnSpc="1" lIns="91440" numCol="1" rIns="91440" tIns="45720" vert="horz" wrap="square"/>
                <a:lstStyle/>
                <a:p>
                  <a:pPr defTabSz="4572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400" u="none">
                    <a:ln>
                      <a:noFill/>
                    </a:ln>
                    <a:effectLst/>
                    <a:uLnTx/>
                    <a:uFillTx/>
                    <a:latin typeface="Adobe Arabic"/>
                    <a:ea typeface="微软雅黑"/>
                    <a:cs typeface="+mn-ea"/>
                    <a:sym typeface="+mn-lt"/>
                  </a:endParaRPr>
                </a:p>
              </p:txBody>
            </p:sp>
            <p:sp>
              <p:nvSpPr>
                <p:cNvPr id="11" name="PA_圆角矩形 12">
                  <a:extLst>
                    <a:ext uri="{FF2B5EF4-FFF2-40B4-BE49-F238E27FC236}">
                      <a16:creationId xmlns:a16="http://schemas.microsoft.com/office/drawing/2014/main" id="{22082B58-16A1-4B75-ADEC-180FCC06BD7B}"/>
                    </a:ext>
                  </a:extLst>
                </p:cNvPr>
                <p:cNvSpPr>
                  <a:spLocks noChangeAspect="1"/>
                </p:cNvSpPr>
                <p:nvPr>
                  <p:custDataLst>
                    <p:tags r:id="rId6"/>
                  </p:custDataLst>
                </p:nvPr>
              </p:nvSpPr>
              <p:spPr>
                <a:xfrm>
                  <a:off x="1143130" y="1676446"/>
                  <a:ext cx="761980" cy="761980"/>
                </a:xfrm>
                <a:prstGeom prst="roundRect">
                  <a:avLst>
                    <a:gd fmla="val 50000" name="adj"/>
                  </a:avLst>
                </a:prstGeom>
                <a:solidFill>
                  <a:schemeClr val="bg1"/>
                </a:solidFill>
                <a:ln algn="ctr" cap="flat" cmpd="sng" w="63500">
                  <a:solidFill>
                    <a:srgbClr val="F49E00"/>
                  </a:solidFill>
                  <a:prstDash val="solid"/>
                  <a:miter lim="800000"/>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effectLst/>
                      <a:uLnTx/>
                      <a:uFillTx/>
                      <a:latin typeface="Adobe Arabic"/>
                      <a:ea typeface="微软雅黑"/>
                      <a:cs typeface="+mn-ea"/>
                      <a:sym typeface="+mn-lt"/>
                    </a:rPr>
                    <a:t>1</a:t>
                  </a:r>
                </a:p>
              </p:txBody>
            </p:sp>
            <p:sp>
              <p:nvSpPr>
                <p:cNvPr id="12" name="PA-圆角矩形 38">
                  <a:extLst>
                    <a:ext uri="{FF2B5EF4-FFF2-40B4-BE49-F238E27FC236}">
                      <a16:creationId xmlns:a16="http://schemas.microsoft.com/office/drawing/2014/main" id="{A1B94EC4-F52A-41FA-ABAD-2A017A99EC8D}"/>
                    </a:ext>
                  </a:extLst>
                </p:cNvPr>
                <p:cNvSpPr/>
                <p:nvPr>
                  <p:custDataLst>
                    <p:tags r:id="rId7"/>
                  </p:custDataLst>
                </p:nvPr>
              </p:nvSpPr>
              <p:spPr>
                <a:xfrm rot="16200000">
                  <a:off x="5785228" y="-2029197"/>
                  <a:ext cx="1301791" cy="8192501"/>
                </a:xfrm>
                <a:prstGeom prst="roundRect">
                  <a:avLst>
                    <a:gd fmla="val 50000" name="adj"/>
                  </a:avLst>
                </a:prstGeom>
                <a:noFill/>
                <a:ln algn="ctr" cap="flat" cmpd="sng" w="12700">
                  <a:solidFill>
                    <a:srgbClr val="F49E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4000" u="none">
                    <a:ln>
                      <a:noFill/>
                    </a:ln>
                    <a:effectLst/>
                    <a:uLnTx/>
                    <a:uFillTx/>
                    <a:latin typeface="Adobe Arabic"/>
                    <a:ea typeface="微软雅黑"/>
                    <a:cs typeface="+mn-ea"/>
                    <a:sym typeface="+mn-lt"/>
                  </a:endParaRPr>
                </a:p>
              </p:txBody>
            </p:sp>
            <p:sp>
              <p:nvSpPr>
                <p:cNvPr id="13" name="PA-椭圆 31">
                  <a:extLst>
                    <a:ext uri="{FF2B5EF4-FFF2-40B4-BE49-F238E27FC236}">
                      <a16:creationId xmlns:a16="http://schemas.microsoft.com/office/drawing/2014/main" id="{D20AA644-5CAB-4B58-ADFE-2D37B7327EE5}"/>
                    </a:ext>
                  </a:extLst>
                </p:cNvPr>
                <p:cNvSpPr/>
                <p:nvPr>
                  <p:custDataLst>
                    <p:tags r:id="rId8"/>
                  </p:custDataLst>
                </p:nvPr>
              </p:nvSpPr>
              <p:spPr bwMode="auto">
                <a:xfrm>
                  <a:off x="2467964" y="1981237"/>
                  <a:ext cx="152395" cy="152395"/>
                </a:xfrm>
                <a:prstGeom prst="ellipse">
                  <a:avLst/>
                </a:prstGeom>
                <a:solidFill>
                  <a:schemeClr val="bg1"/>
                </a:solidFill>
                <a:ln algn="ctr" cap="flat" cmpd="sng" w="9525">
                  <a:solidFill>
                    <a:srgbClr val="F49E00"/>
                  </a:solidFill>
                  <a:prstDash val="solid"/>
                  <a:round/>
                  <a:headEnd len="med" type="none" w="med"/>
                  <a:tailEnd len="med" type="none" w="med"/>
                </a:ln>
                <a:effectLst>
                  <a:outerShdw algn="ctr" dir="2700000" dist="17961" rotWithShape="0">
                    <a:sysClr lastClr="000000" val="windowText">
                      <a:gamma/>
                      <a:shade val="60000"/>
                      <a:invGamma/>
                    </a:sysClr>
                  </a:outerShdw>
                </a:effectLst>
              </p:spPr>
              <p:txBody>
                <a:bodyPr anchor="t" anchorCtr="0" bIns="45720" compatLnSpc="1" lIns="91440" numCol="1" rIns="91440" rtlCol="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400" u="none">
                    <a:ln>
                      <a:noFill/>
                    </a:ln>
                    <a:effectLst/>
                    <a:uLnTx/>
                    <a:uFillTx/>
                    <a:latin typeface="Adobe Arabic"/>
                    <a:ea typeface="微软雅黑"/>
                    <a:cs typeface="+mn-ea"/>
                    <a:sym typeface="+mn-lt"/>
                  </a:endParaRPr>
                </a:p>
              </p:txBody>
            </p:sp>
          </p:grpSp>
          <p:sp>
            <p:nvSpPr>
              <p:cNvPr id="9" name="矩形 8">
                <a:extLst>
                  <a:ext uri="{FF2B5EF4-FFF2-40B4-BE49-F238E27FC236}">
                    <a16:creationId xmlns:a16="http://schemas.microsoft.com/office/drawing/2014/main" id="{B40B114E-1FFD-4382-B923-52DA15FBD71B}"/>
                  </a:ext>
                </a:extLst>
              </p:cNvPr>
              <p:cNvSpPr/>
              <p:nvPr/>
            </p:nvSpPr>
            <p:spPr>
              <a:xfrm>
                <a:off x="4980385" y="1638920"/>
                <a:ext cx="4145280" cy="457200"/>
              </a:xfrm>
              <a:prstGeom prst="rect">
                <a:avLst/>
              </a:prstGeom>
              <a:ln>
                <a:noFill/>
              </a:ln>
            </p:spPr>
            <p:txBody>
              <a:bodyPr wrap="none">
                <a:spAutoFit/>
              </a:bodyPr>
              <a:lstStyle/>
              <a:p>
                <a:pPr algn="dist"/>
                <a:r>
                  <a:rPr altLang="en-US" kumimoji="1" lang="zh-CN" sz="2400">
                    <a:latin charset="-122" panose="020b0804020202020204" pitchFamily="34" typeface="汉仪雅酷黑 75W"/>
                    <a:ea charset="-122" panose="020b0804020202020204" pitchFamily="34" typeface="汉仪雅酷黑 75W"/>
                    <a:cs typeface="+mn-ea"/>
                    <a:sym typeface="+mn-lt"/>
                  </a:rPr>
                  <a:t>加入光盘行动，节约从我做起</a:t>
                </a:r>
              </a:p>
            </p:txBody>
          </p:sp>
        </p:grpSp>
      </p:grpSp>
      <p:grpSp>
        <p:nvGrpSpPr>
          <p:cNvPr id="14" name="组合 13">
            <a:extLst>
              <a:ext uri="{FF2B5EF4-FFF2-40B4-BE49-F238E27FC236}">
                <a16:creationId xmlns:a16="http://schemas.microsoft.com/office/drawing/2014/main" id="{EDE698CD-8892-4FF6-8195-A5BDB59B70F8}"/>
              </a:ext>
            </a:extLst>
          </p:cNvPr>
          <p:cNvGrpSpPr/>
          <p:nvPr/>
        </p:nvGrpSpPr>
        <p:grpSpPr>
          <a:xfrm>
            <a:off x="539824" y="4581719"/>
            <a:ext cx="6791879" cy="1452432"/>
            <a:chOff x="3879538" y="4628853"/>
            <a:chExt cx="6791879" cy="1452432"/>
          </a:xfrm>
        </p:grpSpPr>
        <p:sp>
          <p:nvSpPr>
            <p:cNvPr id="15" name="矩形 14">
              <a:extLst>
                <a:ext uri="{FF2B5EF4-FFF2-40B4-BE49-F238E27FC236}">
                  <a16:creationId xmlns:a16="http://schemas.microsoft.com/office/drawing/2014/main" id="{1AD88C03-261F-4634-89B9-568A2E31726B}"/>
                </a:ext>
              </a:extLst>
            </p:cNvPr>
            <p:cNvSpPr/>
            <p:nvPr/>
          </p:nvSpPr>
          <p:spPr>
            <a:xfrm>
              <a:off x="4993842" y="5157955"/>
              <a:ext cx="5356737" cy="914400"/>
            </a:xfrm>
            <a:prstGeom prst="rect">
              <a:avLst/>
            </a:prstGeom>
            <a:ln>
              <a:noFill/>
            </a:ln>
          </p:spPr>
          <p:txBody>
            <a:bodyPr wrap="square">
              <a:spAutoFit/>
            </a:bodyPr>
            <a:lstStyle/>
            <a:p>
              <a:r>
                <a:rPr altLang="en-US" kumimoji="1" lang="zh-CN" sz="1800">
                  <a:cs typeface="+mn-ea"/>
                  <a:sym typeface="+mn-lt"/>
                </a:rPr>
                <a:t>要完善制度，使公务消费不敢浪费，整个形成“不想浪费、不愿浪费、不能浪费和不敢浪费”的社会氛围、制度体系和行业结构。</a:t>
              </a:r>
            </a:p>
          </p:txBody>
        </p:sp>
        <p:grpSp>
          <p:nvGrpSpPr>
            <p:cNvPr id="16" name="PA-1022118">
              <a:extLst>
                <a:ext uri="{FF2B5EF4-FFF2-40B4-BE49-F238E27FC236}">
                  <a16:creationId xmlns:a16="http://schemas.microsoft.com/office/drawing/2014/main" id="{8F238868-951E-48F2-8147-A5108778F24B}"/>
                </a:ext>
              </a:extLst>
            </p:cNvPr>
            <p:cNvGrpSpPr/>
            <p:nvPr>
              <p:custDataLst>
                <p:tags r:id="rId9"/>
              </p:custDataLst>
            </p:nvPr>
          </p:nvGrpSpPr>
          <p:grpSpPr>
            <a:xfrm>
              <a:off x="3879538" y="5112998"/>
              <a:ext cx="6791879" cy="968287"/>
              <a:chOff x="1143130" y="1600248"/>
              <a:chExt cx="9389243" cy="1338582"/>
            </a:xfrm>
          </p:grpSpPr>
          <p:sp>
            <p:nvSpPr>
              <p:cNvPr id="18" name="PA-1022244">
                <a:extLst>
                  <a:ext uri="{FF2B5EF4-FFF2-40B4-BE49-F238E27FC236}">
                    <a16:creationId xmlns:a16="http://schemas.microsoft.com/office/drawing/2014/main" id="{59726711-8435-4143-AEBB-32031F92C1CB}"/>
                  </a:ext>
                </a:extLst>
              </p:cNvPr>
              <p:cNvSpPr>
                <a:spLocks noChangeShapeType="1"/>
              </p:cNvSpPr>
              <p:nvPr>
                <p:custDataLst>
                  <p:tags r:id="rId10"/>
                </p:custDataLst>
              </p:nvPr>
            </p:nvSpPr>
            <p:spPr bwMode="auto">
              <a:xfrm flipH="1">
                <a:off x="1905110" y="2057438"/>
                <a:ext cx="609583" cy="0"/>
              </a:xfrm>
              <a:prstGeom prst="line">
                <a:avLst/>
              </a:prstGeom>
              <a:noFill/>
              <a:ln cap="flat" w="38100">
                <a:solidFill>
                  <a:srgbClr val="F49E00"/>
                </a:solidFill>
                <a:prstDash val="solid"/>
                <a:miter lim="800000"/>
              </a:ln>
            </p:spPr>
            <p:txBody>
              <a:bodyPr anchor="t" anchorCtr="0" bIns="45720" compatLnSpc="1" lIns="91440" numCol="1" rIns="91440" tIns="45720" vert="horz" wrap="square"/>
              <a:lstStyle/>
              <a:p>
                <a:pPr defTabSz="4572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400" u="none">
                  <a:ln>
                    <a:noFill/>
                  </a:ln>
                  <a:effectLst/>
                  <a:uLnTx/>
                  <a:uFillTx/>
                  <a:latin typeface="Adobe Arabic"/>
                  <a:ea typeface="微软雅黑"/>
                  <a:cs typeface="+mn-ea"/>
                  <a:sym typeface="+mn-lt"/>
                </a:endParaRPr>
              </a:p>
            </p:txBody>
          </p:sp>
          <p:sp>
            <p:nvSpPr>
              <p:cNvPr id="19" name="PA_圆角矩形 12">
                <a:extLst>
                  <a:ext uri="{FF2B5EF4-FFF2-40B4-BE49-F238E27FC236}">
                    <a16:creationId xmlns:a16="http://schemas.microsoft.com/office/drawing/2014/main" id="{310D38D6-6805-4A4A-B4BD-99FA3F75E0DC}"/>
                  </a:ext>
                </a:extLst>
              </p:cNvPr>
              <p:cNvSpPr>
                <a:spLocks noChangeAspect="1"/>
              </p:cNvSpPr>
              <p:nvPr>
                <p:custDataLst>
                  <p:tags r:id="rId11"/>
                </p:custDataLst>
              </p:nvPr>
            </p:nvSpPr>
            <p:spPr>
              <a:xfrm>
                <a:off x="1143130" y="1676446"/>
                <a:ext cx="761980" cy="761980"/>
              </a:xfrm>
              <a:prstGeom prst="roundRect">
                <a:avLst>
                  <a:gd fmla="val 50000" name="adj"/>
                </a:avLst>
              </a:prstGeom>
              <a:solidFill>
                <a:schemeClr val="bg1"/>
              </a:solidFill>
              <a:ln algn="ctr" cap="flat" cmpd="sng" w="63500">
                <a:solidFill>
                  <a:srgbClr val="F49E00"/>
                </a:solidFill>
                <a:prstDash val="solid"/>
                <a:miter lim="800000"/>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effectLst/>
                    <a:uLnTx/>
                    <a:uFillTx/>
                    <a:latin typeface="Adobe Arabic"/>
                    <a:ea typeface="微软雅黑"/>
                    <a:cs typeface="+mn-ea"/>
                    <a:sym typeface="+mn-lt"/>
                  </a:rPr>
                  <a:t>3</a:t>
                </a:r>
              </a:p>
            </p:txBody>
          </p:sp>
          <p:sp>
            <p:nvSpPr>
              <p:cNvPr id="20" name="PA-圆角矩形 38">
                <a:extLst>
                  <a:ext uri="{FF2B5EF4-FFF2-40B4-BE49-F238E27FC236}">
                    <a16:creationId xmlns:a16="http://schemas.microsoft.com/office/drawing/2014/main" id="{EFC462D8-9CF0-4A92-AF32-F97314D070B5}"/>
                  </a:ext>
                </a:extLst>
              </p:cNvPr>
              <p:cNvSpPr/>
              <p:nvPr>
                <p:custDataLst>
                  <p:tags r:id="rId12"/>
                </p:custDataLst>
              </p:nvPr>
            </p:nvSpPr>
            <p:spPr>
              <a:xfrm rot="16200000">
                <a:off x="5766832" y="-1826712"/>
                <a:ext cx="1338582" cy="8192501"/>
              </a:xfrm>
              <a:prstGeom prst="roundRect">
                <a:avLst>
                  <a:gd fmla="val 50000" name="adj"/>
                </a:avLst>
              </a:prstGeom>
              <a:noFill/>
              <a:ln algn="ctr" cap="flat" cmpd="sng" w="12700">
                <a:solidFill>
                  <a:srgbClr val="F49E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4000" u="none">
                  <a:ln>
                    <a:noFill/>
                  </a:ln>
                  <a:effectLst/>
                  <a:uLnTx/>
                  <a:uFillTx/>
                  <a:latin typeface="Adobe Arabic"/>
                  <a:ea typeface="微软雅黑"/>
                  <a:cs typeface="+mn-ea"/>
                  <a:sym typeface="+mn-lt"/>
                </a:endParaRPr>
              </a:p>
            </p:txBody>
          </p:sp>
          <p:sp>
            <p:nvSpPr>
              <p:cNvPr id="21" name="PA-椭圆 31">
                <a:extLst>
                  <a:ext uri="{FF2B5EF4-FFF2-40B4-BE49-F238E27FC236}">
                    <a16:creationId xmlns:a16="http://schemas.microsoft.com/office/drawing/2014/main" id="{1C91941B-2616-4DB7-B15C-651CD8AD2176}"/>
                  </a:ext>
                </a:extLst>
              </p:cNvPr>
              <p:cNvSpPr/>
              <p:nvPr>
                <p:custDataLst>
                  <p:tags r:id="rId13"/>
                </p:custDataLst>
              </p:nvPr>
            </p:nvSpPr>
            <p:spPr bwMode="auto">
              <a:xfrm>
                <a:off x="2467964" y="1981237"/>
                <a:ext cx="152395" cy="152395"/>
              </a:xfrm>
              <a:prstGeom prst="ellipse">
                <a:avLst/>
              </a:prstGeom>
              <a:solidFill>
                <a:schemeClr val="bg1"/>
              </a:solidFill>
              <a:ln algn="ctr" cap="flat" cmpd="sng" w="9525">
                <a:solidFill>
                  <a:srgbClr val="F49E00"/>
                </a:solidFill>
                <a:prstDash val="solid"/>
                <a:round/>
                <a:headEnd len="med" type="none" w="med"/>
                <a:tailEnd len="med" type="none" w="med"/>
              </a:ln>
              <a:effectLst>
                <a:outerShdw algn="ctr" dir="2700000" dist="17961" rotWithShape="0">
                  <a:sysClr lastClr="000000" val="windowText">
                    <a:gamma/>
                    <a:shade val="60000"/>
                    <a:invGamma/>
                  </a:sysClr>
                </a:outerShdw>
              </a:effectLst>
            </p:spPr>
            <p:txBody>
              <a:bodyPr anchor="t" anchorCtr="0" bIns="45720" compatLnSpc="1" lIns="91440" numCol="1" rIns="91440" rtlCol="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400" u="none">
                  <a:ln>
                    <a:noFill/>
                  </a:ln>
                  <a:effectLst/>
                  <a:uLnTx/>
                  <a:uFillTx/>
                  <a:latin typeface="Adobe Arabic"/>
                  <a:ea typeface="微软雅黑"/>
                  <a:cs typeface="+mn-ea"/>
                  <a:sym typeface="+mn-lt"/>
                </a:endParaRPr>
              </a:p>
            </p:txBody>
          </p:sp>
        </p:grpSp>
        <p:sp>
          <p:nvSpPr>
            <p:cNvPr id="17" name="矩形 16">
              <a:extLst>
                <a:ext uri="{FF2B5EF4-FFF2-40B4-BE49-F238E27FC236}">
                  <a16:creationId xmlns:a16="http://schemas.microsoft.com/office/drawing/2014/main" id="{32B9CE23-D6AB-466E-A7CB-511FE98AA157}"/>
                </a:ext>
              </a:extLst>
            </p:cNvPr>
            <p:cNvSpPr/>
            <p:nvPr/>
          </p:nvSpPr>
          <p:spPr>
            <a:xfrm>
              <a:off x="4980385" y="4628854"/>
              <a:ext cx="4145280" cy="457200"/>
            </a:xfrm>
            <a:prstGeom prst="rect">
              <a:avLst/>
            </a:prstGeom>
            <a:ln>
              <a:noFill/>
            </a:ln>
          </p:spPr>
          <p:txBody>
            <a:bodyPr wrap="none">
              <a:spAutoFit/>
            </a:bodyPr>
            <a:lstStyle/>
            <a:p>
              <a:pPr algn="dist"/>
              <a:r>
                <a:rPr altLang="en-US" kumimoji="1" lang="zh-CN" sz="2400">
                  <a:latin charset="-122" panose="020b0804020202020204" pitchFamily="34" typeface="汉仪雅酷黑 75W"/>
                  <a:ea charset="-122" panose="020b0804020202020204" pitchFamily="34" typeface="汉仪雅酷黑 75W"/>
                  <a:cs typeface="+mn-ea"/>
                  <a:sym typeface="+mn-lt"/>
                </a:rPr>
                <a:t>加入光盘行动，节约从我做起</a:t>
              </a:r>
            </a:p>
          </p:txBody>
        </p:sp>
      </p:grpSp>
      <p:grpSp>
        <p:nvGrpSpPr>
          <p:cNvPr id="22" name="组合 21">
            <a:extLst>
              <a:ext uri="{FF2B5EF4-FFF2-40B4-BE49-F238E27FC236}">
                <a16:creationId xmlns:a16="http://schemas.microsoft.com/office/drawing/2014/main" id="{1BAFB608-C231-41C3-A80C-A23059D248B6}"/>
              </a:ext>
            </a:extLst>
          </p:cNvPr>
          <p:cNvGrpSpPr/>
          <p:nvPr/>
        </p:nvGrpSpPr>
        <p:grpSpPr>
          <a:xfrm>
            <a:off x="539824" y="2919104"/>
            <a:ext cx="6791880" cy="1479094"/>
            <a:chOff x="3879538" y="3221080"/>
            <a:chExt cx="6791880" cy="1479094"/>
          </a:xfrm>
        </p:grpSpPr>
        <p:grpSp>
          <p:nvGrpSpPr>
            <p:cNvPr id="23" name="PA-1022118">
              <a:extLst>
                <a:ext uri="{FF2B5EF4-FFF2-40B4-BE49-F238E27FC236}">
                  <a16:creationId xmlns:a16="http://schemas.microsoft.com/office/drawing/2014/main" id="{1B5106F4-E39E-4AD1-AA08-1054C0BECC5F}"/>
                </a:ext>
              </a:extLst>
            </p:cNvPr>
            <p:cNvGrpSpPr/>
            <p:nvPr>
              <p:custDataLst>
                <p:tags r:id="rId14"/>
              </p:custDataLst>
            </p:nvPr>
          </p:nvGrpSpPr>
          <p:grpSpPr>
            <a:xfrm>
              <a:off x="3879538" y="3732081"/>
              <a:ext cx="6791880" cy="923329"/>
              <a:chOff x="1143130" y="1600247"/>
              <a:chExt cx="9389244" cy="1276431"/>
            </a:xfrm>
          </p:grpSpPr>
          <p:sp>
            <p:nvSpPr>
              <p:cNvPr id="26" name="PA-1022244">
                <a:extLst>
                  <a:ext uri="{FF2B5EF4-FFF2-40B4-BE49-F238E27FC236}">
                    <a16:creationId xmlns:a16="http://schemas.microsoft.com/office/drawing/2014/main" id="{3982D924-F736-4AA5-AB26-F5B02A2714BA}"/>
                  </a:ext>
                </a:extLst>
              </p:cNvPr>
              <p:cNvSpPr>
                <a:spLocks noChangeShapeType="1"/>
              </p:cNvSpPr>
              <p:nvPr>
                <p:custDataLst>
                  <p:tags r:id="rId15"/>
                </p:custDataLst>
              </p:nvPr>
            </p:nvSpPr>
            <p:spPr bwMode="auto">
              <a:xfrm flipH="1">
                <a:off x="1905110" y="2057438"/>
                <a:ext cx="609583" cy="0"/>
              </a:xfrm>
              <a:prstGeom prst="line">
                <a:avLst/>
              </a:prstGeom>
              <a:noFill/>
              <a:ln cap="flat" w="38100">
                <a:solidFill>
                  <a:srgbClr val="F49E00"/>
                </a:solidFill>
                <a:prstDash val="solid"/>
                <a:miter lim="800000"/>
              </a:ln>
            </p:spPr>
            <p:txBody>
              <a:bodyPr anchor="t" anchorCtr="0" bIns="45720" compatLnSpc="1" lIns="91440" numCol="1" rIns="91440" tIns="45720" vert="horz" wrap="square"/>
              <a:lstStyle/>
              <a:p>
                <a:pPr defTabSz="4572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400" u="none">
                  <a:ln>
                    <a:noFill/>
                  </a:ln>
                  <a:effectLst/>
                  <a:uLnTx/>
                  <a:uFillTx/>
                  <a:latin typeface="Adobe Arabic"/>
                  <a:ea typeface="微软雅黑"/>
                  <a:cs typeface="+mn-ea"/>
                  <a:sym typeface="+mn-lt"/>
                </a:endParaRPr>
              </a:p>
            </p:txBody>
          </p:sp>
          <p:sp>
            <p:nvSpPr>
              <p:cNvPr id="27" name="PA_圆角矩形 12">
                <a:extLst>
                  <a:ext uri="{FF2B5EF4-FFF2-40B4-BE49-F238E27FC236}">
                    <a16:creationId xmlns:a16="http://schemas.microsoft.com/office/drawing/2014/main" id="{07624E74-4F19-4BDE-84DA-90E4A574649B}"/>
                  </a:ext>
                </a:extLst>
              </p:cNvPr>
              <p:cNvSpPr>
                <a:spLocks noChangeAspect="1"/>
              </p:cNvSpPr>
              <p:nvPr>
                <p:custDataLst>
                  <p:tags r:id="rId16"/>
                </p:custDataLst>
              </p:nvPr>
            </p:nvSpPr>
            <p:spPr>
              <a:xfrm>
                <a:off x="1143130" y="1676446"/>
                <a:ext cx="761980" cy="761980"/>
              </a:xfrm>
              <a:prstGeom prst="roundRect">
                <a:avLst>
                  <a:gd fmla="val 50000" name="adj"/>
                </a:avLst>
              </a:prstGeom>
              <a:solidFill>
                <a:schemeClr val="bg1"/>
              </a:solidFill>
              <a:ln algn="ctr" cap="flat" cmpd="sng" w="63500">
                <a:solidFill>
                  <a:srgbClr val="F49E00"/>
                </a:solidFill>
                <a:prstDash val="solid"/>
                <a:miter lim="800000"/>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effectLst/>
                    <a:uLnTx/>
                    <a:uFillTx/>
                    <a:latin typeface="Adobe Arabic"/>
                    <a:ea typeface="微软雅黑"/>
                    <a:cs typeface="+mn-ea"/>
                    <a:sym typeface="+mn-lt"/>
                  </a:rPr>
                  <a:t>2</a:t>
                </a:r>
              </a:p>
            </p:txBody>
          </p:sp>
          <p:sp>
            <p:nvSpPr>
              <p:cNvPr id="28" name="PA-圆角矩形 38">
                <a:extLst>
                  <a:ext uri="{FF2B5EF4-FFF2-40B4-BE49-F238E27FC236}">
                    <a16:creationId xmlns:a16="http://schemas.microsoft.com/office/drawing/2014/main" id="{725B3E19-3D66-42E2-82AA-431621D6337A}"/>
                  </a:ext>
                </a:extLst>
              </p:cNvPr>
              <p:cNvSpPr/>
              <p:nvPr>
                <p:custDataLst>
                  <p:tags r:id="rId17"/>
                </p:custDataLst>
              </p:nvPr>
            </p:nvSpPr>
            <p:spPr>
              <a:xfrm rot="16200000">
                <a:off x="5797908" y="-1857788"/>
                <a:ext cx="1276431" cy="8192501"/>
              </a:xfrm>
              <a:prstGeom prst="roundRect">
                <a:avLst>
                  <a:gd fmla="val 50000" name="adj"/>
                </a:avLst>
              </a:prstGeom>
              <a:noFill/>
              <a:ln algn="ctr" cap="flat" cmpd="sng" w="12700">
                <a:solidFill>
                  <a:srgbClr val="F49E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4000" u="none">
                  <a:ln>
                    <a:noFill/>
                  </a:ln>
                  <a:effectLst/>
                  <a:uLnTx/>
                  <a:uFillTx/>
                  <a:latin typeface="Adobe Arabic"/>
                  <a:ea typeface="微软雅黑"/>
                  <a:cs typeface="+mn-ea"/>
                  <a:sym typeface="+mn-lt"/>
                </a:endParaRPr>
              </a:p>
            </p:txBody>
          </p:sp>
          <p:sp>
            <p:nvSpPr>
              <p:cNvPr id="29" name="PA-椭圆 31">
                <a:extLst>
                  <a:ext uri="{FF2B5EF4-FFF2-40B4-BE49-F238E27FC236}">
                    <a16:creationId xmlns:a16="http://schemas.microsoft.com/office/drawing/2014/main" id="{AAE3CE70-734D-4D3E-99F6-736ADE023C58}"/>
                  </a:ext>
                </a:extLst>
              </p:cNvPr>
              <p:cNvSpPr/>
              <p:nvPr>
                <p:custDataLst>
                  <p:tags r:id="rId18"/>
                </p:custDataLst>
              </p:nvPr>
            </p:nvSpPr>
            <p:spPr bwMode="auto">
              <a:xfrm>
                <a:off x="2467964" y="1981237"/>
                <a:ext cx="152395" cy="152395"/>
              </a:xfrm>
              <a:prstGeom prst="ellipse">
                <a:avLst/>
              </a:prstGeom>
              <a:solidFill>
                <a:schemeClr val="bg1"/>
              </a:solidFill>
              <a:ln algn="ctr" cap="flat" cmpd="sng" w="9525">
                <a:solidFill>
                  <a:srgbClr val="F49E00"/>
                </a:solidFill>
                <a:prstDash val="solid"/>
                <a:round/>
                <a:headEnd len="med" type="none" w="med"/>
                <a:tailEnd len="med" type="none" w="med"/>
              </a:ln>
              <a:effectLst>
                <a:outerShdw algn="ctr" dir="2700000" dist="17961" rotWithShape="0">
                  <a:sysClr lastClr="000000" val="windowText">
                    <a:gamma/>
                    <a:shade val="60000"/>
                    <a:invGamma/>
                  </a:sysClr>
                </a:outerShdw>
              </a:effectLst>
            </p:spPr>
            <p:txBody>
              <a:bodyPr anchor="t" anchorCtr="0" bIns="45720" compatLnSpc="1" lIns="91440" numCol="1" rIns="91440" rtlCol="0" tIns="45720" vert="horz" wrap="square"/>
              <a:lstStyle/>
              <a:p>
                <a:pP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400" u="none">
                  <a:ln>
                    <a:noFill/>
                  </a:ln>
                  <a:effectLst/>
                  <a:uLnTx/>
                  <a:uFillTx/>
                  <a:latin typeface="Adobe Arabic"/>
                  <a:ea typeface="微软雅黑"/>
                  <a:cs typeface="+mn-ea"/>
                  <a:sym typeface="+mn-lt"/>
                </a:endParaRPr>
              </a:p>
            </p:txBody>
          </p:sp>
        </p:grpSp>
        <p:sp>
          <p:nvSpPr>
            <p:cNvPr id="24" name="矩形 23">
              <a:extLst>
                <a:ext uri="{FF2B5EF4-FFF2-40B4-BE49-F238E27FC236}">
                  <a16:creationId xmlns:a16="http://schemas.microsoft.com/office/drawing/2014/main" id="{018E5CC9-E14E-402C-93EC-8D2062504D4E}"/>
                </a:ext>
              </a:extLst>
            </p:cNvPr>
            <p:cNvSpPr/>
            <p:nvPr/>
          </p:nvSpPr>
          <p:spPr>
            <a:xfrm>
              <a:off x="4993842" y="3221080"/>
              <a:ext cx="4145280" cy="457200"/>
            </a:xfrm>
            <a:prstGeom prst="rect">
              <a:avLst/>
            </a:prstGeom>
            <a:ln>
              <a:noFill/>
            </a:ln>
          </p:spPr>
          <p:txBody>
            <a:bodyPr wrap="none">
              <a:spAutoFit/>
            </a:bodyPr>
            <a:lstStyle/>
            <a:p>
              <a:pPr algn="dist"/>
              <a:r>
                <a:rPr altLang="en-US" kumimoji="1" lang="zh-CN" sz="2400">
                  <a:latin charset="-122" panose="020b0804020202020204" pitchFamily="34" typeface="汉仪雅酷黑 75W"/>
                  <a:ea charset="-122" panose="020b0804020202020204" pitchFamily="34" typeface="汉仪雅酷黑 75W"/>
                  <a:cs typeface="+mn-ea"/>
                  <a:sym typeface="+mn-lt"/>
                </a:rPr>
                <a:t>加入光盘行动，节约从我做起</a:t>
              </a:r>
            </a:p>
          </p:txBody>
        </p:sp>
        <p:sp>
          <p:nvSpPr>
            <p:cNvPr id="25" name="矩形 24">
              <a:extLst>
                <a:ext uri="{FF2B5EF4-FFF2-40B4-BE49-F238E27FC236}">
                  <a16:creationId xmlns:a16="http://schemas.microsoft.com/office/drawing/2014/main" id="{0A27247B-B810-4362-9969-B2F9DE0FFE5A}"/>
                </a:ext>
              </a:extLst>
            </p:cNvPr>
            <p:cNvSpPr/>
            <p:nvPr/>
          </p:nvSpPr>
          <p:spPr>
            <a:xfrm>
              <a:off x="5083825" y="3776843"/>
              <a:ext cx="5266754" cy="914400"/>
            </a:xfrm>
            <a:prstGeom prst="rect">
              <a:avLst/>
            </a:prstGeom>
            <a:ln>
              <a:noFill/>
            </a:ln>
          </p:spPr>
          <p:txBody>
            <a:bodyPr wrap="square">
              <a:spAutoFit/>
            </a:bodyPr>
            <a:lstStyle/>
            <a:p>
              <a:pPr indent="0" marL="0">
                <a:lnSpc>
                  <a:spcPct val="100000"/>
                </a:lnSpc>
                <a:buNone/>
              </a:pPr>
              <a:r>
                <a:rPr altLang="zh-CN" kumimoji="1" lang="en-US" sz="1800">
                  <a:cs typeface="+mn-ea"/>
                  <a:sym typeface="+mn-lt"/>
                </a:rPr>
                <a:t>2013年1月初，IN_33中的三个成员生发出号召“从我做起，今天不剩饭”的想法，得到多人响应。1月10日，提议设“光盘节”吧。“光盘”成为代号。</a:t>
              </a:r>
            </a:p>
          </p:txBody>
        </p:sp>
      </p:grpSp>
      <p:pic>
        <p:nvPicPr>
          <p:cNvPr id="30" name="图片 29">
            <a:extLst>
              <a:ext uri="{FF2B5EF4-FFF2-40B4-BE49-F238E27FC236}">
                <a16:creationId xmlns:a16="http://schemas.microsoft.com/office/drawing/2014/main" id="{A48A7D3A-CD18-4DD8-BE19-4E1FE4D234F4}"/>
              </a:ext>
            </a:extLst>
          </p:cNvPr>
          <p:cNvPicPr>
            <a:picLocks noChangeAspect="1"/>
          </p:cNvPicPr>
          <p:nvPr/>
        </p:nvPicPr>
        <p:blipFill>
          <a:blip r:embed="rId19"/>
          <a:stretch>
            <a:fillRect/>
          </a:stretch>
        </p:blipFill>
        <p:spPr>
          <a:xfrm>
            <a:off x="7627257" y="1706910"/>
            <a:ext cx="4024920" cy="4335110"/>
          </a:xfrm>
          <a:prstGeom prst="rect">
            <a:avLst/>
          </a:prstGeom>
          <a:ln>
            <a:solidFill>
              <a:srgbClr val="F49E00"/>
            </a:solidFill>
          </a:ln>
        </p:spPr>
      </p:pic>
    </p:spTree>
    <p:extLst>
      <p:ext uri="{BB962C8B-B14F-4D97-AF65-F5344CB8AC3E}">
        <p14:creationId val="262606846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22"/>
                                        </p:tgtEl>
                                        <p:attrNameLst>
                                          <p:attrName>style.visibility</p:attrName>
                                        </p:attrNameLst>
                                      </p:cBhvr>
                                      <p:to>
                                        <p:strVal val="visible"/>
                                      </p:to>
                                    </p:set>
                                    <p:animEffect filter="barn(inVertical)" transition="in">
                                      <p:cBhvr>
                                        <p:cTn dur="500" id="11"/>
                                        <p:tgtEl>
                                          <p:spTgt spid="22"/>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14"/>
                                        </p:tgtEl>
                                        <p:attrNameLst>
                                          <p:attrName>style.visibility</p:attrName>
                                        </p:attrNameLst>
                                      </p:cBhvr>
                                      <p:to>
                                        <p:strVal val="visible"/>
                                      </p:to>
                                    </p:set>
                                    <p:animEffect filter="barn(inVertical)"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0"/>
                                        </p:tgtEl>
                                        <p:attrNameLst>
                                          <p:attrName>style.visibility</p:attrName>
                                        </p:attrNameLst>
                                      </p:cBhvr>
                                      <p:to>
                                        <p:strVal val="visible"/>
                                      </p:to>
                                    </p:set>
                                    <p:animEffect filter="wipe(down)" transition="in">
                                      <p:cBhvr>
                                        <p:cTn dur="500" id="1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256735" y="420939"/>
            <a:ext cx="3154680" cy="365760"/>
          </a:xfrm>
          <a:prstGeom prst="rect">
            <a:avLst/>
          </a:prstGeom>
          <a:noFill/>
        </p:spPr>
        <p:txBody>
          <a:bodyPr rtlCol="0" wrap="none">
            <a:spAutoFit/>
          </a:bodyPr>
          <a:lstStyle/>
          <a:p>
            <a:pPr algn="dist"/>
            <a:r>
              <a:rPr altLang="en-US" kumimoji="1" lang="zh-CN" sz="1800">
                <a:latin charset="-122" panose="020b0804020202020204" pitchFamily="34" typeface="汉仪雅酷黑 75W"/>
                <a:ea charset="-122" panose="020b0804020202020204" pitchFamily="34" typeface="汉仪雅酷黑 75W"/>
                <a:cs typeface="+mn-ea"/>
                <a:sym typeface="+mn-lt"/>
              </a:rPr>
              <a:t>加入光盘行动，节约从我做起</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3" name="文本框 2">
            <a:extLst>
              <a:ext uri="{FF2B5EF4-FFF2-40B4-BE49-F238E27FC236}">
                <a16:creationId xmlns:a16="http://schemas.microsoft.com/office/drawing/2014/main" id="{46BD1E5E-19D4-4885-84D8-B443F6FCA827}"/>
              </a:ext>
            </a:extLst>
          </p:cNvPr>
          <p:cNvSpPr txBox="1"/>
          <p:nvPr/>
        </p:nvSpPr>
        <p:spPr>
          <a:xfrm>
            <a:off x="4997003" y="1904998"/>
            <a:ext cx="6568226" cy="1325880"/>
          </a:xfrm>
          <a:prstGeom prst="rect">
            <a:avLst/>
          </a:prstGeom>
          <a:noFill/>
        </p:spPr>
        <p:txBody>
          <a:bodyPr rtlCol="0" wrap="square">
            <a:spAutoFit/>
          </a:bodyPr>
          <a:lstStyle/>
          <a:p>
            <a:pPr>
              <a:lnSpc>
                <a:spcPct val="150000"/>
              </a:lnSpc>
            </a:pPr>
            <a:r>
              <a:rPr altLang="zh-CN" kumimoji="1" lang="en-US">
                <a:cs typeface="+mn-ea"/>
                <a:sym typeface="+mn-lt"/>
              </a:rPr>
              <a:t>2020年8月11日，中共中央总书记、国家主席、中央军委主席习近平对制止餐饮浪费行为作出重要指示。他指出，餐饮浪费现象，触目惊心、令人痛心</a:t>
            </a:r>
          </a:p>
        </p:txBody>
      </p:sp>
      <p:sp>
        <p:nvSpPr>
          <p:cNvPr id="7" name="文本框 6">
            <a:extLst>
              <a:ext uri="{FF2B5EF4-FFF2-40B4-BE49-F238E27FC236}">
                <a16:creationId xmlns:a16="http://schemas.microsoft.com/office/drawing/2014/main" id="{EAFA8F9D-B52A-459D-8575-1CAE54358C31}"/>
              </a:ext>
            </a:extLst>
          </p:cNvPr>
          <p:cNvSpPr txBox="1"/>
          <p:nvPr/>
        </p:nvSpPr>
        <p:spPr>
          <a:xfrm>
            <a:off x="770123" y="4024349"/>
            <a:ext cx="5262780" cy="1737360"/>
          </a:xfrm>
          <a:prstGeom prst="rect">
            <a:avLst/>
          </a:prstGeom>
          <a:noFill/>
        </p:spPr>
        <p:txBody>
          <a:bodyPr rtlCol="0" wrap="square">
            <a:spAutoFit/>
          </a:bodyPr>
          <a:lstStyle/>
          <a:p>
            <a:pPr>
              <a:lnSpc>
                <a:spcPct val="150000"/>
              </a:lnSpc>
            </a:pPr>
            <a:r>
              <a:rPr altLang="en-US" kumimoji="1" lang="zh-CN">
                <a:cs typeface="+mn-ea"/>
                <a:sym typeface="+mn-lt"/>
              </a:rPr>
              <a:t>“谁知盘中餐，粒粒皆辛苦。”尽管我国粮食生产连年丰收，对粮食安全还是始终要有危机意识，今年全球新冠肺炎疫情所带来的影响更是给我们敲响了警钟。</a:t>
            </a:r>
          </a:p>
        </p:txBody>
      </p:sp>
      <p:grpSp>
        <p:nvGrpSpPr>
          <p:cNvPr id="16" name="组合 15">
            <a:extLst>
              <a:ext uri="{FF2B5EF4-FFF2-40B4-BE49-F238E27FC236}">
                <a16:creationId xmlns:a16="http://schemas.microsoft.com/office/drawing/2014/main" id="{F1BE9741-ED22-43D1-9A4C-E77B97FD6834}"/>
              </a:ext>
            </a:extLst>
          </p:cNvPr>
          <p:cNvGrpSpPr/>
          <p:nvPr/>
        </p:nvGrpSpPr>
        <p:grpSpPr>
          <a:xfrm>
            <a:off x="842413" y="1969519"/>
            <a:ext cx="3783730" cy="1624403"/>
            <a:chOff x="842413" y="1969519"/>
            <a:chExt cx="3783730" cy="1624403"/>
          </a:xfrm>
        </p:grpSpPr>
        <p:sp>
          <p:nvSpPr>
            <p:cNvPr id="9" name="文本框 8">
              <a:extLst>
                <a:ext uri="{FF2B5EF4-FFF2-40B4-BE49-F238E27FC236}">
                  <a16:creationId xmlns:a16="http://schemas.microsoft.com/office/drawing/2014/main" id="{07E6EA64-A1E9-4126-8499-95FCBA8F5E64}"/>
                </a:ext>
              </a:extLst>
            </p:cNvPr>
            <p:cNvSpPr txBox="1"/>
            <p:nvPr/>
          </p:nvSpPr>
          <p:spPr>
            <a:xfrm>
              <a:off x="846851" y="1969519"/>
              <a:ext cx="1808480" cy="822960"/>
            </a:xfrm>
            <a:prstGeom prst="rect">
              <a:avLst/>
            </a:prstGeom>
            <a:solidFill>
              <a:srgbClr val="F49E00"/>
            </a:solidFill>
          </p:spPr>
          <p:txBody>
            <a:bodyPr rtlCol="0" wrap="none">
              <a:spAutoFit/>
            </a:bodyPr>
            <a:lstStyle/>
            <a:p>
              <a:pPr>
                <a:lnSpc>
                  <a:spcPct val="150000"/>
                </a:lnSpc>
              </a:pPr>
              <a:r>
                <a:rPr altLang="en-US" kumimoji="1" lang="zh-CN" sz="3200">
                  <a:solidFill>
                    <a:schemeClr val="bg1"/>
                  </a:solidFill>
                  <a:cs typeface="+mn-ea"/>
                  <a:sym typeface="+mn-lt"/>
                </a:rPr>
                <a:t>不想浪费</a:t>
              </a:r>
            </a:p>
          </p:txBody>
        </p:sp>
        <p:sp>
          <p:nvSpPr>
            <p:cNvPr id="11" name="文本框 10">
              <a:extLst>
                <a:ext uri="{FF2B5EF4-FFF2-40B4-BE49-F238E27FC236}">
                  <a16:creationId xmlns:a16="http://schemas.microsoft.com/office/drawing/2014/main" id="{D26C1B27-9064-4E09-B4F2-C8A29BEE9BA2}"/>
                </a:ext>
              </a:extLst>
            </p:cNvPr>
            <p:cNvSpPr txBox="1"/>
            <p:nvPr/>
          </p:nvSpPr>
          <p:spPr>
            <a:xfrm>
              <a:off x="842413" y="2816883"/>
              <a:ext cx="1808480" cy="822960"/>
            </a:xfrm>
            <a:prstGeom prst="rect">
              <a:avLst/>
            </a:prstGeom>
            <a:solidFill>
              <a:srgbClr val="F49E00"/>
            </a:solidFill>
          </p:spPr>
          <p:txBody>
            <a:bodyPr rtlCol="0" wrap="none">
              <a:spAutoFit/>
            </a:bodyPr>
            <a:lstStyle/>
            <a:p>
              <a:pPr>
                <a:lnSpc>
                  <a:spcPct val="150000"/>
                </a:lnSpc>
              </a:pPr>
              <a:r>
                <a:rPr altLang="en-US" kumimoji="1" lang="zh-CN" sz="3200">
                  <a:solidFill>
                    <a:schemeClr val="bg1"/>
                  </a:solidFill>
                  <a:cs typeface="+mn-ea"/>
                  <a:sym typeface="+mn-lt"/>
                </a:rPr>
                <a:t>不愿浪费</a:t>
              </a:r>
            </a:p>
          </p:txBody>
        </p:sp>
        <p:sp>
          <p:nvSpPr>
            <p:cNvPr id="13" name="文本框 12">
              <a:extLst>
                <a:ext uri="{FF2B5EF4-FFF2-40B4-BE49-F238E27FC236}">
                  <a16:creationId xmlns:a16="http://schemas.microsoft.com/office/drawing/2014/main" id="{FC0AA6AE-F313-42A9-BDEA-DB184AA4CDF4}"/>
                </a:ext>
              </a:extLst>
            </p:cNvPr>
            <p:cNvSpPr txBox="1"/>
            <p:nvPr/>
          </p:nvSpPr>
          <p:spPr>
            <a:xfrm>
              <a:off x="2800002" y="1977116"/>
              <a:ext cx="1808480" cy="822960"/>
            </a:xfrm>
            <a:prstGeom prst="rect">
              <a:avLst/>
            </a:prstGeom>
            <a:solidFill>
              <a:srgbClr val="F49E00"/>
            </a:solidFill>
          </p:spPr>
          <p:txBody>
            <a:bodyPr rtlCol="0" wrap="none">
              <a:spAutoFit/>
            </a:bodyPr>
            <a:lstStyle/>
            <a:p>
              <a:pPr>
                <a:lnSpc>
                  <a:spcPct val="150000"/>
                </a:lnSpc>
              </a:pPr>
              <a:r>
                <a:rPr altLang="en-US" kumimoji="1" lang="zh-CN" sz="3200">
                  <a:solidFill>
                    <a:schemeClr val="bg1"/>
                  </a:solidFill>
                  <a:cs typeface="+mn-ea"/>
                  <a:sym typeface="+mn-lt"/>
                </a:rPr>
                <a:t>不能浪费</a:t>
              </a:r>
            </a:p>
          </p:txBody>
        </p:sp>
        <p:sp>
          <p:nvSpPr>
            <p:cNvPr id="15" name="文本框 14">
              <a:extLst>
                <a:ext uri="{FF2B5EF4-FFF2-40B4-BE49-F238E27FC236}">
                  <a16:creationId xmlns:a16="http://schemas.microsoft.com/office/drawing/2014/main" id="{F3F7C9AF-5714-4CF1-9CF3-4EAF058E849A}"/>
                </a:ext>
              </a:extLst>
            </p:cNvPr>
            <p:cNvSpPr txBox="1"/>
            <p:nvPr/>
          </p:nvSpPr>
          <p:spPr>
            <a:xfrm>
              <a:off x="2791416" y="2824481"/>
              <a:ext cx="1808480" cy="822960"/>
            </a:xfrm>
            <a:prstGeom prst="rect">
              <a:avLst/>
            </a:prstGeom>
            <a:solidFill>
              <a:srgbClr val="F49E00"/>
            </a:solidFill>
          </p:spPr>
          <p:txBody>
            <a:bodyPr rtlCol="0" wrap="none">
              <a:spAutoFit/>
            </a:bodyPr>
            <a:lstStyle/>
            <a:p>
              <a:pPr>
                <a:lnSpc>
                  <a:spcPct val="150000"/>
                </a:lnSpc>
              </a:pPr>
              <a:r>
                <a:rPr altLang="en-US" kumimoji="1" lang="zh-CN" sz="3200">
                  <a:solidFill>
                    <a:schemeClr val="bg1"/>
                  </a:solidFill>
                  <a:cs typeface="+mn-ea"/>
                  <a:sym typeface="+mn-lt"/>
                </a:rPr>
                <a:t>不敢浪费</a:t>
              </a:r>
            </a:p>
          </p:txBody>
        </p:sp>
      </p:grpSp>
      <p:pic>
        <p:nvPicPr>
          <p:cNvPr id="18" name="图片 17">
            <a:extLst>
              <a:ext uri="{FF2B5EF4-FFF2-40B4-BE49-F238E27FC236}">
                <a16:creationId xmlns:a16="http://schemas.microsoft.com/office/drawing/2014/main" id="{AFB1452B-B0D4-43EE-821A-B2CD40FB99B5}"/>
              </a:ext>
            </a:extLst>
          </p:cNvPr>
          <p:cNvPicPr>
            <a:picLocks noChangeAspect="1"/>
          </p:cNvPicPr>
          <p:nvPr/>
        </p:nvPicPr>
        <p:blipFill>
          <a:blip r:embed="rId4"/>
          <a:srcRect b="23668" t="11211"/>
          <a:stretch>
            <a:fillRect/>
          </a:stretch>
        </p:blipFill>
        <p:spPr>
          <a:xfrm>
            <a:off x="6096000" y="3586324"/>
            <a:ext cx="5412239" cy="2349660"/>
          </a:xfrm>
          <a:prstGeom prst="rect">
            <a:avLst/>
          </a:prstGeom>
          <a:ln>
            <a:noFill/>
          </a:ln>
          <a:effectLst>
            <a:softEdge rad="112500"/>
          </a:effectLst>
        </p:spPr>
      </p:pic>
    </p:spTree>
    <p:extLst>
      <p:ext uri="{BB962C8B-B14F-4D97-AF65-F5344CB8AC3E}">
        <p14:creationId val="32224859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ppt_x"/>
                                          </p:val>
                                        </p:tav>
                                        <p:tav tm="100000">
                                          <p:val>
                                            <p:strVal val="#ppt_x"/>
                                          </p:val>
                                        </p:tav>
                                      </p:tavLst>
                                    </p:anim>
                                    <p:anim calcmode="lin" valueType="num">
                                      <p:cBhvr additive="base">
                                        <p:cTn dur="50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500" id="2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256735" y="420939"/>
            <a:ext cx="3154680" cy="365760"/>
          </a:xfrm>
          <a:prstGeom prst="rect">
            <a:avLst/>
          </a:prstGeom>
          <a:noFill/>
        </p:spPr>
        <p:txBody>
          <a:bodyPr rtlCol="0" wrap="none">
            <a:spAutoFit/>
          </a:bodyPr>
          <a:lstStyle/>
          <a:p>
            <a:pPr algn="dist"/>
            <a:r>
              <a:rPr altLang="en-US" kumimoji="1" lang="zh-CN" sz="1800">
                <a:latin charset="-122" panose="020b0804020202020204" pitchFamily="34" typeface="汉仪雅酷黑 75W"/>
                <a:ea charset="-122" panose="020b0804020202020204" pitchFamily="34" typeface="汉仪雅酷黑 75W"/>
                <a:cs typeface="+mn-ea"/>
                <a:sym typeface="+mn-lt"/>
              </a:rPr>
              <a:t>加入光盘行动，节约从我做起</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grpSp>
        <p:nvGrpSpPr>
          <p:cNvPr id="4" name="组合 3">
            <a:extLst>
              <a:ext uri="{FF2B5EF4-FFF2-40B4-BE49-F238E27FC236}">
                <a16:creationId xmlns:a16="http://schemas.microsoft.com/office/drawing/2014/main" id="{8ABA6F5A-3906-4196-AEEC-C3CFB96B55BE}"/>
              </a:ext>
            </a:extLst>
          </p:cNvPr>
          <p:cNvGrpSpPr/>
          <p:nvPr/>
        </p:nvGrpSpPr>
        <p:grpSpPr>
          <a:xfrm>
            <a:off x="532436" y="1106358"/>
            <a:ext cx="11075504" cy="4720475"/>
            <a:chOff x="532436" y="1106358"/>
            <a:chExt cx="11075504" cy="4720475"/>
          </a:xfrm>
        </p:grpSpPr>
        <p:sp>
          <p:nvSpPr>
            <p:cNvPr id="6" name="椭圆 5">
              <a:extLst>
                <a:ext uri="{FF2B5EF4-FFF2-40B4-BE49-F238E27FC236}">
                  <a16:creationId xmlns:a16="http://schemas.microsoft.com/office/drawing/2014/main" id="{3D8D04BD-BD4B-4179-9644-DD19D4439DEA}"/>
                </a:ext>
              </a:extLst>
            </p:cNvPr>
            <p:cNvSpPr/>
            <p:nvPr/>
          </p:nvSpPr>
          <p:spPr>
            <a:xfrm>
              <a:off x="3908417" y="1306413"/>
              <a:ext cx="4301011" cy="430101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tx1"/>
                </a:solidFill>
                <a:cs typeface="+mn-ea"/>
                <a:sym typeface="+mn-lt"/>
              </a:endParaRPr>
            </a:p>
          </p:txBody>
        </p:sp>
        <p:sp>
          <p:nvSpPr>
            <p:cNvPr id="7" name="文本框 6">
              <a:extLst>
                <a:ext uri="{FF2B5EF4-FFF2-40B4-BE49-F238E27FC236}">
                  <a16:creationId xmlns:a16="http://schemas.microsoft.com/office/drawing/2014/main" id="{17C30EBC-F57B-4C3F-BFBB-E7F540F230E7}"/>
                </a:ext>
              </a:extLst>
            </p:cNvPr>
            <p:cNvSpPr txBox="1"/>
            <p:nvPr/>
          </p:nvSpPr>
          <p:spPr>
            <a:xfrm>
              <a:off x="8373712" y="1982741"/>
              <a:ext cx="2949545" cy="2834641"/>
            </a:xfrm>
            <a:prstGeom prst="rect">
              <a:avLst/>
            </a:prstGeom>
            <a:noFill/>
          </p:spPr>
          <p:txBody>
            <a:bodyPr rtlCol="0" wrap="square">
              <a:spAutoFit/>
            </a:bodyPr>
            <a:lstStyle/>
            <a:p>
              <a:r>
                <a:rPr altLang="en-US" kumimoji="1" lang="zh-CN">
                  <a:cs typeface="+mn-ea"/>
                  <a:sym typeface="+mn-lt"/>
                </a:rPr>
                <a:t>吃光盘子中的食物，得到从中央到民众的支持，成为2013年十大新闻热词、网络热度词汇，最知名公益品牌之一。公益组织的志愿者倡议市民在饭店就餐打包剩饭，“光盘”离开  ，形成人人节约粮食的好风气。他们将继续在不同城市开展这个公益活动。</a:t>
              </a:r>
            </a:p>
          </p:txBody>
        </p:sp>
        <p:sp>
          <p:nvSpPr>
            <p:cNvPr id="8" name="文本框 7">
              <a:extLst>
                <a:ext uri="{FF2B5EF4-FFF2-40B4-BE49-F238E27FC236}">
                  <a16:creationId xmlns:a16="http://schemas.microsoft.com/office/drawing/2014/main" id="{F058398D-88B5-4DA9-89EA-F82481D326E7}"/>
                </a:ext>
              </a:extLst>
            </p:cNvPr>
            <p:cNvSpPr txBox="1"/>
            <p:nvPr/>
          </p:nvSpPr>
          <p:spPr>
            <a:xfrm>
              <a:off x="532436" y="1982741"/>
              <a:ext cx="2983420" cy="2587752"/>
            </a:xfrm>
            <a:prstGeom prst="rect">
              <a:avLst/>
            </a:prstGeom>
            <a:noFill/>
          </p:spPr>
          <p:txBody>
            <a:bodyPr rtlCol="0" wrap="square">
              <a:spAutoFit/>
            </a:bodyPr>
            <a:lstStyle/>
            <a:p>
              <a:pPr>
                <a:lnSpc>
                  <a:spcPct val="130000"/>
                </a:lnSpc>
              </a:pPr>
              <a:r>
                <a:rPr altLang="en-US" kumimoji="1" lang="zh-CN">
                  <a:cs typeface="+mn-ea"/>
                  <a:sym typeface="+mn-lt"/>
                </a:rPr>
                <a:t>饥饿距离我们并不遥远，而即便时至今日，珍惜粮食，节约粮食仍是需要遵守的古老美德之一。</a:t>
              </a:r>
            </a:p>
            <a:p>
              <a:pPr>
                <a:lnSpc>
                  <a:spcPct val="130000"/>
                </a:lnSpc>
              </a:pPr>
              <a:r>
                <a:rPr altLang="en-US" kumimoji="1" lang="zh-CN">
                  <a:cs typeface="+mn-ea"/>
                  <a:sym typeface="+mn-lt"/>
                </a:rPr>
                <a:t>“光盘行动”倡导厉行节约，反对铺张浪费，带动大家珍惜粮食、</a:t>
              </a:r>
            </a:p>
          </p:txBody>
        </p:sp>
        <p:cxnSp>
          <p:nvCxnSpPr>
            <p:cNvPr id="9" name="直线连接符 5">
              <a:extLst>
                <a:ext uri="{FF2B5EF4-FFF2-40B4-BE49-F238E27FC236}">
                  <a16:creationId xmlns:a16="http://schemas.microsoft.com/office/drawing/2014/main" id="{CD166267-41D7-4FB3-8174-E1B1A117BF23}"/>
                </a:ext>
              </a:extLst>
            </p:cNvPr>
            <p:cNvCxnSpPr/>
            <p:nvPr/>
          </p:nvCxnSpPr>
          <p:spPr>
            <a:xfrm>
              <a:off x="625032" y="5826833"/>
              <a:ext cx="4168588" cy="0"/>
            </a:xfrm>
            <a:prstGeom prst="line">
              <a:avLst/>
            </a:prstGeom>
            <a:ln w="12700">
              <a:solidFill>
                <a:srgbClr val="F49E00"/>
              </a:solidFill>
            </a:ln>
          </p:spPr>
          <p:style>
            <a:lnRef idx="1">
              <a:schemeClr val="accent1"/>
            </a:lnRef>
            <a:fillRef idx="0">
              <a:schemeClr val="accent1"/>
            </a:fillRef>
            <a:effectRef idx="0">
              <a:schemeClr val="accent1"/>
            </a:effectRef>
            <a:fontRef idx="minor">
              <a:schemeClr val="tx1"/>
            </a:fontRef>
          </p:style>
        </p:cxnSp>
        <p:cxnSp>
          <p:nvCxnSpPr>
            <p:cNvPr id="10" name="直线连接符 6">
              <a:extLst>
                <a:ext uri="{FF2B5EF4-FFF2-40B4-BE49-F238E27FC236}">
                  <a16:creationId xmlns:a16="http://schemas.microsoft.com/office/drawing/2014/main" id="{A35FF648-0F3C-4C7A-9AF4-1C4E9FD8DCFE}"/>
                </a:ext>
              </a:extLst>
            </p:cNvPr>
            <p:cNvCxnSpPr/>
            <p:nvPr/>
          </p:nvCxnSpPr>
          <p:spPr>
            <a:xfrm>
              <a:off x="7422303" y="1618130"/>
              <a:ext cx="4185637" cy="0"/>
            </a:xfrm>
            <a:prstGeom prst="line">
              <a:avLst/>
            </a:prstGeom>
            <a:ln w="12700">
              <a:solidFill>
                <a:srgbClr val="F49E0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70A2B68-4D93-4242-9A3A-29FC6C5E6B55}"/>
                </a:ext>
              </a:extLst>
            </p:cNvPr>
            <p:cNvSpPr txBox="1"/>
            <p:nvPr/>
          </p:nvSpPr>
          <p:spPr>
            <a:xfrm>
              <a:off x="532436" y="5321614"/>
              <a:ext cx="3484880" cy="396240"/>
            </a:xfrm>
            <a:prstGeom prst="rect">
              <a:avLst/>
            </a:prstGeom>
            <a:noFill/>
          </p:spPr>
          <p:txBody>
            <a:bodyPr rtlCol="0" wrap="none">
              <a:spAutoFit/>
            </a:bodyPr>
            <a:lstStyle/>
            <a:p>
              <a:pPr algn="dist"/>
              <a:r>
                <a:rPr altLang="en-US" kumimoji="1" lang="zh-CN" sz="2000">
                  <a:latin charset="-122" panose="020b0804020202020204" pitchFamily="34" typeface="汉仪雅酷黑 75W"/>
                  <a:ea charset="-122" panose="020b0804020202020204" pitchFamily="34" typeface="汉仪雅酷黑 75W"/>
                  <a:cs typeface="+mn-ea"/>
                  <a:sym typeface="+mn-lt"/>
                </a:rPr>
                <a:t>加入光盘行动，节约从我做起</a:t>
              </a:r>
            </a:p>
          </p:txBody>
        </p:sp>
        <p:sp>
          <p:nvSpPr>
            <p:cNvPr id="12" name="文本框 11">
              <a:extLst>
                <a:ext uri="{FF2B5EF4-FFF2-40B4-BE49-F238E27FC236}">
                  <a16:creationId xmlns:a16="http://schemas.microsoft.com/office/drawing/2014/main" id="{4C944632-D9D7-439A-9316-3E215EC0711E}"/>
                </a:ext>
              </a:extLst>
            </p:cNvPr>
            <p:cNvSpPr txBox="1"/>
            <p:nvPr/>
          </p:nvSpPr>
          <p:spPr>
            <a:xfrm>
              <a:off x="8089029" y="1106358"/>
              <a:ext cx="3484880" cy="396240"/>
            </a:xfrm>
            <a:prstGeom prst="rect">
              <a:avLst/>
            </a:prstGeom>
            <a:noFill/>
          </p:spPr>
          <p:txBody>
            <a:bodyPr rtlCol="0" wrap="none">
              <a:spAutoFit/>
            </a:bodyPr>
            <a:lstStyle/>
            <a:p>
              <a:pPr algn="dist"/>
              <a:r>
                <a:rPr altLang="en-US" kumimoji="1" lang="zh-CN" sz="2000">
                  <a:latin charset="-122" panose="020b0804020202020204" pitchFamily="34" typeface="汉仪雅酷黑 75W"/>
                  <a:ea charset="-122" panose="020b0804020202020204" pitchFamily="34" typeface="汉仪雅酷黑 75W"/>
                  <a:cs typeface="+mn-ea"/>
                  <a:sym typeface="+mn-lt"/>
                </a:rPr>
                <a:t>加入光盘行动，节约从我做起</a:t>
              </a:r>
            </a:p>
          </p:txBody>
        </p:sp>
      </p:grpSp>
    </p:spTree>
    <p:extLst>
      <p:ext uri="{BB962C8B-B14F-4D97-AF65-F5344CB8AC3E}">
        <p14:creationId val="303932254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4"/>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5"/>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6"/>
          <a:stretch>
            <a:fillRect/>
          </a:stretch>
        </p:blipFill>
        <p:spPr>
          <a:xfrm flipH="1">
            <a:off x="9039177" y="3419402"/>
            <a:ext cx="3139439" cy="3523496"/>
          </a:xfrm>
          <a:prstGeom prst="rect">
            <a:avLst/>
          </a:prstGeom>
        </p:spPr>
      </p:pic>
      <p:pic>
        <p:nvPicPr>
          <p:cNvPr id="43" name="图片 42">
            <a:extLst>
              <a:ext uri="{FF2B5EF4-FFF2-40B4-BE49-F238E27FC236}">
                <a16:creationId xmlns:a16="http://schemas.microsoft.com/office/drawing/2014/main" id="{970F34D3-699A-4F95-8D99-6822C2832D36}"/>
              </a:ext>
            </a:extLst>
          </p:cNvPr>
          <p:cNvPicPr>
            <a:picLocks noChangeAspect="1"/>
          </p:cNvPicPr>
          <p:nvPr/>
        </p:nvPicPr>
        <p:blipFill>
          <a:blip r:embed="rId7"/>
          <a:stretch>
            <a:fillRect/>
          </a:stretch>
        </p:blipFill>
        <p:spPr>
          <a:xfrm>
            <a:off x="-470915" y="2922190"/>
            <a:ext cx="5658128" cy="3773970"/>
          </a:xfrm>
          <a:prstGeom prst="rect">
            <a:avLst/>
          </a:prstGeom>
        </p:spPr>
      </p:pic>
      <p:grpSp>
        <p:nvGrpSpPr>
          <p:cNvPr id="12" name="组合 11">
            <a:extLst>
              <a:ext uri="{FF2B5EF4-FFF2-40B4-BE49-F238E27FC236}">
                <a16:creationId xmlns:a16="http://schemas.microsoft.com/office/drawing/2014/main" id="{9FD031BF-1E66-4F0D-9C8D-9FFC6F66FEC7}"/>
              </a:ext>
            </a:extLst>
          </p:cNvPr>
          <p:cNvGrpSpPr/>
          <p:nvPr/>
        </p:nvGrpSpPr>
        <p:grpSpPr>
          <a:xfrm>
            <a:off x="5888141" y="1118517"/>
            <a:ext cx="4364767" cy="572186"/>
            <a:chOff x="1682750" y="1250950"/>
            <a:chExt cx="3148012" cy="307975"/>
          </a:xfrm>
          <a:solidFill>
            <a:srgbClr val="F49E00"/>
          </a:solidFill>
        </p:grpSpPr>
        <p:sp>
          <p:nvSpPr>
            <p:cNvPr id="14" name="Freeform 9">
              <a:extLst>
                <a:ext uri="{FF2B5EF4-FFF2-40B4-BE49-F238E27FC236}">
                  <a16:creationId xmlns:a16="http://schemas.microsoft.com/office/drawing/2014/main" id="{A697BB59-C08C-4E4A-9064-E54B942ABB95}"/>
                </a:ext>
              </a:extLst>
            </p:cNvPr>
            <p:cNvSpPr/>
            <p:nvPr/>
          </p:nvSpPr>
          <p:spPr bwMode="auto">
            <a:xfrm>
              <a:off x="1682750" y="1250950"/>
              <a:ext cx="3148012" cy="307975"/>
            </a:xfrm>
            <a:custGeom>
              <a:gdLst>
                <a:gd fmla="*/ 64 w 1983" name="T0"/>
                <a:gd fmla="*/ 194 h 194" name="T1"/>
                <a:gd fmla="*/ 0 w 1983" name="T2"/>
                <a:gd fmla="*/ 97 h 194" name="T3"/>
                <a:gd fmla="*/ 64 w 1983" name="T4"/>
                <a:gd fmla="*/ 0 h 194" name="T5"/>
                <a:gd fmla="*/ 1918 w 1983" name="T6"/>
                <a:gd fmla="*/ 0 h 194" name="T7"/>
                <a:gd fmla="*/ 1983 w 1983" name="T8"/>
                <a:gd fmla="*/ 97 h 194" name="T9"/>
                <a:gd fmla="*/ 1918 w 1983" name="T10"/>
                <a:gd fmla="*/ 194 h 194" name="T11"/>
                <a:gd fmla="*/ 64 w 1983" name="T12"/>
                <a:gd fmla="*/ 194 h 194" name="T13"/>
              </a:gdLst>
              <a:cxnLst>
                <a:cxn ang="0">
                  <a:pos x="T0" y="T1"/>
                </a:cxn>
                <a:cxn ang="0">
                  <a:pos x="T2" y="T3"/>
                </a:cxn>
                <a:cxn ang="0">
                  <a:pos x="T4" y="T5"/>
                </a:cxn>
                <a:cxn ang="0">
                  <a:pos x="T6" y="T7"/>
                </a:cxn>
                <a:cxn ang="0">
                  <a:pos x="T8" y="T9"/>
                </a:cxn>
                <a:cxn ang="0">
                  <a:pos x="T10" y="T11"/>
                </a:cxn>
                <a:cxn ang="0">
                  <a:pos x="T12" y="T13"/>
                </a:cxn>
              </a:cxnLst>
              <a:rect b="b" l="0" r="r" t="0"/>
              <a:pathLst>
                <a:path h="194" w="1983">
                  <a:moveTo>
                    <a:pt x="64" y="194"/>
                  </a:moveTo>
                  <a:lnTo>
                    <a:pt x="0" y="97"/>
                  </a:lnTo>
                  <a:lnTo>
                    <a:pt x="64" y="0"/>
                  </a:lnTo>
                  <a:lnTo>
                    <a:pt x="1918" y="0"/>
                  </a:lnTo>
                  <a:lnTo>
                    <a:pt x="1983" y="97"/>
                  </a:lnTo>
                  <a:lnTo>
                    <a:pt x="1918" y="194"/>
                  </a:lnTo>
                  <a:lnTo>
                    <a:pt x="64" y="194"/>
                  </a:lnTo>
                  <a:close/>
                </a:path>
              </a:pathLst>
            </a:custGeom>
            <a:grpFill/>
            <a:ln w="12700">
              <a:miter lim="400000"/>
            </a:ln>
          </p:spPr>
          <p:txBody>
            <a:bodyPr anchor="ctr" bIns="24617" lIns="24617" rIns="24617" tIns="24617"/>
            <a:lstStyle/>
            <a:p>
              <a:pPr defTabSz="400022"/>
              <a:endParaRPr altLang="en-US" lang="zh-CN" sz="1554">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16" name="Rectangle 19">
              <a:extLst>
                <a:ext uri="{FF2B5EF4-FFF2-40B4-BE49-F238E27FC236}">
                  <a16:creationId xmlns:a16="http://schemas.microsoft.com/office/drawing/2014/main" id="{6EB8893A-1057-4E6A-AB3F-3CEC50AB6DE6}"/>
                </a:ext>
              </a:extLst>
            </p:cNvPr>
            <p:cNvSpPr>
              <a:spLocks noChangeArrowheads="1"/>
            </p:cNvSpPr>
            <p:nvPr/>
          </p:nvSpPr>
          <p:spPr bwMode="auto">
            <a:xfrm>
              <a:off x="1803348" y="1298500"/>
              <a:ext cx="2857812" cy="196868"/>
            </a:xfrm>
            <a:prstGeom prst="rect">
              <a:avLst/>
            </a:prstGeom>
            <a:noFill/>
            <a:ln>
              <a:noFill/>
            </a:ln>
            <a:extLs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9pPr>
            </a:lstStyle>
            <a:p>
              <a:r>
                <a:rPr altLang="en-US" lang="zh-CN" sz="24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增产不忘节约，消费不能浪费</a:t>
              </a:r>
            </a:p>
          </p:txBody>
        </p:sp>
      </p:grpSp>
      <p:grpSp>
        <p:nvGrpSpPr>
          <p:cNvPr id="31" name="组合 30">
            <a:extLst>
              <a:ext uri="{FF2B5EF4-FFF2-40B4-BE49-F238E27FC236}">
                <a16:creationId xmlns:a16="http://schemas.microsoft.com/office/drawing/2014/main" id="{44D53352-8C5C-44BC-89FD-5AABA9F5E023}"/>
              </a:ext>
            </a:extLst>
          </p:cNvPr>
          <p:cNvGrpSpPr/>
          <p:nvPr/>
        </p:nvGrpSpPr>
        <p:grpSpPr>
          <a:xfrm>
            <a:off x="4860555" y="2145596"/>
            <a:ext cx="888302" cy="829081"/>
            <a:chOff x="2084388" y="1758950"/>
            <a:chExt cx="350837" cy="333375"/>
          </a:xfrm>
          <a:solidFill>
            <a:srgbClr val="F49E00"/>
          </a:solidFill>
        </p:grpSpPr>
        <p:sp>
          <p:nvSpPr>
            <p:cNvPr id="32" name="Freeform 27">
              <a:extLst>
                <a:ext uri="{FF2B5EF4-FFF2-40B4-BE49-F238E27FC236}">
                  <a16:creationId xmlns:a16="http://schemas.microsoft.com/office/drawing/2014/main" id="{22FF6EAD-AEBB-4D2A-8FDC-C28B43B6FBF5}"/>
                </a:ext>
              </a:extLst>
            </p:cNvPr>
            <p:cNvSpPr/>
            <p:nvPr/>
          </p:nvSpPr>
          <p:spPr bwMode="auto">
            <a:xfrm>
              <a:off x="2084388" y="1758950"/>
              <a:ext cx="350837" cy="333375"/>
            </a:xfrm>
            <a:custGeom>
              <a:gdLst>
                <a:gd fmla="*/ 42 w 221" name="T0"/>
                <a:gd fmla="*/ 210 h 210" name="T1"/>
                <a:gd fmla="*/ 0 w 221" name="T2"/>
                <a:gd fmla="*/ 81 h 210" name="T3"/>
                <a:gd fmla="*/ 110 w 221" name="T4"/>
                <a:gd fmla="*/ 0 h 210" name="T5"/>
                <a:gd fmla="*/ 221 w 221" name="T6"/>
                <a:gd fmla="*/ 81 h 210" name="T7"/>
                <a:gd fmla="*/ 178 w 221" name="T8"/>
                <a:gd fmla="*/ 210 h 210" name="T9"/>
                <a:gd fmla="*/ 42 w 221" name="T10"/>
                <a:gd fmla="*/ 210 h 210" name="T11"/>
              </a:gdLst>
              <a:cxnLst>
                <a:cxn ang="0">
                  <a:pos x="T0" y="T1"/>
                </a:cxn>
                <a:cxn ang="0">
                  <a:pos x="T2" y="T3"/>
                </a:cxn>
                <a:cxn ang="0">
                  <a:pos x="T4" y="T5"/>
                </a:cxn>
                <a:cxn ang="0">
                  <a:pos x="T6" y="T7"/>
                </a:cxn>
                <a:cxn ang="0">
                  <a:pos x="T8" y="T9"/>
                </a:cxn>
                <a:cxn ang="0">
                  <a:pos x="T10" y="T11"/>
                </a:cxn>
              </a:cxnLst>
              <a:rect b="b" l="0" r="r" t="0"/>
              <a:pathLst>
                <a:path h="210" w="221">
                  <a:moveTo>
                    <a:pt x="42" y="210"/>
                  </a:moveTo>
                  <a:lnTo>
                    <a:pt x="0" y="81"/>
                  </a:lnTo>
                  <a:lnTo>
                    <a:pt x="110" y="0"/>
                  </a:lnTo>
                  <a:lnTo>
                    <a:pt x="221" y="81"/>
                  </a:lnTo>
                  <a:lnTo>
                    <a:pt x="178" y="210"/>
                  </a:lnTo>
                  <a:lnTo>
                    <a:pt x="42" y="210"/>
                  </a:lnTo>
                  <a:close/>
                </a:path>
              </a:pathLst>
            </a:custGeom>
            <a:grpFill/>
            <a:ln w="12700">
              <a:miter lim="400000"/>
            </a:ln>
          </p:spPr>
          <p:txBody>
            <a:bodyPr anchor="ctr" bIns="24617" lIns="24617" rIns="24617" tIns="24617"/>
            <a:lstStyle/>
            <a:p>
              <a:pPr defTabSz="400022"/>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33" name="Freeform 33">
              <a:extLst>
                <a:ext uri="{FF2B5EF4-FFF2-40B4-BE49-F238E27FC236}">
                  <a16:creationId xmlns:a16="http://schemas.microsoft.com/office/drawing/2014/main" id="{7AA8AEED-F416-4C8B-9156-39C956DE432C}"/>
                </a:ext>
              </a:extLst>
            </p:cNvPr>
            <p:cNvSpPr/>
            <p:nvPr/>
          </p:nvSpPr>
          <p:spPr bwMode="auto">
            <a:xfrm>
              <a:off x="2197100" y="1838325"/>
              <a:ext cx="120650" cy="192088"/>
            </a:xfrm>
            <a:custGeom>
              <a:gdLst>
                <a:gd fmla="*/ 0 w 76" name="T0"/>
                <a:gd fmla="*/ 121 h 121" name="T1"/>
                <a:gd fmla="*/ 0 w 76" name="T2"/>
                <a:gd fmla="*/ 98 h 121" name="T3"/>
                <a:gd fmla="*/ 7 w 76" name="T4"/>
                <a:gd fmla="*/ 90 h 121" name="T5"/>
                <a:gd fmla="*/ 15 w 76" name="T6"/>
                <a:gd fmla="*/ 81 h 121" name="T7"/>
                <a:gd fmla="*/ 36 w 76" name="T8"/>
                <a:gd fmla="*/ 61 h 121" name="T9"/>
                <a:gd fmla="*/ 44 w 76" name="T10"/>
                <a:gd fmla="*/ 52 h 121" name="T11"/>
                <a:gd fmla="*/ 49 w 76" name="T12"/>
                <a:gd fmla="*/ 45 h 121" name="T13"/>
                <a:gd fmla="*/ 50 w 76" name="T14"/>
                <a:gd fmla="*/ 37 h 121" name="T15"/>
                <a:gd fmla="*/ 49 w 76" name="T16"/>
                <a:gd fmla="*/ 31 h 121" name="T17"/>
                <a:gd fmla="*/ 47 w 76" name="T18"/>
                <a:gd fmla="*/ 27 h 121" name="T19"/>
                <a:gd fmla="*/ 44 w 76" name="T20"/>
                <a:gd fmla="*/ 24 h 121" name="T21"/>
                <a:gd fmla="*/ 36 w 76" name="T22"/>
                <a:gd fmla="*/ 23 h 121" name="T23"/>
                <a:gd fmla="*/ 33 w 76" name="T24"/>
                <a:gd fmla="*/ 24 h 121" name="T25"/>
                <a:gd fmla="*/ 28 w 76" name="T26"/>
                <a:gd fmla="*/ 27 h 121" name="T27"/>
                <a:gd fmla="*/ 23 w 76" name="T28"/>
                <a:gd fmla="*/ 35 h 121" name="T29"/>
                <a:gd fmla="*/ 0 w 76" name="T30"/>
                <a:gd fmla="*/ 44 h 121" name="T31"/>
                <a:gd fmla="*/ 0 w 76" name="T32"/>
                <a:gd fmla="*/ 35 h 121" name="T33"/>
                <a:gd fmla="*/ 3 w 76" name="T34"/>
                <a:gd fmla="*/ 26 h 121" name="T35"/>
                <a:gd fmla="*/ 5 w 76" name="T36"/>
                <a:gd fmla="*/ 19 h 121" name="T37"/>
                <a:gd fmla="*/ 8 w 76" name="T38"/>
                <a:gd fmla="*/ 14 h 121" name="T39"/>
                <a:gd fmla="*/ 20 w 76" name="T40"/>
                <a:gd fmla="*/ 5 h 121" name="T41"/>
                <a:gd fmla="*/ 28 w 76" name="T42"/>
                <a:gd fmla="*/ 2 h 121" name="T43"/>
                <a:gd fmla="*/ 37 w 76" name="T44"/>
                <a:gd fmla="*/ 0 h 121" name="T45"/>
                <a:gd fmla="*/ 54 w 76" name="T46"/>
                <a:gd fmla="*/ 3 h 121" name="T47"/>
                <a:gd fmla="*/ 60 w 76" name="T48"/>
                <a:gd fmla="*/ 8 h 121" name="T49"/>
                <a:gd fmla="*/ 66 w 76" name="T50"/>
                <a:gd fmla="*/ 13 h 121" name="T51"/>
                <a:gd fmla="*/ 71 w 76" name="T52"/>
                <a:gd fmla="*/ 24 h 121" name="T53"/>
                <a:gd fmla="*/ 75 w 76" name="T54"/>
                <a:gd fmla="*/ 35 h 121" name="T55"/>
                <a:gd fmla="*/ 73 w 76" name="T56"/>
                <a:gd fmla="*/ 47 h 121" name="T57"/>
                <a:gd fmla="*/ 71 w 76" name="T58"/>
                <a:gd fmla="*/ 53 h 121" name="T59"/>
                <a:gd fmla="*/ 68 w 76" name="T60"/>
                <a:gd fmla="*/ 60 h 121" name="T61"/>
                <a:gd fmla="*/ 44 w 76" name="T62"/>
                <a:gd fmla="*/ 82 h 121" name="T63"/>
                <a:gd fmla="*/ 36 w 76" name="T64"/>
                <a:gd fmla="*/ 92 h 121" name="T65"/>
                <a:gd fmla="*/ 76 w 76" name="T66"/>
                <a:gd fmla="*/ 100 h 12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0" w="76">
                  <a:moveTo>
                    <a:pt x="76" y="121"/>
                  </a:moveTo>
                  <a:lnTo>
                    <a:pt x="0" y="121"/>
                  </a:lnTo>
                  <a:lnTo>
                    <a:pt x="0" y="98"/>
                  </a:lnTo>
                  <a:lnTo>
                    <a:pt x="0" y="98"/>
                  </a:lnTo>
                  <a:lnTo>
                    <a:pt x="7" y="90"/>
                  </a:lnTo>
                  <a:lnTo>
                    <a:pt x="7" y="90"/>
                  </a:lnTo>
                  <a:lnTo>
                    <a:pt x="15" y="81"/>
                  </a:lnTo>
                  <a:lnTo>
                    <a:pt x="15" y="81"/>
                  </a:lnTo>
                  <a:lnTo>
                    <a:pt x="26" y="69"/>
                  </a:lnTo>
                  <a:lnTo>
                    <a:pt x="36" y="61"/>
                  </a:lnTo>
                  <a:lnTo>
                    <a:pt x="36" y="61"/>
                  </a:lnTo>
                  <a:lnTo>
                    <a:pt x="44" y="52"/>
                  </a:lnTo>
                  <a:lnTo>
                    <a:pt x="44" y="52"/>
                  </a:lnTo>
                  <a:lnTo>
                    <a:pt x="49" y="45"/>
                  </a:lnTo>
                  <a:lnTo>
                    <a:pt x="49" y="45"/>
                  </a:lnTo>
                  <a:lnTo>
                    <a:pt x="50" y="37"/>
                  </a:lnTo>
                  <a:lnTo>
                    <a:pt x="50" y="37"/>
                  </a:lnTo>
                  <a:lnTo>
                    <a:pt x="49" y="31"/>
                  </a:lnTo>
                  <a:lnTo>
                    <a:pt x="49" y="31"/>
                  </a:lnTo>
                  <a:lnTo>
                    <a:pt x="47" y="27"/>
                  </a:lnTo>
                  <a:lnTo>
                    <a:pt x="44" y="24"/>
                  </a:lnTo>
                  <a:lnTo>
                    <a:pt x="44" y="24"/>
                  </a:lnTo>
                  <a:lnTo>
                    <a:pt x="41" y="24"/>
                  </a:lnTo>
                  <a:lnTo>
                    <a:pt x="36" y="23"/>
                  </a:lnTo>
                  <a:lnTo>
                    <a:pt x="36" y="23"/>
                  </a:lnTo>
                  <a:lnTo>
                    <a:pt x="33" y="24"/>
                  </a:lnTo>
                  <a:lnTo>
                    <a:pt x="28" y="27"/>
                  </a:lnTo>
                  <a:lnTo>
                    <a:pt x="28" y="27"/>
                  </a:lnTo>
                  <a:lnTo>
                    <a:pt x="24" y="31"/>
                  </a:lnTo>
                  <a:lnTo>
                    <a:pt x="23" y="35"/>
                  </a:lnTo>
                  <a:lnTo>
                    <a:pt x="23" y="44"/>
                  </a:lnTo>
                  <a:lnTo>
                    <a:pt x="0" y="44"/>
                  </a:lnTo>
                  <a:lnTo>
                    <a:pt x="0" y="44"/>
                  </a:lnTo>
                  <a:lnTo>
                    <a:pt x="0" y="35"/>
                  </a:lnTo>
                  <a:lnTo>
                    <a:pt x="0" y="35"/>
                  </a:lnTo>
                  <a:lnTo>
                    <a:pt x="3" y="26"/>
                  </a:lnTo>
                  <a:lnTo>
                    <a:pt x="3" y="26"/>
                  </a:lnTo>
                  <a:lnTo>
                    <a:pt x="5" y="19"/>
                  </a:lnTo>
                  <a:lnTo>
                    <a:pt x="8" y="14"/>
                  </a:lnTo>
                  <a:lnTo>
                    <a:pt x="8" y="14"/>
                  </a:lnTo>
                  <a:lnTo>
                    <a:pt x="13" y="8"/>
                  </a:lnTo>
                  <a:lnTo>
                    <a:pt x="20" y="5"/>
                  </a:lnTo>
                  <a:lnTo>
                    <a:pt x="20" y="5"/>
                  </a:lnTo>
                  <a:lnTo>
                    <a:pt x="28" y="2"/>
                  </a:lnTo>
                  <a:lnTo>
                    <a:pt x="37" y="0"/>
                  </a:lnTo>
                  <a:lnTo>
                    <a:pt x="37" y="0"/>
                  </a:lnTo>
                  <a:lnTo>
                    <a:pt x="47" y="2"/>
                  </a:lnTo>
                  <a:lnTo>
                    <a:pt x="54" y="3"/>
                  </a:lnTo>
                  <a:lnTo>
                    <a:pt x="54" y="3"/>
                  </a:lnTo>
                  <a:lnTo>
                    <a:pt x="60" y="8"/>
                  </a:lnTo>
                  <a:lnTo>
                    <a:pt x="66" y="13"/>
                  </a:lnTo>
                  <a:lnTo>
                    <a:pt x="66" y="13"/>
                  </a:lnTo>
                  <a:lnTo>
                    <a:pt x="70" y="19"/>
                  </a:lnTo>
                  <a:lnTo>
                    <a:pt x="71" y="24"/>
                  </a:lnTo>
                  <a:lnTo>
                    <a:pt x="71" y="24"/>
                  </a:lnTo>
                  <a:lnTo>
                    <a:pt x="75" y="35"/>
                  </a:lnTo>
                  <a:lnTo>
                    <a:pt x="75" y="35"/>
                  </a:lnTo>
                  <a:lnTo>
                    <a:pt x="73" y="47"/>
                  </a:lnTo>
                  <a:lnTo>
                    <a:pt x="73" y="47"/>
                  </a:lnTo>
                  <a:lnTo>
                    <a:pt x="71" y="53"/>
                  </a:lnTo>
                  <a:lnTo>
                    <a:pt x="68" y="60"/>
                  </a:lnTo>
                  <a:lnTo>
                    <a:pt x="68" y="60"/>
                  </a:lnTo>
                  <a:lnTo>
                    <a:pt x="57" y="71"/>
                  </a:lnTo>
                  <a:lnTo>
                    <a:pt x="44" y="82"/>
                  </a:lnTo>
                  <a:lnTo>
                    <a:pt x="44" y="82"/>
                  </a:lnTo>
                  <a:lnTo>
                    <a:pt x="36" y="92"/>
                  </a:lnTo>
                  <a:lnTo>
                    <a:pt x="28" y="100"/>
                  </a:lnTo>
                  <a:lnTo>
                    <a:pt x="76" y="100"/>
                  </a:lnTo>
                  <a:lnTo>
                    <a:pt x="76" y="121"/>
                  </a:lnTo>
                  <a:close/>
                </a:path>
              </a:pathLst>
            </a:custGeom>
            <a:solidFill>
              <a:schemeClr val="bg1"/>
            </a:solidFill>
            <a:ln>
              <a:noFill/>
            </a:ln>
          </p:spPr>
          <p:txBody>
            <a:bodyPr anchor="t" anchorCtr="0" bIns="59222" compatLnSpc="1" lIns="118443" numCol="1" rIns="118443" tIns="59222" vert="horz" wrap="square">
              <a:prstTxWarp prst="textNoShape">
                <a:avLst/>
              </a:prstTxWarp>
            </a:bodyPr>
            <a:lstStyle/>
            <a:p>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grpSp>
      <p:grpSp>
        <p:nvGrpSpPr>
          <p:cNvPr id="34" name="组合 33">
            <a:extLst>
              <a:ext uri="{FF2B5EF4-FFF2-40B4-BE49-F238E27FC236}">
                <a16:creationId xmlns:a16="http://schemas.microsoft.com/office/drawing/2014/main" id="{8DDC2BA2-FC6B-4C00-9DCE-44D02A9E08B3}"/>
              </a:ext>
            </a:extLst>
          </p:cNvPr>
          <p:cNvGrpSpPr/>
          <p:nvPr/>
        </p:nvGrpSpPr>
        <p:grpSpPr>
          <a:xfrm>
            <a:off x="4860555" y="3307735"/>
            <a:ext cx="880264" cy="829081"/>
            <a:chOff x="2695575" y="2592388"/>
            <a:chExt cx="347662" cy="333375"/>
          </a:xfrm>
          <a:solidFill>
            <a:srgbClr val="F49E00"/>
          </a:solidFill>
        </p:grpSpPr>
        <p:sp>
          <p:nvSpPr>
            <p:cNvPr id="35" name="Freeform 28">
              <a:extLst>
                <a:ext uri="{FF2B5EF4-FFF2-40B4-BE49-F238E27FC236}">
                  <a16:creationId xmlns:a16="http://schemas.microsoft.com/office/drawing/2014/main" id="{DE46D20D-7365-4209-86B2-479F31F9898B}"/>
                </a:ext>
              </a:extLst>
            </p:cNvPr>
            <p:cNvSpPr/>
            <p:nvPr/>
          </p:nvSpPr>
          <p:spPr bwMode="auto">
            <a:xfrm>
              <a:off x="2695575" y="2592388"/>
              <a:ext cx="347662" cy="333375"/>
            </a:xfrm>
            <a:custGeom>
              <a:gdLst>
                <a:gd fmla="*/ 42 w 219" name="T0"/>
                <a:gd fmla="*/ 210 h 210" name="T1"/>
                <a:gd fmla="*/ 0 w 219" name="T2"/>
                <a:gd fmla="*/ 81 h 210" name="T3"/>
                <a:gd fmla="*/ 109 w 219" name="T4"/>
                <a:gd fmla="*/ 0 h 210" name="T5"/>
                <a:gd fmla="*/ 219 w 219" name="T6"/>
                <a:gd fmla="*/ 81 h 210" name="T7"/>
                <a:gd fmla="*/ 177 w 219" name="T8"/>
                <a:gd fmla="*/ 210 h 210" name="T9"/>
                <a:gd fmla="*/ 42 w 219" name="T10"/>
                <a:gd fmla="*/ 210 h 210" name="T11"/>
              </a:gdLst>
              <a:cxnLst>
                <a:cxn ang="0">
                  <a:pos x="T0" y="T1"/>
                </a:cxn>
                <a:cxn ang="0">
                  <a:pos x="T2" y="T3"/>
                </a:cxn>
                <a:cxn ang="0">
                  <a:pos x="T4" y="T5"/>
                </a:cxn>
                <a:cxn ang="0">
                  <a:pos x="T6" y="T7"/>
                </a:cxn>
                <a:cxn ang="0">
                  <a:pos x="T8" y="T9"/>
                </a:cxn>
                <a:cxn ang="0">
                  <a:pos x="T10" y="T11"/>
                </a:cxn>
              </a:cxnLst>
              <a:rect b="b" l="0" r="r" t="0"/>
              <a:pathLst>
                <a:path h="210" w="219">
                  <a:moveTo>
                    <a:pt x="42" y="210"/>
                  </a:moveTo>
                  <a:lnTo>
                    <a:pt x="0" y="81"/>
                  </a:lnTo>
                  <a:lnTo>
                    <a:pt x="109" y="0"/>
                  </a:lnTo>
                  <a:lnTo>
                    <a:pt x="219" y="81"/>
                  </a:lnTo>
                  <a:lnTo>
                    <a:pt x="177" y="210"/>
                  </a:lnTo>
                  <a:lnTo>
                    <a:pt x="42" y="210"/>
                  </a:lnTo>
                  <a:close/>
                </a:path>
              </a:pathLst>
            </a:custGeom>
            <a:grpFill/>
            <a:ln w="12700">
              <a:miter lim="400000"/>
            </a:ln>
          </p:spPr>
          <p:txBody>
            <a:bodyPr anchor="ctr" bIns="24617" lIns="24617" rIns="24617" tIns="24617"/>
            <a:lstStyle/>
            <a:p>
              <a:pPr defTabSz="400022"/>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36" name="Freeform 34">
              <a:extLst>
                <a:ext uri="{FF2B5EF4-FFF2-40B4-BE49-F238E27FC236}">
                  <a16:creationId xmlns:a16="http://schemas.microsoft.com/office/drawing/2014/main" id="{B750955C-5E88-47C4-A0FC-4E7B6EA0C0A7}"/>
                </a:ext>
              </a:extLst>
            </p:cNvPr>
            <p:cNvSpPr/>
            <p:nvPr/>
          </p:nvSpPr>
          <p:spPr bwMode="auto">
            <a:xfrm>
              <a:off x="2808288" y="2687638"/>
              <a:ext cx="122237" cy="193675"/>
            </a:xfrm>
            <a:custGeom>
              <a:gdLst>
                <a:gd fmla="*/ 1 w 77" name="T0"/>
                <a:gd fmla="*/ 38 h 122" name="T1"/>
                <a:gd fmla="*/ 1 w 77" name="T2"/>
                <a:gd fmla="*/ 29 h 122" name="T3"/>
                <a:gd fmla="*/ 6 w 77" name="T4"/>
                <a:gd fmla="*/ 16 h 122" name="T5"/>
                <a:gd fmla="*/ 11 w 77" name="T6"/>
                <a:gd fmla="*/ 9 h 122" name="T7"/>
                <a:gd fmla="*/ 17 w 77" name="T8"/>
                <a:gd fmla="*/ 4 h 122" name="T9"/>
                <a:gd fmla="*/ 37 w 77" name="T10"/>
                <a:gd fmla="*/ 0 h 122" name="T11"/>
                <a:gd fmla="*/ 45 w 77" name="T12"/>
                <a:gd fmla="*/ 1 h 122" name="T13"/>
                <a:gd fmla="*/ 55 w 77" name="T14"/>
                <a:gd fmla="*/ 3 h 122" name="T15"/>
                <a:gd fmla="*/ 66 w 77" name="T16"/>
                <a:gd fmla="*/ 11 h 122" name="T17"/>
                <a:gd fmla="*/ 71 w 77" name="T18"/>
                <a:gd fmla="*/ 17 h 122" name="T19"/>
                <a:gd fmla="*/ 72 w 77" name="T20"/>
                <a:gd fmla="*/ 22 h 122" name="T21"/>
                <a:gd fmla="*/ 74 w 77" name="T22"/>
                <a:gd fmla="*/ 32 h 122" name="T23"/>
                <a:gd fmla="*/ 71 w 77" name="T24"/>
                <a:gd fmla="*/ 45 h 122" name="T25"/>
                <a:gd fmla="*/ 67 w 77" name="T26"/>
                <a:gd fmla="*/ 50 h 122" name="T27"/>
                <a:gd fmla="*/ 61 w 77" name="T28"/>
                <a:gd fmla="*/ 56 h 122" name="T29"/>
                <a:gd fmla="*/ 67 w 77" name="T30"/>
                <a:gd fmla="*/ 61 h 122" name="T31"/>
                <a:gd fmla="*/ 72 w 77" name="T32"/>
                <a:gd fmla="*/ 66 h 122" name="T33"/>
                <a:gd fmla="*/ 76 w 77" name="T34"/>
                <a:gd fmla="*/ 71 h 122" name="T35"/>
                <a:gd fmla="*/ 77 w 77" name="T36"/>
                <a:gd fmla="*/ 87 h 122" name="T37"/>
                <a:gd fmla="*/ 76 w 77" name="T38"/>
                <a:gd fmla="*/ 96 h 122" name="T39"/>
                <a:gd fmla="*/ 72 w 77" name="T40"/>
                <a:gd fmla="*/ 106 h 122" name="T41"/>
                <a:gd fmla="*/ 59 w 77" name="T42"/>
                <a:gd fmla="*/ 117 h 122" name="T43"/>
                <a:gd fmla="*/ 51 w 77" name="T44"/>
                <a:gd fmla="*/ 121 h 122" name="T45"/>
                <a:gd fmla="*/ 43 w 77" name="T46"/>
                <a:gd fmla="*/ 122 h 122" name="T47"/>
                <a:gd fmla="*/ 26 w 77" name="T48"/>
                <a:gd fmla="*/ 121 h 122" name="T49"/>
                <a:gd fmla="*/ 17 w 77" name="T50"/>
                <a:gd fmla="*/ 117 h 122" name="T51"/>
                <a:gd fmla="*/ 11 w 77" name="T52"/>
                <a:gd fmla="*/ 113 h 122" name="T53"/>
                <a:gd fmla="*/ 3 w 77" name="T54"/>
                <a:gd fmla="*/ 100 h 122" name="T55"/>
                <a:gd fmla="*/ 0 w 77" name="T56"/>
                <a:gd fmla="*/ 93 h 122" name="T57"/>
                <a:gd fmla="*/ 0 w 77" name="T58"/>
                <a:gd fmla="*/ 79 h 122" name="T59"/>
                <a:gd fmla="*/ 21 w 77" name="T60"/>
                <a:gd fmla="*/ 79 h 122" name="T61"/>
                <a:gd fmla="*/ 22 w 77" name="T62"/>
                <a:gd fmla="*/ 84 h 122" name="T63"/>
                <a:gd fmla="*/ 24 w 77" name="T64"/>
                <a:gd fmla="*/ 90 h 122" name="T65"/>
                <a:gd fmla="*/ 27 w 77" name="T66"/>
                <a:gd fmla="*/ 96 h 122" name="T67"/>
                <a:gd fmla="*/ 32 w 77" name="T68"/>
                <a:gd fmla="*/ 100 h 122" name="T69"/>
                <a:gd fmla="*/ 37 w 77" name="T70"/>
                <a:gd fmla="*/ 100 h 122" name="T71"/>
                <a:gd fmla="*/ 45 w 77" name="T72"/>
                <a:gd fmla="*/ 100 h 122" name="T73"/>
                <a:gd fmla="*/ 51 w 77" name="T74"/>
                <a:gd fmla="*/ 95 h 122" name="T75"/>
                <a:gd fmla="*/ 55 w 77" name="T76"/>
                <a:gd fmla="*/ 87 h 122" name="T77"/>
                <a:gd fmla="*/ 55 w 77" name="T78"/>
                <a:gd fmla="*/ 82 h 122" name="T79"/>
                <a:gd fmla="*/ 53 w 77" name="T80"/>
                <a:gd fmla="*/ 79 h 122" name="T81"/>
                <a:gd fmla="*/ 45 w 77" name="T82"/>
                <a:gd fmla="*/ 71 h 122" name="T83"/>
                <a:gd fmla="*/ 42 w 77" name="T84"/>
                <a:gd fmla="*/ 69 h 122" name="T85"/>
                <a:gd fmla="*/ 29 w 77" name="T86"/>
                <a:gd fmla="*/ 67 h 122" name="T87"/>
                <a:gd fmla="*/ 29 w 77" name="T88"/>
                <a:gd fmla="*/ 48 h 122" name="T89"/>
                <a:gd fmla="*/ 35 w 77" name="T90"/>
                <a:gd fmla="*/ 48 h 122" name="T91"/>
                <a:gd fmla="*/ 42 w 77" name="T92"/>
                <a:gd fmla="*/ 46 h 122" name="T93"/>
                <a:gd fmla="*/ 48 w 77" name="T94"/>
                <a:gd fmla="*/ 42 h 122" name="T95"/>
                <a:gd fmla="*/ 50 w 77" name="T96"/>
                <a:gd fmla="*/ 38 h 122" name="T97"/>
                <a:gd fmla="*/ 51 w 77" name="T98"/>
                <a:gd fmla="*/ 33 h 122" name="T99"/>
                <a:gd fmla="*/ 50 w 77" name="T100"/>
                <a:gd fmla="*/ 27 h 122" name="T101"/>
                <a:gd fmla="*/ 45 w 77" name="T102"/>
                <a:gd fmla="*/ 22 h 122" name="T103"/>
                <a:gd fmla="*/ 38 w 77" name="T104"/>
                <a:gd fmla="*/ 21 h 122" name="T105"/>
                <a:gd fmla="*/ 32 w 77" name="T106"/>
                <a:gd fmla="*/ 22 h 122" name="T107"/>
                <a:gd fmla="*/ 26 w 77" name="T108"/>
                <a:gd fmla="*/ 27 h 122" name="T109"/>
                <a:gd fmla="*/ 24 w 77" name="T110"/>
                <a:gd fmla="*/ 30 h 122" name="T111"/>
                <a:gd fmla="*/ 22 w 77" name="T112"/>
                <a:gd fmla="*/ 38 h 1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2" w="77">
                  <a:moveTo>
                    <a:pt x="1" y="38"/>
                  </a:moveTo>
                  <a:lnTo>
                    <a:pt x="1" y="38"/>
                  </a:lnTo>
                  <a:lnTo>
                    <a:pt x="1" y="29"/>
                  </a:lnTo>
                  <a:lnTo>
                    <a:pt x="1" y="29"/>
                  </a:lnTo>
                  <a:lnTo>
                    <a:pt x="3" y="24"/>
                  </a:lnTo>
                  <a:lnTo>
                    <a:pt x="6" y="16"/>
                  </a:lnTo>
                  <a:lnTo>
                    <a:pt x="6" y="16"/>
                  </a:lnTo>
                  <a:lnTo>
                    <a:pt x="11" y="9"/>
                  </a:lnTo>
                  <a:lnTo>
                    <a:pt x="17" y="4"/>
                  </a:lnTo>
                  <a:lnTo>
                    <a:pt x="17" y="4"/>
                  </a:lnTo>
                  <a:lnTo>
                    <a:pt x="27" y="1"/>
                  </a:lnTo>
                  <a:lnTo>
                    <a:pt x="37" y="0"/>
                  </a:lnTo>
                  <a:lnTo>
                    <a:pt x="37" y="0"/>
                  </a:lnTo>
                  <a:lnTo>
                    <a:pt x="45" y="1"/>
                  </a:lnTo>
                  <a:lnTo>
                    <a:pt x="55" y="3"/>
                  </a:lnTo>
                  <a:lnTo>
                    <a:pt x="55" y="3"/>
                  </a:lnTo>
                  <a:lnTo>
                    <a:pt x="61" y="8"/>
                  </a:lnTo>
                  <a:lnTo>
                    <a:pt x="66" y="11"/>
                  </a:lnTo>
                  <a:lnTo>
                    <a:pt x="66" y="11"/>
                  </a:lnTo>
                  <a:lnTo>
                    <a:pt x="71" y="17"/>
                  </a:lnTo>
                  <a:lnTo>
                    <a:pt x="72" y="22"/>
                  </a:lnTo>
                  <a:lnTo>
                    <a:pt x="72" y="22"/>
                  </a:lnTo>
                  <a:lnTo>
                    <a:pt x="74" y="32"/>
                  </a:lnTo>
                  <a:lnTo>
                    <a:pt x="74" y="32"/>
                  </a:lnTo>
                  <a:lnTo>
                    <a:pt x="72" y="38"/>
                  </a:lnTo>
                  <a:lnTo>
                    <a:pt x="71" y="45"/>
                  </a:lnTo>
                  <a:lnTo>
                    <a:pt x="71" y="45"/>
                  </a:lnTo>
                  <a:lnTo>
                    <a:pt x="67" y="50"/>
                  </a:lnTo>
                  <a:lnTo>
                    <a:pt x="64" y="53"/>
                  </a:lnTo>
                  <a:lnTo>
                    <a:pt x="61" y="56"/>
                  </a:lnTo>
                  <a:lnTo>
                    <a:pt x="61" y="56"/>
                  </a:lnTo>
                  <a:lnTo>
                    <a:pt x="67" y="61"/>
                  </a:lnTo>
                  <a:lnTo>
                    <a:pt x="67" y="61"/>
                  </a:lnTo>
                  <a:lnTo>
                    <a:pt x="72" y="66"/>
                  </a:lnTo>
                  <a:lnTo>
                    <a:pt x="76" y="71"/>
                  </a:lnTo>
                  <a:lnTo>
                    <a:pt x="76" y="71"/>
                  </a:lnTo>
                  <a:lnTo>
                    <a:pt x="77" y="77"/>
                  </a:lnTo>
                  <a:lnTo>
                    <a:pt x="77" y="87"/>
                  </a:lnTo>
                  <a:lnTo>
                    <a:pt x="77" y="87"/>
                  </a:lnTo>
                  <a:lnTo>
                    <a:pt x="76" y="96"/>
                  </a:lnTo>
                  <a:lnTo>
                    <a:pt x="72" y="106"/>
                  </a:lnTo>
                  <a:lnTo>
                    <a:pt x="72" y="106"/>
                  </a:lnTo>
                  <a:lnTo>
                    <a:pt x="67" y="113"/>
                  </a:lnTo>
                  <a:lnTo>
                    <a:pt x="59" y="117"/>
                  </a:lnTo>
                  <a:lnTo>
                    <a:pt x="59" y="117"/>
                  </a:lnTo>
                  <a:lnTo>
                    <a:pt x="51" y="121"/>
                  </a:lnTo>
                  <a:lnTo>
                    <a:pt x="43" y="122"/>
                  </a:lnTo>
                  <a:lnTo>
                    <a:pt x="43" y="122"/>
                  </a:lnTo>
                  <a:lnTo>
                    <a:pt x="34" y="122"/>
                  </a:lnTo>
                  <a:lnTo>
                    <a:pt x="26" y="121"/>
                  </a:lnTo>
                  <a:lnTo>
                    <a:pt x="26" y="121"/>
                  </a:lnTo>
                  <a:lnTo>
                    <a:pt x="17" y="117"/>
                  </a:lnTo>
                  <a:lnTo>
                    <a:pt x="11" y="113"/>
                  </a:lnTo>
                  <a:lnTo>
                    <a:pt x="11" y="113"/>
                  </a:lnTo>
                  <a:lnTo>
                    <a:pt x="6" y="108"/>
                  </a:lnTo>
                  <a:lnTo>
                    <a:pt x="3" y="100"/>
                  </a:lnTo>
                  <a:lnTo>
                    <a:pt x="3" y="100"/>
                  </a:lnTo>
                  <a:lnTo>
                    <a:pt x="0" y="93"/>
                  </a:lnTo>
                  <a:lnTo>
                    <a:pt x="0" y="87"/>
                  </a:lnTo>
                  <a:lnTo>
                    <a:pt x="0" y="79"/>
                  </a:lnTo>
                  <a:lnTo>
                    <a:pt x="21" y="79"/>
                  </a:lnTo>
                  <a:lnTo>
                    <a:pt x="21" y="79"/>
                  </a:lnTo>
                  <a:lnTo>
                    <a:pt x="22" y="84"/>
                  </a:lnTo>
                  <a:lnTo>
                    <a:pt x="22" y="84"/>
                  </a:lnTo>
                  <a:lnTo>
                    <a:pt x="24" y="90"/>
                  </a:lnTo>
                  <a:lnTo>
                    <a:pt x="24" y="90"/>
                  </a:lnTo>
                  <a:lnTo>
                    <a:pt x="26" y="95"/>
                  </a:lnTo>
                  <a:lnTo>
                    <a:pt x="27" y="96"/>
                  </a:lnTo>
                  <a:lnTo>
                    <a:pt x="27" y="96"/>
                  </a:lnTo>
                  <a:lnTo>
                    <a:pt x="32" y="100"/>
                  </a:lnTo>
                  <a:lnTo>
                    <a:pt x="37" y="100"/>
                  </a:lnTo>
                  <a:lnTo>
                    <a:pt x="37" y="100"/>
                  </a:lnTo>
                  <a:lnTo>
                    <a:pt x="45" y="100"/>
                  </a:lnTo>
                  <a:lnTo>
                    <a:pt x="45" y="100"/>
                  </a:lnTo>
                  <a:lnTo>
                    <a:pt x="51" y="95"/>
                  </a:lnTo>
                  <a:lnTo>
                    <a:pt x="51" y="95"/>
                  </a:lnTo>
                  <a:lnTo>
                    <a:pt x="53" y="92"/>
                  </a:lnTo>
                  <a:lnTo>
                    <a:pt x="55" y="87"/>
                  </a:lnTo>
                  <a:lnTo>
                    <a:pt x="55" y="87"/>
                  </a:lnTo>
                  <a:lnTo>
                    <a:pt x="55" y="82"/>
                  </a:lnTo>
                  <a:lnTo>
                    <a:pt x="53" y="79"/>
                  </a:lnTo>
                  <a:lnTo>
                    <a:pt x="53" y="79"/>
                  </a:lnTo>
                  <a:lnTo>
                    <a:pt x="50" y="74"/>
                  </a:lnTo>
                  <a:lnTo>
                    <a:pt x="45" y="71"/>
                  </a:lnTo>
                  <a:lnTo>
                    <a:pt x="45" y="71"/>
                  </a:lnTo>
                  <a:lnTo>
                    <a:pt x="42" y="69"/>
                  </a:lnTo>
                  <a:lnTo>
                    <a:pt x="37" y="67"/>
                  </a:lnTo>
                  <a:lnTo>
                    <a:pt x="29" y="67"/>
                  </a:lnTo>
                  <a:lnTo>
                    <a:pt x="29" y="48"/>
                  </a:lnTo>
                  <a:lnTo>
                    <a:pt x="29" y="48"/>
                  </a:lnTo>
                  <a:lnTo>
                    <a:pt x="35" y="48"/>
                  </a:lnTo>
                  <a:lnTo>
                    <a:pt x="35" y="48"/>
                  </a:lnTo>
                  <a:lnTo>
                    <a:pt x="42" y="46"/>
                  </a:lnTo>
                  <a:lnTo>
                    <a:pt x="42" y="46"/>
                  </a:lnTo>
                  <a:lnTo>
                    <a:pt x="45" y="45"/>
                  </a:lnTo>
                  <a:lnTo>
                    <a:pt x="48" y="42"/>
                  </a:lnTo>
                  <a:lnTo>
                    <a:pt x="48" y="42"/>
                  </a:lnTo>
                  <a:lnTo>
                    <a:pt x="50" y="38"/>
                  </a:lnTo>
                  <a:lnTo>
                    <a:pt x="51" y="33"/>
                  </a:lnTo>
                  <a:lnTo>
                    <a:pt x="51" y="33"/>
                  </a:lnTo>
                  <a:lnTo>
                    <a:pt x="50" y="27"/>
                  </a:lnTo>
                  <a:lnTo>
                    <a:pt x="50" y="27"/>
                  </a:lnTo>
                  <a:lnTo>
                    <a:pt x="48" y="25"/>
                  </a:lnTo>
                  <a:lnTo>
                    <a:pt x="45" y="22"/>
                  </a:lnTo>
                  <a:lnTo>
                    <a:pt x="45" y="22"/>
                  </a:lnTo>
                  <a:lnTo>
                    <a:pt x="38" y="21"/>
                  </a:lnTo>
                  <a:lnTo>
                    <a:pt x="38" y="21"/>
                  </a:lnTo>
                  <a:lnTo>
                    <a:pt x="32" y="22"/>
                  </a:lnTo>
                  <a:lnTo>
                    <a:pt x="32" y="22"/>
                  </a:lnTo>
                  <a:lnTo>
                    <a:pt x="26" y="27"/>
                  </a:lnTo>
                  <a:lnTo>
                    <a:pt x="26" y="27"/>
                  </a:lnTo>
                  <a:lnTo>
                    <a:pt x="24" y="30"/>
                  </a:lnTo>
                  <a:lnTo>
                    <a:pt x="24" y="33"/>
                  </a:lnTo>
                  <a:lnTo>
                    <a:pt x="22" y="38"/>
                  </a:lnTo>
                  <a:lnTo>
                    <a:pt x="1" y="38"/>
                  </a:lnTo>
                  <a:close/>
                </a:path>
              </a:pathLst>
            </a:custGeom>
            <a:solidFill>
              <a:schemeClr val="bg1"/>
            </a:solidFill>
            <a:ln>
              <a:noFill/>
            </a:ln>
          </p:spPr>
          <p:txBody>
            <a:bodyPr anchor="t" anchorCtr="0" bIns="59222" compatLnSpc="1" lIns="118443" numCol="1" rIns="118443" tIns="59222" vert="horz" wrap="square">
              <a:prstTxWarp prst="textNoShape">
                <a:avLst/>
              </a:prstTxWarp>
            </a:bodyPr>
            <a:lstStyle/>
            <a:p>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grpSp>
      <p:grpSp>
        <p:nvGrpSpPr>
          <p:cNvPr id="37" name="组合 36">
            <a:extLst>
              <a:ext uri="{FF2B5EF4-FFF2-40B4-BE49-F238E27FC236}">
                <a16:creationId xmlns:a16="http://schemas.microsoft.com/office/drawing/2014/main" id="{A7442B01-C72E-4993-9C78-613AF2414BA3}"/>
              </a:ext>
            </a:extLst>
          </p:cNvPr>
          <p:cNvGrpSpPr/>
          <p:nvPr/>
        </p:nvGrpSpPr>
        <p:grpSpPr>
          <a:xfrm>
            <a:off x="4906634" y="4508220"/>
            <a:ext cx="880264" cy="829081"/>
            <a:chOff x="2716213" y="3579813"/>
            <a:chExt cx="347662" cy="333375"/>
          </a:xfrm>
          <a:solidFill>
            <a:srgbClr val="F49E00"/>
          </a:solidFill>
        </p:grpSpPr>
        <p:sp>
          <p:nvSpPr>
            <p:cNvPr id="38" name="Freeform 29">
              <a:extLst>
                <a:ext uri="{FF2B5EF4-FFF2-40B4-BE49-F238E27FC236}">
                  <a16:creationId xmlns:a16="http://schemas.microsoft.com/office/drawing/2014/main" id="{33F692C0-5B45-423D-AE26-D6F5A7A3264A}"/>
                </a:ext>
              </a:extLst>
            </p:cNvPr>
            <p:cNvSpPr/>
            <p:nvPr/>
          </p:nvSpPr>
          <p:spPr bwMode="auto">
            <a:xfrm>
              <a:off x="2716213" y="3579813"/>
              <a:ext cx="347662" cy="333375"/>
            </a:xfrm>
            <a:custGeom>
              <a:gdLst>
                <a:gd fmla="*/ 42 w 219" name="T0"/>
                <a:gd fmla="*/ 210 h 210" name="T1"/>
                <a:gd fmla="*/ 0 w 219" name="T2"/>
                <a:gd fmla="*/ 80 h 210" name="T3"/>
                <a:gd fmla="*/ 109 w 219" name="T4"/>
                <a:gd fmla="*/ 0 h 210" name="T5"/>
                <a:gd fmla="*/ 219 w 219" name="T6"/>
                <a:gd fmla="*/ 80 h 210" name="T7"/>
                <a:gd fmla="*/ 177 w 219" name="T8"/>
                <a:gd fmla="*/ 210 h 210" name="T9"/>
                <a:gd fmla="*/ 42 w 219" name="T10"/>
                <a:gd fmla="*/ 210 h 210" name="T11"/>
              </a:gdLst>
              <a:cxnLst>
                <a:cxn ang="0">
                  <a:pos x="T0" y="T1"/>
                </a:cxn>
                <a:cxn ang="0">
                  <a:pos x="T2" y="T3"/>
                </a:cxn>
                <a:cxn ang="0">
                  <a:pos x="T4" y="T5"/>
                </a:cxn>
                <a:cxn ang="0">
                  <a:pos x="T6" y="T7"/>
                </a:cxn>
                <a:cxn ang="0">
                  <a:pos x="T8" y="T9"/>
                </a:cxn>
                <a:cxn ang="0">
                  <a:pos x="T10" y="T11"/>
                </a:cxn>
              </a:cxnLst>
              <a:rect b="b" l="0" r="r" t="0"/>
              <a:pathLst>
                <a:path h="210" w="219">
                  <a:moveTo>
                    <a:pt x="42" y="210"/>
                  </a:moveTo>
                  <a:lnTo>
                    <a:pt x="0" y="80"/>
                  </a:lnTo>
                  <a:lnTo>
                    <a:pt x="109" y="0"/>
                  </a:lnTo>
                  <a:lnTo>
                    <a:pt x="219" y="80"/>
                  </a:lnTo>
                  <a:lnTo>
                    <a:pt x="177" y="210"/>
                  </a:lnTo>
                  <a:lnTo>
                    <a:pt x="42" y="210"/>
                  </a:lnTo>
                  <a:close/>
                </a:path>
              </a:pathLst>
            </a:custGeom>
            <a:grpFill/>
            <a:ln w="12700">
              <a:miter lim="400000"/>
            </a:ln>
          </p:spPr>
          <p:txBody>
            <a:bodyPr anchor="ctr" bIns="24617" lIns="24617" rIns="24617" tIns="24617"/>
            <a:lstStyle/>
            <a:p>
              <a:pPr defTabSz="400022"/>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39" name="Freeform 35">
              <a:extLst>
                <a:ext uri="{FF2B5EF4-FFF2-40B4-BE49-F238E27FC236}">
                  <a16:creationId xmlns:a16="http://schemas.microsoft.com/office/drawing/2014/main" id="{CA426B02-C958-4DB4-851B-E59B90C582C4}"/>
                </a:ext>
              </a:extLst>
            </p:cNvPr>
            <p:cNvSpPr>
              <a:spLocks noEditPoints="1"/>
            </p:cNvSpPr>
            <p:nvPr/>
          </p:nvSpPr>
          <p:spPr bwMode="auto">
            <a:xfrm>
              <a:off x="2813050" y="3668713"/>
              <a:ext cx="122237" cy="192088"/>
            </a:xfrm>
            <a:custGeom>
              <a:gdLst>
                <a:gd fmla="*/ 68 w 77" name="T0"/>
                <a:gd fmla="*/ 121 h 121" name="T1"/>
                <a:gd fmla="*/ 45 w 77" name="T2"/>
                <a:gd fmla="*/ 121 h 121" name="T3"/>
                <a:gd fmla="*/ 45 w 77" name="T4"/>
                <a:gd fmla="*/ 102 h 121" name="T5"/>
                <a:gd fmla="*/ 0 w 77" name="T6"/>
                <a:gd fmla="*/ 102 h 121" name="T7"/>
                <a:gd fmla="*/ 0 w 77" name="T8"/>
                <a:gd fmla="*/ 79 h 121" name="T9"/>
                <a:gd fmla="*/ 48 w 77" name="T10"/>
                <a:gd fmla="*/ 0 h 121" name="T11"/>
                <a:gd fmla="*/ 68 w 77" name="T12"/>
                <a:gd fmla="*/ 0 h 121" name="T13"/>
                <a:gd fmla="*/ 68 w 77" name="T14"/>
                <a:gd fmla="*/ 79 h 121" name="T15"/>
                <a:gd fmla="*/ 77 w 77" name="T16"/>
                <a:gd fmla="*/ 79 h 121" name="T17"/>
                <a:gd fmla="*/ 77 w 77" name="T18"/>
                <a:gd fmla="*/ 102 h 121" name="T19"/>
                <a:gd fmla="*/ 68 w 77" name="T20"/>
                <a:gd fmla="*/ 102 h 121" name="T21"/>
                <a:gd fmla="*/ 68 w 77" name="T22"/>
                <a:gd fmla="*/ 121 h 121" name="T23"/>
                <a:gd fmla="*/ 45 w 77" name="T24"/>
                <a:gd fmla="*/ 44 h 121" name="T25"/>
                <a:gd fmla="*/ 23 w 77" name="T26"/>
                <a:gd fmla="*/ 79 h 121" name="T27"/>
                <a:gd fmla="*/ 45 w 77" name="T28"/>
                <a:gd fmla="*/ 79 h 121" name="T29"/>
                <a:gd fmla="*/ 45 w 77" name="T30"/>
                <a:gd fmla="*/ 44 h 1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0" w="77">
                  <a:moveTo>
                    <a:pt x="68" y="121"/>
                  </a:moveTo>
                  <a:lnTo>
                    <a:pt x="45" y="121"/>
                  </a:lnTo>
                  <a:lnTo>
                    <a:pt x="45" y="102"/>
                  </a:lnTo>
                  <a:lnTo>
                    <a:pt x="0" y="102"/>
                  </a:lnTo>
                  <a:lnTo>
                    <a:pt x="0" y="79"/>
                  </a:lnTo>
                  <a:lnTo>
                    <a:pt x="48" y="0"/>
                  </a:lnTo>
                  <a:lnTo>
                    <a:pt x="68" y="0"/>
                  </a:lnTo>
                  <a:lnTo>
                    <a:pt x="68" y="79"/>
                  </a:lnTo>
                  <a:lnTo>
                    <a:pt x="77" y="79"/>
                  </a:lnTo>
                  <a:lnTo>
                    <a:pt x="77" y="102"/>
                  </a:lnTo>
                  <a:lnTo>
                    <a:pt x="68" y="102"/>
                  </a:lnTo>
                  <a:lnTo>
                    <a:pt x="68" y="121"/>
                  </a:lnTo>
                  <a:close/>
                  <a:moveTo>
                    <a:pt x="45" y="44"/>
                  </a:moveTo>
                  <a:lnTo>
                    <a:pt x="23" y="79"/>
                  </a:lnTo>
                  <a:lnTo>
                    <a:pt x="45" y="79"/>
                  </a:lnTo>
                  <a:lnTo>
                    <a:pt x="45" y="44"/>
                  </a:lnTo>
                  <a:close/>
                </a:path>
              </a:pathLst>
            </a:custGeom>
            <a:solidFill>
              <a:schemeClr val="bg1"/>
            </a:solidFill>
            <a:ln>
              <a:noFill/>
            </a:ln>
          </p:spPr>
          <p:txBody>
            <a:bodyPr anchor="t" anchorCtr="0" bIns="59222" compatLnSpc="1" lIns="118443" numCol="1" rIns="118443" tIns="59222" vert="horz" wrap="square">
              <a:prstTxWarp prst="textNoShape">
                <a:avLst/>
              </a:prstTxWarp>
            </a:bodyPr>
            <a:lstStyle/>
            <a:p>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grpSp>
      <p:grpSp>
        <p:nvGrpSpPr>
          <p:cNvPr id="40" name="组合 39">
            <a:extLst>
              <a:ext uri="{FF2B5EF4-FFF2-40B4-BE49-F238E27FC236}">
                <a16:creationId xmlns:a16="http://schemas.microsoft.com/office/drawing/2014/main" id="{CC85A2E2-457E-430C-BAB3-5E1B2E27B997}"/>
              </a:ext>
            </a:extLst>
          </p:cNvPr>
          <p:cNvGrpSpPr/>
          <p:nvPr/>
        </p:nvGrpSpPr>
        <p:grpSpPr>
          <a:xfrm>
            <a:off x="4860555" y="1038388"/>
            <a:ext cx="797573" cy="740662"/>
            <a:chOff x="1104900" y="1438275"/>
            <a:chExt cx="349250" cy="330200"/>
          </a:xfrm>
          <a:solidFill>
            <a:srgbClr val="F49E00"/>
          </a:solidFill>
        </p:grpSpPr>
        <p:sp>
          <p:nvSpPr>
            <p:cNvPr id="41" name="Freeform 26">
              <a:extLst>
                <a:ext uri="{FF2B5EF4-FFF2-40B4-BE49-F238E27FC236}">
                  <a16:creationId xmlns:a16="http://schemas.microsoft.com/office/drawing/2014/main" id="{E7DA8A7B-78B3-4C0C-AAB3-00ABB7249EC2}"/>
                </a:ext>
              </a:extLst>
            </p:cNvPr>
            <p:cNvSpPr/>
            <p:nvPr/>
          </p:nvSpPr>
          <p:spPr bwMode="auto">
            <a:xfrm>
              <a:off x="1104900" y="1438275"/>
              <a:ext cx="349250" cy="330200"/>
            </a:xfrm>
            <a:custGeom>
              <a:gdLst>
                <a:gd fmla="*/ 42 w 220" name="T0"/>
                <a:gd fmla="*/ 208 h 208" name="T1"/>
                <a:gd fmla="*/ 0 w 220" name="T2"/>
                <a:gd fmla="*/ 79 h 208" name="T3"/>
                <a:gd fmla="*/ 110 w 220" name="T4"/>
                <a:gd fmla="*/ 0 h 208" name="T5"/>
                <a:gd fmla="*/ 220 w 220" name="T6"/>
                <a:gd fmla="*/ 79 h 208" name="T7"/>
                <a:gd fmla="*/ 178 w 220" name="T8"/>
                <a:gd fmla="*/ 208 h 208" name="T9"/>
                <a:gd fmla="*/ 42 w 220" name="T10"/>
                <a:gd fmla="*/ 208 h 208" name="T11"/>
              </a:gdLst>
              <a:cxnLst>
                <a:cxn ang="0">
                  <a:pos x="T0" y="T1"/>
                </a:cxn>
                <a:cxn ang="0">
                  <a:pos x="T2" y="T3"/>
                </a:cxn>
                <a:cxn ang="0">
                  <a:pos x="T4" y="T5"/>
                </a:cxn>
                <a:cxn ang="0">
                  <a:pos x="T6" y="T7"/>
                </a:cxn>
                <a:cxn ang="0">
                  <a:pos x="T8" y="T9"/>
                </a:cxn>
                <a:cxn ang="0">
                  <a:pos x="T10" y="T11"/>
                </a:cxn>
              </a:cxnLst>
              <a:rect b="b" l="0" r="r" t="0"/>
              <a:pathLst>
                <a:path h="208" w="220">
                  <a:moveTo>
                    <a:pt x="42" y="208"/>
                  </a:moveTo>
                  <a:lnTo>
                    <a:pt x="0" y="79"/>
                  </a:lnTo>
                  <a:lnTo>
                    <a:pt x="110" y="0"/>
                  </a:lnTo>
                  <a:lnTo>
                    <a:pt x="220" y="79"/>
                  </a:lnTo>
                  <a:lnTo>
                    <a:pt x="178" y="208"/>
                  </a:lnTo>
                  <a:lnTo>
                    <a:pt x="42" y="208"/>
                  </a:lnTo>
                  <a:close/>
                </a:path>
              </a:pathLst>
            </a:custGeom>
            <a:grpFill/>
            <a:ln w="12700">
              <a:miter lim="400000"/>
            </a:ln>
          </p:spPr>
          <p:txBody>
            <a:bodyPr anchor="ctr" bIns="24617" lIns="24617" rIns="24617" tIns="24617"/>
            <a:lstStyle/>
            <a:p>
              <a:pPr defTabSz="400022"/>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42" name="Freeform 32">
              <a:extLst>
                <a:ext uri="{FF2B5EF4-FFF2-40B4-BE49-F238E27FC236}">
                  <a16:creationId xmlns:a16="http://schemas.microsoft.com/office/drawing/2014/main" id="{739543B9-3B88-4B50-832E-74C4B85B5CA8}"/>
                </a:ext>
              </a:extLst>
            </p:cNvPr>
            <p:cNvSpPr/>
            <p:nvPr/>
          </p:nvSpPr>
          <p:spPr bwMode="auto">
            <a:xfrm>
              <a:off x="1233488" y="1533525"/>
              <a:ext cx="68262" cy="188913"/>
            </a:xfrm>
            <a:custGeom>
              <a:gdLst>
                <a:gd fmla="*/ 21 w 43" name="T0"/>
                <a:gd fmla="*/ 29 h 119" name="T1"/>
                <a:gd fmla="*/ 0 w 43" name="T2"/>
                <a:gd fmla="*/ 29 h 119" name="T3"/>
                <a:gd fmla="*/ 0 w 43" name="T4"/>
                <a:gd fmla="*/ 8 h 119" name="T5"/>
                <a:gd fmla="*/ 8 w 43" name="T6"/>
                <a:gd fmla="*/ 8 h 119" name="T7"/>
                <a:gd fmla="*/ 8 w 43" name="T8"/>
                <a:gd fmla="*/ 8 h 119" name="T9"/>
                <a:gd fmla="*/ 14 w 43" name="T10"/>
                <a:gd fmla="*/ 8 h 119" name="T11"/>
                <a:gd fmla="*/ 14 w 43" name="T12"/>
                <a:gd fmla="*/ 8 h 119" name="T13"/>
                <a:gd fmla="*/ 19 w 43" name="T14"/>
                <a:gd fmla="*/ 6 h 119" name="T15"/>
                <a:gd fmla="*/ 19 w 43" name="T16"/>
                <a:gd fmla="*/ 6 h 119" name="T17"/>
                <a:gd fmla="*/ 22 w 43" name="T18"/>
                <a:gd fmla="*/ 3 h 119" name="T19"/>
                <a:gd fmla="*/ 24 w 43" name="T20"/>
                <a:gd fmla="*/ 0 h 119" name="T21"/>
                <a:gd fmla="*/ 43 w 43" name="T22"/>
                <a:gd fmla="*/ 0 h 119" name="T23"/>
                <a:gd fmla="*/ 43 w 43" name="T24"/>
                <a:gd fmla="*/ 119 h 119" name="T25"/>
                <a:gd fmla="*/ 21 w 43" name="T26"/>
                <a:gd fmla="*/ 119 h 119" name="T27"/>
                <a:gd fmla="*/ 21 w 43" name="T28"/>
                <a:gd fmla="*/ 29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43">
                  <a:moveTo>
                    <a:pt x="21" y="29"/>
                  </a:moveTo>
                  <a:lnTo>
                    <a:pt x="0" y="29"/>
                  </a:lnTo>
                  <a:lnTo>
                    <a:pt x="0" y="8"/>
                  </a:lnTo>
                  <a:lnTo>
                    <a:pt x="8" y="8"/>
                  </a:lnTo>
                  <a:lnTo>
                    <a:pt x="8" y="8"/>
                  </a:lnTo>
                  <a:lnTo>
                    <a:pt x="14" y="8"/>
                  </a:lnTo>
                  <a:lnTo>
                    <a:pt x="14" y="8"/>
                  </a:lnTo>
                  <a:lnTo>
                    <a:pt x="19" y="6"/>
                  </a:lnTo>
                  <a:lnTo>
                    <a:pt x="19" y="6"/>
                  </a:lnTo>
                  <a:lnTo>
                    <a:pt x="22" y="3"/>
                  </a:lnTo>
                  <a:lnTo>
                    <a:pt x="24" y="0"/>
                  </a:lnTo>
                  <a:lnTo>
                    <a:pt x="43" y="0"/>
                  </a:lnTo>
                  <a:lnTo>
                    <a:pt x="43" y="119"/>
                  </a:lnTo>
                  <a:lnTo>
                    <a:pt x="21" y="119"/>
                  </a:lnTo>
                  <a:lnTo>
                    <a:pt x="21" y="29"/>
                  </a:lnTo>
                  <a:close/>
                </a:path>
              </a:pathLst>
            </a:custGeom>
            <a:solidFill>
              <a:schemeClr val="bg1"/>
            </a:solidFill>
            <a:ln>
              <a:noFill/>
            </a:ln>
          </p:spPr>
          <p:txBody>
            <a:bodyPr anchor="t" anchorCtr="0" bIns="59222" compatLnSpc="1" lIns="118443" numCol="1" rIns="118443" tIns="59222" vert="horz" wrap="square">
              <a:prstTxWarp prst="textNoShape">
                <a:avLst/>
              </a:prstTxWarp>
            </a:bodyPr>
            <a:lstStyle/>
            <a:p>
              <a:endParaRPr altLang="en-US" lang="zh-CN" sz="4000">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grpSp>
      <p:grpSp>
        <p:nvGrpSpPr>
          <p:cNvPr id="44" name="组合 43">
            <a:extLst>
              <a:ext uri="{FF2B5EF4-FFF2-40B4-BE49-F238E27FC236}">
                <a16:creationId xmlns:a16="http://schemas.microsoft.com/office/drawing/2014/main" id="{AB15AA2F-A9AE-47E8-891D-E28C95A9A318}"/>
              </a:ext>
            </a:extLst>
          </p:cNvPr>
          <p:cNvGrpSpPr/>
          <p:nvPr/>
        </p:nvGrpSpPr>
        <p:grpSpPr>
          <a:xfrm>
            <a:off x="5931135" y="2199148"/>
            <a:ext cx="4364768" cy="572186"/>
            <a:chOff x="1682750" y="1250950"/>
            <a:chExt cx="3148012" cy="307975"/>
          </a:xfrm>
          <a:solidFill>
            <a:srgbClr val="F49E00"/>
          </a:solidFill>
        </p:grpSpPr>
        <p:sp>
          <p:nvSpPr>
            <p:cNvPr id="45" name="Freeform 9">
              <a:extLst>
                <a:ext uri="{FF2B5EF4-FFF2-40B4-BE49-F238E27FC236}">
                  <a16:creationId xmlns:a16="http://schemas.microsoft.com/office/drawing/2014/main" id="{C7709C5E-7B7E-404C-B966-1A392F3D18DA}"/>
                </a:ext>
              </a:extLst>
            </p:cNvPr>
            <p:cNvSpPr/>
            <p:nvPr/>
          </p:nvSpPr>
          <p:spPr bwMode="auto">
            <a:xfrm>
              <a:off x="1682750" y="1250950"/>
              <a:ext cx="3148012" cy="307975"/>
            </a:xfrm>
            <a:custGeom>
              <a:gdLst>
                <a:gd fmla="*/ 64 w 1983" name="T0"/>
                <a:gd fmla="*/ 194 h 194" name="T1"/>
                <a:gd fmla="*/ 0 w 1983" name="T2"/>
                <a:gd fmla="*/ 97 h 194" name="T3"/>
                <a:gd fmla="*/ 64 w 1983" name="T4"/>
                <a:gd fmla="*/ 0 h 194" name="T5"/>
                <a:gd fmla="*/ 1918 w 1983" name="T6"/>
                <a:gd fmla="*/ 0 h 194" name="T7"/>
                <a:gd fmla="*/ 1983 w 1983" name="T8"/>
                <a:gd fmla="*/ 97 h 194" name="T9"/>
                <a:gd fmla="*/ 1918 w 1983" name="T10"/>
                <a:gd fmla="*/ 194 h 194" name="T11"/>
                <a:gd fmla="*/ 64 w 1983" name="T12"/>
                <a:gd fmla="*/ 194 h 194" name="T13"/>
              </a:gdLst>
              <a:cxnLst>
                <a:cxn ang="0">
                  <a:pos x="T0" y="T1"/>
                </a:cxn>
                <a:cxn ang="0">
                  <a:pos x="T2" y="T3"/>
                </a:cxn>
                <a:cxn ang="0">
                  <a:pos x="T4" y="T5"/>
                </a:cxn>
                <a:cxn ang="0">
                  <a:pos x="T6" y="T7"/>
                </a:cxn>
                <a:cxn ang="0">
                  <a:pos x="T8" y="T9"/>
                </a:cxn>
                <a:cxn ang="0">
                  <a:pos x="T10" y="T11"/>
                </a:cxn>
                <a:cxn ang="0">
                  <a:pos x="T12" y="T13"/>
                </a:cxn>
              </a:cxnLst>
              <a:rect b="b" l="0" r="r" t="0"/>
              <a:pathLst>
                <a:path h="194" w="1983">
                  <a:moveTo>
                    <a:pt x="64" y="194"/>
                  </a:moveTo>
                  <a:lnTo>
                    <a:pt x="0" y="97"/>
                  </a:lnTo>
                  <a:lnTo>
                    <a:pt x="64" y="0"/>
                  </a:lnTo>
                  <a:lnTo>
                    <a:pt x="1918" y="0"/>
                  </a:lnTo>
                  <a:lnTo>
                    <a:pt x="1983" y="97"/>
                  </a:lnTo>
                  <a:lnTo>
                    <a:pt x="1918" y="194"/>
                  </a:lnTo>
                  <a:lnTo>
                    <a:pt x="64" y="194"/>
                  </a:lnTo>
                  <a:close/>
                </a:path>
              </a:pathLst>
            </a:custGeom>
            <a:grpFill/>
            <a:ln w="12700">
              <a:miter lim="400000"/>
            </a:ln>
          </p:spPr>
          <p:txBody>
            <a:bodyPr anchor="ctr" bIns="24617" lIns="24617" rIns="24617" tIns="24617"/>
            <a:lstStyle/>
            <a:p>
              <a:pPr defTabSz="400022"/>
              <a:endParaRPr altLang="en-US" lang="zh-CN" sz="1554">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46" name="Rectangle 19">
              <a:extLst>
                <a:ext uri="{FF2B5EF4-FFF2-40B4-BE49-F238E27FC236}">
                  <a16:creationId xmlns:a16="http://schemas.microsoft.com/office/drawing/2014/main" id="{FA718A7F-F7BB-4C72-B3D7-C6F7A08BAF7B}"/>
                </a:ext>
              </a:extLst>
            </p:cNvPr>
            <p:cNvSpPr>
              <a:spLocks noChangeArrowheads="1"/>
            </p:cNvSpPr>
            <p:nvPr/>
          </p:nvSpPr>
          <p:spPr bwMode="auto">
            <a:xfrm>
              <a:off x="1803348" y="1298500"/>
              <a:ext cx="2637979" cy="196868"/>
            </a:xfrm>
            <a:prstGeom prst="rect">
              <a:avLst/>
            </a:prstGeom>
            <a:noFill/>
            <a:ln>
              <a:noFill/>
            </a:ln>
            <a:extLs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9pPr>
            </a:lstStyle>
            <a:p>
              <a:r>
                <a:rPr altLang="en-US" kumimoji="1" lang="zh-CN" sz="24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拒绝舌尖上的浪费光盘行动</a:t>
              </a:r>
            </a:p>
          </p:txBody>
        </p:sp>
      </p:grpSp>
      <p:grpSp>
        <p:nvGrpSpPr>
          <p:cNvPr id="47" name="组合 46">
            <a:extLst>
              <a:ext uri="{FF2B5EF4-FFF2-40B4-BE49-F238E27FC236}">
                <a16:creationId xmlns:a16="http://schemas.microsoft.com/office/drawing/2014/main" id="{C1A34839-433D-4F41-9773-104EBB38F8FC}"/>
              </a:ext>
            </a:extLst>
          </p:cNvPr>
          <p:cNvGrpSpPr/>
          <p:nvPr/>
        </p:nvGrpSpPr>
        <p:grpSpPr>
          <a:xfrm>
            <a:off x="5997345" y="3475309"/>
            <a:ext cx="4364767" cy="572186"/>
            <a:chOff x="1682750" y="1250950"/>
            <a:chExt cx="3148012" cy="307975"/>
          </a:xfrm>
          <a:solidFill>
            <a:srgbClr val="F49E00"/>
          </a:solidFill>
        </p:grpSpPr>
        <p:sp>
          <p:nvSpPr>
            <p:cNvPr id="48" name="Freeform 9">
              <a:extLst>
                <a:ext uri="{FF2B5EF4-FFF2-40B4-BE49-F238E27FC236}">
                  <a16:creationId xmlns:a16="http://schemas.microsoft.com/office/drawing/2014/main" id="{F45B063E-C7DF-4CDB-BD52-BDD1291B37DE}"/>
                </a:ext>
              </a:extLst>
            </p:cNvPr>
            <p:cNvSpPr/>
            <p:nvPr/>
          </p:nvSpPr>
          <p:spPr bwMode="auto">
            <a:xfrm>
              <a:off x="1682750" y="1250950"/>
              <a:ext cx="3148012" cy="307975"/>
            </a:xfrm>
            <a:custGeom>
              <a:gdLst>
                <a:gd fmla="*/ 64 w 1983" name="T0"/>
                <a:gd fmla="*/ 194 h 194" name="T1"/>
                <a:gd fmla="*/ 0 w 1983" name="T2"/>
                <a:gd fmla="*/ 97 h 194" name="T3"/>
                <a:gd fmla="*/ 64 w 1983" name="T4"/>
                <a:gd fmla="*/ 0 h 194" name="T5"/>
                <a:gd fmla="*/ 1918 w 1983" name="T6"/>
                <a:gd fmla="*/ 0 h 194" name="T7"/>
                <a:gd fmla="*/ 1983 w 1983" name="T8"/>
                <a:gd fmla="*/ 97 h 194" name="T9"/>
                <a:gd fmla="*/ 1918 w 1983" name="T10"/>
                <a:gd fmla="*/ 194 h 194" name="T11"/>
                <a:gd fmla="*/ 64 w 1983" name="T12"/>
                <a:gd fmla="*/ 194 h 194" name="T13"/>
              </a:gdLst>
              <a:cxnLst>
                <a:cxn ang="0">
                  <a:pos x="T0" y="T1"/>
                </a:cxn>
                <a:cxn ang="0">
                  <a:pos x="T2" y="T3"/>
                </a:cxn>
                <a:cxn ang="0">
                  <a:pos x="T4" y="T5"/>
                </a:cxn>
                <a:cxn ang="0">
                  <a:pos x="T6" y="T7"/>
                </a:cxn>
                <a:cxn ang="0">
                  <a:pos x="T8" y="T9"/>
                </a:cxn>
                <a:cxn ang="0">
                  <a:pos x="T10" y="T11"/>
                </a:cxn>
                <a:cxn ang="0">
                  <a:pos x="T12" y="T13"/>
                </a:cxn>
              </a:cxnLst>
              <a:rect b="b" l="0" r="r" t="0"/>
              <a:pathLst>
                <a:path h="194" w="1983">
                  <a:moveTo>
                    <a:pt x="64" y="194"/>
                  </a:moveTo>
                  <a:lnTo>
                    <a:pt x="0" y="97"/>
                  </a:lnTo>
                  <a:lnTo>
                    <a:pt x="64" y="0"/>
                  </a:lnTo>
                  <a:lnTo>
                    <a:pt x="1918" y="0"/>
                  </a:lnTo>
                  <a:lnTo>
                    <a:pt x="1983" y="97"/>
                  </a:lnTo>
                  <a:lnTo>
                    <a:pt x="1918" y="194"/>
                  </a:lnTo>
                  <a:lnTo>
                    <a:pt x="64" y="194"/>
                  </a:lnTo>
                  <a:close/>
                </a:path>
              </a:pathLst>
            </a:custGeom>
            <a:grpFill/>
            <a:ln w="12700">
              <a:miter lim="400000"/>
            </a:ln>
          </p:spPr>
          <p:txBody>
            <a:bodyPr anchor="ctr" bIns="24617" lIns="24617" rIns="24617" tIns="24617"/>
            <a:lstStyle/>
            <a:p>
              <a:pPr defTabSz="400022"/>
              <a:endParaRPr altLang="en-US" lang="zh-CN" sz="1554">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49" name="Rectangle 19">
              <a:extLst>
                <a:ext uri="{FF2B5EF4-FFF2-40B4-BE49-F238E27FC236}">
                  <a16:creationId xmlns:a16="http://schemas.microsoft.com/office/drawing/2014/main" id="{A90C8B49-7B36-4059-B76E-B399E78C8B7F}"/>
                </a:ext>
              </a:extLst>
            </p:cNvPr>
            <p:cNvSpPr>
              <a:spLocks noChangeArrowheads="1"/>
            </p:cNvSpPr>
            <p:nvPr/>
          </p:nvSpPr>
          <p:spPr bwMode="auto">
            <a:xfrm>
              <a:off x="1803348" y="1298500"/>
              <a:ext cx="2857812" cy="196868"/>
            </a:xfrm>
            <a:prstGeom prst="rect">
              <a:avLst/>
            </a:prstGeom>
            <a:noFill/>
            <a:ln>
              <a:noFill/>
            </a:ln>
            <a:extLs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9pPr>
            </a:lstStyle>
            <a:p>
              <a:r>
                <a:rPr altLang="en-US" kumimoji="1" lang="zh-CN" sz="24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拒绝“剩”宴，倡导“光盘”</a:t>
              </a:r>
            </a:p>
          </p:txBody>
        </p:sp>
      </p:grpSp>
      <p:grpSp>
        <p:nvGrpSpPr>
          <p:cNvPr id="50" name="组合 49">
            <a:extLst>
              <a:ext uri="{FF2B5EF4-FFF2-40B4-BE49-F238E27FC236}">
                <a16:creationId xmlns:a16="http://schemas.microsoft.com/office/drawing/2014/main" id="{3759CC2C-5343-42AA-9D6B-EC738BD40131}"/>
              </a:ext>
            </a:extLst>
          </p:cNvPr>
          <p:cNvGrpSpPr/>
          <p:nvPr/>
        </p:nvGrpSpPr>
        <p:grpSpPr>
          <a:xfrm>
            <a:off x="5754723" y="4657891"/>
            <a:ext cx="4594778" cy="572186"/>
            <a:chOff x="1516858" y="1250950"/>
            <a:chExt cx="3313904" cy="307975"/>
          </a:xfrm>
          <a:solidFill>
            <a:srgbClr val="F49E00"/>
          </a:solidFill>
        </p:grpSpPr>
        <p:sp>
          <p:nvSpPr>
            <p:cNvPr id="51" name="Freeform 9">
              <a:extLst>
                <a:ext uri="{FF2B5EF4-FFF2-40B4-BE49-F238E27FC236}">
                  <a16:creationId xmlns:a16="http://schemas.microsoft.com/office/drawing/2014/main" id="{9F8B53F6-B5A6-4E98-913F-224E52F97108}"/>
                </a:ext>
              </a:extLst>
            </p:cNvPr>
            <p:cNvSpPr/>
            <p:nvPr/>
          </p:nvSpPr>
          <p:spPr bwMode="auto">
            <a:xfrm>
              <a:off x="1682750" y="1250950"/>
              <a:ext cx="3148012" cy="307975"/>
            </a:xfrm>
            <a:custGeom>
              <a:gdLst>
                <a:gd fmla="*/ 64 w 1983" name="T0"/>
                <a:gd fmla="*/ 194 h 194" name="T1"/>
                <a:gd fmla="*/ 0 w 1983" name="T2"/>
                <a:gd fmla="*/ 97 h 194" name="T3"/>
                <a:gd fmla="*/ 64 w 1983" name="T4"/>
                <a:gd fmla="*/ 0 h 194" name="T5"/>
                <a:gd fmla="*/ 1918 w 1983" name="T6"/>
                <a:gd fmla="*/ 0 h 194" name="T7"/>
                <a:gd fmla="*/ 1983 w 1983" name="T8"/>
                <a:gd fmla="*/ 97 h 194" name="T9"/>
                <a:gd fmla="*/ 1918 w 1983" name="T10"/>
                <a:gd fmla="*/ 194 h 194" name="T11"/>
                <a:gd fmla="*/ 64 w 1983" name="T12"/>
                <a:gd fmla="*/ 194 h 194" name="T13"/>
              </a:gdLst>
              <a:cxnLst>
                <a:cxn ang="0">
                  <a:pos x="T0" y="T1"/>
                </a:cxn>
                <a:cxn ang="0">
                  <a:pos x="T2" y="T3"/>
                </a:cxn>
                <a:cxn ang="0">
                  <a:pos x="T4" y="T5"/>
                </a:cxn>
                <a:cxn ang="0">
                  <a:pos x="T6" y="T7"/>
                </a:cxn>
                <a:cxn ang="0">
                  <a:pos x="T8" y="T9"/>
                </a:cxn>
                <a:cxn ang="0">
                  <a:pos x="T10" y="T11"/>
                </a:cxn>
                <a:cxn ang="0">
                  <a:pos x="T12" y="T13"/>
                </a:cxn>
              </a:cxnLst>
              <a:rect b="b" l="0" r="r" t="0"/>
              <a:pathLst>
                <a:path h="194" w="1983">
                  <a:moveTo>
                    <a:pt x="64" y="194"/>
                  </a:moveTo>
                  <a:lnTo>
                    <a:pt x="0" y="97"/>
                  </a:lnTo>
                  <a:lnTo>
                    <a:pt x="64" y="0"/>
                  </a:lnTo>
                  <a:lnTo>
                    <a:pt x="1918" y="0"/>
                  </a:lnTo>
                  <a:lnTo>
                    <a:pt x="1983" y="97"/>
                  </a:lnTo>
                  <a:lnTo>
                    <a:pt x="1918" y="194"/>
                  </a:lnTo>
                  <a:lnTo>
                    <a:pt x="64" y="194"/>
                  </a:lnTo>
                  <a:close/>
                </a:path>
              </a:pathLst>
            </a:custGeom>
            <a:grpFill/>
            <a:ln w="12700">
              <a:miter lim="400000"/>
            </a:ln>
          </p:spPr>
          <p:txBody>
            <a:bodyPr anchor="ctr" bIns="24617" lIns="24617" rIns="24617" tIns="24617"/>
            <a:lstStyle/>
            <a:p>
              <a:pPr defTabSz="400022"/>
              <a:endParaRPr altLang="en-US" lang="zh-CN" sz="1554">
                <a:solidFill>
                  <a:schemeClr val="bg1">
                    <a:lumMod val="95000"/>
                  </a:schemeClr>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52" name="Rectangle 19">
              <a:extLst>
                <a:ext uri="{FF2B5EF4-FFF2-40B4-BE49-F238E27FC236}">
                  <a16:creationId xmlns:a16="http://schemas.microsoft.com/office/drawing/2014/main" id="{A4C84D2A-AA29-46E3-AFD5-1A21110CC1A7}"/>
                </a:ext>
              </a:extLst>
            </p:cNvPr>
            <p:cNvSpPr>
              <a:spLocks noChangeArrowheads="1"/>
            </p:cNvSpPr>
            <p:nvPr/>
          </p:nvSpPr>
          <p:spPr bwMode="auto">
            <a:xfrm>
              <a:off x="1516858" y="1298500"/>
              <a:ext cx="3187560" cy="196868"/>
            </a:xfrm>
            <a:prstGeom prst="rect">
              <a:avLst/>
            </a:prstGeom>
            <a:noFill/>
            <a:ln>
              <a:noFill/>
            </a:ln>
            <a:extLs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9pPr>
            </a:lstStyle>
            <a:p>
              <a:pPr marL="457200"/>
              <a:r>
                <a:rPr altLang="en-US" kumimoji="1" lang="zh-CN" sz="24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加入光盘行动，节约从我做起</a:t>
              </a:r>
            </a:p>
          </p:txBody>
        </p:sp>
      </p:grpSp>
      <p:sp>
        <p:nvSpPr>
          <p:cNvPr id="53" name="文本框 52">
            <a:extLst>
              <a:ext uri="{FF2B5EF4-FFF2-40B4-BE49-F238E27FC236}">
                <a16:creationId xmlns:a16="http://schemas.microsoft.com/office/drawing/2014/main" id="{45F754F3-120A-4DFF-A992-39580DE21A75}"/>
              </a:ext>
            </a:extLst>
          </p:cNvPr>
          <p:cNvSpPr txBox="1"/>
          <p:nvPr/>
        </p:nvSpPr>
        <p:spPr>
          <a:xfrm>
            <a:off x="-1198130" y="73850"/>
            <a:ext cx="7212027" cy="2720340"/>
          </a:xfrm>
          <a:prstGeom prst="rect">
            <a:avLst/>
          </a:prstGeom>
          <a:noFill/>
        </p:spPr>
        <p:txBody>
          <a:bodyPr rtlCol="0" wrap="square">
            <a:spAutoFit/>
          </a:bodyPr>
          <a:lstStyle/>
          <a:p>
            <a:pPr algn="ctr">
              <a:lnSpc>
                <a:spcPct val="150000"/>
              </a:lnSpc>
            </a:pPr>
            <a:r>
              <a:rPr altLang="en-US" kumimoji="1" lang="zh-CN" sz="115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目录</a:t>
            </a:r>
          </a:p>
        </p:txBody>
      </p:sp>
    </p:spTree>
    <p:extLst>
      <p:ext uri="{BB962C8B-B14F-4D97-AF65-F5344CB8AC3E}">
        <p14:creationId val="160361359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19"/>
                                        </p:tgtEl>
                                        <p:attrNameLst>
                                          <p:attrName>style.visibility</p:attrName>
                                        </p:attrNameLst>
                                      </p:cBhvr>
                                      <p:to>
                                        <p:strVal val="visible"/>
                                      </p:to>
                                    </p:set>
                                    <p:animEffect filter="wipe(right)" transition="in">
                                      <p:cBhvr>
                                        <p:cTn dur="500" id="17"/>
                                        <p:tgtEl>
                                          <p:spTgt spid="19"/>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43"/>
                                        </p:tgtEl>
                                        <p:attrNameLst>
                                          <p:attrName>style.visibility</p:attrName>
                                        </p:attrNameLst>
                                      </p:cBhvr>
                                      <p:to>
                                        <p:strVal val="visible"/>
                                      </p:to>
                                    </p:set>
                                    <p:anim calcmode="lin" valueType="num">
                                      <p:cBhvr>
                                        <p:cTn dur="500" fill="hold" id="21"/>
                                        <p:tgtEl>
                                          <p:spTgt spid="43"/>
                                        </p:tgtEl>
                                        <p:attrNameLst>
                                          <p:attrName>ppt_w</p:attrName>
                                        </p:attrNameLst>
                                      </p:cBhvr>
                                      <p:tavLst>
                                        <p:tav tm="0">
                                          <p:val>
                                            <p:fltVal val="0"/>
                                          </p:val>
                                        </p:tav>
                                        <p:tav tm="100000">
                                          <p:val>
                                            <p:strVal val="#ppt_w"/>
                                          </p:val>
                                        </p:tav>
                                      </p:tavLst>
                                    </p:anim>
                                    <p:anim calcmode="lin" valueType="num">
                                      <p:cBhvr>
                                        <p:cTn dur="500" fill="hold" id="22"/>
                                        <p:tgtEl>
                                          <p:spTgt spid="43"/>
                                        </p:tgtEl>
                                        <p:attrNameLst>
                                          <p:attrName>ppt_h</p:attrName>
                                        </p:attrNameLst>
                                      </p:cBhvr>
                                      <p:tavLst>
                                        <p:tav tm="0">
                                          <p:val>
                                            <p:fltVal val="0"/>
                                          </p:val>
                                        </p:tav>
                                        <p:tav tm="100000">
                                          <p:val>
                                            <p:strVal val="#ppt_h"/>
                                          </p:val>
                                        </p:tav>
                                      </p:tavLst>
                                    </p:anim>
                                    <p:animEffect filter="fade" transition="in">
                                      <p:cBhvr>
                                        <p:cTn dur="500" id="23"/>
                                        <p:tgtEl>
                                          <p:spTgt spid="43"/>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53"/>
                                        </p:tgtEl>
                                        <p:attrNameLst>
                                          <p:attrName>style.visibility</p:attrName>
                                        </p:attrNameLst>
                                      </p:cBhvr>
                                      <p:to>
                                        <p:strVal val="visible"/>
                                      </p:to>
                                    </p:set>
                                    <p:animEffect filter="wipe(up)" transition="in">
                                      <p:cBhvr>
                                        <p:cTn dur="500" id="27"/>
                                        <p:tgtEl>
                                          <p:spTgt spid="53"/>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40"/>
                                        </p:tgtEl>
                                        <p:attrNameLst>
                                          <p:attrName>style.visibility</p:attrName>
                                        </p:attrNameLst>
                                      </p:cBhvr>
                                      <p:to>
                                        <p:strVal val="visible"/>
                                      </p:to>
                                    </p:set>
                                    <p:animEffect filter="fade" transition="in">
                                      <p:cBhvr>
                                        <p:cTn dur="500" id="31"/>
                                        <p:tgtEl>
                                          <p:spTgt spid="40"/>
                                        </p:tgtEl>
                                      </p:cBhvr>
                                    </p:animEffect>
                                  </p:childTnLst>
                                </p:cTn>
                              </p:par>
                            </p:childTnLst>
                          </p:cTn>
                        </p:par>
                        <p:par>
                          <p:cTn fill="hold" id="32" nodeType="afterGroup">
                            <p:stCondLst>
                              <p:cond delay="3500"/>
                            </p:stCondLst>
                            <p:childTnLst>
                              <p:par>
                                <p:cTn fill="hold" id="33" nodeType="afterEffect" presetClass="entr" presetID="2" presetSubtype="2">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1+#ppt_w/2"/>
                                          </p:val>
                                        </p:tav>
                                        <p:tav tm="100000">
                                          <p:val>
                                            <p:strVal val="#ppt_x"/>
                                          </p:val>
                                        </p:tav>
                                      </p:tavLst>
                                    </p:anim>
                                    <p:anim calcmode="lin" valueType="num">
                                      <p:cBhvr additive="base">
                                        <p:cTn dur="500" fill="hold" id="36"/>
                                        <p:tgtEl>
                                          <p:spTgt spid="1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id="38" nodeType="afterEffect" presetClass="entr" presetID="10" presetSubtype="0">
                                  <p:stCondLst>
                                    <p:cond delay="0"/>
                                  </p:stCondLst>
                                  <p:childTnLst>
                                    <p:set>
                                      <p:cBhvr>
                                        <p:cTn dur="1" fill="hold" id="39">
                                          <p:stCondLst>
                                            <p:cond delay="0"/>
                                          </p:stCondLst>
                                        </p:cTn>
                                        <p:tgtEl>
                                          <p:spTgt spid="31"/>
                                        </p:tgtEl>
                                        <p:attrNameLst>
                                          <p:attrName>style.visibility</p:attrName>
                                        </p:attrNameLst>
                                      </p:cBhvr>
                                      <p:to>
                                        <p:strVal val="visible"/>
                                      </p:to>
                                    </p:set>
                                    <p:animEffect filter="fade" transition="in">
                                      <p:cBhvr>
                                        <p:cTn dur="500" id="40"/>
                                        <p:tgtEl>
                                          <p:spTgt spid="31"/>
                                        </p:tgtEl>
                                      </p:cBhvr>
                                    </p:animEffect>
                                  </p:childTnLst>
                                </p:cTn>
                              </p:par>
                            </p:childTnLst>
                          </p:cTn>
                        </p:par>
                        <p:par>
                          <p:cTn fill="hold" id="41" nodeType="afterGroup">
                            <p:stCondLst>
                              <p:cond delay="4500"/>
                            </p:stCondLst>
                            <p:childTnLst>
                              <p:par>
                                <p:cTn fill="hold" id="42" nodeType="afterEffect" presetClass="entr" presetID="2" presetSubtype="2">
                                  <p:stCondLst>
                                    <p:cond delay="0"/>
                                  </p:stCondLst>
                                  <p:childTnLst>
                                    <p:set>
                                      <p:cBhvr>
                                        <p:cTn dur="1" fill="hold" id="43">
                                          <p:stCondLst>
                                            <p:cond delay="0"/>
                                          </p:stCondLst>
                                        </p:cTn>
                                        <p:tgtEl>
                                          <p:spTgt spid="44"/>
                                        </p:tgtEl>
                                        <p:attrNameLst>
                                          <p:attrName>style.visibility</p:attrName>
                                        </p:attrNameLst>
                                      </p:cBhvr>
                                      <p:to>
                                        <p:strVal val="visible"/>
                                      </p:to>
                                    </p:set>
                                    <p:anim calcmode="lin" valueType="num">
                                      <p:cBhvr additive="base">
                                        <p:cTn dur="500" fill="hold" id="44"/>
                                        <p:tgtEl>
                                          <p:spTgt spid="44"/>
                                        </p:tgtEl>
                                        <p:attrNameLst>
                                          <p:attrName>ppt_x</p:attrName>
                                        </p:attrNameLst>
                                      </p:cBhvr>
                                      <p:tavLst>
                                        <p:tav tm="0">
                                          <p:val>
                                            <p:strVal val="1+#ppt_w/2"/>
                                          </p:val>
                                        </p:tav>
                                        <p:tav tm="100000">
                                          <p:val>
                                            <p:strVal val="#ppt_x"/>
                                          </p:val>
                                        </p:tav>
                                      </p:tavLst>
                                    </p:anim>
                                    <p:anim calcmode="lin" valueType="num">
                                      <p:cBhvr additive="base">
                                        <p:cTn dur="500" fill="hold" id="45"/>
                                        <p:tgtEl>
                                          <p:spTgt spid="44"/>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5000"/>
                            </p:stCondLst>
                            <p:childTnLst>
                              <p:par>
                                <p:cTn fill="hold" id="47" nodeType="afterEffect" presetClass="entr" presetID="10" presetSubtype="0">
                                  <p:stCondLst>
                                    <p:cond delay="0"/>
                                  </p:stCondLst>
                                  <p:childTnLst>
                                    <p:set>
                                      <p:cBhvr>
                                        <p:cTn dur="1" fill="hold" id="48">
                                          <p:stCondLst>
                                            <p:cond delay="0"/>
                                          </p:stCondLst>
                                        </p:cTn>
                                        <p:tgtEl>
                                          <p:spTgt spid="34"/>
                                        </p:tgtEl>
                                        <p:attrNameLst>
                                          <p:attrName>style.visibility</p:attrName>
                                        </p:attrNameLst>
                                      </p:cBhvr>
                                      <p:to>
                                        <p:strVal val="visible"/>
                                      </p:to>
                                    </p:set>
                                    <p:animEffect filter="fade" transition="in">
                                      <p:cBhvr>
                                        <p:cTn dur="500" id="49"/>
                                        <p:tgtEl>
                                          <p:spTgt spid="34"/>
                                        </p:tgtEl>
                                      </p:cBhvr>
                                    </p:animEffect>
                                  </p:childTnLst>
                                </p:cTn>
                              </p:par>
                            </p:childTnLst>
                          </p:cTn>
                        </p:par>
                        <p:par>
                          <p:cTn fill="hold" id="50" nodeType="afterGroup">
                            <p:stCondLst>
                              <p:cond delay="5500"/>
                            </p:stCondLst>
                            <p:childTnLst>
                              <p:par>
                                <p:cTn fill="hold" id="51" nodeType="afterEffect" presetClass="entr" presetID="2" presetSubtype="2">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1+#ppt_w/2"/>
                                          </p:val>
                                        </p:tav>
                                        <p:tav tm="100000">
                                          <p:val>
                                            <p:strVal val="#ppt_x"/>
                                          </p:val>
                                        </p:tav>
                                      </p:tavLst>
                                    </p:anim>
                                    <p:anim calcmode="lin" valueType="num">
                                      <p:cBhvr additive="base">
                                        <p:cTn dur="500" fill="hold" id="54"/>
                                        <p:tgtEl>
                                          <p:spTgt spid="47"/>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6000"/>
                            </p:stCondLst>
                            <p:childTnLst>
                              <p:par>
                                <p:cTn fill="hold" id="56" nodeType="afterEffect" presetClass="entr" presetID="10" presetSubtype="0">
                                  <p:stCondLst>
                                    <p:cond delay="0"/>
                                  </p:stCondLst>
                                  <p:childTnLst>
                                    <p:set>
                                      <p:cBhvr>
                                        <p:cTn dur="1" fill="hold" id="57">
                                          <p:stCondLst>
                                            <p:cond delay="0"/>
                                          </p:stCondLst>
                                        </p:cTn>
                                        <p:tgtEl>
                                          <p:spTgt spid="37"/>
                                        </p:tgtEl>
                                        <p:attrNameLst>
                                          <p:attrName>style.visibility</p:attrName>
                                        </p:attrNameLst>
                                      </p:cBhvr>
                                      <p:to>
                                        <p:strVal val="visible"/>
                                      </p:to>
                                    </p:set>
                                    <p:animEffect filter="fade" transition="in">
                                      <p:cBhvr>
                                        <p:cTn dur="500" id="58"/>
                                        <p:tgtEl>
                                          <p:spTgt spid="37"/>
                                        </p:tgtEl>
                                      </p:cBhvr>
                                    </p:animEffect>
                                  </p:childTnLst>
                                </p:cTn>
                              </p:par>
                            </p:childTnLst>
                          </p:cTn>
                        </p:par>
                        <p:par>
                          <p:cTn fill="hold" id="59" nodeType="afterGroup">
                            <p:stCondLst>
                              <p:cond delay="6500"/>
                            </p:stCondLst>
                            <p:childTnLst>
                              <p:par>
                                <p:cTn fill="hold" id="60" nodeType="afterEffect" presetClass="entr" presetID="2" presetSubtype="2">
                                  <p:stCondLst>
                                    <p:cond delay="0"/>
                                  </p:stCondLst>
                                  <p:childTnLst>
                                    <p:set>
                                      <p:cBhvr>
                                        <p:cTn dur="1" fill="hold" id="61">
                                          <p:stCondLst>
                                            <p:cond delay="0"/>
                                          </p:stCondLst>
                                        </p:cTn>
                                        <p:tgtEl>
                                          <p:spTgt spid="50"/>
                                        </p:tgtEl>
                                        <p:attrNameLst>
                                          <p:attrName>style.visibility</p:attrName>
                                        </p:attrNameLst>
                                      </p:cBhvr>
                                      <p:to>
                                        <p:strVal val="visible"/>
                                      </p:to>
                                    </p:set>
                                    <p:anim calcmode="lin" valueType="num">
                                      <p:cBhvr additive="base">
                                        <p:cTn dur="500" fill="hold" id="62"/>
                                        <p:tgtEl>
                                          <p:spTgt spid="50"/>
                                        </p:tgtEl>
                                        <p:attrNameLst>
                                          <p:attrName>ppt_x</p:attrName>
                                        </p:attrNameLst>
                                      </p:cBhvr>
                                      <p:tavLst>
                                        <p:tav tm="0">
                                          <p:val>
                                            <p:strVal val="1+#ppt_w/2"/>
                                          </p:val>
                                        </p:tav>
                                        <p:tav tm="100000">
                                          <p:val>
                                            <p:strVal val="#ppt_x"/>
                                          </p:val>
                                        </p:tav>
                                      </p:tavLst>
                                    </p:anim>
                                    <p:anim calcmode="lin" valueType="num">
                                      <p:cBhvr additive="base">
                                        <p:cTn dur="500" fill="hold" id="63"/>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9" name="图片 8">
            <a:extLst>
              <a:ext uri="{FF2B5EF4-FFF2-40B4-BE49-F238E27FC236}">
                <a16:creationId xmlns:a16="http://schemas.microsoft.com/office/drawing/2014/main" id="{C0083AB4-65EB-4AA2-8EF5-6A34DEF8BAE0}"/>
              </a:ext>
            </a:extLst>
          </p:cNvPr>
          <p:cNvPicPr>
            <a:picLocks noChangeAspect="1"/>
          </p:cNvPicPr>
          <p:nvPr/>
        </p:nvPicPr>
        <p:blipFill>
          <a:blip r:embed="rId4"/>
          <a:stretch>
            <a:fillRect/>
          </a:stretch>
        </p:blipFill>
        <p:spPr>
          <a:xfrm flipH="1">
            <a:off x="-13385" y="2748491"/>
            <a:ext cx="4729846" cy="4729846"/>
          </a:xfrm>
          <a:prstGeom prst="rect">
            <a:avLst/>
          </a:prstGeom>
          <a:effectLst>
            <a:outerShdw algn="t" blurRad="50800" dir="5400000" dist="38100" rotWithShape="0">
              <a:prstClr val="black">
                <a:alpha val="40000"/>
              </a:prstClr>
            </a:outerShdw>
          </a:effectLst>
        </p:spPr>
      </p:pic>
      <p:pic>
        <p:nvPicPr>
          <p:cNvPr id="17" name="图片 16">
            <a:extLst>
              <a:ext uri="{FF2B5EF4-FFF2-40B4-BE49-F238E27FC236}">
                <a16:creationId xmlns:a16="http://schemas.microsoft.com/office/drawing/2014/main" id="{A94B5AAF-6E12-4006-A6EB-04AA66738EAD}"/>
              </a:ext>
            </a:extLst>
          </p:cNvPr>
          <p:cNvPicPr>
            <a:picLocks noChangeAspect="1"/>
          </p:cNvPicPr>
          <p:nvPr/>
        </p:nvPicPr>
        <p:blipFill>
          <a:blip r:embed="rId5"/>
          <a:stretch>
            <a:fillRect/>
          </a:stretch>
        </p:blipFill>
        <p:spPr>
          <a:xfrm>
            <a:off x="7269352" y="4822518"/>
            <a:ext cx="2204763" cy="1340447"/>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6"/>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7"/>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8"/>
          <a:stretch>
            <a:fillRect/>
          </a:stretch>
        </p:blipFill>
        <p:spPr>
          <a:xfrm flipH="1">
            <a:off x="9039177" y="3419402"/>
            <a:ext cx="3139439" cy="3523496"/>
          </a:xfrm>
          <a:prstGeom prst="rect">
            <a:avLst/>
          </a:prstGeom>
        </p:spPr>
      </p:pic>
      <p:sp>
        <p:nvSpPr>
          <p:cNvPr id="22" name="文本框 21">
            <a:extLst>
              <a:ext uri="{FF2B5EF4-FFF2-40B4-BE49-F238E27FC236}">
                <a16:creationId xmlns:a16="http://schemas.microsoft.com/office/drawing/2014/main" id="{9C09E17D-8ACD-4368-B79C-8BE53CB6E99B}"/>
              </a:ext>
            </a:extLst>
          </p:cNvPr>
          <p:cNvSpPr txBox="1"/>
          <p:nvPr/>
        </p:nvSpPr>
        <p:spPr>
          <a:xfrm>
            <a:off x="7435836" y="1262158"/>
            <a:ext cx="3768077" cy="1371600"/>
          </a:xfrm>
          <a:prstGeom prst="rect">
            <a:avLst/>
          </a:prstGeom>
          <a:noFill/>
        </p:spPr>
        <p:txBody>
          <a:bodyPr rtlCol="0" wrap="square">
            <a:spAutoFit/>
          </a:bodyPr>
          <a:lstStyle/>
          <a:p>
            <a:pPr algn="r">
              <a:lnSpc>
                <a:spcPct val="150000"/>
              </a:lnSpc>
            </a:pPr>
            <a:r>
              <a:rPr altLang="en-US" kumimoji="1" lang="zh-CN" sz="28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光盘行动，拒绝剩宴；</a:t>
            </a:r>
          </a:p>
          <a:p>
            <a:pPr algn="r">
              <a:lnSpc>
                <a:spcPct val="150000"/>
              </a:lnSpc>
            </a:pPr>
            <a:r>
              <a:rPr altLang="en-US" kumimoji="1" lang="zh-CN" sz="28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拒绝浪费，从我做起。</a:t>
            </a:r>
          </a:p>
        </p:txBody>
      </p:sp>
      <p:sp>
        <p:nvSpPr>
          <p:cNvPr id="24" name="文本框 23">
            <a:extLst>
              <a:ext uri="{FF2B5EF4-FFF2-40B4-BE49-F238E27FC236}">
                <a16:creationId xmlns:a16="http://schemas.microsoft.com/office/drawing/2014/main" id="{5B3A912F-7F4D-4E7F-969A-1D9EAF272D4B}"/>
              </a:ext>
            </a:extLst>
          </p:cNvPr>
          <p:cNvSpPr txBox="1"/>
          <p:nvPr/>
        </p:nvSpPr>
        <p:spPr>
          <a:xfrm>
            <a:off x="1236029" y="3283494"/>
            <a:ext cx="2334508" cy="701040"/>
          </a:xfrm>
          <a:prstGeom prst="rect">
            <a:avLst/>
          </a:prstGeom>
          <a:noFill/>
        </p:spPr>
        <p:txBody>
          <a:bodyPr rtlCol="0" wrap="square">
            <a:spAutoFit/>
          </a:bodyPr>
          <a:lstStyle/>
          <a:p>
            <a:pPr algn="dist"/>
            <a:r>
              <a:rPr altLang="en-US" kumimoji="1" lang="zh-CN" sz="20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汇报人：优页PPT       </a:t>
            </a:r>
          </a:p>
          <a:p>
            <a:pPr algn="dist"/>
            <a:r>
              <a:rPr altLang="en-US" kumimoji="1" lang="zh-CN" sz="2000">
                <a:solidFill>
                  <a:schemeClr val="bg1"/>
                </a:solidFill>
                <a:effectLst>
                  <a:outerShdw algn="tl" blurRad="38100" dir="2700000" dist="38100">
                    <a:srgbClr val="000000">
                      <a:alpha val="43137"/>
                    </a:srgbClr>
                  </a:outerShdw>
                </a:effectLst>
                <a:latin charset="-122" panose="02010800040101010101" pitchFamily="2" typeface="华文行楷"/>
                <a:ea charset="-122" panose="02010800040101010101" pitchFamily="2" typeface="华文行楷"/>
                <a:cs typeface="+mn-ea"/>
                <a:sym typeface="+mn-lt"/>
              </a:rPr>
              <a:t>汇报时间：20XX</a:t>
            </a:r>
          </a:p>
        </p:txBody>
      </p:sp>
      <p:sp>
        <p:nvSpPr>
          <p:cNvPr id="14" name="文本框 13">
            <a:extLst>
              <a:ext uri="{FF2B5EF4-FFF2-40B4-BE49-F238E27FC236}">
                <a16:creationId xmlns:a16="http://schemas.microsoft.com/office/drawing/2014/main" id="{E835CF32-EE21-4FED-8CB7-EEA48A62C053}"/>
              </a:ext>
            </a:extLst>
          </p:cNvPr>
          <p:cNvSpPr txBox="1"/>
          <p:nvPr/>
        </p:nvSpPr>
        <p:spPr>
          <a:xfrm>
            <a:off x="224678" y="145656"/>
            <a:ext cx="7212027" cy="3063240"/>
          </a:xfrm>
          <a:prstGeom prst="rect">
            <a:avLst/>
          </a:prstGeom>
          <a:noFill/>
        </p:spPr>
        <p:txBody>
          <a:bodyPr rtlCol="0" wrap="square">
            <a:spAutoFit/>
          </a:bodyPr>
          <a:lstStyle/>
          <a:p>
            <a:pPr algn="ctr">
              <a:lnSpc>
                <a:spcPct val="150000"/>
              </a:lnSpc>
            </a:pPr>
            <a:r>
              <a:rPr altLang="en-US" kumimoji="1" lang="zh-CN" sz="13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节约粮食</a:t>
            </a:r>
          </a:p>
        </p:txBody>
      </p:sp>
      <p:sp>
        <p:nvSpPr>
          <p:cNvPr id="16" name="文本框 15">
            <a:extLst>
              <a:ext uri="{FF2B5EF4-FFF2-40B4-BE49-F238E27FC236}">
                <a16:creationId xmlns:a16="http://schemas.microsoft.com/office/drawing/2014/main" id="{21A9E046-A621-49D0-8F8F-BB56FF99B450}"/>
              </a:ext>
            </a:extLst>
          </p:cNvPr>
          <p:cNvSpPr txBox="1"/>
          <p:nvPr/>
        </p:nvSpPr>
        <p:spPr>
          <a:xfrm>
            <a:off x="4138542" y="2035482"/>
            <a:ext cx="7212027" cy="2720340"/>
          </a:xfrm>
          <a:prstGeom prst="rect">
            <a:avLst/>
          </a:prstGeom>
          <a:noFill/>
        </p:spPr>
        <p:txBody>
          <a:bodyPr rtlCol="0" wrap="square">
            <a:spAutoFit/>
          </a:bodyPr>
          <a:lstStyle/>
          <a:p>
            <a:pPr algn="dist">
              <a:lnSpc>
                <a:spcPct val="150000"/>
              </a:lnSpc>
            </a:pPr>
            <a:r>
              <a:rPr altLang="en-US" kumimoji="1" lang="zh-CN" sz="115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人人有责</a:t>
            </a:r>
          </a:p>
        </p:txBody>
      </p:sp>
    </p:spTree>
    <p:extLst>
      <p:ext uri="{BB962C8B-B14F-4D97-AF65-F5344CB8AC3E}">
        <p14:creationId val="3599720127"/>
      </p:ext>
    </p:extLst>
  </p:cSld>
  <p:clrMapOvr>
    <a:masterClrMapping/>
  </p:clrMapOvr>
  <mc:AlternateContent>
    <mc:Choice Requires="p14">
      <p:transition advTm="9000" p14:dur="10"/>
    </mc:Choice>
    <mc:Fallback>
      <p:transition advTm="9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id="8" nodeType="withEffect" presetClass="entr" presetID="42"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anim calcmode="lin" valueType="num">
                                      <p:cBhvr>
                                        <p:cTn dur="1000" fill="hold" id="11"/>
                                        <p:tgtEl>
                                          <p:spTgt spid="15"/>
                                        </p:tgtEl>
                                        <p:attrNameLst>
                                          <p:attrName>ppt_x</p:attrName>
                                        </p:attrNameLst>
                                      </p:cBhvr>
                                      <p:tavLst>
                                        <p:tav tm="0">
                                          <p:val>
                                            <p:strVal val="#ppt_x"/>
                                          </p:val>
                                        </p:tav>
                                        <p:tav tm="100000">
                                          <p:val>
                                            <p:strVal val="#ppt_x"/>
                                          </p:val>
                                        </p:tav>
                                      </p:tavLst>
                                    </p:anim>
                                    <p:anim calcmode="lin" valueType="num">
                                      <p:cBhvr>
                                        <p:cTn dur="1000" fill="hold" id="12"/>
                                        <p:tgtEl>
                                          <p:spTgt spid="15"/>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750" id="16"/>
                                        <p:tgtEl>
                                          <p:spTgt spid="9"/>
                                        </p:tgtEl>
                                      </p:cBhvr>
                                    </p:animEffect>
                                  </p:childTnLst>
                                </p:cTn>
                              </p:par>
                            </p:childTnLst>
                          </p:cTn>
                        </p:par>
                        <p:par>
                          <p:cTn fill="hold" id="17" nodeType="afterGroup">
                            <p:stCondLst>
                              <p:cond delay="1750"/>
                            </p:stCondLst>
                            <p:childTnLst>
                              <p:par>
                                <p:cTn fill="hold" id="18" nodeType="afterEffect" presetClass="entr" presetID="22" presetSubtype="4">
                                  <p:stCondLst>
                                    <p:cond delay="0"/>
                                  </p:stCondLst>
                                  <p:childTnLst>
                                    <p:set>
                                      <p:cBhvr>
                                        <p:cTn dur="1" fill="hold" id="19">
                                          <p:stCondLst>
                                            <p:cond delay="0"/>
                                          </p:stCondLst>
                                        </p:cTn>
                                        <p:tgtEl>
                                          <p:spTgt spid="17"/>
                                        </p:tgtEl>
                                        <p:attrNameLst>
                                          <p:attrName>style.visibility</p:attrName>
                                        </p:attrNameLst>
                                      </p:cBhvr>
                                      <p:to>
                                        <p:strVal val="visible"/>
                                      </p:to>
                                    </p:set>
                                    <p:animEffect filter="wipe(down)" transition="in">
                                      <p:cBhvr>
                                        <p:cTn dur="500" id="20"/>
                                        <p:tgtEl>
                                          <p:spTgt spid="17"/>
                                        </p:tgtEl>
                                      </p:cBhvr>
                                    </p:animEffect>
                                  </p:childTnLst>
                                </p:cTn>
                              </p:par>
                            </p:childTnLst>
                          </p:cTn>
                        </p:par>
                        <p:par>
                          <p:cTn fill="hold" id="21" nodeType="afterGroup">
                            <p:stCondLst>
                              <p:cond delay="2250"/>
                            </p:stCondLst>
                            <p:childTnLst>
                              <p:par>
                                <p:cTn fill="hold" grpId="0" id="22" nodeType="after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childTnLst>
                          </p:cTn>
                        </p:par>
                        <p:par>
                          <p:cTn fill="hold" id="25" nodeType="afterGroup">
                            <p:stCondLst>
                              <p:cond delay="2750"/>
                            </p:stCondLst>
                            <p:childTnLst>
                              <p:par>
                                <p:cTn fill="hold" grpId="0" id="26" nodeType="afterEffect" presetClass="entr" presetID="22" presetSubtype="1">
                                  <p:stCondLst>
                                    <p:cond delay="0"/>
                                  </p:stCondLst>
                                  <p:childTnLst>
                                    <p:set>
                                      <p:cBhvr>
                                        <p:cTn dur="1" fill="hold" id="27">
                                          <p:stCondLst>
                                            <p:cond delay="0"/>
                                          </p:stCondLst>
                                        </p:cTn>
                                        <p:tgtEl>
                                          <p:spTgt spid="16"/>
                                        </p:tgtEl>
                                        <p:attrNameLst>
                                          <p:attrName>style.visibility</p:attrName>
                                        </p:attrNameLst>
                                      </p:cBhvr>
                                      <p:to>
                                        <p:strVal val="visible"/>
                                      </p:to>
                                    </p:set>
                                    <p:animEffect filter="wipe(up)" transition="in">
                                      <p:cBhvr>
                                        <p:cTn dur="500" id="28"/>
                                        <p:tgtEl>
                                          <p:spTgt spid="16"/>
                                        </p:tgtEl>
                                      </p:cBhvr>
                                    </p:animEffect>
                                  </p:childTnLst>
                                </p:cTn>
                              </p:par>
                            </p:childTnLst>
                          </p:cTn>
                        </p:par>
                        <p:par>
                          <p:cTn fill="hold" id="29" nodeType="afterGroup">
                            <p:stCondLst>
                              <p:cond delay="3250"/>
                            </p:stCondLst>
                            <p:childTnLst>
                              <p:par>
                                <p:cTn fill="hold" grpId="0" id="30" nodeType="afterEffect" presetClass="entr" presetID="16" presetSubtype="21">
                                  <p:stCondLst>
                                    <p:cond delay="0"/>
                                  </p:stCondLst>
                                  <p:childTnLst>
                                    <p:set>
                                      <p:cBhvr>
                                        <p:cTn dur="1" fill="hold" id="31">
                                          <p:stCondLst>
                                            <p:cond delay="0"/>
                                          </p:stCondLst>
                                        </p:cTn>
                                        <p:tgtEl>
                                          <p:spTgt spid="24"/>
                                        </p:tgtEl>
                                        <p:attrNameLst>
                                          <p:attrName>style.visibility</p:attrName>
                                        </p:attrNameLst>
                                      </p:cBhvr>
                                      <p:to>
                                        <p:strVal val="visible"/>
                                      </p:to>
                                    </p:set>
                                    <p:animEffect filter="barn(inVertical)" transition="in">
                                      <p:cBhvr>
                                        <p:cTn dur="500" id="32"/>
                                        <p:tgtEl>
                                          <p:spTgt spid="24"/>
                                        </p:tgtEl>
                                      </p:cBhvr>
                                    </p:animEffect>
                                  </p:childTnLst>
                                </p:cTn>
                              </p:par>
                            </p:childTnLst>
                          </p:cTn>
                        </p:par>
                        <p:par>
                          <p:cTn fill="hold" id="33" nodeType="afterGroup">
                            <p:stCondLst>
                              <p:cond delay="3750"/>
                            </p:stCondLst>
                            <p:childTnLst>
                              <p:par>
                                <p:cTn fill="hold" grpId="0" id="34" nodeType="afterEffect" presetClass="entr" presetID="22" presetSubtype="1">
                                  <p:stCondLst>
                                    <p:cond delay="0"/>
                                  </p:stCondLst>
                                  <p:childTnLst>
                                    <p:set>
                                      <p:cBhvr>
                                        <p:cTn dur="1" fill="hold" id="35">
                                          <p:stCondLst>
                                            <p:cond delay="0"/>
                                          </p:stCondLst>
                                        </p:cTn>
                                        <p:tgtEl>
                                          <p:spTgt spid="22"/>
                                        </p:tgtEl>
                                        <p:attrNameLst>
                                          <p:attrName>style.visibility</p:attrName>
                                        </p:attrNameLst>
                                      </p:cBhvr>
                                      <p:to>
                                        <p:strVal val="visible"/>
                                      </p:to>
                                    </p:set>
                                    <p:animEffect filter="wipe(up)" transition="in">
                                      <p:cBhvr>
                                        <p:cTn dur="500" id="36"/>
                                        <p:tgtEl>
                                          <p:spTgt spid="22"/>
                                        </p:tgtEl>
                                      </p:cBhvr>
                                    </p:animEffect>
                                  </p:childTnLst>
                                </p:cTn>
                              </p:par>
                              <p:par>
                                <p:cTn fill="hold" id="37" nodeType="withEffect" presetClass="entr" presetID="22" presetSubtype="2">
                                  <p:stCondLst>
                                    <p:cond delay="0"/>
                                  </p:stCondLst>
                                  <p:childTnLst>
                                    <p:set>
                                      <p:cBhvr>
                                        <p:cTn dur="1" fill="hold" id="38">
                                          <p:stCondLst>
                                            <p:cond delay="0"/>
                                          </p:stCondLst>
                                        </p:cTn>
                                        <p:tgtEl>
                                          <p:spTgt spid="19"/>
                                        </p:tgtEl>
                                        <p:attrNameLst>
                                          <p:attrName>style.visibility</p:attrName>
                                        </p:attrNameLst>
                                      </p:cBhvr>
                                      <p:to>
                                        <p:strVal val="visible"/>
                                      </p:to>
                                    </p:set>
                                    <p:animEffect filter="wipe(right)" transition="in">
                                      <p:cBhvr>
                                        <p:cTn dur="500" id="3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14"/>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4"/>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5"/>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6"/>
          <a:stretch>
            <a:fillRect/>
          </a:stretch>
        </p:blipFill>
        <p:spPr>
          <a:xfrm flipH="1">
            <a:off x="9039177" y="3419402"/>
            <a:ext cx="3139439" cy="3523496"/>
          </a:xfrm>
          <a:prstGeom prst="rect">
            <a:avLst/>
          </a:prstGeom>
        </p:spPr>
      </p:pic>
      <p:pic>
        <p:nvPicPr>
          <p:cNvPr id="43" name="图片 42">
            <a:extLst>
              <a:ext uri="{FF2B5EF4-FFF2-40B4-BE49-F238E27FC236}">
                <a16:creationId xmlns:a16="http://schemas.microsoft.com/office/drawing/2014/main" id="{970F34D3-699A-4F95-8D99-6822C2832D36}"/>
              </a:ext>
            </a:extLst>
          </p:cNvPr>
          <p:cNvPicPr>
            <a:picLocks noChangeAspect="1"/>
          </p:cNvPicPr>
          <p:nvPr/>
        </p:nvPicPr>
        <p:blipFill>
          <a:blip r:embed="rId7"/>
          <a:stretch>
            <a:fillRect/>
          </a:stretch>
        </p:blipFill>
        <p:spPr>
          <a:xfrm flipH="1">
            <a:off x="-15480" y="2758852"/>
            <a:ext cx="4844596" cy="4844596"/>
          </a:xfrm>
          <a:prstGeom prst="rect">
            <a:avLst/>
          </a:prstGeom>
        </p:spPr>
      </p:pic>
      <p:grpSp>
        <p:nvGrpSpPr>
          <p:cNvPr id="53" name="组合 52">
            <a:extLst>
              <a:ext uri="{FF2B5EF4-FFF2-40B4-BE49-F238E27FC236}">
                <a16:creationId xmlns:a16="http://schemas.microsoft.com/office/drawing/2014/main" id="{DB7EA09E-1342-4F02-831E-3B0E4F417D4D}"/>
              </a:ext>
            </a:extLst>
          </p:cNvPr>
          <p:cNvGrpSpPr/>
          <p:nvPr/>
        </p:nvGrpSpPr>
        <p:grpSpPr>
          <a:xfrm>
            <a:off x="7837173" y="1327662"/>
            <a:ext cx="1976885" cy="2215991"/>
            <a:chOff x="3930840" y="1973851"/>
            <a:chExt cx="1453960" cy="1687725"/>
          </a:xfrm>
          <a:solidFill>
            <a:srgbClr val="F49E00"/>
          </a:solidFill>
        </p:grpSpPr>
        <p:sp>
          <p:nvSpPr>
            <p:cNvPr id="54" name="正五边形 209">
              <a:extLst>
                <a:ext uri="{FF2B5EF4-FFF2-40B4-BE49-F238E27FC236}">
                  <a16:creationId xmlns:a16="http://schemas.microsoft.com/office/drawing/2014/main" id="{5DD531CF-2795-4CDC-AFA8-CD085859A839}"/>
                </a:ext>
              </a:extLst>
            </p:cNvPr>
            <p:cNvSpPr/>
            <p:nvPr/>
          </p:nvSpPr>
          <p:spPr>
            <a:xfrm>
              <a:off x="3930840" y="2255752"/>
              <a:ext cx="1453960" cy="138472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55" name="文本框 54">
              <a:extLst>
                <a:ext uri="{FF2B5EF4-FFF2-40B4-BE49-F238E27FC236}">
                  <a16:creationId xmlns:a16="http://schemas.microsoft.com/office/drawing/2014/main" id="{7A6958CF-4C05-4358-89DD-305AE99B74BA}"/>
                </a:ext>
              </a:extLst>
            </p:cNvPr>
            <p:cNvSpPr txBox="1"/>
            <p:nvPr/>
          </p:nvSpPr>
          <p:spPr>
            <a:xfrm>
              <a:off x="4256665" y="1973851"/>
              <a:ext cx="779006" cy="1671403"/>
            </a:xfrm>
            <a:prstGeom prst="rect">
              <a:avLst/>
            </a:prstGeom>
            <a:noFill/>
          </p:spPr>
          <p:txBody>
            <a:bodyPr rtlCol="0" wrap="none">
              <a:spAutoFit/>
            </a:bodyPr>
            <a:lstStyle/>
            <a:p>
              <a:r>
                <a:rPr altLang="zh-CN" b="1" lang="en-US" sz="138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rPr>
                <a:t>1</a:t>
              </a:r>
            </a:p>
          </p:txBody>
        </p:sp>
      </p:grpSp>
      <p:sp>
        <p:nvSpPr>
          <p:cNvPr id="56" name="文本框 55">
            <a:extLst>
              <a:ext uri="{FF2B5EF4-FFF2-40B4-BE49-F238E27FC236}">
                <a16:creationId xmlns:a16="http://schemas.microsoft.com/office/drawing/2014/main" id="{ACDDC0CD-B1F1-41A6-B13F-895BB459191A}"/>
              </a:ext>
            </a:extLst>
          </p:cNvPr>
          <p:cNvSpPr txBox="1"/>
          <p:nvPr/>
        </p:nvSpPr>
        <p:spPr>
          <a:xfrm>
            <a:off x="479145" y="1055534"/>
            <a:ext cx="6524988" cy="3261360"/>
          </a:xfrm>
          <a:prstGeom prst="rect">
            <a:avLst/>
          </a:prstGeom>
          <a:noFill/>
        </p:spPr>
        <p:txBody>
          <a:bodyPr rtlCol="0" wrap="square">
            <a:spAutoFit/>
          </a:bodyPr>
          <a:lstStyle/>
          <a:p>
            <a:pPr algn="dist">
              <a:lnSpc>
                <a:spcPct val="130000"/>
              </a:lnSpc>
            </a:pPr>
            <a:r>
              <a:rPr altLang="en-US" lang="zh-CN" sz="8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增产不忘节约</a:t>
            </a:r>
          </a:p>
          <a:p>
            <a:pPr algn="dist">
              <a:lnSpc>
                <a:spcPct val="130000"/>
              </a:lnSpc>
            </a:pPr>
            <a:r>
              <a:rPr altLang="en-US" lang="zh-CN" sz="8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消费不能浪费</a:t>
            </a:r>
          </a:p>
        </p:txBody>
      </p:sp>
      <p:cxnSp>
        <p:nvCxnSpPr>
          <p:cNvPr id="57" name="直接连接符 56">
            <a:extLst>
              <a:ext uri="{FF2B5EF4-FFF2-40B4-BE49-F238E27FC236}">
                <a16:creationId xmlns:a16="http://schemas.microsoft.com/office/drawing/2014/main" id="{F21FC73C-A242-41A8-B611-60CB773E271A}"/>
              </a:ext>
            </a:extLst>
          </p:cNvPr>
          <p:cNvCxnSpPr/>
          <p:nvPr/>
        </p:nvCxnSpPr>
        <p:spPr>
          <a:xfrm flipH="1">
            <a:off x="7143050" y="3695126"/>
            <a:ext cx="3519913" cy="0"/>
          </a:xfrm>
          <a:prstGeom prst="line">
            <a:avLst/>
          </a:prstGeom>
          <a:ln>
            <a:solidFill>
              <a:srgbClr val="F49E0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5A46FA6-70F8-41D2-A5B9-7BBB7B3AD94B}"/>
              </a:ext>
            </a:extLst>
          </p:cNvPr>
          <p:cNvPicPr>
            <a:picLocks noChangeAspect="1"/>
          </p:cNvPicPr>
          <p:nvPr/>
        </p:nvPicPr>
        <p:blipFill>
          <a:blip r:embed="rId8"/>
          <a:stretch>
            <a:fillRect/>
          </a:stretch>
        </p:blipFill>
        <p:spPr>
          <a:xfrm>
            <a:off x="7269352" y="4822518"/>
            <a:ext cx="2204763" cy="1340447"/>
          </a:xfrm>
          <a:prstGeom prst="rect">
            <a:avLst/>
          </a:prstGeom>
        </p:spPr>
      </p:pic>
    </p:spTree>
    <p:extLst>
      <p:ext uri="{BB962C8B-B14F-4D97-AF65-F5344CB8AC3E}">
        <p14:creationId val="2220730211"/>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19"/>
                                        </p:tgtEl>
                                        <p:attrNameLst>
                                          <p:attrName>style.visibility</p:attrName>
                                        </p:attrNameLst>
                                      </p:cBhvr>
                                      <p:to>
                                        <p:strVal val="visible"/>
                                      </p:to>
                                    </p:set>
                                    <p:animEffect filter="wipe(right)" transition="in">
                                      <p:cBhvr>
                                        <p:cTn dur="500" id="17"/>
                                        <p:tgtEl>
                                          <p:spTgt spid="19"/>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p:cTn dur="500" fill="hold" id="25"/>
                                        <p:tgtEl>
                                          <p:spTgt spid="43"/>
                                        </p:tgtEl>
                                        <p:attrNameLst>
                                          <p:attrName>ppt_w</p:attrName>
                                        </p:attrNameLst>
                                      </p:cBhvr>
                                      <p:tavLst>
                                        <p:tav tm="0">
                                          <p:val>
                                            <p:fltVal val="0"/>
                                          </p:val>
                                        </p:tav>
                                        <p:tav tm="100000">
                                          <p:val>
                                            <p:strVal val="#ppt_w"/>
                                          </p:val>
                                        </p:tav>
                                      </p:tavLst>
                                    </p:anim>
                                    <p:anim calcmode="lin" valueType="num">
                                      <p:cBhvr>
                                        <p:cTn dur="500" fill="hold" id="26"/>
                                        <p:tgtEl>
                                          <p:spTgt spid="43"/>
                                        </p:tgtEl>
                                        <p:attrNameLst>
                                          <p:attrName>ppt_h</p:attrName>
                                        </p:attrNameLst>
                                      </p:cBhvr>
                                      <p:tavLst>
                                        <p:tav tm="0">
                                          <p:val>
                                            <p:fltVal val="0"/>
                                          </p:val>
                                        </p:tav>
                                        <p:tav tm="100000">
                                          <p:val>
                                            <p:strVal val="#ppt_h"/>
                                          </p:val>
                                        </p:tav>
                                      </p:tavLst>
                                    </p:anim>
                                    <p:animEffect filter="fade" transition="in">
                                      <p:cBhvr>
                                        <p:cTn dur="500" id="27"/>
                                        <p:tgtEl>
                                          <p:spTgt spid="43"/>
                                        </p:tgtEl>
                                      </p:cBhvr>
                                    </p:animEffect>
                                  </p:childTnLst>
                                </p:cTn>
                              </p:par>
                            </p:childTnLst>
                          </p:cTn>
                        </p:par>
                        <p:par>
                          <p:cTn fill="hold" id="28" nodeType="afterGroup">
                            <p:stCondLst>
                              <p:cond delay="3000"/>
                            </p:stCondLst>
                            <p:childTnLst>
                              <p:par>
                                <p:cTn fill="hold" id="29" nodeType="afterEffect" presetClass="entr" presetID="31" presetSubtype="0">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p:cTn dur="600" fill="hold" id="31"/>
                                        <p:tgtEl>
                                          <p:spTgt spid="53"/>
                                        </p:tgtEl>
                                        <p:attrNameLst>
                                          <p:attrName>ppt_w</p:attrName>
                                        </p:attrNameLst>
                                      </p:cBhvr>
                                      <p:tavLst>
                                        <p:tav tm="0">
                                          <p:val>
                                            <p:fltVal val="0"/>
                                          </p:val>
                                        </p:tav>
                                        <p:tav tm="100000">
                                          <p:val>
                                            <p:strVal val="#ppt_w"/>
                                          </p:val>
                                        </p:tav>
                                      </p:tavLst>
                                    </p:anim>
                                    <p:anim calcmode="lin" valueType="num">
                                      <p:cBhvr>
                                        <p:cTn dur="600" fill="hold" id="32"/>
                                        <p:tgtEl>
                                          <p:spTgt spid="53"/>
                                        </p:tgtEl>
                                        <p:attrNameLst>
                                          <p:attrName>ppt_h</p:attrName>
                                        </p:attrNameLst>
                                      </p:cBhvr>
                                      <p:tavLst>
                                        <p:tav tm="0">
                                          <p:val>
                                            <p:fltVal val="0"/>
                                          </p:val>
                                        </p:tav>
                                        <p:tav tm="100000">
                                          <p:val>
                                            <p:strVal val="#ppt_h"/>
                                          </p:val>
                                        </p:tav>
                                      </p:tavLst>
                                    </p:anim>
                                    <p:anim calcmode="lin" valueType="num">
                                      <p:cBhvr>
                                        <p:cTn dur="600" fill="hold" id="33"/>
                                        <p:tgtEl>
                                          <p:spTgt spid="53"/>
                                        </p:tgtEl>
                                        <p:attrNameLst>
                                          <p:attrName>style.rotation</p:attrName>
                                        </p:attrNameLst>
                                      </p:cBhvr>
                                      <p:tavLst>
                                        <p:tav tm="0">
                                          <p:val>
                                            <p:fltVal val="90"/>
                                          </p:val>
                                        </p:tav>
                                        <p:tav tm="100000">
                                          <p:val>
                                            <p:fltVal val="0"/>
                                          </p:val>
                                        </p:tav>
                                      </p:tavLst>
                                    </p:anim>
                                    <p:animEffect filter="fade" transition="in">
                                      <p:cBhvr>
                                        <p:cTn dur="600" id="34"/>
                                        <p:tgtEl>
                                          <p:spTgt spid="53"/>
                                        </p:tgtEl>
                                      </p:cBhvr>
                                    </p:animEffect>
                                  </p:childTnLst>
                                </p:cTn>
                              </p:par>
                            </p:childTnLst>
                          </p:cTn>
                        </p:par>
                        <p:par>
                          <p:cTn fill="hold" id="35" nodeType="afterGroup">
                            <p:stCondLst>
                              <p:cond delay="3600"/>
                            </p:stCondLst>
                            <p:childTnLst>
                              <p:par>
                                <p:cTn fill="hold" id="36" nodeType="afterEffect" presetClass="entr" presetID="22" presetSubtype="4">
                                  <p:stCondLst>
                                    <p:cond delay="0"/>
                                  </p:stCondLst>
                                  <p:childTnLst>
                                    <p:set>
                                      <p:cBhvr>
                                        <p:cTn dur="1" fill="hold" id="37">
                                          <p:stCondLst>
                                            <p:cond delay="0"/>
                                          </p:stCondLst>
                                        </p:cTn>
                                        <p:tgtEl>
                                          <p:spTgt spid="57"/>
                                        </p:tgtEl>
                                        <p:attrNameLst>
                                          <p:attrName>style.visibility</p:attrName>
                                        </p:attrNameLst>
                                      </p:cBhvr>
                                      <p:to>
                                        <p:strVal val="visible"/>
                                      </p:to>
                                    </p:set>
                                    <p:animEffect filter="wipe(down)" transition="in">
                                      <p:cBhvr>
                                        <p:cTn dur="500" id="38"/>
                                        <p:tgtEl>
                                          <p:spTgt spid="57"/>
                                        </p:tgtEl>
                                      </p:cBhvr>
                                    </p:animEffect>
                                  </p:childTnLst>
                                </p:cTn>
                              </p:par>
                            </p:childTnLst>
                          </p:cTn>
                        </p:par>
                        <p:par>
                          <p:cTn fill="hold" id="39" nodeType="afterGroup">
                            <p:stCondLst>
                              <p:cond delay="4100"/>
                            </p:stCondLst>
                            <p:childTnLst>
                              <p:par>
                                <p:cTn fill="hold" grpId="0" id="40" nodeType="afterEffect" presetClass="entr" presetID="26" presetSubtype="0">
                                  <p:stCondLst>
                                    <p:cond delay="0"/>
                                  </p:stCondLst>
                                  <p:iterate type="wd">
                                    <p:tmPct val="10000"/>
                                  </p:iterate>
                                  <p:childTnLst>
                                    <p:set>
                                      <p:cBhvr>
                                        <p:cTn dur="1" fill="hold" id="41">
                                          <p:stCondLst>
                                            <p:cond delay="0"/>
                                          </p:stCondLst>
                                        </p:cTn>
                                        <p:tgtEl>
                                          <p:spTgt spid="56"/>
                                        </p:tgtEl>
                                        <p:attrNameLst>
                                          <p:attrName>style.visibility</p:attrName>
                                        </p:attrNameLst>
                                      </p:cBhvr>
                                      <p:to>
                                        <p:strVal val="visible"/>
                                      </p:to>
                                    </p:set>
                                    <p:animEffect filter="wipe(down)" transition="in">
                                      <p:cBhvr>
                                        <p:cTn dur="377" id="42">
                                          <p:stCondLst>
                                            <p:cond delay="0"/>
                                          </p:stCondLst>
                                        </p:cTn>
                                        <p:tgtEl>
                                          <p:spTgt spid="56"/>
                                        </p:tgtEl>
                                      </p:cBhvr>
                                    </p:animEffect>
                                    <p:anim calcmode="lin" valueType="num">
                                      <p:cBhvr>
                                        <p:cTn dur="1184" id="43"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dur="432" id="44" tmFilter="0.0,0.0; 0.25,0.07; 0.50,0.2; 0.75,0.467; 1.0,1.0">
                                          <p:stCondLst>
                                            <p:cond delay="0"/>
                                          </p:stCondLst>
                                        </p:cTn>
                                        <p:tgtEl>
                                          <p:spTgt spid="56"/>
                                        </p:tgtEl>
                                        <p:attrNameLst>
                                          <p:attrName>ppt_y</p:attrName>
                                        </p:attrNameLst>
                                      </p:cBhvr>
                                      <p:tavLst>
                                        <p:tav fmla="#ppt_y-sin(pi*$)/3" tm="0">
                                          <p:val>
                                            <p:fltVal val="0.5"/>
                                          </p:val>
                                        </p:tav>
                                        <p:tav tm="100000">
                                          <p:val>
                                            <p:fltVal val="1"/>
                                          </p:val>
                                        </p:tav>
                                      </p:tavLst>
                                    </p:anim>
                                    <p:anim calcmode="lin" valueType="num">
                                      <p:cBhvr>
                                        <p:cTn dur="432" id="45" tmFilter="0, 0; 0.125,0.2665; 0.25,0.4; 0.375,0.465; 0.5,0.5;  0.625,0.535; 0.75,0.6; 0.875,0.7335; 1,1">
                                          <p:stCondLst>
                                            <p:cond delay="432"/>
                                          </p:stCondLst>
                                        </p:cTn>
                                        <p:tgtEl>
                                          <p:spTgt spid="56"/>
                                        </p:tgtEl>
                                        <p:attrNameLst>
                                          <p:attrName>ppt_y</p:attrName>
                                        </p:attrNameLst>
                                      </p:cBhvr>
                                      <p:tavLst>
                                        <p:tav fmla="#ppt_y-sin(pi*$)/9" tm="0">
                                          <p:val>
                                            <p:fltVal val="0"/>
                                          </p:val>
                                        </p:tav>
                                        <p:tav tm="100000">
                                          <p:val>
                                            <p:fltVal val="1"/>
                                          </p:val>
                                        </p:tav>
                                      </p:tavLst>
                                    </p:anim>
                                    <p:anim calcmode="lin" valueType="num">
                                      <p:cBhvr>
                                        <p:cTn dur="216" id="46" tmFilter="0, 0; 0.125,0.2665; 0.25,0.4; 0.375,0.465; 0.5,0.5;  0.625,0.535; 0.75,0.6; 0.875,0.7335; 1,1">
                                          <p:stCondLst>
                                            <p:cond delay="861"/>
                                          </p:stCondLst>
                                        </p:cTn>
                                        <p:tgtEl>
                                          <p:spTgt spid="56"/>
                                        </p:tgtEl>
                                        <p:attrNameLst>
                                          <p:attrName>ppt_y</p:attrName>
                                        </p:attrNameLst>
                                      </p:cBhvr>
                                      <p:tavLst>
                                        <p:tav fmla="#ppt_y-sin(pi*$)/27" tm="0">
                                          <p:val>
                                            <p:fltVal val="0"/>
                                          </p:val>
                                        </p:tav>
                                        <p:tav tm="100000">
                                          <p:val>
                                            <p:fltVal val="1"/>
                                          </p:val>
                                        </p:tav>
                                      </p:tavLst>
                                    </p:anim>
                                    <p:anim calcmode="lin" valueType="num">
                                      <p:cBhvr>
                                        <p:cTn dur="107" id="47" tmFilter="0, 0; 0.125,0.2665; 0.25,0.4; 0.375,0.465; 0.5,0.5;  0.625,0.535; 0.75,0.6; 0.875,0.7335; 1,1">
                                          <p:stCondLst>
                                            <p:cond delay="1076"/>
                                          </p:stCondLst>
                                        </p:cTn>
                                        <p:tgtEl>
                                          <p:spTgt spid="56"/>
                                        </p:tgtEl>
                                        <p:attrNameLst>
                                          <p:attrName>ppt_y</p:attrName>
                                        </p:attrNameLst>
                                      </p:cBhvr>
                                      <p:tavLst>
                                        <p:tav fmla="#ppt_y-sin(pi*$)/81" tm="0">
                                          <p:val>
                                            <p:fltVal val="0"/>
                                          </p:val>
                                        </p:tav>
                                        <p:tav tm="100000">
                                          <p:val>
                                            <p:fltVal val="1"/>
                                          </p:val>
                                        </p:tav>
                                      </p:tavLst>
                                    </p:anim>
                                    <p:animScale>
                                      <p:cBhvr>
                                        <p:cTn dur="17" id="48">
                                          <p:stCondLst>
                                            <p:cond delay="422"/>
                                          </p:stCondLst>
                                        </p:cTn>
                                        <p:tgtEl>
                                          <p:spTgt spid="56"/>
                                        </p:tgtEl>
                                      </p:cBhvr>
                                      <p:to x="100000" y="60000"/>
                                    </p:animScale>
                                    <p:animScale>
                                      <p:cBhvr>
                                        <p:cTn decel="50000" dur="108" id="49">
                                          <p:stCondLst>
                                            <p:cond delay="439"/>
                                          </p:stCondLst>
                                        </p:cTn>
                                        <p:tgtEl>
                                          <p:spTgt spid="56"/>
                                        </p:tgtEl>
                                      </p:cBhvr>
                                      <p:to x="100000" y="100000"/>
                                    </p:animScale>
                                    <p:animScale>
                                      <p:cBhvr>
                                        <p:cTn dur="17" id="50">
                                          <p:stCondLst>
                                            <p:cond delay="853"/>
                                          </p:stCondLst>
                                        </p:cTn>
                                        <p:tgtEl>
                                          <p:spTgt spid="56"/>
                                        </p:tgtEl>
                                      </p:cBhvr>
                                      <p:to x="100000" y="80000"/>
                                    </p:animScale>
                                    <p:animScale>
                                      <p:cBhvr>
                                        <p:cTn decel="50000" dur="108" id="51">
                                          <p:stCondLst>
                                            <p:cond delay="870"/>
                                          </p:stCondLst>
                                        </p:cTn>
                                        <p:tgtEl>
                                          <p:spTgt spid="56"/>
                                        </p:tgtEl>
                                      </p:cBhvr>
                                      <p:to x="100000" y="100000"/>
                                    </p:animScale>
                                    <p:animScale>
                                      <p:cBhvr>
                                        <p:cTn dur="17" id="52">
                                          <p:stCondLst>
                                            <p:cond delay="1067"/>
                                          </p:stCondLst>
                                        </p:cTn>
                                        <p:tgtEl>
                                          <p:spTgt spid="56"/>
                                        </p:tgtEl>
                                      </p:cBhvr>
                                      <p:to x="100000" y="90000"/>
                                    </p:animScale>
                                    <p:animScale>
                                      <p:cBhvr>
                                        <p:cTn decel="50000" dur="108" id="53">
                                          <p:stCondLst>
                                            <p:cond delay="1084"/>
                                          </p:stCondLst>
                                        </p:cTn>
                                        <p:tgtEl>
                                          <p:spTgt spid="56"/>
                                        </p:tgtEl>
                                      </p:cBhvr>
                                      <p:to x="100000" y="100000"/>
                                    </p:animScale>
                                    <p:animScale>
                                      <p:cBhvr>
                                        <p:cTn dur="17" id="54">
                                          <p:stCondLst>
                                            <p:cond delay="1175"/>
                                          </p:stCondLst>
                                        </p:cTn>
                                        <p:tgtEl>
                                          <p:spTgt spid="56"/>
                                        </p:tgtEl>
                                      </p:cBhvr>
                                      <p:to x="100000" y="95000"/>
                                    </p:animScale>
                                    <p:animScale>
                                      <p:cBhvr>
                                        <p:cTn decel="50000" dur="108" id="55">
                                          <p:stCondLst>
                                            <p:cond delay="1192"/>
                                          </p:stCondLst>
                                        </p:cTn>
                                        <p:tgtEl>
                                          <p:spTgt spid="56"/>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37686" y="420939"/>
            <a:ext cx="2981642" cy="365760"/>
          </a:xfrm>
          <a:prstGeom prst="rect">
            <a:avLst/>
          </a:prstGeom>
          <a:noFill/>
        </p:spPr>
        <p:txBody>
          <a:bodyPr rtlCol="0" wrap="none">
            <a:spAutoFit/>
          </a:bodyPr>
          <a:lstStyle/>
          <a:p>
            <a:r>
              <a:rPr altLang="en-US" lang="zh-CN">
                <a:latin charset="-122" panose="020b0804020202020204" pitchFamily="34" typeface="汉仪雅酷黑 75W"/>
                <a:ea charset="-122" panose="020b0804020202020204" pitchFamily="34" typeface="汉仪雅酷黑 75W"/>
                <a:cs typeface="+mn-ea"/>
                <a:sym typeface="+mn-lt"/>
              </a:rPr>
              <a:t>增产不忘节约,消费不能浪费</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pic>
        <p:nvPicPr>
          <p:cNvPr id="4" name="Picture 2">
            <a:extLst>
              <a:ext uri="{FF2B5EF4-FFF2-40B4-BE49-F238E27FC236}">
                <a16:creationId xmlns:a16="http://schemas.microsoft.com/office/drawing/2014/main" id="{5B7DABB4-BD71-44DD-9F8F-D52037DE511C}"/>
              </a:ext>
            </a:extLst>
          </p:cNvPr>
          <p:cNvPicPr>
            <a:picLocks noChangeArrowheads="1" noChangeAspect="1"/>
          </p:cNvPicPr>
          <p:nvPr/>
        </p:nvPicPr>
        <p:blipFill>
          <a:blip r:embed="rId5"/>
          <a:stretch>
            <a:fillRect/>
          </a:stretch>
        </p:blipFill>
        <p:spPr bwMode="auto">
          <a:xfrm>
            <a:off x="1126517" y="1170524"/>
            <a:ext cx="5860110" cy="3906739"/>
          </a:xfrm>
          <a:prstGeom prst="rect">
            <a:avLst/>
          </a:prstGeom>
          <a:blipFill>
            <a:blip r:embed="rId4"/>
            <a:stretch>
              <a:fillRect b="0" l="-40000" r="-24000" t="-33000"/>
            </a:stretch>
          </a:blipFill>
        </p:spPr>
      </p:pic>
      <p:sp>
        <p:nvSpPr>
          <p:cNvPr id="11" name="矩形 10">
            <a:extLst>
              <a:ext uri="{FF2B5EF4-FFF2-40B4-BE49-F238E27FC236}">
                <a16:creationId xmlns:a16="http://schemas.microsoft.com/office/drawing/2014/main" id="{B3536702-B7D9-4AD6-8466-0CEDD4D3641B}"/>
              </a:ext>
            </a:extLst>
          </p:cNvPr>
          <p:cNvSpPr/>
          <p:nvPr/>
        </p:nvSpPr>
        <p:spPr bwMode="auto">
          <a:xfrm>
            <a:off x="7317947" y="1170524"/>
            <a:ext cx="2921147" cy="947642"/>
          </a:xfrm>
          <a:prstGeom prst="rect">
            <a:avLst/>
          </a:prstGeom>
          <a:solidFill>
            <a:srgbClr val="F49E00"/>
          </a:solidFill>
          <a:ln w="12700">
            <a:miter lim="400000"/>
          </a:ln>
        </p:spPr>
        <p:txBody>
          <a:bodyPr anchor="ctr" bIns="0" lIns="0" rIns="0" tIns="0"/>
          <a:lstStyle/>
          <a:p>
            <a:pPr algn="ctr"/>
            <a:r>
              <a:rPr altLang="en-US" kumimoji="1" lang="zh-CN" sz="2800">
                <a:solidFill>
                  <a:schemeClr val="bg1"/>
                </a:solidFill>
                <a:effectLst>
                  <a:outerShdw algn="tl" blurRad="38100" dir="2700000" dist="38100">
                    <a:srgbClr val="000000">
                      <a:alpha val="43137"/>
                    </a:srgbClr>
                  </a:outerShdw>
                </a:effectLst>
                <a:latin charset="-122" panose="020b0804020202020204" pitchFamily="34" typeface="汉仪雅酷黑 75W"/>
                <a:ea charset="-122" panose="020b0804020202020204" pitchFamily="34" typeface="汉仪雅酷黑 75W"/>
                <a:cs typeface="+mn-ea"/>
                <a:sym typeface="+mn-lt"/>
              </a:rPr>
              <a:t>宣传公益节约</a:t>
            </a:r>
          </a:p>
        </p:txBody>
      </p:sp>
      <p:sp>
        <p:nvSpPr>
          <p:cNvPr id="13" name="TextBox 28">
            <a:extLst>
              <a:ext uri="{FF2B5EF4-FFF2-40B4-BE49-F238E27FC236}">
                <a16:creationId xmlns:a16="http://schemas.microsoft.com/office/drawing/2014/main" id="{E27E382B-C5A2-4783-812C-E0525F500197}"/>
              </a:ext>
            </a:extLst>
          </p:cNvPr>
          <p:cNvSpPr txBox="1"/>
          <p:nvPr/>
        </p:nvSpPr>
        <p:spPr>
          <a:xfrm>
            <a:off x="1126516" y="5167028"/>
            <a:ext cx="9112579" cy="1188720"/>
          </a:xfrm>
          <a:prstGeom prst="rect">
            <a:avLst/>
          </a:prstGeom>
          <a:noFill/>
        </p:spPr>
        <p:txBody>
          <a:bodyPr rtlCol="0" wrap="square">
            <a:spAutoFit/>
          </a:bodyPr>
          <a:lstStyle/>
          <a:p>
            <a:pPr>
              <a:lnSpc>
                <a:spcPct val="150000"/>
              </a:lnSpc>
            </a:pPr>
            <a:r>
              <a:rPr altLang="en-US" lang="zh-CN" sz="2400">
                <a:cs typeface="+mn-ea"/>
                <a:sym typeface="+mn-lt"/>
              </a:rPr>
              <a:t>小小的餐桌上它承载的不仅是人类的生生不息更传承着一种餐桌文化</a:t>
            </a:r>
          </a:p>
        </p:txBody>
      </p:sp>
      <p:pic>
        <p:nvPicPr>
          <p:cNvPr id="14" name="图片 13">
            <a:extLst>
              <a:ext uri="{FF2B5EF4-FFF2-40B4-BE49-F238E27FC236}">
                <a16:creationId xmlns:a16="http://schemas.microsoft.com/office/drawing/2014/main" id="{85BF174F-ABC5-49FC-9F39-9243769609D8}"/>
              </a:ext>
            </a:extLst>
          </p:cNvPr>
          <p:cNvPicPr>
            <a:picLocks noChangeAspect="1"/>
          </p:cNvPicPr>
          <p:nvPr/>
        </p:nvPicPr>
        <p:blipFill>
          <a:blip r:embed="rId6"/>
          <a:srcRect r="19262"/>
          <a:stretch>
            <a:fillRect/>
          </a:stretch>
        </p:blipFill>
        <p:spPr>
          <a:xfrm rot="16200000">
            <a:off x="7371595" y="2209763"/>
            <a:ext cx="2813853" cy="2921147"/>
          </a:xfrm>
          <a:prstGeom prst="rect">
            <a:avLst/>
          </a:prstGeom>
        </p:spPr>
      </p:pic>
    </p:spTree>
    <p:extLst>
      <p:ext uri="{BB962C8B-B14F-4D97-AF65-F5344CB8AC3E}">
        <p14:creationId val="593707930"/>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ppt_x"/>
                                          </p:val>
                                        </p:tav>
                                        <p:tav tm="100000">
                                          <p:val>
                                            <p:strVal val="#ppt_x"/>
                                          </p:val>
                                        </p:tav>
                                      </p:tavLst>
                                    </p:anim>
                                    <p:anim calcmode="lin" valueType="num">
                                      <p:cBhvr additive="base">
                                        <p:cTn dur="500" fill="hold" id="14"/>
                                        <p:tgtEl>
                                          <p:spTgt spid="11"/>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1">
                                  <p:stCondLst>
                                    <p:cond delay="0"/>
                                  </p:stCondLst>
                                  <p:childTnLst>
                                    <p:set>
                                      <p:cBhvr>
                                        <p:cTn dur="1" fill="hold" id="17">
                                          <p:stCondLst>
                                            <p:cond delay="0"/>
                                          </p:stCondLst>
                                        </p:cTn>
                                        <p:tgtEl>
                                          <p:spTgt spid="14"/>
                                        </p:tgtEl>
                                        <p:attrNameLst>
                                          <p:attrName>style.visibility</p:attrName>
                                        </p:attrNameLst>
                                      </p:cBhvr>
                                      <p:to>
                                        <p:strVal val="visible"/>
                                      </p:to>
                                    </p:set>
                                    <p:animEffect filter="wipe(up)" transition="in">
                                      <p:cBhvr>
                                        <p:cTn dur="500" id="18"/>
                                        <p:tgtEl>
                                          <p:spTgt spid="14"/>
                                        </p:tgtEl>
                                      </p:cBhvr>
                                    </p:animEffect>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37686" y="420939"/>
            <a:ext cx="2981642" cy="365760"/>
          </a:xfrm>
          <a:prstGeom prst="rect">
            <a:avLst/>
          </a:prstGeom>
          <a:noFill/>
        </p:spPr>
        <p:txBody>
          <a:bodyPr rtlCol="0" wrap="none">
            <a:spAutoFit/>
          </a:bodyPr>
          <a:lstStyle/>
          <a:p>
            <a:r>
              <a:rPr altLang="en-US" lang="zh-CN">
                <a:latin charset="-122" panose="020b0804020202020204" pitchFamily="34" typeface="汉仪雅酷黑 75W"/>
                <a:ea charset="-122" panose="020b0804020202020204" pitchFamily="34" typeface="汉仪雅酷黑 75W"/>
                <a:cs typeface="+mn-ea"/>
                <a:sym typeface="+mn-lt"/>
              </a:rPr>
              <a:t>增产不忘节约,消费不能浪费</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12" name="Rectangle 12">
            <a:extLst>
              <a:ext uri="{FF2B5EF4-FFF2-40B4-BE49-F238E27FC236}">
                <a16:creationId xmlns:a16="http://schemas.microsoft.com/office/drawing/2014/main" id="{3A557CDB-E44C-48E9-939B-1B12FF916922}"/>
              </a:ext>
            </a:extLst>
          </p:cNvPr>
          <p:cNvSpPr/>
          <p:nvPr/>
        </p:nvSpPr>
        <p:spPr bwMode="auto">
          <a:xfrm>
            <a:off x="2805255" y="1295263"/>
            <a:ext cx="8728591" cy="3751290"/>
          </a:xfrm>
          <a:prstGeom prst="rect">
            <a:avLst/>
          </a:prstGeom>
          <a:blipFill dpi="0" rotWithShape="1">
            <a:blip r:embed="rId4"/>
            <a:stretch>
              <a:fillRect b="-36000" t="-10000"/>
            </a:stretch>
          </a:blip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21227">
              <a:defRPr/>
            </a:pPr>
            <a:endParaRPr lang="en-US">
              <a:latin charset="-122" pitchFamily="34" typeface="微软雅黑"/>
              <a:ea charset="-122" pitchFamily="34" typeface="微软雅黑"/>
            </a:endParaRPr>
          </a:p>
        </p:txBody>
      </p:sp>
      <p:grpSp>
        <p:nvGrpSpPr>
          <p:cNvPr id="13" name="Group 9">
            <a:extLst>
              <a:ext uri="{FF2B5EF4-FFF2-40B4-BE49-F238E27FC236}">
                <a16:creationId xmlns:a16="http://schemas.microsoft.com/office/drawing/2014/main" id="{6B2BCC89-95A6-4EE4-87DF-2BFB293A195F}"/>
              </a:ext>
            </a:extLst>
          </p:cNvPr>
          <p:cNvGrpSpPr/>
          <p:nvPr/>
        </p:nvGrpSpPr>
        <p:grpSpPr>
          <a:xfrm>
            <a:off x="658154" y="1295263"/>
            <a:ext cx="2315390" cy="3751296"/>
            <a:chOff x="-165139" y="-1113942"/>
            <a:chExt cx="2339870" cy="4146549"/>
          </a:xfrm>
          <a:solidFill>
            <a:srgbClr val="F49E00"/>
          </a:solidFill>
        </p:grpSpPr>
        <p:grpSp>
          <p:nvGrpSpPr>
            <p:cNvPr id="14" name="Group 41">
              <a:extLst>
                <a:ext uri="{FF2B5EF4-FFF2-40B4-BE49-F238E27FC236}">
                  <a16:creationId xmlns:a16="http://schemas.microsoft.com/office/drawing/2014/main" id="{26C18C5B-41D4-49C0-879E-57256E632779}"/>
                </a:ext>
              </a:extLst>
            </p:cNvPr>
            <p:cNvGrpSpPr/>
            <p:nvPr/>
          </p:nvGrpSpPr>
          <p:grpSpPr>
            <a:xfrm>
              <a:off x="-165139" y="-1113942"/>
              <a:ext cx="2169802" cy="4146549"/>
              <a:chOff x="2973520" y="-595480"/>
              <a:chExt cx="2981049" cy="4146549"/>
            </a:xfrm>
            <a:grpFill/>
          </p:grpSpPr>
          <p:sp>
            <p:nvSpPr>
              <p:cNvPr id="16" name="Rectangle 12">
                <a:extLst>
                  <a:ext uri="{FF2B5EF4-FFF2-40B4-BE49-F238E27FC236}">
                    <a16:creationId xmlns:a16="http://schemas.microsoft.com/office/drawing/2014/main" id="{55AAE1BE-FA60-4ED1-98DA-D86C81583650}"/>
                  </a:ext>
                </a:extLst>
              </p:cNvPr>
              <p:cNvSpPr/>
              <p:nvPr/>
            </p:nvSpPr>
            <p:spPr>
              <a:xfrm>
                <a:off x="2973520" y="-595480"/>
                <a:ext cx="2981049" cy="4146549"/>
              </a:xfrm>
              <a:prstGeom prst="rect">
                <a:avLst/>
              </a:prstGeom>
              <a:grpFill/>
              <a:ln>
                <a:solidFill>
                  <a:srgbClr val="F49E00"/>
                </a:solid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21227">
                  <a:defRPr/>
                </a:pPr>
                <a:endParaRPr lang="en-US">
                  <a:solidFill>
                    <a:schemeClr val="tx2"/>
                  </a:solidFill>
                  <a:latin charset="-122" pitchFamily="34" typeface="微软雅黑"/>
                  <a:ea charset="-122" pitchFamily="34" typeface="微软雅黑"/>
                </a:endParaRPr>
              </a:p>
            </p:txBody>
          </p:sp>
          <p:sp>
            <p:nvSpPr>
              <p:cNvPr id="17" name="TextBox 7">
                <a:extLst>
                  <a:ext uri="{FF2B5EF4-FFF2-40B4-BE49-F238E27FC236}">
                    <a16:creationId xmlns:a16="http://schemas.microsoft.com/office/drawing/2014/main" id="{743D9C49-9E44-4A1A-BBB9-69F6B28B7855}"/>
                  </a:ext>
                </a:extLst>
              </p:cNvPr>
              <p:cNvSpPr txBox="1"/>
              <p:nvPr/>
            </p:nvSpPr>
            <p:spPr>
              <a:xfrm>
                <a:off x="3156845" y="-579165"/>
                <a:ext cx="2400387" cy="4144055"/>
              </a:xfrm>
              <a:prstGeom prst="rect">
                <a:avLst/>
              </a:prstGeom>
              <a:grpFill/>
              <a:ln>
                <a:solidFill>
                  <a:srgbClr val="F49E00"/>
                </a:solidFill>
              </a:ln>
            </p:spPr>
            <p:txBody>
              <a:bodyPr wrap="square">
                <a:spAutoFit/>
              </a:bodyPr>
              <a:lstStyle/>
              <a:p>
                <a:pPr>
                  <a:lnSpc>
                    <a:spcPct val="150000"/>
                  </a:lnSpc>
                </a:pPr>
                <a:r>
                  <a:rPr altLang="en-US" lang="zh-CN" sz="2000">
                    <a:solidFill>
                      <a:schemeClr val="bg1"/>
                    </a:solidFill>
                    <a:cs typeface="+mn-ea"/>
                    <a:sym typeface="+mn-lt"/>
                  </a:rPr>
                  <a:t>有一种节约叫光盘</a:t>
                </a:r>
              </a:p>
              <a:p>
                <a:pPr>
                  <a:lnSpc>
                    <a:spcPct val="150000"/>
                  </a:lnSpc>
                </a:pPr>
                <a:r>
                  <a:rPr altLang="en-US" lang="zh-CN" sz="2000">
                    <a:solidFill>
                      <a:schemeClr val="bg1"/>
                    </a:solidFill>
                    <a:cs typeface="+mn-ea"/>
                    <a:sym typeface="+mn-lt"/>
                  </a:rPr>
                  <a:t>有一种公益叫光盘</a:t>
                </a:r>
              </a:p>
              <a:p>
                <a:pPr>
                  <a:lnSpc>
                    <a:spcPct val="150000"/>
                  </a:lnSpc>
                </a:pPr>
                <a:r>
                  <a:rPr altLang="en-US" lang="zh-CN" sz="2000">
                    <a:solidFill>
                      <a:schemeClr val="bg1"/>
                    </a:solidFill>
                    <a:cs typeface="+mn-ea"/>
                    <a:sym typeface="+mn-lt"/>
                  </a:rPr>
                  <a:t>有一种习惯叫光盘</a:t>
                </a:r>
              </a:p>
              <a:p>
                <a:pPr>
                  <a:lnSpc>
                    <a:spcPct val="150000"/>
                  </a:lnSpc>
                </a:pPr>
                <a:r>
                  <a:rPr altLang="en-US" lang="zh-CN" sz="2000">
                    <a:solidFill>
                      <a:schemeClr val="bg1"/>
                    </a:solidFill>
                    <a:cs typeface="+mn-ea"/>
                    <a:sym typeface="+mn-lt"/>
                  </a:rPr>
                  <a:t>吃多吃少，光盘最好</a:t>
                </a:r>
              </a:p>
            </p:txBody>
          </p:sp>
        </p:grpSp>
        <p:sp>
          <p:nvSpPr>
            <p:cNvPr id="15" name="Isosceles Triangle 11">
              <a:extLst>
                <a:ext uri="{FF2B5EF4-FFF2-40B4-BE49-F238E27FC236}">
                  <a16:creationId xmlns:a16="http://schemas.microsoft.com/office/drawing/2014/main" id="{45488A54-DBB3-4290-83E5-2C17B2B1C7DA}"/>
                </a:ext>
              </a:extLst>
            </p:cNvPr>
            <p:cNvSpPr/>
            <p:nvPr/>
          </p:nvSpPr>
          <p:spPr>
            <a:xfrm rot="5400000">
              <a:off x="1846806" y="662629"/>
              <a:ext cx="460598" cy="195253"/>
            </a:xfrm>
            <a:prstGeom prst="triangle">
              <a:avLst/>
            </a:prstGeom>
            <a:grpFill/>
            <a:ln>
              <a:solidFill>
                <a:srgbClr val="F49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charset="-122" pitchFamily="34" typeface="微软雅黑"/>
                <a:ea charset="-122" pitchFamily="34" typeface="微软雅黑"/>
              </a:endParaRPr>
            </a:p>
          </p:txBody>
        </p:sp>
      </p:grpSp>
      <p:sp>
        <p:nvSpPr>
          <p:cNvPr id="19" name="TextBox 9">
            <a:extLst>
              <a:ext uri="{FF2B5EF4-FFF2-40B4-BE49-F238E27FC236}">
                <a16:creationId xmlns:a16="http://schemas.microsoft.com/office/drawing/2014/main" id="{8C4CD2CD-9B0E-420D-ADE6-29C2011D0CE0}"/>
              </a:ext>
            </a:extLst>
          </p:cNvPr>
          <p:cNvSpPr txBox="1"/>
          <p:nvPr/>
        </p:nvSpPr>
        <p:spPr>
          <a:xfrm>
            <a:off x="658154" y="5398044"/>
            <a:ext cx="10875692" cy="633984"/>
          </a:xfrm>
          <a:prstGeom prst="rect">
            <a:avLst/>
          </a:prstGeom>
          <a:noFill/>
        </p:spPr>
        <p:txBody>
          <a:bodyPr bIns="0" lIns="0" rIns="0" tIns="0" wrap="square">
            <a:spAutoFit/>
          </a:bodyPr>
          <a:lstStyle/>
          <a:p>
            <a:pPr>
              <a:lnSpc>
                <a:spcPct val="130000"/>
              </a:lnSpc>
            </a:pPr>
            <a:r>
              <a:rPr altLang="en-US" kumimoji="1" lang="zh-CN" sz="1600">
                <a:cs typeface="+mn-ea"/>
                <a:sym typeface="+mn-lt"/>
              </a:rPr>
              <a:t>餐桌文明是人类文明的缩影。“一粥一饭，当思来之不易；半丝半缕，恒念物力维艰。”“光盘行动”唤起了人们爱惜粮食、反对浪费的责任，弘扬了中华民族勤俭节约的优良传统，也培养了新的生活观、消费观，值得大力提倡和践行。</a:t>
            </a:r>
          </a:p>
        </p:txBody>
      </p:sp>
      <p:cxnSp>
        <p:nvCxnSpPr>
          <p:cNvPr id="20" name="Straight Connector 20">
            <a:extLst>
              <a:ext uri="{FF2B5EF4-FFF2-40B4-BE49-F238E27FC236}">
                <a16:creationId xmlns:a16="http://schemas.microsoft.com/office/drawing/2014/main" id="{07ACE2D9-3DF5-4669-9F2B-0070718D4EE5}"/>
              </a:ext>
            </a:extLst>
          </p:cNvPr>
          <p:cNvCxnSpPr/>
          <p:nvPr/>
        </p:nvCxnSpPr>
        <p:spPr>
          <a:xfrm>
            <a:off x="658154" y="5222301"/>
            <a:ext cx="10875692" cy="0"/>
          </a:xfrm>
          <a:prstGeom prst="line">
            <a:avLst/>
          </a:prstGeom>
          <a:ln w="25400">
            <a:solidFill>
              <a:srgbClr val="F49E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4987889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8" presetSubtype="6">
                                  <p:stCondLst>
                                    <p:cond delay="0"/>
                                  </p:stCondLst>
                                  <p:childTnLst>
                                    <p:set>
                                      <p:cBhvr>
                                        <p:cTn dur="1" fill="hold" id="11">
                                          <p:stCondLst>
                                            <p:cond delay="0"/>
                                          </p:stCondLst>
                                        </p:cTn>
                                        <p:tgtEl>
                                          <p:spTgt spid="12"/>
                                        </p:tgtEl>
                                        <p:attrNameLst>
                                          <p:attrName>style.visibility</p:attrName>
                                        </p:attrNameLst>
                                      </p:cBhvr>
                                      <p:to>
                                        <p:strVal val="visible"/>
                                      </p:to>
                                    </p:set>
                                    <p:animEffect filter="strips(downRight)" transition="in">
                                      <p:cBhvr>
                                        <p:cTn dur="500" id="12"/>
                                        <p:tgtEl>
                                          <p:spTgt spid="12"/>
                                        </p:tgtEl>
                                      </p:cBhvr>
                                    </p:animEffect>
                                  </p:childTnLst>
                                </p:cTn>
                              </p:par>
                            </p:childTnLst>
                          </p:cTn>
                        </p:par>
                        <p:par>
                          <p:cTn fill="hold" id="13" nodeType="afterGroup">
                            <p:stCondLst>
                              <p:cond delay="1000"/>
                            </p:stCondLst>
                            <p:childTnLst>
                              <p:par>
                                <p:cTn fill="hold" id="14" nodeType="afterEffect" presetClass="entr" presetID="18" presetSubtype="3">
                                  <p:stCondLst>
                                    <p:cond delay="0"/>
                                  </p:stCondLst>
                                  <p:childTnLst>
                                    <p:set>
                                      <p:cBhvr>
                                        <p:cTn dur="1" fill="hold" id="15">
                                          <p:stCondLst>
                                            <p:cond delay="0"/>
                                          </p:stCondLst>
                                        </p:cTn>
                                        <p:tgtEl>
                                          <p:spTgt spid="20"/>
                                        </p:tgtEl>
                                        <p:attrNameLst>
                                          <p:attrName>style.visibility</p:attrName>
                                        </p:attrNameLst>
                                      </p:cBhvr>
                                      <p:to>
                                        <p:strVal val="visible"/>
                                      </p:to>
                                    </p:set>
                                    <p:animEffect filter="strips(upRight)" transition="in">
                                      <p:cBhvr>
                                        <p:cTn dur="500" id="16"/>
                                        <p:tgtEl>
                                          <p:spTgt spid="20"/>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19"/>
                                        </p:tgtEl>
                                        <p:attrNameLst>
                                          <p:attrName>style.visibility</p:attrName>
                                        </p:attrNameLst>
                                      </p:cBhvr>
                                      <p:to>
                                        <p:strVal val="visible"/>
                                      </p:to>
                                    </p:set>
                                    <p:animEffect filter="fade" transition="in">
                                      <p:cBhvr>
                                        <p:cTn dur="500" id="2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37686" y="420939"/>
            <a:ext cx="2981642" cy="365760"/>
          </a:xfrm>
          <a:prstGeom prst="rect">
            <a:avLst/>
          </a:prstGeom>
          <a:noFill/>
        </p:spPr>
        <p:txBody>
          <a:bodyPr rtlCol="0" wrap="none">
            <a:spAutoFit/>
          </a:bodyPr>
          <a:lstStyle/>
          <a:p>
            <a:r>
              <a:rPr altLang="en-US" lang="zh-CN">
                <a:latin charset="-122" panose="020b0804020202020204" pitchFamily="34" typeface="汉仪雅酷黑 75W"/>
                <a:ea charset="-122" panose="020b0804020202020204" pitchFamily="34" typeface="汉仪雅酷黑 75W"/>
                <a:cs typeface="+mn-ea"/>
                <a:sym typeface="+mn-lt"/>
              </a:rPr>
              <a:t>增产不忘节约,消费不能浪费</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3" name="文本框 2">
            <a:extLst>
              <a:ext uri="{FF2B5EF4-FFF2-40B4-BE49-F238E27FC236}">
                <a16:creationId xmlns:a16="http://schemas.microsoft.com/office/drawing/2014/main" id="{091625F9-0C0F-45FB-A375-D5B7B8FF6CCE}"/>
              </a:ext>
            </a:extLst>
          </p:cNvPr>
          <p:cNvSpPr txBox="1"/>
          <p:nvPr/>
        </p:nvSpPr>
        <p:spPr>
          <a:xfrm>
            <a:off x="821802" y="2711646"/>
            <a:ext cx="5646490" cy="2971801"/>
          </a:xfrm>
          <a:prstGeom prst="rect">
            <a:avLst/>
          </a:prstGeom>
          <a:noFill/>
        </p:spPr>
        <p:txBody>
          <a:bodyPr rtlCol="0" wrap="square">
            <a:spAutoFit/>
          </a:bodyPr>
          <a:lstStyle/>
          <a:p>
            <a:pPr>
              <a:lnSpc>
                <a:spcPct val="150000"/>
              </a:lnSpc>
            </a:pPr>
            <a:endParaRPr altLang="zh-CN" kumimoji="1" lang="en-US">
              <a:cs typeface="+mn-ea"/>
              <a:sym typeface="+mn-lt"/>
            </a:endParaRPr>
          </a:p>
          <a:p>
            <a:pPr>
              <a:lnSpc>
                <a:spcPct val="150000"/>
              </a:lnSpc>
            </a:pPr>
            <a:r>
              <a:rPr altLang="zh-CN" kumimoji="1" lang="en-US">
                <a:cs typeface="+mn-ea"/>
                <a:sym typeface="+mn-lt"/>
              </a:rPr>
              <a:t>“光盘行动”是2013年1月16日由北京一个名为“IN_33”的团体发起的公益活动。活动得到许多网民的支持以及演艺界人士、餐饮企业的参与。</a:t>
            </a:r>
          </a:p>
          <a:p>
            <a:pPr>
              <a:lnSpc>
                <a:spcPct val="150000"/>
              </a:lnSpc>
            </a:pPr>
            <a:endParaRPr altLang="zh-CN" kumimoji="1" lang="en-US">
              <a:cs typeface="+mn-ea"/>
              <a:sym typeface="+mn-lt"/>
            </a:endParaRPr>
          </a:p>
          <a:p>
            <a:pPr>
              <a:lnSpc>
                <a:spcPct val="150000"/>
              </a:lnSpc>
            </a:pPr>
            <a:r>
              <a:rPr altLang="zh-CN" kumimoji="1" lang="en-US">
                <a:cs typeface="+mn-ea"/>
                <a:sym typeface="+mn-lt"/>
              </a:rPr>
              <a:t>“光盘行动”倡导厉行节约，反对铺张浪费，带动大家珍惜粮食，吃光盘子中的食物。</a:t>
            </a:r>
          </a:p>
        </p:txBody>
      </p:sp>
      <p:sp>
        <p:nvSpPr>
          <p:cNvPr id="7" name="文本框 6">
            <a:extLst>
              <a:ext uri="{FF2B5EF4-FFF2-40B4-BE49-F238E27FC236}">
                <a16:creationId xmlns:a16="http://schemas.microsoft.com/office/drawing/2014/main" id="{15417716-AAE7-40F0-BEBE-47D16738EEA2}"/>
              </a:ext>
            </a:extLst>
          </p:cNvPr>
          <p:cNvSpPr txBox="1"/>
          <p:nvPr/>
        </p:nvSpPr>
        <p:spPr>
          <a:xfrm>
            <a:off x="821802" y="1820985"/>
            <a:ext cx="3383280" cy="518160"/>
          </a:xfrm>
          <a:prstGeom prst="rect">
            <a:avLst/>
          </a:prstGeom>
          <a:solidFill>
            <a:srgbClr val="F49E00"/>
          </a:solidFill>
          <a:ln>
            <a:solidFill>
              <a:srgbClr val="F49E00"/>
            </a:solidFill>
          </a:ln>
        </p:spPr>
        <p:txBody>
          <a:bodyPr rtlCol="0" wrap="none">
            <a:spAutoFit/>
          </a:bodyPr>
          <a:lstStyle/>
          <a:p>
            <a:r>
              <a:rPr altLang="en-US" kumimoji="1" lang="zh-CN" sz="2800">
                <a:solidFill>
                  <a:schemeClr val="bg1"/>
                </a:solidFill>
                <a:cs typeface="+mn-ea"/>
                <a:sym typeface="+mn-lt"/>
              </a:rPr>
              <a:t>什么是光盘行动呢？</a:t>
            </a:r>
          </a:p>
        </p:txBody>
      </p:sp>
      <p:pic>
        <p:nvPicPr>
          <p:cNvPr id="9" name="图片 8">
            <a:extLst>
              <a:ext uri="{FF2B5EF4-FFF2-40B4-BE49-F238E27FC236}">
                <a16:creationId xmlns:a16="http://schemas.microsoft.com/office/drawing/2014/main" id="{67E7EA31-164E-4048-871E-2CBFA4C5ADD8}"/>
              </a:ext>
            </a:extLst>
          </p:cNvPr>
          <p:cNvPicPr>
            <a:picLocks noChangeAspect="1"/>
          </p:cNvPicPr>
          <p:nvPr/>
        </p:nvPicPr>
        <p:blipFill>
          <a:blip r:embed="rId4"/>
          <a:stretch>
            <a:fillRect/>
          </a:stretch>
        </p:blipFill>
        <p:spPr>
          <a:xfrm>
            <a:off x="6961166" y="1819400"/>
            <a:ext cx="4587434" cy="4059951"/>
          </a:xfrm>
          <a:prstGeom prst="rect">
            <a:avLst/>
          </a:prstGeom>
        </p:spPr>
      </p:pic>
      <p:cxnSp>
        <p:nvCxnSpPr>
          <p:cNvPr id="11" name="直接连接符 10">
            <a:extLst>
              <a:ext uri="{FF2B5EF4-FFF2-40B4-BE49-F238E27FC236}">
                <a16:creationId xmlns:a16="http://schemas.microsoft.com/office/drawing/2014/main" id="{E3A492F1-8F1E-4098-B381-1F423776DCCB}"/>
              </a:ext>
            </a:extLst>
          </p:cNvPr>
          <p:cNvCxnSpPr/>
          <p:nvPr/>
        </p:nvCxnSpPr>
        <p:spPr>
          <a:xfrm>
            <a:off x="821802" y="2711646"/>
            <a:ext cx="5370654" cy="0"/>
          </a:xfrm>
          <a:prstGeom prst="line">
            <a:avLst/>
          </a:prstGeom>
          <a:ln w="28575">
            <a:solidFill>
              <a:srgbClr val="F49E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6713255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childTnLst>
                                    <p:set>
                                      <p:cBhvr>
                                        <p:cTn dur="1" fill="hold" id="12">
                                          <p:stCondLst>
                                            <p:cond delay="0"/>
                                          </p:stCondLst>
                                        </p:cTn>
                                        <p:tgtEl>
                                          <p:spTgt spid="7"/>
                                        </p:tgtEl>
                                        <p:attrNameLst>
                                          <p:attrName>style.visibility</p:attrName>
                                        </p:attrNameLst>
                                      </p:cBhvr>
                                      <p:to>
                                        <p:strVal val="visible"/>
                                      </p:to>
                                    </p:set>
                                    <p:animEffect filter="barn(inVertical)" transition="in">
                                      <p:cBhvr>
                                        <p:cTn dur="500" id="13"/>
                                        <p:tgtEl>
                                          <p:spTgt spid="7"/>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1000" id="21"/>
                                        <p:tgtEl>
                                          <p:spTgt spid="3"/>
                                        </p:tgtEl>
                                      </p:cBhvr>
                                    </p:animEffect>
                                    <p:anim calcmode="lin" valueType="num">
                                      <p:cBhvr>
                                        <p:cTn dur="1000" fill="hold" id="22"/>
                                        <p:tgtEl>
                                          <p:spTgt spid="3"/>
                                        </p:tgtEl>
                                        <p:attrNameLst>
                                          <p:attrName>ppt_x</p:attrName>
                                        </p:attrNameLst>
                                      </p:cBhvr>
                                      <p:tavLst>
                                        <p:tav tm="0">
                                          <p:val>
                                            <p:strVal val="#ppt_x"/>
                                          </p:val>
                                        </p:tav>
                                        <p:tav tm="100000">
                                          <p:val>
                                            <p:strVal val="#ppt_x"/>
                                          </p:val>
                                        </p:tav>
                                      </p:tavLst>
                                    </p:anim>
                                    <p:anim calcmode="lin" valueType="num">
                                      <p:cBhvr>
                                        <p:cTn dur="1000" fill="hold" id="2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37686" y="420939"/>
            <a:ext cx="2981642" cy="365760"/>
          </a:xfrm>
          <a:prstGeom prst="rect">
            <a:avLst/>
          </a:prstGeom>
          <a:noFill/>
        </p:spPr>
        <p:txBody>
          <a:bodyPr rtlCol="0" wrap="none">
            <a:spAutoFit/>
          </a:bodyPr>
          <a:lstStyle/>
          <a:p>
            <a:r>
              <a:rPr altLang="en-US" lang="zh-CN">
                <a:latin charset="-122" panose="020b0804020202020204" pitchFamily="34" typeface="汉仪雅酷黑 75W"/>
                <a:ea charset="-122" panose="020b0804020202020204" pitchFamily="34" typeface="汉仪雅酷黑 75W"/>
                <a:cs typeface="+mn-ea"/>
                <a:sym typeface="+mn-lt"/>
              </a:rPr>
              <a:t>增产不忘节约,消费不能浪费</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8" name="Rectangle 5">
            <a:extLst>
              <a:ext uri="{FF2B5EF4-FFF2-40B4-BE49-F238E27FC236}">
                <a16:creationId xmlns:a16="http://schemas.microsoft.com/office/drawing/2014/main" id="{F97A82D2-98E9-46F5-BCC1-5B11AE57960A}"/>
              </a:ext>
            </a:extLst>
          </p:cNvPr>
          <p:cNvSpPr>
            <a:spLocks noChangeArrowheads="1"/>
          </p:cNvSpPr>
          <p:nvPr/>
        </p:nvSpPr>
        <p:spPr bwMode="auto">
          <a:xfrm>
            <a:off x="482600" y="1271588"/>
            <a:ext cx="2495550" cy="4751387"/>
          </a:xfrm>
          <a:prstGeom prst="rect">
            <a:avLst/>
          </a:prstGeom>
          <a:blipFill dpi="0" rotWithShape="1">
            <a:blip r:embed="rId4"/>
            <a:stretch>
              <a:fillRect b="-12000" l="-112000" r="-95000" t="-1000"/>
            </a:stretch>
          </a:bli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Rectangle 6">
            <a:extLst>
              <a:ext uri="{FF2B5EF4-FFF2-40B4-BE49-F238E27FC236}">
                <a16:creationId xmlns:a16="http://schemas.microsoft.com/office/drawing/2014/main" id="{C92EE898-230C-4774-9A14-F7B640A42731}"/>
              </a:ext>
            </a:extLst>
          </p:cNvPr>
          <p:cNvSpPr>
            <a:spLocks noChangeArrowheads="1"/>
          </p:cNvSpPr>
          <p:nvPr/>
        </p:nvSpPr>
        <p:spPr bwMode="auto">
          <a:xfrm>
            <a:off x="3063875" y="1271588"/>
            <a:ext cx="2495550" cy="2312987"/>
          </a:xfrm>
          <a:prstGeom prst="rect">
            <a:avLst/>
          </a:prstGeom>
          <a:blipFill dpi="0" rotWithShape="1">
            <a:blip r:embed="rId5"/>
            <a:stretch>
              <a:fillRect b="-12000" l="-70000" r="-59000" t="-2000"/>
            </a:stretch>
          </a:bli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Rectangle 7">
            <a:extLst>
              <a:ext uri="{FF2B5EF4-FFF2-40B4-BE49-F238E27FC236}">
                <a16:creationId xmlns:a16="http://schemas.microsoft.com/office/drawing/2014/main" id="{AFDDF2EC-E8C3-464B-9EF5-32B77399DA84}"/>
              </a:ext>
            </a:extLst>
          </p:cNvPr>
          <p:cNvSpPr>
            <a:spLocks noChangeArrowheads="1"/>
          </p:cNvSpPr>
          <p:nvPr/>
        </p:nvSpPr>
        <p:spPr bwMode="auto">
          <a:xfrm>
            <a:off x="3063875" y="3723836"/>
            <a:ext cx="2495550" cy="2312987"/>
          </a:xfrm>
          <a:prstGeom prst="rect">
            <a:avLst/>
          </a:prstGeom>
          <a:blipFill>
            <a:blip r:embed="rId6"/>
            <a:stretch>
              <a:fillRect b="-12000" l="-70000" r="-59000" t="-2000"/>
            </a:stretch>
          </a:bli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TextBox 83">
            <a:extLst>
              <a:ext uri="{FF2B5EF4-FFF2-40B4-BE49-F238E27FC236}">
                <a16:creationId xmlns:a16="http://schemas.microsoft.com/office/drawing/2014/main" id="{A532C273-F9F4-43CB-9318-67F935B3F038}"/>
              </a:ext>
            </a:extLst>
          </p:cNvPr>
          <p:cNvSpPr txBox="1"/>
          <p:nvPr/>
        </p:nvSpPr>
        <p:spPr>
          <a:xfrm>
            <a:off x="5951984" y="3915921"/>
            <a:ext cx="5529435" cy="2148841"/>
          </a:xfrm>
          <a:prstGeom prst="rect">
            <a:avLst/>
          </a:prstGeom>
          <a:noFill/>
        </p:spPr>
        <p:txBody>
          <a:bodyPr rtlCol="0" wrap="square">
            <a:spAutoFit/>
          </a:bodyPr>
          <a:lstStyle>
            <a:defPPr>
              <a:defRPr lang="zh-CN"/>
            </a:defPPr>
            <a:lvl1pPr>
              <a:lnSpc>
                <a:spcPct val="130000"/>
              </a:lnSpc>
              <a:defRPr sz="1400">
                <a:solidFill>
                  <a:schemeClr val="tx2"/>
                </a:solidFill>
                <a:latin charset="-122" pitchFamily="34" typeface="微软雅黑"/>
                <a:ea charset="-122" pitchFamily="34" typeface="微软雅黑"/>
                <a:cs typeface="Lato Light"/>
              </a:defRPr>
            </a:lvl1pPr>
          </a:lstStyle>
          <a:p>
            <a:pPr>
              <a:lnSpc>
                <a:spcPct val="150000"/>
              </a:lnSpc>
            </a:pPr>
            <a:r>
              <a:rPr altLang="en-US" lang="zh-CN" sz="1800">
                <a:solidFill>
                  <a:schemeClr val="tx1"/>
                </a:solidFill>
                <a:cs typeface="+mn-ea"/>
                <a:sym typeface="+mn-lt"/>
              </a:rPr>
              <a:t>每年消费者仅餐饮方面浪费蛋白质和脂肪</a:t>
            </a:r>
          </a:p>
          <a:p>
            <a:pPr>
              <a:lnSpc>
                <a:spcPct val="150000"/>
              </a:lnSpc>
            </a:pPr>
            <a:r>
              <a:rPr altLang="en-US" lang="zh-CN" sz="1800">
                <a:solidFill>
                  <a:schemeClr val="tx1"/>
                </a:solidFill>
                <a:cs typeface="+mn-ea"/>
                <a:sym typeface="+mn-lt"/>
              </a:rPr>
              <a:t>就分别达800万吨和300万吨</a:t>
            </a:r>
          </a:p>
          <a:p>
            <a:pPr>
              <a:lnSpc>
                <a:spcPct val="150000"/>
              </a:lnSpc>
            </a:pPr>
            <a:r>
              <a:rPr altLang="en-US" lang="zh-CN" sz="1800">
                <a:solidFill>
                  <a:schemeClr val="tx1"/>
                </a:solidFill>
                <a:cs typeface="+mn-ea"/>
                <a:sym typeface="+mn-lt"/>
              </a:rPr>
              <a:t>最少倒掉了约2亿人的口粮</a:t>
            </a:r>
          </a:p>
          <a:p>
            <a:pPr>
              <a:lnSpc>
                <a:spcPct val="150000"/>
              </a:lnSpc>
            </a:pPr>
            <a:r>
              <a:rPr altLang="en-US" lang="zh-CN" sz="1800">
                <a:solidFill>
                  <a:schemeClr val="tx1"/>
                </a:solidFill>
                <a:cs typeface="+mn-ea"/>
                <a:sym typeface="+mn-lt"/>
              </a:rPr>
              <a:t>全球平均每年</a:t>
            </a:r>
          </a:p>
          <a:p>
            <a:pPr>
              <a:lnSpc>
                <a:spcPct val="150000"/>
              </a:lnSpc>
            </a:pPr>
            <a:r>
              <a:rPr altLang="en-US" lang="zh-CN" sz="1800">
                <a:solidFill>
                  <a:schemeClr val="tx1"/>
                </a:solidFill>
                <a:cs typeface="+mn-ea"/>
                <a:sym typeface="+mn-lt"/>
              </a:rPr>
              <a:t>因饥饿死亡的人数达1000万</a:t>
            </a:r>
          </a:p>
        </p:txBody>
      </p:sp>
      <p:grpSp>
        <p:nvGrpSpPr>
          <p:cNvPr id="14" name="组合 13">
            <a:extLst>
              <a:ext uri="{FF2B5EF4-FFF2-40B4-BE49-F238E27FC236}">
                <a16:creationId xmlns:a16="http://schemas.microsoft.com/office/drawing/2014/main" id="{5F33B02E-5016-45C6-BA93-E6728A3B49DB}"/>
              </a:ext>
            </a:extLst>
          </p:cNvPr>
          <p:cNvGrpSpPr/>
          <p:nvPr/>
        </p:nvGrpSpPr>
        <p:grpSpPr>
          <a:xfrm>
            <a:off x="5973266" y="1271588"/>
            <a:ext cx="4417876" cy="645244"/>
            <a:chOff x="5973266" y="1271588"/>
            <a:chExt cx="4417876" cy="645244"/>
          </a:xfrm>
        </p:grpSpPr>
        <p:sp>
          <p:nvSpPr>
            <p:cNvPr id="15" name="Title 20">
              <a:extLst>
                <a:ext uri="{FF2B5EF4-FFF2-40B4-BE49-F238E27FC236}">
                  <a16:creationId xmlns:a16="http://schemas.microsoft.com/office/drawing/2014/main" id="{944667D1-55C6-4D6A-A6AC-7B118B4C9225}"/>
                </a:ext>
              </a:extLst>
            </p:cNvPr>
            <p:cNvSpPr txBox="1"/>
            <p:nvPr/>
          </p:nvSpPr>
          <p:spPr>
            <a:xfrm>
              <a:off x="5973266" y="1273672"/>
              <a:ext cx="4368800" cy="426720"/>
            </a:xfrm>
            <a:prstGeom prst="rect">
              <a:avLst/>
            </a:prstGeom>
          </p:spPr>
          <p:txBody>
            <a:bodyPr anchor="ctr" bIns="0" lIns="0" rIns="0" tIns="0" wrap="none">
              <a:spAutoFit/>
            </a:bodyPr>
            <a:lstStyle>
              <a:defPPr>
                <a:defRPr lang="zh-CN"/>
              </a:defPPr>
              <a:lvl1pPr defTabSz="1021227">
                <a:defRPr b="1" sz="2800">
                  <a:latin charset="-122" pitchFamily="34" typeface="微软雅黑"/>
                  <a:ea charset="-122" pitchFamily="34" typeface="微软雅黑"/>
                </a:defRPr>
              </a:lvl1pPr>
            </a:lstStyle>
            <a:p>
              <a:r>
                <a:rPr altLang="en-US" lang="zh-CN">
                  <a:latin charset="-122" panose="020b0804020202020204" pitchFamily="34" typeface="汉仪雅酷黑 75W"/>
                  <a:ea charset="-122" panose="020b0804020202020204" pitchFamily="34" typeface="汉仪雅酷黑 75W"/>
                  <a:cs typeface="+mn-ea"/>
                  <a:sym typeface="+mn-lt"/>
                </a:rPr>
                <a:t>增产不忘节约,消费不能浪费</a:t>
              </a:r>
            </a:p>
          </p:txBody>
        </p:sp>
        <p:sp>
          <p:nvSpPr>
            <p:cNvPr id="18" name="矩形 17">
              <a:extLst>
                <a:ext uri="{FF2B5EF4-FFF2-40B4-BE49-F238E27FC236}">
                  <a16:creationId xmlns:a16="http://schemas.microsoft.com/office/drawing/2014/main" id="{66CC8480-67DE-4C22-A6D3-1DA995C57341}"/>
                </a:ext>
              </a:extLst>
            </p:cNvPr>
            <p:cNvSpPr/>
            <p:nvPr/>
          </p:nvSpPr>
          <p:spPr>
            <a:xfrm>
              <a:off x="6028932" y="1844824"/>
              <a:ext cx="4362210" cy="72008"/>
            </a:xfrm>
            <a:prstGeom prst="rect">
              <a:avLst/>
            </a:prstGeom>
            <a:solidFill>
              <a:srgbClr val="F49E00"/>
            </a:solidFill>
            <a:ln>
              <a:solidFill>
                <a:srgbClr val="F49E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TextBox 83">
            <a:extLst>
              <a:ext uri="{FF2B5EF4-FFF2-40B4-BE49-F238E27FC236}">
                <a16:creationId xmlns:a16="http://schemas.microsoft.com/office/drawing/2014/main" id="{36DBCCEF-0051-4422-9CC6-1AB8A7E6453E}"/>
              </a:ext>
            </a:extLst>
          </p:cNvPr>
          <p:cNvSpPr txBox="1"/>
          <p:nvPr/>
        </p:nvSpPr>
        <p:spPr>
          <a:xfrm>
            <a:off x="5951983" y="2125998"/>
            <a:ext cx="5529435" cy="1737360"/>
          </a:xfrm>
          <a:prstGeom prst="rect">
            <a:avLst/>
          </a:prstGeom>
          <a:noFill/>
        </p:spPr>
        <p:txBody>
          <a:bodyPr rtlCol="0" wrap="square">
            <a:spAutoFit/>
          </a:bodyPr>
          <a:lstStyle>
            <a:defPPr>
              <a:defRPr lang="zh-CN"/>
            </a:defPPr>
            <a:lvl1pPr>
              <a:lnSpc>
                <a:spcPct val="130000"/>
              </a:lnSpc>
              <a:defRPr sz="1400">
                <a:solidFill>
                  <a:schemeClr val="tx2"/>
                </a:solidFill>
                <a:latin charset="-122" pitchFamily="34" typeface="微软雅黑"/>
                <a:ea charset="-122" pitchFamily="34" typeface="微软雅黑"/>
                <a:cs typeface="Lato Light"/>
              </a:defRPr>
            </a:lvl1pPr>
          </a:lstStyle>
          <a:p>
            <a:pPr>
              <a:lnSpc>
                <a:spcPct val="150000"/>
              </a:lnSpc>
            </a:pPr>
            <a:r>
              <a:rPr altLang="en-US" lang="zh-CN" sz="1800">
                <a:solidFill>
                  <a:schemeClr val="tx1"/>
                </a:solidFill>
                <a:cs typeface="+mn-ea"/>
                <a:sym typeface="+mn-lt"/>
              </a:rPr>
              <a:t>每6秒钟就有1名儿童因饥饿而死亡!如果我们每天的食物减少浪费5%就可救活超过400万的饥民!当你在挑剔甚至倒掉饭菜的时候世界上还有很多人忍受着饥饿的痛苦</a:t>
            </a:r>
          </a:p>
        </p:txBody>
      </p:sp>
    </p:spTree>
    <p:extLst>
      <p:ext uri="{BB962C8B-B14F-4D97-AF65-F5344CB8AC3E}">
        <p14:creationId val="326950556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7"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fade" transition="in">
                                      <p:cBhvr>
                                        <p:cTn dur="1000" id="18"/>
                                        <p:tgtEl>
                                          <p:spTgt spid="12"/>
                                        </p:tgtEl>
                                      </p:cBhvr>
                                    </p:animEffect>
                                    <p:anim calcmode="lin" valueType="num">
                                      <p:cBhvr>
                                        <p:cTn dur="1000" fill="hold" id="19"/>
                                        <p:tgtEl>
                                          <p:spTgt spid="12"/>
                                        </p:tgtEl>
                                        <p:attrNameLst>
                                          <p:attrName>ppt_x</p:attrName>
                                        </p:attrNameLst>
                                      </p:cBhvr>
                                      <p:tavLst>
                                        <p:tav tm="0">
                                          <p:val>
                                            <p:strVal val="#ppt_x"/>
                                          </p:val>
                                        </p:tav>
                                        <p:tav tm="100000">
                                          <p:val>
                                            <p:strVal val="#ppt_x"/>
                                          </p:val>
                                        </p:tav>
                                      </p:tavLst>
                                    </p:anim>
                                    <p:anim calcmode="lin" valueType="num">
                                      <p:cBhvr>
                                        <p:cTn dur="1000" fill="hold" id="20"/>
                                        <p:tgtEl>
                                          <p:spTgt spid="1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2" presetSubtype="2">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fill="hold" id="24"/>
                                        <p:tgtEl>
                                          <p:spTgt spid="14"/>
                                        </p:tgtEl>
                                        <p:attrNameLst>
                                          <p:attrName>ppt_x</p:attrName>
                                        </p:attrNameLst>
                                      </p:cBhvr>
                                      <p:tavLst>
                                        <p:tav tm="0">
                                          <p:val>
                                            <p:strVal val="1+#ppt_w/2"/>
                                          </p:val>
                                        </p:tav>
                                        <p:tav tm="100000">
                                          <p:val>
                                            <p:strVal val="#ppt_x"/>
                                          </p:val>
                                        </p:tav>
                                      </p:tavLst>
                                    </p:anim>
                                    <p:anim calcmode="lin" valueType="num">
                                      <p:cBhvr additive="base">
                                        <p:cTn dur="500" fill="hold" id="25"/>
                                        <p:tgtEl>
                                          <p:spTgt spid="1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2" presetSubtype="0">
                                  <p:stCondLst>
                                    <p:cond delay="0"/>
                                  </p:stCondLst>
                                  <p:childTnLst>
                                    <p:set>
                                      <p:cBhvr>
                                        <p:cTn dur="1" fill="hold" id="28">
                                          <p:stCondLst>
                                            <p:cond delay="0"/>
                                          </p:stCondLst>
                                        </p:cTn>
                                        <p:tgtEl>
                                          <p:spTgt spid="19"/>
                                        </p:tgtEl>
                                        <p:attrNameLst>
                                          <p:attrName>style.visibility</p:attrName>
                                        </p:attrNameLst>
                                      </p:cBhvr>
                                      <p:to>
                                        <p:strVal val="visible"/>
                                      </p:to>
                                    </p:set>
                                    <p:animEffect filter="fade" transition="in">
                                      <p:cBhvr>
                                        <p:cTn dur="1000" id="29"/>
                                        <p:tgtEl>
                                          <p:spTgt spid="19"/>
                                        </p:tgtEl>
                                      </p:cBhvr>
                                    </p:animEffect>
                                    <p:anim calcmode="lin" valueType="num">
                                      <p:cBhvr>
                                        <p:cTn dur="1000" fill="hold" id="30"/>
                                        <p:tgtEl>
                                          <p:spTgt spid="19"/>
                                        </p:tgtEl>
                                        <p:attrNameLst>
                                          <p:attrName>ppt_x</p:attrName>
                                        </p:attrNameLst>
                                      </p:cBhvr>
                                      <p:tavLst>
                                        <p:tav tm="0">
                                          <p:val>
                                            <p:strVal val="#ppt_x"/>
                                          </p:val>
                                        </p:tav>
                                        <p:tav tm="100000">
                                          <p:val>
                                            <p:strVal val="#ppt_x"/>
                                          </p:val>
                                        </p:tav>
                                      </p:tavLst>
                                    </p:anim>
                                    <p:anim calcmode="lin" valueType="num">
                                      <p:cBhvr>
                                        <p:cTn dur="1000" fill="hold" id="31"/>
                                        <p:tgtEl>
                                          <p:spTgt spid="1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2"/>
      <p:bldP grpId="0" spid="13"/>
      <p:bldP grpId="0" spid="1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14DD35A-5D56-4615-903C-A2A77896BE74}"/>
              </a:ext>
            </a:extLst>
          </p:cNvPr>
          <p:cNvPicPr>
            <a:picLocks noChangeAspect="1"/>
          </p:cNvPicPr>
          <p:nvPr/>
        </p:nvPicPr>
        <p:blipFill>
          <a:blip r:embed="rId3">
            <a:extLst>
              <a:ext uri="{28A0092B-C50C-407E-A947-70E740481C1C}">
                <a14:useLocalDpi val="0"/>
              </a:ext>
            </a:extLst>
          </a:blip>
          <a:stretch>
            <a:fillRect/>
          </a:stretch>
        </p:blipFill>
        <p:spPr>
          <a:xfrm>
            <a:off x="1787" y="0"/>
            <a:ext cx="12188425" cy="6929120"/>
          </a:xfrm>
          <a:prstGeom prst="rect">
            <a:avLst/>
          </a:prstGeom>
        </p:spPr>
      </p:pic>
      <p:pic>
        <p:nvPicPr>
          <p:cNvPr id="19" name="图片 18">
            <a:extLst>
              <a:ext uri="{FF2B5EF4-FFF2-40B4-BE49-F238E27FC236}">
                <a16:creationId xmlns:a16="http://schemas.microsoft.com/office/drawing/2014/main" id="{DD3A9708-9E78-4081-9015-8B65D90AE49B}"/>
              </a:ext>
            </a:extLst>
          </p:cNvPr>
          <p:cNvPicPr>
            <a:picLocks noChangeAspect="1"/>
          </p:cNvPicPr>
          <p:nvPr/>
        </p:nvPicPr>
        <p:blipFill>
          <a:blip r:embed="rId4"/>
          <a:stretch>
            <a:fillRect/>
          </a:stretch>
        </p:blipFill>
        <p:spPr>
          <a:xfrm>
            <a:off x="10464800" y="968357"/>
            <a:ext cx="1727200" cy="1226611"/>
          </a:xfrm>
          <a:prstGeom prst="rect">
            <a:avLst/>
          </a:prstGeom>
        </p:spPr>
      </p:pic>
      <p:pic>
        <p:nvPicPr>
          <p:cNvPr id="15" name="图片 14">
            <a:extLst>
              <a:ext uri="{FF2B5EF4-FFF2-40B4-BE49-F238E27FC236}">
                <a16:creationId xmlns:a16="http://schemas.microsoft.com/office/drawing/2014/main" id="{0966B315-AAAD-442B-BD40-9CC251C27651}"/>
              </a:ext>
            </a:extLst>
          </p:cNvPr>
          <p:cNvPicPr>
            <a:picLocks noChangeAspect="1"/>
          </p:cNvPicPr>
          <p:nvPr/>
        </p:nvPicPr>
        <p:blipFill>
          <a:blip r:embed="rId5"/>
          <a:stretch>
            <a:fillRect/>
          </a:stretch>
        </p:blipFill>
        <p:spPr>
          <a:xfrm flipH="1">
            <a:off x="0" y="6188459"/>
            <a:ext cx="12192000" cy="740662"/>
          </a:xfrm>
          <a:prstGeom prst="rect">
            <a:avLst/>
          </a:prstGeom>
        </p:spPr>
      </p:pic>
      <p:pic>
        <p:nvPicPr>
          <p:cNvPr id="11" name="图片 10">
            <a:extLst>
              <a:ext uri="{FF2B5EF4-FFF2-40B4-BE49-F238E27FC236}">
                <a16:creationId xmlns:a16="http://schemas.microsoft.com/office/drawing/2014/main" id="{1295962E-9DFE-4861-A94B-E5DEB98E31B6}"/>
              </a:ext>
            </a:extLst>
          </p:cNvPr>
          <p:cNvPicPr>
            <a:picLocks noChangeAspect="1"/>
          </p:cNvPicPr>
          <p:nvPr/>
        </p:nvPicPr>
        <p:blipFill>
          <a:blip r:embed="rId6"/>
          <a:stretch>
            <a:fillRect/>
          </a:stretch>
        </p:blipFill>
        <p:spPr>
          <a:xfrm flipH="1">
            <a:off x="9039177" y="3419402"/>
            <a:ext cx="3139439" cy="3523496"/>
          </a:xfrm>
          <a:prstGeom prst="rect">
            <a:avLst/>
          </a:prstGeom>
        </p:spPr>
      </p:pic>
      <p:pic>
        <p:nvPicPr>
          <p:cNvPr id="43" name="图片 42">
            <a:extLst>
              <a:ext uri="{FF2B5EF4-FFF2-40B4-BE49-F238E27FC236}">
                <a16:creationId xmlns:a16="http://schemas.microsoft.com/office/drawing/2014/main" id="{970F34D3-699A-4F95-8D99-6822C2832D36}"/>
              </a:ext>
            </a:extLst>
          </p:cNvPr>
          <p:cNvPicPr>
            <a:picLocks noChangeAspect="1"/>
          </p:cNvPicPr>
          <p:nvPr/>
        </p:nvPicPr>
        <p:blipFill>
          <a:blip r:embed="rId7"/>
          <a:stretch>
            <a:fillRect/>
          </a:stretch>
        </p:blipFill>
        <p:spPr>
          <a:xfrm flipH="1">
            <a:off x="-15480" y="2758852"/>
            <a:ext cx="4844596" cy="4844596"/>
          </a:xfrm>
          <a:prstGeom prst="rect">
            <a:avLst/>
          </a:prstGeom>
        </p:spPr>
      </p:pic>
      <p:grpSp>
        <p:nvGrpSpPr>
          <p:cNvPr id="53" name="组合 52">
            <a:extLst>
              <a:ext uri="{FF2B5EF4-FFF2-40B4-BE49-F238E27FC236}">
                <a16:creationId xmlns:a16="http://schemas.microsoft.com/office/drawing/2014/main" id="{DB7EA09E-1342-4F02-831E-3B0E4F417D4D}"/>
              </a:ext>
            </a:extLst>
          </p:cNvPr>
          <p:cNvGrpSpPr/>
          <p:nvPr/>
        </p:nvGrpSpPr>
        <p:grpSpPr>
          <a:xfrm>
            <a:off x="7837173" y="1327662"/>
            <a:ext cx="1976885" cy="2215991"/>
            <a:chOff x="3930840" y="1973851"/>
            <a:chExt cx="1453960" cy="1687725"/>
          </a:xfrm>
          <a:solidFill>
            <a:srgbClr val="F49E00"/>
          </a:solidFill>
        </p:grpSpPr>
        <p:sp>
          <p:nvSpPr>
            <p:cNvPr id="54" name="正五边形 209">
              <a:extLst>
                <a:ext uri="{FF2B5EF4-FFF2-40B4-BE49-F238E27FC236}">
                  <a16:creationId xmlns:a16="http://schemas.microsoft.com/office/drawing/2014/main" id="{5DD531CF-2795-4CDC-AFA8-CD085859A839}"/>
                </a:ext>
              </a:extLst>
            </p:cNvPr>
            <p:cNvSpPr/>
            <p:nvPr/>
          </p:nvSpPr>
          <p:spPr>
            <a:xfrm>
              <a:off x="3930840" y="2255752"/>
              <a:ext cx="1453960" cy="138472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endParaRPr>
            </a:p>
          </p:txBody>
        </p:sp>
        <p:sp>
          <p:nvSpPr>
            <p:cNvPr id="55" name="文本框 54">
              <a:extLst>
                <a:ext uri="{FF2B5EF4-FFF2-40B4-BE49-F238E27FC236}">
                  <a16:creationId xmlns:a16="http://schemas.microsoft.com/office/drawing/2014/main" id="{7A6958CF-4C05-4358-89DD-305AE99B74BA}"/>
                </a:ext>
              </a:extLst>
            </p:cNvPr>
            <p:cNvSpPr txBox="1"/>
            <p:nvPr/>
          </p:nvSpPr>
          <p:spPr>
            <a:xfrm>
              <a:off x="4256665" y="1973851"/>
              <a:ext cx="779006" cy="1671403"/>
            </a:xfrm>
            <a:prstGeom prst="rect">
              <a:avLst/>
            </a:prstGeom>
            <a:noFill/>
          </p:spPr>
          <p:txBody>
            <a:bodyPr rtlCol="0" wrap="none">
              <a:spAutoFit/>
            </a:bodyPr>
            <a:lstStyle/>
            <a:p>
              <a:r>
                <a:rPr altLang="zh-CN" b="1" lang="en-US" sz="138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rPr>
                <a:t>2</a:t>
              </a:r>
            </a:p>
          </p:txBody>
        </p:sp>
      </p:grpSp>
      <p:sp>
        <p:nvSpPr>
          <p:cNvPr id="56" name="文本框 55">
            <a:extLst>
              <a:ext uri="{FF2B5EF4-FFF2-40B4-BE49-F238E27FC236}">
                <a16:creationId xmlns:a16="http://schemas.microsoft.com/office/drawing/2014/main" id="{ACDDC0CD-B1F1-41A6-B13F-895BB459191A}"/>
              </a:ext>
            </a:extLst>
          </p:cNvPr>
          <p:cNvSpPr txBox="1"/>
          <p:nvPr/>
        </p:nvSpPr>
        <p:spPr>
          <a:xfrm>
            <a:off x="479145" y="1581662"/>
            <a:ext cx="6524988" cy="2529840"/>
          </a:xfrm>
          <a:prstGeom prst="rect">
            <a:avLst/>
          </a:prstGeom>
          <a:noFill/>
        </p:spPr>
        <p:txBody>
          <a:bodyPr rtlCol="0" wrap="square">
            <a:spAutoFit/>
          </a:bodyPr>
          <a:lstStyle/>
          <a:p>
            <a:r>
              <a:rPr altLang="en-US" kumimoji="1" lang="zh-CN" sz="8000">
                <a:solidFill>
                  <a:schemeClr val="bg1"/>
                </a:solidFill>
                <a:effectLst>
                  <a:outerShdw algn="tl" blurRad="38100" dir="2700000" dist="38100">
                    <a:srgbClr val="000000">
                      <a:alpha val="43137"/>
                    </a:srgbClr>
                  </a:outerShdw>
                </a:effectLst>
                <a:latin charset="-122" panose="02010600000101010101" pitchFamily="2" typeface="汉仪海韵体简"/>
                <a:ea charset="-122" panose="02010600000101010101" pitchFamily="2" typeface="汉仪海韵体简"/>
                <a:cs typeface="+mn-ea"/>
                <a:sym typeface="+mn-lt"/>
              </a:rPr>
              <a:t>拒绝舌尖上的浪费光盘行动</a:t>
            </a:r>
          </a:p>
        </p:txBody>
      </p:sp>
      <p:cxnSp>
        <p:nvCxnSpPr>
          <p:cNvPr id="57" name="直接连接符 56">
            <a:extLst>
              <a:ext uri="{FF2B5EF4-FFF2-40B4-BE49-F238E27FC236}">
                <a16:creationId xmlns:a16="http://schemas.microsoft.com/office/drawing/2014/main" id="{F21FC73C-A242-41A8-B611-60CB773E271A}"/>
              </a:ext>
            </a:extLst>
          </p:cNvPr>
          <p:cNvCxnSpPr/>
          <p:nvPr/>
        </p:nvCxnSpPr>
        <p:spPr>
          <a:xfrm flipH="1">
            <a:off x="7143050" y="3695126"/>
            <a:ext cx="3519913" cy="0"/>
          </a:xfrm>
          <a:prstGeom prst="line">
            <a:avLst/>
          </a:prstGeom>
          <a:ln>
            <a:solidFill>
              <a:srgbClr val="F49E0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5A46FA6-70F8-41D2-A5B9-7BBB7B3AD94B}"/>
              </a:ext>
            </a:extLst>
          </p:cNvPr>
          <p:cNvPicPr>
            <a:picLocks noChangeAspect="1"/>
          </p:cNvPicPr>
          <p:nvPr/>
        </p:nvPicPr>
        <p:blipFill>
          <a:blip r:embed="rId8"/>
          <a:stretch>
            <a:fillRect/>
          </a:stretch>
        </p:blipFill>
        <p:spPr>
          <a:xfrm>
            <a:off x="7269352" y="4822518"/>
            <a:ext cx="2204763" cy="1340447"/>
          </a:xfrm>
          <a:prstGeom prst="rect">
            <a:avLst/>
          </a:prstGeom>
        </p:spPr>
      </p:pic>
    </p:spTree>
    <p:extLst>
      <p:ext uri="{BB962C8B-B14F-4D97-AF65-F5344CB8AC3E}">
        <p14:creationId val="1005840471"/>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19"/>
                                        </p:tgtEl>
                                        <p:attrNameLst>
                                          <p:attrName>style.visibility</p:attrName>
                                        </p:attrNameLst>
                                      </p:cBhvr>
                                      <p:to>
                                        <p:strVal val="visible"/>
                                      </p:to>
                                    </p:set>
                                    <p:animEffect filter="wipe(right)" transition="in">
                                      <p:cBhvr>
                                        <p:cTn dur="500" id="17"/>
                                        <p:tgtEl>
                                          <p:spTgt spid="19"/>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p:cTn dur="500" fill="hold" id="25"/>
                                        <p:tgtEl>
                                          <p:spTgt spid="43"/>
                                        </p:tgtEl>
                                        <p:attrNameLst>
                                          <p:attrName>ppt_w</p:attrName>
                                        </p:attrNameLst>
                                      </p:cBhvr>
                                      <p:tavLst>
                                        <p:tav tm="0">
                                          <p:val>
                                            <p:fltVal val="0"/>
                                          </p:val>
                                        </p:tav>
                                        <p:tav tm="100000">
                                          <p:val>
                                            <p:strVal val="#ppt_w"/>
                                          </p:val>
                                        </p:tav>
                                      </p:tavLst>
                                    </p:anim>
                                    <p:anim calcmode="lin" valueType="num">
                                      <p:cBhvr>
                                        <p:cTn dur="500" fill="hold" id="26"/>
                                        <p:tgtEl>
                                          <p:spTgt spid="43"/>
                                        </p:tgtEl>
                                        <p:attrNameLst>
                                          <p:attrName>ppt_h</p:attrName>
                                        </p:attrNameLst>
                                      </p:cBhvr>
                                      <p:tavLst>
                                        <p:tav tm="0">
                                          <p:val>
                                            <p:fltVal val="0"/>
                                          </p:val>
                                        </p:tav>
                                        <p:tav tm="100000">
                                          <p:val>
                                            <p:strVal val="#ppt_h"/>
                                          </p:val>
                                        </p:tav>
                                      </p:tavLst>
                                    </p:anim>
                                    <p:animEffect filter="fade" transition="in">
                                      <p:cBhvr>
                                        <p:cTn dur="500" id="27"/>
                                        <p:tgtEl>
                                          <p:spTgt spid="43"/>
                                        </p:tgtEl>
                                      </p:cBhvr>
                                    </p:animEffect>
                                  </p:childTnLst>
                                </p:cTn>
                              </p:par>
                            </p:childTnLst>
                          </p:cTn>
                        </p:par>
                        <p:par>
                          <p:cTn fill="hold" id="28" nodeType="afterGroup">
                            <p:stCondLst>
                              <p:cond delay="3000"/>
                            </p:stCondLst>
                            <p:childTnLst>
                              <p:par>
                                <p:cTn fill="hold" id="29" nodeType="afterEffect" presetClass="entr" presetID="31" presetSubtype="0">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p:cTn dur="600" fill="hold" id="31"/>
                                        <p:tgtEl>
                                          <p:spTgt spid="53"/>
                                        </p:tgtEl>
                                        <p:attrNameLst>
                                          <p:attrName>ppt_w</p:attrName>
                                        </p:attrNameLst>
                                      </p:cBhvr>
                                      <p:tavLst>
                                        <p:tav tm="0">
                                          <p:val>
                                            <p:fltVal val="0"/>
                                          </p:val>
                                        </p:tav>
                                        <p:tav tm="100000">
                                          <p:val>
                                            <p:strVal val="#ppt_w"/>
                                          </p:val>
                                        </p:tav>
                                      </p:tavLst>
                                    </p:anim>
                                    <p:anim calcmode="lin" valueType="num">
                                      <p:cBhvr>
                                        <p:cTn dur="600" fill="hold" id="32"/>
                                        <p:tgtEl>
                                          <p:spTgt spid="53"/>
                                        </p:tgtEl>
                                        <p:attrNameLst>
                                          <p:attrName>ppt_h</p:attrName>
                                        </p:attrNameLst>
                                      </p:cBhvr>
                                      <p:tavLst>
                                        <p:tav tm="0">
                                          <p:val>
                                            <p:fltVal val="0"/>
                                          </p:val>
                                        </p:tav>
                                        <p:tav tm="100000">
                                          <p:val>
                                            <p:strVal val="#ppt_h"/>
                                          </p:val>
                                        </p:tav>
                                      </p:tavLst>
                                    </p:anim>
                                    <p:anim calcmode="lin" valueType="num">
                                      <p:cBhvr>
                                        <p:cTn dur="600" fill="hold" id="33"/>
                                        <p:tgtEl>
                                          <p:spTgt spid="53"/>
                                        </p:tgtEl>
                                        <p:attrNameLst>
                                          <p:attrName>style.rotation</p:attrName>
                                        </p:attrNameLst>
                                      </p:cBhvr>
                                      <p:tavLst>
                                        <p:tav tm="0">
                                          <p:val>
                                            <p:fltVal val="90"/>
                                          </p:val>
                                        </p:tav>
                                        <p:tav tm="100000">
                                          <p:val>
                                            <p:fltVal val="0"/>
                                          </p:val>
                                        </p:tav>
                                      </p:tavLst>
                                    </p:anim>
                                    <p:animEffect filter="fade" transition="in">
                                      <p:cBhvr>
                                        <p:cTn dur="600" id="34"/>
                                        <p:tgtEl>
                                          <p:spTgt spid="53"/>
                                        </p:tgtEl>
                                      </p:cBhvr>
                                    </p:animEffect>
                                  </p:childTnLst>
                                </p:cTn>
                              </p:par>
                            </p:childTnLst>
                          </p:cTn>
                        </p:par>
                        <p:par>
                          <p:cTn fill="hold" id="35" nodeType="afterGroup">
                            <p:stCondLst>
                              <p:cond delay="3600"/>
                            </p:stCondLst>
                            <p:childTnLst>
                              <p:par>
                                <p:cTn fill="hold" id="36" nodeType="afterEffect" presetClass="entr" presetID="22" presetSubtype="4">
                                  <p:stCondLst>
                                    <p:cond delay="0"/>
                                  </p:stCondLst>
                                  <p:childTnLst>
                                    <p:set>
                                      <p:cBhvr>
                                        <p:cTn dur="1" fill="hold" id="37">
                                          <p:stCondLst>
                                            <p:cond delay="0"/>
                                          </p:stCondLst>
                                        </p:cTn>
                                        <p:tgtEl>
                                          <p:spTgt spid="57"/>
                                        </p:tgtEl>
                                        <p:attrNameLst>
                                          <p:attrName>style.visibility</p:attrName>
                                        </p:attrNameLst>
                                      </p:cBhvr>
                                      <p:to>
                                        <p:strVal val="visible"/>
                                      </p:to>
                                    </p:set>
                                    <p:animEffect filter="wipe(down)" transition="in">
                                      <p:cBhvr>
                                        <p:cTn dur="500" id="38"/>
                                        <p:tgtEl>
                                          <p:spTgt spid="57"/>
                                        </p:tgtEl>
                                      </p:cBhvr>
                                    </p:animEffect>
                                  </p:childTnLst>
                                </p:cTn>
                              </p:par>
                            </p:childTnLst>
                          </p:cTn>
                        </p:par>
                        <p:par>
                          <p:cTn fill="hold" id="39" nodeType="afterGroup">
                            <p:stCondLst>
                              <p:cond delay="4100"/>
                            </p:stCondLst>
                            <p:childTnLst>
                              <p:par>
                                <p:cTn fill="hold" grpId="0" id="40" nodeType="afterEffect" presetClass="entr" presetID="26" presetSubtype="0">
                                  <p:stCondLst>
                                    <p:cond delay="0"/>
                                  </p:stCondLst>
                                  <p:iterate type="wd">
                                    <p:tmPct val="10000"/>
                                  </p:iterate>
                                  <p:childTnLst>
                                    <p:set>
                                      <p:cBhvr>
                                        <p:cTn dur="1" fill="hold" id="41">
                                          <p:stCondLst>
                                            <p:cond delay="0"/>
                                          </p:stCondLst>
                                        </p:cTn>
                                        <p:tgtEl>
                                          <p:spTgt spid="56"/>
                                        </p:tgtEl>
                                        <p:attrNameLst>
                                          <p:attrName>style.visibility</p:attrName>
                                        </p:attrNameLst>
                                      </p:cBhvr>
                                      <p:to>
                                        <p:strVal val="visible"/>
                                      </p:to>
                                    </p:set>
                                    <p:animEffect filter="wipe(down)" transition="in">
                                      <p:cBhvr>
                                        <p:cTn dur="377" id="42">
                                          <p:stCondLst>
                                            <p:cond delay="0"/>
                                          </p:stCondLst>
                                        </p:cTn>
                                        <p:tgtEl>
                                          <p:spTgt spid="56"/>
                                        </p:tgtEl>
                                      </p:cBhvr>
                                    </p:animEffect>
                                    <p:anim calcmode="lin" valueType="num">
                                      <p:cBhvr>
                                        <p:cTn dur="1184" id="43"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dur="432" id="44" tmFilter="0.0,0.0; 0.25,0.07; 0.50,0.2; 0.75,0.467; 1.0,1.0">
                                          <p:stCondLst>
                                            <p:cond delay="0"/>
                                          </p:stCondLst>
                                        </p:cTn>
                                        <p:tgtEl>
                                          <p:spTgt spid="56"/>
                                        </p:tgtEl>
                                        <p:attrNameLst>
                                          <p:attrName>ppt_y</p:attrName>
                                        </p:attrNameLst>
                                      </p:cBhvr>
                                      <p:tavLst>
                                        <p:tav fmla="#ppt_y-sin(pi*$)/3" tm="0">
                                          <p:val>
                                            <p:fltVal val="0.5"/>
                                          </p:val>
                                        </p:tav>
                                        <p:tav tm="100000">
                                          <p:val>
                                            <p:fltVal val="1"/>
                                          </p:val>
                                        </p:tav>
                                      </p:tavLst>
                                    </p:anim>
                                    <p:anim calcmode="lin" valueType="num">
                                      <p:cBhvr>
                                        <p:cTn dur="432" id="45" tmFilter="0, 0; 0.125,0.2665; 0.25,0.4; 0.375,0.465; 0.5,0.5;  0.625,0.535; 0.75,0.6; 0.875,0.7335; 1,1">
                                          <p:stCondLst>
                                            <p:cond delay="432"/>
                                          </p:stCondLst>
                                        </p:cTn>
                                        <p:tgtEl>
                                          <p:spTgt spid="56"/>
                                        </p:tgtEl>
                                        <p:attrNameLst>
                                          <p:attrName>ppt_y</p:attrName>
                                        </p:attrNameLst>
                                      </p:cBhvr>
                                      <p:tavLst>
                                        <p:tav fmla="#ppt_y-sin(pi*$)/9" tm="0">
                                          <p:val>
                                            <p:fltVal val="0"/>
                                          </p:val>
                                        </p:tav>
                                        <p:tav tm="100000">
                                          <p:val>
                                            <p:fltVal val="1"/>
                                          </p:val>
                                        </p:tav>
                                      </p:tavLst>
                                    </p:anim>
                                    <p:anim calcmode="lin" valueType="num">
                                      <p:cBhvr>
                                        <p:cTn dur="216" id="46" tmFilter="0, 0; 0.125,0.2665; 0.25,0.4; 0.375,0.465; 0.5,0.5;  0.625,0.535; 0.75,0.6; 0.875,0.7335; 1,1">
                                          <p:stCondLst>
                                            <p:cond delay="861"/>
                                          </p:stCondLst>
                                        </p:cTn>
                                        <p:tgtEl>
                                          <p:spTgt spid="56"/>
                                        </p:tgtEl>
                                        <p:attrNameLst>
                                          <p:attrName>ppt_y</p:attrName>
                                        </p:attrNameLst>
                                      </p:cBhvr>
                                      <p:tavLst>
                                        <p:tav fmla="#ppt_y-sin(pi*$)/27" tm="0">
                                          <p:val>
                                            <p:fltVal val="0"/>
                                          </p:val>
                                        </p:tav>
                                        <p:tav tm="100000">
                                          <p:val>
                                            <p:fltVal val="1"/>
                                          </p:val>
                                        </p:tav>
                                      </p:tavLst>
                                    </p:anim>
                                    <p:anim calcmode="lin" valueType="num">
                                      <p:cBhvr>
                                        <p:cTn dur="107" id="47" tmFilter="0, 0; 0.125,0.2665; 0.25,0.4; 0.375,0.465; 0.5,0.5;  0.625,0.535; 0.75,0.6; 0.875,0.7335; 1,1">
                                          <p:stCondLst>
                                            <p:cond delay="1076"/>
                                          </p:stCondLst>
                                        </p:cTn>
                                        <p:tgtEl>
                                          <p:spTgt spid="56"/>
                                        </p:tgtEl>
                                        <p:attrNameLst>
                                          <p:attrName>ppt_y</p:attrName>
                                        </p:attrNameLst>
                                      </p:cBhvr>
                                      <p:tavLst>
                                        <p:tav fmla="#ppt_y-sin(pi*$)/81" tm="0">
                                          <p:val>
                                            <p:fltVal val="0"/>
                                          </p:val>
                                        </p:tav>
                                        <p:tav tm="100000">
                                          <p:val>
                                            <p:fltVal val="1"/>
                                          </p:val>
                                        </p:tav>
                                      </p:tavLst>
                                    </p:anim>
                                    <p:animScale>
                                      <p:cBhvr>
                                        <p:cTn dur="17" id="48">
                                          <p:stCondLst>
                                            <p:cond delay="422"/>
                                          </p:stCondLst>
                                        </p:cTn>
                                        <p:tgtEl>
                                          <p:spTgt spid="56"/>
                                        </p:tgtEl>
                                      </p:cBhvr>
                                      <p:to x="100000" y="60000"/>
                                    </p:animScale>
                                    <p:animScale>
                                      <p:cBhvr>
                                        <p:cTn decel="50000" dur="108" id="49">
                                          <p:stCondLst>
                                            <p:cond delay="439"/>
                                          </p:stCondLst>
                                        </p:cTn>
                                        <p:tgtEl>
                                          <p:spTgt spid="56"/>
                                        </p:tgtEl>
                                      </p:cBhvr>
                                      <p:to x="100000" y="100000"/>
                                    </p:animScale>
                                    <p:animScale>
                                      <p:cBhvr>
                                        <p:cTn dur="17" id="50">
                                          <p:stCondLst>
                                            <p:cond delay="853"/>
                                          </p:stCondLst>
                                        </p:cTn>
                                        <p:tgtEl>
                                          <p:spTgt spid="56"/>
                                        </p:tgtEl>
                                      </p:cBhvr>
                                      <p:to x="100000" y="80000"/>
                                    </p:animScale>
                                    <p:animScale>
                                      <p:cBhvr>
                                        <p:cTn decel="50000" dur="108" id="51">
                                          <p:stCondLst>
                                            <p:cond delay="870"/>
                                          </p:stCondLst>
                                        </p:cTn>
                                        <p:tgtEl>
                                          <p:spTgt spid="56"/>
                                        </p:tgtEl>
                                      </p:cBhvr>
                                      <p:to x="100000" y="100000"/>
                                    </p:animScale>
                                    <p:animScale>
                                      <p:cBhvr>
                                        <p:cTn dur="17" id="52">
                                          <p:stCondLst>
                                            <p:cond delay="1067"/>
                                          </p:stCondLst>
                                        </p:cTn>
                                        <p:tgtEl>
                                          <p:spTgt spid="56"/>
                                        </p:tgtEl>
                                      </p:cBhvr>
                                      <p:to x="100000" y="90000"/>
                                    </p:animScale>
                                    <p:animScale>
                                      <p:cBhvr>
                                        <p:cTn decel="50000" dur="108" id="53">
                                          <p:stCondLst>
                                            <p:cond delay="1084"/>
                                          </p:stCondLst>
                                        </p:cTn>
                                        <p:tgtEl>
                                          <p:spTgt spid="56"/>
                                        </p:tgtEl>
                                      </p:cBhvr>
                                      <p:to x="100000" y="100000"/>
                                    </p:animScale>
                                    <p:animScale>
                                      <p:cBhvr>
                                        <p:cTn dur="17" id="54">
                                          <p:stCondLst>
                                            <p:cond delay="1175"/>
                                          </p:stCondLst>
                                        </p:cTn>
                                        <p:tgtEl>
                                          <p:spTgt spid="56"/>
                                        </p:tgtEl>
                                      </p:cBhvr>
                                      <p:to x="100000" y="95000"/>
                                    </p:animScale>
                                    <p:animScale>
                                      <p:cBhvr>
                                        <p:cTn decel="50000" dur="108" id="55">
                                          <p:stCondLst>
                                            <p:cond delay="1192"/>
                                          </p:stCondLst>
                                        </p:cTn>
                                        <p:tgtEl>
                                          <p:spTgt spid="56"/>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83AB4C7-0761-2B48-808D-477C1BC69BA6}"/>
              </a:ext>
            </a:extLst>
          </p:cNvPr>
          <p:cNvSpPr txBox="1"/>
          <p:nvPr/>
        </p:nvSpPr>
        <p:spPr>
          <a:xfrm>
            <a:off x="1372151" y="420939"/>
            <a:ext cx="2926080" cy="365760"/>
          </a:xfrm>
          <a:prstGeom prst="rect">
            <a:avLst/>
          </a:prstGeom>
          <a:noFill/>
        </p:spPr>
        <p:txBody>
          <a:bodyPr rtlCol="0" wrap="none">
            <a:spAutoFit/>
          </a:bodyPr>
          <a:lstStyle/>
          <a:p>
            <a:pPr algn="dist"/>
            <a:r>
              <a:rPr altLang="en-US" kumimoji="1" lang="zh-CN">
                <a:latin charset="-122" panose="020b0804020202020204" pitchFamily="34" typeface="汉仪雅酷黑 75W"/>
                <a:ea charset="-122" panose="020b0804020202020204" pitchFamily="34" typeface="汉仪雅酷黑 75W"/>
                <a:cs typeface="+mn-ea"/>
                <a:sym typeface="+mn-lt"/>
              </a:rPr>
              <a:t>拒绝舌尖上的浪费光盘行动</a:t>
            </a:r>
          </a:p>
        </p:txBody>
      </p:sp>
      <p:pic>
        <p:nvPicPr>
          <p:cNvPr id="5" name="图片 4">
            <a:extLst>
              <a:ext uri="{FF2B5EF4-FFF2-40B4-BE49-F238E27FC236}">
                <a16:creationId xmlns:a16="http://schemas.microsoft.com/office/drawing/2014/main" id="{0CA37FFE-4EEF-473F-ADE7-C37F056501D0}"/>
              </a:ext>
            </a:extLst>
          </p:cNvPr>
          <p:cNvPicPr>
            <a:picLocks noChangeAspect="1"/>
          </p:cNvPicPr>
          <p:nvPr/>
        </p:nvPicPr>
        <p:blipFill>
          <a:blip r:embed="rId3"/>
          <a:stretch>
            <a:fillRect/>
          </a:stretch>
        </p:blipFill>
        <p:spPr>
          <a:xfrm rot="19752228">
            <a:off x="178307" y="-311777"/>
            <a:ext cx="1223774" cy="1834765"/>
          </a:xfrm>
          <a:prstGeom prst="rect">
            <a:avLst/>
          </a:prstGeom>
        </p:spPr>
      </p:pic>
      <p:sp>
        <p:nvSpPr>
          <p:cNvPr id="4" name="Freeform 5">
            <a:extLst>
              <a:ext uri="{FF2B5EF4-FFF2-40B4-BE49-F238E27FC236}">
                <a16:creationId xmlns:a16="http://schemas.microsoft.com/office/drawing/2014/main" id="{F06D286B-FEC3-4F5D-A5EF-BABAFF628E60}"/>
              </a:ext>
            </a:extLst>
          </p:cNvPr>
          <p:cNvSpPr/>
          <p:nvPr/>
        </p:nvSpPr>
        <p:spPr bwMode="auto">
          <a:xfrm>
            <a:off x="6145947" y="1215055"/>
            <a:ext cx="2193925" cy="3781424"/>
          </a:xfrm>
          <a:custGeom>
            <a:gdLst>
              <a:gd fmla="*/ 1382 w 1382" name="T0"/>
              <a:gd fmla="*/ 2382 h 2382" name="T1"/>
              <a:gd fmla="*/ 0 w 1382" name="T2"/>
              <a:gd fmla="*/ 2209 h 2382" name="T3"/>
              <a:gd fmla="*/ 0 w 1382" name="T4"/>
              <a:gd fmla="*/ 174 h 2382" name="T5"/>
              <a:gd fmla="*/ 1382 w 1382" name="T6"/>
              <a:gd fmla="*/ 0 h 2382" name="T7"/>
              <a:gd fmla="*/ 1382 w 1382" name="T8"/>
              <a:gd fmla="*/ 2382 h 2382" name="T9"/>
            </a:gdLst>
            <a:cxnLst>
              <a:cxn ang="0">
                <a:pos x="T0" y="T1"/>
              </a:cxn>
              <a:cxn ang="0">
                <a:pos x="T2" y="T3"/>
              </a:cxn>
              <a:cxn ang="0">
                <a:pos x="T4" y="T5"/>
              </a:cxn>
              <a:cxn ang="0">
                <a:pos x="T6" y="T7"/>
              </a:cxn>
              <a:cxn ang="0">
                <a:pos x="T8" y="T9"/>
              </a:cxn>
            </a:cxnLst>
            <a:rect b="b" l="0" r="r" t="0"/>
            <a:pathLst>
              <a:path h="2382" w="1382">
                <a:moveTo>
                  <a:pt x="1382" y="2382"/>
                </a:moveTo>
                <a:lnTo>
                  <a:pt x="0" y="2209"/>
                </a:lnTo>
                <a:lnTo>
                  <a:pt x="0" y="174"/>
                </a:lnTo>
                <a:lnTo>
                  <a:pt x="1382" y="0"/>
                </a:lnTo>
                <a:lnTo>
                  <a:pt x="1382" y="2382"/>
                </a:lnTo>
                <a:close/>
              </a:path>
            </a:pathLst>
          </a:custGeom>
          <a:blipFill>
            <a:blip r:embed="rId4"/>
            <a:stretch>
              <a:fillRect b="-12000" l="-70000" r="-59000" t="-2000"/>
            </a:stretch>
          </a:bli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6">
            <a:extLst>
              <a:ext uri="{FF2B5EF4-FFF2-40B4-BE49-F238E27FC236}">
                <a16:creationId xmlns:a16="http://schemas.microsoft.com/office/drawing/2014/main" id="{687344E7-6D5E-4C20-B0B3-64437A6E2EFF}"/>
              </a:ext>
            </a:extLst>
          </p:cNvPr>
          <p:cNvSpPr/>
          <p:nvPr/>
        </p:nvSpPr>
        <p:spPr bwMode="auto">
          <a:xfrm>
            <a:off x="8344634" y="1215055"/>
            <a:ext cx="2193925" cy="3781424"/>
          </a:xfrm>
          <a:custGeom>
            <a:gdLst>
              <a:gd fmla="*/ 0 w 1382" name="T0"/>
              <a:gd fmla="*/ 2382 h 2382" name="T1"/>
              <a:gd fmla="*/ 1382 w 1382" name="T2"/>
              <a:gd fmla="*/ 2209 h 2382" name="T3"/>
              <a:gd fmla="*/ 1382 w 1382" name="T4"/>
              <a:gd fmla="*/ 174 h 2382" name="T5"/>
              <a:gd fmla="*/ 0 w 1382" name="T6"/>
              <a:gd fmla="*/ 0 h 2382" name="T7"/>
              <a:gd fmla="*/ 0 w 1382" name="T8"/>
              <a:gd fmla="*/ 2382 h 2382" name="T9"/>
            </a:gdLst>
            <a:cxnLst>
              <a:cxn ang="0">
                <a:pos x="T0" y="T1"/>
              </a:cxn>
              <a:cxn ang="0">
                <a:pos x="T2" y="T3"/>
              </a:cxn>
              <a:cxn ang="0">
                <a:pos x="T4" y="T5"/>
              </a:cxn>
              <a:cxn ang="0">
                <a:pos x="T6" y="T7"/>
              </a:cxn>
              <a:cxn ang="0">
                <a:pos x="T8" y="T9"/>
              </a:cxn>
            </a:cxnLst>
            <a:rect b="b" l="0" r="r" t="0"/>
            <a:pathLst>
              <a:path h="2382" w="1382">
                <a:moveTo>
                  <a:pt x="0" y="2382"/>
                </a:moveTo>
                <a:lnTo>
                  <a:pt x="1382" y="2209"/>
                </a:lnTo>
                <a:lnTo>
                  <a:pt x="1382" y="174"/>
                </a:lnTo>
                <a:lnTo>
                  <a:pt x="0" y="0"/>
                </a:lnTo>
                <a:lnTo>
                  <a:pt x="0" y="2382"/>
                </a:lnTo>
                <a:close/>
              </a:path>
            </a:pathLst>
          </a:custGeom>
          <a:solidFill>
            <a:srgbClr val="F49E00"/>
          </a:solidFill>
          <a:ln>
            <a:solidFill>
              <a:srgbClr val="F49E00"/>
            </a:solid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7">
            <a:extLst>
              <a:ext uri="{FF2B5EF4-FFF2-40B4-BE49-F238E27FC236}">
                <a16:creationId xmlns:a16="http://schemas.microsoft.com/office/drawing/2014/main" id="{363C0228-D520-49AC-BC62-AE186499ED27}"/>
              </a:ext>
            </a:extLst>
          </p:cNvPr>
          <p:cNvSpPr/>
          <p:nvPr/>
        </p:nvSpPr>
        <p:spPr bwMode="auto">
          <a:xfrm>
            <a:off x="1506565" y="1215055"/>
            <a:ext cx="2193925" cy="3781424"/>
          </a:xfrm>
          <a:custGeom>
            <a:gdLst>
              <a:gd fmla="*/ 1382 w 1382" name="T0"/>
              <a:gd fmla="*/ 2382 h 2382" name="T1"/>
              <a:gd fmla="*/ 0 w 1382" name="T2"/>
              <a:gd fmla="*/ 2209 h 2382" name="T3"/>
              <a:gd fmla="*/ 0 w 1382" name="T4"/>
              <a:gd fmla="*/ 174 h 2382" name="T5"/>
              <a:gd fmla="*/ 1382 w 1382" name="T6"/>
              <a:gd fmla="*/ 0 h 2382" name="T7"/>
              <a:gd fmla="*/ 1382 w 1382" name="T8"/>
              <a:gd fmla="*/ 2382 h 2382" name="T9"/>
            </a:gdLst>
            <a:cxnLst>
              <a:cxn ang="0">
                <a:pos x="T0" y="T1"/>
              </a:cxn>
              <a:cxn ang="0">
                <a:pos x="T2" y="T3"/>
              </a:cxn>
              <a:cxn ang="0">
                <a:pos x="T4" y="T5"/>
              </a:cxn>
              <a:cxn ang="0">
                <a:pos x="T6" y="T7"/>
              </a:cxn>
              <a:cxn ang="0">
                <a:pos x="T8" y="T9"/>
              </a:cxn>
            </a:cxnLst>
            <a:rect b="b" l="0" r="r" t="0"/>
            <a:pathLst>
              <a:path h="2382" w="1382">
                <a:moveTo>
                  <a:pt x="1382" y="2382"/>
                </a:moveTo>
                <a:lnTo>
                  <a:pt x="0" y="2209"/>
                </a:lnTo>
                <a:lnTo>
                  <a:pt x="0" y="174"/>
                </a:lnTo>
                <a:lnTo>
                  <a:pt x="1382" y="0"/>
                </a:lnTo>
                <a:lnTo>
                  <a:pt x="1382" y="2382"/>
                </a:lnTo>
                <a:close/>
              </a:path>
            </a:pathLst>
          </a:custGeom>
          <a:blipFill dpi="0" rotWithShape="1">
            <a:blip r:embed="rId5"/>
            <a:stretch>
              <a:fillRect b="-12000" l="-112000" r="-23000" t="-2000"/>
            </a:stretch>
          </a:bli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8">
            <a:extLst>
              <a:ext uri="{FF2B5EF4-FFF2-40B4-BE49-F238E27FC236}">
                <a16:creationId xmlns:a16="http://schemas.microsoft.com/office/drawing/2014/main" id="{C9A0DF5C-64A2-4855-A74C-A586A6B964D9}"/>
              </a:ext>
            </a:extLst>
          </p:cNvPr>
          <p:cNvSpPr/>
          <p:nvPr/>
        </p:nvSpPr>
        <p:spPr bwMode="auto">
          <a:xfrm>
            <a:off x="3705253" y="1215055"/>
            <a:ext cx="2193925" cy="3781424"/>
          </a:xfrm>
          <a:custGeom>
            <a:gdLst>
              <a:gd fmla="*/ 0 w 1382" name="T0"/>
              <a:gd fmla="*/ 2382 h 2382" name="T1"/>
              <a:gd fmla="*/ 1382 w 1382" name="T2"/>
              <a:gd fmla="*/ 2209 h 2382" name="T3"/>
              <a:gd fmla="*/ 1382 w 1382" name="T4"/>
              <a:gd fmla="*/ 174 h 2382" name="T5"/>
              <a:gd fmla="*/ 0 w 1382" name="T6"/>
              <a:gd fmla="*/ 0 h 2382" name="T7"/>
              <a:gd fmla="*/ 0 w 1382" name="T8"/>
              <a:gd fmla="*/ 2382 h 2382" name="T9"/>
            </a:gdLst>
            <a:cxnLst>
              <a:cxn ang="0">
                <a:pos x="T0" y="T1"/>
              </a:cxn>
              <a:cxn ang="0">
                <a:pos x="T2" y="T3"/>
              </a:cxn>
              <a:cxn ang="0">
                <a:pos x="T4" y="T5"/>
              </a:cxn>
              <a:cxn ang="0">
                <a:pos x="T6" y="T7"/>
              </a:cxn>
              <a:cxn ang="0">
                <a:pos x="T8" y="T9"/>
              </a:cxn>
            </a:cxnLst>
            <a:rect b="b" l="0" r="r" t="0"/>
            <a:pathLst>
              <a:path h="2382" w="1382">
                <a:moveTo>
                  <a:pt x="0" y="2382"/>
                </a:moveTo>
                <a:lnTo>
                  <a:pt x="1382" y="2209"/>
                </a:lnTo>
                <a:lnTo>
                  <a:pt x="1382" y="174"/>
                </a:lnTo>
                <a:lnTo>
                  <a:pt x="0" y="0"/>
                </a:lnTo>
                <a:lnTo>
                  <a:pt x="0" y="2382"/>
                </a:lnTo>
                <a:close/>
              </a:path>
            </a:pathLst>
          </a:custGeom>
          <a:solidFill>
            <a:srgbClr val="F49E00"/>
          </a:solidFill>
          <a:ln>
            <a:solidFill>
              <a:srgbClr val="F49E00"/>
            </a:solidFill>
          </a:ln>
        </p:spPr>
        <p:txBody>
          <a:bodyPr anchor="t" anchorCtr="0" bIns="45720" compatLnSpc="1" lIns="91440" numCol="1" rIns="91440" tIns="45720" vert="horz" wrap="square">
            <a:prstTxWarp prst="textNoShape">
              <a:avLst/>
            </a:prstTxWarp>
          </a:bodyPr>
          <a:lstStyle/>
          <a:p>
            <a:endParaRPr altLang="en-US" lang="zh-CN"/>
          </a:p>
        </p:txBody>
      </p:sp>
      <p:grpSp>
        <p:nvGrpSpPr>
          <p:cNvPr id="9" name="组合 8">
            <a:extLst>
              <a:ext uri="{FF2B5EF4-FFF2-40B4-BE49-F238E27FC236}">
                <a16:creationId xmlns:a16="http://schemas.microsoft.com/office/drawing/2014/main" id="{D4E6B852-914B-4C34-8EAE-E650B6732F10}"/>
              </a:ext>
            </a:extLst>
          </p:cNvPr>
          <p:cNvGrpSpPr/>
          <p:nvPr/>
        </p:nvGrpSpPr>
        <p:grpSpPr>
          <a:xfrm>
            <a:off x="3844373" y="1874255"/>
            <a:ext cx="1978692" cy="2727749"/>
            <a:chOff x="3869847" y="2071976"/>
            <a:chExt cx="1978692" cy="2727749"/>
          </a:xfrm>
        </p:grpSpPr>
        <p:sp>
          <p:nvSpPr>
            <p:cNvPr id="10" name="TextBox 83">
              <a:extLst>
                <a:ext uri="{FF2B5EF4-FFF2-40B4-BE49-F238E27FC236}">
                  <a16:creationId xmlns:a16="http://schemas.microsoft.com/office/drawing/2014/main" id="{75308B40-1783-4809-9B6F-7FD46C8ACA0E}"/>
                </a:ext>
              </a:extLst>
            </p:cNvPr>
            <p:cNvSpPr txBox="1"/>
            <p:nvPr/>
          </p:nvSpPr>
          <p:spPr>
            <a:xfrm>
              <a:off x="3869847" y="2904206"/>
              <a:ext cx="1978692" cy="1920240"/>
            </a:xfrm>
            <a:prstGeom prst="rect">
              <a:avLst/>
            </a:prstGeom>
            <a:noFill/>
          </p:spPr>
          <p:txBody>
            <a:bodyPr rtlCol="0" wrap="square">
              <a:spAutoFit/>
            </a:bodyPr>
            <a:lstStyle>
              <a:defPPr>
                <a:defRPr lang="zh-CN"/>
              </a:defPPr>
              <a:lvl1pPr>
                <a:lnSpc>
                  <a:spcPct val="130000"/>
                </a:lnSpc>
                <a:defRPr sz="1400">
                  <a:solidFill>
                    <a:schemeClr val="tx2"/>
                  </a:solidFill>
                  <a:latin charset="-122" pitchFamily="34" typeface="微软雅黑"/>
                  <a:ea charset="-122" pitchFamily="34" typeface="微软雅黑"/>
                  <a:cs typeface="Lato Light"/>
                </a:defRPr>
              </a:lvl1pPr>
            </a:lstStyle>
            <a:p>
              <a:pPr>
                <a:lnSpc>
                  <a:spcPct val="150000"/>
                </a:lnSpc>
              </a:pPr>
              <a:r>
                <a:rPr altLang="en-US" kumimoji="1" lang="zh-CN" sz="1600">
                  <a:solidFill>
                    <a:schemeClr val="bg1"/>
                  </a:solidFill>
                  <a:cs typeface="+mn-ea"/>
                  <a:sym typeface="+mn-lt"/>
                </a:rPr>
                <a:t>勤俭节约一直是中华民族的传统美德</a:t>
              </a:r>
            </a:p>
            <a:p>
              <a:pPr>
                <a:lnSpc>
                  <a:spcPct val="150000"/>
                </a:lnSpc>
              </a:pPr>
              <a:r>
                <a:rPr altLang="en-US" kumimoji="1" lang="zh-CN" sz="1600">
                  <a:solidFill>
                    <a:schemeClr val="bg1"/>
                  </a:solidFill>
                  <a:cs typeface="+mn-ea"/>
                  <a:sym typeface="+mn-lt"/>
                </a:rPr>
                <a:t>我们都更应该以身作则，继承传统美德</a:t>
              </a:r>
            </a:p>
          </p:txBody>
        </p:sp>
        <p:sp>
          <p:nvSpPr>
            <p:cNvPr id="11" name="Title 20">
              <a:extLst>
                <a:ext uri="{FF2B5EF4-FFF2-40B4-BE49-F238E27FC236}">
                  <a16:creationId xmlns:a16="http://schemas.microsoft.com/office/drawing/2014/main" id="{2856BE1C-9F2C-40D0-B195-30C2A77C8ECE}"/>
                </a:ext>
              </a:extLst>
            </p:cNvPr>
            <p:cNvSpPr txBox="1"/>
            <p:nvPr/>
          </p:nvSpPr>
          <p:spPr>
            <a:xfrm>
              <a:off x="3930007" y="2074060"/>
              <a:ext cx="1422400" cy="426720"/>
            </a:xfrm>
            <a:prstGeom prst="rect">
              <a:avLst/>
            </a:prstGeom>
          </p:spPr>
          <p:txBody>
            <a:bodyPr anchor="ctr" bIns="0" lIns="0" rIns="0" tIns="0" wrap="none">
              <a:spAutoFit/>
            </a:bodyPr>
            <a:lstStyle>
              <a:defPPr>
                <a:defRPr lang="zh-CN"/>
              </a:defPPr>
              <a:lvl1pPr defTabSz="1021227">
                <a:defRPr b="1" sz="2800">
                  <a:latin charset="-122" pitchFamily="34" typeface="微软雅黑"/>
                  <a:ea charset="-122" pitchFamily="34" typeface="微软雅黑"/>
                </a:defRPr>
              </a:lvl1pPr>
            </a:lstStyle>
            <a:p>
              <a:r>
                <a:rPr altLang="en-US" kumimoji="1" lang="zh-CN" sz="2800">
                  <a:solidFill>
                    <a:schemeClr val="bg1"/>
                  </a:solidFill>
                  <a:cs typeface="+mn-ea"/>
                  <a:sym typeface="+mn-lt"/>
                </a:rPr>
                <a:t>我们倡议</a:t>
              </a:r>
            </a:p>
          </p:txBody>
        </p:sp>
        <p:sp>
          <p:nvSpPr>
            <p:cNvPr id="12" name="矩形 11">
              <a:extLst>
                <a:ext uri="{FF2B5EF4-FFF2-40B4-BE49-F238E27FC236}">
                  <a16:creationId xmlns:a16="http://schemas.microsoft.com/office/drawing/2014/main" id="{8ACE0279-C7E2-49D9-86DB-AD47CAC21308}"/>
                </a:ext>
              </a:extLst>
            </p:cNvPr>
            <p:cNvSpPr/>
            <p:nvPr/>
          </p:nvSpPr>
          <p:spPr>
            <a:xfrm>
              <a:off x="3930007" y="2636912"/>
              <a:ext cx="1630361"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a:extLst>
              <a:ext uri="{FF2B5EF4-FFF2-40B4-BE49-F238E27FC236}">
                <a16:creationId xmlns:a16="http://schemas.microsoft.com/office/drawing/2014/main" id="{1D660CF8-52BA-4A65-81A3-0FF2894AF9E0}"/>
              </a:ext>
            </a:extLst>
          </p:cNvPr>
          <p:cNvGrpSpPr/>
          <p:nvPr/>
        </p:nvGrpSpPr>
        <p:grpSpPr>
          <a:xfrm>
            <a:off x="8543943" y="1874255"/>
            <a:ext cx="1978692" cy="2727749"/>
            <a:chOff x="8309948" y="2071976"/>
            <a:chExt cx="1978692" cy="2727749"/>
          </a:xfrm>
        </p:grpSpPr>
        <p:sp>
          <p:nvSpPr>
            <p:cNvPr id="14" name="TextBox 83">
              <a:extLst>
                <a:ext uri="{FF2B5EF4-FFF2-40B4-BE49-F238E27FC236}">
                  <a16:creationId xmlns:a16="http://schemas.microsoft.com/office/drawing/2014/main" id="{A3E876C0-2C48-4CF4-96A4-17CE32E9C564}"/>
                </a:ext>
              </a:extLst>
            </p:cNvPr>
            <p:cNvSpPr txBox="1"/>
            <p:nvPr/>
          </p:nvSpPr>
          <p:spPr>
            <a:xfrm>
              <a:off x="8309948" y="2904206"/>
              <a:ext cx="1978692" cy="1920240"/>
            </a:xfrm>
            <a:prstGeom prst="rect">
              <a:avLst/>
            </a:prstGeom>
            <a:noFill/>
          </p:spPr>
          <p:txBody>
            <a:bodyPr rtlCol="0" wrap="square">
              <a:spAutoFit/>
            </a:bodyPr>
            <a:lstStyle>
              <a:defPPr>
                <a:defRPr lang="zh-CN"/>
              </a:defPPr>
              <a:lvl1pPr>
                <a:lnSpc>
                  <a:spcPct val="130000"/>
                </a:lnSpc>
                <a:defRPr sz="1400">
                  <a:solidFill>
                    <a:schemeClr val="tx2"/>
                  </a:solidFill>
                  <a:latin charset="-122" pitchFamily="34" typeface="微软雅黑"/>
                  <a:ea charset="-122" pitchFamily="34" typeface="微软雅黑"/>
                  <a:cs typeface="Lato Light"/>
                </a:defRPr>
              </a:lvl1pPr>
            </a:lstStyle>
            <a:p>
              <a:pPr>
                <a:lnSpc>
                  <a:spcPct val="150000"/>
                </a:lnSpc>
              </a:pPr>
              <a:r>
                <a:rPr altLang="en-US" kumimoji="1" lang="zh-CN" sz="1600">
                  <a:solidFill>
                    <a:schemeClr val="bg1"/>
                  </a:solidFill>
                  <a:cs typeface="+mn-ea"/>
                  <a:sym typeface="+mn-lt"/>
                </a:rPr>
                <a:t>勤俭节约一直是中华民族的传统美德</a:t>
              </a:r>
            </a:p>
            <a:p>
              <a:pPr>
                <a:lnSpc>
                  <a:spcPct val="150000"/>
                </a:lnSpc>
              </a:pPr>
              <a:r>
                <a:rPr altLang="en-US" kumimoji="1" lang="zh-CN" sz="1600">
                  <a:solidFill>
                    <a:schemeClr val="bg1"/>
                  </a:solidFill>
                  <a:cs typeface="+mn-ea"/>
                  <a:sym typeface="+mn-lt"/>
                </a:rPr>
                <a:t>我们都更应该以身作则，继承传统美德</a:t>
              </a:r>
            </a:p>
          </p:txBody>
        </p:sp>
        <p:sp>
          <p:nvSpPr>
            <p:cNvPr id="15" name="Title 20">
              <a:extLst>
                <a:ext uri="{FF2B5EF4-FFF2-40B4-BE49-F238E27FC236}">
                  <a16:creationId xmlns:a16="http://schemas.microsoft.com/office/drawing/2014/main" id="{2F2F61E6-18FE-4AEC-829A-B4773394634C}"/>
                </a:ext>
              </a:extLst>
            </p:cNvPr>
            <p:cNvSpPr txBox="1"/>
            <p:nvPr/>
          </p:nvSpPr>
          <p:spPr>
            <a:xfrm>
              <a:off x="8370108" y="2074060"/>
              <a:ext cx="1422400" cy="426720"/>
            </a:xfrm>
            <a:prstGeom prst="rect">
              <a:avLst/>
            </a:prstGeom>
          </p:spPr>
          <p:txBody>
            <a:bodyPr anchor="ctr" bIns="0" lIns="0" rIns="0" tIns="0" wrap="none">
              <a:spAutoFit/>
            </a:bodyPr>
            <a:lstStyle>
              <a:defPPr>
                <a:defRPr lang="zh-CN"/>
              </a:defPPr>
              <a:lvl1pPr defTabSz="1021227">
                <a:defRPr b="1" sz="2800">
                  <a:latin charset="-122" pitchFamily="34" typeface="微软雅黑"/>
                  <a:ea charset="-122" pitchFamily="34" typeface="微软雅黑"/>
                </a:defRPr>
              </a:lvl1pPr>
            </a:lstStyle>
            <a:p>
              <a:r>
                <a:rPr altLang="en-US" kumimoji="1" lang="zh-CN" sz="2800">
                  <a:solidFill>
                    <a:schemeClr val="bg1"/>
                  </a:solidFill>
                  <a:cs typeface="+mn-ea"/>
                  <a:sym typeface="+mn-lt"/>
                </a:rPr>
                <a:t>我们倡议</a:t>
              </a:r>
            </a:p>
          </p:txBody>
        </p:sp>
        <p:sp>
          <p:nvSpPr>
            <p:cNvPr id="16" name="矩形 15">
              <a:extLst>
                <a:ext uri="{FF2B5EF4-FFF2-40B4-BE49-F238E27FC236}">
                  <a16:creationId xmlns:a16="http://schemas.microsoft.com/office/drawing/2014/main" id="{979C1B50-640A-4F10-8129-C6CA87608474}"/>
                </a:ext>
              </a:extLst>
            </p:cNvPr>
            <p:cNvSpPr/>
            <p:nvPr/>
          </p:nvSpPr>
          <p:spPr>
            <a:xfrm>
              <a:off x="8370108" y="2636912"/>
              <a:ext cx="1630361"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TextBox 83">
            <a:extLst>
              <a:ext uri="{FF2B5EF4-FFF2-40B4-BE49-F238E27FC236}">
                <a16:creationId xmlns:a16="http://schemas.microsoft.com/office/drawing/2014/main" id="{4EB59568-B3F0-4BB8-B395-AE00CFE076AB}"/>
              </a:ext>
            </a:extLst>
          </p:cNvPr>
          <p:cNvSpPr txBox="1"/>
          <p:nvPr/>
        </p:nvSpPr>
        <p:spPr>
          <a:xfrm>
            <a:off x="1141801" y="5125924"/>
            <a:ext cx="9908398" cy="1325880"/>
          </a:xfrm>
          <a:prstGeom prst="rect">
            <a:avLst/>
          </a:prstGeom>
          <a:noFill/>
        </p:spPr>
        <p:txBody>
          <a:bodyPr rtlCol="0" wrap="square">
            <a:spAutoFit/>
          </a:bodyPr>
          <a:lstStyle>
            <a:defPPr>
              <a:defRPr lang="zh-CN"/>
            </a:defPPr>
            <a:lvl1pPr>
              <a:lnSpc>
                <a:spcPct val="130000"/>
              </a:lnSpc>
              <a:defRPr sz="1400">
                <a:solidFill>
                  <a:schemeClr val="tx2"/>
                </a:solidFill>
                <a:latin charset="-122" pitchFamily="34" typeface="微软雅黑"/>
                <a:ea charset="-122" pitchFamily="34" typeface="微软雅黑"/>
                <a:cs typeface="Lato Light"/>
              </a:defRPr>
            </a:lvl1pPr>
          </a:lstStyle>
          <a:p>
            <a:pPr>
              <a:lnSpc>
                <a:spcPct val="150000"/>
              </a:lnSpc>
            </a:pPr>
            <a:r>
              <a:rPr altLang="en-US" kumimoji="1" lang="zh-CN" sz="1800">
                <a:solidFill>
                  <a:schemeClr val="tx1"/>
                </a:solidFill>
                <a:cs typeface="+mn-ea"/>
                <a:sym typeface="+mn-lt"/>
              </a:rPr>
              <a:t>树立节约光荣、浪费可耻的思想观念，不奢侈、不攀比，厉行节约，反对浪费。从自身做起，从细节做起，做“光盘行动”的实践者。争做“光盘”达人，适当点餐，拒绝攀比，以“光盘”为荣，以“剩餐”为耻，实在吃不了的，就打包带走。</a:t>
            </a:r>
          </a:p>
        </p:txBody>
      </p:sp>
    </p:spTree>
    <p:extLst>
      <p:ext uri="{BB962C8B-B14F-4D97-AF65-F5344CB8AC3E}">
        <p14:creationId val="253246919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000" fill="hold" id="7"/>
                                        <p:tgtEl>
                                          <p:spTgt spid="7"/>
                                        </p:tgtEl>
                                        <p:attrNameLst>
                                          <p:attrName>ppt_x</p:attrName>
                                        </p:attrNameLst>
                                      </p:cBhvr>
                                      <p:tavLst>
                                        <p:tav tm="0">
                                          <p:val>
                                            <p:strVal val="0-#ppt_w/2"/>
                                          </p:val>
                                        </p:tav>
                                        <p:tav tm="100000">
                                          <p:val>
                                            <p:strVal val="#ppt_x"/>
                                          </p:val>
                                        </p:tav>
                                      </p:tavLst>
                                    </p:anim>
                                    <p:anim calcmode="lin" valueType="num">
                                      <p:cBhvr additive="base">
                                        <p:cTn dur="10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1+#ppt_w/2"/>
                                          </p:val>
                                        </p:tav>
                                        <p:tav tm="100000">
                                          <p:val>
                                            <p:strVal val="#ppt_x"/>
                                          </p:val>
                                        </p:tav>
                                      </p:tavLst>
                                    </p:anim>
                                    <p:anim calcmode="lin" valueType="num">
                                      <p:cBhvr additive="base">
                                        <p:cTn dur="10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0-#ppt_w/2"/>
                                          </p:val>
                                        </p:tav>
                                        <p:tav tm="100000">
                                          <p:val>
                                            <p:strVal val="#ppt_x"/>
                                          </p:val>
                                        </p:tav>
                                      </p:tavLst>
                                    </p:anim>
                                    <p:anim calcmode="lin" valueType="num">
                                      <p:cBhvr additive="base">
                                        <p:cTn dur="10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000" fill="hold" id="19"/>
                                        <p:tgtEl>
                                          <p:spTgt spid="6"/>
                                        </p:tgtEl>
                                        <p:attrNameLst>
                                          <p:attrName>ppt_x</p:attrName>
                                        </p:attrNameLst>
                                      </p:cBhvr>
                                      <p:tavLst>
                                        <p:tav tm="0">
                                          <p:val>
                                            <p:strVal val="1+#ppt_w/2"/>
                                          </p:val>
                                        </p:tav>
                                        <p:tav tm="100000">
                                          <p:val>
                                            <p:strVal val="#ppt_x"/>
                                          </p:val>
                                        </p:tav>
                                      </p:tavLst>
                                    </p:anim>
                                    <p:anim calcmode="lin" valueType="num">
                                      <p:cBhvr additive="base">
                                        <p:cTn dur="1000" fill="hold" id="20"/>
                                        <p:tgtEl>
                                          <p:spTgt spid="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id="22" nodeType="afterEffect" presetClass="entr" presetID="53"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par>
                                <p:cTn fill="hold" id="27" nodeType="withEffect" presetClass="entr" presetID="53"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par>
                                <p:cTn fill="hold" grpId="0" id="32" nodeType="withEffect" presetClass="entr" presetID="42" presetSubtype="0">
                                  <p:stCondLst>
                                    <p:cond delay="500"/>
                                  </p:stCondLst>
                                  <p:childTnLst>
                                    <p:set>
                                      <p:cBhvr>
                                        <p:cTn dur="1" fill="hold" id="33">
                                          <p:stCondLst>
                                            <p:cond delay="0"/>
                                          </p:stCondLst>
                                        </p:cTn>
                                        <p:tgtEl>
                                          <p:spTgt spid="17"/>
                                        </p:tgtEl>
                                        <p:attrNameLst>
                                          <p:attrName>style.visibility</p:attrName>
                                        </p:attrNameLst>
                                      </p:cBhvr>
                                      <p:to>
                                        <p:strVal val="visible"/>
                                      </p:to>
                                    </p:set>
                                    <p:animEffect filter="fade" transition="in">
                                      <p:cBhvr>
                                        <p:cTn dur="1000" id="34"/>
                                        <p:tgtEl>
                                          <p:spTgt spid="17"/>
                                        </p:tgtEl>
                                      </p:cBhvr>
                                    </p:animEffect>
                                    <p:anim calcmode="lin" valueType="num">
                                      <p:cBhvr>
                                        <p:cTn dur="1000" fill="hold" id="35"/>
                                        <p:tgtEl>
                                          <p:spTgt spid="17"/>
                                        </p:tgtEl>
                                        <p:attrNameLst>
                                          <p:attrName>ppt_x</p:attrName>
                                        </p:attrNameLst>
                                      </p:cBhvr>
                                      <p:tavLst>
                                        <p:tav tm="0">
                                          <p:val>
                                            <p:strVal val="#ppt_x"/>
                                          </p:val>
                                        </p:tav>
                                        <p:tav tm="100000">
                                          <p:val>
                                            <p:strVal val="#ppt_x"/>
                                          </p:val>
                                        </p:tav>
                                      </p:tavLst>
                                    </p:anim>
                                    <p:anim calcmode="lin" valueType="num">
                                      <p:cBhvr>
                                        <p:cTn dur="1000" fill="hold" id="36"/>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17"/>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q1p1ccm">
      <a:majorFont>
        <a:latin typeface="Adobe Arabic"/>
        <a:ea typeface="微软雅黑"/>
        <a:cs typeface="Arial"/>
      </a:majorFont>
      <a:minorFont>
        <a:latin typeface="Adobe Arabic"/>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103</Paragraphs>
  <Slides>20</Slides>
  <Notes>20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20</vt:i4>
      </vt:variant>
    </vt:vector>
  </HeadingPairs>
  <TitlesOfParts>
    <vt:vector baseType="lpstr" size="34">
      <vt:lpstr>Arial</vt:lpstr>
      <vt:lpstr>Adobe Arabic</vt:lpstr>
      <vt:lpstr>微软雅黑</vt:lpstr>
      <vt:lpstr>Calibri Light</vt:lpstr>
      <vt:lpstr>Calibri</vt:lpstr>
      <vt:lpstr>DengXian Light</vt:lpstr>
      <vt:lpstr>DengXian</vt:lpstr>
      <vt:lpstr>华文行楷</vt:lpstr>
      <vt:lpstr>汉仪海韵体简</vt:lpstr>
      <vt:lpstr>宋体</vt:lpstr>
      <vt:lpstr>汉仪雅酷黑 75W</vt:lpstr>
      <vt:lpstr>Lato 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2021-08-22T11:52:02Z</dcterms:created>
  <cp:lastPrinted>2021-08-22T11:52:02Z</cp:lastPrinted>
  <dcterms:modified xsi:type="dcterms:W3CDTF">2021-08-22T05:35:12Z</dcterms:modified>
  <cp:revision>1</cp:revision>
</cp:coreProperties>
</file>