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sldIdLst>
    <p:sldId id="256" r:id="rId3"/>
    <p:sldId id="267" r:id="rId4"/>
    <p:sldId id="257" r:id="rId5"/>
    <p:sldId id="268" r:id="rId6"/>
    <p:sldId id="269" r:id="rId7"/>
    <p:sldId id="270" r:id="rId8"/>
    <p:sldId id="271" r:id="rId9"/>
    <p:sldId id="272" r:id="rId10"/>
    <p:sldId id="273" r:id="rId11"/>
    <p:sldId id="274" r:id="rId12"/>
    <p:sldId id="275" r:id="rId13"/>
    <p:sldId id="276" r:id="rId14"/>
    <p:sldId id="266" r:id="rId15"/>
    <p:sldId id="277" r:id="rId16"/>
  </p:sldIdLst>
  <p:sldSz cx="9144000" cy="5143500" type="screen16x9"/>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26">
          <p15:clr>
            <a:srgbClr val="A4A3A4"/>
          </p15:clr>
        </p15:guide>
        <p15:guide id="3" orient="horz" pos="214">
          <p15:clr>
            <a:srgbClr val="A4A3A4"/>
          </p15:clr>
        </p15:guide>
        <p15:guide id="4" pos="2880">
          <p15:clr>
            <a:srgbClr val="A4A3A4"/>
          </p15:clr>
        </p15:guide>
        <p15:guide id="5" pos="2562">
          <p15:clr>
            <a:srgbClr val="A4A3A4"/>
          </p15:clr>
        </p15:guide>
        <p15:guide id="6" pos="43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11" d="100"/>
          <a:sy n="111" d="100"/>
        </p:scale>
        <p:origin x="402" y="96"/>
      </p:cViewPr>
      <p:guideLst>
        <p:guide orient="horz" pos="1620"/>
        <p:guide orient="horz" pos="3026"/>
        <p:guide orient="horz" pos="214"/>
        <p:guide pos="2880"/>
        <p:guide pos="2562"/>
        <p:guide pos="431"/>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8.xml" Type="http://schemas.openxmlformats.org/officeDocument/2006/relationships/slide"/><Relationship Id="rId11" Target="slides/slide9.xml" Type="http://schemas.openxmlformats.org/officeDocument/2006/relationships/slide"/><Relationship Id="rId12" Target="slides/slide10.xml" Type="http://schemas.openxmlformats.org/officeDocument/2006/relationships/slide"/><Relationship Id="rId13" Target="slides/slide11.xml" Type="http://schemas.openxmlformats.org/officeDocument/2006/relationships/slide"/><Relationship Id="rId14" Target="slides/slide12.xml" Type="http://schemas.openxmlformats.org/officeDocument/2006/relationships/slide"/><Relationship Id="rId15" Target="slides/slide13.xml" Type="http://schemas.openxmlformats.org/officeDocument/2006/relationships/slide"/><Relationship Id="rId16" Target="slides/slide14.xml" Type="http://schemas.openxmlformats.org/officeDocument/2006/relationships/slide"/><Relationship Id="rId17" Target="tags/tag1.xml" Type="http://schemas.openxmlformats.org/officeDocument/2006/relationships/tags"/><Relationship Id="rId18" Target="presProps.xml" Type="http://schemas.openxmlformats.org/officeDocument/2006/relationships/presProps"/><Relationship Id="rId19" Target="viewProps.xml" Type="http://schemas.openxmlformats.org/officeDocument/2006/relationships/viewProps"/><Relationship Id="rId2" Target="slideMasters/slideMaster2.xml" Type="http://schemas.openxmlformats.org/officeDocument/2006/relationships/slideMaster"/><Relationship Id="rId20" Target="theme/theme1.xml" Type="http://schemas.openxmlformats.org/officeDocument/2006/relationships/theme"/><Relationship Id="rId21" Target="tableStyles.xml" Type="http://schemas.openxmlformats.org/officeDocument/2006/relationships/tableStyles"/><Relationship Id="rId3" Target="slides/slide1.xml" Type="http://schemas.openxmlformats.org/officeDocument/2006/relationships/slide"/><Relationship Id="rId4" Target="slides/slide2.xml" Type="http://schemas.openxmlformats.org/officeDocument/2006/relationships/slide"/><Relationship Id="rId5" Target="slides/slide3.xml" Type="http://schemas.openxmlformats.org/officeDocument/2006/relationships/slide"/><Relationship Id="rId6" Target="slides/slide4.xml" Type="http://schemas.openxmlformats.org/officeDocument/2006/relationships/slide"/><Relationship Id="rId7" Target="slides/slide5.xml" Type="http://schemas.openxmlformats.org/officeDocument/2006/relationships/slide"/><Relationship Id="rId8" Target="slides/slide6.xml" Type="http://schemas.openxmlformats.org/officeDocument/2006/relationships/slide"/><Relationship Id="rId9" Target="slides/slide7.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7A4E22F-9619-49F2-8E1B-028F74DAC0C9}" type="datetimeFigureOut">
              <a:rPr lang="zh-CN" altLang="en-US" smtClean="0"/>
              <a:t>2018/5/29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952041-291C-4C4A-B5CB-60D5E7FC37E3}" type="slidenum">
              <a:rPr lang="zh-CN" altLang="en-US" smtClean="0"/>
              <a:t>‹#›</a:t>
            </a:fld>
            <a:endParaRPr lang="zh-CN" altLang="en-US"/>
          </a:p>
        </p:txBody>
      </p:sp>
    </p:spTree>
    <p:extLst>
      <p:ext uri="{BB962C8B-B14F-4D97-AF65-F5344CB8AC3E}">
        <p14:creationId val="4245148915"/>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7A4E22F-9619-49F2-8E1B-028F74DAC0C9}" type="datetimeFigureOut">
              <a:rPr lang="zh-CN" altLang="en-US" smtClean="0"/>
              <a:t>2018/5/29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952041-291C-4C4A-B5CB-60D5E7FC37E3}" type="slidenum">
              <a:rPr lang="zh-CN" altLang="en-US" smtClean="0"/>
              <a:t>‹#›</a:t>
            </a:fld>
            <a:endParaRPr lang="zh-CN" altLang="en-US"/>
          </a:p>
        </p:txBody>
      </p:sp>
    </p:spTree>
    <p:extLst>
      <p:ext uri="{BB962C8B-B14F-4D97-AF65-F5344CB8AC3E}">
        <p14:creationId val="268657518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7A4E22F-9619-49F2-8E1B-028F74DAC0C9}" type="datetimeFigureOut">
              <a:rPr lang="zh-CN" altLang="en-US" smtClean="0"/>
              <a:t>2018/5/29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952041-291C-4C4A-B5CB-60D5E7FC37E3}" type="slidenum">
              <a:rPr lang="zh-CN" altLang="en-US" smtClean="0"/>
              <a:t>‹#›</a:t>
            </a:fld>
            <a:endParaRPr lang="zh-CN" altLang="en-US"/>
          </a:p>
        </p:txBody>
      </p:sp>
    </p:spTree>
    <p:extLst>
      <p:ext uri="{BB962C8B-B14F-4D97-AF65-F5344CB8AC3E}">
        <p14:creationId val="492687027"/>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Tree>
    <p:extLst>
      <p:ext uri="{BB962C8B-B14F-4D97-AF65-F5344CB8AC3E}">
        <p14:creationId val="365005390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650" y="1369219"/>
            <a:ext cx="7886700" cy="3263504"/>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70762677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8"/>
            <a:ext cx="7886700" cy="1125140"/>
          </a:xfrm>
          <a:prstGeom prst="rect">
            <a:avLst/>
          </a:prstGeo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CN" altLang="en-US" smtClean="0"/>
              <a:t>单击此处编辑母版文本样式</a:t>
            </a:r>
          </a:p>
        </p:txBody>
      </p:sp>
    </p:spTree>
    <p:extLst>
      <p:ext uri="{BB962C8B-B14F-4D97-AF65-F5344CB8AC3E}">
        <p14:creationId val="3746569390"/>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46777637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29841" y="273844"/>
            <a:ext cx="7886700" cy="994172"/>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8806"/>
            <a:ext cx="3887391" cy="2763441"/>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92392815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val="2285301284"/>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1605424821"/>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Tree>
    <p:extLst>
      <p:ext uri="{BB962C8B-B14F-4D97-AF65-F5344CB8AC3E}">
        <p14:creationId val="412268945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7A4E22F-9619-49F2-8E1B-028F74DAC0C9}" type="datetimeFigureOut">
              <a:rPr lang="zh-CN" altLang="en-US" smtClean="0"/>
              <a:t>2018/5/29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952041-291C-4C4A-B5CB-60D5E7FC37E3}" type="slidenum">
              <a:rPr lang="zh-CN" altLang="en-US" smtClean="0"/>
              <a:t>‹#›</a:t>
            </a:fld>
            <a:endParaRPr lang="zh-CN" altLang="en-US"/>
          </a:p>
        </p:txBody>
      </p:sp>
    </p:spTree>
    <p:extLst>
      <p:ext uri="{BB962C8B-B14F-4D97-AF65-F5344CB8AC3E}">
        <p14:creationId val="2567822559"/>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Tree>
    <p:extLst>
      <p:ext uri="{BB962C8B-B14F-4D97-AF65-F5344CB8AC3E}">
        <p14:creationId val="580062968"/>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1369219"/>
            <a:ext cx="7886700" cy="3263504"/>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455735461"/>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6543675" y="273844"/>
            <a:ext cx="1971675" cy="4358879"/>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425940972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7A4E22F-9619-49F2-8E1B-028F74DAC0C9}" type="datetimeFigureOut">
              <a:rPr lang="zh-CN" altLang="en-US" smtClean="0"/>
              <a:t>2018/5/29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952041-291C-4C4A-B5CB-60D5E7FC37E3}" type="slidenum">
              <a:rPr lang="zh-CN" altLang="en-US" smtClean="0"/>
              <a:t>‹#›</a:t>
            </a:fld>
            <a:endParaRPr lang="zh-CN" altLang="en-US"/>
          </a:p>
        </p:txBody>
      </p:sp>
    </p:spTree>
    <p:extLst>
      <p:ext uri="{BB962C8B-B14F-4D97-AF65-F5344CB8AC3E}">
        <p14:creationId val="2974402555"/>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7A4E22F-9619-49F2-8E1B-028F74DAC0C9}" type="datetimeFigureOut">
              <a:rPr lang="zh-CN" altLang="en-US" smtClean="0"/>
              <a:t>2018/5/29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7952041-291C-4C4A-B5CB-60D5E7FC37E3}" type="slidenum">
              <a:rPr lang="zh-CN" altLang="en-US" smtClean="0"/>
              <a:t>‹#›</a:t>
            </a:fld>
            <a:endParaRPr lang="zh-CN" altLang="en-US"/>
          </a:p>
        </p:txBody>
      </p:sp>
    </p:spTree>
    <p:extLst>
      <p:ext uri="{BB962C8B-B14F-4D97-AF65-F5344CB8AC3E}">
        <p14:creationId val="3581131989"/>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7A4E22F-9619-49F2-8E1B-028F74DAC0C9}" type="datetimeFigureOut">
              <a:rPr lang="zh-CN" altLang="en-US" smtClean="0"/>
              <a:t>2018/5/29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7952041-291C-4C4A-B5CB-60D5E7FC37E3}" type="slidenum">
              <a:rPr lang="zh-CN" altLang="en-US" smtClean="0"/>
              <a:t>‹#›</a:t>
            </a:fld>
            <a:endParaRPr lang="zh-CN" altLang="en-US"/>
          </a:p>
        </p:txBody>
      </p:sp>
    </p:spTree>
    <p:extLst>
      <p:ext uri="{BB962C8B-B14F-4D97-AF65-F5344CB8AC3E}">
        <p14:creationId val="3020762426"/>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7A4E22F-9619-49F2-8E1B-028F74DAC0C9}" type="datetimeFigureOut">
              <a:rPr lang="zh-CN" altLang="en-US" smtClean="0"/>
              <a:t>2018/5/29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7952041-291C-4C4A-B5CB-60D5E7FC37E3}" type="slidenum">
              <a:rPr lang="zh-CN" altLang="en-US" smtClean="0"/>
              <a:t>‹#›</a:t>
            </a:fld>
            <a:endParaRPr lang="zh-CN" altLang="en-US"/>
          </a:p>
        </p:txBody>
      </p:sp>
    </p:spTree>
    <p:extLst>
      <p:ext uri="{BB962C8B-B14F-4D97-AF65-F5344CB8AC3E}">
        <p14:creationId val="343058937"/>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B7A4E22F-9619-49F2-8E1B-028F74DAC0C9}" type="datetimeFigureOut">
              <a:rPr lang="zh-CN" altLang="en-US" smtClean="0"/>
              <a:t>2018/5/29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7952041-291C-4C4A-B5CB-60D5E7FC37E3}" type="slidenum">
              <a:rPr lang="zh-CN" altLang="en-US" smtClean="0"/>
              <a:t>‹#›</a:t>
            </a:fld>
            <a:endParaRPr lang="zh-CN" altLang="en-US"/>
          </a:p>
        </p:txBody>
      </p:sp>
    </p:spTree>
    <p:extLst>
      <p:ext uri="{BB962C8B-B14F-4D97-AF65-F5344CB8AC3E}">
        <p14:creationId val="637586070"/>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7A4E22F-9619-49F2-8E1B-028F74DAC0C9}" type="datetimeFigureOut">
              <a:rPr lang="zh-CN" altLang="en-US" smtClean="0"/>
              <a:t>2018/5/29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7952041-291C-4C4A-B5CB-60D5E7FC37E3}" type="slidenum">
              <a:rPr lang="zh-CN" altLang="en-US" smtClean="0"/>
              <a:t>‹#›</a:t>
            </a:fld>
            <a:endParaRPr lang="zh-CN" altLang="en-US"/>
          </a:p>
        </p:txBody>
      </p:sp>
    </p:spTree>
    <p:extLst>
      <p:ext uri="{BB962C8B-B14F-4D97-AF65-F5344CB8AC3E}">
        <p14:creationId val="249359936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7A4E22F-9619-49F2-8E1B-028F74DAC0C9}" type="datetimeFigureOut">
              <a:rPr lang="zh-CN" altLang="en-US" smtClean="0"/>
              <a:t>2018/5/29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7952041-291C-4C4A-B5CB-60D5E7FC37E3}" type="slidenum">
              <a:rPr lang="zh-CN" altLang="en-US" smtClean="0"/>
              <a:t>‹#›</a:t>
            </a:fld>
            <a:endParaRPr lang="zh-CN" altLang="en-US"/>
          </a:p>
        </p:txBody>
      </p:sp>
    </p:spTree>
    <p:extLst>
      <p:ext uri="{BB962C8B-B14F-4D97-AF65-F5344CB8AC3E}">
        <p14:creationId val="3271709929"/>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DEE7E2"/>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7A4E22F-9619-49F2-8E1B-028F74DAC0C9}" type="datetimeFigureOut">
              <a:rPr lang="zh-CN" altLang="en-US" smtClean="0"/>
              <a:t>2018/5/29</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7952041-291C-4C4A-B5CB-60D5E7FC37E3}" type="slidenum">
              <a:rPr lang="zh-CN" altLang="en-US" smtClean="0"/>
              <a:t>‹#›</a:t>
            </a:fld>
            <a:endParaRPr lang="zh-CN" altLang="en-US"/>
          </a:p>
        </p:txBody>
      </p:sp>
    </p:spTree>
    <p:extLst>
      <p:ext uri="{BB962C8B-B14F-4D97-AF65-F5344CB8AC3E}">
        <p14:creationId val="2743989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chemeClr val="bg1"/>
        </a:solidFill>
        <a:effectLst/>
      </p:bgPr>
    </p:bg>
    <p:spTree>
      <p:nvGrpSpPr>
        <p:cNvPr id="1" name=""/>
        <p:cNvGrpSpPr/>
        <p:nvPr/>
      </p:nvGrpSpPr>
      <p:grpSpPr>
        <a:xfrm>
          <a:off x="0" y="0"/>
          <a:ext cx="0" cy="0"/>
        </a:xfrm>
      </p:grpSpPr>
    </p:spTree>
    <p:extLst>
      <p:ext uri="{BB962C8B-B14F-4D97-AF65-F5344CB8AC3E}">
        <p14:creationId val="21645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rtl="0" fontAlgn="base">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itchFamily="34" charset="0"/>
        <a:buChar char="•"/>
        <a:defRPr sz="1800"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itchFamily="34" charset="0"/>
        <a:buChar char="•"/>
        <a:defRPr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13.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1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15.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10.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11.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12.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3" name="直接连接符 22"/>
          <p:cNvCxnSpPr/>
          <p:nvPr/>
        </p:nvCxnSpPr>
        <p:spPr>
          <a:xfrm flipH="1">
            <a:off x="2124076" y="339502"/>
            <a:ext cx="0" cy="4464000"/>
          </a:xfrm>
          <a:prstGeom prst="line">
            <a:avLst/>
          </a:prstGeom>
          <a:ln>
            <a:solidFill>
              <a:srgbClr val="0073B2"/>
            </a:solidFill>
            <a:prstDash val="sysDot"/>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3949055" y="1609512"/>
            <a:ext cx="4297680" cy="1737360"/>
          </a:xfrm>
          <a:prstGeom prst="rect">
            <a:avLst/>
          </a:prstGeom>
        </p:spPr>
        <p:txBody>
          <a:bodyPr wrap="none">
            <a:spAutoFit/>
          </a:bodyPr>
          <a:lstStyle/>
          <a:p>
            <a:pPr algn="r"/>
            <a:r>
              <a:rPr altLang="en-US" lang="zh-CN" sz="5400">
                <a:solidFill>
                  <a:srgbClr val="0073B2"/>
                </a:solidFill>
                <a:latin charset="-122" pitchFamily="34" typeface="华康俪金黑W8(P)"/>
                <a:ea charset="-122" pitchFamily="34" typeface="华康俪金黑W8(P)"/>
              </a:rPr>
              <a:t>帮助任何人的</a:t>
            </a:r>
          </a:p>
          <a:p>
            <a:pPr algn="r"/>
            <a:r>
              <a:rPr altLang="en-US" lang="zh-CN" sz="5400">
                <a:solidFill>
                  <a:srgbClr val="0073B2"/>
                </a:solidFill>
                <a:latin charset="-122" pitchFamily="34" typeface="华康俪金黑W8(P)"/>
                <a:ea charset="-122" pitchFamily="34" typeface="华康俪金黑W8(P)"/>
              </a:rPr>
              <a:t>项技能</a:t>
            </a:r>
          </a:p>
        </p:txBody>
      </p:sp>
      <p:sp>
        <p:nvSpPr>
          <p:cNvPr id="6" name="矩形 5"/>
          <p:cNvSpPr/>
          <p:nvPr/>
        </p:nvSpPr>
        <p:spPr>
          <a:xfrm>
            <a:off x="5004048" y="4371950"/>
            <a:ext cx="3245398" cy="365760"/>
          </a:xfrm>
          <a:prstGeom prst="rect">
            <a:avLst/>
          </a:prstGeom>
        </p:spPr>
        <p:txBody>
          <a:bodyPr wrap="square">
            <a:spAutoFit/>
          </a:bodyPr>
          <a:lstStyle/>
          <a:p>
            <a:pPr algn="r"/>
            <a:r>
              <a:rPr altLang="en-US" b="1" lang="zh-CN" smtClean="0">
                <a:solidFill>
                  <a:srgbClr val="0073B2"/>
                </a:solidFill>
                <a:latin charset="-122" pitchFamily="34" typeface="微软雅黑"/>
                <a:ea charset="-122" pitchFamily="34" typeface="微软雅黑"/>
              </a:rPr>
              <a:t>文案：小僧      制作：萧牧梵</a:t>
            </a:r>
          </a:p>
        </p:txBody>
      </p:sp>
      <p:cxnSp>
        <p:nvCxnSpPr>
          <p:cNvPr id="7" name="直接连接符 6"/>
          <p:cNvCxnSpPr/>
          <p:nvPr/>
        </p:nvCxnSpPr>
        <p:spPr>
          <a:xfrm>
            <a:off x="2160449" y="4803998"/>
            <a:ext cx="6983551" cy="0"/>
          </a:xfrm>
          <a:prstGeom prst="line">
            <a:avLst/>
          </a:prstGeom>
          <a:ln>
            <a:solidFill>
              <a:srgbClr val="0073B2"/>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8246735" y="4371950"/>
            <a:ext cx="897265" cy="432048"/>
          </a:xfrm>
          <a:prstGeom prst="rect">
            <a:avLst/>
          </a:prstGeom>
          <a:solidFill>
            <a:srgbClr val="0073B2"/>
          </a:solidFill>
          <a:ln w="9525">
            <a:solidFill>
              <a:srgbClr val="0073B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4330214" y="2272622"/>
            <a:ext cx="929005" cy="1432560"/>
          </a:xfrm>
          <a:prstGeom prst="rect">
            <a:avLst/>
          </a:prstGeom>
        </p:spPr>
        <p:txBody>
          <a:bodyPr wrap="none">
            <a:spAutoFit/>
          </a:bodyPr>
          <a:lstStyle/>
          <a:p>
            <a:pPr algn="r"/>
            <a:r>
              <a:rPr altLang="zh-CN" lang="en-US" smtClean="0" sz="8800">
                <a:solidFill>
                  <a:srgbClr val="F5C01E"/>
                </a:solidFill>
                <a:latin charset="0" pitchFamily="34" typeface="Arial Black"/>
                <a:ea charset="-122" pitchFamily="34" typeface="华康俪金黑W8(P)"/>
              </a:rPr>
              <a:t>1</a:t>
            </a:r>
          </a:p>
        </p:txBody>
      </p:sp>
      <p:pic>
        <p:nvPicPr>
          <p:cNvPr id="2" name="图片 1"/>
          <p:cNvPicPr>
            <a:picLocks noChangeAspect="1"/>
          </p:cNvPicPr>
          <p:nvPr/>
        </p:nvPicPr>
        <p:blipFill>
          <a:blip r:embed="rId2">
            <a:extLst>
              <a:ext uri="{28A0092B-C50C-407E-A947-70E740481C1C}">
                <a14:useLocalDpi val="0"/>
              </a:ext>
            </a:extLst>
          </a:blip>
          <a:stretch>
            <a:fillRect/>
          </a:stretch>
        </p:blipFill>
        <p:spPr>
          <a:xfrm>
            <a:off x="5094558" y="2537117"/>
            <a:ext cx="845594" cy="844138"/>
          </a:xfrm>
          <a:prstGeom prst="rect">
            <a:avLst/>
          </a:prstGeom>
        </p:spPr>
      </p:pic>
      <p:pic>
        <p:nvPicPr>
          <p:cNvPr id="12" name="图片 11"/>
          <p:cNvPicPr>
            <a:picLocks noChangeAspect="1"/>
          </p:cNvPicPr>
          <p:nvPr/>
        </p:nvPicPr>
        <p:blipFill>
          <a:blip r:embed="rId3">
            <a:extLst>
              <a:ext uri="{28A0092B-C50C-407E-A947-70E740481C1C}">
                <a14:useLocalDpi val="0"/>
              </a:ext>
            </a:extLst>
          </a:blip>
          <a:stretch>
            <a:fillRect/>
          </a:stretch>
        </p:blipFill>
        <p:spPr>
          <a:xfrm>
            <a:off x="432588" y="756152"/>
            <a:ext cx="3203308" cy="4047846"/>
          </a:xfrm>
          <a:prstGeom prst="rect">
            <a:avLst/>
          </a:prstGeom>
        </p:spPr>
      </p:pic>
      <p:cxnSp>
        <p:nvCxnSpPr>
          <p:cNvPr id="18" name="直接连接符 17"/>
          <p:cNvCxnSpPr/>
          <p:nvPr/>
        </p:nvCxnSpPr>
        <p:spPr>
          <a:xfrm>
            <a:off x="0" y="349856"/>
            <a:ext cx="2124075" cy="0"/>
          </a:xfrm>
          <a:prstGeom prst="line">
            <a:avLst/>
          </a:prstGeom>
          <a:ln>
            <a:solidFill>
              <a:srgbClr val="0073B2"/>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0" y="215517"/>
            <a:ext cx="179512" cy="293534"/>
          </a:xfrm>
          <a:prstGeom prst="rect">
            <a:avLst/>
          </a:prstGeom>
          <a:solidFill>
            <a:srgbClr val="0073B2"/>
          </a:solidFill>
          <a:ln w="9525">
            <a:solidFill>
              <a:srgbClr val="0073B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a:off x="8355039" y="4382524"/>
            <a:ext cx="680656" cy="410900"/>
          </a:xfrm>
          <a:custGeom>
            <a:rect b="b" l="l" r="r" t="t"/>
            <a:pathLst>
              <a:path h="604991" w="1002171">
                <a:moveTo>
                  <a:pt x="888159" y="376967"/>
                </a:moveTo>
                <a:cubicBezTo>
                  <a:pt x="951126" y="376967"/>
                  <a:pt x="1002171" y="428012"/>
                  <a:pt x="1002171" y="490979"/>
                </a:cubicBezTo>
                <a:cubicBezTo>
                  <a:pt x="1002171" y="553946"/>
                  <a:pt x="951126" y="604991"/>
                  <a:pt x="888159" y="604991"/>
                </a:cubicBezTo>
                <a:cubicBezTo>
                  <a:pt x="825192" y="604991"/>
                  <a:pt x="774147" y="553946"/>
                  <a:pt x="774147" y="490979"/>
                </a:cubicBezTo>
                <a:cubicBezTo>
                  <a:pt x="774147" y="428012"/>
                  <a:pt x="825192" y="376967"/>
                  <a:pt x="888159" y="376967"/>
                </a:cubicBezTo>
                <a:close/>
                <a:moveTo>
                  <a:pt x="400918" y="0"/>
                </a:moveTo>
                <a:cubicBezTo>
                  <a:pt x="466543" y="0"/>
                  <a:pt x="519742" y="53199"/>
                  <a:pt x="519742" y="118824"/>
                </a:cubicBezTo>
                <a:cubicBezTo>
                  <a:pt x="519742" y="184449"/>
                  <a:pt x="466543" y="237648"/>
                  <a:pt x="400918" y="237648"/>
                </a:cubicBezTo>
                <a:lnTo>
                  <a:pt x="381553" y="233738"/>
                </a:lnTo>
                <a:cubicBezTo>
                  <a:pt x="394354" y="258775"/>
                  <a:pt x="400918" y="287183"/>
                  <a:pt x="400918" y="317123"/>
                </a:cubicBezTo>
                <a:cubicBezTo>
                  <a:pt x="400918" y="427833"/>
                  <a:pt x="311169" y="517582"/>
                  <a:pt x="200459" y="517582"/>
                </a:cubicBezTo>
                <a:cubicBezTo>
                  <a:pt x="89749" y="517582"/>
                  <a:pt x="0" y="427833"/>
                  <a:pt x="0" y="317123"/>
                </a:cubicBezTo>
                <a:cubicBezTo>
                  <a:pt x="0" y="206413"/>
                  <a:pt x="89749" y="116664"/>
                  <a:pt x="200459" y="116664"/>
                </a:cubicBezTo>
                <a:cubicBezTo>
                  <a:pt x="231250" y="116664"/>
                  <a:pt x="260420" y="123606"/>
                  <a:pt x="285839" y="137374"/>
                </a:cubicBezTo>
                <a:cubicBezTo>
                  <a:pt x="282606" y="131576"/>
                  <a:pt x="282094" y="125260"/>
                  <a:pt x="282094" y="118824"/>
                </a:cubicBezTo>
                <a:cubicBezTo>
                  <a:pt x="282094" y="53199"/>
                  <a:pt x="335293" y="0"/>
                  <a:pt x="400918" y="0"/>
                </a:cubicBezTo>
                <a:close/>
              </a:path>
            </a:pathLst>
          </a:custGeom>
          <a:pattFill prst="ltDnDiag">
            <a:fgClr>
              <a:srgbClr val="0073B2"/>
            </a:fgClr>
            <a:bgClr>
              <a:schemeClr val="tx2">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等腰三角形 1"/>
          <p:cNvSpPr/>
          <p:nvPr/>
        </p:nvSpPr>
        <p:spPr>
          <a:xfrm flipH="1" flipV="1" rot="5400000">
            <a:off x="6025343" y="-363693"/>
            <a:ext cx="2754963" cy="3482350"/>
          </a:xfrm>
          <a:custGeom>
            <a:rect b="b" l="l" r="r" t="t"/>
            <a:pathLst>
              <a:path h="3482350" w="2754963">
                <a:moveTo>
                  <a:pt x="1919671" y="1800200"/>
                </a:moveTo>
                <a:lnTo>
                  <a:pt x="2337317" y="1080120"/>
                </a:lnTo>
                <a:lnTo>
                  <a:pt x="2754963" y="1800200"/>
                </a:lnTo>
                <a:close/>
                <a:moveTo>
                  <a:pt x="1770813" y="3237241"/>
                </a:moveTo>
                <a:lnTo>
                  <a:pt x="2144886" y="2592288"/>
                </a:lnTo>
                <a:lnTo>
                  <a:pt x="1915137" y="2592288"/>
                </a:lnTo>
                <a:lnTo>
                  <a:pt x="2332783" y="1872208"/>
                </a:lnTo>
                <a:lnTo>
                  <a:pt x="2750429" y="2592288"/>
                </a:lnTo>
                <a:lnTo>
                  <a:pt x="2232033" y="2592288"/>
                </a:lnTo>
                <a:lnTo>
                  <a:pt x="2606105" y="3237241"/>
                </a:lnTo>
                <a:close/>
                <a:moveTo>
                  <a:pt x="1353167" y="720080"/>
                </a:moveTo>
                <a:lnTo>
                  <a:pt x="1770813" y="0"/>
                </a:lnTo>
                <a:lnTo>
                  <a:pt x="2188459" y="720080"/>
                </a:lnTo>
                <a:close/>
                <a:moveTo>
                  <a:pt x="1155756" y="2098708"/>
                </a:moveTo>
                <a:lnTo>
                  <a:pt x="1502025" y="1501692"/>
                </a:lnTo>
                <a:lnTo>
                  <a:pt x="1848294" y="2098708"/>
                </a:lnTo>
                <a:close/>
                <a:moveTo>
                  <a:pt x="0" y="3482350"/>
                </a:moveTo>
                <a:lnTo>
                  <a:pt x="604283" y="2440482"/>
                </a:lnTo>
                <a:lnTo>
                  <a:pt x="808372" y="2792359"/>
                </a:lnTo>
                <a:lnTo>
                  <a:pt x="1005461" y="2452550"/>
                </a:lnTo>
                <a:lnTo>
                  <a:pt x="1300603" y="2961416"/>
                </a:lnTo>
                <a:lnTo>
                  <a:pt x="906425" y="2961416"/>
                </a:lnTo>
                <a:lnTo>
                  <a:pt x="1208566" y="3482350"/>
                </a:lnTo>
                <a:close/>
              </a:path>
            </a:pathLst>
          </a:custGeom>
          <a:solidFill>
            <a:srgbClr val="0073B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667586365"/>
      </p:ext>
    </p:extLst>
  </p:cSld>
  <p:clrMapOvr>
    <a:masterClrMapping/>
  </p:clrMapOvr>
  <p:transition spd="slow">
    <p:push/>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等腰三角形 1"/>
          <p:cNvSpPr/>
          <p:nvPr/>
        </p:nvSpPr>
        <p:spPr>
          <a:xfrm>
            <a:off x="153054" y="3587203"/>
            <a:ext cx="1061028" cy="1341168"/>
          </a:xfrm>
          <a:custGeom>
            <a:rect b="b" l="l" r="r" t="t"/>
            <a:pathLst>
              <a:path h="3482350" w="2754963">
                <a:moveTo>
                  <a:pt x="1919671" y="1800200"/>
                </a:moveTo>
                <a:lnTo>
                  <a:pt x="2337317" y="1080120"/>
                </a:lnTo>
                <a:lnTo>
                  <a:pt x="2754963" y="1800200"/>
                </a:lnTo>
                <a:close/>
                <a:moveTo>
                  <a:pt x="1770813" y="3237241"/>
                </a:moveTo>
                <a:lnTo>
                  <a:pt x="2144886" y="2592288"/>
                </a:lnTo>
                <a:lnTo>
                  <a:pt x="1915137" y="2592288"/>
                </a:lnTo>
                <a:lnTo>
                  <a:pt x="2332783" y="1872208"/>
                </a:lnTo>
                <a:lnTo>
                  <a:pt x="2750429" y="2592288"/>
                </a:lnTo>
                <a:lnTo>
                  <a:pt x="2232033" y="2592288"/>
                </a:lnTo>
                <a:lnTo>
                  <a:pt x="2606105" y="3237241"/>
                </a:lnTo>
                <a:close/>
                <a:moveTo>
                  <a:pt x="1353167" y="720080"/>
                </a:moveTo>
                <a:lnTo>
                  <a:pt x="1770813" y="0"/>
                </a:lnTo>
                <a:lnTo>
                  <a:pt x="2188459" y="720080"/>
                </a:lnTo>
                <a:close/>
                <a:moveTo>
                  <a:pt x="1155756" y="2098708"/>
                </a:moveTo>
                <a:lnTo>
                  <a:pt x="1502025" y="1501692"/>
                </a:lnTo>
                <a:lnTo>
                  <a:pt x="1848294" y="2098708"/>
                </a:lnTo>
                <a:close/>
                <a:moveTo>
                  <a:pt x="0" y="3482350"/>
                </a:moveTo>
                <a:lnTo>
                  <a:pt x="604283" y="2440482"/>
                </a:lnTo>
                <a:lnTo>
                  <a:pt x="808372" y="2792359"/>
                </a:lnTo>
                <a:lnTo>
                  <a:pt x="1005461" y="2452550"/>
                </a:lnTo>
                <a:lnTo>
                  <a:pt x="1300603" y="2961416"/>
                </a:lnTo>
                <a:lnTo>
                  <a:pt x="906425" y="2961416"/>
                </a:lnTo>
                <a:lnTo>
                  <a:pt x="1208566" y="3482350"/>
                </a:lnTo>
                <a:close/>
              </a:path>
            </a:pathLst>
          </a:custGeom>
          <a:solidFill>
            <a:srgbClr val="0073B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4319588" y="1765904"/>
            <a:ext cx="4572000" cy="2074164"/>
          </a:xfrm>
          <a:prstGeom prst="rect">
            <a:avLst/>
          </a:prstGeom>
        </p:spPr>
        <p:txBody>
          <a:bodyPr wrap="square">
            <a:spAutoFit/>
          </a:bodyPr>
          <a:lstStyle/>
          <a:p>
            <a:pPr>
              <a:lnSpc>
                <a:spcPct val="120000"/>
              </a:lnSpc>
              <a:spcAft>
                <a:spcPts val="1500"/>
              </a:spcAft>
            </a:pPr>
            <a:r>
              <a:rPr altLang="en-US" lang="zh-CN" sz="1400">
                <a:solidFill>
                  <a:schemeClr val="tx1">
                    <a:lumMod val="85000"/>
                    <a:lumOff val="15000"/>
                  </a:schemeClr>
                </a:solidFill>
                <a:latin charset="-122" pitchFamily="34" typeface="微软雅黑"/>
                <a:ea charset="-122" pitchFamily="34" typeface="微软雅黑"/>
              </a:rPr>
              <a:t>没有人能够期望了解所有的一切，甚至是一切的一小部分。即使在你的领域，很有可能那些你不知道比你所知道的要多得多。你不须要知道一切，但你应该能够迅速地找出哪些是您所需要知道。</a:t>
            </a:r>
          </a:p>
          <a:p>
            <a:pPr>
              <a:lnSpc>
                <a:spcPct val="120000"/>
              </a:lnSpc>
              <a:spcAft>
                <a:spcPts val="1500"/>
              </a:spcAft>
            </a:pPr>
            <a:r>
              <a:rPr altLang="en-US" lang="zh-CN" sz="1400">
                <a:solidFill>
                  <a:schemeClr val="tx1">
                    <a:lumMod val="85000"/>
                    <a:lumOff val="15000"/>
                  </a:schemeClr>
                </a:solidFill>
                <a:latin charset="-122" pitchFamily="34" typeface="微软雅黑"/>
                <a:ea charset="-122" pitchFamily="34" typeface="微软雅黑"/>
              </a:rPr>
              <a:t>这意味着你需要有效的使用互联网，学习使用图书馆，学习富有成效的阅读，并学会如何利用您的关系网络，以及在任何特定的情况下，什么样的研究会工作的更好。 </a:t>
            </a:r>
          </a:p>
        </p:txBody>
      </p:sp>
      <p:sp>
        <p:nvSpPr>
          <p:cNvPr id="6" name="矩形 5"/>
          <p:cNvSpPr/>
          <p:nvPr/>
        </p:nvSpPr>
        <p:spPr>
          <a:xfrm>
            <a:off x="0" y="0"/>
            <a:ext cx="9144000" cy="843558"/>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0" y="5035500"/>
            <a:ext cx="9144000" cy="108000"/>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8" name="直接连接符 7"/>
          <p:cNvCxnSpPr/>
          <p:nvPr/>
        </p:nvCxnSpPr>
        <p:spPr>
          <a:xfrm flipH="1">
            <a:off x="4283968" y="1881051"/>
            <a:ext cx="0" cy="1854926"/>
          </a:xfrm>
          <a:prstGeom prst="line">
            <a:avLst/>
          </a:prstGeom>
          <a:ln>
            <a:solidFill>
              <a:srgbClr val="0073B2"/>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8316416" y="181705"/>
            <a:ext cx="480146" cy="480146"/>
          </a:xfrm>
          <a:prstGeom prst="ellipse">
            <a:avLst/>
          </a:prstGeom>
          <a:blipFill dpi="0" rotWithShape="1">
            <a:blip r:embed="rId2">
              <a:extLst>
                <a:ext uri="{28A0092B-C50C-407E-A947-70E740481C1C}">
                  <a14:useLocalDpi val="0"/>
                </a:ext>
              </a:extLst>
            </a:blip>
            <a:stretch>
              <a:fillRect/>
            </a:stretch>
          </a:blipFill>
          <a:ln w="3175">
            <a:solidFill>
              <a:srgbClr val="0174A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683568" y="37057"/>
            <a:ext cx="1927542" cy="762000"/>
          </a:xfrm>
          <a:prstGeom prst="rect">
            <a:avLst/>
          </a:prstGeom>
        </p:spPr>
        <p:txBody>
          <a:bodyPr wrap="none">
            <a:spAutoFit/>
          </a:bodyPr>
          <a:lstStyle/>
          <a:p>
            <a:r>
              <a:rPr altLang="zh-CN" lang="en-US" sz="4400">
                <a:solidFill>
                  <a:schemeClr val="bg1"/>
                </a:solidFill>
                <a:latin charset="-122" pitchFamily="34" typeface="华康俪金黑W8(P)"/>
                <a:ea charset="-122" pitchFamily="34" typeface="华康俪金黑W8(P)"/>
              </a:rPr>
              <a:t>8.研究 </a:t>
            </a:r>
          </a:p>
        </p:txBody>
      </p:sp>
      <p:pic>
        <p:nvPicPr>
          <p:cNvPr id="12" name="图片 11"/>
          <p:cNvPicPr>
            <a:picLocks noChangeAspect="1"/>
          </p:cNvPicPr>
          <p:nvPr/>
        </p:nvPicPr>
        <p:blipFill>
          <a:blip r:embed="rId3">
            <a:extLst>
              <a:ext uri="{28A0092B-C50C-407E-A947-70E740481C1C}">
                <a14:useLocalDpi val="0"/>
              </a:ext>
            </a:extLst>
          </a:blip>
          <a:stretch>
            <a:fillRect/>
          </a:stretch>
        </p:blipFill>
        <p:spPr>
          <a:xfrm>
            <a:off x="730968" y="1587454"/>
            <a:ext cx="3109512" cy="2014706"/>
          </a:xfrm>
          <a:prstGeom prst="rect">
            <a:avLst/>
          </a:prstGeom>
        </p:spPr>
      </p:pic>
      <p:sp>
        <p:nvSpPr>
          <p:cNvPr id="14" name="等腰三角形 1"/>
          <p:cNvSpPr/>
          <p:nvPr/>
        </p:nvSpPr>
        <p:spPr>
          <a:xfrm>
            <a:off x="3006147" y="916870"/>
            <a:ext cx="1061028" cy="1341168"/>
          </a:xfrm>
          <a:custGeom>
            <a:rect b="b" l="l" r="r" t="t"/>
            <a:pathLst>
              <a:path h="3482350" w="2754963">
                <a:moveTo>
                  <a:pt x="1919671" y="1800200"/>
                </a:moveTo>
                <a:lnTo>
                  <a:pt x="2337317" y="1080120"/>
                </a:lnTo>
                <a:lnTo>
                  <a:pt x="2754963" y="1800200"/>
                </a:lnTo>
                <a:close/>
                <a:moveTo>
                  <a:pt x="1770813" y="3237241"/>
                </a:moveTo>
                <a:lnTo>
                  <a:pt x="2144886" y="2592288"/>
                </a:lnTo>
                <a:lnTo>
                  <a:pt x="1915137" y="2592288"/>
                </a:lnTo>
                <a:lnTo>
                  <a:pt x="2332783" y="1872208"/>
                </a:lnTo>
                <a:lnTo>
                  <a:pt x="2750429" y="2592288"/>
                </a:lnTo>
                <a:lnTo>
                  <a:pt x="2232033" y="2592288"/>
                </a:lnTo>
                <a:lnTo>
                  <a:pt x="2606105" y="3237241"/>
                </a:lnTo>
                <a:close/>
                <a:moveTo>
                  <a:pt x="1353167" y="720080"/>
                </a:moveTo>
                <a:lnTo>
                  <a:pt x="1770813" y="0"/>
                </a:lnTo>
                <a:lnTo>
                  <a:pt x="2188459" y="720080"/>
                </a:lnTo>
                <a:close/>
                <a:moveTo>
                  <a:pt x="1155756" y="2098708"/>
                </a:moveTo>
                <a:lnTo>
                  <a:pt x="1502025" y="1501692"/>
                </a:lnTo>
                <a:lnTo>
                  <a:pt x="1848294" y="2098708"/>
                </a:lnTo>
                <a:close/>
                <a:moveTo>
                  <a:pt x="0" y="3482350"/>
                </a:moveTo>
                <a:lnTo>
                  <a:pt x="604283" y="2440482"/>
                </a:lnTo>
                <a:lnTo>
                  <a:pt x="808372" y="2792359"/>
                </a:lnTo>
                <a:lnTo>
                  <a:pt x="1005461" y="2452550"/>
                </a:lnTo>
                <a:lnTo>
                  <a:pt x="1300603" y="2961416"/>
                </a:lnTo>
                <a:lnTo>
                  <a:pt x="906425" y="2961416"/>
                </a:lnTo>
                <a:lnTo>
                  <a:pt x="1208566" y="3482350"/>
                </a:lnTo>
                <a:close/>
              </a:path>
            </a:pathLst>
          </a:custGeom>
          <a:solidFill>
            <a:srgbClr val="0073B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等腰三角形 1"/>
          <p:cNvSpPr/>
          <p:nvPr/>
        </p:nvSpPr>
        <p:spPr>
          <a:xfrm>
            <a:off x="7830559" y="3781956"/>
            <a:ext cx="1061028" cy="1341168"/>
          </a:xfrm>
          <a:custGeom>
            <a:rect b="b" l="l" r="r" t="t"/>
            <a:pathLst>
              <a:path h="3482350" w="2754963">
                <a:moveTo>
                  <a:pt x="1919671" y="1800200"/>
                </a:moveTo>
                <a:lnTo>
                  <a:pt x="2337317" y="1080120"/>
                </a:lnTo>
                <a:lnTo>
                  <a:pt x="2754963" y="1800200"/>
                </a:lnTo>
                <a:close/>
                <a:moveTo>
                  <a:pt x="1770813" y="3237241"/>
                </a:moveTo>
                <a:lnTo>
                  <a:pt x="2144886" y="2592288"/>
                </a:lnTo>
                <a:lnTo>
                  <a:pt x="1915137" y="2592288"/>
                </a:lnTo>
                <a:lnTo>
                  <a:pt x="2332783" y="1872208"/>
                </a:lnTo>
                <a:lnTo>
                  <a:pt x="2750429" y="2592288"/>
                </a:lnTo>
                <a:lnTo>
                  <a:pt x="2232033" y="2592288"/>
                </a:lnTo>
                <a:lnTo>
                  <a:pt x="2606105" y="3237241"/>
                </a:lnTo>
                <a:close/>
                <a:moveTo>
                  <a:pt x="1353167" y="720080"/>
                </a:moveTo>
                <a:lnTo>
                  <a:pt x="1770813" y="0"/>
                </a:lnTo>
                <a:lnTo>
                  <a:pt x="2188459" y="720080"/>
                </a:lnTo>
                <a:close/>
                <a:moveTo>
                  <a:pt x="1155756" y="2098708"/>
                </a:moveTo>
                <a:lnTo>
                  <a:pt x="1502025" y="1501692"/>
                </a:lnTo>
                <a:lnTo>
                  <a:pt x="1848294" y="2098708"/>
                </a:lnTo>
                <a:close/>
                <a:moveTo>
                  <a:pt x="0" y="3482350"/>
                </a:moveTo>
                <a:lnTo>
                  <a:pt x="604283" y="2440482"/>
                </a:lnTo>
                <a:lnTo>
                  <a:pt x="808372" y="2792359"/>
                </a:lnTo>
                <a:lnTo>
                  <a:pt x="1005461" y="2452550"/>
                </a:lnTo>
                <a:lnTo>
                  <a:pt x="1300603" y="2961416"/>
                </a:lnTo>
                <a:lnTo>
                  <a:pt x="906425" y="2961416"/>
                </a:lnTo>
                <a:lnTo>
                  <a:pt x="1208566" y="3482350"/>
                </a:lnTo>
                <a:close/>
              </a:path>
            </a:pathLst>
          </a:custGeom>
          <a:solidFill>
            <a:srgbClr val="0073B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217438208"/>
      </p:ext>
    </p:extLst>
  </p:cSld>
  <p:clrMapOvr>
    <a:masterClrMapping/>
  </p:clrMapOvr>
  <mc:AlternateContent>
    <mc:Choice Requires="p14">
      <p:transition p14:dur="1400" spd="slow">
        <p14:doors dir="vert"/>
      </p:transition>
    </mc:Choice>
    <mc:Fallback>
      <p:transition spd="slow">
        <p:fade/>
      </p:transition>
    </mc:Fallback>
  </mc:AlternateConten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等腰三角形 1"/>
          <p:cNvSpPr/>
          <p:nvPr/>
        </p:nvSpPr>
        <p:spPr>
          <a:xfrm flipH="1" rot="16200000">
            <a:off x="6025343" y="830575"/>
            <a:ext cx="2754963" cy="3482350"/>
          </a:xfrm>
          <a:custGeom>
            <a:rect b="b" l="l" r="r" t="t"/>
            <a:pathLst>
              <a:path h="3482350" w="2754963">
                <a:moveTo>
                  <a:pt x="1919671" y="1800200"/>
                </a:moveTo>
                <a:lnTo>
                  <a:pt x="2337317" y="1080120"/>
                </a:lnTo>
                <a:lnTo>
                  <a:pt x="2754963" y="1800200"/>
                </a:lnTo>
                <a:close/>
                <a:moveTo>
                  <a:pt x="1770813" y="3237241"/>
                </a:moveTo>
                <a:lnTo>
                  <a:pt x="2144886" y="2592288"/>
                </a:lnTo>
                <a:lnTo>
                  <a:pt x="1915137" y="2592288"/>
                </a:lnTo>
                <a:lnTo>
                  <a:pt x="2332783" y="1872208"/>
                </a:lnTo>
                <a:lnTo>
                  <a:pt x="2750429" y="2592288"/>
                </a:lnTo>
                <a:lnTo>
                  <a:pt x="2232033" y="2592288"/>
                </a:lnTo>
                <a:lnTo>
                  <a:pt x="2606105" y="3237241"/>
                </a:lnTo>
                <a:close/>
                <a:moveTo>
                  <a:pt x="1353167" y="720080"/>
                </a:moveTo>
                <a:lnTo>
                  <a:pt x="1770813" y="0"/>
                </a:lnTo>
                <a:lnTo>
                  <a:pt x="2188459" y="720080"/>
                </a:lnTo>
                <a:close/>
                <a:moveTo>
                  <a:pt x="1155756" y="2098708"/>
                </a:moveTo>
                <a:lnTo>
                  <a:pt x="1502025" y="1501692"/>
                </a:lnTo>
                <a:lnTo>
                  <a:pt x="1848294" y="2098708"/>
                </a:lnTo>
                <a:close/>
                <a:moveTo>
                  <a:pt x="0" y="3482350"/>
                </a:moveTo>
                <a:lnTo>
                  <a:pt x="604283" y="2440482"/>
                </a:lnTo>
                <a:lnTo>
                  <a:pt x="808372" y="2792359"/>
                </a:lnTo>
                <a:lnTo>
                  <a:pt x="1005461" y="2452550"/>
                </a:lnTo>
                <a:lnTo>
                  <a:pt x="1300603" y="2961416"/>
                </a:lnTo>
                <a:lnTo>
                  <a:pt x="906425" y="2961416"/>
                </a:lnTo>
                <a:lnTo>
                  <a:pt x="1208566" y="3482350"/>
                </a:lnTo>
                <a:close/>
              </a:path>
            </a:pathLst>
          </a:custGeom>
          <a:solidFill>
            <a:srgbClr val="0073B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4319588" y="1765904"/>
            <a:ext cx="4572000" cy="2074164"/>
          </a:xfrm>
          <a:prstGeom prst="rect">
            <a:avLst/>
          </a:prstGeom>
        </p:spPr>
        <p:txBody>
          <a:bodyPr wrap="square">
            <a:spAutoFit/>
          </a:bodyPr>
          <a:lstStyle/>
          <a:p>
            <a:pPr>
              <a:lnSpc>
                <a:spcPct val="120000"/>
              </a:lnSpc>
              <a:spcAft>
                <a:spcPts val="1500"/>
              </a:spcAft>
            </a:pPr>
            <a:r>
              <a:rPr altLang="en-US" b="1" lang="zh-CN" sz="1400">
                <a:solidFill>
                  <a:srgbClr val="0073B2"/>
                </a:solidFill>
                <a:latin charset="-122" pitchFamily="34" typeface="微软雅黑"/>
                <a:ea charset="-122" pitchFamily="34" typeface="微软雅黑"/>
              </a:rPr>
              <a:t>压力不仅会要杀了你，它还将导致不好的决策，欠佳的思维和无效的社会化。因此，不放松，你将至少淘汰这个表单中的三个技能，实际上更多。</a:t>
            </a:r>
          </a:p>
          <a:p>
            <a:pPr>
              <a:lnSpc>
                <a:spcPct val="120000"/>
              </a:lnSpc>
              <a:spcAft>
                <a:spcPts val="1500"/>
              </a:spcAft>
            </a:pPr>
            <a:r>
              <a:rPr altLang="en-US" b="1" lang="zh-CN" sz="1400">
                <a:solidFill>
                  <a:srgbClr val="0073B2"/>
                </a:solidFill>
                <a:latin charset="-122" pitchFamily="34" typeface="微软雅黑"/>
                <a:ea charset="-122" pitchFamily="34" typeface="微软雅黑"/>
              </a:rPr>
              <a:t>另外，为了保持领先而工作到死，没有任何时间去享受工作的成果并不是真正的“成功”，而是痴迷。能够以最有效的方法用您的大智大勇面对即使是最紧迫的危机，这种能力可能是这个清单中最重要的东西。 </a:t>
            </a:r>
          </a:p>
        </p:txBody>
      </p:sp>
      <p:sp>
        <p:nvSpPr>
          <p:cNvPr id="6" name="矩形 5"/>
          <p:cNvSpPr/>
          <p:nvPr/>
        </p:nvSpPr>
        <p:spPr>
          <a:xfrm>
            <a:off x="0" y="0"/>
            <a:ext cx="9144000" cy="843558"/>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0" y="5035500"/>
            <a:ext cx="9144000" cy="108000"/>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8" name="直接连接符 7"/>
          <p:cNvCxnSpPr/>
          <p:nvPr/>
        </p:nvCxnSpPr>
        <p:spPr>
          <a:xfrm flipH="1">
            <a:off x="4283968" y="1872343"/>
            <a:ext cx="0" cy="1924594"/>
          </a:xfrm>
          <a:prstGeom prst="line">
            <a:avLst/>
          </a:prstGeom>
          <a:ln>
            <a:solidFill>
              <a:srgbClr val="0073B2"/>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8316416" y="181705"/>
            <a:ext cx="480146" cy="480146"/>
          </a:xfrm>
          <a:prstGeom prst="ellipse">
            <a:avLst/>
          </a:prstGeom>
          <a:blipFill dpi="0" rotWithShape="1">
            <a:blip r:embed="rId2">
              <a:extLst>
                <a:ext uri="{28A0092B-C50C-407E-A947-70E740481C1C}">
                  <a14:useLocalDpi val="0"/>
                </a:ext>
              </a:extLst>
            </a:blip>
            <a:stretch>
              <a:fillRect/>
            </a:stretch>
          </a:blipFill>
          <a:ln w="3175">
            <a:solidFill>
              <a:srgbClr val="0174A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683568" y="37057"/>
            <a:ext cx="1927542" cy="762000"/>
          </a:xfrm>
          <a:prstGeom prst="rect">
            <a:avLst/>
          </a:prstGeom>
        </p:spPr>
        <p:txBody>
          <a:bodyPr wrap="none">
            <a:spAutoFit/>
          </a:bodyPr>
          <a:lstStyle/>
          <a:p>
            <a:r>
              <a:rPr altLang="zh-CN" lang="en-US" sz="4400">
                <a:solidFill>
                  <a:schemeClr val="bg1"/>
                </a:solidFill>
                <a:latin charset="-122" pitchFamily="34" typeface="华康俪金黑W8(P)"/>
                <a:ea charset="-122" pitchFamily="34" typeface="华康俪金黑W8(P)"/>
              </a:rPr>
              <a:t>9.放松 </a:t>
            </a:r>
          </a:p>
        </p:txBody>
      </p:sp>
      <p:pic>
        <p:nvPicPr>
          <p:cNvPr id="4" name="图片 3"/>
          <p:cNvPicPr>
            <a:picLocks noChangeAspect="1"/>
          </p:cNvPicPr>
          <p:nvPr/>
        </p:nvPicPr>
        <p:blipFill>
          <a:blip r:embed="rId3">
            <a:extLst>
              <a:ext uri="{28A0092B-C50C-407E-A947-70E740481C1C}">
                <a14:useLocalDpi val="0"/>
              </a:ext>
            </a:extLst>
          </a:blip>
          <a:stretch>
            <a:fillRect/>
          </a:stretch>
        </p:blipFill>
        <p:spPr>
          <a:xfrm>
            <a:off x="827584" y="1491716"/>
            <a:ext cx="2865200" cy="2346678"/>
          </a:xfrm>
          <a:prstGeom prst="rect">
            <a:avLst/>
          </a:prstGeom>
        </p:spPr>
      </p:pic>
    </p:spTree>
    <p:extLst>
      <p:ext uri="{BB962C8B-B14F-4D97-AF65-F5344CB8AC3E}">
        <p14:creationId val="1288776739"/>
      </p:ext>
    </p:extLst>
  </p:cSld>
  <p:clrMapOvr>
    <a:masterClrMapping/>
  </p:clrMapOvr>
  <mc:AlternateContent>
    <mc:Choice Requires="p14">
      <p:transition p14:dur="1600" spd="slow">
        <p14:prism isInverted="1"/>
      </p:transition>
    </mc:Choice>
    <mc:Fallback>
      <p:transition spd="slow">
        <p:fade/>
      </p:transition>
    </mc:Fallback>
  </mc:AlternateConten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等腰三角形 1"/>
          <p:cNvSpPr/>
          <p:nvPr/>
        </p:nvSpPr>
        <p:spPr>
          <a:xfrm rot="5400000">
            <a:off x="363694" y="2024843"/>
            <a:ext cx="2754963" cy="3482350"/>
          </a:xfrm>
          <a:custGeom>
            <a:rect b="b" l="l" r="r" t="t"/>
            <a:pathLst>
              <a:path h="3482350" w="2754963">
                <a:moveTo>
                  <a:pt x="1919671" y="1800200"/>
                </a:moveTo>
                <a:lnTo>
                  <a:pt x="2337317" y="1080120"/>
                </a:lnTo>
                <a:lnTo>
                  <a:pt x="2754963" y="1800200"/>
                </a:lnTo>
                <a:close/>
                <a:moveTo>
                  <a:pt x="1770813" y="3237241"/>
                </a:moveTo>
                <a:lnTo>
                  <a:pt x="2144886" y="2592288"/>
                </a:lnTo>
                <a:lnTo>
                  <a:pt x="1915137" y="2592288"/>
                </a:lnTo>
                <a:lnTo>
                  <a:pt x="2332783" y="1872208"/>
                </a:lnTo>
                <a:lnTo>
                  <a:pt x="2750429" y="2592288"/>
                </a:lnTo>
                <a:lnTo>
                  <a:pt x="2232033" y="2592288"/>
                </a:lnTo>
                <a:lnTo>
                  <a:pt x="2606105" y="3237241"/>
                </a:lnTo>
                <a:close/>
                <a:moveTo>
                  <a:pt x="1353167" y="720080"/>
                </a:moveTo>
                <a:lnTo>
                  <a:pt x="1770813" y="0"/>
                </a:lnTo>
                <a:lnTo>
                  <a:pt x="2188459" y="720080"/>
                </a:lnTo>
                <a:close/>
                <a:moveTo>
                  <a:pt x="1155756" y="2098708"/>
                </a:moveTo>
                <a:lnTo>
                  <a:pt x="1502025" y="1501692"/>
                </a:lnTo>
                <a:lnTo>
                  <a:pt x="1848294" y="2098708"/>
                </a:lnTo>
                <a:close/>
                <a:moveTo>
                  <a:pt x="0" y="3482350"/>
                </a:moveTo>
                <a:lnTo>
                  <a:pt x="604283" y="2440482"/>
                </a:lnTo>
                <a:lnTo>
                  <a:pt x="808372" y="2792359"/>
                </a:lnTo>
                <a:lnTo>
                  <a:pt x="1005461" y="2452550"/>
                </a:lnTo>
                <a:lnTo>
                  <a:pt x="1300603" y="2961416"/>
                </a:lnTo>
                <a:lnTo>
                  <a:pt x="906425" y="2961416"/>
                </a:lnTo>
                <a:lnTo>
                  <a:pt x="1208566" y="3482350"/>
                </a:lnTo>
                <a:close/>
              </a:path>
            </a:pathLst>
          </a:custGeom>
          <a:solidFill>
            <a:srgbClr val="0073B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4319588" y="1680887"/>
            <a:ext cx="4572000" cy="2330197"/>
          </a:xfrm>
          <a:prstGeom prst="rect">
            <a:avLst/>
          </a:prstGeom>
        </p:spPr>
        <p:txBody>
          <a:bodyPr wrap="square">
            <a:spAutoFit/>
          </a:bodyPr>
          <a:lstStyle/>
          <a:p>
            <a:pPr>
              <a:lnSpc>
                <a:spcPct val="120000"/>
              </a:lnSpc>
              <a:spcAft>
                <a:spcPts val="1500"/>
              </a:spcAft>
            </a:pPr>
            <a:r>
              <a:rPr altLang="en-US" lang="zh-CN" sz="1400">
                <a:solidFill>
                  <a:schemeClr val="tx1">
                    <a:lumMod val="85000"/>
                    <a:lumOff val="15000"/>
                  </a:schemeClr>
                </a:solidFill>
                <a:latin charset="-122" pitchFamily="34" typeface="微软雅黑"/>
                <a:ea charset="-122" pitchFamily="34" typeface="微软雅黑"/>
              </a:rPr>
              <a:t>在我们的社会中钱是必须的，这是一个简单的事实。即使是生活中简单的乐趣，像拥抱你的孩子，最终还是需要钱，否则您不可能活足够长的时间去拥抱。知道如何跟踪和记录你的开支和收入对于生存很重要。</a:t>
            </a:r>
          </a:p>
          <a:p>
            <a:pPr>
              <a:lnSpc>
                <a:spcPct val="120000"/>
              </a:lnSpc>
              <a:spcAft>
                <a:spcPts val="1500"/>
              </a:spcAft>
            </a:pPr>
            <a:r>
              <a:rPr altLang="en-US" lang="zh-CN" sz="1400">
                <a:solidFill>
                  <a:schemeClr val="tx1">
                    <a:lumMod val="85000"/>
                    <a:lumOff val="15000"/>
                  </a:schemeClr>
                </a:solidFill>
                <a:latin charset="-122" pitchFamily="34" typeface="微软雅黑"/>
                <a:ea charset="-122" pitchFamily="34" typeface="微软雅黑"/>
              </a:rPr>
              <a:t>但更重要的是，会计原则适用于更广泛的东西，像跟踪您就一个项目所花费的时间，或决定行动的价值是否大于金钱，时间和精力方面的成本。对于会计学基础没有被做为12年制课程的核心部分，这是十分遗憾的。</a:t>
            </a:r>
          </a:p>
        </p:txBody>
      </p:sp>
      <p:sp>
        <p:nvSpPr>
          <p:cNvPr id="6" name="矩形 5"/>
          <p:cNvSpPr/>
          <p:nvPr/>
        </p:nvSpPr>
        <p:spPr>
          <a:xfrm>
            <a:off x="0" y="0"/>
            <a:ext cx="9144000" cy="843558"/>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0" y="5035500"/>
            <a:ext cx="9144000" cy="108000"/>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8" name="直接连接符 7"/>
          <p:cNvCxnSpPr/>
          <p:nvPr/>
        </p:nvCxnSpPr>
        <p:spPr>
          <a:xfrm flipH="1">
            <a:off x="4283968" y="1811383"/>
            <a:ext cx="0" cy="2133600"/>
          </a:xfrm>
          <a:prstGeom prst="line">
            <a:avLst/>
          </a:prstGeom>
          <a:ln>
            <a:solidFill>
              <a:srgbClr val="0073B2"/>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8316416" y="181705"/>
            <a:ext cx="480146" cy="480146"/>
          </a:xfrm>
          <a:prstGeom prst="ellipse">
            <a:avLst/>
          </a:prstGeom>
          <a:blipFill dpi="0" rotWithShape="1">
            <a:blip r:embed="rId2">
              <a:extLst>
                <a:ext uri="{28A0092B-C50C-407E-A947-70E740481C1C}">
                  <a14:useLocalDpi val="0"/>
                </a:ext>
              </a:extLst>
            </a:blip>
            <a:stretch>
              <a:fillRect/>
            </a:stretch>
          </a:blipFill>
          <a:ln w="3175">
            <a:solidFill>
              <a:srgbClr val="0174A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683568" y="37057"/>
            <a:ext cx="3372168" cy="762000"/>
          </a:xfrm>
          <a:prstGeom prst="rect">
            <a:avLst/>
          </a:prstGeom>
        </p:spPr>
        <p:txBody>
          <a:bodyPr wrap="none">
            <a:spAutoFit/>
          </a:bodyPr>
          <a:lstStyle/>
          <a:p>
            <a:r>
              <a:rPr altLang="zh-CN" lang="en-US" sz="4400">
                <a:solidFill>
                  <a:schemeClr val="bg1"/>
                </a:solidFill>
                <a:latin charset="-122" pitchFamily="34" typeface="华康俪金黑W8(P)"/>
                <a:ea charset="-122" pitchFamily="34" typeface="华康俪金黑W8(P)"/>
              </a:rPr>
              <a:t>10.会计基础 </a:t>
            </a:r>
          </a:p>
        </p:txBody>
      </p:sp>
      <p:pic>
        <p:nvPicPr>
          <p:cNvPr id="10" name="图片 9"/>
          <p:cNvPicPr>
            <a:picLocks noChangeAspect="1"/>
          </p:cNvPicPr>
          <p:nvPr/>
        </p:nvPicPr>
        <p:blipFill>
          <a:blip r:embed="rId3">
            <a:extLst>
              <a:ext uri="{28A0092B-C50C-407E-A947-70E740481C1C}">
                <a14:useLocalDpi val="0"/>
              </a:ext>
            </a:extLst>
          </a:blip>
          <a:stretch>
            <a:fillRect/>
          </a:stretch>
        </p:blipFill>
        <p:spPr>
          <a:xfrm>
            <a:off x="879532" y="1583011"/>
            <a:ext cx="2422192" cy="2361972"/>
          </a:xfrm>
          <a:prstGeom prst="rect">
            <a:avLst/>
          </a:prstGeom>
        </p:spPr>
      </p:pic>
      <p:sp>
        <p:nvSpPr>
          <p:cNvPr id="12" name="等腰三角形 1"/>
          <p:cNvSpPr/>
          <p:nvPr/>
        </p:nvSpPr>
        <p:spPr>
          <a:xfrm rot="16200000">
            <a:off x="6025343" y="-363693"/>
            <a:ext cx="2754963" cy="3482350"/>
          </a:xfrm>
          <a:custGeom>
            <a:rect b="b" l="l" r="r" t="t"/>
            <a:pathLst>
              <a:path h="3482350" w="2754963">
                <a:moveTo>
                  <a:pt x="1919671" y="1800200"/>
                </a:moveTo>
                <a:lnTo>
                  <a:pt x="2337317" y="1080120"/>
                </a:lnTo>
                <a:lnTo>
                  <a:pt x="2754963" y="1800200"/>
                </a:lnTo>
                <a:close/>
                <a:moveTo>
                  <a:pt x="1770813" y="3237241"/>
                </a:moveTo>
                <a:lnTo>
                  <a:pt x="2144886" y="2592288"/>
                </a:lnTo>
                <a:lnTo>
                  <a:pt x="1915137" y="2592288"/>
                </a:lnTo>
                <a:lnTo>
                  <a:pt x="2332783" y="1872208"/>
                </a:lnTo>
                <a:lnTo>
                  <a:pt x="2750429" y="2592288"/>
                </a:lnTo>
                <a:lnTo>
                  <a:pt x="2232033" y="2592288"/>
                </a:lnTo>
                <a:lnTo>
                  <a:pt x="2606105" y="3237241"/>
                </a:lnTo>
                <a:close/>
                <a:moveTo>
                  <a:pt x="1353167" y="720080"/>
                </a:moveTo>
                <a:lnTo>
                  <a:pt x="1770813" y="0"/>
                </a:lnTo>
                <a:lnTo>
                  <a:pt x="2188459" y="720080"/>
                </a:lnTo>
                <a:close/>
                <a:moveTo>
                  <a:pt x="1155756" y="2098708"/>
                </a:moveTo>
                <a:lnTo>
                  <a:pt x="1502025" y="1501692"/>
                </a:lnTo>
                <a:lnTo>
                  <a:pt x="1848294" y="2098708"/>
                </a:lnTo>
                <a:close/>
                <a:moveTo>
                  <a:pt x="0" y="3482350"/>
                </a:moveTo>
                <a:lnTo>
                  <a:pt x="604283" y="2440482"/>
                </a:lnTo>
                <a:lnTo>
                  <a:pt x="808372" y="2792359"/>
                </a:lnTo>
                <a:lnTo>
                  <a:pt x="1005461" y="2452550"/>
                </a:lnTo>
                <a:lnTo>
                  <a:pt x="1300603" y="2961416"/>
                </a:lnTo>
                <a:lnTo>
                  <a:pt x="906425" y="2961416"/>
                </a:lnTo>
                <a:lnTo>
                  <a:pt x="1208566" y="3482350"/>
                </a:lnTo>
                <a:close/>
              </a:path>
            </a:pathLst>
          </a:custGeom>
          <a:solidFill>
            <a:srgbClr val="0073B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767478022"/>
      </p:ext>
    </p:extLst>
  </p:cSld>
  <p:clrMapOvr>
    <a:masterClrMapping/>
  </p:clrMapOvr>
  <mc:AlternateContent>
    <mc:Choice Requires="p14">
      <p:transition p14:dur="1600" spd="slow">
        <p:blinds dir="vert"/>
      </p:transition>
    </mc:Choice>
    <mc:Fallback>
      <p:transition spd="slow">
        <p:blinds dir="vert"/>
      </p:transition>
    </mc:Fallback>
  </mc:AlternateConten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等腰三角形 4"/>
          <p:cNvSpPr/>
          <p:nvPr/>
        </p:nvSpPr>
        <p:spPr>
          <a:xfrm rot="16200000">
            <a:off x="2397788" y="-1651835"/>
            <a:ext cx="5020022" cy="8447171"/>
          </a:xfrm>
          <a:prstGeom prst="triangle">
            <a:avLst/>
          </a:prstGeom>
          <a:solidFill>
            <a:srgbClr val="0073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3362961" y="2187030"/>
            <a:ext cx="2418080" cy="762000"/>
          </a:xfrm>
          <a:prstGeom prst="rect">
            <a:avLst/>
          </a:prstGeom>
        </p:spPr>
        <p:txBody>
          <a:bodyPr wrap="none">
            <a:spAutoFit/>
          </a:bodyPr>
          <a:lstStyle/>
          <a:p>
            <a:pPr algn="ctr"/>
            <a:r>
              <a:rPr altLang="en-US" lang="zh-CN" sz="4400">
                <a:solidFill>
                  <a:schemeClr val="bg1"/>
                </a:solidFill>
                <a:latin charset="-122" pitchFamily="34" typeface="华康俪金黑W8(P)"/>
                <a:ea charset="-122" pitchFamily="34" typeface="华康俪金黑W8(P)"/>
              </a:rPr>
              <a:t>谢谢观赏！</a:t>
            </a:r>
          </a:p>
        </p:txBody>
      </p:sp>
      <p:sp>
        <p:nvSpPr>
          <p:cNvPr id="4" name="等腰三角形 3"/>
          <p:cNvSpPr/>
          <p:nvPr/>
        </p:nvSpPr>
        <p:spPr>
          <a:xfrm rot="16200000">
            <a:off x="5240610" y="1203598"/>
            <a:ext cx="5143500" cy="2736304"/>
          </a:xfrm>
          <a:prstGeom prst="triangle">
            <a:avLst/>
          </a:prstGeom>
          <a:solidFill>
            <a:srgbClr val="0174AB"/>
          </a:solidFill>
          <a:ln>
            <a:solidFill>
              <a:srgbClr val="DEE7E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 name="组合 8"/>
          <p:cNvGrpSpPr/>
          <p:nvPr/>
        </p:nvGrpSpPr>
        <p:grpSpPr>
          <a:xfrm>
            <a:off x="1856018" y="3957418"/>
            <a:ext cx="1380918" cy="839590"/>
            <a:chOff x="-2371817" y="-122839"/>
            <a:chExt cx="8459787" cy="5143500"/>
          </a:xfrm>
        </p:grpSpPr>
        <p:sp>
          <p:nvSpPr>
            <p:cNvPr id="7" name="等腰三角形 6"/>
            <p:cNvSpPr/>
            <p:nvPr/>
          </p:nvSpPr>
          <p:spPr>
            <a:xfrm rot="16200000">
              <a:off x="-658242" y="-1836414"/>
              <a:ext cx="5020022" cy="8447171"/>
            </a:xfrm>
            <a:prstGeom prst="triangle">
              <a:avLst/>
            </a:prstGeom>
            <a:solidFill>
              <a:srgbClr val="0073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等腰三角形 7"/>
            <p:cNvSpPr/>
            <p:nvPr/>
          </p:nvSpPr>
          <p:spPr>
            <a:xfrm rot="16200000">
              <a:off x="2148068" y="1080759"/>
              <a:ext cx="5143500" cy="2736304"/>
            </a:xfrm>
            <a:prstGeom prst="triangle">
              <a:avLst/>
            </a:prstGeom>
            <a:solidFill>
              <a:srgbClr val="0174AB"/>
            </a:solidFill>
            <a:ln>
              <a:solidFill>
                <a:srgbClr val="DEE7E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0" name="组合 9"/>
          <p:cNvGrpSpPr/>
          <p:nvPr/>
        </p:nvGrpSpPr>
        <p:grpSpPr>
          <a:xfrm>
            <a:off x="177453" y="123478"/>
            <a:ext cx="1380918" cy="839590"/>
            <a:chOff x="-2371817" y="-122839"/>
            <a:chExt cx="8459787" cy="5143500"/>
          </a:xfrm>
        </p:grpSpPr>
        <p:sp>
          <p:nvSpPr>
            <p:cNvPr id="11" name="等腰三角形 10"/>
            <p:cNvSpPr/>
            <p:nvPr/>
          </p:nvSpPr>
          <p:spPr>
            <a:xfrm rot="16200000">
              <a:off x="-658242" y="-1836414"/>
              <a:ext cx="5020022" cy="8447171"/>
            </a:xfrm>
            <a:prstGeom prst="triangle">
              <a:avLst/>
            </a:prstGeom>
            <a:solidFill>
              <a:srgbClr val="0073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等腰三角形 11"/>
            <p:cNvSpPr/>
            <p:nvPr/>
          </p:nvSpPr>
          <p:spPr>
            <a:xfrm rot="16200000">
              <a:off x="2148068" y="1080759"/>
              <a:ext cx="5143500" cy="2736304"/>
            </a:xfrm>
            <a:prstGeom prst="triangle">
              <a:avLst/>
            </a:prstGeom>
            <a:solidFill>
              <a:srgbClr val="0174AB"/>
            </a:solidFill>
            <a:ln>
              <a:solidFill>
                <a:srgbClr val="DEE7E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3" name="组合 12"/>
          <p:cNvGrpSpPr/>
          <p:nvPr/>
        </p:nvGrpSpPr>
        <p:grpSpPr>
          <a:xfrm>
            <a:off x="1665996" y="1203598"/>
            <a:ext cx="501906" cy="305156"/>
            <a:chOff x="-2371817" y="-122839"/>
            <a:chExt cx="8459787" cy="5143500"/>
          </a:xfrm>
        </p:grpSpPr>
        <p:sp>
          <p:nvSpPr>
            <p:cNvPr id="14" name="等腰三角形 13"/>
            <p:cNvSpPr/>
            <p:nvPr/>
          </p:nvSpPr>
          <p:spPr>
            <a:xfrm rot="16200000">
              <a:off x="-658242" y="-1836414"/>
              <a:ext cx="5020022" cy="8447171"/>
            </a:xfrm>
            <a:prstGeom prst="triangle">
              <a:avLst/>
            </a:prstGeom>
            <a:solidFill>
              <a:srgbClr val="0073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等腰三角形 14"/>
            <p:cNvSpPr/>
            <p:nvPr/>
          </p:nvSpPr>
          <p:spPr>
            <a:xfrm rot="16200000">
              <a:off x="2148068" y="1080759"/>
              <a:ext cx="5143500" cy="2736304"/>
            </a:xfrm>
            <a:prstGeom prst="triangle">
              <a:avLst/>
            </a:prstGeom>
            <a:solidFill>
              <a:srgbClr val="0174AB"/>
            </a:solidFill>
            <a:ln>
              <a:solidFill>
                <a:srgbClr val="DEE7E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6" name="矩形 15"/>
          <p:cNvSpPr/>
          <p:nvPr/>
        </p:nvSpPr>
        <p:spPr>
          <a:xfrm>
            <a:off x="4297922" y="2963728"/>
            <a:ext cx="1500505" cy="396240"/>
          </a:xfrm>
          <a:prstGeom prst="rect">
            <a:avLst/>
          </a:prstGeom>
        </p:spPr>
        <p:txBody>
          <a:bodyPr wrap="none">
            <a:spAutoFit/>
          </a:bodyPr>
          <a:lstStyle/>
          <a:p>
            <a:pPr algn="ctr"/>
            <a:r>
              <a:rPr altLang="zh-CN" lang="en-US" smtClean="0" sz="2000">
                <a:solidFill>
                  <a:schemeClr val="bg1"/>
                </a:solidFill>
                <a:latin charset="-122" pitchFamily="34" typeface="华康俪金黑W8(P)"/>
                <a:ea charset="-122" pitchFamily="34" typeface="华康俪金黑W8(P)"/>
              </a:rPr>
              <a:t>2015.01.26</a:t>
            </a:r>
          </a:p>
        </p:txBody>
      </p:sp>
      <p:sp>
        <p:nvSpPr>
          <p:cNvPr id="17" name="矩形 16"/>
          <p:cNvSpPr/>
          <p:nvPr/>
        </p:nvSpPr>
        <p:spPr>
          <a:xfrm>
            <a:off x="3797933" y="4550082"/>
            <a:ext cx="1548130" cy="251460"/>
          </a:xfrm>
          <a:prstGeom prst="rect">
            <a:avLst/>
          </a:prstGeom>
        </p:spPr>
        <p:txBody>
          <a:bodyPr wrap="none">
            <a:spAutoFit/>
          </a:bodyPr>
          <a:lstStyle/>
          <a:p>
            <a:pPr algn="ctr"/>
            <a:r>
              <a:rPr altLang="zh-CN" b="1" lang="en-US" smtClean="0" sz="1050">
                <a:solidFill>
                  <a:srgbClr val="0073B2"/>
                </a:solidFill>
                <a:latin charset="-122" pitchFamily="34" typeface="微软雅黑"/>
                <a:ea charset="-122" pitchFamily="34" typeface="微软雅黑"/>
              </a:rPr>
              <a:t>weibo.com/guinight</a:t>
            </a:r>
          </a:p>
        </p:txBody>
      </p:sp>
      <p:cxnSp>
        <p:nvCxnSpPr>
          <p:cNvPr id="18" name="直接连接符 17"/>
          <p:cNvCxnSpPr/>
          <p:nvPr/>
        </p:nvCxnSpPr>
        <p:spPr>
          <a:xfrm flipH="1">
            <a:off x="3878552" y="4803998"/>
            <a:ext cx="1373300" cy="0"/>
          </a:xfrm>
          <a:prstGeom prst="line">
            <a:avLst/>
          </a:prstGeom>
          <a:ln>
            <a:solidFill>
              <a:srgbClr val="0073B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546243465"/>
      </p:ext>
    </p:extLst>
  </p:cSld>
  <p:clrMapOvr>
    <a:masterClrMapping/>
  </p:clrMapOvr>
  <mc:AlternateContent>
    <mc:Choice Requires="p14">
      <p:transition p14:dur="4400" spd="slow">
        <p14:honeycomb/>
      </p:transition>
    </mc:Choice>
    <mc:Fallback>
      <p:transition spd="slow">
        <p:fade/>
      </p:transition>
    </mc:Fallback>
  </mc:AlternateConten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74" name="任意多边形 2"/>
          <p:cNvSpPr/>
          <p:nvPr/>
        </p:nvSpPr>
        <p:spPr bwMode="auto">
          <a:xfrm>
            <a:off x="1682354" y="2209800"/>
            <a:ext cx="447675" cy="492919"/>
          </a:xfrm>
          <a:custGeom>
            <a:gdLst>
              <a:gd fmla="*/ 0 w 576448" name="T0"/>
              <a:gd fmla="*/ 0 h 576263" name="T1"/>
              <a:gd fmla="*/ 575933 w 576448" name="T2"/>
              <a:gd fmla="*/ 576263 h 576263" name="T3"/>
              <a:gd fmla="*/ 576263 w 576448" name="T4"/>
              <a:gd fmla="*/ 0 h 576263" name="T5"/>
              <a:gd fmla="*/ 0 w 576448" name="T6"/>
              <a:gd fmla="*/ 0 h 576263" name="T7"/>
            </a:gdLst>
            <a:cxnLst>
              <a:cxn ang="0">
                <a:pos x="T0" y="T1"/>
              </a:cxn>
              <a:cxn ang="0">
                <a:pos x="T2" y="T3"/>
              </a:cxn>
              <a:cxn ang="0">
                <a:pos x="T4" y="T5"/>
              </a:cxn>
              <a:cxn ang="0">
                <a:pos x="T6" y="T7"/>
              </a:cxn>
            </a:cxnLst>
            <a:rect b="b" l="0" r="r" t="0"/>
            <a:pathLst>
              <a:path h="576263" w="576448">
                <a:moveTo>
                  <a:pt x="0" y="0"/>
                </a:moveTo>
                <a:lnTo>
                  <a:pt x="575933" y="576263"/>
                </a:lnTo>
                <a:cubicBezTo>
                  <a:pt x="577576" y="384175"/>
                  <a:pt x="574620" y="192088"/>
                  <a:pt x="576263" y="0"/>
                </a:cubicBezTo>
                <a:lnTo>
                  <a:pt x="0" y="0"/>
                </a:lnTo>
                <a:close/>
              </a:path>
            </a:pathLst>
          </a:custGeom>
          <a:solidFill>
            <a:srgbClr val="619428"/>
          </a:solidFill>
          <a:ln>
            <a:noFill/>
          </a:ln>
          <a:extLst>
            <a:ext uri="{91240B29-F687-4F45-9708-019B960494DF}">
              <a14:hiddenLine w="9525">
                <a:solidFill>
                  <a:srgbClr val="000000"/>
                </a:solidFill>
                <a:round/>
                <a:headEnd/>
                <a:tailEnd/>
              </a14:hiddenLine>
            </a:ext>
          </a:extLst>
        </p:spPr>
        <p:txBody>
          <a:bodyPr anchor="ctr"/>
          <a:lstStyle/>
          <a:p>
            <a:pPr eaLnBrk="0" fontAlgn="base" hangingPunct="0">
              <a:spcBef>
                <a:spcPct val="0"/>
              </a:spcBef>
              <a:spcAft>
                <a:spcPct val="0"/>
              </a:spcAft>
              <a:buFont charset="0" pitchFamily="34" typeface="Arial"/>
              <a:buNone/>
            </a:pPr>
            <a:endParaRPr altLang="en-US" lang="zh-CN" sz="1350">
              <a:solidFill>
                <a:srgbClr val="000000"/>
              </a:solidFill>
            </a:endParaRPr>
          </a:p>
        </p:txBody>
      </p:sp>
      <p:sp>
        <p:nvSpPr>
          <p:cNvPr id="3075" name="矩形 3"/>
          <p:cNvSpPr>
            <a:spLocks noChangeArrowheads="1"/>
          </p:cNvSpPr>
          <p:nvPr/>
        </p:nvSpPr>
        <p:spPr bwMode="auto">
          <a:xfrm>
            <a:off x="2124075" y="2212182"/>
            <a:ext cx="7019925" cy="492919"/>
          </a:xfrm>
          <a:prstGeom prst="rect">
            <a:avLst/>
          </a:prstGeom>
          <a:solidFill>
            <a:srgbClr val="92D050"/>
          </a:solidFill>
          <a:ln>
            <a:noFill/>
          </a:ln>
          <a:extLst>
            <a:ext uri="{91240B29-F687-4F45-9708-019B960494DF}">
              <a14:hiddenLine w="9525">
                <a:solidFill>
                  <a:srgbClr val="000000"/>
                </a:solidFill>
                <a:miter lim="800000"/>
                <a:headEnd/>
                <a:tailEnd/>
              </a14:hiddenLine>
            </a:ext>
          </a:extLst>
        </p:spPr>
        <p:txBody>
          <a:bodyPr anchor="ctr" bIns="0" lIns="135000" rIns="135000" tIns="0"/>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9pPr>
          </a:lstStyle>
          <a:p>
            <a:pPr algn="ctr" fontAlgn="base">
              <a:spcBef>
                <a:spcPct val="0"/>
              </a:spcBef>
              <a:spcAft>
                <a:spcPct val="0"/>
              </a:spcAft>
              <a:buFont charset="0" pitchFamily="34" typeface="Arial"/>
              <a:buNone/>
            </a:pPr>
            <a:r>
              <a:rPr altLang="zh-CN" lang="en-US" sz="2100">
                <a:solidFill>
                  <a:srgbClr val="FFFFFF"/>
                </a:solidFill>
                <a:effectLst>
                  <a:outerShdw algn="tl" blurRad="38100" dir="2700000" dist="38100">
                    <a:srgbClr val="000000"/>
                  </a:outerShdw>
                </a:effectLst>
                <a:latin charset="-122" pitchFamily="34" typeface="微软雅黑"/>
                <a:ea charset="-122" pitchFamily="34" typeface="微软雅黑"/>
              </a:rPr>
              <a:t>www.youyedoc.com      </a:t>
            </a:r>
          </a:p>
        </p:txBody>
      </p:sp>
      <p:sp>
        <p:nvSpPr>
          <p:cNvPr id="3076" name="矩形 6"/>
          <p:cNvSpPr>
            <a:spLocks noChangeArrowheads="1"/>
          </p:cNvSpPr>
          <p:nvPr/>
        </p:nvSpPr>
        <p:spPr bwMode="auto">
          <a:xfrm>
            <a:off x="1" y="1637110"/>
            <a:ext cx="6984206" cy="581025"/>
          </a:xfrm>
          <a:prstGeom prst="rect">
            <a:avLst/>
          </a:prstGeom>
          <a:solidFill>
            <a:srgbClr val="00B0F0"/>
          </a:solidFill>
          <a:ln>
            <a:noFill/>
          </a:ln>
          <a:extLs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9pPr>
          </a:lstStyle>
          <a:p>
            <a:pPr algn="ctr" fontAlgn="base">
              <a:spcBef>
                <a:spcPct val="0"/>
              </a:spcBef>
              <a:spcAft>
                <a:spcPct val="0"/>
              </a:spcAft>
              <a:buFont charset="0" pitchFamily="34" typeface="Arial"/>
              <a:buNone/>
            </a:pPr>
            <a:r>
              <a:rPr altLang="en-US" lang="zh-CN" sz="2400">
                <a:solidFill>
                  <a:srgbClr val="FFFFFF"/>
                </a:solidFill>
                <a:effectLst>
                  <a:outerShdw algn="tl" blurRad="38100" dir="2700000" dist="38100">
                    <a:srgbClr val="000000"/>
                  </a:outerShdw>
                </a:effectLst>
                <a:latin charset="-122" pitchFamily="34" typeface="微软雅黑"/>
                <a:ea charset="-122" pitchFamily="34" typeface="微软雅黑"/>
              </a:rPr>
              <a:t>                   更多精品PPT资源尽在—优页PPT！</a:t>
            </a:r>
          </a:p>
        </p:txBody>
      </p:sp>
      <p:sp>
        <p:nvSpPr>
          <p:cNvPr id="3077" name="直角三角形 5"/>
          <p:cNvSpPr>
            <a:spLocks noChangeArrowheads="1"/>
          </p:cNvSpPr>
          <p:nvPr/>
        </p:nvSpPr>
        <p:spPr bwMode="auto">
          <a:xfrm>
            <a:off x="6984207" y="1633538"/>
            <a:ext cx="640556" cy="584597"/>
          </a:xfrm>
          <a:prstGeom prst="rtTriangle">
            <a:avLst/>
          </a:prstGeom>
          <a:solidFill>
            <a:srgbClr val="007CA8"/>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9pPr>
          </a:lstStyle>
          <a:p>
            <a:pPr algn="ctr" fontAlgn="base">
              <a:spcBef>
                <a:spcPct val="0"/>
              </a:spcBef>
              <a:spcAft>
                <a:spcPct val="0"/>
              </a:spcAft>
              <a:buFont charset="0" pitchFamily="34" typeface="Arial"/>
              <a:buNone/>
            </a:pPr>
            <a:endParaRPr altLang="en-US" lang="zh-CN" sz="1350">
              <a:solidFill>
                <a:srgbClr val="FFFFFF"/>
              </a:solidFill>
            </a:endParaRPr>
          </a:p>
        </p:txBody>
      </p:sp>
      <p:sp>
        <p:nvSpPr>
          <p:cNvPr id="3078" name="矩形 11"/>
          <p:cNvSpPr>
            <a:spLocks noChangeArrowheads="1"/>
          </p:cNvSpPr>
          <p:nvPr/>
        </p:nvSpPr>
        <p:spPr bwMode="auto">
          <a:xfrm>
            <a:off x="1935957" y="2940844"/>
            <a:ext cx="5180410" cy="12692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buFont charset="0" pitchFamily="34" typeface="Arial"/>
              <a:defRPr>
                <a:solidFill>
                  <a:schemeClr val="tx1"/>
                </a:solidFill>
                <a:latin charset="0" panose="020f0502020204030204" pitchFamily="34" typeface="Calibri"/>
                <a:ea charset="-122" panose="02010600030101010101" pitchFamily="2" typeface="宋体"/>
              </a:defRPr>
            </a:lvl9pPr>
          </a:lstStyle>
          <a:p>
            <a:pPr fontAlgn="base">
              <a:lnSpc>
                <a:spcPts val="1800"/>
              </a:lnSpc>
              <a:spcBef>
                <a:spcPct val="0"/>
              </a:spcBef>
              <a:spcAft>
                <a:spcPct val="0"/>
              </a:spcAft>
            </a:pPr>
            <a:r>
              <a:rPr altLang="zh-CN" lang="en-US" sz="900">
                <a:solidFill>
                  <a:srgbClr val="4A452A"/>
                </a:solidFill>
                <a:latin charset="-122" pitchFamily="34" typeface="微软雅黑"/>
                <a:ea charset="-122" pitchFamily="34" typeface="微软雅黑"/>
              </a:rPr>
              <a:t>PPT模板下载：www.youyedoc.com/moban/         节日PPT模板：www.youyedoc.com/jieri/</a:t>
            </a:r>
          </a:p>
          <a:p>
            <a:pPr fontAlgn="base">
              <a:lnSpc>
                <a:spcPts val="1800"/>
              </a:lnSpc>
              <a:spcBef>
                <a:spcPct val="0"/>
              </a:spcBef>
              <a:spcAft>
                <a:spcPct val="0"/>
              </a:spcAft>
            </a:pPr>
            <a:r>
              <a:rPr altLang="zh-CN" lang="en-US" sz="900">
                <a:solidFill>
                  <a:srgbClr val="4A452A"/>
                </a:solidFill>
                <a:latin charset="-122" pitchFamily="34" typeface="微软雅黑"/>
                <a:ea charset="-122" pitchFamily="34" typeface="微软雅黑"/>
              </a:rPr>
              <a:t>PPT背景图片：www.youyedoc.com/beijing/          PPT图表下载：www.youyedoc.com/tubiao/</a:t>
            </a:r>
          </a:p>
          <a:p>
            <a:pPr fontAlgn="base">
              <a:lnSpc>
                <a:spcPts val="1800"/>
              </a:lnSpc>
              <a:spcBef>
                <a:spcPct val="0"/>
              </a:spcBef>
              <a:spcAft>
                <a:spcPct val="0"/>
              </a:spcAft>
            </a:pPr>
            <a:r>
              <a:rPr altLang="zh-CN" lang="en-US" sz="900">
                <a:solidFill>
                  <a:srgbClr val="4A452A"/>
                </a:solidFill>
                <a:latin charset="-122" pitchFamily="34" typeface="微软雅黑"/>
                <a:ea charset="-122" pitchFamily="34" typeface="微软雅黑"/>
              </a:rPr>
              <a:t>PPT素材下载： www.youyedoc.com/sucai/            PPT教程下载：www.youyedoc.com/jiaocheng/      </a:t>
            </a:r>
          </a:p>
        </p:txBody>
      </p:sp>
    </p:spTree>
    <p:extLst>
      <p:ext uri="{BB962C8B-B14F-4D97-AF65-F5344CB8AC3E}">
        <p14:creationId val="588569316"/>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等腰三角形 1"/>
          <p:cNvSpPr/>
          <p:nvPr/>
        </p:nvSpPr>
        <p:spPr>
          <a:xfrm rot="5400000">
            <a:off x="363694" y="2024843"/>
            <a:ext cx="2754963" cy="3482350"/>
          </a:xfrm>
          <a:custGeom>
            <a:rect b="b" l="l" r="r" t="t"/>
            <a:pathLst>
              <a:path h="3482350" w="2754963">
                <a:moveTo>
                  <a:pt x="1919671" y="1800200"/>
                </a:moveTo>
                <a:lnTo>
                  <a:pt x="2337317" y="1080120"/>
                </a:lnTo>
                <a:lnTo>
                  <a:pt x="2754963" y="1800200"/>
                </a:lnTo>
                <a:close/>
                <a:moveTo>
                  <a:pt x="1770813" y="3237241"/>
                </a:moveTo>
                <a:lnTo>
                  <a:pt x="2144886" y="2592288"/>
                </a:lnTo>
                <a:lnTo>
                  <a:pt x="1915137" y="2592288"/>
                </a:lnTo>
                <a:lnTo>
                  <a:pt x="2332783" y="1872208"/>
                </a:lnTo>
                <a:lnTo>
                  <a:pt x="2750429" y="2592288"/>
                </a:lnTo>
                <a:lnTo>
                  <a:pt x="2232033" y="2592288"/>
                </a:lnTo>
                <a:lnTo>
                  <a:pt x="2606105" y="3237241"/>
                </a:lnTo>
                <a:close/>
                <a:moveTo>
                  <a:pt x="1353167" y="720080"/>
                </a:moveTo>
                <a:lnTo>
                  <a:pt x="1770813" y="0"/>
                </a:lnTo>
                <a:lnTo>
                  <a:pt x="2188459" y="720080"/>
                </a:lnTo>
                <a:close/>
                <a:moveTo>
                  <a:pt x="1155756" y="2098708"/>
                </a:moveTo>
                <a:lnTo>
                  <a:pt x="1502025" y="1501692"/>
                </a:lnTo>
                <a:lnTo>
                  <a:pt x="1848294" y="2098708"/>
                </a:lnTo>
                <a:close/>
                <a:moveTo>
                  <a:pt x="0" y="3482350"/>
                </a:moveTo>
                <a:lnTo>
                  <a:pt x="604283" y="2440482"/>
                </a:lnTo>
                <a:lnTo>
                  <a:pt x="808372" y="2792359"/>
                </a:lnTo>
                <a:lnTo>
                  <a:pt x="1005461" y="2452550"/>
                </a:lnTo>
                <a:lnTo>
                  <a:pt x="1300603" y="2961416"/>
                </a:lnTo>
                <a:lnTo>
                  <a:pt x="906425" y="2961416"/>
                </a:lnTo>
                <a:lnTo>
                  <a:pt x="1208566" y="3482350"/>
                </a:lnTo>
                <a:close/>
              </a:path>
            </a:pathLst>
          </a:custGeom>
          <a:solidFill>
            <a:srgbClr val="0073B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4572000" y="0"/>
            <a:ext cx="4572000" cy="5143500"/>
          </a:xfrm>
          <a:prstGeom prst="rect">
            <a:avLst/>
          </a:prstGeom>
          <a:solidFill>
            <a:srgbClr val="0073B2"/>
          </a:solidFill>
          <a:ln w="9525">
            <a:solidFill>
              <a:srgbClr val="0073B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14686" y="339725"/>
            <a:ext cx="4874718" cy="435884"/>
          </a:xfrm>
          <a:prstGeom prst="rect">
            <a:avLst/>
          </a:prstGeom>
          <a:solidFill>
            <a:srgbClr val="0073B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 name="直接连接符 3"/>
          <p:cNvCxnSpPr/>
          <p:nvPr/>
        </p:nvCxnSpPr>
        <p:spPr>
          <a:xfrm flipH="1">
            <a:off x="535219" y="1707654"/>
            <a:ext cx="0" cy="1767933"/>
          </a:xfrm>
          <a:prstGeom prst="line">
            <a:avLst/>
          </a:prstGeom>
          <a:ln>
            <a:solidFill>
              <a:srgbClr val="0073B2"/>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395536" y="289560"/>
            <a:ext cx="1012350" cy="548640"/>
          </a:xfrm>
          <a:prstGeom prst="rect">
            <a:avLst/>
          </a:prstGeom>
        </p:spPr>
        <p:txBody>
          <a:bodyPr wrap="square">
            <a:spAutoFit/>
          </a:bodyPr>
          <a:lstStyle/>
          <a:p>
            <a:pPr>
              <a:lnSpc>
                <a:spcPct val="150000"/>
              </a:lnSpc>
            </a:pPr>
            <a:r>
              <a:rPr altLang="en-US" lang="zh-CN" smtClean="0" sz="2000">
                <a:solidFill>
                  <a:schemeClr val="bg1"/>
                </a:solidFill>
                <a:latin charset="-122" pitchFamily="34" typeface="华康俪金黑W8(P)"/>
                <a:ea charset="-122" pitchFamily="34" typeface="华康俪金黑W8(P)"/>
              </a:rPr>
              <a:t>导言</a:t>
            </a:r>
          </a:p>
        </p:txBody>
      </p:sp>
      <p:pic>
        <p:nvPicPr>
          <p:cNvPr id="12" name="图片 11"/>
          <p:cNvPicPr>
            <a:picLocks noChangeAspect="1"/>
          </p:cNvPicPr>
          <p:nvPr/>
        </p:nvPicPr>
        <p:blipFill>
          <a:blip r:embed="rId2">
            <a:lum bright="70000" contrast="-70000"/>
            <a:extLst>
              <a:ext uri="{BEBA8EAE-BF5A-486C-A8C5-ECC9F3942E4B}">
                <a14:imgProps>
                  <a14:imgLayer xmlns:d3p1="http://schemas.openxmlformats.org/officeDocument/2006/relationships" d3p1:embed="">
                    <a14:imgEffect>
                      <a14:colorTemperature colorTemp="4700"/>
                    </a14:imgEffect>
                    <a14:imgEffect>
                      <a14:saturation sat="33000"/>
                    </a14:imgEffect>
                  </a14:imgLayer>
                </a14:imgProps>
              </a:ext>
              <a:ext uri="{28A0092B-C50C-407E-A947-70E740481C1C}">
                <a14:useLocalDpi val="0"/>
              </a:ext>
            </a:extLst>
          </a:blip>
          <a:stretch>
            <a:fillRect/>
          </a:stretch>
        </p:blipFill>
        <p:spPr>
          <a:xfrm>
            <a:off x="3291828" y="957799"/>
            <a:ext cx="5852172" cy="3630175"/>
          </a:xfrm>
          <a:prstGeom prst="rect">
            <a:avLst/>
          </a:prstGeom>
        </p:spPr>
      </p:pic>
      <p:sp>
        <p:nvSpPr>
          <p:cNvPr id="2" name="矩形 1"/>
          <p:cNvSpPr/>
          <p:nvPr/>
        </p:nvSpPr>
        <p:spPr>
          <a:xfrm>
            <a:off x="611561" y="1556087"/>
            <a:ext cx="3672408" cy="2011680"/>
          </a:xfrm>
          <a:prstGeom prst="rect">
            <a:avLst/>
          </a:prstGeom>
        </p:spPr>
        <p:txBody>
          <a:bodyPr wrap="square">
            <a:spAutoFit/>
          </a:bodyPr>
          <a:lstStyle/>
          <a:p>
            <a:pPr>
              <a:lnSpc>
                <a:spcPct val="150000"/>
              </a:lnSpc>
            </a:pPr>
            <a:r>
              <a:rPr altLang="en-US" lang="zh-CN" smtClean="0" sz="1400">
                <a:solidFill>
                  <a:schemeClr val="tx1">
                    <a:lumMod val="85000"/>
                    <a:lumOff val="15000"/>
                  </a:schemeClr>
                </a:solidFill>
                <a:latin charset="-122" pitchFamily="34" typeface="微软雅黑"/>
                <a:ea charset="-122" pitchFamily="34" typeface="微软雅黑"/>
              </a:rPr>
              <a:t>下面列出的一些技能，这将帮助任何人在几乎任何领域跑在前面，从运营一间公司到经营园艺俱乐部。当然，在每个特定领域也有自己的专业技能，但我在这里所关注的技能是跨领域的，是那些任何人在任何岗位都可以学习的。</a:t>
            </a:r>
          </a:p>
        </p:txBody>
      </p:sp>
      <p:pic>
        <p:nvPicPr>
          <p:cNvPr id="1027" name="Picture 3"/>
          <p:cNvPicPr>
            <a:picLocks noChangeArrowheads="1" noChangeAspect="1"/>
          </p:cNvPicPr>
          <p:nvPr/>
        </p:nvPicPr>
        <p:blipFill>
          <a:blip r:embed="rId3">
            <a:extLst>
              <a:ext uri="{BEBA8EAE-BF5A-486C-A8C5-ECC9F3942E4B}">
                <a14:imgProps>
                  <a14:imgLayer xmlns:d3p1="http://schemas.openxmlformats.org/officeDocument/2006/relationships" d3p1:embed="">
                    <a14:imgEffect>
                      <a14:artisticBlur radius="0"/>
                    </a14:imgEffect>
                    <a14:imgEffect>
                      <a14:colorTemperature colorTemp="5900"/>
                    </a14:imgEffect>
                  </a14:imgLayer>
                </a14:imgProps>
              </a:ext>
              <a:ext uri="{28A0092B-C50C-407E-A947-70E740481C1C}">
                <a14:useLocalDpi val="0"/>
              </a:ext>
            </a:extLst>
          </a:blip>
          <a:stretch>
            <a:fillRect/>
          </a:stretch>
        </p:blipFill>
        <p:spPr bwMode="auto">
          <a:xfrm rot="21217196">
            <a:off x="3008054" y="4052452"/>
            <a:ext cx="1031650" cy="55191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cxnSp>
        <p:nvCxnSpPr>
          <p:cNvPr id="16" name="直接连接符 15"/>
          <p:cNvCxnSpPr/>
          <p:nvPr/>
        </p:nvCxnSpPr>
        <p:spPr>
          <a:xfrm flipV="1">
            <a:off x="3059832" y="4371950"/>
            <a:ext cx="1080120" cy="216025"/>
          </a:xfrm>
          <a:prstGeom prst="line">
            <a:avLst/>
          </a:prstGeom>
          <a:ln>
            <a:solidFill>
              <a:srgbClr val="0073B2"/>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7778351" y="2720349"/>
            <a:ext cx="370280" cy="446871"/>
          </a:xfrm>
          <a:custGeom>
            <a:rect b="b" l="l" r="r" t="t"/>
            <a:pathLst>
              <a:path h="446871" w="370280">
                <a:moveTo>
                  <a:pt x="185140" y="77128"/>
                </a:moveTo>
                <a:cubicBezTo>
                  <a:pt x="125487" y="77128"/>
                  <a:pt x="77128" y="125487"/>
                  <a:pt x="77128" y="185140"/>
                </a:cubicBezTo>
                <a:cubicBezTo>
                  <a:pt x="77128" y="244793"/>
                  <a:pt x="125487" y="293152"/>
                  <a:pt x="185140" y="293152"/>
                </a:cubicBezTo>
                <a:cubicBezTo>
                  <a:pt x="244793" y="293152"/>
                  <a:pt x="293152" y="244793"/>
                  <a:pt x="293152" y="185140"/>
                </a:cubicBezTo>
                <a:cubicBezTo>
                  <a:pt x="293152" y="125487"/>
                  <a:pt x="244793" y="77128"/>
                  <a:pt x="185140" y="77128"/>
                </a:cubicBezTo>
                <a:close/>
                <a:moveTo>
                  <a:pt x="190162" y="68"/>
                </a:moveTo>
                <a:cubicBezTo>
                  <a:pt x="237526" y="1353"/>
                  <a:pt x="284400" y="20707"/>
                  <a:pt x="319557" y="57825"/>
                </a:cubicBezTo>
                <a:cubicBezTo>
                  <a:pt x="389871" y="132062"/>
                  <a:pt x="386691" y="249243"/>
                  <a:pt x="312455" y="319557"/>
                </a:cubicBezTo>
                <a:lnTo>
                  <a:pt x="178038" y="446871"/>
                </a:lnTo>
                <a:lnTo>
                  <a:pt x="50723" y="312455"/>
                </a:lnTo>
                <a:cubicBezTo>
                  <a:pt x="-19591" y="238219"/>
                  <a:pt x="-16411" y="121038"/>
                  <a:pt x="57825" y="50723"/>
                </a:cubicBezTo>
                <a:cubicBezTo>
                  <a:pt x="94943" y="15566"/>
                  <a:pt x="142798" y="-1217"/>
                  <a:pt x="190162" y="68"/>
                </a:cubicBezTo>
                <a:close/>
              </a:path>
            </a:pathLst>
          </a:custGeom>
          <a:solidFill>
            <a:srgbClr val="F5C0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3" name="直接连接符 12"/>
          <p:cNvCxnSpPr/>
          <p:nvPr/>
        </p:nvCxnSpPr>
        <p:spPr>
          <a:xfrm flipV="1">
            <a:off x="3923928" y="4443958"/>
            <a:ext cx="288032" cy="57604"/>
          </a:xfrm>
          <a:prstGeom prst="line">
            <a:avLst/>
          </a:prstGeom>
          <a:ln>
            <a:solidFill>
              <a:srgbClr val="0073B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999631393"/>
      </p:ext>
    </p:extLst>
  </p:cSld>
  <p:clrMapOvr>
    <a:masterClrMapping/>
  </p:clrMapOvr>
  <p:transition spd="slow">
    <p:cover dir="ld"/>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0" y="0"/>
            <a:ext cx="9144000" cy="843558"/>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683568" y="37058"/>
            <a:ext cx="2880042" cy="762000"/>
          </a:xfrm>
          <a:prstGeom prst="rect">
            <a:avLst/>
          </a:prstGeom>
        </p:spPr>
        <p:txBody>
          <a:bodyPr wrap="none">
            <a:spAutoFit/>
          </a:bodyPr>
          <a:lstStyle/>
          <a:p>
            <a:r>
              <a:rPr altLang="zh-CN" lang="en-US" smtClean="0" sz="4400">
                <a:solidFill>
                  <a:schemeClr val="bg1"/>
                </a:solidFill>
                <a:latin charset="-122" pitchFamily="34" typeface="华康俪金黑W8(P)"/>
                <a:ea charset="-122" pitchFamily="34" typeface="华康俪金黑W8(P)"/>
              </a:rPr>
              <a:t>1.公共演讲</a:t>
            </a:r>
          </a:p>
        </p:txBody>
      </p:sp>
      <p:sp>
        <p:nvSpPr>
          <p:cNvPr id="3" name="矩形 2"/>
          <p:cNvSpPr/>
          <p:nvPr/>
        </p:nvSpPr>
        <p:spPr>
          <a:xfrm>
            <a:off x="4319588" y="1747059"/>
            <a:ext cx="4572000" cy="2264664"/>
          </a:xfrm>
          <a:prstGeom prst="rect">
            <a:avLst/>
          </a:prstGeom>
        </p:spPr>
        <p:txBody>
          <a:bodyPr wrap="square">
            <a:spAutoFit/>
          </a:bodyPr>
          <a:lstStyle/>
          <a:p>
            <a:pPr>
              <a:lnSpc>
                <a:spcPct val="120000"/>
              </a:lnSpc>
              <a:spcAft>
                <a:spcPts val="1500"/>
              </a:spcAft>
            </a:pPr>
            <a:r>
              <a:rPr altLang="en-US" b="1" lang="zh-CN" sz="1400">
                <a:solidFill>
                  <a:srgbClr val="0174AB"/>
                </a:solidFill>
                <a:latin charset="-122" pitchFamily="34" typeface="微软雅黑"/>
                <a:ea charset="-122" pitchFamily="34" typeface="微软雅黑"/>
              </a:rPr>
              <a:t>在听众面前发言清楚，有说服力，有力，是其中最重要的技能，不管是在一个还是成千上万听众面前。</a:t>
            </a:r>
          </a:p>
          <a:p>
            <a:pPr>
              <a:lnSpc>
                <a:spcPct val="120000"/>
              </a:lnSpc>
              <a:spcAft>
                <a:spcPts val="1500"/>
              </a:spcAft>
            </a:pPr>
            <a:r>
              <a:rPr altLang="en-US" b="1" lang="zh-CN" sz="1400">
                <a:solidFill>
                  <a:srgbClr val="0174AB"/>
                </a:solidFill>
                <a:latin charset="-122" pitchFamily="34" typeface="微软雅黑"/>
                <a:ea charset="-122" pitchFamily="34" typeface="微软雅黑"/>
              </a:rPr>
              <a:t>那些有效的演说者通常更适应自我，更有信心，并且对于身边的人来说更有吸引力。</a:t>
            </a:r>
          </a:p>
          <a:p>
            <a:pPr>
              <a:lnSpc>
                <a:spcPct val="120000"/>
              </a:lnSpc>
              <a:spcAft>
                <a:spcPts val="1500"/>
              </a:spcAft>
            </a:pPr>
            <a:r>
              <a:rPr altLang="en-US" b="1" lang="zh-CN" sz="1400">
                <a:solidFill>
                  <a:srgbClr val="0174AB"/>
                </a:solidFill>
                <a:latin charset="-122" pitchFamily="34" typeface="微软雅黑"/>
                <a:ea charset="-122" pitchFamily="34" typeface="微软雅黑"/>
              </a:rPr>
              <a:t>能够有效地发言意味着你可以销售任何东西，产品，当然，但也包括观念、意识形态、世界观。甚至自我，这意味着有更多的机会晋升，更大的客户或业务资金。</a:t>
            </a:r>
          </a:p>
        </p:txBody>
      </p:sp>
      <p:pic>
        <p:nvPicPr>
          <p:cNvPr id="6" name="图片 5"/>
          <p:cNvPicPr>
            <a:picLocks noChangeAspect="1"/>
          </p:cNvPicPr>
          <p:nvPr/>
        </p:nvPicPr>
        <p:blipFill>
          <a:blip r:embed="rId2">
            <a:extLst>
              <a:ext uri="{28A0092B-C50C-407E-A947-70E740481C1C}">
                <a14:useLocalDpi val="0"/>
              </a:ext>
            </a:extLst>
          </a:blip>
          <a:stretch>
            <a:fillRect/>
          </a:stretch>
        </p:blipFill>
        <p:spPr>
          <a:xfrm>
            <a:off x="1045634" y="1475740"/>
            <a:ext cx="2198462" cy="2192020"/>
          </a:xfrm>
          <a:prstGeom prst="rect">
            <a:avLst/>
          </a:prstGeom>
        </p:spPr>
      </p:pic>
      <p:sp>
        <p:nvSpPr>
          <p:cNvPr id="7" name="矩形 6"/>
          <p:cNvSpPr/>
          <p:nvPr/>
        </p:nvSpPr>
        <p:spPr>
          <a:xfrm>
            <a:off x="0" y="5035500"/>
            <a:ext cx="9144000" cy="108000"/>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8" name="直接连接符 7"/>
          <p:cNvCxnSpPr/>
          <p:nvPr/>
        </p:nvCxnSpPr>
        <p:spPr>
          <a:xfrm flipH="1">
            <a:off x="4283968" y="1851670"/>
            <a:ext cx="0" cy="2063838"/>
          </a:xfrm>
          <a:prstGeom prst="line">
            <a:avLst/>
          </a:prstGeom>
          <a:ln>
            <a:solidFill>
              <a:srgbClr val="0073B2"/>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8316416" y="181705"/>
            <a:ext cx="480146" cy="480146"/>
          </a:xfrm>
          <a:prstGeom prst="ellipse">
            <a:avLst/>
          </a:prstGeom>
          <a:blipFill dpi="0" rotWithShape="1">
            <a:blip r:embed="rId3">
              <a:extLst>
                <a:ext uri="{28A0092B-C50C-407E-A947-70E740481C1C}">
                  <a14:useLocalDpi val="0"/>
                </a:ext>
              </a:extLst>
            </a:blip>
            <a:stretch>
              <a:fillRect/>
            </a:stretch>
          </a:blipFill>
          <a:ln w="3175">
            <a:solidFill>
              <a:srgbClr val="0174A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等腰三角形 1"/>
          <p:cNvSpPr/>
          <p:nvPr/>
        </p:nvSpPr>
        <p:spPr>
          <a:xfrm>
            <a:off x="1178294" y="2024843"/>
            <a:ext cx="4833866" cy="3482350"/>
          </a:xfrm>
          <a:custGeom>
            <a:rect b="b" l="l" r="r" t="t"/>
            <a:pathLst>
              <a:path h="3482350" w="2754963">
                <a:moveTo>
                  <a:pt x="1919671" y="1800200"/>
                </a:moveTo>
                <a:lnTo>
                  <a:pt x="2337317" y="1080120"/>
                </a:lnTo>
                <a:lnTo>
                  <a:pt x="2754963" y="1800200"/>
                </a:lnTo>
                <a:close/>
                <a:moveTo>
                  <a:pt x="1770813" y="3237241"/>
                </a:moveTo>
                <a:lnTo>
                  <a:pt x="2144886" y="2592288"/>
                </a:lnTo>
                <a:lnTo>
                  <a:pt x="1915137" y="2592288"/>
                </a:lnTo>
                <a:lnTo>
                  <a:pt x="2332783" y="1872208"/>
                </a:lnTo>
                <a:lnTo>
                  <a:pt x="2750429" y="2592288"/>
                </a:lnTo>
                <a:lnTo>
                  <a:pt x="2232033" y="2592288"/>
                </a:lnTo>
                <a:lnTo>
                  <a:pt x="2606105" y="3237241"/>
                </a:lnTo>
                <a:close/>
                <a:moveTo>
                  <a:pt x="1353167" y="720080"/>
                </a:moveTo>
                <a:lnTo>
                  <a:pt x="1770813" y="0"/>
                </a:lnTo>
                <a:lnTo>
                  <a:pt x="2188459" y="720080"/>
                </a:lnTo>
                <a:close/>
                <a:moveTo>
                  <a:pt x="1155756" y="2098708"/>
                </a:moveTo>
                <a:lnTo>
                  <a:pt x="1502025" y="1501692"/>
                </a:lnTo>
                <a:lnTo>
                  <a:pt x="1848294" y="2098708"/>
                </a:lnTo>
                <a:close/>
                <a:moveTo>
                  <a:pt x="0" y="3482350"/>
                </a:moveTo>
                <a:lnTo>
                  <a:pt x="604283" y="2440482"/>
                </a:lnTo>
                <a:lnTo>
                  <a:pt x="808372" y="2792359"/>
                </a:lnTo>
                <a:lnTo>
                  <a:pt x="1005461" y="2452550"/>
                </a:lnTo>
                <a:lnTo>
                  <a:pt x="1300603" y="2961416"/>
                </a:lnTo>
                <a:lnTo>
                  <a:pt x="906425" y="2961416"/>
                </a:lnTo>
                <a:lnTo>
                  <a:pt x="1208566" y="3482350"/>
                </a:lnTo>
                <a:close/>
              </a:path>
            </a:pathLst>
          </a:custGeom>
          <a:solidFill>
            <a:srgbClr val="0073B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159089218"/>
      </p:ext>
    </p:extLst>
  </p:cSld>
  <p:clrMapOvr>
    <a:masterClrMapping/>
  </p:clrMapOvr>
  <mc:AlternateContent>
    <mc:Choice Requires="p14">
      <p:transition p14:dur="1100" spd="slow">
        <p14:switch dir="r"/>
      </p:transition>
    </mc:Choice>
    <mc:Fallback>
      <p:transition spd="slow">
        <p:fade/>
      </p:transition>
    </mc:Fallback>
  </mc:AlternateConten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4319588" y="1707654"/>
            <a:ext cx="4572000" cy="2330197"/>
          </a:xfrm>
          <a:prstGeom prst="rect">
            <a:avLst/>
          </a:prstGeom>
        </p:spPr>
        <p:txBody>
          <a:bodyPr wrap="square">
            <a:spAutoFit/>
          </a:bodyPr>
          <a:lstStyle/>
          <a:p>
            <a:pPr>
              <a:lnSpc>
                <a:spcPct val="120000"/>
              </a:lnSpc>
              <a:spcAft>
                <a:spcPts val="1500"/>
              </a:spcAft>
            </a:pPr>
            <a:r>
              <a:rPr altLang="en-US" lang="zh-CN" sz="1400">
                <a:solidFill>
                  <a:schemeClr val="tx1">
                    <a:lumMod val="85000"/>
                    <a:lumOff val="15000"/>
                  </a:schemeClr>
                </a:solidFill>
                <a:latin charset="-122" pitchFamily="34" typeface="微软雅黑"/>
                <a:ea charset="-122" pitchFamily="34" typeface="微软雅黑"/>
              </a:rPr>
              <a:t>写作好可以提供许多与演说好相同的优势：好作家比起差的作家更善于销售产品，观点和自我。要想写的好，不仅仅只是掌握语法，还需要有能力以最有效的方式将一个人的想法组织成连贯的形式并且指向听众。</a:t>
            </a:r>
          </a:p>
          <a:p>
            <a:pPr>
              <a:lnSpc>
                <a:spcPct val="120000"/>
              </a:lnSpc>
              <a:spcAft>
                <a:spcPts val="1500"/>
              </a:spcAft>
            </a:pPr>
            <a:r>
              <a:rPr altLang="en-US" lang="zh-CN" sz="1400">
                <a:solidFill>
                  <a:schemeClr val="tx1">
                    <a:lumMod val="85000"/>
                    <a:lumOff val="15000"/>
                  </a:schemeClr>
                </a:solidFill>
                <a:latin charset="-122" pitchFamily="34" typeface="微软雅黑"/>
                <a:ea charset="-122" pitchFamily="34" typeface="微软雅黑"/>
              </a:rPr>
              <a:t>鉴于几乎每一笔交易所产生的海量文字，从法院指示及立法运行产生的数以千计的页面到那些你平时购买口香糖而得到的冗长的收据，一个精通文字的人可以打开通往各个领域的大门。</a:t>
            </a:r>
          </a:p>
        </p:txBody>
      </p:sp>
      <p:pic>
        <p:nvPicPr>
          <p:cNvPr id="5" name="图片 4"/>
          <p:cNvPicPr>
            <a:picLocks noChangeAspect="1"/>
          </p:cNvPicPr>
          <p:nvPr/>
        </p:nvPicPr>
        <p:blipFill>
          <a:blip r:embed="rId2">
            <a:extLst>
              <a:ext uri="{28A0092B-C50C-407E-A947-70E740481C1C}">
                <a14:useLocalDpi val="0"/>
              </a:ext>
            </a:extLst>
          </a:blip>
          <a:stretch>
            <a:fillRect/>
          </a:stretch>
        </p:blipFill>
        <p:spPr>
          <a:xfrm flipH="1" rot="16200000">
            <a:off x="755576" y="1659875"/>
            <a:ext cx="2612482" cy="2126560"/>
          </a:xfrm>
          <a:prstGeom prst="rect">
            <a:avLst/>
          </a:prstGeom>
        </p:spPr>
      </p:pic>
      <p:sp>
        <p:nvSpPr>
          <p:cNvPr id="6" name="矩形 5"/>
          <p:cNvSpPr/>
          <p:nvPr/>
        </p:nvSpPr>
        <p:spPr>
          <a:xfrm>
            <a:off x="0" y="0"/>
            <a:ext cx="9144000" cy="843558"/>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0" y="5035500"/>
            <a:ext cx="9144000" cy="108000"/>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8" name="直接连接符 7"/>
          <p:cNvCxnSpPr/>
          <p:nvPr/>
        </p:nvCxnSpPr>
        <p:spPr>
          <a:xfrm flipH="1">
            <a:off x="4283968" y="1851670"/>
            <a:ext cx="0" cy="2063838"/>
          </a:xfrm>
          <a:prstGeom prst="line">
            <a:avLst/>
          </a:prstGeom>
          <a:ln>
            <a:solidFill>
              <a:srgbClr val="0073B2"/>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8316416" y="181705"/>
            <a:ext cx="480146" cy="480146"/>
          </a:xfrm>
          <a:prstGeom prst="ellipse">
            <a:avLst/>
          </a:prstGeom>
          <a:blipFill dpi="0" rotWithShape="1">
            <a:blip r:embed="rId3">
              <a:extLst>
                <a:ext uri="{28A0092B-C50C-407E-A947-70E740481C1C}">
                  <a14:useLocalDpi val="0"/>
                </a:ext>
              </a:extLst>
            </a:blip>
            <a:stretch>
              <a:fillRect/>
            </a:stretch>
          </a:blipFill>
          <a:ln w="3175">
            <a:solidFill>
              <a:srgbClr val="0174A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683568" y="37057"/>
            <a:ext cx="1927542" cy="762000"/>
          </a:xfrm>
          <a:prstGeom prst="rect">
            <a:avLst/>
          </a:prstGeom>
        </p:spPr>
        <p:txBody>
          <a:bodyPr wrap="none">
            <a:spAutoFit/>
          </a:bodyPr>
          <a:lstStyle/>
          <a:p>
            <a:r>
              <a:rPr altLang="zh-CN" lang="en-US" sz="4400">
                <a:solidFill>
                  <a:schemeClr val="bg1"/>
                </a:solidFill>
                <a:latin charset="-122" pitchFamily="34" typeface="华康俪金黑W8(P)"/>
                <a:ea charset="-122" pitchFamily="34" typeface="华康俪金黑W8(P)"/>
              </a:rPr>
              <a:t>2.写作 </a:t>
            </a:r>
          </a:p>
        </p:txBody>
      </p:sp>
      <p:sp>
        <p:nvSpPr>
          <p:cNvPr id="10" name="等腰三角形 1"/>
          <p:cNvSpPr/>
          <p:nvPr/>
        </p:nvSpPr>
        <p:spPr>
          <a:xfrm rot="5400000">
            <a:off x="363694" y="830575"/>
            <a:ext cx="2754963" cy="3482350"/>
          </a:xfrm>
          <a:custGeom>
            <a:rect b="b" l="l" r="r" t="t"/>
            <a:pathLst>
              <a:path h="3482350" w="2754963">
                <a:moveTo>
                  <a:pt x="1919671" y="1800200"/>
                </a:moveTo>
                <a:lnTo>
                  <a:pt x="2337317" y="1080120"/>
                </a:lnTo>
                <a:lnTo>
                  <a:pt x="2754963" y="1800200"/>
                </a:lnTo>
                <a:close/>
                <a:moveTo>
                  <a:pt x="1770813" y="3237241"/>
                </a:moveTo>
                <a:lnTo>
                  <a:pt x="2144886" y="2592288"/>
                </a:lnTo>
                <a:lnTo>
                  <a:pt x="1915137" y="2592288"/>
                </a:lnTo>
                <a:lnTo>
                  <a:pt x="2332783" y="1872208"/>
                </a:lnTo>
                <a:lnTo>
                  <a:pt x="2750429" y="2592288"/>
                </a:lnTo>
                <a:lnTo>
                  <a:pt x="2232033" y="2592288"/>
                </a:lnTo>
                <a:lnTo>
                  <a:pt x="2606105" y="3237241"/>
                </a:lnTo>
                <a:close/>
                <a:moveTo>
                  <a:pt x="1353167" y="720080"/>
                </a:moveTo>
                <a:lnTo>
                  <a:pt x="1770813" y="0"/>
                </a:lnTo>
                <a:lnTo>
                  <a:pt x="2188459" y="720080"/>
                </a:lnTo>
                <a:close/>
                <a:moveTo>
                  <a:pt x="1155756" y="2098708"/>
                </a:moveTo>
                <a:lnTo>
                  <a:pt x="1502025" y="1501692"/>
                </a:lnTo>
                <a:lnTo>
                  <a:pt x="1848294" y="2098708"/>
                </a:lnTo>
                <a:close/>
                <a:moveTo>
                  <a:pt x="0" y="3482350"/>
                </a:moveTo>
                <a:lnTo>
                  <a:pt x="604283" y="2440482"/>
                </a:lnTo>
                <a:lnTo>
                  <a:pt x="808372" y="2792359"/>
                </a:lnTo>
                <a:lnTo>
                  <a:pt x="1005461" y="2452550"/>
                </a:lnTo>
                <a:lnTo>
                  <a:pt x="1300603" y="2961416"/>
                </a:lnTo>
                <a:lnTo>
                  <a:pt x="906425" y="2961416"/>
                </a:lnTo>
                <a:lnTo>
                  <a:pt x="1208566" y="3482350"/>
                </a:lnTo>
                <a:close/>
              </a:path>
            </a:pathLst>
          </a:custGeom>
          <a:solidFill>
            <a:srgbClr val="0073B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700330789"/>
      </p:ext>
    </p:extLst>
  </p:cSld>
  <p:clrMapOvr>
    <a:masterClrMapping/>
  </p:clrMapOvr>
  <mc:AlternateContent>
    <mc:Choice Requires="p14">
      <p:transition p14:dur="1200" spd="slow">
        <p14:flip dir="r"/>
      </p:transition>
    </mc:Choice>
    <mc:Fallback>
      <p:transition spd="slow">
        <p:fade/>
      </p:transition>
    </mc:Fallback>
  </mc:AlternateConten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4319588" y="2019484"/>
            <a:ext cx="4572000" cy="1562100"/>
          </a:xfrm>
          <a:prstGeom prst="rect">
            <a:avLst/>
          </a:prstGeom>
        </p:spPr>
        <p:txBody>
          <a:bodyPr wrap="square">
            <a:spAutoFit/>
          </a:bodyPr>
          <a:lstStyle/>
          <a:p>
            <a:pPr>
              <a:lnSpc>
                <a:spcPct val="120000"/>
              </a:lnSpc>
              <a:spcAft>
                <a:spcPts val="1500"/>
              </a:spcAft>
            </a:pPr>
            <a:r>
              <a:rPr altLang="en-US" lang="zh-CN" sz="1400">
                <a:solidFill>
                  <a:schemeClr val="tx1">
                    <a:lumMod val="85000"/>
                    <a:lumOff val="15000"/>
                  </a:schemeClr>
                </a:solidFill>
                <a:latin charset="-122" pitchFamily="34" typeface="微软雅黑"/>
                <a:ea charset="-122" pitchFamily="34" typeface="微软雅黑"/>
              </a:rPr>
              <a:t>如果成功取决于有效的行动，那么采取有效行动则取决于在最需要的时候能否把你的注意力集中在最需要的地方。</a:t>
            </a:r>
          </a:p>
          <a:p>
            <a:pPr>
              <a:lnSpc>
                <a:spcPct val="120000"/>
              </a:lnSpc>
              <a:spcAft>
                <a:spcPts val="1500"/>
              </a:spcAft>
            </a:pPr>
            <a:r>
              <a:rPr altLang="en-US" lang="zh-CN" sz="1400">
                <a:solidFill>
                  <a:schemeClr val="tx1">
                    <a:lumMod val="85000"/>
                    <a:lumOff val="15000"/>
                  </a:schemeClr>
                </a:solidFill>
                <a:latin charset="-122" pitchFamily="34" typeface="微软雅黑"/>
                <a:ea charset="-122" pitchFamily="34" typeface="微软雅黑"/>
              </a:rPr>
              <a:t>强健的组织技能，有效的生产习惯和强烈的纪律性是让自己持续保持在轨道上所需要的。</a:t>
            </a:r>
          </a:p>
        </p:txBody>
      </p:sp>
      <p:pic>
        <p:nvPicPr>
          <p:cNvPr id="4" name="图片 3"/>
          <p:cNvPicPr>
            <a:picLocks noChangeAspect="1"/>
          </p:cNvPicPr>
          <p:nvPr/>
        </p:nvPicPr>
        <p:blipFill>
          <a:blip r:embed="rId2">
            <a:extLst>
              <a:ext uri="{28A0092B-C50C-407E-A947-70E740481C1C}">
                <a14:useLocalDpi val="0"/>
              </a:ext>
            </a:extLst>
          </a:blip>
          <a:stretch>
            <a:fillRect/>
          </a:stretch>
        </p:blipFill>
        <p:spPr>
          <a:xfrm>
            <a:off x="1157889" y="1548781"/>
            <a:ext cx="1973952" cy="2045938"/>
          </a:xfrm>
          <a:prstGeom prst="rect">
            <a:avLst/>
          </a:prstGeom>
        </p:spPr>
      </p:pic>
      <p:sp>
        <p:nvSpPr>
          <p:cNvPr id="5" name="矩形 4"/>
          <p:cNvSpPr/>
          <p:nvPr/>
        </p:nvSpPr>
        <p:spPr>
          <a:xfrm>
            <a:off x="0" y="0"/>
            <a:ext cx="9144000" cy="843558"/>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0" y="5035500"/>
            <a:ext cx="9144000" cy="108000"/>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 name="直接连接符 6"/>
          <p:cNvCxnSpPr/>
          <p:nvPr/>
        </p:nvCxnSpPr>
        <p:spPr>
          <a:xfrm flipH="1">
            <a:off x="4283968" y="2139702"/>
            <a:ext cx="0" cy="1352435"/>
          </a:xfrm>
          <a:prstGeom prst="line">
            <a:avLst/>
          </a:prstGeom>
          <a:ln>
            <a:solidFill>
              <a:srgbClr val="0073B2"/>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8316416" y="181705"/>
            <a:ext cx="480146" cy="480146"/>
          </a:xfrm>
          <a:prstGeom prst="ellipse">
            <a:avLst/>
          </a:prstGeom>
          <a:blipFill dpi="0" rotWithShape="1">
            <a:blip r:embed="rId3">
              <a:extLst>
                <a:ext uri="{28A0092B-C50C-407E-A947-70E740481C1C}">
                  <a14:useLocalDpi val="0"/>
                </a:ext>
              </a:extLst>
            </a:blip>
            <a:stretch>
              <a:fillRect/>
            </a:stretch>
          </a:blipFill>
          <a:ln w="3175">
            <a:solidFill>
              <a:srgbClr val="0174A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683568" y="37057"/>
            <a:ext cx="2880042" cy="762000"/>
          </a:xfrm>
          <a:prstGeom prst="rect">
            <a:avLst/>
          </a:prstGeom>
        </p:spPr>
        <p:txBody>
          <a:bodyPr wrap="none">
            <a:spAutoFit/>
          </a:bodyPr>
          <a:lstStyle/>
          <a:p>
            <a:r>
              <a:rPr altLang="zh-CN" lang="en-US" sz="4400">
                <a:solidFill>
                  <a:schemeClr val="bg1"/>
                </a:solidFill>
                <a:latin charset="-122" pitchFamily="34" typeface="华康俪金黑W8(P)"/>
                <a:ea charset="-122" pitchFamily="34" typeface="华康俪金黑W8(P)"/>
              </a:rPr>
              <a:t>3.自我管理</a:t>
            </a:r>
          </a:p>
        </p:txBody>
      </p:sp>
      <p:sp>
        <p:nvSpPr>
          <p:cNvPr id="11" name="等腰三角形 1"/>
          <p:cNvSpPr/>
          <p:nvPr/>
        </p:nvSpPr>
        <p:spPr>
          <a:xfrm rot="5400000">
            <a:off x="363694" y="2024843"/>
            <a:ext cx="2754963" cy="3482350"/>
          </a:xfrm>
          <a:custGeom>
            <a:rect b="b" l="l" r="r" t="t"/>
            <a:pathLst>
              <a:path h="3482350" w="2754963">
                <a:moveTo>
                  <a:pt x="1919671" y="1800200"/>
                </a:moveTo>
                <a:lnTo>
                  <a:pt x="2337317" y="1080120"/>
                </a:lnTo>
                <a:lnTo>
                  <a:pt x="2754963" y="1800200"/>
                </a:lnTo>
                <a:close/>
                <a:moveTo>
                  <a:pt x="1770813" y="3237241"/>
                </a:moveTo>
                <a:lnTo>
                  <a:pt x="2144886" y="2592288"/>
                </a:lnTo>
                <a:lnTo>
                  <a:pt x="1915137" y="2592288"/>
                </a:lnTo>
                <a:lnTo>
                  <a:pt x="2332783" y="1872208"/>
                </a:lnTo>
                <a:lnTo>
                  <a:pt x="2750429" y="2592288"/>
                </a:lnTo>
                <a:lnTo>
                  <a:pt x="2232033" y="2592288"/>
                </a:lnTo>
                <a:lnTo>
                  <a:pt x="2606105" y="3237241"/>
                </a:lnTo>
                <a:close/>
                <a:moveTo>
                  <a:pt x="1353167" y="720080"/>
                </a:moveTo>
                <a:lnTo>
                  <a:pt x="1770813" y="0"/>
                </a:lnTo>
                <a:lnTo>
                  <a:pt x="2188459" y="720080"/>
                </a:lnTo>
                <a:close/>
                <a:moveTo>
                  <a:pt x="1155756" y="2098708"/>
                </a:moveTo>
                <a:lnTo>
                  <a:pt x="1502025" y="1501692"/>
                </a:lnTo>
                <a:lnTo>
                  <a:pt x="1848294" y="2098708"/>
                </a:lnTo>
                <a:close/>
                <a:moveTo>
                  <a:pt x="0" y="3482350"/>
                </a:moveTo>
                <a:lnTo>
                  <a:pt x="604283" y="2440482"/>
                </a:lnTo>
                <a:lnTo>
                  <a:pt x="808372" y="2792359"/>
                </a:lnTo>
                <a:lnTo>
                  <a:pt x="1005461" y="2452550"/>
                </a:lnTo>
                <a:lnTo>
                  <a:pt x="1300603" y="2961416"/>
                </a:lnTo>
                <a:lnTo>
                  <a:pt x="906425" y="2961416"/>
                </a:lnTo>
                <a:lnTo>
                  <a:pt x="1208566" y="3482350"/>
                </a:lnTo>
                <a:close/>
              </a:path>
            </a:pathLst>
          </a:custGeom>
          <a:solidFill>
            <a:srgbClr val="0073B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等腰三角形 1"/>
          <p:cNvSpPr/>
          <p:nvPr/>
        </p:nvSpPr>
        <p:spPr>
          <a:xfrm>
            <a:off x="6389037" y="1853544"/>
            <a:ext cx="2754963" cy="3482350"/>
          </a:xfrm>
          <a:custGeom>
            <a:rect b="b" l="l" r="r" t="t"/>
            <a:pathLst>
              <a:path h="3482350" w="2754963">
                <a:moveTo>
                  <a:pt x="1919671" y="1800200"/>
                </a:moveTo>
                <a:lnTo>
                  <a:pt x="2337317" y="1080120"/>
                </a:lnTo>
                <a:lnTo>
                  <a:pt x="2754963" y="1800200"/>
                </a:lnTo>
                <a:close/>
                <a:moveTo>
                  <a:pt x="1770813" y="3237241"/>
                </a:moveTo>
                <a:lnTo>
                  <a:pt x="2144886" y="2592288"/>
                </a:lnTo>
                <a:lnTo>
                  <a:pt x="1915137" y="2592288"/>
                </a:lnTo>
                <a:lnTo>
                  <a:pt x="2332783" y="1872208"/>
                </a:lnTo>
                <a:lnTo>
                  <a:pt x="2750429" y="2592288"/>
                </a:lnTo>
                <a:lnTo>
                  <a:pt x="2232033" y="2592288"/>
                </a:lnTo>
                <a:lnTo>
                  <a:pt x="2606105" y="3237241"/>
                </a:lnTo>
                <a:close/>
                <a:moveTo>
                  <a:pt x="1353167" y="720080"/>
                </a:moveTo>
                <a:lnTo>
                  <a:pt x="1770813" y="0"/>
                </a:lnTo>
                <a:lnTo>
                  <a:pt x="2188459" y="720080"/>
                </a:lnTo>
                <a:close/>
                <a:moveTo>
                  <a:pt x="1155756" y="2098708"/>
                </a:moveTo>
                <a:lnTo>
                  <a:pt x="1502025" y="1501692"/>
                </a:lnTo>
                <a:lnTo>
                  <a:pt x="1848294" y="2098708"/>
                </a:lnTo>
                <a:close/>
                <a:moveTo>
                  <a:pt x="0" y="3482350"/>
                </a:moveTo>
                <a:lnTo>
                  <a:pt x="604283" y="2440482"/>
                </a:lnTo>
                <a:lnTo>
                  <a:pt x="808372" y="2792359"/>
                </a:lnTo>
                <a:lnTo>
                  <a:pt x="1005461" y="2452550"/>
                </a:lnTo>
                <a:lnTo>
                  <a:pt x="1300603" y="2961416"/>
                </a:lnTo>
                <a:lnTo>
                  <a:pt x="906425" y="2961416"/>
                </a:lnTo>
                <a:lnTo>
                  <a:pt x="1208566" y="3482350"/>
                </a:lnTo>
                <a:close/>
              </a:path>
            </a:pathLst>
          </a:custGeom>
          <a:solidFill>
            <a:srgbClr val="0073B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801213110"/>
      </p:ext>
    </p:extLst>
  </p:cSld>
  <p:clrMapOvr>
    <a:masterClrMapping/>
  </p:clrMapOvr>
  <mc:AlternateContent>
    <mc:Choice Requires="p14">
      <p:transition p14:dur="800" spd="slow">
        <p14:flythrough/>
      </p:transition>
    </mc:Choice>
    <mc:Fallback>
      <p:transition spd="slow">
        <p:fade/>
      </p:transition>
    </mc:Fallback>
  </mc:AlternateConten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4319588" y="1631685"/>
            <a:ext cx="4572000" cy="2330197"/>
          </a:xfrm>
          <a:prstGeom prst="rect">
            <a:avLst/>
          </a:prstGeom>
        </p:spPr>
        <p:txBody>
          <a:bodyPr wrap="square">
            <a:spAutoFit/>
          </a:bodyPr>
          <a:lstStyle/>
          <a:p>
            <a:pPr>
              <a:lnSpc>
                <a:spcPct val="120000"/>
              </a:lnSpc>
              <a:spcAft>
                <a:spcPts val="1500"/>
              </a:spcAft>
            </a:pPr>
            <a:r>
              <a:rPr altLang="en-US" lang="zh-CN" sz="1400">
                <a:solidFill>
                  <a:schemeClr val="tx1">
                    <a:lumMod val="85000"/>
                    <a:lumOff val="15000"/>
                  </a:schemeClr>
                </a:solidFill>
                <a:latin charset="-122" pitchFamily="34" typeface="微软雅黑"/>
                <a:ea charset="-122" pitchFamily="34" typeface="微软雅黑"/>
              </a:rPr>
              <a:t>网络不仅是为了寻找工作或客户。在一个思想和创新主导的经济体系中，网络创造了一个能让思想流动和新思路产生的渠道。</a:t>
            </a:r>
          </a:p>
          <a:p>
            <a:pPr>
              <a:lnSpc>
                <a:spcPct val="120000"/>
              </a:lnSpc>
              <a:spcAft>
                <a:spcPts val="1500"/>
              </a:spcAft>
            </a:pPr>
            <a:r>
              <a:rPr altLang="en-US" lang="zh-CN" sz="1400">
                <a:solidFill>
                  <a:schemeClr val="tx1">
                    <a:lumMod val="85000"/>
                    <a:lumOff val="15000"/>
                  </a:schemeClr>
                </a:solidFill>
                <a:latin charset="-122" pitchFamily="34" typeface="微软雅黑"/>
                <a:ea charset="-122" pitchFamily="34" typeface="微软雅黑"/>
              </a:rPr>
              <a:t>精心培育的大型网络，不只是将一个人绑定到另一个人身上，而是一个关系上，而且这些关系大于组成关系的所有部分的总和。这些互动的关系使得创新和创造力成为可能，并且为培育新的想法提供支持，直到他们能够得以实现。 </a:t>
            </a:r>
          </a:p>
        </p:txBody>
      </p:sp>
      <p:pic>
        <p:nvPicPr>
          <p:cNvPr id="5" name="图片 4"/>
          <p:cNvPicPr>
            <a:picLocks noChangeAspect="1"/>
          </p:cNvPicPr>
          <p:nvPr/>
        </p:nvPicPr>
        <p:blipFill>
          <a:blip r:embed="rId2">
            <a:extLst>
              <a:ext uri="{28A0092B-C50C-407E-A947-70E740481C1C}">
                <a14:useLocalDpi val="0"/>
              </a:ext>
            </a:extLst>
          </a:blip>
          <a:stretch>
            <a:fillRect/>
          </a:stretch>
        </p:blipFill>
        <p:spPr>
          <a:xfrm>
            <a:off x="396240" y="1262023"/>
            <a:ext cx="3226526" cy="2594054"/>
          </a:xfrm>
          <a:prstGeom prst="rect">
            <a:avLst/>
          </a:prstGeom>
        </p:spPr>
      </p:pic>
      <p:sp>
        <p:nvSpPr>
          <p:cNvPr id="6" name="矩形 5"/>
          <p:cNvSpPr/>
          <p:nvPr/>
        </p:nvSpPr>
        <p:spPr>
          <a:xfrm>
            <a:off x="0" y="0"/>
            <a:ext cx="9144000" cy="843558"/>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0" y="5035500"/>
            <a:ext cx="9144000" cy="108000"/>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8" name="直接连接符 7"/>
          <p:cNvCxnSpPr/>
          <p:nvPr/>
        </p:nvCxnSpPr>
        <p:spPr>
          <a:xfrm flipH="1">
            <a:off x="4283968" y="1759131"/>
            <a:ext cx="0" cy="2090058"/>
          </a:xfrm>
          <a:prstGeom prst="line">
            <a:avLst/>
          </a:prstGeom>
          <a:ln>
            <a:solidFill>
              <a:srgbClr val="0073B2"/>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8316416" y="181705"/>
            <a:ext cx="480146" cy="480146"/>
          </a:xfrm>
          <a:prstGeom prst="ellipse">
            <a:avLst/>
          </a:prstGeom>
          <a:blipFill dpi="0" rotWithShape="1">
            <a:blip r:embed="rId3">
              <a:extLst>
                <a:ext uri="{28A0092B-C50C-407E-A947-70E740481C1C}">
                  <a14:useLocalDpi val="0"/>
                </a:ext>
              </a:extLst>
            </a:blip>
            <a:stretch>
              <a:fillRect/>
            </a:stretch>
          </a:blipFill>
          <a:ln w="3175">
            <a:solidFill>
              <a:srgbClr val="0174A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683568" y="37057"/>
            <a:ext cx="1927542" cy="762000"/>
          </a:xfrm>
          <a:prstGeom prst="rect">
            <a:avLst/>
          </a:prstGeom>
        </p:spPr>
        <p:txBody>
          <a:bodyPr wrap="none">
            <a:spAutoFit/>
          </a:bodyPr>
          <a:lstStyle/>
          <a:p>
            <a:r>
              <a:rPr altLang="zh-CN" lang="en-US" sz="4400">
                <a:solidFill>
                  <a:schemeClr val="bg1"/>
                </a:solidFill>
                <a:latin charset="-122" pitchFamily="34" typeface="华康俪金黑W8(P)"/>
                <a:ea charset="-122" pitchFamily="34" typeface="华康俪金黑W8(P)"/>
              </a:rPr>
              <a:t>4.网络 </a:t>
            </a:r>
          </a:p>
        </p:txBody>
      </p:sp>
      <p:sp>
        <p:nvSpPr>
          <p:cNvPr id="11" name="等腰三角形 1"/>
          <p:cNvSpPr/>
          <p:nvPr/>
        </p:nvSpPr>
        <p:spPr>
          <a:xfrm>
            <a:off x="6173526" y="3219822"/>
            <a:ext cx="1494818" cy="1889492"/>
          </a:xfrm>
          <a:custGeom>
            <a:rect b="b" l="l" r="r" t="t"/>
            <a:pathLst>
              <a:path h="3482350" w="2754963">
                <a:moveTo>
                  <a:pt x="1919671" y="1800200"/>
                </a:moveTo>
                <a:lnTo>
                  <a:pt x="2337317" y="1080120"/>
                </a:lnTo>
                <a:lnTo>
                  <a:pt x="2754963" y="1800200"/>
                </a:lnTo>
                <a:close/>
                <a:moveTo>
                  <a:pt x="1770813" y="3237241"/>
                </a:moveTo>
                <a:lnTo>
                  <a:pt x="2144886" y="2592288"/>
                </a:lnTo>
                <a:lnTo>
                  <a:pt x="1915137" y="2592288"/>
                </a:lnTo>
                <a:lnTo>
                  <a:pt x="2332783" y="1872208"/>
                </a:lnTo>
                <a:lnTo>
                  <a:pt x="2750429" y="2592288"/>
                </a:lnTo>
                <a:lnTo>
                  <a:pt x="2232033" y="2592288"/>
                </a:lnTo>
                <a:lnTo>
                  <a:pt x="2606105" y="3237241"/>
                </a:lnTo>
                <a:close/>
                <a:moveTo>
                  <a:pt x="1353167" y="720080"/>
                </a:moveTo>
                <a:lnTo>
                  <a:pt x="1770813" y="0"/>
                </a:lnTo>
                <a:lnTo>
                  <a:pt x="2188459" y="720080"/>
                </a:lnTo>
                <a:close/>
                <a:moveTo>
                  <a:pt x="1155756" y="2098708"/>
                </a:moveTo>
                <a:lnTo>
                  <a:pt x="1502025" y="1501692"/>
                </a:lnTo>
                <a:lnTo>
                  <a:pt x="1848294" y="2098708"/>
                </a:lnTo>
                <a:close/>
                <a:moveTo>
                  <a:pt x="0" y="3482350"/>
                </a:moveTo>
                <a:lnTo>
                  <a:pt x="604283" y="2440482"/>
                </a:lnTo>
                <a:lnTo>
                  <a:pt x="808372" y="2792359"/>
                </a:lnTo>
                <a:lnTo>
                  <a:pt x="1005461" y="2452550"/>
                </a:lnTo>
                <a:lnTo>
                  <a:pt x="1300603" y="2961416"/>
                </a:lnTo>
                <a:lnTo>
                  <a:pt x="906425" y="2961416"/>
                </a:lnTo>
                <a:lnTo>
                  <a:pt x="1208566" y="3482350"/>
                </a:lnTo>
                <a:close/>
              </a:path>
            </a:pathLst>
          </a:custGeom>
          <a:solidFill>
            <a:srgbClr val="0073B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527414886"/>
      </p:ext>
    </p:extLst>
  </p:cSld>
  <p:clrMapOvr>
    <a:masterClrMapping/>
  </p:clrMapOvr>
  <mc:AlternateContent>
    <mc:Choice Requires="p14">
      <p:transition p14:dur="1600" spd="slow">
        <p14:prism isContent="1" isInverted="1"/>
      </p:transition>
    </mc:Choice>
    <mc:Fallback>
      <p:transition spd="slow">
        <p:fade/>
      </p:transition>
    </mc:Fallback>
  </mc:AlternateConten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等腰三角形 1"/>
          <p:cNvSpPr/>
          <p:nvPr/>
        </p:nvSpPr>
        <p:spPr>
          <a:xfrm rot="5400000">
            <a:off x="363694" y="2024843"/>
            <a:ext cx="2754963" cy="3482350"/>
          </a:xfrm>
          <a:custGeom>
            <a:rect b="b" l="l" r="r" t="t"/>
            <a:pathLst>
              <a:path h="3482350" w="2754963">
                <a:moveTo>
                  <a:pt x="1919671" y="1800200"/>
                </a:moveTo>
                <a:lnTo>
                  <a:pt x="2337317" y="1080120"/>
                </a:lnTo>
                <a:lnTo>
                  <a:pt x="2754963" y="1800200"/>
                </a:lnTo>
                <a:close/>
                <a:moveTo>
                  <a:pt x="1770813" y="3237241"/>
                </a:moveTo>
                <a:lnTo>
                  <a:pt x="2144886" y="2592288"/>
                </a:lnTo>
                <a:lnTo>
                  <a:pt x="1915137" y="2592288"/>
                </a:lnTo>
                <a:lnTo>
                  <a:pt x="2332783" y="1872208"/>
                </a:lnTo>
                <a:lnTo>
                  <a:pt x="2750429" y="2592288"/>
                </a:lnTo>
                <a:lnTo>
                  <a:pt x="2232033" y="2592288"/>
                </a:lnTo>
                <a:lnTo>
                  <a:pt x="2606105" y="3237241"/>
                </a:lnTo>
                <a:close/>
                <a:moveTo>
                  <a:pt x="1353167" y="720080"/>
                </a:moveTo>
                <a:lnTo>
                  <a:pt x="1770813" y="0"/>
                </a:lnTo>
                <a:lnTo>
                  <a:pt x="2188459" y="720080"/>
                </a:lnTo>
                <a:close/>
                <a:moveTo>
                  <a:pt x="1155756" y="2098708"/>
                </a:moveTo>
                <a:lnTo>
                  <a:pt x="1502025" y="1501692"/>
                </a:lnTo>
                <a:lnTo>
                  <a:pt x="1848294" y="2098708"/>
                </a:lnTo>
                <a:close/>
                <a:moveTo>
                  <a:pt x="0" y="3482350"/>
                </a:moveTo>
                <a:lnTo>
                  <a:pt x="604283" y="2440482"/>
                </a:lnTo>
                <a:lnTo>
                  <a:pt x="808372" y="2792359"/>
                </a:lnTo>
                <a:lnTo>
                  <a:pt x="1005461" y="2452550"/>
                </a:lnTo>
                <a:lnTo>
                  <a:pt x="1300603" y="2961416"/>
                </a:lnTo>
                <a:lnTo>
                  <a:pt x="906425" y="2961416"/>
                </a:lnTo>
                <a:lnTo>
                  <a:pt x="1208566" y="3482350"/>
                </a:lnTo>
                <a:close/>
              </a:path>
            </a:pathLst>
          </a:custGeom>
          <a:solidFill>
            <a:srgbClr val="0073B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4319588" y="1631685"/>
            <a:ext cx="4572000" cy="2264664"/>
          </a:xfrm>
          <a:prstGeom prst="rect">
            <a:avLst/>
          </a:prstGeom>
        </p:spPr>
        <p:txBody>
          <a:bodyPr wrap="square">
            <a:spAutoFit/>
          </a:bodyPr>
          <a:lstStyle/>
          <a:p>
            <a:pPr>
              <a:lnSpc>
                <a:spcPct val="120000"/>
              </a:lnSpc>
              <a:spcAft>
                <a:spcPts val="1500"/>
              </a:spcAft>
            </a:pPr>
            <a:r>
              <a:rPr altLang="en-US" lang="zh-CN" sz="1400">
                <a:solidFill>
                  <a:schemeClr val="tx1">
                    <a:lumMod val="85000"/>
                    <a:lumOff val="15000"/>
                  </a:schemeClr>
                </a:solidFill>
                <a:latin charset="-122" pitchFamily="34" typeface="微软雅黑"/>
                <a:ea charset="-122" pitchFamily="34" typeface="微软雅黑"/>
              </a:rPr>
              <a:t>如果不是数千，我们每天也要接触到比我们曾祖父母那代多几百倍的信息。</a:t>
            </a:r>
          </a:p>
          <a:p>
            <a:pPr>
              <a:lnSpc>
                <a:spcPct val="120000"/>
              </a:lnSpc>
              <a:spcAft>
                <a:spcPts val="1500"/>
              </a:spcAft>
            </a:pPr>
            <a:r>
              <a:rPr altLang="en-US" lang="zh-CN" sz="1400">
                <a:solidFill>
                  <a:schemeClr val="tx1">
                    <a:lumMod val="85000"/>
                    <a:lumOff val="15000"/>
                  </a:schemeClr>
                </a:solidFill>
                <a:latin charset="-122" pitchFamily="34" typeface="微软雅黑"/>
                <a:ea charset="-122" pitchFamily="34" typeface="微软雅黑"/>
              </a:rPr>
              <a:t>能够评估这些信息，从琐碎中排序具有潜在价值的信息，分析其相关性和意义，并且将其与其他信息联系起来是非常重要的。</a:t>
            </a:r>
          </a:p>
          <a:p>
            <a:pPr>
              <a:lnSpc>
                <a:spcPct val="120000"/>
              </a:lnSpc>
              <a:spcAft>
                <a:spcPts val="1500"/>
              </a:spcAft>
            </a:pPr>
            <a:r>
              <a:rPr altLang="en-US" lang="zh-CN" sz="1400">
                <a:solidFill>
                  <a:schemeClr val="tx1">
                    <a:lumMod val="85000"/>
                    <a:lumOff val="15000"/>
                  </a:schemeClr>
                </a:solidFill>
                <a:latin charset="-122" pitchFamily="34" typeface="微软雅黑"/>
                <a:ea charset="-122" pitchFamily="34" typeface="微软雅黑"/>
              </a:rPr>
              <a:t>这些日子，良好的批判性思维技能能立刻将你从众人之中分离出来。</a:t>
            </a:r>
          </a:p>
        </p:txBody>
      </p:sp>
      <p:sp>
        <p:nvSpPr>
          <p:cNvPr id="6" name="矩形 5"/>
          <p:cNvSpPr/>
          <p:nvPr/>
        </p:nvSpPr>
        <p:spPr>
          <a:xfrm>
            <a:off x="0" y="0"/>
            <a:ext cx="9144000" cy="843558"/>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0" y="5035500"/>
            <a:ext cx="9144000" cy="108000"/>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8" name="直接连接符 7"/>
          <p:cNvCxnSpPr/>
          <p:nvPr/>
        </p:nvCxnSpPr>
        <p:spPr>
          <a:xfrm flipH="1">
            <a:off x="4283968" y="1759131"/>
            <a:ext cx="0" cy="2090058"/>
          </a:xfrm>
          <a:prstGeom prst="line">
            <a:avLst/>
          </a:prstGeom>
          <a:ln>
            <a:solidFill>
              <a:srgbClr val="0073B2"/>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8316416" y="181705"/>
            <a:ext cx="480146" cy="480146"/>
          </a:xfrm>
          <a:prstGeom prst="ellipse">
            <a:avLst/>
          </a:prstGeom>
          <a:blipFill dpi="0" rotWithShape="1">
            <a:blip r:embed="rId2">
              <a:extLst>
                <a:ext uri="{28A0092B-C50C-407E-A947-70E740481C1C}">
                  <a14:useLocalDpi val="0"/>
                </a:ext>
              </a:extLst>
            </a:blip>
            <a:stretch>
              <a:fillRect/>
            </a:stretch>
          </a:blipFill>
          <a:ln w="3175">
            <a:solidFill>
              <a:srgbClr val="0174A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683568" y="37057"/>
            <a:ext cx="3603943" cy="762000"/>
          </a:xfrm>
          <a:prstGeom prst="rect">
            <a:avLst/>
          </a:prstGeom>
        </p:spPr>
        <p:txBody>
          <a:bodyPr wrap="none">
            <a:spAutoFit/>
          </a:bodyPr>
          <a:lstStyle/>
          <a:p>
            <a:r>
              <a:rPr altLang="zh-CN" lang="en-US" sz="4400">
                <a:solidFill>
                  <a:schemeClr val="bg1"/>
                </a:solidFill>
                <a:latin charset="-122" pitchFamily="34" typeface="华康俪金黑W8(P)"/>
                <a:ea charset="-122" pitchFamily="34" typeface="华康俪金黑W8(P)"/>
              </a:rPr>
              <a:t>5.批判性思维 </a:t>
            </a:r>
          </a:p>
        </p:txBody>
      </p:sp>
      <p:pic>
        <p:nvPicPr>
          <p:cNvPr id="4" name="图片 3"/>
          <p:cNvPicPr>
            <a:picLocks noChangeAspect="1"/>
          </p:cNvPicPr>
          <p:nvPr/>
        </p:nvPicPr>
        <p:blipFill>
          <a:blip r:embed="rId3">
            <a:extLst>
              <a:ext uri="{28A0092B-C50C-407E-A947-70E740481C1C}">
                <a14:useLocalDpi val="0"/>
              </a:ext>
            </a:extLst>
          </a:blip>
          <a:stretch>
            <a:fillRect/>
          </a:stretch>
        </p:blipFill>
        <p:spPr>
          <a:xfrm>
            <a:off x="691758" y="1122881"/>
            <a:ext cx="3048006" cy="3130302"/>
          </a:xfrm>
          <a:prstGeom prst="rect">
            <a:avLst/>
          </a:prstGeom>
        </p:spPr>
      </p:pic>
    </p:spTree>
    <p:extLst>
      <p:ext uri="{BB962C8B-B14F-4D97-AF65-F5344CB8AC3E}">
        <p14:creationId val="1328452962"/>
      </p:ext>
    </p:extLst>
  </p:cSld>
  <p:clrMapOvr>
    <a:masterClrMapping/>
  </p:clrMapOvr>
  <mc:AlternateContent>
    <mc:Choice Requires="p14">
      <p:transition p14:dur="1600" spd="slow">
        <p:blinds dir="vert"/>
      </p:transition>
    </mc:Choice>
    <mc:Fallback>
      <p:transition spd="slow">
        <p:blinds dir="vert"/>
      </p:transition>
    </mc:Fallback>
  </mc:AlternateConten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4319588" y="1880420"/>
            <a:ext cx="4572000" cy="1562100"/>
          </a:xfrm>
          <a:prstGeom prst="rect">
            <a:avLst/>
          </a:prstGeom>
        </p:spPr>
        <p:txBody>
          <a:bodyPr wrap="square">
            <a:spAutoFit/>
          </a:bodyPr>
          <a:lstStyle/>
          <a:p>
            <a:pPr>
              <a:lnSpc>
                <a:spcPct val="120000"/>
              </a:lnSpc>
              <a:spcAft>
                <a:spcPts val="1500"/>
              </a:spcAft>
            </a:pPr>
            <a:r>
              <a:rPr altLang="en-US" b="1" lang="zh-CN" sz="1400">
                <a:solidFill>
                  <a:srgbClr val="0174AB"/>
                </a:solidFill>
                <a:latin charset="-122" pitchFamily="34" typeface="微软雅黑"/>
                <a:ea charset="-122" pitchFamily="34" typeface="微软雅黑"/>
              </a:rPr>
              <a:t>决策是指根据可知信息资料知道要做什么，有效的决策是一座从分析通往行动的桥梁。</a:t>
            </a:r>
          </a:p>
          <a:p>
            <a:pPr>
              <a:lnSpc>
                <a:spcPct val="120000"/>
              </a:lnSpc>
              <a:spcAft>
                <a:spcPts val="1500"/>
              </a:spcAft>
            </a:pPr>
            <a:r>
              <a:rPr altLang="en-US" b="1" lang="zh-CN" sz="1400">
                <a:solidFill>
                  <a:srgbClr val="0174AB"/>
                </a:solidFill>
                <a:latin charset="-122" pitchFamily="34" typeface="微软雅黑"/>
                <a:ea charset="-122" pitchFamily="34" typeface="微软雅黑"/>
              </a:rPr>
              <a:t>不是关键的决策可能是危险的，同样过分分析或者在做出决定前等待更多信息也可能是危险的。可以当场并迅速有效的作出反应是区分实施者和需求者的能力。</a:t>
            </a:r>
          </a:p>
        </p:txBody>
      </p:sp>
      <p:sp>
        <p:nvSpPr>
          <p:cNvPr id="6" name="矩形 5"/>
          <p:cNvSpPr/>
          <p:nvPr/>
        </p:nvSpPr>
        <p:spPr>
          <a:xfrm>
            <a:off x="0" y="0"/>
            <a:ext cx="9144000" cy="843558"/>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0" y="5035500"/>
            <a:ext cx="9144000" cy="108000"/>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8" name="直接连接符 7"/>
          <p:cNvCxnSpPr/>
          <p:nvPr/>
        </p:nvCxnSpPr>
        <p:spPr>
          <a:xfrm flipH="1">
            <a:off x="4283968" y="1994263"/>
            <a:ext cx="0" cy="1375954"/>
          </a:xfrm>
          <a:prstGeom prst="line">
            <a:avLst/>
          </a:prstGeom>
          <a:ln>
            <a:solidFill>
              <a:srgbClr val="0073B2"/>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8316416" y="181705"/>
            <a:ext cx="480146" cy="480146"/>
          </a:xfrm>
          <a:prstGeom prst="ellipse">
            <a:avLst/>
          </a:prstGeom>
          <a:blipFill dpi="0" rotWithShape="1">
            <a:blip r:embed="rId2">
              <a:extLst>
                <a:ext uri="{28A0092B-C50C-407E-A947-70E740481C1C}">
                  <a14:useLocalDpi val="0"/>
                </a:ext>
              </a:extLst>
            </a:blip>
            <a:stretch>
              <a:fillRect/>
            </a:stretch>
          </a:blipFill>
          <a:ln w="3175">
            <a:solidFill>
              <a:srgbClr val="0174A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683568" y="37057"/>
            <a:ext cx="2486342" cy="762000"/>
          </a:xfrm>
          <a:prstGeom prst="rect">
            <a:avLst/>
          </a:prstGeom>
        </p:spPr>
        <p:txBody>
          <a:bodyPr wrap="none">
            <a:spAutoFit/>
          </a:bodyPr>
          <a:lstStyle/>
          <a:p>
            <a:r>
              <a:rPr altLang="zh-CN" lang="en-US" sz="4400">
                <a:solidFill>
                  <a:schemeClr val="bg1"/>
                </a:solidFill>
                <a:latin charset="-122" pitchFamily="34" typeface="华康俪金黑W8(P)"/>
                <a:ea charset="-122" pitchFamily="34" typeface="华康俪金黑W8(P)"/>
              </a:rPr>
              <a:t>6.决策力 </a:t>
            </a:r>
          </a:p>
        </p:txBody>
      </p:sp>
      <p:pic>
        <p:nvPicPr>
          <p:cNvPr id="11" name="图片 10"/>
          <p:cNvPicPr>
            <a:picLocks noChangeAspect="1"/>
          </p:cNvPicPr>
          <p:nvPr/>
        </p:nvPicPr>
        <p:blipFill>
          <a:blip r:embed="rId3">
            <a:extLst>
              <a:ext uri="{28A0092B-C50C-407E-A947-70E740481C1C}">
                <a14:useLocalDpi val="0"/>
              </a:ext>
            </a:extLst>
          </a:blip>
          <a:stretch>
            <a:fillRect/>
          </a:stretch>
        </p:blipFill>
        <p:spPr>
          <a:xfrm>
            <a:off x="323528" y="1880420"/>
            <a:ext cx="3632200" cy="1780928"/>
          </a:xfrm>
          <a:prstGeom prst="rect">
            <a:avLst/>
          </a:prstGeom>
        </p:spPr>
      </p:pic>
      <p:sp>
        <p:nvSpPr>
          <p:cNvPr id="13" name="等腰三角形 1"/>
          <p:cNvSpPr/>
          <p:nvPr/>
        </p:nvSpPr>
        <p:spPr>
          <a:xfrm rot="10800000">
            <a:off x="5534286" y="1321425"/>
            <a:ext cx="2754963" cy="3482350"/>
          </a:xfrm>
          <a:custGeom>
            <a:rect b="b" l="l" r="r" t="t"/>
            <a:pathLst>
              <a:path h="3482350" w="2754963">
                <a:moveTo>
                  <a:pt x="1919671" y="1800200"/>
                </a:moveTo>
                <a:lnTo>
                  <a:pt x="2337317" y="1080120"/>
                </a:lnTo>
                <a:lnTo>
                  <a:pt x="2754963" y="1800200"/>
                </a:lnTo>
                <a:close/>
                <a:moveTo>
                  <a:pt x="1770813" y="3237241"/>
                </a:moveTo>
                <a:lnTo>
                  <a:pt x="2144886" y="2592288"/>
                </a:lnTo>
                <a:lnTo>
                  <a:pt x="1915137" y="2592288"/>
                </a:lnTo>
                <a:lnTo>
                  <a:pt x="2332783" y="1872208"/>
                </a:lnTo>
                <a:lnTo>
                  <a:pt x="2750429" y="2592288"/>
                </a:lnTo>
                <a:lnTo>
                  <a:pt x="2232033" y="2592288"/>
                </a:lnTo>
                <a:lnTo>
                  <a:pt x="2606105" y="3237241"/>
                </a:lnTo>
                <a:close/>
                <a:moveTo>
                  <a:pt x="1353167" y="720080"/>
                </a:moveTo>
                <a:lnTo>
                  <a:pt x="1770813" y="0"/>
                </a:lnTo>
                <a:lnTo>
                  <a:pt x="2188459" y="720080"/>
                </a:lnTo>
                <a:close/>
                <a:moveTo>
                  <a:pt x="1155756" y="2098708"/>
                </a:moveTo>
                <a:lnTo>
                  <a:pt x="1502025" y="1501692"/>
                </a:lnTo>
                <a:lnTo>
                  <a:pt x="1848294" y="2098708"/>
                </a:lnTo>
                <a:close/>
                <a:moveTo>
                  <a:pt x="0" y="3482350"/>
                </a:moveTo>
                <a:lnTo>
                  <a:pt x="604283" y="2440482"/>
                </a:lnTo>
                <a:lnTo>
                  <a:pt x="808372" y="2792359"/>
                </a:lnTo>
                <a:lnTo>
                  <a:pt x="1005461" y="2452550"/>
                </a:lnTo>
                <a:lnTo>
                  <a:pt x="1300603" y="2961416"/>
                </a:lnTo>
                <a:lnTo>
                  <a:pt x="906425" y="2961416"/>
                </a:lnTo>
                <a:lnTo>
                  <a:pt x="1208566" y="3482350"/>
                </a:lnTo>
                <a:close/>
              </a:path>
            </a:pathLst>
          </a:custGeom>
          <a:solidFill>
            <a:srgbClr val="0073B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等腰三角形 1"/>
          <p:cNvSpPr/>
          <p:nvPr/>
        </p:nvSpPr>
        <p:spPr>
          <a:xfrm rot="5400000">
            <a:off x="172037" y="3614287"/>
            <a:ext cx="1303176" cy="1647250"/>
          </a:xfrm>
          <a:custGeom>
            <a:rect b="b" l="l" r="r" t="t"/>
            <a:pathLst>
              <a:path h="3482350" w="2754963">
                <a:moveTo>
                  <a:pt x="1919671" y="1800200"/>
                </a:moveTo>
                <a:lnTo>
                  <a:pt x="2337317" y="1080120"/>
                </a:lnTo>
                <a:lnTo>
                  <a:pt x="2754963" y="1800200"/>
                </a:lnTo>
                <a:close/>
                <a:moveTo>
                  <a:pt x="1770813" y="3237241"/>
                </a:moveTo>
                <a:lnTo>
                  <a:pt x="2144886" y="2592288"/>
                </a:lnTo>
                <a:lnTo>
                  <a:pt x="1915137" y="2592288"/>
                </a:lnTo>
                <a:lnTo>
                  <a:pt x="2332783" y="1872208"/>
                </a:lnTo>
                <a:lnTo>
                  <a:pt x="2750429" y="2592288"/>
                </a:lnTo>
                <a:lnTo>
                  <a:pt x="2232033" y="2592288"/>
                </a:lnTo>
                <a:lnTo>
                  <a:pt x="2606105" y="3237241"/>
                </a:lnTo>
                <a:close/>
                <a:moveTo>
                  <a:pt x="1353167" y="720080"/>
                </a:moveTo>
                <a:lnTo>
                  <a:pt x="1770813" y="0"/>
                </a:lnTo>
                <a:lnTo>
                  <a:pt x="2188459" y="720080"/>
                </a:lnTo>
                <a:close/>
                <a:moveTo>
                  <a:pt x="1155756" y="2098708"/>
                </a:moveTo>
                <a:lnTo>
                  <a:pt x="1502025" y="1501692"/>
                </a:lnTo>
                <a:lnTo>
                  <a:pt x="1848294" y="2098708"/>
                </a:lnTo>
                <a:close/>
                <a:moveTo>
                  <a:pt x="0" y="3482350"/>
                </a:moveTo>
                <a:lnTo>
                  <a:pt x="604283" y="2440482"/>
                </a:lnTo>
                <a:lnTo>
                  <a:pt x="808372" y="2792359"/>
                </a:lnTo>
                <a:lnTo>
                  <a:pt x="1005461" y="2452550"/>
                </a:lnTo>
                <a:lnTo>
                  <a:pt x="1300603" y="2961416"/>
                </a:lnTo>
                <a:lnTo>
                  <a:pt x="906425" y="2961416"/>
                </a:lnTo>
                <a:lnTo>
                  <a:pt x="1208566" y="3482350"/>
                </a:lnTo>
                <a:close/>
              </a:path>
            </a:pathLst>
          </a:custGeom>
          <a:solidFill>
            <a:srgbClr val="0073B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4158378578"/>
      </p:ext>
    </p:extLst>
  </p:cSld>
  <p:clrMapOvr>
    <a:masterClrMapping/>
  </p:clrMapOvr>
  <mc:AlternateContent>
    <mc:Choice Requires="p14">
      <p:transition p14:dur="1200" spd="slow">
        <p14:prism/>
      </p:transition>
    </mc:Choice>
    <mc:Fallback>
      <p:transition spd="slow">
        <p:fade/>
      </p:transition>
    </mc:Fallback>
  </mc:AlternateConten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等腰三角形 1"/>
          <p:cNvSpPr/>
          <p:nvPr/>
        </p:nvSpPr>
        <p:spPr>
          <a:xfrm rot="5400000">
            <a:off x="4647662" y="1127937"/>
            <a:ext cx="2754963" cy="3482350"/>
          </a:xfrm>
          <a:custGeom>
            <a:rect b="b" l="l" r="r" t="t"/>
            <a:pathLst>
              <a:path h="3482350" w="2754963">
                <a:moveTo>
                  <a:pt x="1919671" y="1800200"/>
                </a:moveTo>
                <a:lnTo>
                  <a:pt x="2337317" y="1080120"/>
                </a:lnTo>
                <a:lnTo>
                  <a:pt x="2754963" y="1800200"/>
                </a:lnTo>
                <a:close/>
                <a:moveTo>
                  <a:pt x="1770813" y="3237241"/>
                </a:moveTo>
                <a:lnTo>
                  <a:pt x="2144886" y="2592288"/>
                </a:lnTo>
                <a:lnTo>
                  <a:pt x="1915137" y="2592288"/>
                </a:lnTo>
                <a:lnTo>
                  <a:pt x="2332783" y="1872208"/>
                </a:lnTo>
                <a:lnTo>
                  <a:pt x="2750429" y="2592288"/>
                </a:lnTo>
                <a:lnTo>
                  <a:pt x="2232033" y="2592288"/>
                </a:lnTo>
                <a:lnTo>
                  <a:pt x="2606105" y="3237241"/>
                </a:lnTo>
                <a:close/>
                <a:moveTo>
                  <a:pt x="1353167" y="720080"/>
                </a:moveTo>
                <a:lnTo>
                  <a:pt x="1770813" y="0"/>
                </a:lnTo>
                <a:lnTo>
                  <a:pt x="2188459" y="720080"/>
                </a:lnTo>
                <a:close/>
                <a:moveTo>
                  <a:pt x="1155756" y="2098708"/>
                </a:moveTo>
                <a:lnTo>
                  <a:pt x="1502025" y="1501692"/>
                </a:lnTo>
                <a:lnTo>
                  <a:pt x="1848294" y="2098708"/>
                </a:lnTo>
                <a:close/>
                <a:moveTo>
                  <a:pt x="0" y="3482350"/>
                </a:moveTo>
                <a:lnTo>
                  <a:pt x="604283" y="2440482"/>
                </a:lnTo>
                <a:lnTo>
                  <a:pt x="808372" y="2792359"/>
                </a:lnTo>
                <a:lnTo>
                  <a:pt x="1005461" y="2452550"/>
                </a:lnTo>
                <a:lnTo>
                  <a:pt x="1300603" y="2961416"/>
                </a:lnTo>
                <a:lnTo>
                  <a:pt x="906425" y="2961416"/>
                </a:lnTo>
                <a:lnTo>
                  <a:pt x="1208566" y="3482350"/>
                </a:lnTo>
                <a:close/>
              </a:path>
            </a:pathLst>
          </a:custGeom>
          <a:solidFill>
            <a:srgbClr val="0073B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4319588" y="1765904"/>
            <a:ext cx="4572000" cy="1818132"/>
          </a:xfrm>
          <a:prstGeom prst="rect">
            <a:avLst/>
          </a:prstGeom>
        </p:spPr>
        <p:txBody>
          <a:bodyPr wrap="square">
            <a:spAutoFit/>
          </a:bodyPr>
          <a:lstStyle/>
          <a:p>
            <a:pPr>
              <a:lnSpc>
                <a:spcPct val="120000"/>
              </a:lnSpc>
              <a:spcAft>
                <a:spcPts val="1500"/>
              </a:spcAft>
            </a:pPr>
            <a:r>
              <a:rPr altLang="en-US" lang="zh-CN" smtClean="0" sz="1400">
                <a:solidFill>
                  <a:schemeClr val="tx1">
                    <a:lumMod val="85000"/>
                    <a:lumOff val="15000"/>
                  </a:schemeClr>
                </a:solidFill>
                <a:latin charset="-122" pitchFamily="34" typeface="微软雅黑"/>
                <a:ea charset="-122" pitchFamily="34" typeface="微软雅黑"/>
              </a:rPr>
              <a:t>你没有必要会能够整合多项式而取得成功。然而，在头脑中迅速分析数字并且做出大概但不失精准的估计的能力，以及了解像复合利率和基本统计这样的东西，能让你在人群中突引而出。</a:t>
            </a:r>
          </a:p>
          <a:p>
            <a:pPr>
              <a:lnSpc>
                <a:spcPct val="120000"/>
              </a:lnSpc>
              <a:spcAft>
                <a:spcPts val="1500"/>
              </a:spcAft>
            </a:pPr>
            <a:r>
              <a:rPr altLang="en-US" lang="zh-CN" smtClean="0" sz="1400">
                <a:solidFill>
                  <a:schemeClr val="tx1">
                    <a:lumMod val="85000"/>
                    <a:lumOff val="15000"/>
                  </a:schemeClr>
                </a:solidFill>
                <a:latin charset="-122" pitchFamily="34" typeface="微软雅黑"/>
                <a:ea charset="-122" pitchFamily="34" typeface="微软雅黑"/>
              </a:rPr>
              <a:t>所有的这些技能将帮助您更有效地并且更迅速地分析数据，并在这个基础上做出更好的决策。</a:t>
            </a:r>
          </a:p>
        </p:txBody>
      </p:sp>
      <p:sp>
        <p:nvSpPr>
          <p:cNvPr id="6" name="矩形 5"/>
          <p:cNvSpPr/>
          <p:nvPr/>
        </p:nvSpPr>
        <p:spPr>
          <a:xfrm>
            <a:off x="0" y="0"/>
            <a:ext cx="9144000" cy="843558"/>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0" y="5035500"/>
            <a:ext cx="9144000" cy="108000"/>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8" name="直接连接符 7"/>
          <p:cNvCxnSpPr/>
          <p:nvPr/>
        </p:nvCxnSpPr>
        <p:spPr>
          <a:xfrm flipH="1">
            <a:off x="4283968" y="1889760"/>
            <a:ext cx="0" cy="1637211"/>
          </a:xfrm>
          <a:prstGeom prst="line">
            <a:avLst/>
          </a:prstGeom>
          <a:ln>
            <a:solidFill>
              <a:srgbClr val="0073B2"/>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8316416" y="181705"/>
            <a:ext cx="480146" cy="480146"/>
          </a:xfrm>
          <a:prstGeom prst="ellipse">
            <a:avLst/>
          </a:prstGeom>
          <a:blipFill dpi="0" rotWithShape="1">
            <a:blip r:embed="rId2">
              <a:extLst>
                <a:ext uri="{28A0092B-C50C-407E-A947-70E740481C1C}">
                  <a14:useLocalDpi val="0"/>
                </a:ext>
              </a:extLst>
            </a:blip>
            <a:stretch>
              <a:fillRect/>
            </a:stretch>
          </a:blipFill>
          <a:ln w="3175">
            <a:solidFill>
              <a:srgbClr val="0174A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683568" y="37057"/>
            <a:ext cx="1927542" cy="762000"/>
          </a:xfrm>
          <a:prstGeom prst="rect">
            <a:avLst/>
          </a:prstGeom>
        </p:spPr>
        <p:txBody>
          <a:bodyPr wrap="none">
            <a:spAutoFit/>
          </a:bodyPr>
          <a:lstStyle/>
          <a:p>
            <a:r>
              <a:rPr altLang="zh-CN" lang="en-US" sz="4400">
                <a:solidFill>
                  <a:schemeClr val="bg1"/>
                </a:solidFill>
                <a:latin charset="-122" pitchFamily="34" typeface="华康俪金黑W8(P)"/>
                <a:ea charset="-122" pitchFamily="34" typeface="华康俪金黑W8(P)"/>
              </a:rPr>
              <a:t>7.数学 </a:t>
            </a:r>
          </a:p>
        </p:txBody>
      </p:sp>
      <p:pic>
        <p:nvPicPr>
          <p:cNvPr id="5" name="图片 4"/>
          <p:cNvPicPr>
            <a:picLocks noChangeAspect="1"/>
          </p:cNvPicPr>
          <p:nvPr/>
        </p:nvPicPr>
        <p:blipFill>
          <a:blip r:embed="rId3">
            <a:extLst>
              <a:ext uri="{28A0092B-C50C-407E-A947-70E740481C1C}">
                <a14:useLocalDpi val="0"/>
              </a:ext>
            </a:extLst>
          </a:blip>
          <a:stretch>
            <a:fillRect/>
          </a:stretch>
        </p:blipFill>
        <p:spPr>
          <a:xfrm>
            <a:off x="899592" y="1563638"/>
            <a:ext cx="2656482" cy="2414742"/>
          </a:xfrm>
          <a:prstGeom prst="rect">
            <a:avLst/>
          </a:prstGeom>
        </p:spPr>
      </p:pic>
    </p:spTree>
    <p:extLst>
      <p:ext uri="{BB962C8B-B14F-4D97-AF65-F5344CB8AC3E}">
        <p14:creationId val="2542867295"/>
      </p:ext>
    </p:extLst>
  </p:cSld>
  <p:clrMapOvr>
    <a:masterClrMapping/>
  </p:clrMapOvr>
  <mc:AlternateContent>
    <mc:Choice Requires="p14">
      <p:transition p14:dur="1500" spd="slow">
        <p14:window dir="vert"/>
      </p:transition>
    </mc:Choice>
    <mc:Fallback>
      <p:transition spd="slow">
        <p:fade/>
      </p:transition>
    </mc:Fallback>
  </mc:AlternateConten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Theme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Theme">
      <a:majorFont>
        <a:latin typeface="Calibri Light"/>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anose="020B0604020202020204" pitchFamily="34" typeface="Arial"/>
          <a:buNone/>
          <a:tabLst/>
          <a:defRPr altLang="zh-CN" b="0" baseline="0" cap="none" i="0" kumimoji="0" lang="zh-CN" normalizeH="0" smtClean="0" strike="noStrike" sz="1800" u="none">
            <a:ln>
              <a:noFill/>
            </a:ln>
            <a:solidFill>
              <a:schemeClr val="tx1"/>
            </a:solidFill>
            <a:effectLst/>
            <a:latin charset="0" panose="020F0502020204030204" pitchFamily="34" typeface="Calibri"/>
            <a:ea charset="-122" panose="02010600030101010101"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anose="020B0604020202020204" pitchFamily="34" typeface="Arial"/>
          <a:buNone/>
          <a:tabLst/>
          <a:defRPr altLang="zh-CN" b="0" baseline="0" cap="none" i="0" kumimoji="0" lang="zh-CN" normalizeH="0" smtClean="0" strike="noStrike" sz="1800" u="none">
            <a:ln>
              <a:noFill/>
            </a:ln>
            <a:solidFill>
              <a:schemeClr val="tx1"/>
            </a:solidFill>
            <a:effectLst/>
            <a:latin charset="0" panose="020F0502020204030204" pitchFamily="34" typeface="Calibri"/>
            <a:ea charset="-122" panose="02010600030101010101" pitchFamily="2" typeface="宋体"/>
          </a:defRPr>
        </a:defPPr>
      </a:lstStyle>
    </a:lnDef>
  </a:objectDefaults>
  <a:extraClrSchemeLst>
    <a:extraClrScheme>
      <a:clrScheme name="Office Theme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46</Paragraphs>
  <Slides>14</Slides>
  <Notes>0</Notes>
  <TotalTime>0</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14</vt:i4>
      </vt:variant>
    </vt:vector>
  </HeadingPairs>
  <TitlesOfParts>
    <vt:vector baseType="lpstr" size="23">
      <vt:lpstr>Arial</vt:lpstr>
      <vt:lpstr>Calibri</vt:lpstr>
      <vt:lpstr>Calibri Light</vt:lpstr>
      <vt:lpstr>宋体</vt:lpstr>
      <vt:lpstr>华康俪金黑W8(P)</vt:lpstr>
      <vt:lpstr>微软雅黑</vt:lpstr>
      <vt:lpstr>Arial Black</vt:lpstr>
      <vt:lpstr>幼圆</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2021-08-22T11:53:21Z</dcterms:created>
  <cp:lastPrinted>2021-08-22T11:53:21Z</cp:lastPrinted>
  <dcterms:modified xsi:type="dcterms:W3CDTF">2021-08-22T05:37:59Z</dcterms:modified>
  <cp:revision>1</cp:revision>
</cp:coreProperties>
</file>