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3" r:id="rId1"/>
    <p:sldMasterId id="2147483760" r:id="rId2"/>
  </p:sldMasterIdLst>
  <p:notesMasterIdLst>
    <p:notesMasterId r:id="rId3"/>
  </p:notesMasterIdLst>
  <p:sldIdLst>
    <p:sldId id="484" r:id="rId4"/>
    <p:sldId id="515" r:id="rId5"/>
    <p:sldId id="514" r:id="rId6"/>
    <p:sldId id="516" r:id="rId7"/>
    <p:sldId id="488" r:id="rId8"/>
    <p:sldId id="489" r:id="rId9"/>
    <p:sldId id="490" r:id="rId10"/>
    <p:sldId id="491" r:id="rId11"/>
    <p:sldId id="492" r:id="rId12"/>
    <p:sldId id="517" r:id="rId13"/>
    <p:sldId id="496" r:id="rId14"/>
    <p:sldId id="497" r:id="rId15"/>
    <p:sldId id="518" r:id="rId16"/>
    <p:sldId id="499" r:id="rId17"/>
    <p:sldId id="500" r:id="rId18"/>
    <p:sldId id="501" r:id="rId19"/>
    <p:sldId id="502" r:id="rId20"/>
    <p:sldId id="519" r:id="rId21"/>
    <p:sldId id="505" r:id="rId22"/>
    <p:sldId id="506" r:id="rId23"/>
    <p:sldId id="508" r:id="rId24"/>
    <p:sldId id="520" r:id="rId25"/>
    <p:sldId id="511" r:id="rId26"/>
    <p:sldId id="512" r:id="rId27"/>
    <p:sldId id="521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005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028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695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892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899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40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45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0979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283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6746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3206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8810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6557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5032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4720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0184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249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44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444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384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912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405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044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466379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val="1717589337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93786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96650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136395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723005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960589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813019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185554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9984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14623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7270" y="285750"/>
            <a:ext cx="35761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远离</a:t>
            </a:r>
            <a:r>
              <a:rPr lang="zh-CN" altLang="en-US" sz="190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野外危险</a:t>
            </a: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水域</a:t>
            </a:r>
            <a:endParaRPr lang="en-US" altLang="zh-CN" sz="1900">
              <a:solidFill>
                <a:schemeClr val="tx2"/>
              </a:solidFill>
              <a:latin typeface="+mn-ea"/>
              <a:sym typeface="inpin liuliuyuan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7800"/>
            <a:ext cx="560881" cy="438950"/>
          </a:xfrm>
          <a:prstGeom prst="rect">
            <a:avLst/>
          </a:prstGeom>
        </p:spPr>
      </p:pic>
    </p:spTree>
    <p:extLst>
      <p:ext uri="{BB962C8B-B14F-4D97-AF65-F5344CB8AC3E}">
        <p14:creationId val="2942049318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7270" y="285750"/>
            <a:ext cx="35761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游泳注意事项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7800"/>
            <a:ext cx="560881" cy="438950"/>
          </a:xfrm>
          <a:prstGeom prst="rect">
            <a:avLst/>
          </a:prstGeom>
        </p:spPr>
      </p:pic>
    </p:spTree>
    <p:extLst>
      <p:ext uri="{BB962C8B-B14F-4D97-AF65-F5344CB8AC3E}">
        <p14:creationId val="511854157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7270" y="285750"/>
            <a:ext cx="35761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同伴落水不要错误营救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7800"/>
            <a:ext cx="560881" cy="438950"/>
          </a:xfrm>
          <a:prstGeom prst="rect">
            <a:avLst/>
          </a:prstGeom>
        </p:spPr>
      </p:pic>
    </p:spTree>
    <p:extLst>
      <p:ext uri="{BB962C8B-B14F-4D97-AF65-F5344CB8AC3E}">
        <p14:creationId val="2045979246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7270" y="285750"/>
            <a:ext cx="35761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同伴落水如何正确施救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7800"/>
            <a:ext cx="560881" cy="438950"/>
          </a:xfrm>
          <a:prstGeom prst="rect">
            <a:avLst/>
          </a:prstGeom>
        </p:spPr>
      </p:pic>
    </p:spTree>
    <p:extLst>
      <p:ext uri="{BB962C8B-B14F-4D97-AF65-F5344CB8AC3E}">
        <p14:creationId val="1543974337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7270" y="285750"/>
            <a:ext cx="35761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smtClean="0">
                <a:solidFill>
                  <a:schemeClr val="tx2"/>
                </a:solidFill>
                <a:latin typeface="+mn-ea"/>
                <a:sym typeface="inpin liuliuyuan" panose="02000000000000000000" pitchFamily="2" charset="-122"/>
              </a:rPr>
              <a:t>不慎落水如何自救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7800"/>
            <a:ext cx="560881" cy="438950"/>
          </a:xfrm>
          <a:prstGeom prst="rect">
            <a:avLst/>
          </a:prstGeom>
        </p:spPr>
      </p:pic>
    </p:spTree>
    <p:extLst>
      <p:ext uri="{BB962C8B-B14F-4D97-AF65-F5344CB8AC3E}">
        <p14:creationId val="204888073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624"/>
            <a:ext cx="9144000" cy="51389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98"/>
          <a:stretch>
            <a:fillRect/>
          </a:stretch>
        </p:blipFill>
        <p:spPr>
          <a:xfrm flipH="1">
            <a:off x="0" y="4610100"/>
            <a:ext cx="9144000" cy="533400"/>
          </a:xfrm>
          <a:prstGeom prst="rect">
            <a:avLst/>
          </a:prstGeom>
        </p:spPr>
      </p:pic>
    </p:spTree>
    <p:extLst>
      <p:ext uri="{BB962C8B-B14F-4D97-AF65-F5344CB8AC3E}">
        <p14:creationId val="818685864"/>
      </p:ext>
    </p:extLst>
  </p:cSld>
  <p:clrMapOvr>
    <a:masterClrMapping/>
  </p:clrMapOvr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699177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845181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slideLayouts/slideLayout11.xml" Type="http://schemas.openxmlformats.org/officeDocument/2006/relationships/slideLayout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>
    <mc:Choice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88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11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1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028950"/>
            <a:ext cx="9144000" cy="2114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647950"/>
            <a:ext cx="2286000" cy="2345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748318"/>
            <a:ext cx="9144000" cy="4395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b="5712" r="3281"/>
          <a:stretch>
            <a:fillRect/>
          </a:stretch>
        </p:blipFill>
        <p:spPr>
          <a:xfrm>
            <a:off x="2286000" y="666750"/>
            <a:ext cx="4493155" cy="189118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38400" y="2571750"/>
            <a:ext cx="4062590" cy="335280"/>
            <a:chOff x="2499575" y="2571750"/>
            <a:chExt cx="4062590" cy="335280"/>
          </a:xfrm>
        </p:grpSpPr>
        <p:sp>
          <p:nvSpPr>
            <p:cNvPr id="39" name="矩形 38"/>
            <p:cNvSpPr/>
            <p:nvPr/>
          </p:nvSpPr>
          <p:spPr>
            <a:xfrm>
              <a:off x="2667000" y="2571750"/>
              <a:ext cx="37388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mtClean="0" spc="1200" sz="1600">
                  <a:solidFill>
                    <a:schemeClr val="accent1"/>
                  </a:solidFill>
                  <a:latin typeface="+mn-ea"/>
                  <a:sym charset="-122" panose="02000000000000000000" pitchFamily="2" typeface="inpin liuliuyuan"/>
                </a:rPr>
                <a:t>学校安全教育主题班会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99575" y="2580715"/>
              <a:ext cx="4062590" cy="30953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矩形 10"/>
          <p:cNvSpPr/>
          <p:nvPr/>
        </p:nvSpPr>
        <p:spPr>
          <a:xfrm>
            <a:off x="2877582" y="3178373"/>
            <a:ext cx="3022917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14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宣讲人：优页PPT    时间：20XX.XX</a:t>
            </a:r>
          </a:p>
        </p:txBody>
      </p:sp>
      <p:sp>
        <p:nvSpPr>
          <p:cNvPr id="12" name="矩形 11"/>
          <p:cNvSpPr/>
          <p:nvPr/>
        </p:nvSpPr>
        <p:spPr>
          <a:xfrm>
            <a:off x="2286000" y="2952750"/>
            <a:ext cx="4367390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accent1"/>
                </a:solidFill>
              </a:rPr>
              <a:t>SCHOOL SAFETY EDUCATION THEME CLASS MEETING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057400" y="3474135"/>
            <a:ext cx="1676400" cy="1231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</p:spTree>
    <p:extLst>
      <p:ext uri="{BB962C8B-B14F-4D97-AF65-F5344CB8AC3E}">
        <p14:creationId val="218982120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3693" y="2103662"/>
            <a:ext cx="3181707" cy="29064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1" t="1611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86471" y="934819"/>
            <a:ext cx="258553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6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第二部分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1910270" y="1591330"/>
            <a:ext cx="532873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pc="1200" sz="48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游泳注意事项</a:t>
            </a:r>
          </a:p>
        </p:txBody>
      </p:sp>
      <p:sp>
        <p:nvSpPr>
          <p:cNvPr id="12" name="矩形 11"/>
          <p:cNvSpPr/>
          <p:nvPr/>
        </p:nvSpPr>
        <p:spPr>
          <a:xfrm>
            <a:off x="1905000" y="2353330"/>
            <a:ext cx="436739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accent1"/>
                </a:solidFill>
              </a:rPr>
              <a:t>school safety education theme class meeting school safety education theme class meeting</a:t>
            </a:r>
          </a:p>
        </p:txBody>
      </p:sp>
    </p:spTree>
    <p:extLst>
      <p:ext uri="{BB962C8B-B14F-4D97-AF65-F5344CB8AC3E}">
        <p14:creationId val="3249014561"/>
      </p:ext>
    </p:extLst>
  </p:cSld>
  <p:clrMapOvr>
    <a:masterClrMapping/>
  </p:clrMapOvr>
  <mc:AlternateContent>
    <mc:Choice Requires="p14">
      <p:transition advClick="0" p14:dur="12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34751" y="1523485"/>
            <a:ext cx="2838888" cy="1828019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1626390" y="3667162"/>
            <a:ext cx="246888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选择正规、安全的游泳场所</a:t>
            </a:r>
          </a:p>
        </p:txBody>
      </p:sp>
      <p:sp>
        <p:nvSpPr>
          <p:cNvPr id="5" name="TextBox 8"/>
          <p:cNvSpPr>
            <a:spLocks noChangeArrowheads="1"/>
          </p:cNvSpPr>
          <p:nvPr/>
        </p:nvSpPr>
        <p:spPr bwMode="auto">
          <a:xfrm>
            <a:off x="4924422" y="3667162"/>
            <a:ext cx="2808234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必须在成人的陪同下游泳</a:t>
            </a:r>
          </a:p>
        </p:txBody>
      </p:sp>
      <p:pic>
        <p:nvPicPr>
          <p:cNvPr id="7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10161" y="1504950"/>
            <a:ext cx="2862239" cy="1875777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59707783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819"/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65484" y="1581150"/>
            <a:ext cx="2420716" cy="1492291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Box 8"/>
          <p:cNvSpPr>
            <a:spLocks noChangeArrowheads="1"/>
          </p:cNvSpPr>
          <p:nvPr/>
        </p:nvSpPr>
        <p:spPr bwMode="auto">
          <a:xfrm>
            <a:off x="1295400" y="3369525"/>
            <a:ext cx="2698298" cy="54864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做好准备活动，  下水前应先热身，但不宜太剧烈</a:t>
            </a:r>
          </a:p>
        </p:txBody>
      </p:sp>
      <p:sp>
        <p:nvSpPr>
          <p:cNvPr id="6" name="TextBox 8"/>
          <p:cNvSpPr>
            <a:spLocks noChangeArrowheads="1"/>
          </p:cNvSpPr>
          <p:nvPr/>
        </p:nvSpPr>
        <p:spPr bwMode="auto">
          <a:xfrm>
            <a:off x="5129718" y="3369525"/>
            <a:ext cx="24140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不要贸然跳水和潜泳，不要在水下憋气。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5606" y="1603719"/>
            <a:ext cx="2511994" cy="1447754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val="3028341031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867"/>
      <p:bldP grpId="0" spid="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3693" y="2103662"/>
            <a:ext cx="3181707" cy="29064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1" t="1611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86471" y="934819"/>
            <a:ext cx="258553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6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第三部分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1905000" y="1559064"/>
            <a:ext cx="5328730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同伴落水不要错误施救</a:t>
            </a:r>
          </a:p>
        </p:txBody>
      </p:sp>
      <p:sp>
        <p:nvSpPr>
          <p:cNvPr id="12" name="矩形 11"/>
          <p:cNvSpPr/>
          <p:nvPr/>
        </p:nvSpPr>
        <p:spPr>
          <a:xfrm>
            <a:off x="1905000" y="2266950"/>
            <a:ext cx="436739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accent1"/>
                </a:solidFill>
              </a:rPr>
              <a:t>school safety education theme class meeting school safety education theme class meeting</a:t>
            </a:r>
          </a:p>
        </p:txBody>
      </p:sp>
    </p:spTree>
    <p:extLst>
      <p:ext uri="{BB962C8B-B14F-4D97-AF65-F5344CB8AC3E}">
        <p14:creationId val="2693885932"/>
      </p:ext>
    </p:extLst>
  </p:cSld>
  <p:clrMapOvr>
    <a:masterClrMapping/>
  </p:clrMapOvr>
  <mc:AlternateContent>
    <mc:Choice Requires="p14">
      <p:transition advClick="0" p14:dur="12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9" name="Text Box 3"/>
          <p:cNvSpPr>
            <a:spLocks noChangeArrowheads="1"/>
          </p:cNvSpPr>
          <p:nvPr/>
        </p:nvSpPr>
        <p:spPr bwMode="auto">
          <a:xfrm>
            <a:off x="1233334" y="2190750"/>
            <a:ext cx="318626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如果你看到小伙伴落水了，首先你会怎么做呢？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4400" y="1047750"/>
            <a:ext cx="3127859" cy="3275632"/>
          </a:xfrm>
          <a:custGeom>
            <a:gdLst>
              <a:gd fmla="*/ 0 w 3714750" name="connsiteX0"/>
              <a:gd fmla="*/ 0 h 3794135" name="connsiteY0"/>
              <a:gd fmla="*/ 3714750 w 3714750" name="connsiteX1"/>
              <a:gd fmla="*/ 0 h 3794135" name="connsiteY1"/>
              <a:gd fmla="*/ 3714750 w 3714750" name="connsiteX2"/>
              <a:gd fmla="*/ 3794135 h 3794135" name="connsiteY2"/>
              <a:gd fmla="*/ 0 w 3714750" name="connsiteX3"/>
              <a:gd fmla="*/ 3794135 h 379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94135" w="3714750">
                <a:moveTo>
                  <a:pt x="0" y="0"/>
                </a:moveTo>
                <a:lnTo>
                  <a:pt x="3714750" y="0"/>
                </a:lnTo>
                <a:lnTo>
                  <a:pt x="3714750" y="3794135"/>
                </a:lnTo>
                <a:lnTo>
                  <a:pt x="0" y="3794135"/>
                </a:lnTo>
                <a:close/>
              </a:path>
            </a:pathLst>
          </a:custGeom>
        </p:spPr>
      </p:pic>
      <p:sp>
        <p:nvSpPr>
          <p:cNvPr id="7" name="标题 1"/>
          <p:cNvSpPr txBox="1"/>
          <p:nvPr/>
        </p:nvSpPr>
        <p:spPr>
          <a:xfrm>
            <a:off x="1003072" y="1504950"/>
            <a:ext cx="3376766" cy="403140"/>
          </a:xfrm>
          <a:prstGeom prst="rect">
            <a:avLst/>
          </a:prstGeom>
        </p:spPr>
        <p:txBody>
          <a:bodyPr/>
          <a:lstStyle>
            <a:lvl1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2pPr>
            <a:lvl3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3pPr>
            <a:lvl4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4pPr>
            <a:lvl5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5pPr>
            <a:lvl6pPr algn="l" defTabSz="685800" fontAlgn="base" marL="4572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6pPr>
            <a:lvl7pPr algn="l" defTabSz="685800" fontAlgn="base" marL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7pPr>
            <a:lvl8pPr algn="l" defTabSz="685800" fontAlgn="base" marL="13716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8pPr>
            <a:lvl9pPr algn="l" defTabSz="685800" fontAlgn="base" marL="18288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kern="0" lang="zh-CN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你会怎么做？</a:t>
            </a:r>
          </a:p>
        </p:txBody>
      </p:sp>
    </p:spTree>
    <p:extLst>
      <p:ext uri="{BB962C8B-B14F-4D97-AF65-F5344CB8AC3E}">
        <p14:creationId val="3785065674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939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3" name="矩形 1"/>
          <p:cNvSpPr>
            <a:spLocks noChangeArrowheads="1"/>
          </p:cNvSpPr>
          <p:nvPr/>
        </p:nvSpPr>
        <p:spPr bwMode="auto">
          <a:xfrm>
            <a:off x="1371600" y="1276350"/>
            <a:ext cx="6477000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安徽4名小学生手拉手救落水同学均溺亡</a:t>
            </a:r>
          </a:p>
        </p:txBody>
      </p:sp>
      <p:sp>
        <p:nvSpPr>
          <p:cNvPr id="40964" name="矩形 2"/>
          <p:cNvSpPr>
            <a:spLocks noChangeArrowheads="1"/>
          </p:cNvSpPr>
          <p:nvPr/>
        </p:nvSpPr>
        <p:spPr bwMode="auto">
          <a:xfrm>
            <a:off x="1371600" y="2090343"/>
            <a:ext cx="320040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2011年4月26日，生死关头，四双小手伸向落水同学……结果4名小学生手拉手救同学，不幸都被急流冲走。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9200" y="2240259"/>
            <a:ext cx="2667000" cy="1454495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val="3736955401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963"/>
      <p:bldP grpId="0" spid="4096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9053">
            <a:off x="5097534" y="1516959"/>
            <a:ext cx="2851260" cy="2217204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矩形 11"/>
          <p:cNvSpPr>
            <a:spLocks noChangeArrowheads="1"/>
          </p:cNvSpPr>
          <p:nvPr/>
        </p:nvSpPr>
        <p:spPr bwMode="auto">
          <a:xfrm>
            <a:off x="1143000" y="2038350"/>
            <a:ext cx="3239091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落水者力大无比，稍不留神就会被溺水者拉下水，造成连环溺水的悲剧。</a:t>
            </a:r>
          </a:p>
        </p:txBody>
      </p:sp>
      <p:sp>
        <p:nvSpPr>
          <p:cNvPr id="41989" name="矩形 14"/>
          <p:cNvSpPr>
            <a:spLocks noChangeArrowheads="1"/>
          </p:cNvSpPr>
          <p:nvPr/>
        </p:nvSpPr>
        <p:spPr bwMode="auto">
          <a:xfrm>
            <a:off x="1164017" y="1466302"/>
            <a:ext cx="3456288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不能手拉手施救</a:t>
            </a:r>
          </a:p>
        </p:txBody>
      </p:sp>
    </p:spTree>
    <p:extLst>
      <p:ext uri="{BB962C8B-B14F-4D97-AF65-F5344CB8AC3E}">
        <p14:creationId val="3703434390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988"/>
      <p:bldP grpId="0" spid="4198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1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9053">
            <a:off x="5190012" y="1514487"/>
            <a:ext cx="2267277" cy="2449511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矩形 11"/>
          <p:cNvSpPr>
            <a:spLocks noChangeArrowheads="1"/>
          </p:cNvSpPr>
          <p:nvPr/>
        </p:nvSpPr>
        <p:spPr bwMode="auto">
          <a:xfrm>
            <a:off x="1293501" y="1962150"/>
            <a:ext cx="31242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小学生没有足够的能力入水救溺水者，千万不能下水救人，以免发生更多的悲剧。</a:t>
            </a:r>
          </a:p>
        </p:txBody>
      </p:sp>
      <p:sp>
        <p:nvSpPr>
          <p:cNvPr id="43013" name="矩形 14"/>
          <p:cNvSpPr>
            <a:spLocks noChangeArrowheads="1"/>
          </p:cNvSpPr>
          <p:nvPr/>
        </p:nvSpPr>
        <p:spPr bwMode="auto">
          <a:xfrm>
            <a:off x="1330411" y="1428750"/>
            <a:ext cx="3239690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不能入水施救</a:t>
            </a:r>
          </a:p>
        </p:txBody>
      </p:sp>
    </p:spTree>
    <p:extLst>
      <p:ext uri="{BB962C8B-B14F-4D97-AF65-F5344CB8AC3E}">
        <p14:creationId val="1603384730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012"/>
      <p:bldP grpId="0" spid="430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3693" y="2103662"/>
            <a:ext cx="3181707" cy="29064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1" t="1611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86471" y="934819"/>
            <a:ext cx="258553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6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第四部分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1905000" y="1559064"/>
            <a:ext cx="5328730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同伴落水如何正确营救</a:t>
            </a:r>
          </a:p>
        </p:txBody>
      </p:sp>
      <p:sp>
        <p:nvSpPr>
          <p:cNvPr id="12" name="矩形 11"/>
          <p:cNvSpPr/>
          <p:nvPr/>
        </p:nvSpPr>
        <p:spPr>
          <a:xfrm>
            <a:off x="1905000" y="2266950"/>
            <a:ext cx="436739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accent1"/>
                </a:solidFill>
              </a:rPr>
              <a:t>school safety education theme class meeting school safety education theme class meeting</a:t>
            </a:r>
          </a:p>
        </p:txBody>
      </p:sp>
    </p:spTree>
    <p:extLst>
      <p:ext uri="{BB962C8B-B14F-4D97-AF65-F5344CB8AC3E}">
        <p14:creationId val="552103208"/>
      </p:ext>
    </p:extLst>
  </p:cSld>
  <p:clrMapOvr>
    <a:masterClrMapping/>
  </p:clrMapOvr>
  <mc:AlternateContent>
    <mc:Choice Requires="p14">
      <p:transition advClick="0" p14:dur="12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2" name="图片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962400" y="1539846"/>
            <a:ext cx="3733800" cy="2174904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143000" y="1901463"/>
            <a:ext cx="2290385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碰到有人溺水，第一时间要大声呼叫，派出一人去寻求成人的帮助（如果有多个同伴在一起的话）</a:t>
            </a: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1219200" y="1428750"/>
            <a:ext cx="2214185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正确施救</a:t>
            </a:r>
          </a:p>
        </p:txBody>
      </p:sp>
    </p:spTree>
    <p:extLst>
      <p:ext uri="{BB962C8B-B14F-4D97-AF65-F5344CB8AC3E}">
        <p14:creationId val="4012839354"/>
      </p:ext>
    </p:extLst>
  </p:cSld>
  <p:clrMapOvr>
    <a:masterClrMapping/>
  </p:clrMapOvr>
  <mc:AlternateContent>
    <mc:Choice Requires="p14">
      <p:transition advClick="0" p14:dur="160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9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105400" y="2461660"/>
            <a:ext cx="3048000" cy="23701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34570"/>
          <a:stretch>
            <a:fillRect/>
          </a:stretch>
        </p:blipFill>
        <p:spPr>
          <a:xfrm>
            <a:off x="0" y="2267776"/>
            <a:ext cx="9144000" cy="287572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447800" y="997625"/>
            <a:ext cx="66294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21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随着夏季来临，中小学生游泳溺水事故进入高发期。教育局发出紧急通知，明确要求中小学生不准私自下水游泳；不到无安全保障的水域游泳。</a:t>
            </a:r>
          </a:p>
        </p:txBody>
      </p:sp>
    </p:spTree>
    <p:extLst>
      <p:ext uri="{BB962C8B-B14F-4D97-AF65-F5344CB8AC3E}">
        <p14:creationId val="2326936040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1"/>
          <p:cNvSpPr txBox="1"/>
          <p:nvPr/>
        </p:nvSpPr>
        <p:spPr>
          <a:xfrm>
            <a:off x="914400" y="1047750"/>
            <a:ext cx="3733800" cy="477482"/>
          </a:xfrm>
          <a:prstGeom prst="rect">
            <a:avLst/>
          </a:prstGeom>
        </p:spPr>
        <p:txBody>
          <a:bodyPr/>
          <a:lstStyle>
            <a:lvl1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2pPr>
            <a:lvl3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3pPr>
            <a:lvl4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4pPr>
            <a:lvl5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5pPr>
            <a:lvl6pPr algn="l" defTabSz="685800" fontAlgn="base" marL="4572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6pPr>
            <a:lvl7pPr algn="l" defTabSz="685800" fontAlgn="base" marL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7pPr>
            <a:lvl8pPr algn="l" defTabSz="685800" fontAlgn="base" marL="13716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8pPr>
            <a:lvl9pPr algn="l" defTabSz="685800" fontAlgn="base" marL="18288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9pPr>
          </a:lstStyle>
          <a:p>
            <a:pPr>
              <a:lnSpc>
                <a:spcPct val="100000"/>
              </a:lnSpc>
            </a:pPr>
            <a:r>
              <a:rPr altLang="en-US" kern="0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溺水正确营救 ！！！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914400" y="1581150"/>
            <a:ext cx="7620000" cy="457200"/>
          </a:xfrm>
          <a:prstGeom prst="rect">
            <a:avLst/>
          </a:prstGeom>
        </p:spPr>
        <p:txBody>
          <a:bodyPr/>
          <a:lstStyle>
            <a:lvl1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2pPr>
            <a:lvl3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3pPr>
            <a:lvl4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4pPr>
            <a:lvl5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5pPr>
            <a:lvl6pPr algn="l" defTabSz="685800" fontAlgn="base" marL="4572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6pPr>
            <a:lvl7pPr algn="l" defTabSz="685800" fontAlgn="base" marL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7pPr>
            <a:lvl8pPr algn="l" defTabSz="685800" fontAlgn="base" marL="13716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8pPr>
            <a:lvl9pPr algn="l" defTabSz="685800" fontAlgn="base" marL="18288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9pPr>
          </a:lstStyle>
          <a:p>
            <a:pPr>
              <a:lnSpc>
                <a:spcPct val="100000"/>
              </a:lnSpc>
            </a:pPr>
            <a:r>
              <a:rPr altLang="en-US" b="0" kern="0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高年级同学和在有条件的情况下，除了呼叫大人，还可以这样做：</a:t>
            </a:r>
          </a:p>
        </p:txBody>
      </p:sp>
      <p:pic>
        <p:nvPicPr>
          <p:cNvPr id="11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265">
            <a:off x="992731" y="2730491"/>
            <a:ext cx="1987532" cy="1303673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5638800" y="2466547"/>
            <a:ext cx="292303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寻找竹竿、树枝等，俯身趴下来，慢慢将溺水者拉上岸,在周边寻找漂浮物给落水者</a:t>
            </a: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914399" y="2208617"/>
            <a:ext cx="4495801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正确施救</a:t>
            </a:r>
          </a:p>
        </p:txBody>
      </p:sp>
      <p:pic>
        <p:nvPicPr>
          <p:cNvPr id="16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265">
            <a:off x="3579423" y="2789172"/>
            <a:ext cx="1775057" cy="1303673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21602665"/>
      </p:ext>
    </p:extLst>
  </p:cSld>
  <p:clrMapOvr>
    <a:masterClrMapping/>
  </p:clrMapOvr>
  <mc:AlternateContent>
    <mc:Choice Requires="p14">
      <p:transition advClick="0" p14:dur="160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3"/>
      <p:bldP grpId="0" spid="1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5" name="矩形 1"/>
          <p:cNvSpPr>
            <a:spLocks noChangeArrowheads="1"/>
          </p:cNvSpPr>
          <p:nvPr/>
        </p:nvSpPr>
        <p:spPr bwMode="auto">
          <a:xfrm>
            <a:off x="5546557" y="1885950"/>
            <a:ext cx="2225843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当周围没有漂浮物或者竹竿时，可以用衣服打绳结抛向溺水者。</a:t>
            </a:r>
          </a:p>
        </p:txBody>
      </p:sp>
      <p:pic>
        <p:nvPicPr>
          <p:cNvPr id="49156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72685" y="1432928"/>
            <a:ext cx="3780315" cy="2434222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5630285" y="1369958"/>
            <a:ext cx="1913515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正确施救</a:t>
            </a:r>
          </a:p>
        </p:txBody>
      </p:sp>
    </p:spTree>
    <p:extLst>
      <p:ext uri="{BB962C8B-B14F-4D97-AF65-F5344CB8AC3E}">
        <p14:creationId val="20377740"/>
      </p:ext>
    </p:extLst>
  </p:cSld>
  <p:clrMapOvr>
    <a:masterClrMapping/>
  </p:clrMapOvr>
  <mc:AlternateContent>
    <mc:Choice Requires="p14">
      <p:transition advClick="0" p14:dur="160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155"/>
      <p:bldP grpId="0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3693" y="2103662"/>
            <a:ext cx="3181707" cy="29064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1" t="1611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86471" y="934819"/>
            <a:ext cx="258553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6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第五部分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1905000" y="1559064"/>
            <a:ext cx="532873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pc="600" sz="44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不慎落水如何自救</a:t>
            </a:r>
          </a:p>
        </p:txBody>
      </p:sp>
      <p:sp>
        <p:nvSpPr>
          <p:cNvPr id="12" name="矩形 11"/>
          <p:cNvSpPr/>
          <p:nvPr/>
        </p:nvSpPr>
        <p:spPr>
          <a:xfrm>
            <a:off x="1905000" y="2266950"/>
            <a:ext cx="436739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accent1"/>
                </a:solidFill>
              </a:rPr>
              <a:t>school safety education theme class meeting school safety education theme class meeting</a:t>
            </a:r>
          </a:p>
        </p:txBody>
      </p:sp>
    </p:spTree>
    <p:extLst>
      <p:ext uri="{BB962C8B-B14F-4D97-AF65-F5344CB8AC3E}">
        <p14:creationId val="2391754464"/>
      </p:ext>
    </p:extLst>
  </p:cSld>
  <p:clrMapOvr>
    <a:masterClrMapping/>
  </p:clrMapOvr>
  <mc:AlternateContent>
    <mc:Choice Requires="p14">
      <p:transition advClick="0" p14:dur="12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6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265">
            <a:off x="1448782" y="1783353"/>
            <a:ext cx="2284998" cy="1584834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8553">
            <a:off x="5286274" y="1792933"/>
            <a:ext cx="2313404" cy="1517420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219200" y="1123950"/>
            <a:ext cx="661861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正确自救</a:t>
            </a:r>
          </a:p>
        </p:txBody>
      </p:sp>
      <p:sp>
        <p:nvSpPr>
          <p:cNvPr id="6" name="TextBox 2"/>
          <p:cNvSpPr>
            <a:spLocks noChangeArrowheads="1"/>
          </p:cNvSpPr>
          <p:nvPr/>
        </p:nvSpPr>
        <p:spPr bwMode="auto">
          <a:xfrm>
            <a:off x="5061049" y="3541752"/>
            <a:ext cx="2763855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135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及时甩掉鞋子和口袋里的重物，但不要脱掉衣服，因为它会产生一定的浮力，对你有很大帮助。</a:t>
            </a:r>
          </a:p>
        </p:txBody>
      </p:sp>
      <p:sp>
        <p:nvSpPr>
          <p:cNvPr id="52227" name="TextBox 2"/>
          <p:cNvSpPr>
            <a:spLocks noChangeArrowheads="1"/>
          </p:cNvSpPr>
          <p:nvPr/>
        </p:nvSpPr>
        <p:spPr bwMode="auto">
          <a:xfrm>
            <a:off x="1295400" y="3541752"/>
            <a:ext cx="275422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135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如果你不习水性，应迅速把头向后仰，口向上，尽量使口鼻露出水面，不能将手上举或挣扎，以免使身体下沉。</a:t>
            </a:r>
          </a:p>
        </p:txBody>
      </p:sp>
    </p:spTree>
    <p:extLst>
      <p:ext uri="{BB962C8B-B14F-4D97-AF65-F5344CB8AC3E}">
        <p14:creationId val="1067033155"/>
      </p:ext>
    </p:extLst>
  </p:cSld>
  <p:clrMapOvr>
    <a:masterClrMapping/>
  </p:clrMapOvr>
  <mc:AlternateContent>
    <mc:Choice Requires="p14">
      <p:transition advClick="0" p14:dur="160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  <p:bldP grpId="0" spid="5222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5" name="TextBox 2"/>
          <p:cNvSpPr>
            <a:spLocks noChangeArrowheads="1"/>
          </p:cNvSpPr>
          <p:nvPr/>
        </p:nvSpPr>
        <p:spPr bwMode="auto">
          <a:xfrm>
            <a:off x="1344313" y="1535809"/>
            <a:ext cx="2312894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5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假如周围有木板，应抓住，借用木板的浮力使自己的身体尽量往上浮。</a:t>
            </a:r>
          </a:p>
        </p:txBody>
      </p:sp>
      <p:sp>
        <p:nvSpPr>
          <p:cNvPr id="3" name="矩形 2"/>
          <p:cNvSpPr/>
          <p:nvPr/>
        </p:nvSpPr>
        <p:spPr>
          <a:xfrm>
            <a:off x="4800602" y="1535809"/>
            <a:ext cx="2743200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5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如果有人跳水相救，千万不可死死抱住救助者不放，而应尽量放松，配合救助者把你带到岸边。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1525" y="2523959"/>
            <a:ext cx="2414639" cy="1773407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0031" y="2447760"/>
            <a:ext cx="2517569" cy="1905000"/>
          </a:xfrm>
          <a:prstGeom prst="rect">
            <a:avLst/>
          </a:prstGeom>
          <a:ln cap="sq" cmpd="thickThin" w="88900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1439738" y="1047751"/>
            <a:ext cx="2476425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正确自救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4974286" y="1047750"/>
            <a:ext cx="2493313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正确自救</a:t>
            </a:r>
          </a:p>
        </p:txBody>
      </p:sp>
    </p:spTree>
    <p:extLst>
      <p:ext uri="{BB962C8B-B14F-4D97-AF65-F5344CB8AC3E}">
        <p14:creationId val="3100821287"/>
      </p:ext>
    </p:extLst>
  </p:cSld>
  <p:clrMapOvr>
    <a:masterClrMapping/>
  </p:clrMapOvr>
  <mc:AlternateContent>
    <mc:Choice Requires="p14">
      <p:transition advClick="0" p14:dur="160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5"/>
      <p:bldP grpId="0" spid="3"/>
      <p:bldP grpId="0" spid="8"/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028950"/>
            <a:ext cx="9144000" cy="2114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647950"/>
            <a:ext cx="2286000" cy="2345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748318"/>
            <a:ext cx="9144000" cy="4395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b="5712" r="3281"/>
          <a:stretch>
            <a:fillRect/>
          </a:stretch>
        </p:blipFill>
        <p:spPr>
          <a:xfrm>
            <a:off x="2286000" y="666750"/>
            <a:ext cx="4493155" cy="189118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38400" y="2571750"/>
            <a:ext cx="4062590" cy="338554"/>
            <a:chOff x="2499575" y="2571750"/>
            <a:chExt cx="4062590" cy="338554"/>
          </a:xfrm>
        </p:grpSpPr>
        <p:sp>
          <p:nvSpPr>
            <p:cNvPr id="39" name="矩形 38"/>
            <p:cNvSpPr/>
            <p:nvPr/>
          </p:nvSpPr>
          <p:spPr>
            <a:xfrm>
              <a:off x="2667000" y="2571750"/>
              <a:ext cx="37388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mtClean="0" spc="1200" sz="1600">
                  <a:solidFill>
                    <a:schemeClr val="accent1"/>
                  </a:solidFill>
                  <a:latin typeface="+mn-ea"/>
                  <a:sym charset="-122" panose="02000000000000000000" pitchFamily="2" typeface="inpin liuliuyuan"/>
                </a:rPr>
                <a:t>学校安全教育主题班会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99575" y="2580715"/>
              <a:ext cx="4062590" cy="30953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" name="矩形 10"/>
          <p:cNvSpPr/>
          <p:nvPr/>
        </p:nvSpPr>
        <p:spPr>
          <a:xfrm>
            <a:off x="2961809" y="3178373"/>
            <a:ext cx="310388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pc="900" sz="14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演示完毕感谢您的观看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2286000" y="2952750"/>
            <a:ext cx="4367390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accent1"/>
                </a:solidFill>
              </a:rPr>
              <a:t>SCHOOL SAFETY EDUCATION THEME CLASS MEETING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057400" y="3474135"/>
            <a:ext cx="1676400" cy="1231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</p:spTree>
    <p:extLst>
      <p:ext uri="{BB962C8B-B14F-4D97-AF65-F5344CB8AC3E}">
        <p14:creationId val="2360056435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094237" y="2571750"/>
            <a:ext cx="2754363" cy="24888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34570"/>
          <a:stretch>
            <a:fillRect/>
          </a:stretch>
        </p:blipFill>
        <p:spPr>
          <a:xfrm>
            <a:off x="0" y="2267776"/>
            <a:ext cx="9144000" cy="287572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066800" y="971550"/>
            <a:ext cx="589280" cy="1066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 sz="32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目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mtClean="0" sz="32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录</a:t>
            </a:r>
          </a:p>
        </p:txBody>
      </p:sp>
      <p:sp>
        <p:nvSpPr>
          <p:cNvPr id="35" name="矩形 34"/>
          <p:cNvSpPr/>
          <p:nvPr/>
        </p:nvSpPr>
        <p:spPr>
          <a:xfrm>
            <a:off x="1986470" y="1047750"/>
            <a:ext cx="357613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9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01、远离野外危险水域</a:t>
            </a:r>
          </a:p>
        </p:txBody>
      </p:sp>
      <p:sp>
        <p:nvSpPr>
          <p:cNvPr id="36" name="矩形 35"/>
          <p:cNvSpPr/>
          <p:nvPr/>
        </p:nvSpPr>
        <p:spPr>
          <a:xfrm>
            <a:off x="1986470" y="1763660"/>
            <a:ext cx="357613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9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02、游泳注意事项</a:t>
            </a:r>
          </a:p>
        </p:txBody>
      </p:sp>
      <p:sp>
        <p:nvSpPr>
          <p:cNvPr id="37" name="矩形 36"/>
          <p:cNvSpPr/>
          <p:nvPr/>
        </p:nvSpPr>
        <p:spPr>
          <a:xfrm>
            <a:off x="1986470" y="2537252"/>
            <a:ext cx="357613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9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03、同伴落水不要错误营救</a:t>
            </a:r>
          </a:p>
        </p:txBody>
      </p:sp>
      <p:sp>
        <p:nvSpPr>
          <p:cNvPr id="38" name="矩形 37"/>
          <p:cNvSpPr/>
          <p:nvPr/>
        </p:nvSpPr>
        <p:spPr>
          <a:xfrm>
            <a:off x="5034469" y="1055828"/>
            <a:ext cx="357613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9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04、同伴落水如何正确施救</a:t>
            </a:r>
          </a:p>
        </p:txBody>
      </p:sp>
      <p:sp>
        <p:nvSpPr>
          <p:cNvPr id="40" name="矩形 39"/>
          <p:cNvSpPr/>
          <p:nvPr/>
        </p:nvSpPr>
        <p:spPr>
          <a:xfrm>
            <a:off x="5034469" y="1771740"/>
            <a:ext cx="357613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9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05、不慎落水如何自救</a:t>
            </a:r>
          </a:p>
        </p:txBody>
      </p:sp>
    </p:spTree>
    <p:extLst>
      <p:ext uri="{BB962C8B-B14F-4D97-AF65-F5344CB8AC3E}">
        <p14:creationId val="666179550"/>
      </p:ext>
    </p:extLst>
  </p:cSld>
  <p:clrMapOvr>
    <a:masterClrMapping/>
  </p:clrMapOvr>
  <mc:AlternateContent>
    <mc:Choice Requires="p14">
      <p:transition advClick="0" p14:dur="160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  <p:bldP grpId="0" spid="4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90908"/>
            <a:ext cx="9144000" cy="2252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3693" y="2103662"/>
            <a:ext cx="3181707" cy="29064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37511" cy="204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1" t="1611"/>
          <a:stretch>
            <a:fillRect/>
          </a:stretch>
        </p:blipFill>
        <p:spPr>
          <a:xfrm>
            <a:off x="0" y="819150"/>
            <a:ext cx="9144000" cy="43243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905000" y="971550"/>
            <a:ext cx="258553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6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第一部分</a:t>
            </a:r>
          </a:p>
        </p:txBody>
      </p:sp>
      <p:sp>
        <p:nvSpPr>
          <p:cNvPr id="36" name="矩形 35"/>
          <p:cNvSpPr/>
          <p:nvPr/>
        </p:nvSpPr>
        <p:spPr>
          <a:xfrm>
            <a:off x="1910270" y="1581150"/>
            <a:ext cx="4566730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pc="300" sz="4000">
                <a:solidFill>
                  <a:schemeClr val="accent1"/>
                </a:solidFill>
                <a:latin typeface="+mn-ea"/>
                <a:sym charset="-122" panose="02000000000000000000" pitchFamily="2" typeface="inpin liuliuyuan"/>
              </a:rPr>
              <a:t>远离野外危险水域</a:t>
            </a:r>
          </a:p>
        </p:txBody>
      </p:sp>
      <p:sp>
        <p:nvSpPr>
          <p:cNvPr id="12" name="矩形 11"/>
          <p:cNvSpPr/>
          <p:nvPr/>
        </p:nvSpPr>
        <p:spPr>
          <a:xfrm>
            <a:off x="1905000" y="2266950"/>
            <a:ext cx="436739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accent1"/>
                </a:solidFill>
              </a:rPr>
              <a:t>school safety education theme class meeting school safety education theme class meeting</a:t>
            </a:r>
          </a:p>
        </p:txBody>
      </p:sp>
    </p:spTree>
    <p:extLst>
      <p:ext uri="{BB962C8B-B14F-4D97-AF65-F5344CB8AC3E}">
        <p14:creationId val="36761401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914400" y="2297490"/>
            <a:ext cx="307825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一般发生溺水的地点在：水库、水坑、河流、溪边，游泳池……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38600" y="849136"/>
            <a:ext cx="4717328" cy="3094214"/>
          </a:xfrm>
          <a:custGeom>
            <a:gdLst>
              <a:gd fmla="*/ 0 w 3714750" name="connsiteX0"/>
              <a:gd fmla="*/ 0 h 3794135" name="connsiteY0"/>
              <a:gd fmla="*/ 3714750 w 3714750" name="connsiteX1"/>
              <a:gd fmla="*/ 0 h 3794135" name="connsiteY1"/>
              <a:gd fmla="*/ 3714750 w 3714750" name="connsiteX2"/>
              <a:gd fmla="*/ 3794135 h 3794135" name="connsiteY2"/>
              <a:gd fmla="*/ 0 w 3714750" name="connsiteX3"/>
              <a:gd fmla="*/ 3794135 h 379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94135" w="3714750">
                <a:moveTo>
                  <a:pt x="0" y="0"/>
                </a:moveTo>
                <a:lnTo>
                  <a:pt x="3714750" y="0"/>
                </a:lnTo>
                <a:lnTo>
                  <a:pt x="3714750" y="3794135"/>
                </a:lnTo>
                <a:lnTo>
                  <a:pt x="0" y="3794135"/>
                </a:lnTo>
                <a:close/>
              </a:path>
            </a:pathLst>
          </a:custGeom>
        </p:spPr>
      </p:pic>
      <p:sp>
        <p:nvSpPr>
          <p:cNvPr id="6" name="标题 1"/>
          <p:cNvSpPr txBox="1"/>
          <p:nvPr/>
        </p:nvSpPr>
        <p:spPr>
          <a:xfrm>
            <a:off x="685800" y="1504950"/>
            <a:ext cx="3352800" cy="762000"/>
          </a:xfrm>
          <a:prstGeom prst="rect">
            <a:avLst/>
          </a:prstGeom>
        </p:spPr>
        <p:txBody>
          <a:bodyPr/>
          <a:lstStyle>
            <a:lvl1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2pPr>
            <a:lvl3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3pPr>
            <a:lvl4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4pPr>
            <a:lvl5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5pPr>
            <a:lvl6pPr algn="l" defTabSz="685800" fontAlgn="base" marL="4572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6pPr>
            <a:lvl7pPr algn="l" defTabSz="685800" fontAlgn="base" marL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7pPr>
            <a:lvl8pPr algn="l" defTabSz="685800" fontAlgn="base" marL="13716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8pPr>
            <a:lvl9pPr algn="l" defTabSz="685800" fontAlgn="base" marL="18288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kern="0" lang="zh-CN" spc="1200" sz="4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危险水域</a:t>
            </a:r>
          </a:p>
        </p:txBody>
      </p:sp>
    </p:spTree>
    <p:extLst>
      <p:ext uri="{BB962C8B-B14F-4D97-AF65-F5344CB8AC3E}">
        <p14:creationId val="1511265076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59"/>
      <p:bldP grpId="0" spid="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7" name="Text Box 3"/>
          <p:cNvSpPr>
            <a:spLocks noChangeArrowheads="1"/>
          </p:cNvSpPr>
          <p:nvPr/>
        </p:nvSpPr>
        <p:spPr bwMode="auto">
          <a:xfrm>
            <a:off x="990421" y="1504950"/>
            <a:ext cx="3460988" cy="3657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b="1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为什么游泳池也会发生溺水呢？</a:t>
            </a:r>
          </a:p>
        </p:txBody>
      </p:sp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914400" y="2099000"/>
            <a:ext cx="3733800" cy="1463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“在人们惯性思维里，都觉得在河里或水库里游泳比较危险。其实从最近几年的经验看，游泳池里出意外的案例也特别多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z="15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而且有增多的趋势。”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343400" y="963787"/>
            <a:ext cx="3886200" cy="3208163"/>
          </a:xfrm>
          <a:prstGeom prst="rect">
            <a:avLst/>
          </a:prstGeom>
        </p:spPr>
      </p:pic>
    </p:spTree>
    <p:extLst>
      <p:ext uri="{BB962C8B-B14F-4D97-AF65-F5344CB8AC3E}">
        <p14:creationId val="1184873699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87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4572000" y="1654076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2014年7月3日，一名9岁孩子在三亚某酒店游泳时不幸溺亡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2014年7月4日，8岁男孩在海口市现代花园小区游泳池溺亡</a:t>
            </a:r>
          </a:p>
        </p:txBody>
      </p:sp>
      <p:sp>
        <p:nvSpPr>
          <p:cNvPr id="6" name="Text Box 3"/>
          <p:cNvSpPr>
            <a:spLocks noChangeArrowheads="1"/>
          </p:cNvSpPr>
          <p:nvPr/>
        </p:nvSpPr>
        <p:spPr bwMode="auto">
          <a:xfrm>
            <a:off x="4635162" y="1383268"/>
            <a:ext cx="1765637" cy="3657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b="1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悲痛案例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57200" y="1066800"/>
            <a:ext cx="4124164" cy="3028950"/>
          </a:xfrm>
          <a:prstGeom prst="rect">
            <a:avLst/>
          </a:prstGeom>
        </p:spPr>
      </p:pic>
    </p:spTree>
    <p:extLst>
      <p:ext uri="{BB962C8B-B14F-4D97-AF65-F5344CB8AC3E}">
        <p14:creationId val="1822787990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2"/>
      <p:bldP grpId="0" spid="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066800" y="1353807"/>
            <a:ext cx="227838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3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你知道吗？</a:t>
            </a:r>
          </a:p>
        </p:txBody>
      </p:sp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1143001" y="2013734"/>
            <a:ext cx="27432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人在溺水后，2分钟后将失去意识；4-6分钟身体将遭受不可避免的伤害如果在野外落水，很难被及时营救，从而溺水死亡。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4800" y="895350"/>
            <a:ext cx="3733800" cy="3269760"/>
          </a:xfrm>
          <a:custGeom>
            <a:gdLst>
              <a:gd fmla="*/ 0 w 3714750" name="connsiteX0"/>
              <a:gd fmla="*/ 0 h 3794135" name="connsiteY0"/>
              <a:gd fmla="*/ 3714750 w 3714750" name="connsiteX1"/>
              <a:gd fmla="*/ 0 h 3794135" name="connsiteY1"/>
              <a:gd fmla="*/ 3714750 w 3714750" name="connsiteX2"/>
              <a:gd fmla="*/ 3794135 h 3794135" name="connsiteY2"/>
              <a:gd fmla="*/ 0 w 3714750" name="connsiteX3"/>
              <a:gd fmla="*/ 3794135 h 37941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94135" w="3714750">
                <a:moveTo>
                  <a:pt x="0" y="0"/>
                </a:moveTo>
                <a:lnTo>
                  <a:pt x="3714750" y="0"/>
                </a:lnTo>
                <a:lnTo>
                  <a:pt x="3714750" y="3794135"/>
                </a:lnTo>
                <a:lnTo>
                  <a:pt x="0" y="3794135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476209246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75"/>
      <p:bldP grpId="0" spid="2867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3952311" y="1577882"/>
            <a:ext cx="4810689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00101010101" pitchFamily="49" typeface="经典趣体繁"/>
                <a:sym charset="-122" panose="02000000000000000000" pitchFamily="2" typeface="inpin liuliuyuan"/>
              </a:rPr>
              <a:t>所以，不管是野外的小溪河流水库，还是游泳池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00101010101" pitchFamily="49" typeface="经典趣体繁"/>
                <a:sym charset="-122" panose="02000000000000000000" pitchFamily="2" typeface="inpin liuliuyuan"/>
              </a:rPr>
              <a:t>都可能会发生溺水危险，同学们不仅要远离野外危险水域，在正规游泳池，也要牢记游泳安全。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3400" y="971550"/>
            <a:ext cx="3229585" cy="2950223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3657600" y="2854411"/>
            <a:ext cx="4834365" cy="403139"/>
          </a:xfrm>
          <a:prstGeom prst="rect">
            <a:avLst/>
          </a:prstGeom>
        </p:spPr>
        <p:txBody>
          <a:bodyPr/>
          <a:lstStyle>
            <a:lvl1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2pPr>
            <a:lvl3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3pPr>
            <a:lvl4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4pPr>
            <a:lvl5pPr algn="l" defTabSz="685800" eaLnBrk="0" fontAlgn="base" hangingPunc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5pPr>
            <a:lvl6pPr algn="l" defTabSz="685800" fontAlgn="base" marL="4572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6pPr>
            <a:lvl7pPr algn="l" defTabSz="685800" fontAlgn="base" marL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7pPr>
            <a:lvl8pPr algn="l" defTabSz="685800" fontAlgn="base" marL="13716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8pPr>
            <a:lvl9pPr algn="l" defTabSz="685800" fontAlgn="base" marL="18288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sz="3200">
                <a:solidFill>
                  <a:schemeClr val="tx1"/>
                </a:solidFill>
                <a:latin charset="-122" pitchFamily="49" typeface="黑体"/>
                <a:ea charset="-122" pitchFamily="49" typeface="黑体"/>
              </a:defRPr>
            </a:lvl9pPr>
          </a:lstStyle>
          <a:p>
            <a:pPr algn="ctr">
              <a:lnSpc>
                <a:spcPct val="100000"/>
              </a:lnSpc>
            </a:pPr>
            <a:r>
              <a:rPr altLang="en-US" kern="0" lang="zh-CN" sz="5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00000000000000000" pitchFamily="2" typeface="inpin liuliuyuan"/>
              </a:rPr>
              <a:t>远离危险水域</a:t>
            </a:r>
          </a:p>
        </p:txBody>
      </p:sp>
    </p:spTree>
    <p:extLst>
      <p:ext uri="{BB962C8B-B14F-4D97-AF65-F5344CB8AC3E}">
        <p14:creationId val="4115865323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699"/>
      <p:bldP grpId="0" spid="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0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162F1"/>
      </a:accent1>
      <a:accent2>
        <a:srgbClr val="FDAA03"/>
      </a:accent2>
      <a:accent3>
        <a:srgbClr val="0162F1"/>
      </a:accent3>
      <a:accent4>
        <a:srgbClr val="FDAA03"/>
      </a:accent4>
      <a:accent5>
        <a:srgbClr val="0162F1"/>
      </a:accent5>
      <a:accent6>
        <a:srgbClr val="FDAA03"/>
      </a:accent6>
      <a:hlink>
        <a:srgbClr val="0162F1"/>
      </a:hlink>
      <a:folHlink>
        <a:srgbClr val="FDAA03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69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Arial Black</vt:lpstr>
      <vt:lpstr>微软雅黑</vt:lpstr>
      <vt:lpstr>inpin liuliuyuan</vt:lpstr>
      <vt:lpstr>Calibri Light</vt:lpstr>
      <vt:lpstr>Calibri</vt:lpstr>
      <vt:lpstr>宋体</vt:lpstr>
      <vt:lpstr>黑体</vt:lpstr>
      <vt:lpstr>经典趣体繁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2021-08-22T11:59:18Z</dcterms:created>
  <cp:lastPrinted>2021-08-22T11:59:18Z</cp:lastPrinted>
  <dcterms:modified xsi:type="dcterms:W3CDTF">2021-08-22T05:46:19Z</dcterms:modified>
  <cp:revision>1</cp:revision>
</cp:coreProperties>
</file>