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1" r:id="rId2"/>
  </p:sldMasterIdLst>
  <p:notesMasterIdLst>
    <p:notesMasterId r:id="rId3"/>
  </p:notesMasterIdLst>
  <p:handoutMasterIdLst>
    <p:handoutMasterId r:id="rId4"/>
  </p:handoutMasterIdLst>
  <p:sldIdLst>
    <p:sldId id="259" r:id="rId5"/>
    <p:sldId id="260" r:id="rId6"/>
    <p:sldId id="261" r:id="rId7"/>
    <p:sldId id="262" r:id="rId8"/>
    <p:sldId id="269" r:id="rId9"/>
    <p:sldId id="270" r:id="rId10"/>
    <p:sldId id="263" r:id="rId11"/>
    <p:sldId id="271" r:id="rId12"/>
    <p:sldId id="272" r:id="rId13"/>
    <p:sldId id="264" r:id="rId14"/>
    <p:sldId id="273" r:id="rId15"/>
    <p:sldId id="274" r:id="rId16"/>
    <p:sldId id="275" r:id="rId17"/>
    <p:sldId id="265" r:id="rId18"/>
    <p:sldId id="276" r:id="rId19"/>
    <p:sldId id="277" r:id="rId20"/>
    <p:sldId id="266" r:id="rId21"/>
    <p:sldId id="278" r:id="rId22"/>
    <p:sldId id="279" r:id="rId23"/>
    <p:sldId id="280" r:id="rId24"/>
    <p:sldId id="267" r:id="rId25"/>
    <p:sldId id="281" r:id="rId26"/>
    <p:sldId id="282" r:id="rId27"/>
    <p:sldId id="268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9B83-B897-4B63-B8B3-5B3A26F18BAA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737A6-C23D-4C69-A9F0-3A8C21435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688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E4D89-3A69-4D0B-8706-7E12EE2F1DE0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EE733-4D92-4827-87ED-802C0430BE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5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7173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2297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6414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3728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2890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5845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1511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297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4143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1954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441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7465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3975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3224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0891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3829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736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208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3607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3548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986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509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472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278514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advTm="3000" p14:dur="3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065031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456542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842402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47127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7550092" y="647938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val="880160624"/>
      </p:ext>
    </p:extLst>
  </p:cSld>
  <p:clrMapOvr>
    <a:masterClrMapping/>
  </p:clrMapOvr>
  <mc:AlternateContent>
    <mc:Choice Requires="p14">
      <p:transition spd="slow" advClick="0" advTm="3000" p14:dur="3500">
        <p:random/>
      </p:transition>
    </mc:Choice>
    <mc:Fallback>
      <p:transition spd="slow" advClick="0" advTm="300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489940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802547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855833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456673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370675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084036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329689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09881" cy="6858000"/>
            <a:chExt cx="12309881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请在此输入标题</a:t>
                </a:r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>
    <mc:Choice Requires="p14">
      <p:transition spd="slow" advClick="0" advTm="3000" p14:dur="3500">
        <p:random/>
      </p:transition>
    </mc:Choice>
    <mc:Fallback>
      <p:transition spd="slow" advClick="0" advTm="300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185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10.png" Type="http://schemas.openxmlformats.org/officeDocument/2006/relationships/image"/><Relationship Id="rId7" Target="../media/image20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5.jpe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6.jpeg" Type="http://schemas.openxmlformats.org/officeDocument/2006/relationships/image"/><Relationship Id="rId4" Target="../media/image5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10.png" Type="http://schemas.openxmlformats.org/officeDocument/2006/relationships/image"/><Relationship Id="rId7" Target="../media/image20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1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10.png" Type="http://schemas.openxmlformats.org/officeDocument/2006/relationships/image"/><Relationship Id="rId7" Target="../media/image20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1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1.png" Type="http://schemas.openxmlformats.org/officeDocument/2006/relationships/image"/><Relationship Id="rId4" Target="../media/image7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1.png" Type="http://schemas.openxmlformats.org/officeDocument/2006/relationships/image"/><Relationship Id="rId7" Target="../media/image14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10.png" Type="http://schemas.openxmlformats.org/officeDocument/2006/relationships/image"/><Relationship Id="rId7" Target="../media/image20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3.png" Type="http://schemas.openxmlformats.org/officeDocument/2006/relationships/image"/><Relationship Id="rId4" Target="../media/image10.png" Type="http://schemas.openxmlformats.org/officeDocument/2006/relationships/image"/><Relationship Id="rId5" Target="../media/image3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0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3.png" Type="http://schemas.openxmlformats.org/officeDocument/2006/relationships/image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15.png" Type="http://schemas.openxmlformats.org/officeDocument/2006/relationships/image"/><Relationship Id="rId5" Target="../media/image10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10.png" Type="http://schemas.openxmlformats.org/officeDocument/2006/relationships/image"/><Relationship Id="rId7" Target="../media/image20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10.png" Type="http://schemas.openxmlformats.org/officeDocument/2006/relationships/image"/><Relationship Id="rId7" Target="../media/image20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3.png" Type="http://schemas.openxmlformats.org/officeDocument/2006/relationships/image"/><Relationship Id="rId4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F7DF14CB-5CE5-4BAD-9809-970C8A98D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C2F0F1-A9DB-48DB-8141-C77E591C2969}"/>
              </a:ext>
            </a:extLst>
          </p:cNvPr>
          <p:cNvGrpSpPr/>
          <p:nvPr/>
        </p:nvGrpSpPr>
        <p:grpSpPr>
          <a:xfrm>
            <a:off x="361988" y="291743"/>
            <a:ext cx="11468024" cy="6155355"/>
            <a:chOff x="361988" y="349617"/>
            <a:chExt cx="11468024" cy="615535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CED04D5-C3D4-4B3C-9546-46A876E05C25}"/>
                </a:ext>
              </a:extLst>
            </p:cNvPr>
            <p:cNvSpPr/>
            <p:nvPr/>
          </p:nvSpPr>
          <p:spPr>
            <a:xfrm>
              <a:off x="361988" y="1228707"/>
              <a:ext cx="11432615" cy="5276265"/>
            </a:xfrm>
            <a:prstGeom prst="rect">
              <a:avLst/>
            </a:prstGeom>
            <a:solidFill>
              <a:srgbClr val="D7F8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1BC613E-63D3-44B9-B598-96740EA2712C}"/>
                </a:ext>
              </a:extLst>
            </p:cNvPr>
            <p:cNvGrpSpPr/>
            <p:nvPr/>
          </p:nvGrpSpPr>
          <p:grpSpPr>
            <a:xfrm>
              <a:off x="361988" y="349617"/>
              <a:ext cx="11468024" cy="1062071"/>
              <a:chOff x="361988" y="361191"/>
              <a:chExt cx="11468024" cy="1062071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4564F6DD-B934-48A1-8201-633F778CBF9B}"/>
                  </a:ext>
                </a:extLst>
              </p:cNvPr>
              <p:cNvSpPr/>
              <p:nvPr/>
            </p:nvSpPr>
            <p:spPr>
              <a:xfrm>
                <a:off x="361988" y="604684"/>
                <a:ext cx="11468024" cy="818578"/>
              </a:xfrm>
              <a:prstGeom prst="roundRect">
                <a:avLst>
                  <a:gd fmla="val 15140" name="adj"/>
                </a:avLst>
              </a:prstGeom>
              <a:solidFill>
                <a:srgbClr val="47984B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C54728CF-6AF1-48F3-AA6D-BF6C32486767}"/>
                  </a:ext>
                </a:extLst>
              </p:cNvPr>
              <p:cNvSpPr/>
              <p:nvPr/>
            </p:nvSpPr>
            <p:spPr>
              <a:xfrm>
                <a:off x="1308881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FD34AB5-B37A-43E7-8D3F-42EC63626C86}"/>
                  </a:ext>
                </a:extLst>
              </p:cNvPr>
              <p:cNvSpPr/>
              <p:nvPr/>
            </p:nvSpPr>
            <p:spPr>
              <a:xfrm>
                <a:off x="2659990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ABDB10FE-33CA-471E-BEBC-26C1309BD63D}"/>
                  </a:ext>
                </a:extLst>
              </p:cNvPr>
              <p:cNvSpPr/>
              <p:nvPr/>
            </p:nvSpPr>
            <p:spPr>
              <a:xfrm>
                <a:off x="4011099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4FE41329-9084-4A28-AC45-2A9A8827EA28}"/>
                  </a:ext>
                </a:extLst>
              </p:cNvPr>
              <p:cNvSpPr/>
              <p:nvPr/>
            </p:nvSpPr>
            <p:spPr>
              <a:xfrm>
                <a:off x="5362208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C0228424-68A6-40EA-8F9F-2AD61A2E34FA}"/>
                  </a:ext>
                </a:extLst>
              </p:cNvPr>
              <p:cNvSpPr/>
              <p:nvPr/>
            </p:nvSpPr>
            <p:spPr>
              <a:xfrm>
                <a:off x="8064426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63B303CA-D7FB-4F02-81DD-E4D854110842}"/>
                  </a:ext>
                </a:extLst>
              </p:cNvPr>
              <p:cNvSpPr/>
              <p:nvPr/>
            </p:nvSpPr>
            <p:spPr>
              <a:xfrm>
                <a:off x="6713317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37C35B12-C11A-4602-988B-0D75F7DFA5C5}"/>
                  </a:ext>
                </a:extLst>
              </p:cNvPr>
              <p:cNvSpPr/>
              <p:nvPr/>
            </p:nvSpPr>
            <p:spPr>
              <a:xfrm>
                <a:off x="9415535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B77D0813-35EE-4575-B029-2555366B4AB1}"/>
                  </a:ext>
                </a:extLst>
              </p:cNvPr>
              <p:cNvSpPr/>
              <p:nvPr/>
            </p:nvSpPr>
            <p:spPr>
              <a:xfrm>
                <a:off x="10766642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D854168-73A2-46D8-9B70-C51E9EDA4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18595" y="1686178"/>
            <a:ext cx="9321123" cy="275298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2EFE666-ED42-4E2C-A343-3164E53B2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0190" y="687781"/>
            <a:ext cx="3249894" cy="283978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EA9EBA2-295A-46D6-A162-333F00DB3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90887" y="3397164"/>
            <a:ext cx="1376901" cy="8678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CA3E05C-EC06-4EDE-A73D-E45756378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108542" y="1239856"/>
            <a:ext cx="1376901" cy="86781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3C7C4F4-6614-4613-8185-1929FF6739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57348" y="4913150"/>
            <a:ext cx="5011313" cy="19651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E0BED66-3AFC-46DF-9BB9-951402EE69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25223" y="5089370"/>
            <a:ext cx="4556667" cy="177875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3973819-275B-415E-936B-F5344168D9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853469" y="2355321"/>
            <a:ext cx="2346350" cy="147883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CDB282A-E4C6-48ED-A767-3F22113066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278551" y="5079243"/>
            <a:ext cx="3913450" cy="177875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797C517-9E91-40EF-B231-A46A53D819A1}"/>
              </a:ext>
            </a:extLst>
          </p:cNvPr>
          <p:cNvSpPr txBox="1"/>
          <p:nvPr/>
        </p:nvSpPr>
        <p:spPr>
          <a:xfrm>
            <a:off x="4279755" y="4255322"/>
            <a:ext cx="449334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269F48"/>
                </a:solidFill>
                <a:cs typeface="+mn-ea"/>
                <a:sym typeface="+mn-lt"/>
              </a:rPr>
              <a:t>—植树节主题PPT—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5A1902B-B595-4251-B1AB-00074E3F4655}"/>
              </a:ext>
            </a:extLst>
          </p:cNvPr>
          <p:cNvSpPr txBox="1"/>
          <p:nvPr/>
        </p:nvSpPr>
        <p:spPr>
          <a:xfrm>
            <a:off x="4564436" y="4852424"/>
            <a:ext cx="392398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269F48"/>
                </a:solidFill>
                <a:cs typeface="+mn-ea"/>
                <a:sym typeface="+mn-lt"/>
              </a:rPr>
              <a:t>优页PPT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C3A6BE9B-C7DA-4D62-B835-488962A4A0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930169" y="4055203"/>
            <a:ext cx="1623819" cy="10234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DFE223F-C9CE-4803-8490-E7BDE4C305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33555" y="4134578"/>
            <a:ext cx="830151" cy="523220"/>
          </a:xfrm>
          <a:prstGeom prst="rect">
            <a:avLst/>
          </a:prstGeom>
        </p:spPr>
      </p:pic>
    </p:spTree>
    <p:extLst>
      <p:ext uri="{BB962C8B-B14F-4D97-AF65-F5344CB8AC3E}">
        <p14:creationId val="1438126590"/>
      </p:ext>
    </p:extLst>
  </p:cSld>
  <p:clrMapOvr>
    <a:masterClrMapping/>
  </p:clrMapOvr>
  <mc:AlternateContent>
    <mc:Choice Requires="p14">
      <p:transition advClick="0" advTm="3000" p14:dur="0"/>
    </mc:Choice>
    <mc:Fallback>
      <p:transition advClick="0" advTm="3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2F792A-0BF2-46C7-BB40-7EC6AE613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A4BA7F69-66DA-4B38-AC09-8359B9F421EF}"/>
              </a:ext>
            </a:extLst>
          </p:cNvPr>
          <p:cNvSpPr/>
          <p:nvPr/>
        </p:nvSpPr>
        <p:spPr>
          <a:xfrm rot="5400000">
            <a:off x="4408199" y="-2231576"/>
            <a:ext cx="3375602" cy="11321151"/>
          </a:xfrm>
          <a:prstGeom prst="round2SameRect">
            <a:avLst>
              <a:gd fmla="val 44276" name="adj1"/>
              <a:gd fmla="val 46030" name="adj2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2D3FE59-A997-4A6C-A18F-B840F249C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52657" y="5005992"/>
            <a:ext cx="4744310" cy="1852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595F2E-0053-46B4-BFBC-8C6BF251E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70686" y="586312"/>
            <a:ext cx="2534514" cy="230977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E48F18C-2CA2-4207-AB37-BEFE9C273EB3}"/>
              </a:ext>
            </a:extLst>
          </p:cNvPr>
          <p:cNvSpPr txBox="1"/>
          <p:nvPr/>
        </p:nvSpPr>
        <p:spPr>
          <a:xfrm>
            <a:off x="3505200" y="2751019"/>
            <a:ext cx="602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>
              <a:defRPr b="1" kumimoji="1" sz="6000">
                <a:solidFill>
                  <a:srgbClr val="139F4E"/>
                </a:solidFill>
                <a:latin charset="-122" panose="02010601030101010101" pitchFamily="2" typeface="小单纯体"/>
                <a:ea charset="-122" panose="02010601030101010101" pitchFamily="2" typeface="小单纯体"/>
                <a:cs charset="-122" panose="020b0503020204020204" pitchFamily="34" typeface="微软雅黑"/>
              </a:defRPr>
            </a:lvl1pPr>
          </a:lstStyle>
          <a:p>
            <a:r>
              <a:rPr altLang="zh-CN" lang="en-US">
                <a:latin typeface="+mn-lt"/>
                <a:ea typeface="+mn-ea"/>
                <a:cs typeface="+mn-ea"/>
                <a:sym typeface="+mn-lt"/>
              </a:rPr>
              <a:t>03. 植树节的作用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E044449-805B-4F75-8926-637B4628E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F5A154-FA34-44C4-9678-D6C3076FE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88350" y="2308778"/>
            <a:ext cx="1403339" cy="8844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1C2495A-6B1E-4A3A-BE3D-6D0E4AF58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93007" y="4563750"/>
            <a:ext cx="1403339" cy="8844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8876DE-3A54-4979-8DF5-BB2DACBA7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07895" y="1411269"/>
            <a:ext cx="1376901" cy="867819"/>
          </a:xfrm>
          <a:prstGeom prst="rect">
            <a:avLst/>
          </a:prstGeom>
        </p:spPr>
      </p:pic>
    </p:spTree>
    <p:extLst>
      <p:ext uri="{BB962C8B-B14F-4D97-AF65-F5344CB8AC3E}">
        <p14:creationId val="2697739934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E0AB6E-4903-45E0-B342-D8CA6C07F50D}"/>
              </a:ext>
            </a:extLst>
          </p:cNvPr>
          <p:cNvSpPr/>
          <p:nvPr/>
        </p:nvSpPr>
        <p:spPr>
          <a:xfrm>
            <a:off x="3158550" y="3027395"/>
            <a:ext cx="7656934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2000">
                <a:solidFill>
                  <a:srgbClr val="117926"/>
                </a:solidFill>
                <a:cs typeface="+mn-ea"/>
                <a:sym typeface="+mn-lt"/>
              </a:rPr>
              <a:t>地表只要有1厘米厚的枯枝落叶，就可以把地表径流量减少到裸地的1/4以下，泥沙减少到裸地7%以下。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B5EDB83-78D1-4D54-ADE4-11E86D17F7A0}"/>
              </a:ext>
            </a:extLst>
          </p:cNvPr>
          <p:cNvGrpSpPr/>
          <p:nvPr/>
        </p:nvGrpSpPr>
        <p:grpSpPr>
          <a:xfrm>
            <a:off x="1247758" y="1576223"/>
            <a:ext cx="9813533" cy="1517346"/>
            <a:chOff x="1700042" y="1576223"/>
            <a:chExt cx="9813533" cy="1517346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4ADEC428-0B4F-4B70-AAF8-A05F5784317E}"/>
                </a:ext>
              </a:extLst>
            </p:cNvPr>
            <p:cNvSpPr/>
            <p:nvPr/>
          </p:nvSpPr>
          <p:spPr>
            <a:xfrm>
              <a:off x="2644877" y="1671219"/>
              <a:ext cx="8868698" cy="1327355"/>
            </a:xfrm>
            <a:prstGeom prst="roundRect">
              <a:avLst>
                <a:gd fmla="val 50000" name="adj"/>
              </a:avLst>
            </a:prstGeom>
            <a:solidFill>
              <a:srgbClr val="479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7D5D6935-BD55-4761-8615-C6E8A16574C0}"/>
                </a:ext>
              </a:extLst>
            </p:cNvPr>
            <p:cNvSpPr/>
            <p:nvPr/>
          </p:nvSpPr>
          <p:spPr>
            <a:xfrm>
              <a:off x="3365027" y="1853514"/>
              <a:ext cx="7656934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2000">
                  <a:solidFill>
                    <a:schemeClr val="bg1"/>
                  </a:solidFill>
                  <a:cs typeface="+mn-ea"/>
                  <a:sym typeface="+mn-lt"/>
                </a:rPr>
                <a:t>城市防护林具有减缓风速的作用，其有效范围在树高40倍以内，其中在10～20倍范围内效果最好。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A48200F-5B91-4CF4-A4AC-A73F90140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00042" y="1576223"/>
              <a:ext cx="1664985" cy="1517346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C063EDE-6364-4557-93F1-089A2B2020CC}"/>
              </a:ext>
            </a:extLst>
          </p:cNvPr>
          <p:cNvGrpSpPr/>
          <p:nvPr/>
        </p:nvGrpSpPr>
        <p:grpSpPr>
          <a:xfrm>
            <a:off x="1247757" y="4131286"/>
            <a:ext cx="9813534" cy="1517346"/>
            <a:chOff x="1700041" y="4131286"/>
            <a:chExt cx="9813534" cy="1517346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F6022BFE-0712-4A8E-955A-B4961FF12BBF}"/>
                </a:ext>
              </a:extLst>
            </p:cNvPr>
            <p:cNvSpPr/>
            <p:nvPr/>
          </p:nvSpPr>
          <p:spPr>
            <a:xfrm>
              <a:off x="2644877" y="4314623"/>
              <a:ext cx="8868698" cy="1327355"/>
            </a:xfrm>
            <a:prstGeom prst="roundRect">
              <a:avLst>
                <a:gd fmla="val 50000" name="adj"/>
              </a:avLst>
            </a:prstGeom>
            <a:solidFill>
              <a:srgbClr val="479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CB96822-82E8-4D9B-AFFB-9BBBD0CB0B0D}"/>
                </a:ext>
              </a:extLst>
            </p:cNvPr>
            <p:cNvSpPr/>
            <p:nvPr/>
          </p:nvSpPr>
          <p:spPr>
            <a:xfrm>
              <a:off x="3365027" y="4496918"/>
              <a:ext cx="7656933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2000">
                  <a:solidFill>
                    <a:schemeClr val="bg1"/>
                  </a:solidFill>
                  <a:cs typeface="+mn-ea"/>
                  <a:sym typeface="+mn-lt"/>
                </a:rPr>
                <a:t>在农田林网内通常可减缓风速30%～40%，增加土壤含水量10%～20%。林冠可截留降水20%左右，大大削弱了雨滴的冲击力。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757AE9D-A107-4148-A2E6-780EC1809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00041" y="4131286"/>
              <a:ext cx="1664985" cy="1517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090165332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FDF303E-3398-4DCE-8246-742668597084}"/>
              </a:ext>
            </a:extLst>
          </p:cNvPr>
          <p:cNvSpPr txBox="1"/>
          <p:nvPr/>
        </p:nvSpPr>
        <p:spPr>
          <a:xfrm>
            <a:off x="1207064" y="1815029"/>
            <a:ext cx="4297680" cy="3759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000">
                <a:solidFill>
                  <a:srgbClr val="117926"/>
                </a:solidFill>
                <a:latin charset="-122" panose="02000503000000000000" pitchFamily="2" typeface="小考拉体"/>
                <a:ea charset="-122" panose="02000503000000000000" pitchFamily="2" typeface="小考拉体"/>
              </a:defRPr>
            </a:lvl1pPr>
          </a:lstStyle>
          <a:p>
            <a:r>
              <a:rPr altLang="zh-CN" lang="zh-CN">
                <a:solidFill>
                  <a:srgbClr val="139F4E"/>
                </a:solidFill>
                <a:latin typeface="+mn-lt"/>
                <a:ea typeface="+mn-ea"/>
                <a:cs typeface="+mn-ea"/>
                <a:sym typeface="+mn-lt"/>
              </a:rPr>
              <a:t>这是因为自然原因引起土壤肥力下降造成农作物减产，农作物减产人们就多开垦荒地增收，多开荒地就要乱砍滥伐，造成恶性循环。越垦越穷越穷越垦，最终使黄河泥沙淤积，决口，改道次数也越来越多。如今，人们意识到保护生态环境的有效方法就是植树造林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7DAA50-AF0F-4BE2-B971-C33DBD327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525729" y="1676401"/>
            <a:ext cx="5840919" cy="3898490"/>
          </a:xfrm>
          <a:prstGeom prst="roundRect">
            <a:avLst>
              <a:gd fmla="val 13388" name="adj"/>
            </a:avLst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9DA46E-901E-4584-999F-99783BF17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A8F1166-7D45-465C-BEAF-1E3F74DA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135801" y="4735778"/>
            <a:ext cx="2346350" cy="1478833"/>
          </a:xfrm>
          <a:prstGeom prst="rect">
            <a:avLst/>
          </a:prstGeom>
        </p:spPr>
      </p:pic>
    </p:spTree>
    <p:extLst>
      <p:ext uri="{BB962C8B-B14F-4D97-AF65-F5344CB8AC3E}">
        <p14:creationId val="2408314971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CB39573-CDF0-4B89-8201-FA0F99970770}"/>
              </a:ext>
            </a:extLst>
          </p:cNvPr>
          <p:cNvSpPr txBox="1"/>
          <p:nvPr/>
        </p:nvSpPr>
        <p:spPr>
          <a:xfrm>
            <a:off x="1466858" y="4295087"/>
            <a:ext cx="925828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000">
                <a:solidFill>
                  <a:srgbClr val="117926"/>
                </a:solidFill>
                <a:latin charset="-122" panose="02000503000000000000" pitchFamily="2" typeface="小考拉体"/>
                <a:ea charset="-122" panose="02000503000000000000" pitchFamily="2" typeface="小考拉体"/>
              </a:defRPr>
            </a:lvl1pPr>
          </a:lstStyle>
          <a:p>
            <a:pPr algn="ctr"/>
            <a:r>
              <a:rPr altLang="zh-CN" lang="zh-CN">
                <a:latin typeface="+mn-lt"/>
                <a:ea typeface="+mn-ea"/>
                <a:cs typeface="+mn-ea"/>
                <a:sym typeface="+mn-lt"/>
              </a:rPr>
              <a:t>数万年以前，黄河两岸气候温暖，森林茂密，自然条件好，适于生存繁衍；近2000年来，泥沙大量沉积，河床逐年升高，有的河段高出地面3-4米，甚至高出10米以上。2000年来，决口1500次，改道26次。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FD571E-7EFF-4C10-AD39-CBC935A18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66858" y="1254058"/>
            <a:ext cx="9258283" cy="2879242"/>
          </a:xfrm>
          <a:prstGeom prst="round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9700C5-BAF0-4CEE-BBB5-D0351FD9B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247065" y="415522"/>
            <a:ext cx="2956151" cy="25831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07BC62-95EC-454F-AB1C-B95547846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4562" y="3234813"/>
            <a:ext cx="1546940" cy="1351730"/>
          </a:xfrm>
          <a:prstGeom prst="rect">
            <a:avLst/>
          </a:prstGeom>
        </p:spPr>
      </p:pic>
    </p:spTree>
    <p:extLst>
      <p:ext uri="{BB962C8B-B14F-4D97-AF65-F5344CB8AC3E}">
        <p14:creationId val="1699877956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2F792A-0BF2-46C7-BB40-7EC6AE613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A4BA7F69-66DA-4B38-AC09-8359B9F421EF}"/>
              </a:ext>
            </a:extLst>
          </p:cNvPr>
          <p:cNvSpPr/>
          <p:nvPr/>
        </p:nvSpPr>
        <p:spPr>
          <a:xfrm rot="5400000">
            <a:off x="4408199" y="-2231576"/>
            <a:ext cx="3375602" cy="11321151"/>
          </a:xfrm>
          <a:prstGeom prst="round2SameRect">
            <a:avLst>
              <a:gd fmla="val 44276" name="adj1"/>
              <a:gd fmla="val 46030" name="adj2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2D3FE59-A997-4A6C-A18F-B840F249C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52657" y="5005992"/>
            <a:ext cx="4744310" cy="1852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595F2E-0053-46B4-BFBC-8C6BF251E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70686" y="586312"/>
            <a:ext cx="2534514" cy="230977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E48F18C-2CA2-4207-AB37-BEFE9C273EB3}"/>
              </a:ext>
            </a:extLst>
          </p:cNvPr>
          <p:cNvSpPr txBox="1"/>
          <p:nvPr/>
        </p:nvSpPr>
        <p:spPr>
          <a:xfrm>
            <a:off x="3505200" y="2751019"/>
            <a:ext cx="6786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>
              <a:defRPr b="1" kumimoji="1" sz="6000">
                <a:solidFill>
                  <a:srgbClr val="139F4E"/>
                </a:solidFill>
                <a:latin charset="-122" panose="02010601030101010101" pitchFamily="2" typeface="小单纯体"/>
                <a:ea charset="-122" panose="02010601030101010101" pitchFamily="2" typeface="小单纯体"/>
                <a:cs charset="-122" panose="020b0503020204020204" pitchFamily="34" typeface="微软雅黑"/>
              </a:defRPr>
            </a:lvl1pPr>
          </a:lstStyle>
          <a:p>
            <a:r>
              <a:rPr altLang="zh-CN" lang="en-US">
                <a:latin typeface="+mn-lt"/>
                <a:ea typeface="+mn-ea"/>
                <a:cs typeface="+mn-ea"/>
                <a:sym typeface="+mn-lt"/>
              </a:rPr>
              <a:t>04. 植树节与孙中山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E044449-805B-4F75-8926-637B4628E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F5A154-FA34-44C4-9678-D6C3076FE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88350" y="2308778"/>
            <a:ext cx="1403339" cy="8844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1C2495A-6B1E-4A3A-BE3D-6D0E4AF58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93007" y="4563750"/>
            <a:ext cx="1403339" cy="8844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8876DE-3A54-4979-8DF5-BB2DACBA7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07895" y="1411269"/>
            <a:ext cx="1376901" cy="867819"/>
          </a:xfrm>
          <a:prstGeom prst="rect">
            <a:avLst/>
          </a:prstGeom>
        </p:spPr>
      </p:pic>
    </p:spTree>
    <p:extLst>
      <p:ext uri="{BB962C8B-B14F-4D97-AF65-F5344CB8AC3E}">
        <p14:creationId val="412714697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99619640-C775-4539-9466-39F7E6E061B7}"/>
              </a:ext>
            </a:extLst>
          </p:cNvPr>
          <p:cNvSpPr/>
          <p:nvPr/>
        </p:nvSpPr>
        <p:spPr>
          <a:xfrm>
            <a:off x="1032386" y="1376516"/>
            <a:ext cx="10363201" cy="4630994"/>
          </a:xfrm>
          <a:prstGeom prst="roundRect">
            <a:avLst>
              <a:gd fmla="val 39597" name="adj"/>
            </a:avLst>
          </a:prstGeom>
          <a:solidFill>
            <a:srgbClr val="479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03B9D6B-BAC3-4C97-9EEE-89CD5F09B6A9}"/>
              </a:ext>
            </a:extLst>
          </p:cNvPr>
          <p:cNvSpPr txBox="1"/>
          <p:nvPr/>
        </p:nvSpPr>
        <p:spPr>
          <a:xfrm>
            <a:off x="1892091" y="2672061"/>
            <a:ext cx="8643783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000">
                <a:solidFill>
                  <a:srgbClr val="117926"/>
                </a:solidFill>
                <a:latin charset="-122" panose="02000503000000000000" pitchFamily="2" typeface="小考拉体"/>
                <a:ea charset="-122" panose="02000503000000000000" pitchFamily="2" typeface="小考拉体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月12日是孙中山先生逝世纪念日。中山先生生前十分重视林业建设。他任临时大总统的中华民国南京政府成立不久，就在1912年5月设立了农林部，下设山林司，主管全国林业行政事务，1914年11月颁布了我们近代史上第一部《森林法》，1915年7月，政府又规定将每年“清明”定为植树节。后因清明节对我国南方来说，植树季节太迟，同时也为了纪念孙中山先生，国民政府又决定将孙中山的逝世日——3月12日定为植树节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60B51A-1915-41F3-99B6-D2064C5A26C0}"/>
              </a:ext>
            </a:extLst>
          </p:cNvPr>
          <p:cNvSpPr txBox="1"/>
          <p:nvPr/>
        </p:nvSpPr>
        <p:spPr>
          <a:xfrm>
            <a:off x="2266331" y="1564065"/>
            <a:ext cx="7895303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6600">
                <a:solidFill>
                  <a:schemeClr val="bg1"/>
                </a:solidFill>
                <a:cs typeface="+mn-ea"/>
                <a:sym typeface="+mn-lt"/>
              </a:rPr>
              <a:t>植树节与孙中山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4AA90C-08EF-4A8B-89CF-B17F79BC7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30366" y="998135"/>
            <a:ext cx="1184447" cy="15801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F4F132-AFBF-47A3-BFFB-BDE71E801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213152" y="1627728"/>
            <a:ext cx="712517" cy="950557"/>
          </a:xfrm>
          <a:prstGeom prst="rect">
            <a:avLst/>
          </a:prstGeom>
        </p:spPr>
      </p:pic>
    </p:spTree>
    <p:extLst>
      <p:ext uri="{BB962C8B-B14F-4D97-AF65-F5344CB8AC3E}">
        <p14:creationId val="2384496102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3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  <p:bldP grpId="0" spid="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90D28C2-7C89-485A-99ED-114C5A78478F}"/>
              </a:ext>
            </a:extLst>
          </p:cNvPr>
          <p:cNvSpPr txBox="1"/>
          <p:nvPr/>
        </p:nvSpPr>
        <p:spPr>
          <a:xfrm>
            <a:off x="3048000" y="1793456"/>
            <a:ext cx="6971071" cy="3291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000">
                <a:solidFill>
                  <a:srgbClr val="117926"/>
                </a:solidFill>
                <a:latin charset="-122" panose="02000503000000000000" pitchFamily="2" typeface="小考拉体"/>
                <a:ea charset="-122" panose="02000503000000000000" pitchFamily="2" typeface="小考拉体"/>
              </a:defRPr>
            </a:lvl1pPr>
          </a:lstStyle>
          <a:p>
            <a:r>
              <a:rPr altLang="zh-CN" lang="en-US">
                <a:latin typeface="+mn-lt"/>
                <a:ea typeface="+mn-ea"/>
                <a:cs typeface="+mn-ea"/>
                <a:sym typeface="+mn-lt"/>
              </a:rPr>
              <a:t>1979年，在邓小平提议下，第五届全国人大常委会第六次会议决定每年3月12日为我们的植树节，1981年12月13日，五届全国人大四次会议讨论通过了《关于开展全民义务植树运动的决议》。这是建国以来国家最高权力机关对绿化祖国做出的第一个重大决议。从此，全民义务植树运动作为一项法律开始在全国实施。1982年的植树节，邓小平同志率先垂范，在北京玉泉山上种下了义务植树运动的第一棵树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08E8C4-A87F-4126-A754-BE6A303D6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10394" l="25730" r="26235" t="7742"/>
          <a:stretch>
            <a:fillRect/>
          </a:stretch>
        </p:blipFill>
        <p:spPr>
          <a:xfrm>
            <a:off x="-1986117" y="1111045"/>
            <a:ext cx="4670323" cy="56142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001975-9B5C-4EC6-8042-9745CD643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9464040">
            <a:off x="10339755" y="-731423"/>
            <a:ext cx="5897086" cy="7088917"/>
          </a:xfrm>
          <a:prstGeom prst="rect">
            <a:avLst/>
          </a:prstGeom>
        </p:spPr>
      </p:pic>
    </p:spTree>
    <p:extLst>
      <p:ext uri="{BB962C8B-B14F-4D97-AF65-F5344CB8AC3E}">
        <p14:creationId val="2976074060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2F792A-0BF2-46C7-BB40-7EC6AE613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A4BA7F69-66DA-4B38-AC09-8359B9F421EF}"/>
              </a:ext>
            </a:extLst>
          </p:cNvPr>
          <p:cNvSpPr/>
          <p:nvPr/>
        </p:nvSpPr>
        <p:spPr>
          <a:xfrm rot="5400000">
            <a:off x="4408199" y="-2231576"/>
            <a:ext cx="3375602" cy="11321151"/>
          </a:xfrm>
          <a:prstGeom prst="round2SameRect">
            <a:avLst>
              <a:gd fmla="val 44276" name="adj1"/>
              <a:gd fmla="val 46030" name="adj2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2D3FE59-A997-4A6C-A18F-B840F249C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52657" y="5005992"/>
            <a:ext cx="4744310" cy="1852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595F2E-0053-46B4-BFBC-8C6BF251E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70686" y="586312"/>
            <a:ext cx="2534514" cy="230977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E48F18C-2CA2-4207-AB37-BEFE9C273EB3}"/>
              </a:ext>
            </a:extLst>
          </p:cNvPr>
          <p:cNvSpPr txBox="1"/>
          <p:nvPr/>
        </p:nvSpPr>
        <p:spPr>
          <a:xfrm>
            <a:off x="3505200" y="2751019"/>
            <a:ext cx="602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>
              <a:defRPr b="1" kumimoji="1" sz="6000">
                <a:solidFill>
                  <a:srgbClr val="139F4E"/>
                </a:solidFill>
                <a:latin charset="-122" panose="02010601030101010101" pitchFamily="2" typeface="小单纯体"/>
                <a:ea charset="-122" panose="02010601030101010101" pitchFamily="2" typeface="小单纯体"/>
                <a:cs charset="-122" panose="020b0503020204020204" pitchFamily="34" typeface="微软雅黑"/>
              </a:defRPr>
            </a:lvl1pPr>
          </a:lstStyle>
          <a:p>
            <a:r>
              <a:rPr altLang="zh-CN" lang="en-US">
                <a:latin typeface="+mn-lt"/>
                <a:ea typeface="+mn-ea"/>
                <a:cs typeface="+mn-ea"/>
                <a:sym typeface="+mn-lt"/>
              </a:rPr>
              <a:t>05. 知识竞答环节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E044449-805B-4F75-8926-637B4628E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F5A154-FA34-44C4-9678-D6C3076FE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88350" y="2308778"/>
            <a:ext cx="1403339" cy="8844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1C2495A-6B1E-4A3A-BE3D-6D0E4AF58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93007" y="4563750"/>
            <a:ext cx="1403339" cy="8844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8876DE-3A54-4979-8DF5-BB2DACBA7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07895" y="1411269"/>
            <a:ext cx="1376901" cy="867819"/>
          </a:xfrm>
          <a:prstGeom prst="rect">
            <a:avLst/>
          </a:prstGeom>
        </p:spPr>
      </p:pic>
    </p:spTree>
    <p:extLst>
      <p:ext uri="{BB962C8B-B14F-4D97-AF65-F5344CB8AC3E}">
        <p14:creationId val="1410000327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27C499-E239-4359-A3DC-CEF006D88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2500" y="1007140"/>
            <a:ext cx="10287000" cy="50292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CCE01E4-8523-4D7C-B9D1-3068040452D0}"/>
              </a:ext>
            </a:extLst>
          </p:cNvPr>
          <p:cNvSpPr txBox="1"/>
          <p:nvPr/>
        </p:nvSpPr>
        <p:spPr>
          <a:xfrm>
            <a:off x="1984240" y="2236825"/>
            <a:ext cx="8363806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b="1" lang="zh-CN" sz="6600">
                <a:solidFill>
                  <a:schemeClr val="bg1"/>
                </a:solidFill>
                <a:cs typeface="+mn-ea"/>
                <a:sym typeface="+mn-lt"/>
              </a:rPr>
              <a:t>植树节要做到哪“三绿”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93E570E-9E05-4BB4-9D7A-AC167F20AED7}"/>
              </a:ext>
            </a:extLst>
          </p:cNvPr>
          <p:cNvSpPr txBox="1"/>
          <p:nvPr/>
        </p:nvSpPr>
        <p:spPr>
          <a:xfrm>
            <a:off x="4014980" y="3805745"/>
            <a:ext cx="430232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zh-CN" sz="2800">
                <a:solidFill>
                  <a:schemeClr val="bg1"/>
                </a:solidFill>
                <a:cs typeface="+mn-ea"/>
                <a:sym typeface="+mn-lt"/>
              </a:rPr>
              <a:t>答案：爱绿、护绿、培绿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76437C-007E-4DDD-B661-1E8C9BED6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458B3A5-8A57-49F2-AA32-47F976D6A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0779" y="3521740"/>
            <a:ext cx="2346350" cy="1478833"/>
          </a:xfrm>
          <a:prstGeom prst="rect">
            <a:avLst/>
          </a:prstGeom>
        </p:spPr>
      </p:pic>
    </p:spTree>
    <p:extLst>
      <p:ext uri="{BB962C8B-B14F-4D97-AF65-F5344CB8AC3E}">
        <p14:creationId val="161553325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5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E43C079-288E-457C-9ECB-EA350CE2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2500" y="1007140"/>
            <a:ext cx="10287000" cy="50292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4336AEB-A3DE-44CE-8720-9BD084C859F7}"/>
              </a:ext>
            </a:extLst>
          </p:cNvPr>
          <p:cNvSpPr txBox="1"/>
          <p:nvPr/>
        </p:nvSpPr>
        <p:spPr>
          <a:xfrm>
            <a:off x="752542" y="2035570"/>
            <a:ext cx="11016670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r">
              <a:lnSpc>
                <a:spcPct val="150000"/>
              </a:lnSpc>
              <a:defRPr sz="6600">
                <a:solidFill>
                  <a:srgbClr val="139F4E"/>
                </a:solidFill>
                <a:latin charset="-122" panose="02010601030101010101" pitchFamily="2" typeface="小白"/>
                <a:ea charset="-122" panose="02010601030101010101" pitchFamily="2" typeface="小白"/>
                <a:cs charset="-122" panose="02000500000000000000" pitchFamily="2" typeface="萝莉体 第二版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zh-CN" b="1" 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中国的植树节是</a:t>
            </a:r>
          </a:p>
          <a:p>
            <a:pPr algn="ctr">
              <a:lnSpc>
                <a:spcPct val="100000"/>
              </a:lnSpc>
            </a:pPr>
            <a:r>
              <a:rPr altLang="zh-CN" b="1" 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几月几日？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0B1BE5-59EC-48D5-B045-53BF2650FC4F}"/>
              </a:ext>
            </a:extLst>
          </p:cNvPr>
          <p:cNvSpPr txBox="1"/>
          <p:nvPr/>
        </p:nvSpPr>
        <p:spPr>
          <a:xfrm>
            <a:off x="4451727" y="4245787"/>
            <a:ext cx="308473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>
                <a:solidFill>
                  <a:srgbClr val="139F4E"/>
                </a:solidFill>
                <a:latin charset="-122" panose="02000503000000000000" pitchFamily="2" typeface="小考拉体"/>
                <a:ea charset="-122" panose="02000503000000000000" pitchFamily="2" typeface="小考拉体"/>
                <a:cs charset="-122" panose="02000500000000000000" pitchFamily="2" typeface="萝莉体 第二版"/>
              </a:defRPr>
            </a:lvl1pPr>
          </a:lstStyle>
          <a:p>
            <a:r>
              <a:rPr altLang="zh-CN" 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答案：3月12日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4B6452-1121-4B45-8D62-2213889D0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31895" y="1515101"/>
            <a:ext cx="1376901" cy="8678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348D4E-BE21-4D0A-B5B0-16D31D9D7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0779" y="3521740"/>
            <a:ext cx="2346350" cy="14788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3996DB-F45A-4663-ADA4-67E1A82DE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88418" y="4261156"/>
            <a:ext cx="2346350" cy="1478833"/>
          </a:xfrm>
          <a:prstGeom prst="rect">
            <a:avLst/>
          </a:prstGeom>
        </p:spPr>
      </p:pic>
    </p:spTree>
    <p:extLst>
      <p:ext uri="{BB962C8B-B14F-4D97-AF65-F5344CB8AC3E}">
        <p14:creationId val="3706146125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4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9C9EE3B-C24A-450D-BEC8-68327292A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A8F23B94-69A3-46F9-A7BC-953D719989E1}"/>
              </a:ext>
            </a:extLst>
          </p:cNvPr>
          <p:cNvGrpSpPr/>
          <p:nvPr/>
        </p:nvGrpSpPr>
        <p:grpSpPr>
          <a:xfrm>
            <a:off x="361988" y="291743"/>
            <a:ext cx="11468024" cy="1062071"/>
            <a:chOff x="361988" y="291743"/>
            <a:chExt cx="11468024" cy="1062071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22CD0265-5E59-4FB4-91AD-152C12B5C5A6}"/>
                </a:ext>
              </a:extLst>
            </p:cNvPr>
            <p:cNvSpPr/>
            <p:nvPr/>
          </p:nvSpPr>
          <p:spPr>
            <a:xfrm>
              <a:off x="361988" y="535236"/>
              <a:ext cx="11468024" cy="818578"/>
            </a:xfrm>
            <a:prstGeom prst="roundRect">
              <a:avLst>
                <a:gd fmla="val 15140" name="adj"/>
              </a:avLst>
            </a:prstGeom>
            <a:solidFill>
              <a:srgbClr val="47984B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83C14D35-7021-465B-B99C-C5E3BEA21328}"/>
                </a:ext>
              </a:extLst>
            </p:cNvPr>
            <p:cNvSpPr/>
            <p:nvPr/>
          </p:nvSpPr>
          <p:spPr>
            <a:xfrm>
              <a:off x="1308881" y="291743"/>
              <a:ext cx="214124" cy="527916"/>
            </a:xfrm>
            <a:prstGeom prst="roundRect">
              <a:avLst>
                <a:gd fmla="val 50000" name="adj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C822382-4A1C-4860-8F01-69DF95A0E45E}"/>
                </a:ext>
              </a:extLst>
            </p:cNvPr>
            <p:cNvSpPr/>
            <p:nvPr/>
          </p:nvSpPr>
          <p:spPr>
            <a:xfrm>
              <a:off x="2659990" y="291743"/>
              <a:ext cx="214124" cy="527916"/>
            </a:xfrm>
            <a:prstGeom prst="roundRect">
              <a:avLst>
                <a:gd fmla="val 50000" name="adj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E6E0A28B-6BF1-40C1-B514-73521B1E88DB}"/>
                </a:ext>
              </a:extLst>
            </p:cNvPr>
            <p:cNvSpPr/>
            <p:nvPr/>
          </p:nvSpPr>
          <p:spPr>
            <a:xfrm>
              <a:off x="4011099" y="291743"/>
              <a:ext cx="214124" cy="527916"/>
            </a:xfrm>
            <a:prstGeom prst="roundRect">
              <a:avLst>
                <a:gd fmla="val 50000" name="adj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82152BDE-DB70-4B57-A2B0-2B7BFAC19D2C}"/>
                </a:ext>
              </a:extLst>
            </p:cNvPr>
            <p:cNvSpPr/>
            <p:nvPr/>
          </p:nvSpPr>
          <p:spPr>
            <a:xfrm>
              <a:off x="5362208" y="291743"/>
              <a:ext cx="214124" cy="527916"/>
            </a:xfrm>
            <a:prstGeom prst="roundRect">
              <a:avLst>
                <a:gd fmla="val 50000" name="adj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7708AD6F-C57F-4CBB-92BB-255E656CD0A7}"/>
                </a:ext>
              </a:extLst>
            </p:cNvPr>
            <p:cNvSpPr/>
            <p:nvPr/>
          </p:nvSpPr>
          <p:spPr>
            <a:xfrm>
              <a:off x="8064426" y="291743"/>
              <a:ext cx="214124" cy="527916"/>
            </a:xfrm>
            <a:prstGeom prst="roundRect">
              <a:avLst>
                <a:gd fmla="val 50000" name="adj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828E1D1-F71B-4680-A6D5-A88EC3CCA126}"/>
                </a:ext>
              </a:extLst>
            </p:cNvPr>
            <p:cNvSpPr/>
            <p:nvPr/>
          </p:nvSpPr>
          <p:spPr>
            <a:xfrm>
              <a:off x="6713317" y="291743"/>
              <a:ext cx="214124" cy="527916"/>
            </a:xfrm>
            <a:prstGeom prst="roundRect">
              <a:avLst>
                <a:gd fmla="val 50000" name="adj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6226F154-FF41-4312-8195-9FD9509A9288}"/>
                </a:ext>
              </a:extLst>
            </p:cNvPr>
            <p:cNvSpPr/>
            <p:nvPr/>
          </p:nvSpPr>
          <p:spPr>
            <a:xfrm>
              <a:off x="9415535" y="291743"/>
              <a:ext cx="214124" cy="527916"/>
            </a:xfrm>
            <a:prstGeom prst="roundRect">
              <a:avLst>
                <a:gd fmla="val 50000" name="adj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A758C4A-8B37-48B9-AB86-3DDF31C8F277}"/>
                </a:ext>
              </a:extLst>
            </p:cNvPr>
            <p:cNvSpPr/>
            <p:nvPr/>
          </p:nvSpPr>
          <p:spPr>
            <a:xfrm>
              <a:off x="10766642" y="291743"/>
              <a:ext cx="214124" cy="527916"/>
            </a:xfrm>
            <a:prstGeom prst="roundRect">
              <a:avLst>
                <a:gd fmla="val 50000" name="adj"/>
              </a:avLst>
            </a:prstGeom>
            <a:solidFill>
              <a:srgbClr val="59D36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C2CD6EA6-C77B-4B86-AB26-6420BE4FA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57348" y="4913150"/>
            <a:ext cx="5011313" cy="19651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4EEBFAC-9D1B-4C8E-8833-877F3AE34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25223" y="5089370"/>
            <a:ext cx="4556667" cy="17787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7700A99-96CE-47C1-9D96-FCCED9204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278551" y="5079243"/>
            <a:ext cx="3913450" cy="177875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861BB12-51FD-4115-9BCF-3D68894E87EB}"/>
              </a:ext>
            </a:extLst>
          </p:cNvPr>
          <p:cNvSpPr txBox="1"/>
          <p:nvPr/>
        </p:nvSpPr>
        <p:spPr>
          <a:xfrm>
            <a:off x="926646" y="1746312"/>
            <a:ext cx="7776368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altLang="en-US" lang="zh-CN" sz="2000">
                <a:solidFill>
                  <a:srgbClr val="117926"/>
                </a:solidFill>
                <a:cs typeface="+mn-ea"/>
                <a:sym typeface="+mn-lt"/>
              </a:rPr>
              <a:t>植树节是按照法律规定宣传保护树木，并动员群众参加以植树造林为活动内容的节日。按时间长短可分为植树日、植树周和植树月，共称为国际植树节。提倡通过这种活动，激发人们爱林造林的热情。中国的植树节由林学家韩安、凌道扬等倡议设立，最初确定在4月5日清明节。1928年为纪念孙中山逝世三周年将植树节改为3月12日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7BA9C6-F071-4051-93D4-63A7BA1CF34F}"/>
              </a:ext>
            </a:extLst>
          </p:cNvPr>
          <p:cNvSpPr txBox="1"/>
          <p:nvPr/>
        </p:nvSpPr>
        <p:spPr>
          <a:xfrm>
            <a:off x="9473979" y="2380072"/>
            <a:ext cx="1280160" cy="225830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kumimoji="1" lang="zh-CN" sz="7200">
                <a:solidFill>
                  <a:srgbClr val="139F4E"/>
                </a:solidFill>
                <a:cs typeface="+mn-ea"/>
                <a:sym typeface="+mn-lt"/>
              </a:rPr>
              <a:t>前 言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791B07D-0278-4B3F-86C7-46D3DA77A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484201" y="1506825"/>
            <a:ext cx="1707800" cy="14922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02D7430-4311-4D6A-AB7E-F2C71D4202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226848" y="4059874"/>
            <a:ext cx="2346350" cy="1478833"/>
          </a:xfrm>
          <a:prstGeom prst="rect">
            <a:avLst/>
          </a:prstGeom>
        </p:spPr>
      </p:pic>
    </p:spTree>
    <p:extLst>
      <p:ext uri="{BB962C8B-B14F-4D97-AF65-F5344CB8AC3E}">
        <p14:creationId val="562388863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25A11B80-7CCC-4E2F-A117-0ECAFF5C3F89}"/>
              </a:ext>
            </a:extLst>
          </p:cNvPr>
          <p:cNvSpPr/>
          <p:nvPr/>
        </p:nvSpPr>
        <p:spPr>
          <a:xfrm>
            <a:off x="697117" y="2074607"/>
            <a:ext cx="10363201" cy="2880852"/>
          </a:xfrm>
          <a:prstGeom prst="roundRect">
            <a:avLst>
              <a:gd fmla="val 39597" name="adj"/>
            </a:avLst>
          </a:prstGeom>
          <a:solidFill>
            <a:srgbClr val="479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AA99A5-144C-4F94-B33B-8A949F0194D8}"/>
              </a:ext>
            </a:extLst>
          </p:cNvPr>
          <p:cNvSpPr txBox="1"/>
          <p:nvPr/>
        </p:nvSpPr>
        <p:spPr>
          <a:xfrm>
            <a:off x="1573280" y="2223875"/>
            <a:ext cx="7913876" cy="1600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zh-CN" sz="6600">
                <a:solidFill>
                  <a:schemeClr val="bg1"/>
                </a:solidFill>
                <a:cs typeface="+mn-ea"/>
                <a:sym typeface="+mn-lt"/>
              </a:rPr>
              <a:t>植树有什么作用呢？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09AE1E0-13D2-4788-9606-86CE8776C7D0}"/>
              </a:ext>
            </a:extLst>
          </p:cNvPr>
          <p:cNvSpPr txBox="1"/>
          <p:nvPr/>
        </p:nvSpPr>
        <p:spPr>
          <a:xfrm>
            <a:off x="1759974" y="3664976"/>
            <a:ext cx="711758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zh-CN">
                <a:solidFill>
                  <a:schemeClr val="bg1"/>
                </a:solidFill>
                <a:cs typeface="+mn-ea"/>
                <a:sym typeface="+mn-lt"/>
              </a:rPr>
              <a:t>答案：植树造林不仅可以绿化和美化家园，同时也可以起到扩大山林资源、防止水土流失、保护农田、调节气候、促进经济发展等作用。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AF86DC-4D71-44B6-8C49-9557CC1B6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386916" y="1762433"/>
            <a:ext cx="3805084" cy="3805084"/>
          </a:xfrm>
          <a:prstGeom prst="rect">
            <a:avLst/>
          </a:prstGeom>
        </p:spPr>
      </p:pic>
    </p:spTree>
    <p:extLst>
      <p:ext uri="{BB962C8B-B14F-4D97-AF65-F5344CB8AC3E}">
        <p14:creationId val="3024422830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7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3"/>
      <p:bldP grpId="0" spid="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2F792A-0BF2-46C7-BB40-7EC6AE613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A4BA7F69-66DA-4B38-AC09-8359B9F421EF}"/>
              </a:ext>
            </a:extLst>
          </p:cNvPr>
          <p:cNvSpPr/>
          <p:nvPr/>
        </p:nvSpPr>
        <p:spPr>
          <a:xfrm rot="5400000">
            <a:off x="4408199" y="-2231576"/>
            <a:ext cx="3375602" cy="11321151"/>
          </a:xfrm>
          <a:prstGeom prst="round2SameRect">
            <a:avLst>
              <a:gd fmla="val 44276" name="adj1"/>
              <a:gd fmla="val 46030" name="adj2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2D3FE59-A997-4A6C-A18F-B840F249C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52657" y="5005992"/>
            <a:ext cx="4744310" cy="1852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595F2E-0053-46B4-BFBC-8C6BF251E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70686" y="586312"/>
            <a:ext cx="2534514" cy="230977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E48F18C-2CA2-4207-AB37-BEFE9C273EB3}"/>
              </a:ext>
            </a:extLst>
          </p:cNvPr>
          <p:cNvSpPr txBox="1"/>
          <p:nvPr/>
        </p:nvSpPr>
        <p:spPr>
          <a:xfrm>
            <a:off x="4222191" y="2783045"/>
            <a:ext cx="450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>
              <a:defRPr b="1" kumimoji="1" sz="6000">
                <a:solidFill>
                  <a:srgbClr val="139F4E"/>
                </a:solidFill>
                <a:latin charset="-122" panose="02010601030101010101" pitchFamily="2" typeface="小单纯体"/>
                <a:ea charset="-122" panose="02010601030101010101" pitchFamily="2" typeface="小单纯体"/>
                <a:cs charset="-122" panose="020b0503020204020204" pitchFamily="34" typeface="微软雅黑"/>
              </a:defRPr>
            </a:lvl1pPr>
          </a:lstStyle>
          <a:p>
            <a:r>
              <a:rPr altLang="zh-CN" lang="en-US">
                <a:latin typeface="+mn-lt"/>
                <a:ea typeface="+mn-ea"/>
                <a:cs typeface="+mn-ea"/>
                <a:sym typeface="+mn-lt"/>
              </a:rPr>
              <a:t>06. 宣传标语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E044449-805B-4F75-8926-637B4628E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F5A154-FA34-44C4-9678-D6C3076FE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88350" y="2308778"/>
            <a:ext cx="1403339" cy="8844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1C2495A-6B1E-4A3A-BE3D-6D0E4AF58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93007" y="4563750"/>
            <a:ext cx="1403339" cy="8844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8876DE-3A54-4979-8DF5-BB2DACBA7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07895" y="1411269"/>
            <a:ext cx="1376901" cy="867819"/>
          </a:xfrm>
          <a:prstGeom prst="rect">
            <a:avLst/>
          </a:prstGeom>
        </p:spPr>
      </p:pic>
    </p:spTree>
    <p:extLst>
      <p:ext uri="{BB962C8B-B14F-4D97-AF65-F5344CB8AC3E}">
        <p14:creationId val="4029126267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BB559AF-5665-4B3B-8E1C-EF66567DE1F5}"/>
              </a:ext>
            </a:extLst>
          </p:cNvPr>
          <p:cNvSpPr txBox="1"/>
          <p:nvPr/>
        </p:nvSpPr>
        <p:spPr>
          <a:xfrm>
            <a:off x="5945813" y="2424596"/>
            <a:ext cx="4616648" cy="22860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zh-CN" lang="zh-CN" sz="2400">
                <a:solidFill>
                  <a:srgbClr val="139F4E"/>
                </a:solidFill>
                <a:cs typeface="+mn-ea"/>
                <a:sym typeface="+mn-lt"/>
              </a:rPr>
              <a:t>多一片绿叶，多一份温馨。</a:t>
            </a:r>
          </a:p>
          <a:p>
            <a:pPr algn="dist">
              <a:lnSpc>
                <a:spcPct val="150000"/>
              </a:lnSpc>
            </a:pPr>
            <a:r>
              <a:rPr altLang="zh-CN" lang="zh-CN" sz="2400">
                <a:solidFill>
                  <a:srgbClr val="139F4E"/>
                </a:solidFill>
                <a:cs typeface="+mn-ea"/>
                <a:sym typeface="+mn-lt"/>
              </a:rPr>
              <a:t>树木棵棵种，绿树点点阴。</a:t>
            </a:r>
          </a:p>
          <a:p>
            <a:pPr algn="dist">
              <a:lnSpc>
                <a:spcPct val="150000"/>
              </a:lnSpc>
            </a:pPr>
            <a:r>
              <a:rPr altLang="zh-CN" lang="zh-CN" sz="2400">
                <a:solidFill>
                  <a:srgbClr val="139F4E"/>
                </a:solidFill>
                <a:cs typeface="+mn-ea"/>
                <a:sym typeface="+mn-lt"/>
              </a:rPr>
              <a:t>植树在当代，得宜在下代。</a:t>
            </a:r>
          </a:p>
          <a:p>
            <a:pPr algn="dist">
              <a:lnSpc>
                <a:spcPct val="150000"/>
              </a:lnSpc>
            </a:pPr>
            <a:r>
              <a:rPr altLang="zh-CN" lang="zh-CN" sz="2400">
                <a:solidFill>
                  <a:srgbClr val="139F4E"/>
                </a:solidFill>
                <a:cs typeface="+mn-ea"/>
                <a:sym typeface="+mn-lt"/>
              </a:rPr>
              <a:t>现在人养树，日后树养人。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D49DDF3-6D34-4F77-A5A8-BD07584B9EF4}"/>
              </a:ext>
            </a:extLst>
          </p:cNvPr>
          <p:cNvGrpSpPr/>
          <p:nvPr/>
        </p:nvGrpSpPr>
        <p:grpSpPr>
          <a:xfrm>
            <a:off x="1030106" y="1504335"/>
            <a:ext cx="4679632" cy="4359324"/>
            <a:chOff x="322183" y="1386348"/>
            <a:chExt cx="4679632" cy="435932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F9A8E41-C51D-4DC3-A41F-881A912A5713}"/>
                </a:ext>
              </a:extLst>
            </p:cNvPr>
            <p:cNvGrpSpPr/>
            <p:nvPr/>
          </p:nvGrpSpPr>
          <p:grpSpPr>
            <a:xfrm>
              <a:off x="322183" y="1386348"/>
              <a:ext cx="4233547" cy="3854246"/>
              <a:chOff x="322183" y="1386348"/>
              <a:chExt cx="4233547" cy="385424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597756E4-7EC8-496E-B632-0BFB9AB8091C}"/>
                  </a:ext>
                </a:extLst>
              </p:cNvPr>
              <p:cNvSpPr/>
              <p:nvPr/>
            </p:nvSpPr>
            <p:spPr>
              <a:xfrm>
                <a:off x="589935" y="1386348"/>
                <a:ext cx="3854246" cy="38542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69496BCE-CF8B-4F43-B1AB-2F0D7A6A8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22183" y="1935319"/>
                <a:ext cx="4233547" cy="2987362"/>
              </a:xfrm>
              <a:prstGeom prst="ellipse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0796A53-7C14-46B5-9033-16290B240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655465" y="4266839"/>
              <a:ext cx="2346350" cy="1478833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3A0B42F-87FB-4AAF-9892-A71BE7041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89935" y="1671674"/>
              <a:ext cx="1315024" cy="828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849270057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B8C4728-2474-47A4-9C60-05ECDE8C6305}"/>
              </a:ext>
            </a:extLst>
          </p:cNvPr>
          <p:cNvSpPr/>
          <p:nvPr/>
        </p:nvSpPr>
        <p:spPr>
          <a:xfrm>
            <a:off x="1022555" y="1653216"/>
            <a:ext cx="10176387" cy="40137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24A6179-02D9-44A2-9425-273DA09ADA50}"/>
              </a:ext>
            </a:extLst>
          </p:cNvPr>
          <p:cNvSpPr txBox="1"/>
          <p:nvPr/>
        </p:nvSpPr>
        <p:spPr>
          <a:xfrm>
            <a:off x="1780850" y="1852007"/>
            <a:ext cx="9211614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zh-CN" sz="2400">
                <a:solidFill>
                  <a:srgbClr val="139F4E"/>
                </a:solidFill>
                <a:cs typeface="+mn-ea"/>
                <a:sym typeface="+mn-lt"/>
              </a:rPr>
              <a:t>亲爱的同学们：</a:t>
            </a:r>
          </a:p>
          <a:p>
            <a:pPr>
              <a:lnSpc>
                <a:spcPct val="150000"/>
              </a:lnSpc>
            </a:pPr>
            <a:r>
              <a:rPr altLang="zh-CN" b="1" lang="zh-CN" sz="2400">
                <a:solidFill>
                  <a:srgbClr val="139F4E"/>
                </a:solidFill>
                <a:cs typeface="+mn-ea"/>
                <a:sym typeface="+mn-lt"/>
              </a:rPr>
              <a:t>       今年的植树节学校没有安排植树节活动，同学们可以在自己家的庭前、屋后、阳台栽一棵树，养一盆花，从今天开始，要特别注意爱护学校的一草一木等活动来纪念这个节日。</a:t>
            </a:r>
          </a:p>
          <a:p>
            <a:pPr>
              <a:lnSpc>
                <a:spcPct val="150000"/>
              </a:lnSpc>
            </a:pPr>
            <a:r>
              <a:rPr altLang="zh-CN" b="1" lang="zh-CN" sz="2400">
                <a:solidFill>
                  <a:srgbClr val="139F4E"/>
                </a:solidFill>
                <a:cs typeface="+mn-ea"/>
                <a:sym typeface="+mn-lt"/>
              </a:rPr>
              <a:t>      拥有绿色多么美好，因此，我们才要共同努力，创建美好的绿色家园！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9DD111-5319-447D-8048-F065A5053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F487D6-4E15-4E35-B345-3C510194A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761805" y="1318702"/>
            <a:ext cx="1376901" cy="867819"/>
          </a:xfrm>
          <a:prstGeom prst="rect">
            <a:avLst/>
          </a:prstGeom>
        </p:spPr>
      </p:pic>
    </p:spTree>
    <p:extLst>
      <p:ext uri="{BB962C8B-B14F-4D97-AF65-F5344CB8AC3E}">
        <p14:creationId val="3724910686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F7DF14CB-5CE5-4BAD-9809-970C8A98D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C2F0F1-A9DB-48DB-8141-C77E591C2969}"/>
              </a:ext>
            </a:extLst>
          </p:cNvPr>
          <p:cNvGrpSpPr/>
          <p:nvPr/>
        </p:nvGrpSpPr>
        <p:grpSpPr>
          <a:xfrm>
            <a:off x="361988" y="291743"/>
            <a:ext cx="11468024" cy="6155355"/>
            <a:chOff x="361988" y="349617"/>
            <a:chExt cx="11468024" cy="615535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CED04D5-C3D4-4B3C-9546-46A876E05C25}"/>
                </a:ext>
              </a:extLst>
            </p:cNvPr>
            <p:cNvSpPr/>
            <p:nvPr/>
          </p:nvSpPr>
          <p:spPr>
            <a:xfrm>
              <a:off x="361988" y="1228707"/>
              <a:ext cx="11432615" cy="5276265"/>
            </a:xfrm>
            <a:prstGeom prst="rect">
              <a:avLst/>
            </a:prstGeom>
            <a:solidFill>
              <a:srgbClr val="D7F8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1BC613E-63D3-44B9-B598-96740EA2712C}"/>
                </a:ext>
              </a:extLst>
            </p:cNvPr>
            <p:cNvGrpSpPr/>
            <p:nvPr/>
          </p:nvGrpSpPr>
          <p:grpSpPr>
            <a:xfrm>
              <a:off x="361988" y="349617"/>
              <a:ext cx="11468024" cy="1062071"/>
              <a:chOff x="361988" y="361191"/>
              <a:chExt cx="11468024" cy="1062071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4564F6DD-B934-48A1-8201-633F778CBF9B}"/>
                  </a:ext>
                </a:extLst>
              </p:cNvPr>
              <p:cNvSpPr/>
              <p:nvPr/>
            </p:nvSpPr>
            <p:spPr>
              <a:xfrm>
                <a:off x="361988" y="604684"/>
                <a:ext cx="11468024" cy="818578"/>
              </a:xfrm>
              <a:prstGeom prst="roundRect">
                <a:avLst>
                  <a:gd fmla="val 15140" name="adj"/>
                </a:avLst>
              </a:prstGeom>
              <a:solidFill>
                <a:srgbClr val="47984B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C54728CF-6AF1-48F3-AA6D-BF6C32486767}"/>
                  </a:ext>
                </a:extLst>
              </p:cNvPr>
              <p:cNvSpPr/>
              <p:nvPr/>
            </p:nvSpPr>
            <p:spPr>
              <a:xfrm>
                <a:off x="1308881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FD34AB5-B37A-43E7-8D3F-42EC63626C86}"/>
                  </a:ext>
                </a:extLst>
              </p:cNvPr>
              <p:cNvSpPr/>
              <p:nvPr/>
            </p:nvSpPr>
            <p:spPr>
              <a:xfrm>
                <a:off x="2659990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ABDB10FE-33CA-471E-BEBC-26C1309BD63D}"/>
                  </a:ext>
                </a:extLst>
              </p:cNvPr>
              <p:cNvSpPr/>
              <p:nvPr/>
            </p:nvSpPr>
            <p:spPr>
              <a:xfrm>
                <a:off x="4011099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4FE41329-9084-4A28-AC45-2A9A8827EA28}"/>
                  </a:ext>
                </a:extLst>
              </p:cNvPr>
              <p:cNvSpPr/>
              <p:nvPr/>
            </p:nvSpPr>
            <p:spPr>
              <a:xfrm>
                <a:off x="5362208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C0228424-68A6-40EA-8F9F-2AD61A2E34FA}"/>
                  </a:ext>
                </a:extLst>
              </p:cNvPr>
              <p:cNvSpPr/>
              <p:nvPr/>
            </p:nvSpPr>
            <p:spPr>
              <a:xfrm>
                <a:off x="8064426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63B303CA-D7FB-4F02-81DD-E4D854110842}"/>
                  </a:ext>
                </a:extLst>
              </p:cNvPr>
              <p:cNvSpPr/>
              <p:nvPr/>
            </p:nvSpPr>
            <p:spPr>
              <a:xfrm>
                <a:off x="6713317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37C35B12-C11A-4602-988B-0D75F7DFA5C5}"/>
                  </a:ext>
                </a:extLst>
              </p:cNvPr>
              <p:cNvSpPr/>
              <p:nvPr/>
            </p:nvSpPr>
            <p:spPr>
              <a:xfrm>
                <a:off x="9415535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B77D0813-35EE-4575-B029-2555366B4AB1}"/>
                  </a:ext>
                </a:extLst>
              </p:cNvPr>
              <p:cNvSpPr/>
              <p:nvPr/>
            </p:nvSpPr>
            <p:spPr>
              <a:xfrm>
                <a:off x="10766642" y="361191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C2EFE666-ED42-4E2C-A343-3164E53B2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0190" y="687781"/>
            <a:ext cx="3249894" cy="28397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CA3E05C-EC06-4EDE-A73D-E45756378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108542" y="1239856"/>
            <a:ext cx="1376901" cy="86781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3C7C4F4-6614-4613-8185-1929FF673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57348" y="4913150"/>
            <a:ext cx="5011313" cy="19651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E0BED66-3AFC-46DF-9BB9-951402EE6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25223" y="5089370"/>
            <a:ext cx="4556667" cy="177875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CDB282A-E4C6-48ED-A767-3F22113066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278551" y="5079243"/>
            <a:ext cx="3913450" cy="177875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797C517-9E91-40EF-B231-A46A53D819A1}"/>
              </a:ext>
            </a:extLst>
          </p:cNvPr>
          <p:cNvSpPr txBox="1"/>
          <p:nvPr/>
        </p:nvSpPr>
        <p:spPr>
          <a:xfrm>
            <a:off x="4178924" y="4134577"/>
            <a:ext cx="449334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269F48"/>
                </a:solidFill>
                <a:cs typeface="+mn-ea"/>
                <a:sym typeface="+mn-lt"/>
              </a:rPr>
              <a:t>—植树节主题班会分享—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5A1902B-B595-4251-B1AB-00074E3F4655}"/>
              </a:ext>
            </a:extLst>
          </p:cNvPr>
          <p:cNvSpPr txBox="1"/>
          <p:nvPr/>
        </p:nvSpPr>
        <p:spPr>
          <a:xfrm>
            <a:off x="4360819" y="4660978"/>
            <a:ext cx="392398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269F48"/>
                </a:solidFill>
                <a:cs typeface="+mn-ea"/>
                <a:sym typeface="+mn-lt"/>
              </a:rPr>
              <a:t>班主任 可爱包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C3A6BE9B-C7DA-4D62-B835-488962A4A0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930169" y="4055203"/>
            <a:ext cx="1623819" cy="10234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DFE223F-C9CE-4803-8490-E7BDE4C305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33555" y="4134578"/>
            <a:ext cx="830151" cy="52322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23219E88-B454-4843-B1B1-D16E28FEC955}"/>
              </a:ext>
            </a:extLst>
          </p:cNvPr>
          <p:cNvSpPr txBox="1"/>
          <p:nvPr/>
        </p:nvSpPr>
        <p:spPr>
          <a:xfrm>
            <a:off x="3838755" y="2417082"/>
            <a:ext cx="5749123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9600">
                <a:solidFill>
                  <a:srgbClr val="139F4E"/>
                </a:solidFill>
                <a:cs typeface="+mn-ea"/>
                <a:sym typeface="+mn-lt"/>
              </a:rPr>
              <a:t>感谢观看</a:t>
            </a:r>
          </a:p>
        </p:txBody>
      </p:sp>
    </p:spTree>
    <p:extLst>
      <p:ext uri="{BB962C8B-B14F-4D97-AF65-F5344CB8AC3E}">
        <p14:creationId val="3205417742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3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78936B-EA09-441E-995B-4340A36AA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AEEDCAA3-230A-4F62-BB77-C8CB0D0BD1C1}"/>
              </a:ext>
            </a:extLst>
          </p:cNvPr>
          <p:cNvGrpSpPr/>
          <p:nvPr/>
        </p:nvGrpSpPr>
        <p:grpSpPr>
          <a:xfrm>
            <a:off x="286211" y="651074"/>
            <a:ext cx="11448592" cy="5555851"/>
            <a:chOff x="220896" y="651074"/>
            <a:chExt cx="11448592" cy="555585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0DECB72-3040-4410-A924-8B15DCA979D1}"/>
                </a:ext>
              </a:extLst>
            </p:cNvPr>
            <p:cNvGrpSpPr/>
            <p:nvPr/>
          </p:nvGrpSpPr>
          <p:grpSpPr>
            <a:xfrm flipH="1" flipV="1" rot="5400000">
              <a:off x="-2092079" y="2964049"/>
              <a:ext cx="5555849" cy="929900"/>
              <a:chOff x="5362209" y="271277"/>
              <a:chExt cx="6467804" cy="1082537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3F087965-16D6-47FF-9F08-82C3EA92146D}"/>
                  </a:ext>
                </a:extLst>
              </p:cNvPr>
              <p:cNvSpPr/>
              <p:nvPr/>
            </p:nvSpPr>
            <p:spPr>
              <a:xfrm>
                <a:off x="5362209" y="535236"/>
                <a:ext cx="6467804" cy="818578"/>
              </a:xfrm>
              <a:prstGeom prst="roundRect">
                <a:avLst>
                  <a:gd fmla="val 15140" name="adj"/>
                </a:avLst>
              </a:prstGeom>
              <a:solidFill>
                <a:srgbClr val="47984B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5938992-6A6C-4DC4-8B75-A51C7A5B6DE8}"/>
                  </a:ext>
                </a:extLst>
              </p:cNvPr>
              <p:cNvSpPr/>
              <p:nvPr/>
            </p:nvSpPr>
            <p:spPr>
              <a:xfrm>
                <a:off x="5898921" y="271277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F11B4C07-B997-4252-A7F0-F1231D55C8CC}"/>
                  </a:ext>
                </a:extLst>
              </p:cNvPr>
              <p:cNvSpPr/>
              <p:nvPr/>
            </p:nvSpPr>
            <p:spPr>
              <a:xfrm>
                <a:off x="8494077" y="271277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1C89CD9C-CB5B-4101-88C6-58F396B87D58}"/>
                  </a:ext>
                </a:extLst>
              </p:cNvPr>
              <p:cNvSpPr/>
              <p:nvPr/>
            </p:nvSpPr>
            <p:spPr>
              <a:xfrm>
                <a:off x="7196499" y="271277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23B36F89-116A-4821-BB1B-7A44CA591354}"/>
                  </a:ext>
                </a:extLst>
              </p:cNvPr>
              <p:cNvSpPr/>
              <p:nvPr/>
            </p:nvSpPr>
            <p:spPr>
              <a:xfrm>
                <a:off x="9791655" y="271279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119DC8B2-45E2-488D-9234-C6AEDEA7221D}"/>
                  </a:ext>
                </a:extLst>
              </p:cNvPr>
              <p:cNvSpPr/>
              <p:nvPr/>
            </p:nvSpPr>
            <p:spPr>
              <a:xfrm>
                <a:off x="11089233" y="271278"/>
                <a:ext cx="214124" cy="527916"/>
              </a:xfrm>
              <a:prstGeom prst="roundRect">
                <a:avLst>
                  <a:gd fmla="val 50000" name="adj"/>
                </a:avLst>
              </a:prstGeom>
              <a:solidFill>
                <a:srgbClr val="59D36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: 圆顶角 12">
              <a:extLst>
                <a:ext uri="{FF2B5EF4-FFF2-40B4-BE49-F238E27FC236}">
                  <a16:creationId xmlns:a16="http://schemas.microsoft.com/office/drawing/2014/main" id="{3C8D4019-BD60-457E-8665-32421201D2B4}"/>
                </a:ext>
              </a:extLst>
            </p:cNvPr>
            <p:cNvSpPr/>
            <p:nvPr/>
          </p:nvSpPr>
          <p:spPr>
            <a:xfrm rot="5400000">
              <a:off x="3606939" y="-1855625"/>
              <a:ext cx="5555850" cy="10569249"/>
            </a:xfrm>
            <a:prstGeom prst="round2SameRect">
              <a:avLst>
                <a:gd fmla="val 8242" name="adj1"/>
                <a:gd fmla="val 0" name="adj2"/>
              </a:avLst>
            </a:prstGeom>
            <a:solidFill>
              <a:srgbClr val="D7F8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F3CDF514-D3CD-49EE-AFBC-BDBDE13EF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94713" y="4632046"/>
            <a:ext cx="5702253" cy="222595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0CC43C-44F3-40CD-A6BD-88497F16C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52643" y="85301"/>
            <a:ext cx="2346350" cy="147883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3DA594D-B159-4C97-A184-F55A66BD9E40}"/>
              </a:ext>
            </a:extLst>
          </p:cNvPr>
          <p:cNvSpPr txBox="1"/>
          <p:nvPr/>
        </p:nvSpPr>
        <p:spPr>
          <a:xfrm>
            <a:off x="2727801" y="1985301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400">
                <a:solidFill>
                  <a:srgbClr val="139F4E"/>
                </a:solidFill>
                <a:cs typeface="+mn-ea"/>
                <a:sym typeface="+mn-lt"/>
              </a:rPr>
              <a:t>植树节的历史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C34007E-EB3B-4844-9878-B413A17C5BD2}"/>
              </a:ext>
            </a:extLst>
          </p:cNvPr>
          <p:cNvSpPr txBox="1"/>
          <p:nvPr/>
        </p:nvSpPr>
        <p:spPr>
          <a:xfrm>
            <a:off x="2736270" y="3184646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400">
                <a:solidFill>
                  <a:srgbClr val="139F4E"/>
                </a:solidFill>
                <a:cs typeface="+mn-ea"/>
                <a:sym typeface="+mn-lt"/>
              </a:rPr>
              <a:t>植树节的作用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1BCA605-52B5-416C-AA7C-6204A5A1F1D4}"/>
              </a:ext>
            </a:extLst>
          </p:cNvPr>
          <p:cNvSpPr txBox="1"/>
          <p:nvPr/>
        </p:nvSpPr>
        <p:spPr>
          <a:xfrm>
            <a:off x="5852686" y="1985302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400">
                <a:solidFill>
                  <a:srgbClr val="139F4E"/>
                </a:solidFill>
                <a:cs typeface="+mn-ea"/>
                <a:sym typeface="+mn-lt"/>
              </a:rPr>
              <a:t>植树节的由来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F8F6AD0-895D-4843-8D18-E26AF9297BF6}"/>
              </a:ext>
            </a:extLst>
          </p:cNvPr>
          <p:cNvSpPr txBox="1"/>
          <p:nvPr/>
        </p:nvSpPr>
        <p:spPr>
          <a:xfrm>
            <a:off x="5852686" y="3180092"/>
            <a:ext cx="2316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400">
                <a:solidFill>
                  <a:srgbClr val="139F4E"/>
                </a:solidFill>
                <a:cs typeface="+mn-ea"/>
                <a:sym typeface="+mn-lt"/>
              </a:rPr>
              <a:t>植树节与孙中山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7D8A218-525E-41E0-B7A3-9718F6C063E3}"/>
              </a:ext>
            </a:extLst>
          </p:cNvPr>
          <p:cNvSpPr txBox="1"/>
          <p:nvPr/>
        </p:nvSpPr>
        <p:spPr>
          <a:xfrm>
            <a:off x="2670436" y="4421584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400">
                <a:solidFill>
                  <a:srgbClr val="139F4E"/>
                </a:solidFill>
                <a:cs typeface="+mn-ea"/>
                <a:sym typeface="+mn-lt"/>
              </a:rPr>
              <a:t>知识竞答环节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614776D-9CC8-4BDD-80EA-0D9BFE27741A}"/>
              </a:ext>
            </a:extLst>
          </p:cNvPr>
          <p:cNvSpPr txBox="1"/>
          <p:nvPr/>
        </p:nvSpPr>
        <p:spPr>
          <a:xfrm>
            <a:off x="5852686" y="4420040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400">
                <a:solidFill>
                  <a:srgbClr val="139F4E"/>
                </a:solidFill>
                <a:cs typeface="+mn-ea"/>
                <a:sym typeface="+mn-lt"/>
              </a:rPr>
              <a:t>宣传标语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701D78F-99CE-4344-9CB7-5728248BB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33052" y="1933179"/>
            <a:ext cx="659054" cy="57588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AD3316B-E773-45CD-9451-8479EC099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33052" y="3122980"/>
            <a:ext cx="659054" cy="57588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0C4DE45-B54A-4E88-8ED3-B6A66BF89F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33052" y="4321891"/>
            <a:ext cx="659054" cy="57588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7EAD3CC4-00CA-4FF4-876A-3ED2FF0F1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19222" y="1933179"/>
            <a:ext cx="659054" cy="575887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F73FF3C-A162-4784-AEC0-ABA4B4171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19222" y="3136153"/>
            <a:ext cx="659054" cy="575887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45F90F5-5C6B-47A0-9F74-BA110990E4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19222" y="4350970"/>
            <a:ext cx="659054" cy="575887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A2EFBAF3-39A0-410D-B4F9-FA5DD59D3288}"/>
              </a:ext>
            </a:extLst>
          </p:cNvPr>
          <p:cNvSpPr txBox="1"/>
          <p:nvPr/>
        </p:nvSpPr>
        <p:spPr>
          <a:xfrm>
            <a:off x="9304522" y="1815955"/>
            <a:ext cx="1280160" cy="215025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kumimoji="1" lang="zh-CN" sz="7200">
                <a:solidFill>
                  <a:srgbClr val="139F4E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E60C6C2-B463-47E7-8D05-A27F887638B9}"/>
              </a:ext>
            </a:extLst>
          </p:cNvPr>
          <p:cNvSpPr txBox="1"/>
          <p:nvPr/>
        </p:nvSpPr>
        <p:spPr>
          <a:xfrm>
            <a:off x="10622377" y="952486"/>
            <a:ext cx="914400" cy="34442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b="1" kumimoji="1" lang="en-US" sz="4800">
                <a:solidFill>
                  <a:srgbClr val="139F4E"/>
                </a:solidFill>
                <a:cs typeface="+mn-ea"/>
                <a:sym typeface="+mn-lt"/>
              </a:rPr>
              <a:t>CNOTENTS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425BE8E-4F02-4C28-A564-BE7216A6EB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652347" y="949309"/>
            <a:ext cx="1643729" cy="10359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59126" y="1103472"/>
            <a:ext cx="285791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D7F8E7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2204444819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5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6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 nodeType="clickPar">
                      <p:stCondLst>
                        <p:cond delay="indefinite"/>
                      </p:stCondLst>
                      <p:childTnLst>
                        <p:par>
                          <p:cTn fill="hold" id="7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8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 nodeType="clickPar">
                      <p:stCondLst>
                        <p:cond delay="indefinite"/>
                      </p:stCondLst>
                      <p:childTnLst>
                        <p:par>
                          <p:cTn fill="hold" id="8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2"/>
      <p:bldP grpId="0" spid="25"/>
      <p:bldP grpId="0" spid="28"/>
      <p:bldP grpId="0" spid="31"/>
      <p:bldP grpId="0" spid="34"/>
      <p:bldP grpId="0" spid="43"/>
      <p:bldP grpId="0" spid="4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2F792A-0BF2-46C7-BB40-7EC6AE613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A4BA7F69-66DA-4B38-AC09-8359B9F421EF}"/>
              </a:ext>
            </a:extLst>
          </p:cNvPr>
          <p:cNvSpPr/>
          <p:nvPr/>
        </p:nvSpPr>
        <p:spPr>
          <a:xfrm rot="5400000">
            <a:off x="4408199" y="-2231576"/>
            <a:ext cx="3375602" cy="11321151"/>
          </a:xfrm>
          <a:prstGeom prst="round2SameRect">
            <a:avLst>
              <a:gd fmla="val 44276" name="adj1"/>
              <a:gd fmla="val 46030" name="adj2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2D3FE59-A997-4A6C-A18F-B840F249C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52657" y="5005992"/>
            <a:ext cx="4744310" cy="1852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595F2E-0053-46B4-BFBC-8C6BF251E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70686" y="586312"/>
            <a:ext cx="2534514" cy="230977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E48F18C-2CA2-4207-AB37-BEFE9C273EB3}"/>
              </a:ext>
            </a:extLst>
          </p:cNvPr>
          <p:cNvSpPr txBox="1"/>
          <p:nvPr/>
        </p:nvSpPr>
        <p:spPr>
          <a:xfrm>
            <a:off x="3505200" y="2751019"/>
            <a:ext cx="602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z="6000">
                <a:solidFill>
                  <a:srgbClr val="139F4E"/>
                </a:solidFill>
                <a:cs typeface="+mn-ea"/>
                <a:sym typeface="+mn-lt"/>
              </a:rPr>
              <a:t>01. 植树节的历史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E044449-805B-4F75-8926-637B4628E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F5A154-FA34-44C4-9678-D6C3076FE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88350" y="2308778"/>
            <a:ext cx="1403339" cy="8844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1C2495A-6B1E-4A3A-BE3D-6D0E4AF58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93007" y="4563750"/>
            <a:ext cx="1403339" cy="8844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8876DE-3A54-4979-8DF5-BB2DACBA7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07895" y="1411269"/>
            <a:ext cx="1376901" cy="867819"/>
          </a:xfrm>
          <a:prstGeom prst="rect">
            <a:avLst/>
          </a:prstGeom>
        </p:spPr>
      </p:pic>
    </p:spTree>
    <p:extLst>
      <p:ext uri="{BB962C8B-B14F-4D97-AF65-F5344CB8AC3E}">
        <p14:creationId val="4041834672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D0E547B-B4AC-496F-94D7-35CF9D00C27D}"/>
              </a:ext>
            </a:extLst>
          </p:cNvPr>
          <p:cNvSpPr txBox="1"/>
          <p:nvPr/>
        </p:nvSpPr>
        <p:spPr>
          <a:xfrm>
            <a:off x="1200839" y="1548981"/>
            <a:ext cx="7579367" cy="435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defRPr sz="2000">
                <a:solidFill>
                  <a:srgbClr val="117926"/>
                </a:solidFill>
                <a:latin charset="-122" panose="02000503000000000000" pitchFamily="2" typeface="小考拉体"/>
                <a:ea charset="-122" panose="02000503000000000000" pitchFamily="2" typeface="小考拉体"/>
              </a:defRPr>
            </a:lvl1pPr>
          </a:lstStyle>
          <a:p>
            <a:r>
              <a:rPr altLang="zh-CN" lang="zh-CN">
                <a:latin typeface="+mn-lt"/>
                <a:ea typeface="+mn-ea"/>
                <a:cs typeface="+mn-ea"/>
                <a:sym typeface="+mn-lt"/>
              </a:rPr>
              <a:t>通过这种活动,激发人们爱林、造林的感情，提高人们对森林功用的认识，促进国土绿化，达到爱林护林和扩大森林资源、改善生态环境的目的，植树节是为了动员全民植树而规定的节日；中国的植树节开始时是纪念孙中山先生逝世，1979年2月23日，中国第五届全国人大常务委员会第六次会议决定，仍以3月12日为中国的植树节，以鼓励全国各族人民植树造林，绿化祖国，改善环境，造福子孙后代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13B165-2F77-4316-923E-614AC470F1DE}"/>
              </a:ext>
            </a:extLst>
          </p:cNvPr>
          <p:cNvSpPr txBox="1"/>
          <p:nvPr/>
        </p:nvSpPr>
        <p:spPr>
          <a:xfrm>
            <a:off x="9242323" y="1716130"/>
            <a:ext cx="1612491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8000">
                <a:solidFill>
                  <a:srgbClr val="269F48"/>
                </a:solidFill>
                <a:cs typeface="+mn-ea"/>
                <a:sym typeface="+mn-lt"/>
              </a:rPr>
              <a:t>植树节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F598BB-D435-4A42-A721-8551076F0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681638" y="4525268"/>
            <a:ext cx="2346350" cy="1478833"/>
          </a:xfrm>
          <a:prstGeom prst="rect">
            <a:avLst/>
          </a:prstGeom>
        </p:spPr>
      </p:pic>
    </p:spTree>
    <p:extLst>
      <p:ext uri="{BB962C8B-B14F-4D97-AF65-F5344CB8AC3E}">
        <p14:creationId val="3577980503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E0825CF-0120-4BE0-AE80-D4E0DEEFFF8B}"/>
              </a:ext>
            </a:extLst>
          </p:cNvPr>
          <p:cNvSpPr txBox="1"/>
          <p:nvPr/>
        </p:nvSpPr>
        <p:spPr>
          <a:xfrm>
            <a:off x="5820697" y="2465108"/>
            <a:ext cx="5132439" cy="31394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defRPr sz="2000">
                <a:solidFill>
                  <a:srgbClr val="117926"/>
                </a:solidFill>
                <a:latin charset="-122" panose="02000503000000000000" pitchFamily="2" typeface="小考拉体"/>
                <a:ea charset="-122" panose="02000503000000000000" pitchFamily="2" typeface="小考拉体"/>
              </a:defRPr>
            </a:lvl1pPr>
          </a:lstStyle>
          <a:p>
            <a:r>
              <a:rPr altLang="zh-CN" lang="zh-CN">
                <a:solidFill>
                  <a:srgbClr val="47984B"/>
                </a:solidFill>
                <a:latin typeface="+mn-lt"/>
                <a:ea typeface="+mn-ea"/>
                <a:cs typeface="+mn-ea"/>
                <a:sym typeface="+mn-lt"/>
              </a:rPr>
              <a:t>植树节是按照法律规定宣传保护树木，并动员群众参加以植树造林为活动内容的节日。按时间长短可分为植树日、植树周和植树月，共称为国际植树节。提倡通过这种活动，激发人们爱林造林的热情。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F8FA01-F045-4583-88FC-A72CF4EAA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10394" l="25730" r="26235" t="7742"/>
          <a:stretch>
            <a:fillRect/>
          </a:stretch>
        </p:blipFill>
        <p:spPr>
          <a:xfrm>
            <a:off x="619432" y="806245"/>
            <a:ext cx="4670323" cy="561421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4C9C8B-2A7C-46F4-9D9E-5ED99DE2BE96}"/>
              </a:ext>
            </a:extLst>
          </p:cNvPr>
          <p:cNvSpPr txBox="1"/>
          <p:nvPr/>
        </p:nvSpPr>
        <p:spPr>
          <a:xfrm>
            <a:off x="7610168" y="1391666"/>
            <a:ext cx="387391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8000">
                <a:solidFill>
                  <a:srgbClr val="269F48"/>
                </a:solidFill>
                <a:cs typeface="+mn-ea"/>
                <a:sym typeface="+mn-lt"/>
              </a:rPr>
              <a:t>植树节</a:t>
            </a:r>
          </a:p>
        </p:txBody>
      </p:sp>
    </p:spTree>
    <p:extLst>
      <p:ext uri="{BB962C8B-B14F-4D97-AF65-F5344CB8AC3E}">
        <p14:creationId val="3724900297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2F792A-0BF2-46C7-BB40-7EC6AE613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A4BA7F69-66DA-4B38-AC09-8359B9F421EF}"/>
              </a:ext>
            </a:extLst>
          </p:cNvPr>
          <p:cNvSpPr/>
          <p:nvPr/>
        </p:nvSpPr>
        <p:spPr>
          <a:xfrm rot="5400000">
            <a:off x="4408199" y="-2231576"/>
            <a:ext cx="3375602" cy="11321151"/>
          </a:xfrm>
          <a:prstGeom prst="round2SameRect">
            <a:avLst>
              <a:gd fmla="val 44276" name="adj1"/>
              <a:gd fmla="val 46030" name="adj2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2D3FE59-A997-4A6C-A18F-B840F249C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52657" y="5005992"/>
            <a:ext cx="4744310" cy="1852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595F2E-0053-46B4-BFBC-8C6BF251E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70686" y="586312"/>
            <a:ext cx="2534514" cy="230977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E48F18C-2CA2-4207-AB37-BEFE9C273EB3}"/>
              </a:ext>
            </a:extLst>
          </p:cNvPr>
          <p:cNvSpPr txBox="1"/>
          <p:nvPr/>
        </p:nvSpPr>
        <p:spPr>
          <a:xfrm>
            <a:off x="3505200" y="2751019"/>
            <a:ext cx="602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z="6000">
                <a:solidFill>
                  <a:srgbClr val="139F4E"/>
                </a:solidFill>
                <a:cs typeface="+mn-ea"/>
                <a:sym typeface="+mn-lt"/>
              </a:rPr>
              <a:t>02. 植树节的由来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E044449-805B-4F75-8926-637B4628E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F5A154-FA34-44C4-9678-D6C3076FE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88350" y="2308778"/>
            <a:ext cx="1403339" cy="8844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1C2495A-6B1E-4A3A-BE3D-6D0E4AF58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93007" y="4563750"/>
            <a:ext cx="1403339" cy="8844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8876DE-3A54-4979-8DF5-BB2DACBA7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07895" y="1411269"/>
            <a:ext cx="1376901" cy="867819"/>
          </a:xfrm>
          <a:prstGeom prst="rect">
            <a:avLst/>
          </a:prstGeom>
        </p:spPr>
      </p:pic>
    </p:spTree>
    <p:extLst>
      <p:ext uri="{BB962C8B-B14F-4D97-AF65-F5344CB8AC3E}">
        <p14:creationId val="2732049257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A92BB6-6C4B-44F2-8541-F3E20CFCF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74523" y="1265903"/>
            <a:ext cx="5946058" cy="594605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F177F30-9DC6-442D-B251-64DCD13548F3}"/>
              </a:ext>
            </a:extLst>
          </p:cNvPr>
          <p:cNvSpPr txBox="1"/>
          <p:nvPr/>
        </p:nvSpPr>
        <p:spPr>
          <a:xfrm>
            <a:off x="4568426" y="2037120"/>
            <a:ext cx="6278880" cy="307872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defRPr sz="2000">
                <a:solidFill>
                  <a:srgbClr val="117926"/>
                </a:solidFill>
                <a:latin charset="-122" panose="02000503000000000000" pitchFamily="2" typeface="小考拉体"/>
                <a:ea charset="-122" panose="02000503000000000000" pitchFamily="2" typeface="小考拉体"/>
              </a:defRPr>
            </a:lvl1pPr>
          </a:lstStyle>
          <a:p>
            <a:r>
              <a:rPr altLang="zh-CN" lang="zh-CN">
                <a:solidFill>
                  <a:srgbClr val="269F48"/>
                </a:solidFill>
                <a:latin typeface="+mn-lt"/>
                <a:ea typeface="+mn-ea"/>
                <a:cs typeface="+mn-ea"/>
                <a:sym typeface="+mn-lt"/>
              </a:rPr>
              <a:t>新中国成立以来，党和国家十分重视绿化建设。1956年，我国开始了第一个“12年绿化运动”。1979年2月23日，在第五届全国人大常委会第六次会议上，根据国务院提议，为动员全国各族人民植树造林，加快绿化祖国，决定每年3月12日为全国的植树节。</a:t>
            </a:r>
          </a:p>
        </p:txBody>
      </p:sp>
    </p:spTree>
    <p:extLst>
      <p:ext uri="{BB962C8B-B14F-4D97-AF65-F5344CB8AC3E}">
        <p14:creationId val="1499510249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4C7D7C-3898-42F4-A1B7-0C9667295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6806" y="1079091"/>
            <a:ext cx="5093116" cy="509311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BE20AA-46D9-4726-8A22-5B2F7AEEE3E7}"/>
              </a:ext>
            </a:extLst>
          </p:cNvPr>
          <p:cNvSpPr txBox="1"/>
          <p:nvPr/>
        </p:nvSpPr>
        <p:spPr>
          <a:xfrm>
            <a:off x="5024243" y="2079394"/>
            <a:ext cx="5724644" cy="31394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defRPr sz="2000">
                <a:solidFill>
                  <a:srgbClr val="117926"/>
                </a:solidFill>
                <a:latin charset="-122" panose="02000503000000000000" pitchFamily="2" typeface="小考拉体"/>
                <a:ea charset="-122" panose="02000503000000000000" pitchFamily="2" typeface="小考拉体"/>
              </a:defRPr>
            </a:lvl1pPr>
          </a:lstStyle>
          <a:p>
            <a:r>
              <a:rPr altLang="zh-CN" lang="en-US">
                <a:latin typeface="+mn-lt"/>
                <a:ea typeface="+mn-ea"/>
                <a:cs typeface="+mn-ea"/>
                <a:sym typeface="+mn-lt"/>
              </a:rPr>
              <a:t> 世界上最早的植树节是美国内布拉斯加州制订的，我国1915年时政府规定每年清明为植树节，到1979年才决定3月12日为我国的植树节，到1979年才决定3月12日为我国的植树节。世界上已经有50多个国家设立了植树节。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744B16-727E-4194-B9F4-BEAD9EE04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410226" y="1112591"/>
            <a:ext cx="2346350" cy="14788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503826-534A-4741-BCF4-A4A30D3BD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13181" y="4659873"/>
            <a:ext cx="2346350" cy="1478833"/>
          </a:xfrm>
          <a:prstGeom prst="rect">
            <a:avLst/>
          </a:prstGeom>
        </p:spPr>
      </p:pic>
    </p:spTree>
    <p:extLst>
      <p:ext uri="{BB962C8B-B14F-4D97-AF65-F5344CB8AC3E}">
        <p14:creationId val="2324084708"/>
      </p:ext>
    </p:extLst>
  </p:cSld>
  <p:clrMapOvr>
    <a:masterClrMapping/>
  </p:clrMapOvr>
  <mc:AlternateContent>
    <mc:Choice Requires="p14">
      <p:transition advClick="0" advTm="3000" p14:dur="3500" spd="slow">
        <p:random/>
      </p:transition>
    </mc:Choice>
    <mc:Fallback>
      <p:transition advClick="0" advTm="3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biibk4nk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50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微软雅黑</vt:lpstr>
      <vt:lpstr>小考拉体</vt:lpstr>
      <vt:lpstr>Calibri</vt:lpstr>
      <vt:lpstr>宋体</vt:lpstr>
      <vt:lpstr>Calibri Light</vt:lpstr>
      <vt:lpstr>等线 Light</vt:lpstr>
      <vt:lpstr>等线</vt:lpstr>
      <vt:lpstr>小单纯体</vt:lpstr>
      <vt:lpstr>小白</vt:lpstr>
      <vt:lpstr>萝莉体 第二版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2021-08-22T11:51:46Z</dcterms:created>
  <cp:lastPrinted>2021-08-22T11:51:46Z</cp:lastPrinted>
  <dcterms:modified xsi:type="dcterms:W3CDTF">2021-08-22T05:37:22Z</dcterms:modified>
  <cp:revision>1</cp:revision>
</cp:coreProperties>
</file>