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3"/>
  </p:notesMasterIdLst>
  <p:sldIdLst>
    <p:sldId id="256" r:id="rId4"/>
    <p:sldId id="259" r:id="rId5"/>
    <p:sldId id="258" r:id="rId6"/>
    <p:sldId id="262" r:id="rId7"/>
    <p:sldId id="257" r:id="rId8"/>
    <p:sldId id="270" r:id="rId9"/>
    <p:sldId id="260" r:id="rId10"/>
    <p:sldId id="261" r:id="rId11"/>
    <p:sldId id="267" r:id="rId12"/>
    <p:sldId id="274" r:id="rId13"/>
    <p:sldId id="263" r:id="rId14"/>
    <p:sldId id="266" r:id="rId15"/>
    <p:sldId id="269" r:id="rId16"/>
    <p:sldId id="271" r:id="rId17"/>
    <p:sldId id="268" r:id="rId18"/>
    <p:sldId id="272" r:id="rId19"/>
  </p:sldIdLst>
  <p:sldSz cx="12192000" cy="6858000"/>
  <p:notesSz cx="6858000" cy="9144000"/>
  <p:custDataLst>
    <p:tags r:id="rId20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>
          <p15:clr>
            <a:srgbClr val="A4A3A4"/>
          </p15:clr>
        </p15:guide>
        <p15:guide id="2" pos="6539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84"/>
      </p:cViewPr>
      <p:guideLst>
        <p:guide orient="horz" pos="981"/>
        <p:guide pos="65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tags/tag1.xml" Type="http://schemas.openxmlformats.org/officeDocument/2006/relationships/tags"/><Relationship Id="rId21" Target="presProps.xml" Type="http://schemas.openxmlformats.org/officeDocument/2006/relationships/presProps"/><Relationship Id="rId22" Target="viewProps.xml" Type="http://schemas.openxmlformats.org/officeDocument/2006/relationships/viewProps"/><Relationship Id="rId23" Target="theme/theme1.xml" Type="http://schemas.openxmlformats.org/officeDocument/2006/relationships/theme"/><Relationship Id="rId24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4144B8B-4E86-4531-A5EC-F1077644718D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2052" name="幻灯片图像占位符 3"/>
          <p:cNvSpPr>
            <a:spLocks noGrp="1" noChangeArrowheads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cmpd="sng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030454C-F313-4F7A-830A-379568B3A7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40401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AEDD8-0457-489C-A32B-837718994D76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77CE2-B290-4E0F-9DEB-74D8B645E5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22109155"/>
      </p:ext>
    </p:extLst>
  </p:cSld>
  <p:clrMapOvr>
    <a:masterClrMapping/>
  </p:clrMapOvr>
  <p:transition spd="slow">
    <p:push dir="u"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522F6-F73B-449B-A87D-25FE5DF685C8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076B7-4B47-4FED-9B9A-A0FBAB401E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9904518"/>
      </p:ext>
    </p:extLst>
  </p:cSld>
  <p:clrMapOvr>
    <a:masterClrMapping/>
  </p:clrMapOvr>
  <p:transition spd="slow">
    <p:push dir="u"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6A16-B2FD-4C1E-8D32-AFD2DFE612AB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B8E82-3570-4474-95E6-882B9442C6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71962140"/>
      </p:ext>
    </p:extLst>
  </p:cSld>
  <p:clrMapOvr>
    <a:masterClrMapping/>
  </p:clrMapOvr>
  <p:transition spd="slow">
    <p:push dir="u"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7989178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5048417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0969188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522069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760014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4414086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4809022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6025992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270F2-E8A5-48E2-91BE-24F528EE12ED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5D01-5DC8-4DE7-BF49-3B0CAE142C3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87179556"/>
      </p:ext>
    </p:extLst>
  </p:cSld>
  <p:clrMapOvr>
    <a:masterClrMapping/>
  </p:clrMapOvr>
  <p:transition spd="slow">
    <p:push dir="u"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8285964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0218624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210581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E347-8A4A-4924-8FA9-EE133C06D9B0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C6857-313B-4E9B-8965-4F01F1F8EE4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9611623"/>
      </p:ext>
    </p:extLst>
  </p:cSld>
  <p:clrMapOvr>
    <a:masterClrMapping/>
  </p:clrMapOvr>
  <p:transition spd="slow">
    <p:push dir="u"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80941-4525-4A05-B32E-18A7A19CFC39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5A2F6-169B-4D9B-A687-1CEB682347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39491575"/>
      </p:ext>
    </p:extLst>
  </p:cSld>
  <p:clrMapOvr>
    <a:masterClrMapping/>
  </p:clrMapOvr>
  <p:transition spd="slow">
    <p:push dir="u"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3AEAF-88B4-4A20-8435-97E92290939E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EF589-71AF-413F-A2FA-F4C59BBB6D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1864670"/>
      </p:ext>
    </p:extLst>
  </p:cSld>
  <p:clrMapOvr>
    <a:masterClrMapping/>
  </p:clrMapOvr>
  <p:transition spd="slow">
    <p:push dir="u"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1BF00-EFA7-448D-AFC2-102A7E806E41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44A0C-A755-44AC-A3F5-C2730AF468F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85101754"/>
      </p:ext>
    </p:extLst>
  </p:cSld>
  <p:clrMapOvr>
    <a:masterClrMapping/>
  </p:clrMapOvr>
  <p:transition spd="slow">
    <p:push dir="u"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957B1-0E3E-48ED-9F1A-71BD213856FA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D8F9-B9BA-4E91-AA93-E935042B71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2559695"/>
      </p:ext>
    </p:extLst>
  </p:cSld>
  <p:clrMapOvr>
    <a:masterClrMapping/>
  </p:clrMapOvr>
  <p:transition spd="slow">
    <p:push dir="u"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A5A51-492C-47EF-AEBF-A86FA73A8A2F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A827-9192-41FD-AD7F-04EBCDA317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3090133"/>
      </p:ext>
    </p:extLst>
  </p:cSld>
  <p:clrMapOvr>
    <a:masterClrMapping/>
  </p:clrMapOvr>
  <p:transition spd="slow">
    <p:push dir="u"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6312-DEE8-4CC1-A911-D3F7058BD74A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2B5ED-6083-4D81-A954-53A1D3903D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74063570"/>
      </p:ext>
    </p:extLst>
  </p:cSld>
  <p:clrMapOvr>
    <a:masterClrMapping/>
  </p:clrMapOvr>
  <p:transition spd="slow">
    <p:push dir="u"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31CB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4DA4FA-22C1-49A1-A56C-B2C0AE1737EB}" type="datetimeFigureOut">
              <a:rPr lang="zh-CN" altLang="en-US"/>
              <a:pPr>
                <a:defRPr/>
              </a:pPr>
              <a:t>2016/11/15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202801-10D3-4C35-B48D-554F763F113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iming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2016/11/15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val="279779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矩形 5"/>
          <p:cNvSpPr>
            <a:spLocks noChangeArrowheads="1"/>
          </p:cNvSpPr>
          <p:nvPr/>
        </p:nvSpPr>
        <p:spPr bwMode="auto">
          <a:xfrm>
            <a:off x="-149225" y="0"/>
            <a:ext cx="12355513" cy="4437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sp>
        <p:nvSpPr>
          <p:cNvPr id="3075" name="文本框 16"/>
          <p:cNvSpPr txBox="1">
            <a:spLocks noChangeArrowheads="1"/>
          </p:cNvSpPr>
          <p:nvPr/>
        </p:nvSpPr>
        <p:spPr bwMode="auto">
          <a:xfrm>
            <a:off x="2108200" y="2968625"/>
            <a:ext cx="80041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5400">
                <a:solidFill>
                  <a:srgbClr val="31CBA6"/>
                </a:solidFill>
                <a:latin charset="-122" panose="02010609060101010101" pitchFamily="49" typeface="黑体"/>
                <a:ea charset="-122" panose="02010609060101010101" pitchFamily="49" typeface="黑体"/>
              </a:rPr>
              <a:t>职业生涯 规划 大赛</a:t>
            </a:r>
          </a:p>
        </p:txBody>
      </p:sp>
      <p:grpSp>
        <p:nvGrpSpPr>
          <p:cNvPr id="3076" name="组合 1"/>
          <p:cNvGrpSpPr/>
          <p:nvPr/>
        </p:nvGrpSpPr>
        <p:grpSpPr>
          <a:xfrm>
            <a:off x="5245100" y="4849813"/>
            <a:ext cx="4402139" cy="1452458"/>
            <a:chOff x="4211319" y="3390931"/>
            <a:chExt cx="4618756" cy="1524171"/>
          </a:xfrm>
        </p:grpSpPr>
        <p:sp>
          <p:nvSpPr>
            <p:cNvPr id="3078" name="文本框 7"/>
            <p:cNvSpPr txBox="1">
              <a:spLocks noChangeArrowheads="1"/>
            </p:cNvSpPr>
            <p:nvPr/>
          </p:nvSpPr>
          <p:spPr bwMode="auto">
            <a:xfrm>
              <a:off x="4211319" y="3390931"/>
              <a:ext cx="3193963" cy="543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>
                  <a:solidFill>
                    <a:schemeClr val="bg1"/>
                  </a:solidFill>
                  <a:latin charset="-122" panose="02010609060101010101" pitchFamily="49" typeface="黑体"/>
                  <a:ea charset="-122" panose="02010609060101010101" pitchFamily="49" typeface="黑体"/>
                </a:rPr>
                <a:t>林林（11号选手）</a:t>
              </a:r>
            </a:p>
          </p:txBody>
        </p:sp>
        <p:sp>
          <p:nvSpPr>
            <p:cNvPr id="3079" name="文本框 11"/>
            <p:cNvSpPr txBox="1">
              <a:spLocks noChangeArrowheads="1"/>
            </p:cNvSpPr>
            <p:nvPr/>
          </p:nvSpPr>
          <p:spPr bwMode="auto">
            <a:xfrm>
              <a:off x="4211320" y="3882619"/>
              <a:ext cx="4005262" cy="351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黑体"/>
                  <a:ea charset="-122" panose="02010609060101010101" pitchFamily="49" typeface="黑体"/>
                </a:rPr>
                <a:t>爱好：写作、阅读、公益</a:t>
              </a:r>
            </a:p>
          </p:txBody>
        </p:sp>
        <p:sp>
          <p:nvSpPr>
            <p:cNvPr id="3080" name="文本框 8"/>
            <p:cNvSpPr txBox="1">
              <a:spLocks noChangeArrowheads="1"/>
            </p:cNvSpPr>
            <p:nvPr/>
          </p:nvSpPr>
          <p:spPr bwMode="auto">
            <a:xfrm>
              <a:off x="4211320" y="4226878"/>
              <a:ext cx="4005262" cy="351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黑体"/>
                  <a:ea charset="-122" panose="02010609060101010101" pitchFamily="49" typeface="黑体"/>
                </a:rPr>
                <a:t>职业目标：会展策划经理</a:t>
              </a:r>
            </a:p>
          </p:txBody>
        </p:sp>
        <p:sp>
          <p:nvSpPr>
            <p:cNvPr id="3081" name="文本框 10"/>
            <p:cNvSpPr txBox="1">
              <a:spLocks noChangeArrowheads="1"/>
            </p:cNvSpPr>
            <p:nvPr/>
          </p:nvSpPr>
          <p:spPr bwMode="auto">
            <a:xfrm>
              <a:off x="4211319" y="4563268"/>
              <a:ext cx="4618755" cy="351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黑体"/>
                  <a:ea charset="-122" panose="02010609060101010101" pitchFamily="49" typeface="黑体"/>
                </a:rPr>
                <a:t>参赛口号：成功，是留给的准备的人</a:t>
              </a:r>
            </a:p>
          </p:txBody>
        </p:sp>
      </p:grpSp>
      <p:pic>
        <p:nvPicPr>
          <p:cNvPr id="3077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76638" y="4841875"/>
            <a:ext cx="14605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0" name="直接连接符 3"/>
          <p:cNvCxnSpPr>
            <a:cxnSpLocks noChangeShapeType="1"/>
          </p:cNvCxnSpPr>
          <p:nvPr/>
        </p:nvCxnSpPr>
        <p:spPr bwMode="auto">
          <a:xfrm flipH="1">
            <a:off x="6096000" y="0"/>
            <a:ext cx="0" cy="6858000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10038" y="1909763"/>
            <a:ext cx="2962275" cy="1286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600">
                <a:latin charset="0" panose="020b0604020202020204" pitchFamily="34" typeface="Arial"/>
                <a:ea charset="-122" panose="02010609060101010101" pitchFamily="49" typeface="黑体"/>
                <a:sym charset="-122" panose="020b0503020204020204" pitchFamily="34" typeface="微软雅黑"/>
              </a:rPr>
              <a:t>1.写作能力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600">
                <a:latin charset="0" panose="020b0604020202020204" pitchFamily="34" typeface="Arial"/>
                <a:ea charset="-122" panose="02010609060101010101" pitchFamily="49" typeface="黑体"/>
                <a:sym charset="-122" panose="020b0503020204020204" pitchFamily="34" typeface="微软雅黑"/>
              </a:rPr>
              <a:t> 2.表达能力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lang="zh-CN" sz="1600">
                <a:latin charset="0" panose="020b0604020202020204" pitchFamily="34" typeface="Arial"/>
                <a:ea charset="-122" panose="02010609060101010101" pitchFamily="49" typeface="黑体"/>
                <a:sym charset="-122" panose="020b0503020204020204" pitchFamily="34" typeface="微软雅黑"/>
              </a:rPr>
              <a:t> 3.会展中级策划师</a:t>
            </a:r>
          </a:p>
        </p:txBody>
      </p:sp>
      <p:sp>
        <p:nvSpPr>
          <p:cNvPr id="14" name="矩形 21"/>
          <p:cNvSpPr>
            <a:spLocks noChangeArrowheads="1"/>
          </p:cNvSpPr>
          <p:nvPr/>
        </p:nvSpPr>
        <p:spPr bwMode="auto">
          <a:xfrm>
            <a:off x="5930899" y="2065338"/>
            <a:ext cx="2232025" cy="87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  <a:sym charset="-122" panose="020b0503020204020204" pitchFamily="34" typeface="微软雅黑"/>
              </a:rPr>
              <a:t> 1.为人处世不成熟</a:t>
            </a:r>
          </a:p>
          <a:p>
            <a:pPr algn="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  <a:sym charset="-122" panose="020b0503020204020204" pitchFamily="34" typeface="微软雅黑"/>
              </a:rPr>
              <a:t> 2.实践经验少</a:t>
            </a:r>
          </a:p>
        </p:txBody>
      </p:sp>
      <p:sp>
        <p:nvSpPr>
          <p:cNvPr id="15" name="文本框 23"/>
          <p:cNvSpPr txBox="1">
            <a:spLocks noChangeArrowheads="1"/>
          </p:cNvSpPr>
          <p:nvPr/>
        </p:nvSpPr>
        <p:spPr bwMode="auto">
          <a:xfrm>
            <a:off x="2682875" y="4810125"/>
            <a:ext cx="3535363" cy="87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sym charset="-122" panose="020b0503020204020204" pitchFamily="34" typeface="微软雅黑"/>
              </a:rPr>
              <a:t> 1.中国会展业发展前景好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zh-CN" lang="zh-CN" sz="16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sym charset="-122" panose="020b0503020204020204" pitchFamily="34" typeface="微软雅黑"/>
              </a:rPr>
              <a:t> 2.中国会展高级策划管理人才缺乏</a:t>
            </a:r>
          </a:p>
        </p:txBody>
      </p:sp>
      <p:sp>
        <p:nvSpPr>
          <p:cNvPr id="16" name="矩形 24"/>
          <p:cNvSpPr>
            <a:spLocks noChangeArrowheads="1"/>
          </p:cNvSpPr>
          <p:nvPr/>
        </p:nvSpPr>
        <p:spPr bwMode="auto">
          <a:xfrm>
            <a:off x="6218238" y="5000624"/>
            <a:ext cx="3621087" cy="1286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sym charset="-122" panose="020b0503020204020204" pitchFamily="34" typeface="微软雅黑"/>
              </a:rPr>
              <a:t>1.各种相关资格证要求越来越高</a:t>
            </a:r>
          </a:p>
          <a:p>
            <a:pPr algn="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sym charset="-122" panose="020b0503020204020204" pitchFamily="34" typeface="微软雅黑"/>
              </a:rPr>
              <a:t>      2.竞争对手增多</a:t>
            </a:r>
          </a:p>
          <a:p>
            <a:pPr algn="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  <a:sym charset="-122" panose="020b0503020204020204" pitchFamily="34" typeface="微软雅黑"/>
              </a:rPr>
              <a:t>3.会展策划经理的技能要求日益提高</a:t>
            </a:r>
          </a:p>
        </p:txBody>
      </p:sp>
      <p:grpSp>
        <p:nvGrpSpPr>
          <p:cNvPr id="35" name="组合 34"/>
          <p:cNvGrpSpPr/>
          <p:nvPr/>
        </p:nvGrpSpPr>
        <p:grpSpPr>
          <a:xfrm>
            <a:off x="5408613" y="149225"/>
            <a:ext cx="658812" cy="673100"/>
            <a:chOff x="2890420" y="2486526"/>
            <a:chExt cx="879475" cy="899544"/>
          </a:xfrm>
        </p:grpSpPr>
        <p:sp>
          <p:nvSpPr>
            <p:cNvPr id="36" name="矩形 35"/>
            <p:cNvSpPr/>
            <p:nvPr/>
          </p:nvSpPr>
          <p:spPr>
            <a:xfrm>
              <a:off x="2890420" y="2486526"/>
              <a:ext cx="879475" cy="865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2311" name="文本框 36"/>
            <p:cNvSpPr txBox="1">
              <a:spLocks noChangeArrowheads="1"/>
            </p:cNvSpPr>
            <p:nvPr/>
          </p:nvSpPr>
          <p:spPr bwMode="auto">
            <a:xfrm>
              <a:off x="2890420" y="2521831"/>
              <a:ext cx="861791" cy="855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600">
                  <a:solidFill>
                    <a:srgbClr val="31CBA6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S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022975" y="219075"/>
            <a:ext cx="658813" cy="673100"/>
            <a:chOff x="2890420" y="2486526"/>
            <a:chExt cx="879475" cy="899544"/>
          </a:xfrm>
        </p:grpSpPr>
        <p:sp>
          <p:nvSpPr>
            <p:cNvPr id="39" name="矩形 38"/>
            <p:cNvSpPr/>
            <p:nvPr/>
          </p:nvSpPr>
          <p:spPr>
            <a:xfrm>
              <a:off x="2890420" y="2486526"/>
              <a:ext cx="879475" cy="865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2309" name="文本框 39"/>
            <p:cNvSpPr txBox="1">
              <a:spLocks noChangeArrowheads="1"/>
            </p:cNvSpPr>
            <p:nvPr/>
          </p:nvSpPr>
          <p:spPr bwMode="auto">
            <a:xfrm>
              <a:off x="2890419" y="2521831"/>
              <a:ext cx="861791" cy="855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600">
                  <a:solidFill>
                    <a:srgbClr val="31CBA6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W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400675" y="-285750"/>
            <a:ext cx="657225" cy="673100"/>
            <a:chOff x="2890420" y="2486526"/>
            <a:chExt cx="879475" cy="899544"/>
          </a:xfrm>
        </p:grpSpPr>
        <p:sp>
          <p:nvSpPr>
            <p:cNvPr id="42" name="矩形 41"/>
            <p:cNvSpPr/>
            <p:nvPr/>
          </p:nvSpPr>
          <p:spPr>
            <a:xfrm>
              <a:off x="2890420" y="2486526"/>
              <a:ext cx="879475" cy="865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2307" name="文本框 42"/>
            <p:cNvSpPr txBox="1">
              <a:spLocks noChangeArrowheads="1"/>
            </p:cNvSpPr>
            <p:nvPr/>
          </p:nvSpPr>
          <p:spPr bwMode="auto">
            <a:xfrm>
              <a:off x="2890419" y="2521831"/>
              <a:ext cx="861791" cy="855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600">
                  <a:solidFill>
                    <a:srgbClr val="31CBA6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O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6053138" y="-136525"/>
            <a:ext cx="657225" cy="673100"/>
            <a:chOff x="2890420" y="2486526"/>
            <a:chExt cx="879475" cy="899544"/>
          </a:xfrm>
        </p:grpSpPr>
        <p:sp>
          <p:nvSpPr>
            <p:cNvPr id="45" name="矩形 44"/>
            <p:cNvSpPr/>
            <p:nvPr/>
          </p:nvSpPr>
          <p:spPr>
            <a:xfrm>
              <a:off x="2890420" y="2486526"/>
              <a:ext cx="879475" cy="865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2305" name="文本框 45"/>
            <p:cNvSpPr txBox="1">
              <a:spLocks noChangeArrowheads="1"/>
            </p:cNvSpPr>
            <p:nvPr/>
          </p:nvSpPr>
          <p:spPr bwMode="auto">
            <a:xfrm>
              <a:off x="2890420" y="2521831"/>
              <a:ext cx="861791" cy="855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lang="en-US" sz="3600">
                  <a:solidFill>
                    <a:srgbClr val="31CBA6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T</a:t>
              </a:r>
            </a:p>
          </p:txBody>
        </p:sp>
      </p:grpSp>
      <p:sp>
        <p:nvSpPr>
          <p:cNvPr id="12299" name="矩形 5"/>
          <p:cNvSpPr>
            <a:spLocks noChangeArrowheads="1"/>
          </p:cNvSpPr>
          <p:nvPr/>
        </p:nvSpPr>
        <p:spPr bwMode="auto">
          <a:xfrm>
            <a:off x="0" y="-50800"/>
            <a:ext cx="12192000" cy="1039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grpSp>
        <p:nvGrpSpPr>
          <p:cNvPr id="12300" name="Group 26"/>
          <p:cNvGrpSpPr/>
          <p:nvPr/>
        </p:nvGrpSpPr>
        <p:grpSpPr>
          <a:xfrm>
            <a:off x="9437688" y="287338"/>
            <a:ext cx="808037" cy="808037"/>
            <a:chExt cx="808212" cy="808212"/>
          </a:xfrm>
        </p:grpSpPr>
        <p:sp>
          <p:nvSpPr>
            <p:cNvPr id="12302" name="矩形 7"/>
            <p:cNvSpPr>
              <a:spLocks noChangeArrowheads="1"/>
            </p:cNvSpPr>
            <p:nvPr/>
          </p:nvSpPr>
          <p:spPr bwMode="auto">
            <a:xfrm>
              <a:off x="0" y="0"/>
              <a:ext cx="808212" cy="808212"/>
            </a:xfrm>
            <a:prstGeom prst="rect">
              <a:avLst/>
            </a:prstGeom>
            <a:solidFill>
              <a:srgbClr val="31CBA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rgbClr val="FFFFFF"/>
                </a:solidFill>
                <a:latin charset="0" typeface="Gill Sans"/>
                <a:ea charset="-122" panose="02010609060101010101" pitchFamily="49" typeface="黑体"/>
              </a:endParaRPr>
            </a:p>
          </p:txBody>
        </p:sp>
        <p:sp>
          <p:nvSpPr>
            <p:cNvPr id="12303" name="文本框 8"/>
            <p:cNvSpPr txBox="1">
              <a:spLocks noChangeArrowheads="1"/>
            </p:cNvSpPr>
            <p:nvPr/>
          </p:nvSpPr>
          <p:spPr bwMode="auto">
            <a:xfrm>
              <a:off x="47113" y="142496"/>
              <a:ext cx="713984" cy="57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32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c</a:t>
              </a:r>
            </a:p>
          </p:txBody>
        </p:sp>
      </p:grpSp>
      <p:sp>
        <p:nvSpPr>
          <p:cNvPr id="12301" name="矩形 1"/>
          <p:cNvSpPr>
            <a:spLocks noChangeArrowheads="1"/>
          </p:cNvSpPr>
          <p:nvPr/>
        </p:nvSpPr>
        <p:spPr bwMode="auto">
          <a:xfrm>
            <a:off x="7100728" y="525463"/>
            <a:ext cx="231489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SWOT自我分析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1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-3.33333E-06 L 0.00261 0.26482" pathEditMode="relative" ptsTypes="AA" rAng="0">
                                      <p:cBhvr>
                                        <p:cTn dur="1500" fill="hold" id="1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4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1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18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2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1.48148E-06 L 0.00664 0.34467" pathEditMode="relative" ptsTypes="AA" rAng="0">
                                      <p:cBhvr>
                                        <p:cTn dur="1500" fill="hold" id="2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7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2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1 2.59259E-06 L 0.00261 0.69791" pathEditMode="relative" ptsTypes="AA" rAng="0">
                                      <p:cBhvr>
                                        <p:cTn dur="1500" fill="hold" id="3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32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3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fill="hold" id="36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3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3.33333E-06 L 0.0026 0.77129" pathEditMode="relative" ptsTypes="AA" rAng="0">
                                      <p:cBhvr>
                                        <p:cTn dur="1500" fill="hold" id="3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fill="hold" grpId="0" id="41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4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矩形 5"/>
          <p:cNvSpPr>
            <a:spLocks noChangeArrowheads="1"/>
          </p:cNvSpPr>
          <p:nvPr/>
        </p:nvSpPr>
        <p:spPr bwMode="auto">
          <a:xfrm>
            <a:off x="0" y="-50800"/>
            <a:ext cx="12192000" cy="2405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grpSp>
        <p:nvGrpSpPr>
          <p:cNvPr id="13315" name="Group 3"/>
          <p:cNvGrpSpPr/>
          <p:nvPr/>
        </p:nvGrpSpPr>
        <p:grpSpPr>
          <a:xfrm>
            <a:off x="10196513" y="1412875"/>
            <a:ext cx="377825" cy="1096963"/>
            <a:chExt cx="377570" cy="1097806"/>
          </a:xfrm>
        </p:grpSpPr>
        <p:sp>
          <p:nvSpPr>
            <p:cNvPr id="2" name="椭圆 5"/>
            <p:cNvSpPr>
              <a:spLocks noChangeArrowheads="1"/>
            </p:cNvSpPr>
            <p:nvPr/>
          </p:nvSpPr>
          <p:spPr bwMode="auto">
            <a:xfrm>
              <a:off x="0" y="0"/>
              <a:ext cx="377570" cy="377570"/>
            </a:xfrm>
            <a:prstGeom prst="ellipse">
              <a:avLst/>
            </a:prstGeom>
            <a:solidFill>
              <a:srgbClr val="31CBA6"/>
            </a:solidFill>
            <a:ln w="2222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4</a:t>
              </a:r>
            </a:p>
          </p:txBody>
        </p:sp>
        <p:cxnSp>
          <p:nvCxnSpPr>
            <p:cNvPr id="3" name="直接连接符 6"/>
            <p:cNvCxnSpPr>
              <a:cxnSpLocks noChangeShapeType="1"/>
            </p:cNvCxnSpPr>
            <p:nvPr/>
          </p:nvCxnSpPr>
          <p:spPr bwMode="auto">
            <a:xfrm flipH="1">
              <a:off x="189322" y="338381"/>
              <a:ext cx="0" cy="759425"/>
            </a:xfrm>
            <a:prstGeom prst="line">
              <a:avLst/>
            </a:prstGeom>
            <a:noFill/>
            <a:ln w="12700">
              <a:solidFill>
                <a:srgbClr val="31CB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sp>
        <p:nvSpPr>
          <p:cNvPr id="13316" name="文本框 7"/>
          <p:cNvSpPr txBox="1">
            <a:spLocks noChangeArrowheads="1"/>
          </p:cNvSpPr>
          <p:nvPr/>
        </p:nvSpPr>
        <p:spPr bwMode="auto">
          <a:xfrm>
            <a:off x="8588374" y="1817688"/>
            <a:ext cx="18002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职业定位</a:t>
            </a:r>
          </a:p>
        </p:txBody>
      </p:sp>
      <p:sp>
        <p:nvSpPr>
          <p:cNvPr id="13319" name="五边形 2"/>
          <p:cNvSpPr>
            <a:spLocks noChangeArrowheads="1"/>
          </p:cNvSpPr>
          <p:nvPr/>
        </p:nvSpPr>
        <p:spPr bwMode="auto">
          <a:xfrm>
            <a:off x="1370013" y="2886075"/>
            <a:ext cx="1854200" cy="627063"/>
          </a:xfrm>
          <a:prstGeom prst="homePlate">
            <a:avLst>
              <a:gd fmla="val 49953" name="adj"/>
            </a:avLst>
          </a:prstGeom>
          <a:solidFill>
            <a:schemeClr val="bg1"/>
          </a:solidFill>
          <a:ln w="12700">
            <a:solidFill>
              <a:srgbClr val="FFFFFF"/>
            </a:solidFill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职业目标</a:t>
            </a:r>
          </a:p>
        </p:txBody>
      </p:sp>
      <p:sp>
        <p:nvSpPr>
          <p:cNvPr id="13320" name="五边形 8"/>
          <p:cNvSpPr>
            <a:spLocks noChangeArrowheads="1"/>
          </p:cNvSpPr>
          <p:nvPr/>
        </p:nvSpPr>
        <p:spPr bwMode="auto">
          <a:xfrm>
            <a:off x="1370013" y="5238750"/>
            <a:ext cx="1854200" cy="625475"/>
          </a:xfrm>
          <a:prstGeom prst="homePlate">
            <a:avLst>
              <a:gd fmla="val 50080" name="adj"/>
            </a:avLst>
          </a:prstGeom>
          <a:solidFill>
            <a:schemeClr val="bg1"/>
          </a:solidFill>
          <a:ln w="12700">
            <a:solidFill>
              <a:srgbClr val="FFFFFF"/>
            </a:solidFill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发展路径</a:t>
            </a:r>
          </a:p>
        </p:txBody>
      </p:sp>
      <p:sp>
        <p:nvSpPr>
          <p:cNvPr id="13321" name="五边形 9"/>
          <p:cNvSpPr>
            <a:spLocks noChangeArrowheads="1"/>
          </p:cNvSpPr>
          <p:nvPr/>
        </p:nvSpPr>
        <p:spPr bwMode="auto">
          <a:xfrm>
            <a:off x="1370013" y="4062413"/>
            <a:ext cx="1854200" cy="625475"/>
          </a:xfrm>
          <a:prstGeom prst="homePlate">
            <a:avLst>
              <a:gd fmla="val 50080" name="adj"/>
            </a:avLst>
          </a:prstGeom>
          <a:solidFill>
            <a:schemeClr val="bg1"/>
          </a:solidFill>
          <a:ln w="12700">
            <a:solidFill>
              <a:srgbClr val="FFFFFF"/>
            </a:solidFill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发展策略</a:t>
            </a:r>
          </a:p>
        </p:txBody>
      </p:sp>
      <p:sp>
        <p:nvSpPr>
          <p:cNvPr id="13322" name="文本框 10"/>
          <p:cNvSpPr txBox="1">
            <a:spLocks noChangeArrowheads="1"/>
          </p:cNvSpPr>
          <p:nvPr/>
        </p:nvSpPr>
        <p:spPr bwMode="auto">
          <a:xfrm>
            <a:off x="3352800" y="3014663"/>
            <a:ext cx="22161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会展策划经理</a:t>
            </a:r>
          </a:p>
        </p:txBody>
      </p:sp>
      <p:sp>
        <p:nvSpPr>
          <p:cNvPr id="13323" name="文本框 11"/>
          <p:cNvSpPr txBox="1">
            <a:spLocks noChangeArrowheads="1"/>
          </p:cNvSpPr>
          <p:nvPr/>
        </p:nvSpPr>
        <p:spPr bwMode="auto">
          <a:xfrm>
            <a:off x="3352800" y="4191000"/>
            <a:ext cx="420211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广东广州、深圳、中山，中小会展企业</a:t>
            </a:r>
          </a:p>
        </p:txBody>
      </p:sp>
      <p:sp>
        <p:nvSpPr>
          <p:cNvPr id="13324" name="文本框 12"/>
          <p:cNvSpPr txBox="1">
            <a:spLocks noChangeArrowheads="1"/>
          </p:cNvSpPr>
          <p:nvPr/>
        </p:nvSpPr>
        <p:spPr bwMode="auto">
          <a:xfrm>
            <a:off x="7324724" y="5340350"/>
            <a:ext cx="16510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会展策划助理</a:t>
            </a:r>
          </a:p>
        </p:txBody>
      </p:sp>
      <p:sp>
        <p:nvSpPr>
          <p:cNvPr id="13325" name="矩形 14"/>
          <p:cNvSpPr>
            <a:spLocks noChangeArrowheads="1"/>
          </p:cNvSpPr>
          <p:nvPr/>
        </p:nvSpPr>
        <p:spPr bwMode="auto">
          <a:xfrm>
            <a:off x="9442449" y="6132513"/>
            <a:ext cx="15544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会展策划经理</a:t>
            </a:r>
          </a:p>
        </p:txBody>
      </p:sp>
      <p:sp>
        <p:nvSpPr>
          <p:cNvPr id="13326" name="矩形 15"/>
          <p:cNvSpPr>
            <a:spLocks noChangeArrowheads="1"/>
          </p:cNvSpPr>
          <p:nvPr/>
        </p:nvSpPr>
        <p:spPr bwMode="auto">
          <a:xfrm>
            <a:off x="3352800" y="5380038"/>
            <a:ext cx="15544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会展基层员工</a:t>
            </a:r>
          </a:p>
        </p:txBody>
      </p:sp>
      <p:sp>
        <p:nvSpPr>
          <p:cNvPr id="13327" name="矩形 21"/>
          <p:cNvSpPr>
            <a:spLocks noChangeArrowheads="1"/>
          </p:cNvSpPr>
          <p:nvPr/>
        </p:nvSpPr>
        <p:spPr bwMode="auto">
          <a:xfrm rot="5400000">
            <a:off x="7831453" y="5731511"/>
            <a:ext cx="6400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——</a:t>
            </a:r>
          </a:p>
        </p:txBody>
      </p:sp>
      <p:sp>
        <p:nvSpPr>
          <p:cNvPr id="13328" name="矩形 23"/>
          <p:cNvSpPr>
            <a:spLocks noChangeArrowheads="1"/>
          </p:cNvSpPr>
          <p:nvPr/>
        </p:nvSpPr>
        <p:spPr bwMode="auto">
          <a:xfrm>
            <a:off x="7364414" y="6121400"/>
            <a:ext cx="15544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会展策划主管</a:t>
            </a:r>
          </a:p>
        </p:txBody>
      </p:sp>
      <p:sp>
        <p:nvSpPr>
          <p:cNvPr id="13329" name="矩形 16"/>
          <p:cNvSpPr>
            <a:spLocks noChangeArrowheads="1"/>
          </p:cNvSpPr>
          <p:nvPr/>
        </p:nvSpPr>
        <p:spPr bwMode="auto">
          <a:xfrm>
            <a:off x="5324475" y="5372100"/>
            <a:ext cx="15544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会展策划专员</a:t>
            </a:r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4794250" y="5345113"/>
            <a:ext cx="6477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——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6742114" y="5367338"/>
            <a:ext cx="6477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——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8794749" y="6122988"/>
            <a:ext cx="6477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——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9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319"/>
      <p:bldP grpId="0" spid="13320"/>
      <p:bldP grpId="0" spid="13321"/>
      <p:bldP grpId="0" spid="13322"/>
      <p:bldP grpId="0" spid="13323"/>
      <p:bldP grpId="0" spid="13324"/>
      <p:bldP grpId="0" spid="13325"/>
      <p:bldP grpId="0" spid="13326"/>
      <p:bldP grpId="0" spid="13327"/>
      <p:bldP grpId="0" spid="13328"/>
      <p:bldP grpId="0" spid="13329"/>
      <p:bldP grpId="0" spid="13330"/>
      <p:bldP grpId="0" spid="13331"/>
      <p:bldP grpId="0" spid="13332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矩形 5"/>
          <p:cNvSpPr>
            <a:spLocks noChangeArrowheads="1"/>
          </p:cNvSpPr>
          <p:nvPr/>
        </p:nvSpPr>
        <p:spPr bwMode="auto">
          <a:xfrm>
            <a:off x="0" y="-50800"/>
            <a:ext cx="12192000" cy="1039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grpSp>
        <p:nvGrpSpPr>
          <p:cNvPr id="14339" name="Group 3"/>
          <p:cNvGrpSpPr/>
          <p:nvPr/>
        </p:nvGrpSpPr>
        <p:grpSpPr>
          <a:xfrm>
            <a:off x="10196513" y="63500"/>
            <a:ext cx="377825" cy="1096963"/>
            <a:chExt cx="377570" cy="1097806"/>
          </a:xfrm>
        </p:grpSpPr>
        <p:sp>
          <p:nvSpPr>
            <p:cNvPr id="14365" name="椭圆 5"/>
            <p:cNvSpPr>
              <a:spLocks noChangeArrowheads="1"/>
            </p:cNvSpPr>
            <p:nvPr/>
          </p:nvSpPr>
          <p:spPr bwMode="auto">
            <a:xfrm>
              <a:off x="0" y="0"/>
              <a:ext cx="377570" cy="377570"/>
            </a:xfrm>
            <a:prstGeom prst="ellipse">
              <a:avLst/>
            </a:prstGeom>
            <a:solidFill>
              <a:srgbClr val="31CBA6"/>
            </a:solidFill>
            <a:ln w="2222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5</a:t>
              </a:r>
            </a:p>
          </p:txBody>
        </p:sp>
        <p:cxnSp>
          <p:nvCxnSpPr>
            <p:cNvPr id="14366" name="直接连接符 6"/>
            <p:cNvCxnSpPr>
              <a:cxnSpLocks noChangeShapeType="1"/>
            </p:cNvCxnSpPr>
            <p:nvPr/>
          </p:nvCxnSpPr>
          <p:spPr bwMode="auto">
            <a:xfrm flipH="1">
              <a:off x="189322" y="338381"/>
              <a:ext cx="0" cy="759425"/>
            </a:xfrm>
            <a:prstGeom prst="line">
              <a:avLst/>
            </a:prstGeom>
            <a:noFill/>
            <a:ln w="12700">
              <a:solidFill>
                <a:srgbClr val="31CB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sp>
        <p:nvSpPr>
          <p:cNvPr id="14340" name="文本框 7"/>
          <p:cNvSpPr txBox="1">
            <a:spLocks noChangeArrowheads="1"/>
          </p:cNvSpPr>
          <p:nvPr/>
        </p:nvSpPr>
        <p:spPr bwMode="auto">
          <a:xfrm>
            <a:off x="7986714" y="468313"/>
            <a:ext cx="240188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职业规划实施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7845425" y="1971675"/>
            <a:ext cx="2351088" cy="3579813"/>
            <a:chOff x="6321425" y="1971675"/>
            <a:chExt cx="2351088" cy="3579813"/>
          </a:xfrm>
        </p:grpSpPr>
        <p:grpSp>
          <p:nvGrpSpPr>
            <p:cNvPr id="14358" name="组合 4"/>
            <p:cNvGrpSpPr/>
            <p:nvPr/>
          </p:nvGrpSpPr>
          <p:grpSpPr>
            <a:xfrm>
              <a:off x="6321425" y="1971675"/>
              <a:ext cx="2351088" cy="3579813"/>
              <a:chOff x="6321425" y="1971675"/>
              <a:chExt cx="2351088" cy="3579813"/>
            </a:xfrm>
          </p:grpSpPr>
          <p:grpSp>
            <p:nvGrpSpPr>
              <p:cNvPr id="14360" name="Group 13"/>
              <p:cNvGrpSpPr/>
              <p:nvPr/>
            </p:nvGrpSpPr>
            <p:grpSpPr>
              <a:xfrm>
                <a:off x="6321425" y="1971675"/>
                <a:ext cx="2351088" cy="3579813"/>
                <a:chExt cx="2204581" cy="3356975"/>
              </a:xfrm>
            </p:grpSpPr>
            <p:sp>
              <p:nvSpPr>
                <p:cNvPr id="14363" name="矩形 20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204581" cy="33569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14364" name="矩形 13"/>
                <p:cNvSpPr/>
                <p:nvPr/>
              </p:nvSpPr>
              <p:spPr bwMode="auto">
                <a:xfrm>
                  <a:off x="0" y="14613"/>
                  <a:ext cx="2112725" cy="3231975"/>
                </a:xfrm>
                <a:custGeom>
                  <a:gdLst>
                    <a:gd fmla="*/ 0 w 2204581" name="T0"/>
                    <a:gd fmla="*/ 0 h 3354888" name="T1"/>
                    <a:gd fmla="*/ 1568416 w 2204581" name="T2"/>
                    <a:gd fmla="*/ 139386 h 3354888" name="T3"/>
                    <a:gd fmla="*/ 1568416 w 2204581" name="T4"/>
                    <a:gd fmla="*/ 2479552 h 3354888" name="T5"/>
                    <a:gd fmla="*/ 151494 w 2204581" name="T6"/>
                    <a:gd fmla="*/ 2488844 h 3354888" name="T7"/>
                    <a:gd fmla="*/ 0 w 2204581" name="T8"/>
                    <a:gd fmla="*/ 0 h 3354888" name="T9"/>
                    <a:gd fmla="*/ 0 60000 65536" name="T10"/>
                    <a:gd fmla="*/ 0 60000 65536" name="T11"/>
                    <a:gd fmla="*/ 0 60000 65536" name="T12"/>
                    <a:gd fmla="*/ 0 60000 65536" name="T13"/>
                    <a:gd fmla="*/ 0 60000 65536" name="T14"/>
                  </a:gdLst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b="b" l="0" r="r" t="0"/>
                  <a:pathLst>
                    <a:path h="3354888" w="2204581">
                      <a:moveTo>
                        <a:pt x="0" y="0"/>
                      </a:moveTo>
                      <a:lnTo>
                        <a:pt x="2204581" y="187890"/>
                      </a:lnTo>
                      <a:lnTo>
                        <a:pt x="2204581" y="3342362"/>
                      </a:lnTo>
                      <a:lnTo>
                        <a:pt x="212942" y="335488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1CBA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altLang="en-US" lang="zh-CN"/>
                </a:p>
              </p:txBody>
            </p:sp>
          </p:grpSp>
          <p:sp>
            <p:nvSpPr>
              <p:cNvPr id="3" name="文本框 23"/>
              <p:cNvSpPr txBox="1">
                <a:spLocks noChangeArrowheads="1"/>
              </p:cNvSpPr>
              <p:nvPr/>
            </p:nvSpPr>
            <p:spPr bwMode="auto">
              <a:xfrm>
                <a:off x="6492874" y="2262188"/>
                <a:ext cx="1327150" cy="3657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b="1" lang="zh-CN" sz="18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长期计划</a:t>
                </a:r>
              </a:p>
            </p:txBody>
          </p:sp>
          <p:sp>
            <p:nvSpPr>
              <p:cNvPr id="14362" name="文本框 33"/>
              <p:cNvSpPr txBox="1">
                <a:spLocks noChangeArrowheads="1"/>
              </p:cNvSpPr>
              <p:nvPr/>
            </p:nvSpPr>
            <p:spPr bwMode="auto">
              <a:xfrm>
                <a:off x="6502399" y="2632075"/>
                <a:ext cx="2071688" cy="2286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时间：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        毕业后第五年至第十五年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目标：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        会展策划主管—会展策划经理</a:t>
                </a:r>
              </a:p>
            </p:txBody>
          </p:sp>
        </p:grpSp>
        <p:cxnSp>
          <p:nvCxnSpPr>
            <p:cNvPr id="14359" name="直接连接符 28"/>
            <p:cNvCxnSpPr>
              <a:cxnSpLocks noChangeShapeType="1"/>
            </p:cNvCxnSpPr>
            <p:nvPr/>
          </p:nvCxnSpPr>
          <p:spPr bwMode="auto">
            <a:xfrm>
              <a:off x="6538913" y="2632075"/>
              <a:ext cx="13271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grpSp>
        <p:nvGrpSpPr>
          <p:cNvPr id="4" name="组合 3"/>
          <p:cNvGrpSpPr/>
          <p:nvPr/>
        </p:nvGrpSpPr>
        <p:grpSpPr>
          <a:xfrm>
            <a:off x="4984750" y="1971675"/>
            <a:ext cx="2351088" cy="3706813"/>
            <a:chOff x="3460750" y="1971675"/>
            <a:chExt cx="2351088" cy="3706813"/>
          </a:xfrm>
        </p:grpSpPr>
        <p:grpSp>
          <p:nvGrpSpPr>
            <p:cNvPr id="14351" name="组合 2"/>
            <p:cNvGrpSpPr/>
            <p:nvPr/>
          </p:nvGrpSpPr>
          <p:grpSpPr>
            <a:xfrm>
              <a:off x="3460750" y="1971675"/>
              <a:ext cx="2351088" cy="3706813"/>
              <a:chOff x="3460750" y="1971675"/>
              <a:chExt cx="2351088" cy="3706813"/>
            </a:xfrm>
          </p:grpSpPr>
          <p:grpSp>
            <p:nvGrpSpPr>
              <p:cNvPr id="14353" name="Group 10"/>
              <p:cNvGrpSpPr/>
              <p:nvPr/>
            </p:nvGrpSpPr>
            <p:grpSpPr>
              <a:xfrm>
                <a:off x="3460750" y="1971675"/>
                <a:ext cx="2351088" cy="3579813"/>
                <a:chExt cx="2204581" cy="3356975"/>
              </a:xfrm>
            </p:grpSpPr>
            <p:sp>
              <p:nvSpPr>
                <p:cNvPr id="14356" name="矩形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204581" cy="33569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14357" name="矩形 13"/>
                <p:cNvSpPr/>
                <p:nvPr/>
              </p:nvSpPr>
              <p:spPr bwMode="auto">
                <a:xfrm>
                  <a:off x="0" y="14613"/>
                  <a:ext cx="2112725" cy="3231975"/>
                </a:xfrm>
                <a:custGeom>
                  <a:gdLst>
                    <a:gd fmla="*/ 0 w 2204581" name="T0"/>
                    <a:gd fmla="*/ 0 h 3354888" name="T1"/>
                    <a:gd fmla="*/ 1568416 w 2204581" name="T2"/>
                    <a:gd fmla="*/ 139386 h 3354888" name="T3"/>
                    <a:gd fmla="*/ 1568416 w 2204581" name="T4"/>
                    <a:gd fmla="*/ 2479552 h 3354888" name="T5"/>
                    <a:gd fmla="*/ 151494 w 2204581" name="T6"/>
                    <a:gd fmla="*/ 2488844 h 3354888" name="T7"/>
                    <a:gd fmla="*/ 0 w 2204581" name="T8"/>
                    <a:gd fmla="*/ 0 h 3354888" name="T9"/>
                    <a:gd fmla="*/ 0 60000 65536" name="T10"/>
                    <a:gd fmla="*/ 0 60000 65536" name="T11"/>
                    <a:gd fmla="*/ 0 60000 65536" name="T12"/>
                    <a:gd fmla="*/ 0 60000 65536" name="T13"/>
                    <a:gd fmla="*/ 0 60000 65536" name="T14"/>
                  </a:gdLst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b="b" l="0" r="r" t="0"/>
                  <a:pathLst>
                    <a:path h="3354888" w="2204581">
                      <a:moveTo>
                        <a:pt x="0" y="0"/>
                      </a:moveTo>
                      <a:lnTo>
                        <a:pt x="2204581" y="187890"/>
                      </a:lnTo>
                      <a:lnTo>
                        <a:pt x="2204581" y="3342362"/>
                      </a:lnTo>
                      <a:lnTo>
                        <a:pt x="212942" y="335488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1CBA6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altLang="en-US" lang="zh-CN"/>
                </a:p>
              </p:txBody>
            </p:sp>
          </p:grpSp>
          <p:sp>
            <p:nvSpPr>
              <p:cNvPr id="14354" name="文本框 24"/>
              <p:cNvSpPr txBox="1">
                <a:spLocks noChangeArrowheads="1"/>
              </p:cNvSpPr>
              <p:nvPr/>
            </p:nvSpPr>
            <p:spPr bwMode="auto">
              <a:xfrm>
                <a:off x="3671888" y="2262188"/>
                <a:ext cx="1328737" cy="3657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b="1" lang="zh-CN" sz="18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中期计划</a:t>
                </a:r>
              </a:p>
            </p:txBody>
          </p:sp>
          <p:sp>
            <p:nvSpPr>
              <p:cNvPr id="14355" name="文本框 32"/>
              <p:cNvSpPr txBox="1">
                <a:spLocks noChangeArrowheads="1"/>
              </p:cNvSpPr>
              <p:nvPr/>
            </p:nvSpPr>
            <p:spPr bwMode="auto">
              <a:xfrm>
                <a:off x="3643313" y="2632075"/>
                <a:ext cx="2070100" cy="26517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时间：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        大学毕业后五年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目标：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        会展策划助理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内容：</a:t>
                </a:r>
              </a:p>
              <a:p>
                <a:pPr eaLnBrk="1" hangingPunct="1">
                  <a:lnSpc>
                    <a:spcPct val="15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lang="zh-CN" sz="1600">
                    <a:solidFill>
                      <a:schemeClr val="bg1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    取得优异的成绩，争取获得优秀员工</a:t>
                </a:r>
              </a:p>
            </p:txBody>
          </p:sp>
        </p:grpSp>
        <p:cxnSp>
          <p:nvCxnSpPr>
            <p:cNvPr id="14352" name="直接连接符 29"/>
            <p:cNvCxnSpPr>
              <a:cxnSpLocks noChangeShapeType="1"/>
            </p:cNvCxnSpPr>
            <p:nvPr/>
          </p:nvCxnSpPr>
          <p:spPr bwMode="auto">
            <a:xfrm>
              <a:off x="3697288" y="2632075"/>
              <a:ext cx="13271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grpSp>
        <p:nvGrpSpPr>
          <p:cNvPr id="2" name="组合 1"/>
          <p:cNvGrpSpPr/>
          <p:nvPr/>
        </p:nvGrpSpPr>
        <p:grpSpPr>
          <a:xfrm>
            <a:off x="2124075" y="1971675"/>
            <a:ext cx="2351088" cy="3900488"/>
            <a:chOff x="600075" y="1971675"/>
            <a:chExt cx="2351088" cy="3900488"/>
          </a:xfrm>
        </p:grpSpPr>
        <p:grpSp>
          <p:nvGrpSpPr>
            <p:cNvPr id="14345" name="Group 7"/>
            <p:cNvGrpSpPr/>
            <p:nvPr/>
          </p:nvGrpSpPr>
          <p:grpSpPr>
            <a:xfrm>
              <a:off x="600075" y="1971675"/>
              <a:ext cx="2351088" cy="3579813"/>
              <a:chExt cx="2204581" cy="3356975"/>
            </a:xfrm>
          </p:grpSpPr>
          <p:sp>
            <p:nvSpPr>
              <p:cNvPr id="14349" name="矩形 1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204581" cy="335697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en-US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endParaRPr>
              </a:p>
            </p:txBody>
          </p:sp>
          <p:sp>
            <p:nvSpPr>
              <p:cNvPr id="14350" name="矩形 13"/>
              <p:cNvSpPr/>
              <p:nvPr/>
            </p:nvSpPr>
            <p:spPr bwMode="auto">
              <a:xfrm>
                <a:off x="0" y="14613"/>
                <a:ext cx="2112725" cy="3231975"/>
              </a:xfrm>
              <a:custGeom>
                <a:gdLst>
                  <a:gd fmla="*/ 0 w 2204581" name="T0"/>
                  <a:gd fmla="*/ 0 h 3354888" name="T1"/>
                  <a:gd fmla="*/ 1568416 w 2204581" name="T2"/>
                  <a:gd fmla="*/ 139386 h 3354888" name="T3"/>
                  <a:gd fmla="*/ 1568416 w 2204581" name="T4"/>
                  <a:gd fmla="*/ 2479552 h 3354888" name="T5"/>
                  <a:gd fmla="*/ 151494 w 2204581" name="T6"/>
                  <a:gd fmla="*/ 2488844 h 3354888" name="T7"/>
                  <a:gd fmla="*/ 0 w 2204581" name="T8"/>
                  <a:gd fmla="*/ 0 h 335488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b" l="0" r="r" t="0"/>
                <a:pathLst>
                  <a:path h="3354888" w="2204581">
                    <a:moveTo>
                      <a:pt x="0" y="0"/>
                    </a:moveTo>
                    <a:lnTo>
                      <a:pt x="2204581" y="187890"/>
                    </a:lnTo>
                    <a:lnTo>
                      <a:pt x="2204581" y="3342362"/>
                    </a:lnTo>
                    <a:lnTo>
                      <a:pt x="212942" y="33548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1CBA6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</p:grpSp>
        <p:sp>
          <p:nvSpPr>
            <p:cNvPr id="14346" name="文本框 22"/>
            <p:cNvSpPr txBox="1">
              <a:spLocks noChangeArrowheads="1"/>
            </p:cNvSpPr>
            <p:nvPr/>
          </p:nvSpPr>
          <p:spPr bwMode="auto">
            <a:xfrm>
              <a:off x="801688" y="2262188"/>
              <a:ext cx="132715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短期计划</a:t>
              </a:r>
            </a:p>
          </p:txBody>
        </p:sp>
        <p:cxnSp>
          <p:nvCxnSpPr>
            <p:cNvPr id="14347" name="直接连接符 26"/>
            <p:cNvCxnSpPr>
              <a:cxnSpLocks noChangeShapeType="1"/>
            </p:cNvCxnSpPr>
            <p:nvPr/>
          </p:nvCxnSpPr>
          <p:spPr bwMode="auto">
            <a:xfrm>
              <a:off x="801688" y="2632075"/>
              <a:ext cx="132715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14348" name="文本框 30"/>
            <p:cNvSpPr txBox="1">
              <a:spLocks noChangeArrowheads="1"/>
            </p:cNvSpPr>
            <p:nvPr/>
          </p:nvSpPr>
          <p:spPr bwMode="auto">
            <a:xfrm>
              <a:off x="782638" y="2824164"/>
              <a:ext cx="2070100" cy="2651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时间：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        大学三年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目标：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        会展基层员工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内容：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        考好相关证件；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 找到适合的会展公司</a:t>
              </a:r>
            </a:p>
          </p:txBody>
        </p:sp>
      </p:grpSp>
      <p:sp>
        <p:nvSpPr>
          <p:cNvPr id="14361" name="文本框 1"/>
          <p:cNvSpPr txBox="1">
            <a:spLocks noChangeArrowheads="1"/>
          </p:cNvSpPr>
          <p:nvPr/>
        </p:nvSpPr>
        <p:spPr bwMode="auto">
          <a:xfrm>
            <a:off x="2967038" y="6043613"/>
            <a:ext cx="628173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不管在哪个阶段，我都会继续充电，做公益，写作，阅读。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750" id="8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10" nodeType="afterEffect" presetClass="entr" presetID="1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75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15" nodeType="afterEffect" presetClass="entr" presetID="1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750" id="1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361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矩形 5"/>
          <p:cNvSpPr>
            <a:spLocks noChangeArrowheads="1"/>
          </p:cNvSpPr>
          <p:nvPr/>
        </p:nvSpPr>
        <p:spPr bwMode="auto">
          <a:xfrm>
            <a:off x="0" y="-50800"/>
            <a:ext cx="12192000" cy="1039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sp>
        <p:nvSpPr>
          <p:cNvPr id="15377" name="文本框 43"/>
          <p:cNvSpPr txBox="1">
            <a:spLocks noChangeArrowheads="1"/>
          </p:cNvSpPr>
          <p:nvPr/>
        </p:nvSpPr>
        <p:spPr bwMode="auto">
          <a:xfrm>
            <a:off x="7024689" y="4698999"/>
            <a:ext cx="3171825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a.工作过于劳累或压力过大时，可选择休假旅行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b.假如身体出现重大疾病，选择辞职，调好身体，再就业。</a:t>
            </a:r>
          </a:p>
        </p:txBody>
      </p:sp>
      <p:grpSp>
        <p:nvGrpSpPr>
          <p:cNvPr id="15364" name="Group 3"/>
          <p:cNvGrpSpPr/>
          <p:nvPr/>
        </p:nvGrpSpPr>
        <p:grpSpPr>
          <a:xfrm>
            <a:off x="10196513" y="63500"/>
            <a:ext cx="377825" cy="1096963"/>
            <a:chExt cx="377570" cy="1097806"/>
          </a:xfrm>
        </p:grpSpPr>
        <p:sp>
          <p:nvSpPr>
            <p:cNvPr id="3" name="椭圆 5"/>
            <p:cNvSpPr>
              <a:spLocks noChangeArrowheads="1"/>
            </p:cNvSpPr>
            <p:nvPr/>
          </p:nvSpPr>
          <p:spPr bwMode="auto">
            <a:xfrm>
              <a:off x="0" y="0"/>
              <a:ext cx="377570" cy="377570"/>
            </a:xfrm>
            <a:prstGeom prst="ellipse">
              <a:avLst/>
            </a:prstGeom>
            <a:solidFill>
              <a:srgbClr val="31CBA6"/>
            </a:solidFill>
            <a:ln w="2222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6</a:t>
              </a:r>
            </a:p>
          </p:txBody>
        </p:sp>
        <p:cxnSp>
          <p:nvCxnSpPr>
            <p:cNvPr id="15378" name="直接连接符 6"/>
            <p:cNvCxnSpPr>
              <a:cxnSpLocks noChangeShapeType="1"/>
            </p:cNvCxnSpPr>
            <p:nvPr/>
          </p:nvCxnSpPr>
          <p:spPr bwMode="auto">
            <a:xfrm flipH="1">
              <a:off x="189322" y="338381"/>
              <a:ext cx="0" cy="759425"/>
            </a:xfrm>
            <a:prstGeom prst="line">
              <a:avLst/>
            </a:prstGeom>
            <a:noFill/>
            <a:ln w="12700">
              <a:solidFill>
                <a:srgbClr val="31CB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sp>
        <p:nvSpPr>
          <p:cNvPr id="15365" name="文本框 7"/>
          <p:cNvSpPr txBox="1">
            <a:spLocks noChangeArrowheads="1"/>
          </p:cNvSpPr>
          <p:nvPr/>
        </p:nvSpPr>
        <p:spPr bwMode="auto">
          <a:xfrm>
            <a:off x="6948489" y="468313"/>
            <a:ext cx="3440112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评估调整与备选方案</a:t>
            </a:r>
          </a:p>
        </p:txBody>
      </p:sp>
      <p:cxnSp>
        <p:nvCxnSpPr>
          <p:cNvPr id="15367" name="直接连接符 15"/>
          <p:cNvCxnSpPr>
            <a:cxnSpLocks noChangeShapeType="1"/>
          </p:cNvCxnSpPr>
          <p:nvPr/>
        </p:nvCxnSpPr>
        <p:spPr bwMode="auto">
          <a:xfrm>
            <a:off x="6948488" y="4681538"/>
            <a:ext cx="3248025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15368" name="直接连接符 27"/>
          <p:cNvCxnSpPr>
            <a:cxnSpLocks noChangeShapeType="1"/>
          </p:cNvCxnSpPr>
          <p:nvPr/>
        </p:nvCxnSpPr>
        <p:spPr bwMode="auto">
          <a:xfrm>
            <a:off x="2125663" y="2703513"/>
            <a:ext cx="3017837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4" name="矩形 30"/>
          <p:cNvSpPr>
            <a:spLocks noChangeArrowheads="1"/>
          </p:cNvSpPr>
          <p:nvPr/>
        </p:nvSpPr>
        <p:spPr bwMode="auto">
          <a:xfrm>
            <a:off x="5505292" y="3535363"/>
            <a:ext cx="119888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评估调整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计划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305425" y="2868613"/>
            <a:ext cx="1592263" cy="1592262"/>
            <a:chOff x="3781425" y="2868613"/>
            <a:chExt cx="1592263" cy="1592262"/>
          </a:xfrm>
        </p:grpSpPr>
        <p:sp>
          <p:nvSpPr>
            <p:cNvPr id="5" name="椭圆 31"/>
            <p:cNvSpPr>
              <a:spLocks noChangeArrowheads="1"/>
            </p:cNvSpPr>
            <p:nvPr/>
          </p:nvSpPr>
          <p:spPr bwMode="auto">
            <a:xfrm>
              <a:off x="3781425" y="2868613"/>
              <a:ext cx="1592263" cy="15922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b="1" lang="zh-CN" sz="18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endParaRPr>
            </a:p>
          </p:txBody>
        </p:sp>
        <p:sp>
          <p:nvSpPr>
            <p:cNvPr id="6" name="矩形 32"/>
            <p:cNvSpPr>
              <a:spLocks noChangeArrowheads="1"/>
            </p:cNvSpPr>
            <p:nvPr/>
          </p:nvSpPr>
          <p:spPr bwMode="auto">
            <a:xfrm>
              <a:off x="3972561" y="3175000"/>
              <a:ext cx="1198880" cy="1005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2000">
                  <a:solidFill>
                    <a:srgbClr val="31CBA6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评估调整</a:t>
              </a: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2000">
                  <a:solidFill>
                    <a:srgbClr val="31CBA6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计划</a:t>
              </a:r>
            </a:p>
          </p:txBody>
        </p:sp>
      </p:grpSp>
      <p:cxnSp>
        <p:nvCxnSpPr>
          <p:cNvPr id="15372" name="直接连接符 34"/>
          <p:cNvCxnSpPr>
            <a:cxnSpLocks noChangeShapeType="1"/>
          </p:cNvCxnSpPr>
          <p:nvPr/>
        </p:nvCxnSpPr>
        <p:spPr bwMode="auto">
          <a:xfrm flipH="1" flipV="1">
            <a:off x="5143500" y="2703513"/>
            <a:ext cx="395288" cy="398462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15373" name="直接连接符 37"/>
          <p:cNvCxnSpPr>
            <a:cxnSpLocks noChangeShapeType="1"/>
          </p:cNvCxnSpPr>
          <p:nvPr/>
        </p:nvCxnSpPr>
        <p:spPr bwMode="auto">
          <a:xfrm flipH="1" flipV="1">
            <a:off x="6599238" y="4275138"/>
            <a:ext cx="349250" cy="4000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5374" name="文本框 40"/>
          <p:cNvSpPr txBox="1">
            <a:spLocks noChangeArrowheads="1"/>
          </p:cNvSpPr>
          <p:nvPr/>
        </p:nvSpPr>
        <p:spPr bwMode="auto">
          <a:xfrm>
            <a:off x="2225675" y="2343150"/>
            <a:ext cx="148431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1. 评估时间</a:t>
            </a:r>
          </a:p>
        </p:txBody>
      </p:sp>
      <p:sp>
        <p:nvSpPr>
          <p:cNvPr id="15375" name="文本框 41"/>
          <p:cNvSpPr txBox="1">
            <a:spLocks noChangeArrowheads="1"/>
          </p:cNvSpPr>
          <p:nvPr/>
        </p:nvSpPr>
        <p:spPr bwMode="auto">
          <a:xfrm>
            <a:off x="2225675" y="2800350"/>
            <a:ext cx="2867025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一年一次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（如遇到职位变更或职业变更期，酌情缩短或加长规划周期）</a:t>
            </a:r>
          </a:p>
        </p:txBody>
      </p:sp>
      <p:sp>
        <p:nvSpPr>
          <p:cNvPr id="15376" name="文本框 42"/>
          <p:cNvSpPr txBox="1">
            <a:spLocks noChangeArrowheads="1"/>
          </p:cNvSpPr>
          <p:nvPr/>
        </p:nvSpPr>
        <p:spPr bwMode="auto">
          <a:xfrm>
            <a:off x="7023099" y="4313238"/>
            <a:ext cx="1484313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2. 评估内容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1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4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8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9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1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3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4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377"/>
      <p:bldP grpId="0" spid="15374"/>
      <p:bldP grpId="0" spid="15375"/>
      <p:bldP grpId="0" spid="1537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矩形 3"/>
          <p:cNvSpPr>
            <a:spLocks noChangeArrowheads="1"/>
          </p:cNvSpPr>
          <p:nvPr/>
        </p:nvSpPr>
        <p:spPr bwMode="auto">
          <a:xfrm>
            <a:off x="1736725" y="-11113"/>
            <a:ext cx="814388" cy="2003426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sp>
        <p:nvSpPr>
          <p:cNvPr id="16387" name="文本框 4"/>
          <p:cNvSpPr txBox="1">
            <a:spLocks noChangeArrowheads="1"/>
          </p:cNvSpPr>
          <p:nvPr/>
        </p:nvSpPr>
        <p:spPr bwMode="auto">
          <a:xfrm>
            <a:off x="1898650" y="608013"/>
            <a:ext cx="487680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latin charset="0" panose="020b0604020202020204" pitchFamily="34" typeface="Arial"/>
                <a:ea charset="-122" panose="02010609060101010101" pitchFamily="49" typeface="黑体"/>
              </a:rPr>
              <a:t>备选方案</a:t>
            </a:r>
          </a:p>
        </p:txBody>
      </p:sp>
      <p:grpSp>
        <p:nvGrpSpPr>
          <p:cNvPr id="16388" name="Group 4"/>
          <p:cNvGrpSpPr/>
          <p:nvPr/>
        </p:nvGrpSpPr>
        <p:grpSpPr>
          <a:xfrm>
            <a:off x="3778250" y="976313"/>
            <a:ext cx="5199063" cy="1377950"/>
            <a:chExt cx="5198302" cy="1377864"/>
          </a:xfrm>
        </p:grpSpPr>
        <p:sp>
          <p:nvSpPr>
            <p:cNvPr id="16395" name="单圆角矩形 5"/>
            <p:cNvSpPr/>
            <p:nvPr/>
          </p:nvSpPr>
          <p:spPr bwMode="auto">
            <a:xfrm>
              <a:off x="0" y="436743"/>
              <a:ext cx="5198302" cy="941121"/>
            </a:xfrm>
            <a:custGeom>
              <a:gdLst>
                <a:gd fmla="*/ 0 w 5198302" name="T0"/>
                <a:gd fmla="*/ 0 h 941121" name="T1"/>
                <a:gd fmla="*/ 5041445 w 5198302" name="T2"/>
                <a:gd fmla="*/ 0 h 941121" name="T3"/>
                <a:gd fmla="*/ 5198302 w 5198302" name="T4"/>
                <a:gd fmla="*/ 156857 h 941121" name="T5"/>
                <a:gd fmla="*/ 5198302 w 5198302" name="T6"/>
                <a:gd fmla="*/ 941121 h 941121" name="T7"/>
                <a:gd fmla="*/ 0 w 5198302" name="T8"/>
                <a:gd fmla="*/ 941121 h 941121" name="T9"/>
                <a:gd fmla="*/ 0 w 5198302" name="T10"/>
                <a:gd fmla="*/ 0 h 94112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198302" name="T18"/>
                <a:gd fmla="*/ 0 h 941121" name="T19"/>
                <a:gd fmla="*/ 5198302 w 5198302" name="T20"/>
                <a:gd fmla="*/ 941121 h 94112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941121" w="5198302">
                  <a:moveTo>
                    <a:pt x="0" y="0"/>
                  </a:moveTo>
                  <a:lnTo>
                    <a:pt x="5041445" y="0"/>
                  </a:lnTo>
                  <a:cubicBezTo>
                    <a:pt x="5128075" y="0"/>
                    <a:pt x="5198302" y="70227"/>
                    <a:pt x="5198302" y="156857"/>
                  </a:cubicBezTo>
                  <a:lnTo>
                    <a:pt x="5198302" y="941121"/>
                  </a:lnTo>
                  <a:lnTo>
                    <a:pt x="0" y="941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indent="457200"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latin charset="0" panose="020b0604020202020204" pitchFamily="34" typeface="Arial"/>
                  <a:ea charset="-122" panose="02010609060101010101" pitchFamily="49" typeface="黑体"/>
                </a:rPr>
                <a:t>竞争激烈而导致大学毕业后找不到工作。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latin charset="0" panose="020b0604020202020204" pitchFamily="34" typeface="Arial"/>
                  <a:ea charset="-122" panose="02010609060101010101" pitchFamily="49" typeface="黑体"/>
                </a:rPr>
                <a:t>应对方案：调整心态，给自己一个充电的时间。</a:t>
              </a:r>
            </a:p>
          </p:txBody>
        </p:sp>
        <p:sp>
          <p:nvSpPr>
            <p:cNvPr id="16396" name="矩形 17"/>
            <p:cNvSpPr>
              <a:spLocks noChangeArrowheads="1"/>
            </p:cNvSpPr>
            <p:nvPr/>
          </p:nvSpPr>
          <p:spPr bwMode="auto">
            <a:xfrm>
              <a:off x="0" y="0"/>
              <a:ext cx="1302708" cy="438414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危机一</a:t>
              </a:r>
            </a:p>
          </p:txBody>
        </p:sp>
      </p:grpSp>
      <p:grpSp>
        <p:nvGrpSpPr>
          <p:cNvPr id="16391" name="Group 7"/>
          <p:cNvGrpSpPr/>
          <p:nvPr/>
        </p:nvGrpSpPr>
        <p:grpSpPr>
          <a:xfrm>
            <a:off x="3778250" y="2757488"/>
            <a:ext cx="5199063" cy="1606550"/>
            <a:chExt cx="5198302" cy="1606673"/>
          </a:xfrm>
        </p:grpSpPr>
        <p:sp>
          <p:nvSpPr>
            <p:cNvPr id="16393" name="单圆角矩形 18"/>
            <p:cNvSpPr/>
            <p:nvPr/>
          </p:nvSpPr>
          <p:spPr bwMode="auto">
            <a:xfrm flipH="1">
              <a:off x="0" y="436743"/>
              <a:ext cx="5198302" cy="1169930"/>
            </a:xfrm>
            <a:custGeom>
              <a:gdLst>
                <a:gd fmla="*/ 0 w 5198302" name="T0"/>
                <a:gd fmla="*/ 0 h 1169930" name="T1"/>
                <a:gd fmla="*/ 5003310 w 5198302" name="T2"/>
                <a:gd fmla="*/ 0 h 1169930" name="T3"/>
                <a:gd fmla="*/ 5198302 w 5198302" name="T4"/>
                <a:gd fmla="*/ 194992 h 1169930" name="T5"/>
                <a:gd fmla="*/ 5198302 w 5198302" name="T6"/>
                <a:gd fmla="*/ 1169930 h 1169930" name="T7"/>
                <a:gd fmla="*/ 0 w 5198302" name="T8"/>
                <a:gd fmla="*/ 1169930 h 1169930" name="T9"/>
                <a:gd fmla="*/ 0 w 5198302" name="T10"/>
                <a:gd fmla="*/ 0 h 116993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198302" name="T18"/>
                <a:gd fmla="*/ 0 h 1169930" name="T19"/>
                <a:gd fmla="*/ 5198302 w 5198302" name="T20"/>
                <a:gd fmla="*/ 1169930 h 116993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169930" w="5198302">
                  <a:moveTo>
                    <a:pt x="0" y="0"/>
                  </a:moveTo>
                  <a:lnTo>
                    <a:pt x="5003310" y="0"/>
                  </a:lnTo>
                  <a:cubicBezTo>
                    <a:pt x="5111001" y="0"/>
                    <a:pt x="5198302" y="87301"/>
                    <a:pt x="5198302" y="194992"/>
                  </a:cubicBezTo>
                  <a:lnTo>
                    <a:pt x="5198302" y="1169930"/>
                  </a:lnTo>
                  <a:lnTo>
                    <a:pt x="0" y="11699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indent="457200"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latin charset="0" panose="020b0604020202020204" pitchFamily="34" typeface="Arial"/>
                  <a:ea charset="-122" panose="02010609060101010101" pitchFamily="49" typeface="黑体"/>
                </a:rPr>
                <a:t>毕业后无法进入到会展企业工作。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latin charset="0" panose="020b0604020202020204" pitchFamily="34" typeface="Arial"/>
                  <a:ea charset="-122" panose="02010609060101010101" pitchFamily="49" typeface="黑体"/>
                </a:rPr>
                <a:t>应对方案：到与会展相关的小型公司工作。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latin charset="0" panose="020b0604020202020204" pitchFamily="34" typeface="Arial"/>
                  <a:ea charset="-122" panose="02010609060101010101" pitchFamily="49" typeface="黑体"/>
                </a:rPr>
                <a:t>                  到与书籍报刊相关的公司工作。</a:t>
              </a:r>
            </a:p>
          </p:txBody>
        </p:sp>
        <p:sp>
          <p:nvSpPr>
            <p:cNvPr id="2" name="矩形 19"/>
            <p:cNvSpPr>
              <a:spLocks noChangeArrowheads="1"/>
            </p:cNvSpPr>
            <p:nvPr/>
          </p:nvSpPr>
          <p:spPr bwMode="auto">
            <a:xfrm>
              <a:off x="3895594" y="0"/>
              <a:ext cx="1302708" cy="438414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危机二</a:t>
              </a:r>
            </a:p>
          </p:txBody>
        </p:sp>
      </p:grpSp>
      <p:grpSp>
        <p:nvGrpSpPr>
          <p:cNvPr id="16394" name="Group 10"/>
          <p:cNvGrpSpPr/>
          <p:nvPr/>
        </p:nvGrpSpPr>
        <p:grpSpPr>
          <a:xfrm>
            <a:off x="3778250" y="4765675"/>
            <a:ext cx="5199063" cy="1379538"/>
            <a:chExt cx="5198302" cy="1379535"/>
          </a:xfrm>
        </p:grpSpPr>
        <p:sp>
          <p:nvSpPr>
            <p:cNvPr id="3" name="矩形 21"/>
            <p:cNvSpPr>
              <a:spLocks noChangeArrowheads="1"/>
            </p:cNvSpPr>
            <p:nvPr/>
          </p:nvSpPr>
          <p:spPr bwMode="auto">
            <a:xfrm>
              <a:off x="0" y="0"/>
              <a:ext cx="1302708" cy="438414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危机三</a:t>
              </a:r>
            </a:p>
          </p:txBody>
        </p:sp>
        <p:sp>
          <p:nvSpPr>
            <p:cNvPr id="16392" name="单圆角矩形 27"/>
            <p:cNvSpPr/>
            <p:nvPr/>
          </p:nvSpPr>
          <p:spPr bwMode="auto">
            <a:xfrm>
              <a:off x="0" y="438414"/>
              <a:ext cx="5198302" cy="941121"/>
            </a:xfrm>
            <a:custGeom>
              <a:gdLst>
                <a:gd fmla="*/ 0 w 5198302" name="T0"/>
                <a:gd fmla="*/ 0 h 941121" name="T1"/>
                <a:gd fmla="*/ 5041445 w 5198302" name="T2"/>
                <a:gd fmla="*/ 0 h 941121" name="T3"/>
                <a:gd fmla="*/ 5198302 w 5198302" name="T4"/>
                <a:gd fmla="*/ 156857 h 941121" name="T5"/>
                <a:gd fmla="*/ 5198302 w 5198302" name="T6"/>
                <a:gd fmla="*/ 941121 h 941121" name="T7"/>
                <a:gd fmla="*/ 0 w 5198302" name="T8"/>
                <a:gd fmla="*/ 941121 h 941121" name="T9"/>
                <a:gd fmla="*/ 0 w 5198302" name="T10"/>
                <a:gd fmla="*/ 0 h 94112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198302" name="T18"/>
                <a:gd fmla="*/ 0 h 941121" name="T19"/>
                <a:gd fmla="*/ 5198302 w 5198302" name="T20"/>
                <a:gd fmla="*/ 941121 h 94112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941121" w="5198302">
                  <a:moveTo>
                    <a:pt x="0" y="0"/>
                  </a:moveTo>
                  <a:lnTo>
                    <a:pt x="5041445" y="0"/>
                  </a:lnTo>
                  <a:cubicBezTo>
                    <a:pt x="5128075" y="0"/>
                    <a:pt x="5198302" y="70227"/>
                    <a:pt x="5198302" y="156857"/>
                  </a:cubicBezTo>
                  <a:lnTo>
                    <a:pt x="5198302" y="941121"/>
                  </a:lnTo>
                  <a:lnTo>
                    <a:pt x="0" y="9411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 indent="457200"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latin charset="0" panose="020b0604020202020204" pitchFamily="34" typeface="Arial"/>
                  <a:ea charset="-122" panose="02010609060101010101" pitchFamily="49" typeface="黑体"/>
                </a:rPr>
                <a:t>自身与会展行业形势不相符合，最终被淘汰。</a:t>
              </a:r>
            </a:p>
            <a:p>
              <a:pPr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600">
                  <a:latin charset="0" panose="020b0604020202020204" pitchFamily="34" typeface="Arial"/>
                  <a:ea charset="-122" panose="02010609060101010101" pitchFamily="49" typeface="黑体"/>
                </a:rPr>
                <a:t>应对方案：到与书籍报刊相关的公司工作。</a:t>
              </a: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矩形 5"/>
          <p:cNvSpPr>
            <a:spLocks noChangeArrowheads="1"/>
          </p:cNvSpPr>
          <p:nvPr/>
        </p:nvSpPr>
        <p:spPr bwMode="auto">
          <a:xfrm>
            <a:off x="0" y="-50800"/>
            <a:ext cx="12192000" cy="1039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grpSp>
        <p:nvGrpSpPr>
          <p:cNvPr id="17411" name="Group 3"/>
          <p:cNvGrpSpPr/>
          <p:nvPr/>
        </p:nvGrpSpPr>
        <p:grpSpPr>
          <a:xfrm>
            <a:off x="10196513" y="63500"/>
            <a:ext cx="377825" cy="1096963"/>
            <a:chExt cx="377570" cy="1097806"/>
          </a:xfrm>
        </p:grpSpPr>
        <p:sp>
          <p:nvSpPr>
            <p:cNvPr id="17414" name="椭圆 5"/>
            <p:cNvSpPr>
              <a:spLocks noChangeArrowheads="1"/>
            </p:cNvSpPr>
            <p:nvPr/>
          </p:nvSpPr>
          <p:spPr bwMode="auto">
            <a:xfrm>
              <a:off x="0" y="0"/>
              <a:ext cx="377570" cy="377570"/>
            </a:xfrm>
            <a:prstGeom prst="ellipse">
              <a:avLst/>
            </a:prstGeom>
            <a:solidFill>
              <a:srgbClr val="31CBA6"/>
            </a:solidFill>
            <a:ln w="2222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7</a:t>
              </a:r>
            </a:p>
          </p:txBody>
        </p:sp>
        <p:cxnSp>
          <p:nvCxnSpPr>
            <p:cNvPr id="17415" name="直接连接符 6"/>
            <p:cNvCxnSpPr>
              <a:cxnSpLocks noChangeShapeType="1"/>
            </p:cNvCxnSpPr>
            <p:nvPr/>
          </p:nvCxnSpPr>
          <p:spPr bwMode="auto">
            <a:xfrm flipH="1">
              <a:off x="189322" y="338381"/>
              <a:ext cx="0" cy="759425"/>
            </a:xfrm>
            <a:prstGeom prst="line">
              <a:avLst/>
            </a:prstGeom>
            <a:noFill/>
            <a:ln w="12700">
              <a:solidFill>
                <a:srgbClr val="31CB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sp>
        <p:nvSpPr>
          <p:cNvPr id="17412" name="文本框 7"/>
          <p:cNvSpPr txBox="1">
            <a:spLocks noChangeArrowheads="1"/>
          </p:cNvSpPr>
          <p:nvPr/>
        </p:nvSpPr>
        <p:spPr bwMode="auto">
          <a:xfrm>
            <a:off x="8588374" y="468313"/>
            <a:ext cx="18002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结束语</a:t>
            </a:r>
          </a:p>
        </p:txBody>
      </p:sp>
      <p:sp>
        <p:nvSpPr>
          <p:cNvPr id="18439" name="矩形 1"/>
          <p:cNvSpPr>
            <a:spLocks noChangeArrowheads="1"/>
          </p:cNvSpPr>
          <p:nvPr/>
        </p:nvSpPr>
        <p:spPr bwMode="auto">
          <a:xfrm>
            <a:off x="3344863" y="3484563"/>
            <a:ext cx="55118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4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</a:rPr>
              <a:t>心有未来，梦想在望。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439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4" name="矩形 5"/>
          <p:cNvSpPr>
            <a:spLocks noChangeArrowheads="1"/>
          </p:cNvSpPr>
          <p:nvPr/>
        </p:nvSpPr>
        <p:spPr bwMode="auto">
          <a:xfrm>
            <a:off x="0" y="6226175"/>
            <a:ext cx="12192000" cy="652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sp>
        <p:nvSpPr>
          <p:cNvPr id="18435" name="矩形 5"/>
          <p:cNvSpPr>
            <a:spLocks noChangeArrowheads="1"/>
          </p:cNvSpPr>
          <p:nvPr/>
        </p:nvSpPr>
        <p:spPr bwMode="auto">
          <a:xfrm>
            <a:off x="0" y="-50800"/>
            <a:ext cx="12192000" cy="1039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sp>
        <p:nvSpPr>
          <p:cNvPr id="19458" name="矩形 8"/>
          <p:cNvSpPr>
            <a:spLocks noChangeArrowheads="1"/>
          </p:cNvSpPr>
          <p:nvPr/>
        </p:nvSpPr>
        <p:spPr bwMode="auto">
          <a:xfrm>
            <a:off x="3470275" y="3433763"/>
            <a:ext cx="53276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</a:rPr>
              <a:t>我相信：成功，是留给有准备的人</a:t>
            </a:r>
          </a:p>
        </p:txBody>
      </p:sp>
      <p:sp>
        <p:nvSpPr>
          <p:cNvPr id="19459" name="文本框 9"/>
          <p:cNvSpPr txBox="1">
            <a:spLocks noChangeArrowheads="1"/>
          </p:cNvSpPr>
          <p:nvPr/>
        </p:nvSpPr>
        <p:spPr bwMode="auto">
          <a:xfrm>
            <a:off x="1546225" y="3346450"/>
            <a:ext cx="91440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我是  林 林 ，我是  11 号 选 手</a:t>
            </a:r>
          </a:p>
        </p:txBody>
      </p:sp>
      <p:sp>
        <p:nvSpPr>
          <p:cNvPr id="19461" name="文本框 4"/>
          <p:cNvSpPr txBox="1">
            <a:spLocks noChangeArrowheads="1"/>
          </p:cNvSpPr>
          <p:nvPr/>
        </p:nvSpPr>
        <p:spPr bwMode="auto">
          <a:xfrm>
            <a:off x="1536700" y="560388"/>
            <a:ext cx="914400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我 是 林 林 ，我 是 11 号 选 手</a:t>
            </a:r>
          </a:p>
        </p:txBody>
      </p:sp>
      <p:sp>
        <p:nvSpPr>
          <p:cNvPr id="19462" name="文本框 5"/>
          <p:cNvSpPr txBox="1">
            <a:spLocks noChangeArrowheads="1"/>
          </p:cNvSpPr>
          <p:nvPr/>
        </p:nvSpPr>
        <p:spPr bwMode="auto">
          <a:xfrm>
            <a:off x="-2803525" y="3100388"/>
            <a:ext cx="2592387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60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谢谢</a:t>
            </a:r>
          </a:p>
        </p:txBody>
      </p:sp>
      <p:sp>
        <p:nvSpPr>
          <p:cNvPr id="19464" name="矩形 10"/>
          <p:cNvSpPr>
            <a:spLocks noChangeArrowheads="1"/>
          </p:cNvSpPr>
          <p:nvPr/>
        </p:nvSpPr>
        <p:spPr bwMode="auto">
          <a:xfrm>
            <a:off x="3470275" y="6357939"/>
            <a:ext cx="53276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31CBA6"/>
                </a:solidFill>
                <a:latin charset="-122" panose="02010609060101010101" pitchFamily="49" typeface="黑体"/>
                <a:ea charset="-122" panose="02010609060101010101" pitchFamily="49" typeface="黑体"/>
              </a:rPr>
              <a:t>我相信：成功，是留给有准备的人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accel="50000" decel="50000" fill="hold" grpId="1" id="9" nodeType="afterEffect" presetClass="path" presetID="64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5.55556E-07 4.07407E-06 L -5.55556E-07 -0.4375" pathEditMode="relative" ptsTypes="AA" rAng="0">
                                      <p:cBhvr>
                                        <p:cTn dur="1000" fill="hold" id="10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-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2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0" id="1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501"/>
                            </p:stCondLst>
                            <p:childTnLst>
                              <p:par>
                                <p:cTn accel="50000" decel="50000" fill="hold" grpId="1" id="19" nodeType="afterEffect" presetClass="path" presetID="42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06 1.11111E-06 L 3.33333E-06 0.43264" pathEditMode="relative" ptsTypes="AA" rAng="0">
                                      <p:cBhvr>
                                        <p:cTn dur="1000" fill="hold" id="2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2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4001"/>
                            </p:stCondLst>
                            <p:childTnLst>
                              <p:par>
                                <p:cTn fill="hold" grpId="0" id="22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4002"/>
                            </p:stCondLst>
                            <p:childTnLst>
                              <p:par>
                                <p:cTn accel="50000" decel="50000" fill="hold" grpId="0" id="25" nodeType="after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06 2.59259E-06 L 0.62539 -0.00024" pathEditMode="relative" ptsTypes="AA" rAng="0">
                                      <p:cBhvr>
                                        <p:cTn dur="1000" fill="hold" id="26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30234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458"/>
      <p:bldP grpId="1" spid="19458"/>
      <p:bldP grpId="0" spid="19459"/>
      <p:bldP grpId="1" spid="19459"/>
      <p:bldP grpId="0" spid="19461"/>
      <p:bldP grpId="0" spid="19462"/>
      <p:bldP grpId="0" spid="19464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矩形 5"/>
          <p:cNvSpPr>
            <a:spLocks noChangeArrowheads="1"/>
          </p:cNvSpPr>
          <p:nvPr/>
        </p:nvSpPr>
        <p:spPr bwMode="auto">
          <a:xfrm>
            <a:off x="0" y="-50800"/>
            <a:ext cx="12192000" cy="1039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sp>
        <p:nvSpPr>
          <p:cNvPr id="4099" name="文本框 4"/>
          <p:cNvSpPr txBox="1">
            <a:spLocks noChangeArrowheads="1"/>
          </p:cNvSpPr>
          <p:nvPr/>
        </p:nvSpPr>
        <p:spPr bwMode="auto">
          <a:xfrm>
            <a:off x="9477374" y="415925"/>
            <a:ext cx="11779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目 录</a:t>
            </a:r>
          </a:p>
        </p:txBody>
      </p:sp>
      <p:sp>
        <p:nvSpPr>
          <p:cNvPr id="4100" name="任意多边形 24"/>
          <p:cNvSpPr/>
          <p:nvPr/>
        </p:nvSpPr>
        <p:spPr bwMode="auto">
          <a:xfrm>
            <a:off x="1250950" y="2416175"/>
            <a:ext cx="9652000" cy="2822575"/>
          </a:xfrm>
          <a:custGeom>
            <a:gdLst>
              <a:gd fmla="*/ 0 w 9157063" name="T0"/>
              <a:gd fmla="*/ 2829570 h 2821577" name="T1"/>
              <a:gd fmla="*/ 1592272 w 9157063" name="T2"/>
              <a:gd fmla="*/ 2069779 h 2821577" name="T3"/>
              <a:gd fmla="*/ 3224349 w 9157063" name="T4"/>
              <a:gd fmla="*/ 2462775 h 2821577" name="T5"/>
              <a:gd fmla="*/ 4975846 w 9157063" name="T6"/>
              <a:gd fmla="*/ 1611284 h 2821577" name="T7"/>
              <a:gd fmla="*/ 7165220 w 9157063" name="T8"/>
              <a:gd fmla="*/ 1637484 h 2821577" name="T9"/>
              <a:gd fmla="*/ 8598265 w 9157063" name="T10"/>
              <a:gd fmla="*/ 877691 h 2821577" name="T11"/>
              <a:gd fmla="*/ 10389568 w 9157063" name="T12"/>
              <a:gd fmla="*/ 995590 h 2821577" name="T13"/>
              <a:gd fmla="*/ 11902228 w 9157063" name="T14"/>
              <a:gd fmla="*/ 222700 h 2821577" name="T15"/>
              <a:gd fmla="*/ 13952275 w 9157063" name="T16"/>
              <a:gd fmla="*/ 0 h 282157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2821577" w="9157063">
                <a:moveTo>
                  <a:pt x="0" y="2821577"/>
                </a:moveTo>
                <a:lnTo>
                  <a:pt x="1045029" y="2063931"/>
                </a:lnTo>
                <a:lnTo>
                  <a:pt x="2116183" y="2455817"/>
                </a:lnTo>
                <a:lnTo>
                  <a:pt x="3265714" y="1606731"/>
                </a:lnTo>
                <a:lnTo>
                  <a:pt x="4702629" y="1632857"/>
                </a:lnTo>
                <a:lnTo>
                  <a:pt x="5643154" y="875211"/>
                </a:lnTo>
                <a:lnTo>
                  <a:pt x="6818812" y="992777"/>
                </a:lnTo>
                <a:lnTo>
                  <a:pt x="7811589" y="222068"/>
                </a:lnTo>
                <a:lnTo>
                  <a:pt x="9157063" y="0"/>
                </a:lnTo>
              </a:path>
            </a:pathLst>
          </a:custGeom>
          <a:noFill/>
          <a:ln cap="flat" cmpd="sng" w="25400">
            <a:solidFill>
              <a:schemeClr val="bg1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4101" name="椭圆 25"/>
          <p:cNvSpPr>
            <a:spLocks noChangeArrowheads="1"/>
          </p:cNvSpPr>
          <p:nvPr/>
        </p:nvSpPr>
        <p:spPr bwMode="auto">
          <a:xfrm>
            <a:off x="2132013" y="4181475"/>
            <a:ext cx="446087" cy="446088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/>
            </a:solidFill>
            <a:rou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1</a:t>
            </a:r>
          </a:p>
        </p:txBody>
      </p:sp>
      <p:sp>
        <p:nvSpPr>
          <p:cNvPr id="4102" name="椭圆 26"/>
          <p:cNvSpPr>
            <a:spLocks noChangeArrowheads="1"/>
          </p:cNvSpPr>
          <p:nvPr/>
        </p:nvSpPr>
        <p:spPr bwMode="auto">
          <a:xfrm>
            <a:off x="6007100" y="3811588"/>
            <a:ext cx="446088" cy="446087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/>
            </a:solidFill>
            <a:rou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4</a:t>
            </a:r>
          </a:p>
        </p:txBody>
      </p:sp>
      <p:sp>
        <p:nvSpPr>
          <p:cNvPr id="4103" name="椭圆 27"/>
          <p:cNvSpPr>
            <a:spLocks noChangeArrowheads="1"/>
          </p:cNvSpPr>
          <p:nvPr/>
        </p:nvSpPr>
        <p:spPr bwMode="auto">
          <a:xfrm>
            <a:off x="6902450" y="2963863"/>
            <a:ext cx="446088" cy="444500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/>
            </a:solidFill>
            <a:rou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5</a:t>
            </a:r>
          </a:p>
        </p:txBody>
      </p:sp>
      <p:sp>
        <p:nvSpPr>
          <p:cNvPr id="4104" name="椭圆 28"/>
          <p:cNvSpPr>
            <a:spLocks noChangeArrowheads="1"/>
          </p:cNvSpPr>
          <p:nvPr/>
        </p:nvSpPr>
        <p:spPr bwMode="auto">
          <a:xfrm>
            <a:off x="8259763" y="3201988"/>
            <a:ext cx="444500" cy="444500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/>
            </a:solidFill>
            <a:rou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6</a:t>
            </a:r>
          </a:p>
        </p:txBody>
      </p:sp>
      <p:sp>
        <p:nvSpPr>
          <p:cNvPr id="4105" name="椭圆 29"/>
          <p:cNvSpPr>
            <a:spLocks noChangeArrowheads="1"/>
          </p:cNvSpPr>
          <p:nvPr/>
        </p:nvSpPr>
        <p:spPr bwMode="auto">
          <a:xfrm>
            <a:off x="9277350" y="2362200"/>
            <a:ext cx="444500" cy="444500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/>
            </a:solidFill>
            <a:rou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7</a:t>
            </a:r>
          </a:p>
        </p:txBody>
      </p:sp>
      <p:sp>
        <p:nvSpPr>
          <p:cNvPr id="4106" name="椭圆 30"/>
          <p:cNvSpPr>
            <a:spLocks noChangeArrowheads="1"/>
          </p:cNvSpPr>
          <p:nvPr/>
        </p:nvSpPr>
        <p:spPr bwMode="auto">
          <a:xfrm>
            <a:off x="3381375" y="4645025"/>
            <a:ext cx="444500" cy="444500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/>
            </a:solidFill>
            <a:rou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2</a:t>
            </a:r>
          </a:p>
        </p:txBody>
      </p:sp>
      <p:sp>
        <p:nvSpPr>
          <p:cNvPr id="4107" name="椭圆 31"/>
          <p:cNvSpPr>
            <a:spLocks noChangeArrowheads="1"/>
          </p:cNvSpPr>
          <p:nvPr/>
        </p:nvSpPr>
        <p:spPr bwMode="auto">
          <a:xfrm>
            <a:off x="4519613" y="3736975"/>
            <a:ext cx="444500" cy="444500"/>
          </a:xfrm>
          <a:prstGeom prst="ellipse">
            <a:avLst/>
          </a:prstGeom>
          <a:solidFill>
            <a:schemeClr val="bg1"/>
          </a:solidFill>
          <a:ln w="22225">
            <a:solidFill>
              <a:schemeClr val="bg1"/>
            </a:solidFill>
            <a:rou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3</a:t>
            </a:r>
          </a:p>
        </p:txBody>
      </p:sp>
      <p:sp>
        <p:nvSpPr>
          <p:cNvPr id="4108" name="文本框 34"/>
          <p:cNvSpPr txBox="1">
            <a:spLocks noChangeArrowheads="1"/>
          </p:cNvSpPr>
          <p:nvPr/>
        </p:nvSpPr>
        <p:spPr bwMode="auto">
          <a:xfrm>
            <a:off x="1570038" y="4705349"/>
            <a:ext cx="157003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前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言</a:t>
            </a:r>
          </a:p>
        </p:txBody>
      </p:sp>
      <p:sp>
        <p:nvSpPr>
          <p:cNvPr id="4109" name="文本框 36"/>
          <p:cNvSpPr txBox="1">
            <a:spLocks noChangeArrowheads="1"/>
          </p:cNvSpPr>
          <p:nvPr/>
        </p:nvSpPr>
        <p:spPr bwMode="auto">
          <a:xfrm>
            <a:off x="3378200" y="3551238"/>
            <a:ext cx="4572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自我分析</a:t>
            </a:r>
          </a:p>
        </p:txBody>
      </p:sp>
      <p:sp>
        <p:nvSpPr>
          <p:cNvPr id="4110" name="文本框 43"/>
          <p:cNvSpPr txBox="1">
            <a:spLocks noChangeArrowheads="1"/>
          </p:cNvSpPr>
          <p:nvPr/>
        </p:nvSpPr>
        <p:spPr bwMode="auto">
          <a:xfrm>
            <a:off x="4538663" y="4359275"/>
            <a:ext cx="4572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职业分析</a:t>
            </a:r>
          </a:p>
        </p:txBody>
      </p:sp>
      <p:sp>
        <p:nvSpPr>
          <p:cNvPr id="4111" name="文本框 44"/>
          <p:cNvSpPr txBox="1">
            <a:spLocks noChangeArrowheads="1"/>
          </p:cNvSpPr>
          <p:nvPr/>
        </p:nvSpPr>
        <p:spPr bwMode="auto">
          <a:xfrm>
            <a:off x="5961063" y="2679700"/>
            <a:ext cx="457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职业定位</a:t>
            </a:r>
          </a:p>
        </p:txBody>
      </p:sp>
      <p:sp>
        <p:nvSpPr>
          <p:cNvPr id="4112" name="文本框 45"/>
          <p:cNvSpPr txBox="1">
            <a:spLocks noChangeArrowheads="1"/>
          </p:cNvSpPr>
          <p:nvPr/>
        </p:nvSpPr>
        <p:spPr bwMode="auto">
          <a:xfrm>
            <a:off x="6928645" y="3392488"/>
            <a:ext cx="457200" cy="191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职业规划实施</a:t>
            </a:r>
          </a:p>
        </p:txBody>
      </p:sp>
      <p:sp>
        <p:nvSpPr>
          <p:cNvPr id="4113" name="文本框 46"/>
          <p:cNvSpPr txBox="1">
            <a:spLocks noChangeArrowheads="1"/>
          </p:cNvSpPr>
          <p:nvPr/>
        </p:nvSpPr>
        <p:spPr bwMode="auto">
          <a:xfrm>
            <a:off x="8115458" y="1609725"/>
            <a:ext cx="731520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备选方案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评估调整与</a:t>
            </a:r>
          </a:p>
        </p:txBody>
      </p:sp>
      <p:sp>
        <p:nvSpPr>
          <p:cNvPr id="4114" name="文本框 47"/>
          <p:cNvSpPr txBox="1">
            <a:spLocks noChangeArrowheads="1"/>
          </p:cNvSpPr>
          <p:nvPr/>
        </p:nvSpPr>
        <p:spPr bwMode="auto">
          <a:xfrm>
            <a:off x="9286874" y="2895600"/>
            <a:ext cx="4572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结束语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11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fill="hold" grpId="0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15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grpId="0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19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fill="hold" grpId="0" id="2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23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grpId="0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27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2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31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3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35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fill="hold" grpId="0" id="3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39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fill="hold" grpId="0" id="4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43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150"/>
                            </p:stCondLst>
                            <p:childTnLst>
                              <p:par>
                                <p:cTn fill="hold" grpId="0" id="4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47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51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4850"/>
                            </p:stCondLst>
                            <p:childTnLst>
                              <p:par>
                                <p:cTn fill="hold" grpId="0" id="5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50" id="55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fill="hold" grpId="0" id="5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59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5550"/>
                            </p:stCondLst>
                            <p:childTnLst>
                              <p:par>
                                <p:cTn fill="hold" grpId="0" id="6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50" id="63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100"/>
      <p:bldP grpId="0" spid="4101"/>
      <p:bldP grpId="0" spid="4102"/>
      <p:bldP grpId="0" spid="4103"/>
      <p:bldP grpId="0" spid="4104"/>
      <p:bldP grpId="0" spid="4105"/>
      <p:bldP grpId="0" spid="4106"/>
      <p:bldP grpId="0" spid="4107"/>
      <p:bldP grpId="0" spid="4108"/>
      <p:bldP grpId="0" spid="4109"/>
      <p:bldP grpId="0" spid="4110"/>
      <p:bldP grpId="0" spid="4111"/>
      <p:bldP grpId="0" spid="4112"/>
      <p:bldP grpId="0" spid="4113"/>
      <p:bldP grpId="0" spid="411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矩形 5"/>
          <p:cNvSpPr>
            <a:spLocks noChangeArrowheads="1"/>
          </p:cNvSpPr>
          <p:nvPr/>
        </p:nvSpPr>
        <p:spPr bwMode="auto">
          <a:xfrm>
            <a:off x="0" y="-50800"/>
            <a:ext cx="12192000" cy="2405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grpSp>
        <p:nvGrpSpPr>
          <p:cNvPr id="5123" name="Group 3"/>
          <p:cNvGrpSpPr/>
          <p:nvPr/>
        </p:nvGrpSpPr>
        <p:grpSpPr>
          <a:xfrm>
            <a:off x="10196513" y="1487488"/>
            <a:ext cx="377825" cy="1096962"/>
            <a:chExt cx="377570" cy="1097806"/>
          </a:xfrm>
        </p:grpSpPr>
        <p:sp>
          <p:nvSpPr>
            <p:cNvPr id="5126" name="椭圆 6"/>
            <p:cNvSpPr>
              <a:spLocks noChangeArrowheads="1"/>
            </p:cNvSpPr>
            <p:nvPr/>
          </p:nvSpPr>
          <p:spPr bwMode="auto">
            <a:xfrm>
              <a:off x="0" y="0"/>
              <a:ext cx="377570" cy="377570"/>
            </a:xfrm>
            <a:prstGeom prst="ellipse">
              <a:avLst/>
            </a:prstGeom>
            <a:solidFill>
              <a:srgbClr val="31CBA6"/>
            </a:solidFill>
            <a:ln w="2222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1</a:t>
              </a:r>
            </a:p>
          </p:txBody>
        </p:sp>
        <p:cxnSp>
          <p:nvCxnSpPr>
            <p:cNvPr id="2" name="直接连接符 8"/>
            <p:cNvCxnSpPr>
              <a:cxnSpLocks noChangeShapeType="1"/>
            </p:cNvCxnSpPr>
            <p:nvPr/>
          </p:nvCxnSpPr>
          <p:spPr bwMode="auto">
            <a:xfrm flipH="1">
              <a:off x="201848" y="338381"/>
              <a:ext cx="0" cy="759425"/>
            </a:xfrm>
            <a:prstGeom prst="line">
              <a:avLst/>
            </a:prstGeom>
            <a:noFill/>
            <a:ln w="12700">
              <a:solidFill>
                <a:srgbClr val="31CB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sp>
        <p:nvSpPr>
          <p:cNvPr id="5124" name="文本框 4"/>
          <p:cNvSpPr txBox="1">
            <a:spLocks noChangeArrowheads="1"/>
          </p:cNvSpPr>
          <p:nvPr/>
        </p:nvSpPr>
        <p:spPr bwMode="auto">
          <a:xfrm>
            <a:off x="9210674" y="1817688"/>
            <a:ext cx="11779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前言</a:t>
            </a:r>
          </a:p>
        </p:txBody>
      </p:sp>
      <p:sp>
        <p:nvSpPr>
          <p:cNvPr id="5127" name="文本框 5"/>
          <p:cNvSpPr txBox="1">
            <a:spLocks noChangeArrowheads="1"/>
          </p:cNvSpPr>
          <p:nvPr/>
        </p:nvSpPr>
        <p:spPr bwMode="auto">
          <a:xfrm>
            <a:off x="3752850" y="4059238"/>
            <a:ext cx="469741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4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凡事预则立，不预则废。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127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0" y="1412875"/>
            <a:ext cx="12192000" cy="6891338"/>
            <a:chOff x="0" y="1412607"/>
            <a:chExt cx="12192000" cy="6892379"/>
          </a:xfrm>
        </p:grpSpPr>
        <p:sp>
          <p:nvSpPr>
            <p:cNvPr id="7" name="矩形 6"/>
            <p:cNvSpPr/>
            <p:nvPr/>
          </p:nvSpPr>
          <p:spPr>
            <a:xfrm>
              <a:off x="0" y="2354137"/>
              <a:ext cx="12192000" cy="5950849"/>
            </a:xfrm>
            <a:prstGeom prst="rect">
              <a:avLst/>
            </a:prstGeom>
            <a:solidFill>
              <a:srgbClr val="31CB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grpSp>
          <p:nvGrpSpPr>
            <p:cNvPr id="6166" name="组合 5"/>
            <p:cNvGrpSpPr/>
            <p:nvPr/>
          </p:nvGrpSpPr>
          <p:grpSpPr>
            <a:xfrm>
              <a:off x="8588375" y="1412607"/>
              <a:ext cx="1985963" cy="1096963"/>
              <a:chOff x="8588375" y="1412607"/>
              <a:chExt cx="1985963" cy="1096963"/>
            </a:xfrm>
          </p:grpSpPr>
          <p:grpSp>
            <p:nvGrpSpPr>
              <p:cNvPr id="6167" name="Group 14"/>
              <p:cNvGrpSpPr/>
              <p:nvPr/>
            </p:nvGrpSpPr>
            <p:grpSpPr>
              <a:xfrm>
                <a:off x="10196513" y="1412607"/>
                <a:ext cx="377825" cy="1096963"/>
                <a:chExt cx="377570" cy="1097806"/>
              </a:xfrm>
            </p:grpSpPr>
            <p:sp>
              <p:nvSpPr>
                <p:cNvPr id="6169" name="椭圆 2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77570" cy="377570"/>
                </a:xfrm>
                <a:prstGeom prst="ellipse">
                  <a:avLst/>
                </a:prstGeom>
                <a:solidFill>
                  <a:srgbClr val="31CBA6"/>
                </a:solidFill>
                <a:ln w="22225">
                  <a:solidFill>
                    <a:schemeClr val="bg1"/>
                  </a:solidFill>
                  <a:round/>
                </a:ln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r>
                    <a:rPr altLang="zh-CN" b="1" lang="en-US" sz="2400">
                      <a:solidFill>
                        <a:schemeClr val="bg1"/>
                      </a:solidFill>
                      <a:latin charset="0" panose="020b0604020202020204" pitchFamily="34" typeface="Arial"/>
                      <a:ea charset="-122" panose="02010609060101010101" pitchFamily="49" typeface="黑体"/>
                    </a:rPr>
                    <a:t>2</a:t>
                  </a:r>
                </a:p>
              </p:txBody>
            </p:sp>
            <p:cxnSp>
              <p:nvCxnSpPr>
                <p:cNvPr id="6170" name="直接连接符 25"/>
                <p:cNvCxnSpPr>
                  <a:cxnSpLocks noChangeShapeType="1"/>
                </p:cNvCxnSpPr>
                <p:nvPr/>
              </p:nvCxnSpPr>
              <p:spPr bwMode="auto">
                <a:xfrm flipH="1">
                  <a:off x="189322" y="338381"/>
                  <a:ext cx="0" cy="759425"/>
                </a:xfrm>
                <a:prstGeom prst="line">
                  <a:avLst/>
                </a:prstGeom>
                <a:noFill/>
                <a:ln w="12700">
                  <a:solidFill>
                    <a:srgbClr val="31CBA6"/>
                  </a:solidFill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</p:cxnSp>
          </p:grpSp>
          <p:sp>
            <p:nvSpPr>
              <p:cNvPr id="6168" name="文本框 26"/>
              <p:cNvSpPr txBox="1">
                <a:spLocks noChangeArrowheads="1"/>
              </p:cNvSpPr>
              <p:nvPr/>
            </p:nvSpPr>
            <p:spPr bwMode="auto">
              <a:xfrm>
                <a:off x="8588374" y="1817420"/>
                <a:ext cx="1800225" cy="518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r>
                  <a:rPr altLang="en-US" b="1" lang="zh-CN">
                    <a:solidFill>
                      <a:srgbClr val="31CBA6"/>
                    </a:solidFill>
                    <a:latin charset="0" panose="020b0604020202020204" pitchFamily="34" typeface="Arial"/>
                    <a:ea charset="-122" panose="02010609060101010101" pitchFamily="49" typeface="黑体"/>
                  </a:rPr>
                  <a:t>自我分析</a:t>
                </a:r>
              </a:p>
            </p:txBody>
          </p:sp>
        </p:grpSp>
      </p:grpSp>
      <p:sp>
        <p:nvSpPr>
          <p:cNvPr id="5" name="矩形 15"/>
          <p:cNvSpPr>
            <a:spLocks noChangeArrowheads="1"/>
          </p:cNvSpPr>
          <p:nvPr/>
        </p:nvSpPr>
        <p:spPr bwMode="auto">
          <a:xfrm>
            <a:off x="6083300" y="3430588"/>
            <a:ext cx="842963" cy="796925"/>
          </a:xfrm>
          <a:prstGeom prst="rect">
            <a:avLst/>
          </a:prstGeom>
          <a:solidFill>
            <a:srgbClr val="31CBA6"/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特质</a:t>
            </a:r>
          </a:p>
        </p:txBody>
      </p:sp>
      <p:sp>
        <p:nvSpPr>
          <p:cNvPr id="6147" name="矩形 16"/>
          <p:cNvSpPr>
            <a:spLocks noChangeArrowheads="1"/>
          </p:cNvSpPr>
          <p:nvPr/>
        </p:nvSpPr>
        <p:spPr bwMode="auto">
          <a:xfrm>
            <a:off x="5229225" y="5056188"/>
            <a:ext cx="1693863" cy="741362"/>
          </a:xfrm>
          <a:prstGeom prst="rect">
            <a:avLst/>
          </a:prstGeom>
          <a:solidFill>
            <a:srgbClr val="31CBA6"/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实践经历</a:t>
            </a:r>
          </a:p>
        </p:txBody>
      </p:sp>
      <p:sp>
        <p:nvSpPr>
          <p:cNvPr id="6148" name="矩形 17"/>
          <p:cNvSpPr>
            <a:spLocks noChangeArrowheads="1"/>
          </p:cNvSpPr>
          <p:nvPr/>
        </p:nvSpPr>
        <p:spPr bwMode="auto">
          <a:xfrm>
            <a:off x="5229225" y="4278313"/>
            <a:ext cx="1693863" cy="727075"/>
          </a:xfrm>
          <a:prstGeom prst="rect">
            <a:avLst/>
          </a:prstGeom>
          <a:solidFill>
            <a:srgbClr val="31CBA6"/>
          </a:solidFill>
          <a:ln w="12700">
            <a:solidFill>
              <a:schemeClr val="bg1"/>
            </a:solidFill>
            <a:miter lim="800000"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职业价值观</a:t>
            </a:r>
          </a:p>
        </p:txBody>
      </p:sp>
      <p:sp>
        <p:nvSpPr>
          <p:cNvPr id="6149" name="矩形 19"/>
          <p:cNvSpPr>
            <a:spLocks noChangeArrowheads="1"/>
          </p:cNvSpPr>
          <p:nvPr/>
        </p:nvSpPr>
        <p:spPr bwMode="auto">
          <a:xfrm>
            <a:off x="5229225" y="3427413"/>
            <a:ext cx="828675" cy="796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2400">
                <a:latin charset="0" panose="020b0604020202020204" pitchFamily="34" typeface="Arial"/>
                <a:ea charset="-122" panose="02010609060101010101" pitchFamily="49" typeface="黑体"/>
              </a:rPr>
              <a:t>我的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5229225" y="3427413"/>
            <a:ext cx="1697038" cy="2370137"/>
            <a:chOff x="5229225" y="1943735"/>
            <a:chExt cx="1697038" cy="2369503"/>
          </a:xfrm>
        </p:grpSpPr>
        <p:sp>
          <p:nvSpPr>
            <p:cNvPr id="6161" name="矩形 15"/>
            <p:cNvSpPr>
              <a:spLocks noChangeArrowheads="1"/>
            </p:cNvSpPr>
            <p:nvPr/>
          </p:nvSpPr>
          <p:spPr bwMode="auto">
            <a:xfrm>
              <a:off x="6083300" y="1946275"/>
              <a:ext cx="842963" cy="796925"/>
            </a:xfrm>
            <a:prstGeom prst="rect">
              <a:avLst/>
            </a:prstGeom>
            <a:solidFill>
              <a:srgbClr val="31CBA6"/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特质</a:t>
              </a:r>
            </a:p>
          </p:txBody>
        </p:sp>
        <p:sp>
          <p:nvSpPr>
            <p:cNvPr id="6162" name="矩形 16"/>
            <p:cNvSpPr>
              <a:spLocks noChangeArrowheads="1"/>
            </p:cNvSpPr>
            <p:nvPr/>
          </p:nvSpPr>
          <p:spPr bwMode="auto">
            <a:xfrm>
              <a:off x="5229225" y="3571875"/>
              <a:ext cx="1693863" cy="741363"/>
            </a:xfrm>
            <a:prstGeom prst="rect">
              <a:avLst/>
            </a:prstGeom>
            <a:solidFill>
              <a:srgbClr val="31CBA6"/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实践经历</a:t>
              </a:r>
            </a:p>
          </p:txBody>
        </p:sp>
        <p:sp>
          <p:nvSpPr>
            <p:cNvPr id="6163" name="矩形 17"/>
            <p:cNvSpPr>
              <a:spLocks noChangeArrowheads="1"/>
            </p:cNvSpPr>
            <p:nvPr/>
          </p:nvSpPr>
          <p:spPr bwMode="auto">
            <a:xfrm>
              <a:off x="5229225" y="2794000"/>
              <a:ext cx="1693863" cy="727075"/>
            </a:xfrm>
            <a:prstGeom prst="rect">
              <a:avLst/>
            </a:prstGeom>
            <a:solidFill>
              <a:srgbClr val="31CBA6"/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b="1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职业价值观</a:t>
              </a:r>
            </a:p>
          </p:txBody>
        </p:sp>
        <p:sp>
          <p:nvSpPr>
            <p:cNvPr id="6164" name="矩形 19"/>
            <p:cNvSpPr>
              <a:spLocks noChangeArrowheads="1"/>
            </p:cNvSpPr>
            <p:nvPr/>
          </p:nvSpPr>
          <p:spPr bwMode="auto">
            <a:xfrm>
              <a:off x="5229225" y="1943735"/>
              <a:ext cx="828675" cy="796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2400">
                  <a:latin charset="0" panose="020b0604020202020204" pitchFamily="34" typeface="Arial"/>
                  <a:ea charset="-122" panose="02010609060101010101" pitchFamily="49" typeface="黑体"/>
                </a:rPr>
                <a:t>我的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973888" y="1946275"/>
            <a:ext cx="3098800" cy="1016000"/>
            <a:chOff x="5449888" y="1946276"/>
            <a:chExt cx="3457575" cy="1376442"/>
          </a:xfrm>
        </p:grpSpPr>
        <p:sp>
          <p:nvSpPr>
            <p:cNvPr id="6159" name="矩形 22"/>
            <p:cNvSpPr>
              <a:spLocks noChangeArrowheads="1"/>
            </p:cNvSpPr>
            <p:nvPr/>
          </p:nvSpPr>
          <p:spPr bwMode="auto">
            <a:xfrm>
              <a:off x="5611813" y="1946276"/>
              <a:ext cx="3295650" cy="137644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miter lim="800000"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1800">
                  <a:latin charset="0" panose="020b0604020202020204" pitchFamily="34" typeface="Arial"/>
                  <a:ea charset="-122" panose="02010609060101010101" pitchFamily="49" typeface="黑体"/>
                </a:rPr>
                <a:t>  a.阅读、写作</a:t>
              </a: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1800">
                  <a:latin charset="0" panose="020b0604020202020204" pitchFamily="34" typeface="Arial"/>
                  <a:ea charset="-122" panose="02010609060101010101" pitchFamily="49" typeface="黑体"/>
                </a:rPr>
                <a:t>  b.乐于助人，公益</a:t>
              </a:r>
            </a:p>
          </p:txBody>
        </p:sp>
        <p:sp>
          <p:nvSpPr>
            <p:cNvPr id="6160" name="等腰三角形 2"/>
            <p:cNvSpPr>
              <a:spLocks noChangeArrowheads="1"/>
            </p:cNvSpPr>
            <p:nvPr/>
          </p:nvSpPr>
          <p:spPr bwMode="auto">
            <a:xfrm rot="-5400000">
              <a:off x="5411788" y="2276475"/>
              <a:ext cx="238125" cy="161925"/>
            </a:xfrm>
            <a:prstGeom prst="triangle">
              <a:avLst>
                <a:gd fmla="val 50000" name="adj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rgbClr val="FFFFFF"/>
                </a:solidFill>
                <a:latin charset="0" panose="020b0604020202020204" pitchFamily="34" typeface="Arial"/>
                <a:ea charset="-122" panose="02010609060101010101" pitchFamily="49" typeface="黑体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956050" y="4381500"/>
            <a:ext cx="4333875" cy="1870075"/>
            <a:chOff x="2432050" y="4381500"/>
            <a:chExt cx="4333875" cy="1870075"/>
          </a:xfrm>
          <a:solidFill>
            <a:schemeClr val="bg1"/>
          </a:solidFill>
        </p:grpSpPr>
        <p:sp>
          <p:nvSpPr>
            <p:cNvPr id="38" name="矩形 23"/>
            <p:cNvSpPr>
              <a:spLocks noChangeArrowheads="1"/>
            </p:cNvSpPr>
            <p:nvPr/>
          </p:nvSpPr>
          <p:spPr bwMode="auto">
            <a:xfrm>
              <a:off x="2432050" y="4545013"/>
              <a:ext cx="4333875" cy="1706562"/>
            </a:xfrm>
            <a:prstGeom prst="rect">
              <a:avLst/>
            </a:prstGeom>
            <a:grpFill/>
            <a:ln w="12700">
              <a:solidFill>
                <a:schemeClr val="bg1"/>
              </a:solidFill>
              <a:miter lim="800000"/>
            </a:ln>
            <a:extLst/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just"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/>
              </a:pPr>
              <a:r>
                <a:rPr altLang="zh-CN" lang="en-US" smtClean="0" sz="1600">
                  <a:latin charset="0" panose="020b0604020202020204" pitchFamily="34" typeface="Arial"/>
                  <a:ea charset="-122" panose="02010609060101010101" pitchFamily="49" typeface="黑体"/>
                </a:rPr>
                <a:t>   a.某年某月，会展中级策划师培训</a:t>
              </a:r>
            </a:p>
            <a:p>
              <a:pPr algn="just"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/>
              </a:pPr>
              <a:r>
                <a:rPr altLang="zh-CN" lang="en-US" smtClean="0" sz="1600">
                  <a:latin charset="0" panose="020b0604020202020204" pitchFamily="34" typeface="Arial"/>
                  <a:ea charset="-122" panose="02010609060101010101" pitchFamily="49" typeface="黑体"/>
                </a:rPr>
                <a:t>   b.某年某月至今，管理系学生会副主席</a:t>
              </a:r>
            </a:p>
            <a:p>
              <a:pPr algn="just" eaLnBrk="1" hangingPunct="1">
                <a:lnSpc>
                  <a:spcPct val="15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/>
              </a:pPr>
              <a:r>
                <a:rPr altLang="zh-CN" lang="en-US" smtClean="0" sz="1600">
                  <a:latin charset="0" panose="020b0604020202020204" pitchFamily="34" typeface="Arial"/>
                  <a:ea charset="-122" panose="02010609060101010101" pitchFamily="49" typeface="黑体"/>
                </a:rPr>
                <a:t>   c.某年某月至今，灯塔计划义工支教培训</a:t>
              </a:r>
            </a:p>
          </p:txBody>
        </p:sp>
        <p:sp>
          <p:nvSpPr>
            <p:cNvPr id="39" name="等腰三角形 13"/>
            <p:cNvSpPr>
              <a:spLocks noChangeArrowheads="1"/>
            </p:cNvSpPr>
            <p:nvPr/>
          </p:nvSpPr>
          <p:spPr bwMode="auto">
            <a:xfrm>
              <a:off x="4441825" y="4381500"/>
              <a:ext cx="239713" cy="163513"/>
            </a:xfrm>
            <a:prstGeom prst="triangle">
              <a:avLst>
                <a:gd fmla="val 50000" name="adj"/>
              </a:avLst>
            </a:prstGeom>
            <a:grpFill/>
            <a:ln w="9525">
              <a:solidFill>
                <a:srgbClr val="FFFFFF"/>
              </a:solidFill>
              <a:miter lim="800000"/>
            </a:ln>
            <a:extLst/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/>
              </a:pPr>
              <a:endParaRPr altLang="en-US" lang="zh-CN" smtClean="0" sz="1800">
                <a:latin charset="0" panose="020b0604020202020204" pitchFamily="34" typeface="Arial"/>
                <a:ea charset="-122" panose="02010609060101010101" pitchFamily="49" typeface="黑体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836738" y="2755900"/>
            <a:ext cx="3303587" cy="1201738"/>
            <a:chOff x="312738" y="2755900"/>
            <a:chExt cx="3303587" cy="1574800"/>
          </a:xfrm>
        </p:grpSpPr>
        <p:grpSp>
          <p:nvGrpSpPr>
            <p:cNvPr id="6155" name="Group 9"/>
            <p:cNvGrpSpPr/>
            <p:nvPr/>
          </p:nvGrpSpPr>
          <p:grpSpPr>
            <a:xfrm>
              <a:off x="312738" y="2755900"/>
              <a:ext cx="3303587" cy="1574800"/>
              <a:chExt cx="3053468" cy="2530758"/>
            </a:xfrm>
          </p:grpSpPr>
          <p:sp>
            <p:nvSpPr>
              <p:cNvPr id="6157" name="矩形 20"/>
              <p:cNvSpPr/>
              <p:nvPr/>
            </p:nvSpPr>
            <p:spPr bwMode="auto">
              <a:xfrm>
                <a:off x="0" y="0"/>
                <a:ext cx="2919261" cy="2530758"/>
              </a:xfrm>
              <a:custGeom>
                <a:gdLst>
                  <a:gd fmla="*/ 0 w 2732087" name="T0"/>
                  <a:gd fmla="*/ 0 h 1954213" name="T1"/>
                  <a:gd fmla="*/ 4642177 w 2732087" name="T2"/>
                  <a:gd fmla="*/ 0 h 1954213" name="T3"/>
                  <a:gd fmla="*/ 4640993 w 2732087" name="T4"/>
                  <a:gd fmla="*/ 7726502 h 1954213" name="T5"/>
                  <a:gd fmla="*/ 4642177 w 2732087" name="T6"/>
                  <a:gd fmla="*/ 15459719 h 1954213" name="T7"/>
                  <a:gd fmla="*/ 0 w 2732087" name="T8"/>
                  <a:gd fmla="*/ 15459719 h 1954213" name="T9"/>
                  <a:gd fmla="*/ 0 w 2732087" name="T10"/>
                  <a:gd fmla="*/ 0 h 1954213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b" l="0" r="r" t="0"/>
                <a:pathLst>
                  <a:path h="1954213" w="2732087">
                    <a:moveTo>
                      <a:pt x="0" y="0"/>
                    </a:moveTo>
                    <a:lnTo>
                      <a:pt x="2732087" y="0"/>
                    </a:lnTo>
                    <a:lnTo>
                      <a:pt x="2731391" y="976682"/>
                    </a:lnTo>
                    <a:lnTo>
                      <a:pt x="2732087" y="1954213"/>
                    </a:lnTo>
                    <a:lnTo>
                      <a:pt x="0" y="19542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6158" name="等腰三角形 12"/>
              <p:cNvSpPr>
                <a:spLocks noChangeArrowheads="1"/>
              </p:cNvSpPr>
              <p:nvPr/>
            </p:nvSpPr>
            <p:spPr bwMode="auto">
              <a:xfrm flipH="1" rot="5400000">
                <a:off x="2795034" y="652460"/>
                <a:ext cx="379810" cy="137058"/>
              </a:xfrm>
              <a:prstGeom prst="triangle">
                <a:avLst>
                  <a:gd fmla="val 50000" name="adj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en-US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endParaRPr>
              </a:p>
            </p:txBody>
          </p:sp>
        </p:grpSp>
        <p:sp>
          <p:nvSpPr>
            <p:cNvPr id="6156" name="Text Box 18"/>
            <p:cNvSpPr txBox="1">
              <a:spLocks noChangeArrowheads="1"/>
            </p:cNvSpPr>
            <p:nvPr/>
          </p:nvSpPr>
          <p:spPr bwMode="auto">
            <a:xfrm>
              <a:off x="690900" y="2969804"/>
              <a:ext cx="2430780" cy="1198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800">
                  <a:latin charset="0" panose="020b0604020202020204" pitchFamily="34" typeface="Arial"/>
                  <a:ea charset="-122" panose="02010609060101010101" pitchFamily="49" typeface="黑体"/>
                </a:rPr>
                <a:t>a.重视能力素质的提高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latin charset="0" panose="020b0604020202020204" pitchFamily="34" typeface="Arial"/>
                <a:ea charset="-122" panose="02010609060101010101" pitchFamily="49" typeface="黑体"/>
              </a:endParaRPr>
            </a:p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800">
                  <a:latin charset="0" panose="020b0604020202020204" pitchFamily="34" typeface="Arial"/>
                  <a:ea charset="-122" panose="02010609060101010101" pitchFamily="49" typeface="黑体"/>
                </a:rPr>
                <a:t>b.注重修身，保持意识</a:t>
              </a: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5" nodeType="after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1" id="28" nodeType="after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002"/>
                            </p:stCondLst>
                            <p:childTnLst>
                              <p:par>
                                <p:cTn fill="hold" grpId="1" id="31" nodeType="after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003"/>
                            </p:stCondLst>
                            <p:childTnLst>
                              <p:par>
                                <p:cTn fill="hold" grpId="1" id="34" nodeType="after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004"/>
                            </p:stCondLst>
                            <p:childTnLst>
                              <p:par>
                                <p:cTn accel="50000" decel="50000" fill="hold" id="39" nodeType="after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3.7037E-06 L 2.5E-06 -0.21805" pathEditMode="relative" ptsTypes="AA" rAng="0">
                                      <p:cBhvr>
                                        <p:cTn dur="1000" fill="hold" id="4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903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41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06 L 0 -0.20208" pathEditMode="relative" ptsTypes="AA" rAng="0">
                                      <p:cBhvr>
                                        <p:cTn dur="1000" fill="hold" id="4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004"/>
                            </p:stCondLst>
                            <p:childTnLst>
                              <p:par>
                                <p:cTn fill="hold" id="4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3754"/>
                            </p:stCondLst>
                            <p:childTnLst>
                              <p:par>
                                <p:cTn fill="hold" id="4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4504"/>
                            </p:stCondLst>
                            <p:childTnLst>
                              <p:par>
                                <p:cTn fill="hold" id="5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5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1" spid="5"/>
      <p:bldP grpId="0" spid="6147"/>
      <p:bldP grpId="1" spid="6147"/>
      <p:bldP grpId="0" spid="6148"/>
      <p:bldP grpId="1" spid="6148"/>
      <p:bldP grpId="0" spid="6149"/>
      <p:bldP grpId="1" spid="614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文本框 6"/>
          <p:cNvSpPr txBox="1">
            <a:spLocks noChangeArrowheads="1"/>
          </p:cNvSpPr>
          <p:nvPr/>
        </p:nvSpPr>
        <p:spPr bwMode="auto">
          <a:xfrm>
            <a:off x="1412875" y="795338"/>
            <a:ext cx="49291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latin charset="0" panose="020b0604020202020204" pitchFamily="34" typeface="Arial"/>
                <a:ea charset="-122" panose="02010609060101010101" pitchFamily="49" typeface="黑体"/>
              </a:rPr>
              <a:t>MBTI倾向示意图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800">
                <a:latin charset="0" panose="020b0604020202020204" pitchFamily="34" typeface="Arial"/>
                <a:ea charset="-122" panose="02010609060101010101" pitchFamily="49" typeface="黑体"/>
              </a:rPr>
              <a:t>（类型：INFJ博爱型  总倾向：45.9）</a:t>
            </a:r>
          </a:p>
        </p:txBody>
      </p:sp>
      <p:sp>
        <p:nvSpPr>
          <p:cNvPr id="7171" name="矩形 34"/>
          <p:cNvSpPr>
            <a:spLocks noChangeArrowheads="1"/>
          </p:cNvSpPr>
          <p:nvPr/>
        </p:nvSpPr>
        <p:spPr bwMode="auto">
          <a:xfrm>
            <a:off x="6520499" y="804863"/>
            <a:ext cx="384048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-122" panose="02010609060101010101" pitchFamily="49" typeface="黑体"/>
                <a:ea charset="-122" panose="02010609060101010101" pitchFamily="49" typeface="黑体"/>
              </a:rPr>
              <a:t>霍夫兰职业兴趣测试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-122" panose="02010609060101010101" pitchFamily="49" typeface="黑体"/>
                <a:ea charset="-122" panose="02010609060101010101" pitchFamily="49" typeface="黑体"/>
              </a:rPr>
              <a:t>（类型：传统型、现实型、研究型）</a:t>
            </a:r>
          </a:p>
        </p:txBody>
      </p:sp>
      <p:grpSp>
        <p:nvGrpSpPr>
          <p:cNvPr id="7172" name="Group 4"/>
          <p:cNvGrpSpPr/>
          <p:nvPr/>
        </p:nvGrpSpPr>
        <p:grpSpPr>
          <a:xfrm>
            <a:off x="1784350" y="2070100"/>
            <a:ext cx="4141788" cy="1914525"/>
            <a:chExt cx="4141979" cy="1915407"/>
          </a:xfrm>
        </p:grpSpPr>
        <p:sp>
          <p:nvSpPr>
            <p:cNvPr id="7199" name="文本框 27"/>
            <p:cNvSpPr txBox="1">
              <a:spLocks noChangeArrowheads="1"/>
            </p:cNvSpPr>
            <p:nvPr/>
          </p:nvSpPr>
          <p:spPr bwMode="auto">
            <a:xfrm>
              <a:off x="0" y="413280"/>
              <a:ext cx="1054034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实感（S）</a:t>
              </a:r>
            </a:p>
          </p:txBody>
        </p:sp>
        <p:sp>
          <p:nvSpPr>
            <p:cNvPr id="7200" name="文本框 28"/>
            <p:cNvSpPr txBox="1">
              <a:spLocks noChangeArrowheads="1"/>
            </p:cNvSpPr>
            <p:nvPr/>
          </p:nvSpPr>
          <p:spPr bwMode="auto">
            <a:xfrm>
              <a:off x="0" y="0"/>
              <a:ext cx="1054034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外向（E）</a:t>
              </a:r>
            </a:p>
          </p:txBody>
        </p:sp>
        <p:sp>
          <p:nvSpPr>
            <p:cNvPr id="7201" name="文本框 30"/>
            <p:cNvSpPr txBox="1">
              <a:spLocks noChangeArrowheads="1"/>
            </p:cNvSpPr>
            <p:nvPr/>
          </p:nvSpPr>
          <p:spPr bwMode="auto">
            <a:xfrm>
              <a:off x="0" y="820165"/>
              <a:ext cx="1054034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思考（T）</a:t>
              </a:r>
            </a:p>
          </p:txBody>
        </p:sp>
        <p:sp>
          <p:nvSpPr>
            <p:cNvPr id="7202" name="文本框 31"/>
            <p:cNvSpPr txBox="1">
              <a:spLocks noChangeArrowheads="1"/>
            </p:cNvSpPr>
            <p:nvPr/>
          </p:nvSpPr>
          <p:spPr bwMode="auto">
            <a:xfrm>
              <a:off x="0" y="1226364"/>
              <a:ext cx="1054034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判断（J）</a:t>
              </a:r>
            </a:p>
          </p:txBody>
        </p:sp>
        <p:grpSp>
          <p:nvGrpSpPr>
            <p:cNvPr id="7203" name="Group 9"/>
            <p:cNvGrpSpPr/>
            <p:nvPr/>
          </p:nvGrpSpPr>
          <p:grpSpPr>
            <a:xfrm>
              <a:off x="894362" y="12893"/>
              <a:ext cx="2264577" cy="1490598"/>
              <a:chExt cx="3278777" cy="2204312"/>
            </a:xfrm>
          </p:grpSpPr>
          <p:pic>
            <p:nvPicPr>
              <p:cNvPr id="7211" name="组合 13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-7307" y="-10182"/>
                <a:ext cx="3292142" cy="2226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12" name="矩形 22"/>
              <p:cNvSpPr>
                <a:spLocks noChangeArrowheads="1"/>
              </p:cNvSpPr>
              <p:nvPr/>
            </p:nvSpPr>
            <p:spPr bwMode="auto">
              <a:xfrm>
                <a:off x="1731899" y="36504"/>
                <a:ext cx="777909" cy="31667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</a:ln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en-US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endParaRPr>
              </a:p>
            </p:txBody>
          </p:sp>
          <p:sp>
            <p:nvSpPr>
              <p:cNvPr id="7213" name="矩形 24"/>
              <p:cNvSpPr>
                <a:spLocks noChangeArrowheads="1"/>
              </p:cNvSpPr>
              <p:nvPr/>
            </p:nvSpPr>
            <p:spPr bwMode="auto">
              <a:xfrm>
                <a:off x="1731899" y="644388"/>
                <a:ext cx="301785" cy="31667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</a:ln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en-US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endParaRPr>
              </a:p>
            </p:txBody>
          </p:sp>
          <p:sp>
            <p:nvSpPr>
              <p:cNvPr id="7214" name="矩形 25"/>
              <p:cNvSpPr>
                <a:spLocks noChangeArrowheads="1"/>
              </p:cNvSpPr>
              <p:nvPr/>
            </p:nvSpPr>
            <p:spPr bwMode="auto">
              <a:xfrm>
                <a:off x="1726037" y="1252368"/>
                <a:ext cx="300445" cy="31667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</a:ln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en-US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endParaRPr>
              </a:p>
            </p:txBody>
          </p:sp>
          <p:sp>
            <p:nvSpPr>
              <p:cNvPr id="2" name="矩形 26"/>
              <p:cNvSpPr>
                <a:spLocks noChangeArrowheads="1"/>
              </p:cNvSpPr>
              <p:nvPr/>
            </p:nvSpPr>
            <p:spPr bwMode="auto">
              <a:xfrm>
                <a:off x="368980" y="1845620"/>
                <a:ext cx="1183765" cy="31667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miter lim="800000"/>
              </a:ln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charset="0" panose="020b0604020202020204" pitchFamily="34" typeface="Arial"/>
                  <a:buChar char="•"/>
                  <a:defRPr sz="28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1pPr>
                <a:lvl2pPr indent="-285750" marL="74295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4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2pPr>
                <a:lvl3pPr indent="-228600" marL="11430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 sz="2000"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3pPr>
                <a:lvl4pPr indent="-228600" marL="16002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4pPr>
                <a:lvl5pPr indent="-228600" marL="2057400">
                  <a:lnSpc>
                    <a:spcPct val="90000"/>
                  </a:lnSpc>
                  <a:spcBef>
                    <a:spcPts val="500"/>
                  </a:spcBef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charset="0" panose="020b0604020202020204" pitchFamily="34" typeface="Arial"/>
                  <a:buChar char="•"/>
                  <a:defRPr>
                    <a:solidFill>
                      <a:schemeClr val="tx1"/>
                    </a:solidFill>
                    <a:latin charset="0" panose="020f0502020204030204" pitchFamily="34" typeface="Calibri"/>
                    <a:ea charset="-122" panose="02010600030101010101" pitchFamily="2" typeface="宋体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charset="0" panose="020b0604020202020204" pitchFamily="34" typeface="Arial"/>
                  <a:buNone/>
                </a:pPr>
                <a:endParaRPr altLang="en-US" lang="zh-CN" sz="1800">
                  <a:solidFill>
                    <a:srgbClr val="FFFFFF"/>
                  </a:solidFill>
                  <a:latin charset="0" panose="020b0604020202020204" pitchFamily="34" typeface="Arial"/>
                  <a:ea charset="-122" panose="02010609060101010101" pitchFamily="49" typeface="黑体"/>
                </a:endParaRPr>
              </a:p>
            </p:txBody>
          </p:sp>
        </p:grpSp>
        <p:sp>
          <p:nvSpPr>
            <p:cNvPr id="7204" name="文本框 1"/>
            <p:cNvSpPr txBox="1">
              <a:spLocks noChangeArrowheads="1"/>
            </p:cNvSpPr>
            <p:nvPr/>
          </p:nvSpPr>
          <p:spPr bwMode="auto">
            <a:xfrm>
              <a:off x="3086506" y="1772"/>
              <a:ext cx="1049666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（I）内向</a:t>
              </a:r>
            </a:p>
          </p:txBody>
        </p:sp>
        <p:sp>
          <p:nvSpPr>
            <p:cNvPr id="7205" name="文本框 23"/>
            <p:cNvSpPr txBox="1">
              <a:spLocks noChangeArrowheads="1"/>
            </p:cNvSpPr>
            <p:nvPr/>
          </p:nvSpPr>
          <p:spPr bwMode="auto">
            <a:xfrm>
              <a:off x="3082136" y="420588"/>
              <a:ext cx="1054035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（N）直觉</a:t>
              </a:r>
            </a:p>
          </p:txBody>
        </p:sp>
        <p:sp>
          <p:nvSpPr>
            <p:cNvPr id="7206" name="文本框 29"/>
            <p:cNvSpPr txBox="1">
              <a:spLocks noChangeArrowheads="1"/>
            </p:cNvSpPr>
            <p:nvPr/>
          </p:nvSpPr>
          <p:spPr bwMode="auto">
            <a:xfrm>
              <a:off x="3087944" y="819822"/>
              <a:ext cx="1054035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（F）情感</a:t>
              </a:r>
            </a:p>
          </p:txBody>
        </p:sp>
        <p:sp>
          <p:nvSpPr>
            <p:cNvPr id="7207" name="文本框 32"/>
            <p:cNvSpPr txBox="1">
              <a:spLocks noChangeArrowheads="1"/>
            </p:cNvSpPr>
            <p:nvPr/>
          </p:nvSpPr>
          <p:spPr bwMode="auto">
            <a:xfrm>
              <a:off x="3086506" y="1226364"/>
              <a:ext cx="1054035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（P）知觉</a:t>
              </a:r>
            </a:p>
          </p:txBody>
        </p:sp>
        <p:sp>
          <p:nvSpPr>
            <p:cNvPr id="7208" name="文本框 7"/>
            <p:cNvSpPr txBox="1">
              <a:spLocks noChangeArrowheads="1"/>
            </p:cNvSpPr>
            <p:nvPr/>
          </p:nvSpPr>
          <p:spPr bwMode="auto">
            <a:xfrm>
              <a:off x="732898" y="1638407"/>
              <a:ext cx="373872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强</a:t>
              </a:r>
            </a:p>
          </p:txBody>
        </p:sp>
        <p:sp>
          <p:nvSpPr>
            <p:cNvPr id="7209" name="文本框 49"/>
            <p:cNvSpPr txBox="1">
              <a:spLocks noChangeArrowheads="1"/>
            </p:cNvSpPr>
            <p:nvPr/>
          </p:nvSpPr>
          <p:spPr bwMode="auto">
            <a:xfrm>
              <a:off x="2968038" y="1631639"/>
              <a:ext cx="373872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强</a:t>
              </a:r>
            </a:p>
          </p:txBody>
        </p:sp>
        <p:sp>
          <p:nvSpPr>
            <p:cNvPr id="7210" name="文本框 50"/>
            <p:cNvSpPr txBox="1">
              <a:spLocks noChangeArrowheads="1"/>
            </p:cNvSpPr>
            <p:nvPr/>
          </p:nvSpPr>
          <p:spPr bwMode="auto">
            <a:xfrm>
              <a:off x="1721979" y="1631639"/>
              <a:ext cx="620739" cy="274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轻微</a:t>
              </a:r>
            </a:p>
          </p:txBody>
        </p:sp>
      </p:grpSp>
      <p:grpSp>
        <p:nvGrpSpPr>
          <p:cNvPr id="7190" name="Group 22"/>
          <p:cNvGrpSpPr/>
          <p:nvPr/>
        </p:nvGrpSpPr>
        <p:grpSpPr>
          <a:xfrm>
            <a:off x="7016750" y="1673225"/>
            <a:ext cx="3362325" cy="2473325"/>
            <a:chExt cx="3284970" cy="2472650"/>
          </a:xfrm>
        </p:grpSpPr>
        <p:sp>
          <p:nvSpPr>
            <p:cNvPr id="7178" name="文本框 36"/>
            <p:cNvSpPr txBox="1">
              <a:spLocks noChangeArrowheads="1"/>
            </p:cNvSpPr>
            <p:nvPr/>
          </p:nvSpPr>
          <p:spPr bwMode="auto">
            <a:xfrm>
              <a:off x="1113006" y="0"/>
              <a:ext cx="1096127" cy="27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现实型</a:t>
              </a:r>
            </a:p>
          </p:txBody>
        </p:sp>
        <p:sp>
          <p:nvSpPr>
            <p:cNvPr id="7179" name="文本框 39"/>
            <p:cNvSpPr txBox="1">
              <a:spLocks noChangeArrowheads="1"/>
            </p:cNvSpPr>
            <p:nvPr/>
          </p:nvSpPr>
          <p:spPr bwMode="auto">
            <a:xfrm>
              <a:off x="12569" y="1668137"/>
              <a:ext cx="1096127" cy="27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企业型</a:t>
              </a:r>
            </a:p>
          </p:txBody>
        </p:sp>
        <p:sp>
          <p:nvSpPr>
            <p:cNvPr id="7180" name="文本框 40"/>
            <p:cNvSpPr txBox="1">
              <a:spLocks noChangeArrowheads="1"/>
            </p:cNvSpPr>
            <p:nvPr/>
          </p:nvSpPr>
          <p:spPr bwMode="auto">
            <a:xfrm>
              <a:off x="2163243" y="1706884"/>
              <a:ext cx="1096127" cy="27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艺术型</a:t>
              </a:r>
            </a:p>
          </p:txBody>
        </p:sp>
        <p:sp>
          <p:nvSpPr>
            <p:cNvPr id="7181" name="文本框 41"/>
            <p:cNvSpPr txBox="1">
              <a:spLocks noChangeArrowheads="1"/>
            </p:cNvSpPr>
            <p:nvPr/>
          </p:nvSpPr>
          <p:spPr bwMode="auto">
            <a:xfrm>
              <a:off x="-1" y="607949"/>
              <a:ext cx="1096127" cy="27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传统型</a:t>
              </a:r>
            </a:p>
          </p:txBody>
        </p:sp>
        <p:sp>
          <p:nvSpPr>
            <p:cNvPr id="7182" name="文本框 42"/>
            <p:cNvSpPr txBox="1">
              <a:spLocks noChangeArrowheads="1"/>
            </p:cNvSpPr>
            <p:nvPr/>
          </p:nvSpPr>
          <p:spPr bwMode="auto">
            <a:xfrm>
              <a:off x="2188842" y="549133"/>
              <a:ext cx="1096127" cy="27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研究型</a:t>
              </a:r>
            </a:p>
          </p:txBody>
        </p:sp>
        <p:sp>
          <p:nvSpPr>
            <p:cNvPr id="7183" name="文本框 43"/>
            <p:cNvSpPr txBox="1">
              <a:spLocks noChangeArrowheads="1"/>
            </p:cNvSpPr>
            <p:nvPr/>
          </p:nvSpPr>
          <p:spPr bwMode="auto">
            <a:xfrm>
              <a:off x="1119044" y="2195651"/>
              <a:ext cx="1096127" cy="27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200">
                  <a:latin charset="0" panose="020b0604020202020204" pitchFamily="34" typeface="Arial"/>
                  <a:ea charset="-122" panose="02010609060101010101" pitchFamily="49" typeface="黑体"/>
                </a:rPr>
                <a:t>社会型</a:t>
              </a:r>
            </a:p>
          </p:txBody>
        </p:sp>
        <p:grpSp>
          <p:nvGrpSpPr>
            <p:cNvPr id="7184" name="Group 29"/>
            <p:cNvGrpSpPr/>
            <p:nvPr/>
          </p:nvGrpSpPr>
          <p:grpSpPr>
            <a:xfrm>
              <a:off x="554597" y="350861"/>
              <a:ext cx="1814630" cy="1814630"/>
              <a:chExt cx="1814630" cy="1814630"/>
            </a:xfrm>
          </p:grpSpPr>
          <p:grpSp>
            <p:nvGrpSpPr>
              <p:cNvPr id="7188" name="Group 30"/>
              <p:cNvGrpSpPr/>
              <p:nvPr/>
            </p:nvGrpSpPr>
            <p:grpSpPr>
              <a:xfrm>
                <a:off x="0" y="0"/>
                <a:ext cx="1814630" cy="1814630"/>
                <a:chExt cx="1530443" cy="1530443"/>
              </a:xfrm>
            </p:grpSpPr>
            <p:sp>
              <p:nvSpPr>
                <p:cNvPr id="3" name="椭圆 9"/>
                <p:cNvSpPr>
                  <a:spLocks noChangeArrowheads="1"/>
                </p:cNvSpPr>
                <p:nvPr/>
              </p:nvSpPr>
              <p:spPr bwMode="auto">
                <a:xfrm>
                  <a:off x="701621" y="701621"/>
                  <a:ext cx="127200" cy="127200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7191" name="椭圆 52"/>
                <p:cNvSpPr>
                  <a:spLocks noChangeArrowheads="1"/>
                </p:cNvSpPr>
                <p:nvPr/>
              </p:nvSpPr>
              <p:spPr bwMode="auto">
                <a:xfrm>
                  <a:off x="641005" y="641005"/>
                  <a:ext cx="248433" cy="248433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7192" name="椭圆 58"/>
                <p:cNvSpPr>
                  <a:spLocks noChangeArrowheads="1"/>
                </p:cNvSpPr>
                <p:nvPr/>
              </p:nvSpPr>
              <p:spPr bwMode="auto">
                <a:xfrm>
                  <a:off x="584229" y="584229"/>
                  <a:ext cx="361984" cy="361984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7193" name="椭圆 59"/>
                <p:cNvSpPr>
                  <a:spLocks noChangeArrowheads="1"/>
                </p:cNvSpPr>
                <p:nvPr/>
              </p:nvSpPr>
              <p:spPr bwMode="auto">
                <a:xfrm>
                  <a:off x="518306" y="518306"/>
                  <a:ext cx="493831" cy="493831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7194" name="椭圆 60"/>
                <p:cNvSpPr>
                  <a:spLocks noChangeArrowheads="1"/>
                </p:cNvSpPr>
                <p:nvPr/>
              </p:nvSpPr>
              <p:spPr bwMode="auto">
                <a:xfrm>
                  <a:off x="428185" y="428185"/>
                  <a:ext cx="674073" cy="674073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7195" name="椭圆 61"/>
                <p:cNvSpPr>
                  <a:spLocks noChangeArrowheads="1"/>
                </p:cNvSpPr>
                <p:nvPr/>
              </p:nvSpPr>
              <p:spPr bwMode="auto">
                <a:xfrm>
                  <a:off x="322880" y="322880"/>
                  <a:ext cx="884683" cy="884683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7196" name="椭圆 62"/>
                <p:cNvSpPr>
                  <a:spLocks noChangeArrowheads="1"/>
                </p:cNvSpPr>
                <p:nvPr/>
              </p:nvSpPr>
              <p:spPr bwMode="auto">
                <a:xfrm>
                  <a:off x="226442" y="226442"/>
                  <a:ext cx="1077558" cy="1077558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7197" name="椭圆 63"/>
                <p:cNvSpPr>
                  <a:spLocks noChangeArrowheads="1"/>
                </p:cNvSpPr>
                <p:nvPr/>
              </p:nvSpPr>
              <p:spPr bwMode="auto">
                <a:xfrm>
                  <a:off x="131498" y="131498"/>
                  <a:ext cx="1267446" cy="1267446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  <p:sp>
              <p:nvSpPr>
                <p:cNvPr id="7198" name="椭圆 6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30443" cy="1530443"/>
                </a:xfrm>
                <a:prstGeom prst="ellipse">
                  <a:avLst/>
                </a:prstGeom>
                <a:noFill/>
                <a:ln w="12700">
                  <a:solidFill>
                    <a:schemeClr val="bg1"/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charset="0" panose="020b0604020202020204" pitchFamily="34" typeface="Arial"/>
                    <a:buChar char="•"/>
                    <a:defRPr sz="28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1pPr>
                  <a:lvl2pPr indent="-285750" marL="74295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4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2pPr>
                  <a:lvl3pPr indent="-228600" marL="11430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 sz="2000"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3pPr>
                  <a:lvl4pPr indent="-228600" marL="16002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4pPr>
                  <a:lvl5pPr indent="-228600" marL="2057400">
                    <a:lnSpc>
                      <a:spcPct val="90000"/>
                    </a:lnSpc>
                    <a:spcBef>
                      <a:spcPts val="500"/>
                    </a:spcBef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5pPr>
                  <a:lvl6pPr eaLnBrk="0" fontAlgn="base" hangingPunct="0" indent="-228600" marL="25146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6pPr>
                  <a:lvl7pPr eaLnBrk="0" fontAlgn="base" hangingPunct="0" indent="-228600" marL="29718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7pPr>
                  <a:lvl8pPr eaLnBrk="0" fontAlgn="base" hangingPunct="0" indent="-228600" marL="34290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8pPr>
                  <a:lvl9pPr eaLnBrk="0" fontAlgn="base" hangingPunct="0" indent="-228600" marL="388620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charset="0" panose="020b0604020202020204" pitchFamily="34" typeface="Arial"/>
                    <a:buChar char="•"/>
                    <a:defRPr>
                      <a:solidFill>
                        <a:schemeClr val="tx1"/>
                      </a:solidFill>
                      <a:latin charset="0" panose="020f0502020204030204" pitchFamily="34" typeface="Calibri"/>
                      <a:ea charset="-122" panose="02010600030101010101" pitchFamily="2" typeface="宋体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charset="0" panose="020b0604020202020204" pitchFamily="34" typeface="Arial"/>
                    <a:buNone/>
                  </a:pPr>
                  <a:endParaRPr altLang="en-US" lang="zh-CN" sz="1800">
                    <a:solidFill>
                      <a:srgbClr val="FFFFFF"/>
                    </a:solidFill>
                    <a:latin charset="0" panose="020b0604020202020204" pitchFamily="34" typeface="Arial"/>
                    <a:ea charset="-122" panose="02010609060101010101" pitchFamily="49" typeface="黑体"/>
                  </a:endParaRPr>
                </a:p>
              </p:txBody>
            </p:sp>
          </p:grpSp>
          <p:cxnSp>
            <p:nvCxnSpPr>
              <p:cNvPr id="7189" name="直接连接符 33"/>
              <p:cNvCxnSpPr>
                <a:cxnSpLocks noChangeShapeType="1"/>
              </p:cNvCxnSpPr>
              <p:nvPr/>
            </p:nvCxnSpPr>
            <p:spPr bwMode="auto">
              <a:xfrm flipH="1">
                <a:off x="907315" y="0"/>
                <a:ext cx="0" cy="1814630"/>
              </a:xfrm>
              <a:prstGeom prst="line">
                <a:avLst/>
              </a:prstGeom>
              <a:noFill/>
              <a:ln w="6350">
                <a:solidFill>
                  <a:schemeClr val="bg1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</p:cxnSp>
        </p:grpSp>
        <p:cxnSp>
          <p:nvCxnSpPr>
            <p:cNvPr id="7185" name="直接连接符 77"/>
            <p:cNvCxnSpPr>
              <a:cxnSpLocks noChangeShapeType="1"/>
            </p:cNvCxnSpPr>
            <p:nvPr/>
          </p:nvCxnSpPr>
          <p:spPr bwMode="auto">
            <a:xfrm>
              <a:off x="667394" y="828495"/>
              <a:ext cx="1584858" cy="839799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cxnSp>
          <p:nvCxnSpPr>
            <p:cNvPr id="7186" name="直接连接符 79"/>
            <p:cNvCxnSpPr>
              <a:cxnSpLocks noChangeShapeType="1"/>
            </p:cNvCxnSpPr>
            <p:nvPr/>
          </p:nvCxnSpPr>
          <p:spPr bwMode="auto">
            <a:xfrm flipV="1">
              <a:off x="716976" y="752531"/>
              <a:ext cx="1498621" cy="99364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7187" name="任意多边形 82"/>
            <p:cNvSpPr/>
            <p:nvPr/>
          </p:nvSpPr>
          <p:spPr bwMode="auto">
            <a:xfrm>
              <a:off x="813865" y="659937"/>
              <a:ext cx="1164920" cy="939452"/>
            </a:xfrm>
            <a:custGeom>
              <a:gdLst>
                <a:gd fmla="*/ 0 w 1164920" name="T0"/>
                <a:gd fmla="*/ 237994 h 939452" name="T1"/>
                <a:gd fmla="*/ 651353 w 1164920" name="T2"/>
                <a:gd fmla="*/ 0 h 939452" name="T3"/>
                <a:gd fmla="*/ 1164920 w 1164920" name="T4"/>
                <a:gd fmla="*/ 263046 h 939452" name="T5"/>
                <a:gd fmla="*/ 1039660 w 1164920" name="T6"/>
                <a:gd fmla="*/ 801666 h 939452" name="T7"/>
                <a:gd fmla="*/ 638827 w 1164920" name="T8"/>
                <a:gd fmla="*/ 939452 h 939452" name="T9"/>
                <a:gd fmla="*/ 419876 w 1164920" name="T10"/>
                <a:gd fmla="*/ 759329 h 939452" name="T11"/>
                <a:gd fmla="*/ 0 w 1164920" name="T12"/>
                <a:gd fmla="*/ 237994 h 939452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939452" w="1164920">
                  <a:moveTo>
                    <a:pt x="0" y="237994"/>
                  </a:moveTo>
                  <a:lnTo>
                    <a:pt x="651353" y="0"/>
                  </a:lnTo>
                  <a:lnTo>
                    <a:pt x="1164920" y="263046"/>
                  </a:lnTo>
                  <a:lnTo>
                    <a:pt x="1039660" y="801666"/>
                  </a:lnTo>
                  <a:lnTo>
                    <a:pt x="638827" y="939452"/>
                  </a:lnTo>
                  <a:lnTo>
                    <a:pt x="419876" y="759329"/>
                  </a:lnTo>
                  <a:lnTo>
                    <a:pt x="0" y="237994"/>
                  </a:lnTo>
                  <a:close/>
                </a:path>
              </a:pathLst>
            </a:custGeom>
            <a:solidFill>
              <a:schemeClr val="bg1">
                <a:alpha val="85881"/>
              </a:schemeClr>
            </a:solidFill>
            <a:ln cap="flat" cmpd="sng" w="127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endParaRPr altLang="en-US" lang="zh-CN"/>
            </a:p>
          </p:txBody>
        </p:sp>
      </p:grpSp>
      <p:sp>
        <p:nvSpPr>
          <p:cNvPr id="7174" name="矩形 45"/>
          <p:cNvSpPr>
            <a:spLocks noChangeArrowheads="1"/>
          </p:cNvSpPr>
          <p:nvPr/>
        </p:nvSpPr>
        <p:spPr bwMode="auto">
          <a:xfrm>
            <a:off x="0" y="5202238"/>
            <a:ext cx="12192000" cy="1962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sp>
        <p:nvSpPr>
          <p:cNvPr id="7215" name="等腰三角形 85"/>
          <p:cNvSpPr>
            <a:spLocks noChangeArrowheads="1"/>
          </p:cNvSpPr>
          <p:nvPr/>
        </p:nvSpPr>
        <p:spPr bwMode="auto">
          <a:xfrm rot="10800000">
            <a:off x="5527675" y="5006975"/>
            <a:ext cx="1108075" cy="439738"/>
          </a:xfrm>
          <a:prstGeom prst="triangle">
            <a:avLst>
              <a:gd fmla="val 50000" name="adj"/>
            </a:avLst>
          </a:prstGeom>
          <a:solidFill>
            <a:srgbClr val="31CBA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800">
              <a:solidFill>
                <a:srgbClr val="FFFFFF"/>
              </a:solidFill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sp>
        <p:nvSpPr>
          <p:cNvPr id="7216" name="文本框 87"/>
          <p:cNvSpPr txBox="1">
            <a:spLocks noChangeArrowheads="1"/>
          </p:cNvSpPr>
          <p:nvPr/>
        </p:nvSpPr>
        <p:spPr bwMode="auto">
          <a:xfrm>
            <a:off x="3398838" y="5999163"/>
            <a:ext cx="53657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综上所述，我比较适合 会展策划师方向职位</a:t>
            </a:r>
          </a:p>
        </p:txBody>
      </p:sp>
      <p:sp>
        <p:nvSpPr>
          <p:cNvPr id="7217" name="文本框 84"/>
          <p:cNvSpPr txBox="1">
            <a:spLocks noChangeArrowheads="1"/>
          </p:cNvSpPr>
          <p:nvPr/>
        </p:nvSpPr>
        <p:spPr bwMode="auto">
          <a:xfrm>
            <a:off x="2535238" y="4513263"/>
            <a:ext cx="71215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优点：乐于奉献、平和谦虚、责任心强、做事从容不迫、严肃认真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1" nodeType="afterEffect" presetClass="entr" presetID="1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50" id="29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4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6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50" id="38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170"/>
      <p:bldP grpId="0" spid="7171"/>
      <p:bldP grpId="0" spid="7215"/>
      <p:bldP grpId="0" spid="7216"/>
      <p:bldP grpId="0" spid="721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矩形 5"/>
          <p:cNvSpPr>
            <a:spLocks noChangeArrowheads="1"/>
          </p:cNvSpPr>
          <p:nvPr/>
        </p:nvSpPr>
        <p:spPr bwMode="auto">
          <a:xfrm>
            <a:off x="0" y="-50800"/>
            <a:ext cx="12192000" cy="2405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grpSp>
        <p:nvGrpSpPr>
          <p:cNvPr id="8195" name="Group 3"/>
          <p:cNvGrpSpPr/>
          <p:nvPr/>
        </p:nvGrpSpPr>
        <p:grpSpPr>
          <a:xfrm>
            <a:off x="10209213" y="1257300"/>
            <a:ext cx="376237" cy="1096963"/>
            <a:chExt cx="377570" cy="1097806"/>
          </a:xfrm>
        </p:grpSpPr>
        <p:sp>
          <p:nvSpPr>
            <p:cNvPr id="8203" name="椭圆 5"/>
            <p:cNvSpPr>
              <a:spLocks noChangeArrowheads="1"/>
            </p:cNvSpPr>
            <p:nvPr/>
          </p:nvSpPr>
          <p:spPr bwMode="auto">
            <a:xfrm>
              <a:off x="0" y="0"/>
              <a:ext cx="377570" cy="377570"/>
            </a:xfrm>
            <a:prstGeom prst="ellipse">
              <a:avLst/>
            </a:prstGeom>
            <a:solidFill>
              <a:srgbClr val="31CBA6"/>
            </a:solidFill>
            <a:ln w="22225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3</a:t>
              </a:r>
            </a:p>
          </p:txBody>
        </p:sp>
        <p:cxnSp>
          <p:nvCxnSpPr>
            <p:cNvPr id="8204" name="直接连接符 6"/>
            <p:cNvCxnSpPr>
              <a:cxnSpLocks noChangeShapeType="1"/>
            </p:cNvCxnSpPr>
            <p:nvPr/>
          </p:nvCxnSpPr>
          <p:spPr bwMode="auto">
            <a:xfrm flipH="1">
              <a:off x="189322" y="338381"/>
              <a:ext cx="0" cy="759425"/>
            </a:xfrm>
            <a:prstGeom prst="line">
              <a:avLst/>
            </a:prstGeom>
            <a:noFill/>
            <a:ln w="12700">
              <a:solidFill>
                <a:srgbClr val="31CBA6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sp>
        <p:nvSpPr>
          <p:cNvPr id="8196" name="文本框 7"/>
          <p:cNvSpPr txBox="1">
            <a:spLocks noChangeArrowheads="1"/>
          </p:cNvSpPr>
          <p:nvPr/>
        </p:nvSpPr>
        <p:spPr bwMode="auto">
          <a:xfrm>
            <a:off x="8601074" y="1800225"/>
            <a:ext cx="18002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职业分析</a:t>
            </a:r>
          </a:p>
        </p:txBody>
      </p:sp>
      <p:sp>
        <p:nvSpPr>
          <p:cNvPr id="8197" name="矩形 8"/>
          <p:cNvSpPr>
            <a:spLocks noChangeArrowheads="1"/>
          </p:cNvSpPr>
          <p:nvPr/>
        </p:nvSpPr>
        <p:spPr bwMode="auto">
          <a:xfrm>
            <a:off x="4205288" y="3482975"/>
            <a:ext cx="512762" cy="512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32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a</a:t>
            </a:r>
          </a:p>
        </p:txBody>
      </p:sp>
      <p:sp>
        <p:nvSpPr>
          <p:cNvPr id="8198" name="矩形 9"/>
          <p:cNvSpPr>
            <a:spLocks noChangeArrowheads="1"/>
          </p:cNvSpPr>
          <p:nvPr/>
        </p:nvSpPr>
        <p:spPr bwMode="auto">
          <a:xfrm>
            <a:off x="4205288" y="5248275"/>
            <a:ext cx="512762" cy="514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32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c</a:t>
            </a:r>
          </a:p>
        </p:txBody>
      </p:sp>
      <p:sp>
        <p:nvSpPr>
          <p:cNvPr id="8199" name="矩形 10"/>
          <p:cNvSpPr>
            <a:spLocks noChangeArrowheads="1"/>
          </p:cNvSpPr>
          <p:nvPr/>
        </p:nvSpPr>
        <p:spPr bwMode="auto">
          <a:xfrm>
            <a:off x="4205288" y="4365625"/>
            <a:ext cx="512762" cy="512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32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b</a:t>
            </a:r>
          </a:p>
        </p:txBody>
      </p:sp>
      <p:sp>
        <p:nvSpPr>
          <p:cNvPr id="8200" name="矩形 12"/>
          <p:cNvSpPr>
            <a:spLocks noChangeArrowheads="1"/>
          </p:cNvSpPr>
          <p:nvPr/>
        </p:nvSpPr>
        <p:spPr bwMode="auto">
          <a:xfrm>
            <a:off x="4870450" y="3476625"/>
            <a:ext cx="3092450" cy="512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职业外部环境分析</a:t>
            </a:r>
          </a:p>
        </p:txBody>
      </p:sp>
      <p:sp>
        <p:nvSpPr>
          <p:cNvPr id="8201" name="矩形 13"/>
          <p:cNvSpPr>
            <a:spLocks noChangeArrowheads="1"/>
          </p:cNvSpPr>
          <p:nvPr/>
        </p:nvSpPr>
        <p:spPr bwMode="auto">
          <a:xfrm>
            <a:off x="4870450" y="5248275"/>
            <a:ext cx="3092450" cy="514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SWOT自我分析</a:t>
            </a:r>
          </a:p>
        </p:txBody>
      </p:sp>
      <p:sp>
        <p:nvSpPr>
          <p:cNvPr id="8202" name="矩形 14"/>
          <p:cNvSpPr>
            <a:spLocks noChangeArrowheads="1"/>
          </p:cNvSpPr>
          <p:nvPr/>
        </p:nvSpPr>
        <p:spPr bwMode="auto">
          <a:xfrm>
            <a:off x="4870450" y="4362450"/>
            <a:ext cx="3092450" cy="5127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目标岗位分析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197"/>
      <p:bldP grpId="0" spid="8198"/>
      <p:bldP grpId="0" spid="8199"/>
      <p:bldP grpId="0" spid="8200"/>
      <p:bldP grpId="0" spid="8201"/>
      <p:bldP grpId="0" spid="8202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矩形 5"/>
          <p:cNvSpPr>
            <a:spLocks noChangeArrowheads="1"/>
          </p:cNvSpPr>
          <p:nvPr/>
        </p:nvSpPr>
        <p:spPr bwMode="auto">
          <a:xfrm>
            <a:off x="0" y="-50800"/>
            <a:ext cx="12192000" cy="1039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cxnSp>
        <p:nvCxnSpPr>
          <p:cNvPr id="9219" name="直接连接符 22"/>
          <p:cNvCxnSpPr>
            <a:cxnSpLocks noChangeShapeType="1"/>
            <a:stCxn id="9224" idx="6"/>
          </p:cNvCxnSpPr>
          <p:nvPr/>
        </p:nvCxnSpPr>
        <p:spPr bwMode="auto">
          <a:xfrm>
            <a:off x="6897688" y="3663950"/>
            <a:ext cx="2943225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9220" name="直接连接符 23"/>
          <p:cNvCxnSpPr>
            <a:cxnSpLocks noChangeShapeType="1"/>
          </p:cNvCxnSpPr>
          <p:nvPr/>
        </p:nvCxnSpPr>
        <p:spPr bwMode="auto">
          <a:xfrm flipV="1">
            <a:off x="2360613" y="3663950"/>
            <a:ext cx="2944812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9221" name="直接连接符 24"/>
          <p:cNvCxnSpPr>
            <a:cxnSpLocks noChangeShapeType="1"/>
          </p:cNvCxnSpPr>
          <p:nvPr/>
        </p:nvCxnSpPr>
        <p:spPr bwMode="auto">
          <a:xfrm>
            <a:off x="6094413" y="4359275"/>
            <a:ext cx="6350" cy="313055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9222" name="文本框 27"/>
          <p:cNvSpPr txBox="1">
            <a:spLocks noChangeArrowheads="1"/>
          </p:cNvSpPr>
          <p:nvPr/>
        </p:nvSpPr>
        <p:spPr bwMode="auto">
          <a:xfrm>
            <a:off x="2511425" y="3221039"/>
            <a:ext cx="2794000" cy="132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家庭环境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家庭经济状况一般，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使我更加独立、吃苦耐劳</a:t>
            </a:r>
          </a:p>
        </p:txBody>
      </p:sp>
      <p:sp>
        <p:nvSpPr>
          <p:cNvPr id="9223" name="文本框 29"/>
          <p:cNvSpPr txBox="1">
            <a:spLocks noChangeArrowheads="1"/>
          </p:cNvSpPr>
          <p:nvPr/>
        </p:nvSpPr>
        <p:spPr bwMode="auto">
          <a:xfrm>
            <a:off x="7105649" y="3221038"/>
            <a:ext cx="2792413" cy="132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学校环境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经验丰富的教师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有稳定的校外实习基地</a:t>
            </a:r>
          </a:p>
        </p:txBody>
      </p:sp>
      <p:sp>
        <p:nvSpPr>
          <p:cNvPr id="9224" name="椭圆 2"/>
          <p:cNvSpPr>
            <a:spLocks noChangeArrowheads="1"/>
          </p:cNvSpPr>
          <p:nvPr/>
        </p:nvSpPr>
        <p:spPr bwMode="auto">
          <a:xfrm>
            <a:off x="5305425" y="2868613"/>
            <a:ext cx="1592263" cy="15922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b="1" lang="zh-CN" sz="1800">
              <a:solidFill>
                <a:srgbClr val="31CBA6"/>
              </a:solidFill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grpSp>
        <p:nvGrpSpPr>
          <p:cNvPr id="9225" name="Group 9"/>
          <p:cNvGrpSpPr/>
          <p:nvPr/>
        </p:nvGrpSpPr>
        <p:grpSpPr>
          <a:xfrm>
            <a:off x="9437688" y="287338"/>
            <a:ext cx="808037" cy="808037"/>
            <a:chExt cx="808212" cy="808212"/>
          </a:xfrm>
        </p:grpSpPr>
        <p:sp>
          <p:nvSpPr>
            <p:cNvPr id="9228" name="矩形 9"/>
            <p:cNvSpPr>
              <a:spLocks noChangeArrowheads="1"/>
            </p:cNvSpPr>
            <p:nvPr/>
          </p:nvSpPr>
          <p:spPr bwMode="auto">
            <a:xfrm>
              <a:off x="0" y="0"/>
              <a:ext cx="808212" cy="808212"/>
            </a:xfrm>
            <a:prstGeom prst="rect">
              <a:avLst/>
            </a:prstGeom>
            <a:solidFill>
              <a:srgbClr val="31CBA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rgbClr val="FFFFFF"/>
                </a:solidFill>
                <a:latin charset="0" panose="020b0604020202020204" pitchFamily="34" typeface="Arial"/>
                <a:ea charset="-122" panose="02010609060101010101" pitchFamily="49" typeface="黑体"/>
              </a:endParaRPr>
            </a:p>
          </p:txBody>
        </p:sp>
        <p:sp>
          <p:nvSpPr>
            <p:cNvPr id="9229" name="文本框 10"/>
            <p:cNvSpPr txBox="1">
              <a:spLocks noChangeArrowheads="1"/>
            </p:cNvSpPr>
            <p:nvPr/>
          </p:nvSpPr>
          <p:spPr bwMode="auto">
            <a:xfrm>
              <a:off x="47113" y="142496"/>
              <a:ext cx="713984" cy="57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32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a</a:t>
              </a:r>
            </a:p>
          </p:txBody>
        </p:sp>
      </p:grpSp>
      <p:sp>
        <p:nvSpPr>
          <p:cNvPr id="9226" name="矩形 12"/>
          <p:cNvSpPr>
            <a:spLocks noChangeArrowheads="1"/>
          </p:cNvSpPr>
          <p:nvPr/>
        </p:nvSpPr>
        <p:spPr bwMode="auto">
          <a:xfrm>
            <a:off x="6796724" y="517525"/>
            <a:ext cx="26212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职业外部环境分析</a:t>
            </a:r>
          </a:p>
        </p:txBody>
      </p:sp>
      <p:sp>
        <p:nvSpPr>
          <p:cNvPr id="9227" name="矩形 13"/>
          <p:cNvSpPr>
            <a:spLocks noChangeArrowheads="1"/>
          </p:cNvSpPr>
          <p:nvPr/>
        </p:nvSpPr>
        <p:spPr bwMode="auto">
          <a:xfrm>
            <a:off x="5496561" y="3175000"/>
            <a:ext cx="1198880" cy="10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职业外部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0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环境分析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1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3)" transition="in">
                                      <p:cBhvr>
                                        <p:cTn dur="500" id="7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18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22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222"/>
      <p:bldP grpId="0" spid="9223"/>
      <p:bldP grpId="0" spid="922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242" name="Group 2"/>
          <p:cNvGrpSpPr/>
          <p:nvPr/>
        </p:nvGrpSpPr>
        <p:grpSpPr>
          <a:xfrm>
            <a:off x="2085975" y="1728788"/>
            <a:ext cx="8031163" cy="3494087"/>
            <a:chExt cx="8294317" cy="3494762"/>
          </a:xfrm>
        </p:grpSpPr>
        <p:sp>
          <p:nvSpPr>
            <p:cNvPr id="10258" name="圆角矩形 24"/>
            <p:cNvSpPr>
              <a:spLocks noChangeArrowheads="1"/>
            </p:cNvSpPr>
            <p:nvPr/>
          </p:nvSpPr>
          <p:spPr bwMode="auto">
            <a:xfrm>
              <a:off x="14613" y="0"/>
              <a:ext cx="8279704" cy="3494762"/>
            </a:xfrm>
            <a:prstGeom prst="roundRect">
              <a:avLst>
                <a:gd fmla="val 16667" name="adj"/>
              </a:avLst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rgbClr val="FFFFFF"/>
                </a:solidFill>
                <a:latin charset="0" panose="020b0604020202020204" pitchFamily="34" typeface="Arial"/>
                <a:ea charset="-122" panose="02010609060101010101" pitchFamily="49" typeface="黑体"/>
              </a:endParaRPr>
            </a:p>
          </p:txBody>
        </p:sp>
        <p:sp>
          <p:nvSpPr>
            <p:cNvPr id="10259" name="圆角矩形 25"/>
            <p:cNvSpPr>
              <a:spLocks noChangeArrowheads="1"/>
            </p:cNvSpPr>
            <p:nvPr/>
          </p:nvSpPr>
          <p:spPr bwMode="auto">
            <a:xfrm rot="-169113">
              <a:off x="0" y="0"/>
              <a:ext cx="8279704" cy="3494762"/>
            </a:xfrm>
            <a:prstGeom prst="roundRect">
              <a:avLst>
                <a:gd fmla="val 16667" name="adj"/>
              </a:avLst>
            </a:prstGeom>
            <a:solidFill>
              <a:srgbClr val="31CBA6"/>
            </a:solidFill>
            <a:ln w="12700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rgbClr val="FFFFFF"/>
                </a:solidFill>
                <a:latin charset="0" panose="020b0604020202020204" pitchFamily="34" typeface="Arial"/>
                <a:ea charset="-122" panose="02010609060101010101" pitchFamily="49" typeface="黑体"/>
              </a:endParaRPr>
            </a:p>
          </p:txBody>
        </p:sp>
      </p:grpSp>
      <p:cxnSp>
        <p:nvCxnSpPr>
          <p:cNvPr id="10243" name="直接连接符 1"/>
          <p:cNvCxnSpPr>
            <a:cxnSpLocks noChangeShapeType="1"/>
            <a:endCxn id="10258" idx="0"/>
          </p:cNvCxnSpPr>
          <p:nvPr/>
        </p:nvCxnSpPr>
        <p:spPr bwMode="auto">
          <a:xfrm>
            <a:off x="6094413" y="0"/>
            <a:ext cx="14287" cy="1728788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0244" name="文本框 3"/>
          <p:cNvSpPr txBox="1">
            <a:spLocks noChangeArrowheads="1"/>
          </p:cNvSpPr>
          <p:nvPr/>
        </p:nvSpPr>
        <p:spPr bwMode="auto">
          <a:xfrm>
            <a:off x="4213225" y="604838"/>
            <a:ext cx="1901825" cy="3657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latin charset="0" panose="020b0604020202020204" pitchFamily="34" typeface="Arial"/>
                <a:ea charset="-122" panose="02010609060101010101" pitchFamily="49" typeface="黑体"/>
              </a:rPr>
              <a:t>社会环境分析</a:t>
            </a:r>
          </a:p>
        </p:txBody>
      </p:sp>
      <p:grpSp>
        <p:nvGrpSpPr>
          <p:cNvPr id="10245" name="Group 7"/>
          <p:cNvGrpSpPr/>
          <p:nvPr/>
        </p:nvGrpSpPr>
        <p:grpSpPr>
          <a:xfrm rot="-192780">
            <a:off x="2287588" y="2505075"/>
            <a:ext cx="7691437" cy="1957388"/>
            <a:chExt cx="7690808" cy="1956543"/>
          </a:xfrm>
        </p:grpSpPr>
        <p:sp>
          <p:nvSpPr>
            <p:cNvPr id="10249" name="菱形 12"/>
            <p:cNvSpPr>
              <a:spLocks noChangeArrowheads="1"/>
            </p:cNvSpPr>
            <p:nvPr/>
          </p:nvSpPr>
          <p:spPr bwMode="auto">
            <a:xfrm>
              <a:off x="576197" y="0"/>
              <a:ext cx="1077240" cy="1077240"/>
            </a:xfrm>
            <a:prstGeom prst="diamond">
              <a:avLst/>
            </a:prstGeom>
            <a:noFill/>
            <a:ln w="127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广州</a:t>
              </a:r>
            </a:p>
          </p:txBody>
        </p:sp>
        <p:sp>
          <p:nvSpPr>
            <p:cNvPr id="10250" name="菱形 13"/>
            <p:cNvSpPr>
              <a:spLocks noChangeArrowheads="1"/>
            </p:cNvSpPr>
            <p:nvPr/>
          </p:nvSpPr>
          <p:spPr bwMode="auto">
            <a:xfrm>
              <a:off x="5945689" y="0"/>
              <a:ext cx="1077240" cy="1077240"/>
            </a:xfrm>
            <a:prstGeom prst="diamond">
              <a:avLst/>
            </a:prstGeom>
            <a:noFill/>
            <a:ln w="127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中山</a:t>
              </a:r>
            </a:p>
          </p:txBody>
        </p:sp>
        <p:sp>
          <p:nvSpPr>
            <p:cNvPr id="10251" name="菱形 14"/>
            <p:cNvSpPr>
              <a:spLocks noChangeArrowheads="1"/>
            </p:cNvSpPr>
            <p:nvPr/>
          </p:nvSpPr>
          <p:spPr bwMode="auto">
            <a:xfrm>
              <a:off x="3260943" y="0"/>
              <a:ext cx="1077240" cy="1077240"/>
            </a:xfrm>
            <a:prstGeom prst="diamond">
              <a:avLst/>
            </a:prstGeom>
            <a:noFill/>
            <a:ln w="127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深圳</a:t>
              </a:r>
            </a:p>
          </p:txBody>
        </p:sp>
        <p:sp>
          <p:nvSpPr>
            <p:cNvPr id="10252" name="文本框 17"/>
            <p:cNvSpPr txBox="1">
              <a:spLocks noChangeArrowheads="1"/>
            </p:cNvSpPr>
            <p:nvPr/>
          </p:nvSpPr>
          <p:spPr bwMode="auto">
            <a:xfrm>
              <a:off x="1" y="1302709"/>
              <a:ext cx="2304789" cy="639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由民营展览机构所办的展览呈上升趋势</a:t>
              </a:r>
            </a:p>
          </p:txBody>
        </p:sp>
        <p:cxnSp>
          <p:nvCxnSpPr>
            <p:cNvPr id="10253" name="直接连接符 19"/>
            <p:cNvCxnSpPr>
              <a:cxnSpLocks noChangeShapeType="1"/>
            </p:cNvCxnSpPr>
            <p:nvPr/>
          </p:nvCxnSpPr>
          <p:spPr bwMode="auto">
            <a:xfrm>
              <a:off x="75156" y="1202500"/>
              <a:ext cx="2091847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sp>
          <p:nvSpPr>
            <p:cNvPr id="10254" name="文本框 20"/>
            <p:cNvSpPr txBox="1">
              <a:spLocks noChangeArrowheads="1"/>
            </p:cNvSpPr>
            <p:nvPr/>
          </p:nvSpPr>
          <p:spPr bwMode="auto">
            <a:xfrm>
              <a:off x="2665957" y="1441207"/>
              <a:ext cx="2304789" cy="365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会展产业链基本成形</a:t>
              </a:r>
            </a:p>
          </p:txBody>
        </p:sp>
        <p:sp>
          <p:nvSpPr>
            <p:cNvPr id="10255" name="文本框 21"/>
            <p:cNvSpPr txBox="1">
              <a:spLocks noChangeArrowheads="1"/>
            </p:cNvSpPr>
            <p:nvPr/>
          </p:nvSpPr>
          <p:spPr bwMode="auto">
            <a:xfrm>
              <a:off x="5386019" y="1310212"/>
              <a:ext cx="2304789" cy="639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18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带有地方特色的展会发展潜力很大</a:t>
              </a:r>
            </a:p>
          </p:txBody>
        </p:sp>
        <p:cxnSp>
          <p:nvCxnSpPr>
            <p:cNvPr id="10256" name="直接连接符 22"/>
            <p:cNvCxnSpPr>
              <a:cxnSpLocks noChangeShapeType="1"/>
            </p:cNvCxnSpPr>
            <p:nvPr/>
          </p:nvCxnSpPr>
          <p:spPr bwMode="auto">
            <a:xfrm>
              <a:off x="2759727" y="1192062"/>
              <a:ext cx="2091847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  <p:cxnSp>
          <p:nvCxnSpPr>
            <p:cNvPr id="10257" name="直接连接符 23"/>
            <p:cNvCxnSpPr>
              <a:cxnSpLocks noChangeShapeType="1"/>
            </p:cNvCxnSpPr>
            <p:nvPr/>
          </p:nvCxnSpPr>
          <p:spPr bwMode="auto">
            <a:xfrm>
              <a:off x="5448649" y="1202500"/>
              <a:ext cx="2091847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</p:cxnSp>
      </p:grpSp>
      <p:cxnSp>
        <p:nvCxnSpPr>
          <p:cNvPr id="10246" name="直接连接符 26"/>
          <p:cNvCxnSpPr>
            <a:cxnSpLocks noChangeShapeType="1"/>
          </p:cNvCxnSpPr>
          <p:nvPr/>
        </p:nvCxnSpPr>
        <p:spPr bwMode="auto">
          <a:xfrm flipH="1">
            <a:off x="6088063" y="5211763"/>
            <a:ext cx="0" cy="798512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tailEnd len="med" type="oval" w="med"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10247" name="文本框 84"/>
          <p:cNvSpPr txBox="1">
            <a:spLocks noChangeArrowheads="1"/>
          </p:cNvSpPr>
          <p:nvPr/>
        </p:nvSpPr>
        <p:spPr bwMode="auto">
          <a:xfrm>
            <a:off x="4192588" y="6149975"/>
            <a:ext cx="380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b="1" lang="zh-CN" sz="24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会展高素质人才十分缺乏</a:t>
            </a:r>
          </a:p>
        </p:txBody>
      </p:sp>
      <p:sp>
        <p:nvSpPr>
          <p:cNvPr id="10248" name="矩形 30"/>
          <p:cNvSpPr>
            <a:spLocks noChangeArrowheads="1"/>
          </p:cNvSpPr>
          <p:nvPr/>
        </p:nvSpPr>
        <p:spPr bwMode="auto">
          <a:xfrm>
            <a:off x="6378575" y="322263"/>
            <a:ext cx="34496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</a:rPr>
              <a:t>大学生供过于求、缺乏胜任力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chemeClr val="bg1"/>
                </a:solidFill>
                <a:latin charset="-122" panose="02010609060101010101" pitchFamily="49" typeface="黑体"/>
                <a:ea charset="-122" panose="02010609060101010101" pitchFamily="49" typeface="黑体"/>
              </a:rPr>
              <a:t>中国会展业极具发展潜力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id="2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1000" id="25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1000" id="28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3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5" nodeType="after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244"/>
      <p:bldP grpId="0" spid="10247"/>
      <p:bldP grpId="0" spid="10248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7" name="文本框 9"/>
          <p:cNvSpPr txBox="1">
            <a:spLocks noChangeArrowheads="1"/>
          </p:cNvSpPr>
          <p:nvPr/>
        </p:nvSpPr>
        <p:spPr bwMode="auto">
          <a:xfrm rot="20859130">
            <a:off x="5282759" y="308023"/>
            <a:ext cx="1625600" cy="3657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岗  位  说  明</a:t>
            </a:r>
          </a:p>
        </p:txBody>
      </p:sp>
      <p:sp>
        <p:nvSpPr>
          <p:cNvPr id="11269" name="文本框 13"/>
          <p:cNvSpPr txBox="1">
            <a:spLocks noChangeArrowheads="1"/>
          </p:cNvSpPr>
          <p:nvPr/>
        </p:nvSpPr>
        <p:spPr bwMode="auto">
          <a:xfrm rot="677552">
            <a:off x="5283604" y="306428"/>
            <a:ext cx="1625600" cy="3657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8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基本职业要求</a:t>
            </a:r>
          </a:p>
        </p:txBody>
      </p:sp>
      <p:sp>
        <p:nvSpPr>
          <p:cNvPr id="11268" name="矩形 5"/>
          <p:cNvSpPr>
            <a:spLocks noChangeArrowheads="1"/>
          </p:cNvSpPr>
          <p:nvPr/>
        </p:nvSpPr>
        <p:spPr bwMode="auto">
          <a:xfrm>
            <a:off x="0" y="-50800"/>
            <a:ext cx="12192000" cy="1039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34290" lIns="68580" rIns="68580" tIns="34290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endParaRPr altLang="en-US" lang="zh-CN" sz="1300">
              <a:latin charset="0" panose="020b0604020202020204" pitchFamily="34" typeface="Arial"/>
              <a:ea charset="-122" panose="02010609060101010101" pitchFamily="49" typeface="黑体"/>
            </a:endParaRPr>
          </a:p>
        </p:txBody>
      </p:sp>
      <p:cxnSp>
        <p:nvCxnSpPr>
          <p:cNvPr id="11266" name="直接连接符 3"/>
          <p:cNvCxnSpPr>
            <a:cxnSpLocks noChangeShapeType="1"/>
          </p:cNvCxnSpPr>
          <p:nvPr/>
        </p:nvCxnSpPr>
        <p:spPr bwMode="auto">
          <a:xfrm flipH="1">
            <a:off x="6096000" y="0"/>
            <a:ext cx="0" cy="6858000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2" name="文本框 12"/>
          <p:cNvSpPr txBox="1">
            <a:spLocks noChangeArrowheads="1"/>
          </p:cNvSpPr>
          <p:nvPr/>
        </p:nvSpPr>
        <p:spPr bwMode="auto">
          <a:xfrm>
            <a:off x="3082925" y="2738438"/>
            <a:ext cx="2962275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1.全面负责项目的策划，</a:t>
            </a:r>
          </a:p>
          <a:p>
            <a:pPr algn="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撰写重要项目提案。</a:t>
            </a:r>
          </a:p>
          <a:p>
            <a:pPr algn="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2.制定工作计划，人员安排。</a:t>
            </a:r>
          </a:p>
        </p:txBody>
      </p:sp>
      <p:sp>
        <p:nvSpPr>
          <p:cNvPr id="11270" name="矩形 21"/>
          <p:cNvSpPr>
            <a:spLocks noChangeArrowheads="1"/>
          </p:cNvSpPr>
          <p:nvPr/>
        </p:nvSpPr>
        <p:spPr bwMode="auto">
          <a:xfrm>
            <a:off x="6315075" y="2738438"/>
            <a:ext cx="3038475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3.加强与上级、相关部门的协作、配合，积极指导、培训下属。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4.及时完成临时交付的工作。</a:t>
            </a:r>
          </a:p>
        </p:txBody>
      </p:sp>
      <p:sp>
        <p:nvSpPr>
          <p:cNvPr id="11271" name="文本框 23"/>
          <p:cNvSpPr txBox="1">
            <a:spLocks noChangeArrowheads="1"/>
          </p:cNvSpPr>
          <p:nvPr/>
        </p:nvSpPr>
        <p:spPr bwMode="auto">
          <a:xfrm>
            <a:off x="4141788" y="5097463"/>
            <a:ext cx="1735137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1.团队领导能力</a:t>
            </a:r>
          </a:p>
          <a:p>
            <a:pPr algn="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2.文案写作能力</a:t>
            </a:r>
          </a:p>
        </p:txBody>
      </p:sp>
      <p:sp>
        <p:nvSpPr>
          <p:cNvPr id="11272" name="矩形 24"/>
          <p:cNvSpPr>
            <a:spLocks noChangeArrowheads="1"/>
          </p:cNvSpPr>
          <p:nvPr/>
        </p:nvSpPr>
        <p:spPr bwMode="auto">
          <a:xfrm>
            <a:off x="6051549" y="5097463"/>
            <a:ext cx="183197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3.项目管理能力</a:t>
            </a:r>
          </a:p>
          <a:p>
            <a:pPr algn="r" eaLnBrk="1" hangingPunct="1">
              <a:lnSpc>
                <a:spcPct val="15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600">
                <a:solidFill>
                  <a:schemeClr val="bg1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4.质量管理能力</a:t>
            </a:r>
          </a:p>
        </p:txBody>
      </p:sp>
      <p:grpSp>
        <p:nvGrpSpPr>
          <p:cNvPr id="11274" name="Group 10"/>
          <p:cNvGrpSpPr/>
          <p:nvPr/>
        </p:nvGrpSpPr>
        <p:grpSpPr>
          <a:xfrm>
            <a:off x="9437688" y="287338"/>
            <a:ext cx="808037" cy="808037"/>
            <a:chExt cx="808212" cy="808212"/>
          </a:xfrm>
        </p:grpSpPr>
        <p:sp>
          <p:nvSpPr>
            <p:cNvPr id="11276" name="矩形 29"/>
            <p:cNvSpPr>
              <a:spLocks noChangeArrowheads="1"/>
            </p:cNvSpPr>
            <p:nvPr/>
          </p:nvSpPr>
          <p:spPr bwMode="auto">
            <a:xfrm>
              <a:off x="0" y="0"/>
              <a:ext cx="808212" cy="808212"/>
            </a:xfrm>
            <a:prstGeom prst="rect">
              <a:avLst/>
            </a:prstGeom>
            <a:solidFill>
              <a:srgbClr val="31CBA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en-US" lang="zh-CN" sz="1800">
                <a:solidFill>
                  <a:srgbClr val="FFFFFF"/>
                </a:solidFill>
                <a:latin charset="0" panose="020b0604020202020204" pitchFamily="34" typeface="Arial"/>
                <a:ea charset="-122" panose="02010609060101010101" pitchFamily="49" typeface="黑体"/>
              </a:endParaRPr>
            </a:p>
          </p:txBody>
        </p:sp>
        <p:sp>
          <p:nvSpPr>
            <p:cNvPr id="11277" name="文本框 30"/>
            <p:cNvSpPr txBox="1">
              <a:spLocks noChangeArrowheads="1"/>
            </p:cNvSpPr>
            <p:nvPr/>
          </p:nvSpPr>
          <p:spPr bwMode="auto">
            <a:xfrm>
              <a:off x="47113" y="142496"/>
              <a:ext cx="713984" cy="579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3200">
                  <a:solidFill>
                    <a:schemeClr val="bg1"/>
                  </a:solidFill>
                  <a:latin charset="0" panose="020b0604020202020204" pitchFamily="34" typeface="Arial"/>
                  <a:ea charset="-122" panose="02010609060101010101" pitchFamily="49" typeface="黑体"/>
                </a:rPr>
                <a:t>b</a:t>
              </a:r>
            </a:p>
          </p:txBody>
        </p:sp>
      </p:grpSp>
      <p:sp>
        <p:nvSpPr>
          <p:cNvPr id="11275" name="矩形 31"/>
          <p:cNvSpPr>
            <a:spLocks noChangeArrowheads="1"/>
          </p:cNvSpPr>
          <p:nvPr/>
        </p:nvSpPr>
        <p:spPr bwMode="auto">
          <a:xfrm>
            <a:off x="5220335" y="517525"/>
            <a:ext cx="414528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2400">
                <a:solidFill>
                  <a:srgbClr val="31CBA6"/>
                </a:solidFill>
                <a:latin charset="0" panose="020b0604020202020204" pitchFamily="34" typeface="Arial"/>
                <a:ea charset="-122" panose="02010609060101010101" pitchFamily="49" typeface="黑体"/>
              </a:rPr>
              <a:t>目标岗位(会展策划经理)分析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accel="50000" decel="50000" fill="hold" grpId="0" id="9" nodeType="after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07 L 0 0.25" pathEditMode="relative" ptsTypes="AA" rAng="0">
                                      <p:cBhvr>
                                        <p:cTn dur="1000" fill="hold" id="1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2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16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18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accel="50000" decel="50000" fill="hold" grpId="0" id="20" nodeType="after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06 L 0 0.59953" pathEditMode="relative" ptsTypes="AA" rAng="0">
                                      <p:cBhvr>
                                        <p:cTn dur="1500" fill="hold" id="21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5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27" nodeType="after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29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267"/>
      <p:bldP grpId="0" spid="11269"/>
      <p:bldP grpId="0" spid="2"/>
      <p:bldP grpId="0" spid="11270"/>
      <p:bldP grpId="0" spid="11271"/>
      <p:bldP grpId="0" spid="11272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宽屏</PresentationFormat>
  <Paragraphs>192</Paragraphs>
  <Slides>16</Slides>
  <Notes>0</Notes>
  <TotalTime>211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5">
      <vt:lpstr>Arial</vt:lpstr>
      <vt:lpstr>Calibri Light</vt:lpstr>
      <vt:lpstr>Calibri</vt:lpstr>
      <vt:lpstr>宋体</vt:lpstr>
      <vt:lpstr>黑体</vt:lpstr>
      <vt:lpstr>迷你简剪纸</vt:lpstr>
      <vt:lpstr>微软雅黑</vt:lpstr>
      <vt:lpstr>Gill Sans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2014-05-06T12:55:58Z</dcterms:created>
  <cp:lastModifiedBy>ypppt</cp:lastModifiedBy>
  <dcterms:modified xsi:type="dcterms:W3CDTF">2021-08-20T11:06:46Z</dcterms:modified>
  <cp:revision>88</cp:revision>
  <dc:title>PowerPoint 演示文稿</dc:title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2052-9.1.0.4567</vt:lpwstr>
  </property>
</Properties>
</file>