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udio/x-wav" Extension="wav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Colors+xml" PartName="/ppt/diagrams/colors3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ms-office.drawingml.diagramDrawing+xml" PartName="/ppt/diagrams/drawing3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3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0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9" r:id="rId34"/>
    <p:sldId id="291" r:id="rId35"/>
    <p:sldId id="290" r:id="rId36"/>
    <p:sldId id="292" r:id="rId37"/>
    <p:sldId id="261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2" r:id="rId55"/>
    <p:sldId id="311" r:id="rId56"/>
    <p:sldId id="310" r:id="rId57"/>
    <p:sldId id="309" r:id="rId58"/>
    <p:sldId id="282" r:id="rId59"/>
    <p:sldId id="313" r:id="rId60"/>
  </p:sldIdLst>
  <p:sldSz cx="12192000" cy="6858000"/>
  <p:notesSz cx="6858000" cy="9144000"/>
  <p:custDataLst>
    <p:tags r:id="rId6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slides/slide38.xml" Type="http://schemas.openxmlformats.org/officeDocument/2006/relationships/slide"/><Relationship Id="rId42" Target="slides/slide39.xml" Type="http://schemas.openxmlformats.org/officeDocument/2006/relationships/slide"/><Relationship Id="rId43" Target="slides/slide40.xml" Type="http://schemas.openxmlformats.org/officeDocument/2006/relationships/slide"/><Relationship Id="rId44" Target="slides/slide41.xml" Type="http://schemas.openxmlformats.org/officeDocument/2006/relationships/slide"/><Relationship Id="rId45" Target="slides/slide42.xml" Type="http://schemas.openxmlformats.org/officeDocument/2006/relationships/slide"/><Relationship Id="rId46" Target="slides/slide43.xml" Type="http://schemas.openxmlformats.org/officeDocument/2006/relationships/slide"/><Relationship Id="rId47" Target="slides/slide44.xml" Type="http://schemas.openxmlformats.org/officeDocument/2006/relationships/slide"/><Relationship Id="rId48" Target="slides/slide45.xml" Type="http://schemas.openxmlformats.org/officeDocument/2006/relationships/slide"/><Relationship Id="rId49" Target="slides/slide46.xml" Type="http://schemas.openxmlformats.org/officeDocument/2006/relationships/slide"/><Relationship Id="rId5" Target="slides/slide2.xml" Type="http://schemas.openxmlformats.org/officeDocument/2006/relationships/slide"/><Relationship Id="rId50" Target="slides/slide47.xml" Type="http://schemas.openxmlformats.org/officeDocument/2006/relationships/slide"/><Relationship Id="rId51" Target="slides/slide48.xml" Type="http://schemas.openxmlformats.org/officeDocument/2006/relationships/slide"/><Relationship Id="rId52" Target="slides/slide49.xml" Type="http://schemas.openxmlformats.org/officeDocument/2006/relationships/slide"/><Relationship Id="rId53" Target="slides/slide50.xml" Type="http://schemas.openxmlformats.org/officeDocument/2006/relationships/slide"/><Relationship Id="rId54" Target="slides/slide51.xml" Type="http://schemas.openxmlformats.org/officeDocument/2006/relationships/slide"/><Relationship Id="rId55" Target="slides/slide52.xml" Type="http://schemas.openxmlformats.org/officeDocument/2006/relationships/slide"/><Relationship Id="rId56" Target="slides/slide53.xml" Type="http://schemas.openxmlformats.org/officeDocument/2006/relationships/slide"/><Relationship Id="rId57" Target="slides/slide54.xml" Type="http://schemas.openxmlformats.org/officeDocument/2006/relationships/slide"/><Relationship Id="rId58" Target="slides/slide55.xml" Type="http://schemas.openxmlformats.org/officeDocument/2006/relationships/slide"/><Relationship Id="rId59" Target="slides/slide56.xml" Type="http://schemas.openxmlformats.org/officeDocument/2006/relationships/slide"/><Relationship Id="rId6" Target="slides/slide3.xml" Type="http://schemas.openxmlformats.org/officeDocument/2006/relationships/slide"/><Relationship Id="rId60" Target="slides/slide57.xml" Type="http://schemas.openxmlformats.org/officeDocument/2006/relationships/slide"/><Relationship Id="rId61" Target="tags/tag1.xml" Type="http://schemas.openxmlformats.org/officeDocument/2006/relationships/tags"/><Relationship Id="rId62" Target="presProps.xml" Type="http://schemas.openxmlformats.org/officeDocument/2006/relationships/presProps"/><Relationship Id="rId63" Target="viewProps.xml" Type="http://schemas.openxmlformats.org/officeDocument/2006/relationships/viewProps"/><Relationship Id="rId64" Target="theme/theme1.xml" Type="http://schemas.openxmlformats.org/officeDocument/2006/relationships/theme"/><Relationship Id="rId65" Target="tableStyles.xml" Type="http://schemas.openxmlformats.org/officeDocument/2006/relationships/tableStyles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theme/themeOverride2.xml" Type="http://schemas.openxmlformats.org/officeDocument/2006/relationships/themeOverrid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4718391932547092"/>
          <c:y val="0.017195640131831169"/>
          <c:w val="0.96490728855133057"/>
          <c:h val="0.96472996473312378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 w="19037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spPr>
              <a:solidFill>
                <a:srgbClr val="92D050"/>
              </a:solidFill>
              <a:ln w="19037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1"/>
            <c:spPr>
              <a:solidFill>
                <a:srgbClr val="00AAE6"/>
              </a:solidFill>
              <a:ln w="19037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1"/>
            <c:spPr>
              <a:solidFill>
                <a:srgbClr val="FF0000"/>
              </a:solidFill>
              <a:ln w="19037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spPr>
              <a:solidFill>
                <a:srgbClr val="F68426"/>
              </a:solidFill>
              <a:ln w="19037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invertIfNegative val="1"/>
            <c:spPr>
              <a:solidFill>
                <a:srgbClr val="6B88B4"/>
              </a:solidFill>
              <a:ln w="19037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b="1" smtId="4294967295">
                      <a:solidFill>
                        <a:schemeClr val="bg1"/>
                      </a:solidFill>
                    </a:defRPr>
                  </a:pPr>
                  <a:endParaRPr sz="2000" b="1" smtId="4294967295">
                    <a:solidFill>
                      <a:schemeClr val="bg1"/>
                    </a:solidFill>
                  </a:endParaR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layout>
                <c:manualLayout>
                  <c:x val="0.12364141643047333"/>
                  <c:y val="-0.6058253645896911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 sz="2000"/>
                      <a:t>80%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799" b="1" smtId="4294967295">
                    <a:solidFill>
                      <a:schemeClr val="bg1"/>
                    </a:solidFill>
                  </a:defRPr>
                </a:pPr>
                <a:endParaRPr sz="1799" b="1" smtId="4294967295">
                  <a:solidFill>
                    <a:schemeClr val="bg1"/>
                  </a:solidFill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/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25383">
          <a:noFill/>
        </a:ln>
      </c:spPr>
    </c:plotArea>
    <c:plotVisOnly val="1"/>
    <c:dispBlanksAs/>
    <c:showDLblsOverMax val="0"/>
  </c:chart>
  <c:txPr>
    <a:bodyPr/>
    <a:p>
      <a:pPr>
        <a:defRPr sz="1799" smtId="4294967295"/>
      </a:pPr>
      <a:endParaRPr sz="1799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目标对人生的影响</a:t>
            </a:r>
          </a:p>
        </c:rich>
      </c:tx>
      <c:overlay val="0"/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目标对人生的影响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>
                        <a:solidFill>
                          <a:schemeClr val="bg1"/>
                        </a:solidFill>
                      </a:rPr>
                      <a:t>27%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>
                        <a:solidFill>
                          <a:schemeClr val="bg1"/>
                        </a:solidFill>
                      </a:rPr>
                      <a:t>60%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/>
          </c:dLbls>
          <c:cat>
            <c:strRef>
              <c:f>Sheet1!$A$2:$A$5</c:f>
              <c:strCache>
                <c:ptCount val="4"/>
                <c:pt idx="0">
                  <c:v>没有目标</c:v>
                </c:pt>
                <c:pt idx="1">
                  <c:v>目标模糊</c:v>
                </c:pt>
                <c:pt idx="2">
                  <c:v>短期清晰</c:v>
                </c:pt>
                <c:pt idx="3">
                  <c:v>长期清晰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0.6</c:v>
                </c:pt>
                <c:pt idx="2">
                  <c:v>0.1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/>
      <c:layout>
        <c:manualLayout>
          <c:xMode val="edge"/>
          <c:yMode val="edge"/>
          <c:x val="0.67979139089584351"/>
          <c:y val="0.3873005211353302"/>
          <c:w val="0.26607224345207214"/>
          <c:h val="0.44207644462585449"/>
        </c:manualLayout>
      </c:layout>
      <c:overlay val="0"/>
      <c:txPr>
        <a:bodyPr/>
        <a:p>
          <a:pPr>
            <a:defRPr sz="1600" smtId="4294967295">
              <a:latin typeface="微软雅黑" pitchFamily="34" charset="-122"/>
              <a:ea typeface="微软雅黑" pitchFamily="34" charset="-122"/>
            </a:defRPr>
          </a:pPr>
          <a:endParaRPr sz="1600" smtId="4294967295">
            <a:latin typeface="微软雅黑" pitchFamily="34" charset="-122"/>
            <a:ea typeface="微软雅黑" pitchFamily="34" charset="-122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3C416A5C-F571-4B9C-B4B0-5674D6089D34}" type="doc">
      <dgm:prSet loTypeId="urn:microsoft.com/office/officeart/2005/8/layout/cycle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FD065B49-65F1-4CE7-8E6F-351E4E639ADB}" type="parTrans" cxnId="{A9876B71-9A95-43EF-A07E-8FED44154063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1C71F0-3CE4-4013-AE7E-878BC262B35F}">
      <dgm:prSet phldrT="[文本]" custT="1"/>
      <dgm:spPr>
        <a:xfrm>
          <a:off x="2594054" y="2106"/>
          <a:ext cx="1364618" cy="887001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spcAft>
              <a:spcPct val="0"/>
            </a:spcAft>
          </a:pPr>
          <a:r>
            <a:rPr lang="en-US" altLang="zh-CN" sz="18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SWOT</a:t>
          </a:r>
        </a:p>
        <a:p>
          <a:pPr>
            <a:spcAft>
              <a:spcPct val="0"/>
            </a:spcAft>
          </a:pPr>
          <a:r>
            <a:rPr lang="zh-CN" altLang="en-US" sz="18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分析</a:t>
          </a:r>
          <a:endParaRPr lang="zh-CN" altLang="en-US" sz="1800" b="1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AA940243-3F31-4704-971D-06556F1D5C34}" type="sibTrans" cxnId="{A9876B71-9A95-43EF-A07E-8FED44154063}">
      <dgm:prSet custT="1"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1810759" y="445607"/>
          <a:ext cx="2931209" cy="2931209"/>
        </a:xfrm>
        <a:noFill/>
        <a:ln w="38100" cap="flat" cmpd="sng" algn="ctr">
          <a:solidFill>
            <a:srgbClr val="C0504D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43F682C6-BE3C-41F8-BA20-3CC8734E8BD4}" type="parTrans" cxnId="{B1DB166C-AC71-4953-B5CF-33F5329E2DC3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A196000B-E30F-4E31-9DB3-1FC228F2A09F}">
      <dgm:prSet phldrT="[文本]" custT="1"/>
      <dgm:spPr>
        <a:xfrm>
          <a:off x="4059659" y="1467711"/>
          <a:ext cx="1364618" cy="887001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zh-CN" altLang="en-US" sz="1800" b="1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人生蓝图设计</a:t>
          </a:r>
        </a:p>
      </dgm:t>
    </dgm:pt>
    <dgm:pt modelId="{6BA00057-3ECA-4D52-98A6-B41AA750C64A}" type="sibTrans" cxnId="{B1DB166C-AC71-4953-B5CF-33F5329E2DC3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xfrm>
          <a:off x="1810759" y="445607"/>
          <a:ext cx="2931209" cy="2931209"/>
        </a:xfrm>
        <a:noFill/>
        <a:ln w="38100" cap="flat" cmpd="sng" algn="ctr">
          <a:solidFill>
            <a:srgbClr val="9BBB59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86DB97CC-39D8-4D60-BBE0-DE7082AD8DBE}" type="parTrans" cxnId="{62363AD8-3D84-4AAD-BCF1-81358BDE4B10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8E9ABD57-FF04-48C1-908C-3F1644DFD743}">
      <dgm:prSet phldrT="[文本]" custT="1"/>
      <dgm:spPr>
        <a:xfrm>
          <a:off x="2594054" y="2933316"/>
          <a:ext cx="1364618" cy="887001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zh-CN" altLang="en-US" sz="1800" b="1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人生规划实施</a:t>
          </a:r>
        </a:p>
      </dgm:t>
    </dgm:pt>
    <dgm:pt modelId="{607394EC-CD28-45D3-9814-AD65419CE3FF}" type="sibTrans" cxnId="{62363AD8-3D84-4AAD-BCF1-81358BDE4B10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xfrm>
          <a:off x="1810759" y="445607"/>
          <a:ext cx="2931209" cy="2931209"/>
        </a:xfrm>
        <a:noFill/>
        <a:ln w="38100" cap="flat" cmpd="sng" algn="ctr">
          <a:solidFill>
            <a:srgbClr val="8064A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C594270A-1953-4ED5-B5C2-2F31CD883EDB}" type="parTrans" cxnId="{2FF71344-B99D-408D-B645-D9442680ED8F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C362622A-5074-463A-8F2F-6ABE16C9DD22}">
      <dgm:prSet phldrT="[文本]" custT="1"/>
      <dgm:spPr>
        <a:xfrm>
          <a:off x="1128450" y="1467711"/>
          <a:ext cx="1364618" cy="887001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zh-CN" altLang="en-US" sz="1800" b="1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规划的控制与调整</a:t>
          </a:r>
        </a:p>
      </dgm:t>
    </dgm:pt>
    <dgm:pt modelId="{3269CB6C-A40F-4438-AF8C-63263F9E0928}" type="sibTrans" cxnId="{2FF71344-B99D-408D-B645-D9442680ED8F}">
      <dgm:prSet custT="1"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xfrm>
          <a:off x="1810759" y="445607"/>
          <a:ext cx="2931209" cy="2931209"/>
        </a:xfrm>
        <a:noFill/>
        <a:ln w="38100" cap="flat" cmpd="sng" algn="ctr">
          <a:solidFill>
            <a:srgbClr val="4BACC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5BD8153D-BFCE-4D3E-B9E3-0C90FACD161F}" type="pres">
      <dgm:prSet presAssocID="{3C416A5C-F571-4B9C-B4B0-5674D6089D34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A16A731-3857-4666-BCDD-D10A480E5CF5}" type="pres">
      <dgm:prSet presAssocID="{E11C71F0-3CE4-4013-AE7E-878BC262B35F}" presName="node" presStyleLbl="node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818A84-A4FE-42CB-93B1-73D98B3A211B}" type="pres">
      <dgm:prSet presAssocID="{E11C71F0-3CE4-4013-AE7E-878BC262B35F}" presName="spNode"/>
      <dgm:spPr/>
      <dgm:t>
        <a:bodyPr/>
        <a:lstStyle/>
        <a:p/>
      </dgm:t>
    </dgm:pt>
    <dgm:pt modelId="{391633E2-D094-45D6-BA6F-B93E7E76C7FD}" type="pres">
      <dgm:prSet presAssocID="{AA940243-3F31-4704-971D-06556F1D5C34}" presName="sibTrans" presStyleLbl="sibTrans1D1" presStyleCnt="4"/>
      <dgm:spPr/>
      <dgm:t>
        <a:bodyPr/>
        <a:lstStyle/>
        <a:p>
          <a:endParaRPr lang="zh-CN" altLang="en-US"/>
        </a:p>
      </dgm:t>
    </dgm:pt>
    <dgm:pt modelId="{FB79EE92-703D-46CA-910D-77ED7620ACB4}" type="pres">
      <dgm:prSet presAssocID="{A196000B-E30F-4E31-9DB3-1FC228F2A0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8FB4D3-E42C-47E1-8FE1-A9CA9DF4D7A3}" type="pres">
      <dgm:prSet presAssocID="{A196000B-E30F-4E31-9DB3-1FC228F2A09F}" presName="spNode"/>
      <dgm:spPr/>
      <dgm:t>
        <a:bodyPr/>
        <a:lstStyle/>
        <a:p/>
      </dgm:t>
    </dgm:pt>
    <dgm:pt modelId="{DACD1982-DEEC-4106-8CCB-4D2416E20CF7}" type="pres">
      <dgm:prSet presAssocID="{6BA00057-3ECA-4D52-98A6-B41AA750C64A}" presName="sibTrans" presStyleLbl="sibTrans1D1" presStyleIdx="1" presStyleCnt="4"/>
      <dgm:spPr/>
      <dgm:t>
        <a:bodyPr/>
        <a:lstStyle/>
        <a:p>
          <a:endParaRPr lang="zh-CN" altLang="en-US"/>
        </a:p>
      </dgm:t>
    </dgm:pt>
    <dgm:pt modelId="{17A896A5-1EDD-4B99-AF31-AB18AA39984E}" type="pres">
      <dgm:prSet presAssocID="{8E9ABD57-FF04-48C1-908C-3F1644DFD7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267775-E6D1-41CE-AC5E-5D49DBBA42BA}" type="pres">
      <dgm:prSet presAssocID="{8E9ABD57-FF04-48C1-908C-3F1644DFD743}" presName="spNode"/>
      <dgm:spPr/>
      <dgm:t>
        <a:bodyPr/>
        <a:lstStyle/>
        <a:p/>
      </dgm:t>
    </dgm:pt>
    <dgm:pt modelId="{BFAC42FA-EDC9-4B71-B708-8CA0A8943018}" type="pres">
      <dgm:prSet presAssocID="{607394EC-CD28-45D3-9814-AD65419CE3FF}" presName="sibTrans" presStyleLbl="sibTrans1D1" presStyleIdx="2" presStyleCnt="4"/>
      <dgm:spPr/>
      <dgm:t>
        <a:bodyPr/>
        <a:lstStyle/>
        <a:p>
          <a:endParaRPr lang="zh-CN" altLang="en-US"/>
        </a:p>
      </dgm:t>
    </dgm:pt>
    <dgm:pt modelId="{504B3372-1E1E-4397-84AC-7CA915BDF727}" type="pres">
      <dgm:prSet presAssocID="{C362622A-5074-463A-8F2F-6ABE16C9DD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70488B-E465-473F-812D-B2D235547224}" type="pres">
      <dgm:prSet presAssocID="{C362622A-5074-463A-8F2F-6ABE16C9DD22}" presName="spNode"/>
      <dgm:spPr/>
      <dgm:t>
        <a:bodyPr/>
        <a:lstStyle/>
        <a:p/>
      </dgm:t>
    </dgm:pt>
    <dgm:pt modelId="{395241AA-2B03-4311-B045-709AF46F3E60}" type="pres">
      <dgm:prSet presAssocID="{3269CB6C-A40F-4438-AF8C-63263F9E0928}" presName="sibTrans" presStyleLbl="sibTrans1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A9876B71-9A95-43EF-A07E-8FED44154063}" srcId="{3C416A5C-F571-4B9C-B4B0-5674D6089D34}" destId="{E11C71F0-3CE4-4013-AE7E-878BC262B35F}" srcOrd="0" destOrd="0" parTransId="{FD065B49-65F1-4CE7-8E6F-351E4E639ADB}" sibTransId="{AA940243-3F31-4704-971D-06556F1D5C34}"/>
    <dgm:cxn modelId="{B1DB166C-AC71-4953-B5CF-33F5329E2DC3}" srcId="{3C416A5C-F571-4B9C-B4B0-5674D6089D34}" destId="{A196000B-E30F-4E31-9DB3-1FC228F2A09F}" srcOrd="1" destOrd="0" parTransId="{43F682C6-BE3C-41F8-BA20-3CC8734E8BD4}" sibTransId="{6BA00057-3ECA-4D52-98A6-B41AA750C64A}"/>
    <dgm:cxn modelId="{62363AD8-3D84-4AAD-BCF1-81358BDE4B10}" srcId="{3C416A5C-F571-4B9C-B4B0-5674D6089D34}" destId="{8E9ABD57-FF04-48C1-908C-3F1644DFD743}" srcOrd="2" destOrd="0" parTransId="{86DB97CC-39D8-4D60-BBE0-DE7082AD8DBE}" sibTransId="{607394EC-CD28-45D3-9814-AD65419CE3FF}"/>
    <dgm:cxn modelId="{2FF71344-B99D-408D-B645-D9442680ED8F}" srcId="{3C416A5C-F571-4B9C-B4B0-5674D6089D34}" destId="{C362622A-5074-463A-8F2F-6ABE16C9DD22}" srcOrd="3" destOrd="0" parTransId="{C594270A-1953-4ED5-B5C2-2F31CD883EDB}" sibTransId="{3269CB6C-A40F-4438-AF8C-63263F9E0928}"/>
    <dgm:cxn modelId="{AFEC9845-C68A-4FFF-9EE9-FDFEB6F1508B}" type="presOf" srcId="{3C416A5C-F571-4B9C-B4B0-5674D6089D34}" destId="{5BD8153D-BFCE-4D3E-B9E3-0C90FACD161F}" srcOrd="0" destOrd="0" presId="urn:microsoft.com/office/officeart/2005/8/layout/cycle5"/>
    <dgm:cxn modelId="{A55C96A6-1D63-4C62-A033-995604CC49B6}" type="presParOf" srcId="{5BD8153D-BFCE-4D3E-B9E3-0C90FACD161F}" destId="{6A16A731-3857-4666-BCDD-D10A480E5CF5}" srcOrd="0" destOrd="0" presId="urn:microsoft.com/office/officeart/2005/8/layout/cycle5"/>
    <dgm:cxn modelId="{6CF52249-9E9A-4D82-95D7-EB798EE117B9}" type="presOf" srcId="{E11C71F0-3CE4-4013-AE7E-878BC262B35F}" destId="{6A16A731-3857-4666-BCDD-D10A480E5CF5}" srcOrd="0" destOrd="0" presId="urn:microsoft.com/office/officeart/2005/8/layout/cycle5"/>
    <dgm:cxn modelId="{451E93B4-E3B1-467F-B23E-C9876730FD38}" type="presParOf" srcId="{5BD8153D-BFCE-4D3E-B9E3-0C90FACD161F}" destId="{8F818A84-A4FE-42CB-93B1-73D98B3A211B}" srcOrd="1" destOrd="0" presId="urn:microsoft.com/office/officeart/2005/8/layout/cycle5"/>
    <dgm:cxn modelId="{84D5A795-24A8-42D2-9D5B-934737555FF7}" type="presParOf" srcId="{5BD8153D-BFCE-4D3E-B9E3-0C90FACD161F}" destId="{391633E2-D094-45D6-BA6F-B93E7E76C7FD}" srcOrd="2" destOrd="0" presId="urn:microsoft.com/office/officeart/2005/8/layout/cycle5"/>
    <dgm:cxn modelId="{F448C1A6-0985-466C-9356-D03AD801B472}" type="presOf" srcId="{AA940243-3F31-4704-971D-06556F1D5C34}" destId="{391633E2-D094-45D6-BA6F-B93E7E76C7FD}" srcOrd="0" destOrd="0" presId="urn:microsoft.com/office/officeart/2005/8/layout/cycle5"/>
    <dgm:cxn modelId="{A0D66A1F-3CCD-4AC7-A172-A01898B5E2BF}" type="presParOf" srcId="{5BD8153D-BFCE-4D3E-B9E3-0C90FACD161F}" destId="{FB79EE92-703D-46CA-910D-77ED7620ACB4}" srcOrd="3" destOrd="0" presId="urn:microsoft.com/office/officeart/2005/8/layout/cycle5"/>
    <dgm:cxn modelId="{4FB458D6-8523-4B2B-A3FE-A050FDB1B2A2}" type="presOf" srcId="{A196000B-E30F-4E31-9DB3-1FC228F2A09F}" destId="{FB79EE92-703D-46CA-910D-77ED7620ACB4}" srcOrd="0" destOrd="0" presId="urn:microsoft.com/office/officeart/2005/8/layout/cycle5"/>
    <dgm:cxn modelId="{F490718A-9BCE-4CB7-AF3C-7FD7A7B38726}" type="presParOf" srcId="{5BD8153D-BFCE-4D3E-B9E3-0C90FACD161F}" destId="{6A8FB4D3-E42C-47E1-8FE1-A9CA9DF4D7A3}" srcOrd="4" destOrd="0" presId="urn:microsoft.com/office/officeart/2005/8/layout/cycle5"/>
    <dgm:cxn modelId="{C8D9F9D4-CA88-4401-9E42-2A29D307A13E}" type="presParOf" srcId="{5BD8153D-BFCE-4D3E-B9E3-0C90FACD161F}" destId="{DACD1982-DEEC-4106-8CCB-4D2416E20CF7}" srcOrd="5" destOrd="0" presId="urn:microsoft.com/office/officeart/2005/8/layout/cycle5"/>
    <dgm:cxn modelId="{C4E545F8-A964-45AB-9EFC-BA5B9BCBBB89}" type="presOf" srcId="{6BA00057-3ECA-4D52-98A6-B41AA750C64A}" destId="{DACD1982-DEEC-4106-8CCB-4D2416E20CF7}" srcOrd="0" destOrd="0" presId="urn:microsoft.com/office/officeart/2005/8/layout/cycle5"/>
    <dgm:cxn modelId="{AA374574-D3E7-4AE6-B557-C4D004772B23}" type="presParOf" srcId="{5BD8153D-BFCE-4D3E-B9E3-0C90FACD161F}" destId="{17A896A5-1EDD-4B99-AF31-AB18AA39984E}" srcOrd="6" destOrd="0" presId="urn:microsoft.com/office/officeart/2005/8/layout/cycle5"/>
    <dgm:cxn modelId="{42F795FC-53DA-4BEE-AC18-0EA4A2E98471}" type="presOf" srcId="{8E9ABD57-FF04-48C1-908C-3F1644DFD743}" destId="{17A896A5-1EDD-4B99-AF31-AB18AA39984E}" srcOrd="0" destOrd="0" presId="urn:microsoft.com/office/officeart/2005/8/layout/cycle5"/>
    <dgm:cxn modelId="{9D96E152-6647-4EC8-A7F6-408CB200778C}" type="presParOf" srcId="{5BD8153D-BFCE-4D3E-B9E3-0C90FACD161F}" destId="{76267775-E6D1-41CE-AC5E-5D49DBBA42BA}" srcOrd="7" destOrd="0" presId="urn:microsoft.com/office/officeart/2005/8/layout/cycle5"/>
    <dgm:cxn modelId="{08C99B6C-2C70-4BA6-86B6-D3250480AE01}" type="presParOf" srcId="{5BD8153D-BFCE-4D3E-B9E3-0C90FACD161F}" destId="{BFAC42FA-EDC9-4B71-B708-8CA0A8943018}" srcOrd="8" destOrd="0" presId="urn:microsoft.com/office/officeart/2005/8/layout/cycle5"/>
    <dgm:cxn modelId="{306FAE49-4FC9-4E0F-BA86-8E2A66A79D4B}" type="presOf" srcId="{607394EC-CD28-45D3-9814-AD65419CE3FF}" destId="{BFAC42FA-EDC9-4B71-B708-8CA0A8943018}" srcOrd="0" destOrd="0" presId="urn:microsoft.com/office/officeart/2005/8/layout/cycle5"/>
    <dgm:cxn modelId="{072C0A90-C954-4961-A0AF-B33F69B6507D}" type="presParOf" srcId="{5BD8153D-BFCE-4D3E-B9E3-0C90FACD161F}" destId="{504B3372-1E1E-4397-84AC-7CA915BDF727}" srcOrd="9" destOrd="0" presId="urn:microsoft.com/office/officeart/2005/8/layout/cycle5"/>
    <dgm:cxn modelId="{159A9998-81EA-4126-96BD-9DDDB9C42AD1}" type="presOf" srcId="{C362622A-5074-463A-8F2F-6ABE16C9DD22}" destId="{504B3372-1E1E-4397-84AC-7CA915BDF727}" srcOrd="0" destOrd="0" presId="urn:microsoft.com/office/officeart/2005/8/layout/cycle5"/>
    <dgm:cxn modelId="{EE7D595C-7010-4AD2-8208-DD83B3558A38}" type="presParOf" srcId="{5BD8153D-BFCE-4D3E-B9E3-0C90FACD161F}" destId="{A470488B-E465-473F-812D-B2D235547224}" srcOrd="10" destOrd="0" presId="urn:microsoft.com/office/officeart/2005/8/layout/cycle5"/>
    <dgm:cxn modelId="{CA3D40C1-B811-41F1-BBBC-070079E4C342}" type="presParOf" srcId="{5BD8153D-BFCE-4D3E-B9E3-0C90FACD161F}" destId="{395241AA-2B03-4311-B045-709AF46F3E60}" srcOrd="11" destOrd="0" presId="urn:microsoft.com/office/officeart/2005/8/layout/cycle5"/>
    <dgm:cxn modelId="{9CF27736-B34C-4E61-9F5C-B1A837EE2F6E}" type="presOf" srcId="{3269CB6C-A40F-4438-AF8C-63263F9E0928}" destId="{395241AA-2B03-4311-B045-709AF46F3E60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C94F739D-4C17-44A3-9702-E2C62D263678}" type="doc">
      <dgm:prSet loTypeId="urn:microsoft.com/office/officeart/2005/8/layout/radial6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787A2DF8-6A49-490C-85C9-0518081D523A}" type="parTrans" cxnId="{D8962A05-56F2-463D-B86A-99F126D47294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248F7F0F-156D-404D-8676-9586B853AA29}">
      <dgm:prSet phldrT="[文本]" custT="1"/>
      <dgm:spPr>
        <a:xfrm>
          <a:off x="1340270" y="1259986"/>
          <a:ext cx="1382929" cy="1382929"/>
        </a:xfr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28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使命确定</a:t>
          </a:r>
          <a:endParaRPr lang="zh-CN" altLang="en-US" sz="280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F11770E-F92D-4BEF-94B5-03FFEE78E923}" type="parTrans" cxnId="{73D80558-031F-4D13-A69E-088EE78F1705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A683F16F-2E4A-4D69-A782-A42B018D6F79}">
      <dgm:prSet phldrT="[文本]" custT="1"/>
      <dgm:spPr>
        <a:xfrm>
          <a:off x="1547710" y="1101"/>
          <a:ext cx="968050" cy="968050"/>
        </a:xfr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8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意愿取向</a:t>
          </a:r>
          <a:endParaRPr lang="zh-CN" altLang="en-US" sz="180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65AD1578-BE51-478E-83CC-9F50256424F8}" type="sibTrans" cxnId="{73D80558-031F-4D13-A69E-088EE78F1705}">
      <dgm:prSet custT="1"/>
      <dgm:spPr>
        <a:xfrm>
          <a:off x="530560" y="450277"/>
          <a:ext cx="3002349" cy="3002349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AC17A476-62F8-4014-B1BD-CF23944848B9}" type="parTrans" cxnId="{93A8708E-4C73-483C-A472-3C991A6C0FEC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4EED4D61-6F9B-4F2B-8B62-2E8F0581ECF3}">
      <dgm:prSet phldrT="[文本]" custT="1"/>
      <dgm:spPr>
        <a:xfrm>
          <a:off x="2817584" y="2200588"/>
          <a:ext cx="968050" cy="968050"/>
        </a:xfr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8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能力取向</a:t>
          </a:r>
          <a:endParaRPr lang="zh-CN" altLang="en-US" sz="180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F63018DB-838D-4EF2-A9F3-07D471DF1666}" type="sibTrans" cxnId="{93A8708E-4C73-483C-A472-3C991A6C0FEC}">
      <dgm:prSet custT="1"/>
      <dgm:spPr>
        <a:xfrm>
          <a:off x="530560" y="450277"/>
          <a:ext cx="3002349" cy="3002349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A98165CC-582C-4D2B-A166-264966C32EAB}" type="parTrans" cxnId="{CC75EEC9-713D-4280-BBED-5660C40738F9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4C928756-997F-4C8F-A45F-C461F9BCA09E}">
      <dgm:prSet phldrT="[文本]" custT="1"/>
      <dgm:spPr>
        <a:xfrm>
          <a:off x="277835" y="2200588"/>
          <a:ext cx="968050" cy="968050"/>
        </a:xfr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8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机会取向</a:t>
          </a:r>
          <a:endParaRPr lang="zh-CN" altLang="en-US" sz="180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42595D52-200B-4C31-8F50-93EFBCD0D2DF}" type="sibTrans" cxnId="{CC75EEC9-713D-4280-BBED-5660C40738F9}">
      <dgm:prSet custT="1"/>
      <dgm:spPr>
        <a:xfrm>
          <a:off x="530560" y="450277"/>
          <a:ext cx="3002349" cy="3002349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9456C80D-8B3F-41EA-A511-DD438F79644E}" type="sibTrans" cxnId="{D8962A05-56F2-463D-B86A-99F126D47294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FF7250F2-02BF-4A63-8FFC-C97811622F30}" type="parTrans" cxnId="{D481C77F-61C3-44FC-9156-565B9766683F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8416585F-FB05-47B5-9877-6F4D41123F41}">
      <dgm:prSet phldrT="[文本]"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D4CC9372-B674-4E4B-9500-FCA131A7592C}" type="sibTrans" cxnId="{D481C77F-61C3-44FC-9156-565B9766683F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76496D41-1582-4ECE-83A3-F102A9BA9433}" type="pres">
      <dgm:prSet presAssocID="{C94F739D-4C17-44A3-9702-E2C62D263678}" presName="Name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5952035-C34B-487D-94B1-BD0AA3508552}" type="pres">
      <dgm:prSet presAssocID="{248F7F0F-156D-404D-8676-9586B853AA29}" presName="centerShape" presStyleLbl="node0" presStyleCnt="1"/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C095F6F4-F850-49B8-AF78-8208E37F416D}" type="pres">
      <dgm:prSet presAssocID="{A683F16F-2E4A-4D69-A782-A42B018D6F79}" presName="node" presStyleLbl="node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74A277E5-E818-4DF5-97EF-CE36CF31767D}" type="pres">
      <dgm:prSet presAssocID="{A683F16F-2E4A-4D69-A782-A42B018D6F79}" presName="dummy"/>
      <dgm:spPr/>
      <dgm:t>
        <a:bodyPr/>
        <a:lstStyle/>
        <a:p/>
      </dgm:t>
    </dgm:pt>
    <dgm:pt modelId="{1B35B9BE-A7E4-43E5-930E-5C292A3A14AC}" type="pres">
      <dgm:prSet presAssocID="{65AD1578-BE51-478E-83CC-9F50256424F8}" presName="sibTrans" presStyleLbl="sibTrans2D1" presStyleCnt="3"/>
      <dgm:spPr>
        <a:prstGeom prst="blockArc">
          <a:avLst>
            <a:gd name="adj1" fmla="val 16200000"/>
            <a:gd name="adj2" fmla="val 1800000"/>
            <a:gd name="adj3" fmla="val 4643"/>
          </a:avLst>
        </a:prstGeom>
      </dgm:spPr>
      <dgm:t>
        <a:bodyPr/>
        <a:lstStyle/>
        <a:p>
          <a:endParaRPr lang="zh-CN" altLang="en-US"/>
        </a:p>
      </dgm:t>
    </dgm:pt>
    <dgm:pt modelId="{07F8D06B-6BDF-4A43-ADCE-AD0B753A9564}" type="pres">
      <dgm:prSet presAssocID="{4EED4D61-6F9B-4F2B-8B62-2E8F0581ECF3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992E4C73-C331-4844-B7AD-29E6836A4798}" type="pres">
      <dgm:prSet presAssocID="{4EED4D61-6F9B-4F2B-8B62-2E8F0581ECF3}" presName="dummy"/>
      <dgm:spPr/>
      <dgm:t>
        <a:bodyPr/>
        <a:lstStyle/>
        <a:p/>
      </dgm:t>
    </dgm:pt>
    <dgm:pt modelId="{F15BDF0B-345D-40A9-BAD3-E43E58B47B10}" type="pres">
      <dgm:prSet presAssocID="{F63018DB-838D-4EF2-A9F3-07D471DF1666}" presName="sibTrans" presStyleLbl="sibTrans2D1" presStyleIdx="1" presStyleCnt="3"/>
      <dgm:spPr>
        <a:prstGeom prst="blockArc">
          <a:avLst>
            <a:gd name="adj1" fmla="val 1800000"/>
            <a:gd name="adj2" fmla="val 9000000"/>
            <a:gd name="adj3" fmla="val 4643"/>
          </a:avLst>
        </a:prstGeom>
      </dgm:spPr>
      <dgm:t>
        <a:bodyPr/>
        <a:lstStyle/>
        <a:p>
          <a:endParaRPr lang="zh-CN" altLang="en-US"/>
        </a:p>
      </dgm:t>
    </dgm:pt>
    <dgm:pt modelId="{E71BF8E9-3D3C-4A54-836D-B63AE41C5935}" type="pres">
      <dgm:prSet presAssocID="{4C928756-997F-4C8F-A45F-C461F9BCA09E}" presName="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A93ACDB8-5293-4D90-A3D6-FF6E1AA19ED4}" type="pres">
      <dgm:prSet presAssocID="{4C928756-997F-4C8F-A45F-C461F9BCA09E}" presName="dummy"/>
      <dgm:spPr/>
      <dgm:t>
        <a:bodyPr/>
        <a:lstStyle/>
        <a:p/>
      </dgm:t>
    </dgm:pt>
    <dgm:pt modelId="{4D1278F0-F1CA-4868-885D-9FBCE8B1EF6D}" type="pres">
      <dgm:prSet presAssocID="{42595D52-200B-4C31-8F50-93EFBCD0D2DF}" presName="sibTrans" presStyleLbl="sibTrans2D1" presStyleIdx="2" presStyleCnt="3"/>
      <dgm:spPr>
        <a:prstGeom prst="blockArc">
          <a:avLst>
            <a:gd name="adj1" fmla="val 9000000"/>
            <a:gd name="adj2" fmla="val 16200000"/>
            <a:gd name="adj3" fmla="val 4643"/>
          </a:avLst>
        </a:prstGeom>
      </dgm:spPr>
      <dgm:t>
        <a:bodyPr/>
        <a:lstStyle/>
        <a:p>
          <a:endParaRPr lang="zh-CN" altLang="en-US"/>
        </a:p>
      </dgm:t>
    </dgm:pt>
  </dgm:ptLst>
  <dgm:cxnLst>
    <dgm:cxn modelId="{D8962A05-56F2-463D-B86A-99F126D47294}" srcId="{C94F739D-4C17-44A3-9702-E2C62D263678}" destId="{248F7F0F-156D-404D-8676-9586B853AA29}" srcOrd="0" destOrd="0" parTransId="{787A2DF8-6A49-490C-85C9-0518081D523A}" sibTransId="{9456C80D-8B3F-41EA-A511-DD438F79644E}"/>
    <dgm:cxn modelId="{73D80558-031F-4D13-A69E-088EE78F1705}" srcId="{248F7F0F-156D-404D-8676-9586B853AA29}" destId="{A683F16F-2E4A-4D69-A782-A42B018D6F79}" srcOrd="0" destOrd="0" parTransId="{9F11770E-F92D-4BEF-94B5-03FFEE78E923}" sibTransId="{65AD1578-BE51-478E-83CC-9F50256424F8}"/>
    <dgm:cxn modelId="{93A8708E-4C73-483C-A472-3C991A6C0FEC}" srcId="{248F7F0F-156D-404D-8676-9586B853AA29}" destId="{4EED4D61-6F9B-4F2B-8B62-2E8F0581ECF3}" srcOrd="1" destOrd="0" parTransId="{AC17A476-62F8-4014-B1BD-CF23944848B9}" sibTransId="{F63018DB-838D-4EF2-A9F3-07D471DF1666}"/>
    <dgm:cxn modelId="{CC75EEC9-713D-4280-BBED-5660C40738F9}" srcId="{248F7F0F-156D-404D-8676-9586B853AA29}" destId="{4C928756-997F-4C8F-A45F-C461F9BCA09E}" srcOrd="2" destOrd="0" parTransId="{A98165CC-582C-4D2B-A166-264966C32EAB}" sibTransId="{42595D52-200B-4C31-8F50-93EFBCD0D2DF}"/>
    <dgm:cxn modelId="{D481C77F-61C3-44FC-9156-565B9766683F}" srcId="{C94F739D-4C17-44A3-9702-E2C62D263678}" destId="{8416585F-FB05-47B5-9877-6F4D41123F41}" srcOrd="1" destOrd="0" parTransId="{FF7250F2-02BF-4A63-8FFC-C97811622F30}" sibTransId="{D4CC9372-B674-4E4B-9500-FCA131A7592C}"/>
    <dgm:cxn modelId="{215FB9BA-E661-4A98-8A0B-B7BE3C873714}" type="presOf" srcId="{C94F739D-4C17-44A3-9702-E2C62D263678}" destId="{76496D41-1582-4ECE-83A3-F102A9BA9433}" srcOrd="0" destOrd="0" presId="urn:microsoft.com/office/officeart/2005/8/layout/radial6"/>
    <dgm:cxn modelId="{7457F08F-A75C-4C56-AF3E-6A228ABA6322}" type="presParOf" srcId="{76496D41-1582-4ECE-83A3-F102A9BA9433}" destId="{C5952035-C34B-487D-94B1-BD0AA3508552}" srcOrd="0" destOrd="0" presId="urn:microsoft.com/office/officeart/2005/8/layout/radial6"/>
    <dgm:cxn modelId="{F80D859E-01E3-4C4A-A702-F0D028007EB9}" type="presOf" srcId="{248F7F0F-156D-404D-8676-9586B853AA29}" destId="{C5952035-C34B-487D-94B1-BD0AA3508552}" srcOrd="0" destOrd="0" presId="urn:microsoft.com/office/officeart/2005/8/layout/radial6"/>
    <dgm:cxn modelId="{A6305F5C-A02D-4D9B-9CB8-B0147C630D0F}" type="presParOf" srcId="{76496D41-1582-4ECE-83A3-F102A9BA9433}" destId="{C095F6F4-F850-49B8-AF78-8208E37F416D}" srcOrd="1" destOrd="0" presId="urn:microsoft.com/office/officeart/2005/8/layout/radial6"/>
    <dgm:cxn modelId="{D13C6261-1F32-4D2B-933A-0BEF5F1AC852}" type="presOf" srcId="{A683F16F-2E4A-4D69-A782-A42B018D6F79}" destId="{C095F6F4-F850-49B8-AF78-8208E37F416D}" srcOrd="0" destOrd="0" presId="urn:microsoft.com/office/officeart/2005/8/layout/radial6"/>
    <dgm:cxn modelId="{8DBFB75C-0033-474E-B2AA-6F3E9DDCE930}" type="presParOf" srcId="{76496D41-1582-4ECE-83A3-F102A9BA9433}" destId="{74A277E5-E818-4DF5-97EF-CE36CF31767D}" srcOrd="2" destOrd="0" presId="urn:microsoft.com/office/officeart/2005/8/layout/radial6"/>
    <dgm:cxn modelId="{4844C455-E407-466B-986D-3E7A17A53B24}" type="presParOf" srcId="{76496D41-1582-4ECE-83A3-F102A9BA9433}" destId="{1B35B9BE-A7E4-43E5-930E-5C292A3A14AC}" srcOrd="3" destOrd="0" presId="urn:microsoft.com/office/officeart/2005/8/layout/radial6"/>
    <dgm:cxn modelId="{5FD3E01D-DE44-438D-82DD-6FB5E90FC717}" type="presOf" srcId="{65AD1578-BE51-478E-83CC-9F50256424F8}" destId="{1B35B9BE-A7E4-43E5-930E-5C292A3A14AC}" srcOrd="0" destOrd="0" presId="urn:microsoft.com/office/officeart/2005/8/layout/radial6"/>
    <dgm:cxn modelId="{BE22CC2E-193E-4246-8D34-59658AD4C0C1}" type="presParOf" srcId="{76496D41-1582-4ECE-83A3-F102A9BA9433}" destId="{07F8D06B-6BDF-4A43-ADCE-AD0B753A9564}" srcOrd="4" destOrd="0" presId="urn:microsoft.com/office/officeart/2005/8/layout/radial6"/>
    <dgm:cxn modelId="{5B6275D7-84B0-4009-A1FE-38D577A86B7E}" type="presOf" srcId="{4EED4D61-6F9B-4F2B-8B62-2E8F0581ECF3}" destId="{07F8D06B-6BDF-4A43-ADCE-AD0B753A9564}" srcOrd="0" destOrd="0" presId="urn:microsoft.com/office/officeart/2005/8/layout/radial6"/>
    <dgm:cxn modelId="{81FB8423-6A97-4067-960A-251809F16198}" type="presParOf" srcId="{76496D41-1582-4ECE-83A3-F102A9BA9433}" destId="{992E4C73-C331-4844-B7AD-29E6836A4798}" srcOrd="5" destOrd="0" presId="urn:microsoft.com/office/officeart/2005/8/layout/radial6"/>
    <dgm:cxn modelId="{492BDC75-2C86-4AD7-B5B4-BC6ADE3A7D54}" type="presParOf" srcId="{76496D41-1582-4ECE-83A3-F102A9BA9433}" destId="{F15BDF0B-345D-40A9-BAD3-E43E58B47B10}" srcOrd="6" destOrd="0" presId="urn:microsoft.com/office/officeart/2005/8/layout/radial6"/>
    <dgm:cxn modelId="{626C7614-2FAC-4F61-A52C-C728D8EF4E0B}" type="presOf" srcId="{F63018DB-838D-4EF2-A9F3-07D471DF1666}" destId="{F15BDF0B-345D-40A9-BAD3-E43E58B47B10}" srcOrd="0" destOrd="0" presId="urn:microsoft.com/office/officeart/2005/8/layout/radial6"/>
    <dgm:cxn modelId="{72754FE2-9C0D-4673-B785-9747059BB5A8}" type="presParOf" srcId="{76496D41-1582-4ECE-83A3-F102A9BA9433}" destId="{E71BF8E9-3D3C-4A54-836D-B63AE41C5935}" srcOrd="7" destOrd="0" presId="urn:microsoft.com/office/officeart/2005/8/layout/radial6"/>
    <dgm:cxn modelId="{A6F2DFCF-49F8-413C-8235-78A33F3FC923}" type="presOf" srcId="{4C928756-997F-4C8F-A45F-C461F9BCA09E}" destId="{E71BF8E9-3D3C-4A54-836D-B63AE41C5935}" srcOrd="0" destOrd="0" presId="urn:microsoft.com/office/officeart/2005/8/layout/radial6"/>
    <dgm:cxn modelId="{C7D029A7-D2C7-47A4-BB0B-46B53162D0D4}" type="presParOf" srcId="{76496D41-1582-4ECE-83A3-F102A9BA9433}" destId="{A93ACDB8-5293-4D90-A3D6-FF6E1AA19ED4}" srcOrd="8" destOrd="0" presId="urn:microsoft.com/office/officeart/2005/8/layout/radial6"/>
    <dgm:cxn modelId="{B17344D0-C13C-4174-8348-29474C3E5317}" type="presParOf" srcId="{76496D41-1582-4ECE-83A3-F102A9BA9433}" destId="{4D1278F0-F1CA-4868-885D-9FBCE8B1EF6D}" srcOrd="9" destOrd="0" presId="urn:microsoft.com/office/officeart/2005/8/layout/radial6"/>
    <dgm:cxn modelId="{D6A2B6C5-AD9F-494F-BB0D-AA31E7431A8A}" type="presOf" srcId="{42595D52-200B-4C31-8F50-93EFBCD0D2DF}" destId="{4D1278F0-F1CA-4868-885D-9FBCE8B1EF6D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818CAD1A-13E0-4F3F-87BD-A82DBACD1CE1}" type="doc">
      <dgm:prSet loTypeId="urn:microsoft.com/office/officeart/2005/8/layout/radial4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C01EC3AB-BBDA-487E-B934-77152383C9F4}" type="parTrans" cxnId="{6A69D51B-8760-4782-8E0F-962D647ED795}">
      <dgm:prSet custT="1"/>
      <dgm:spPr/>
      <dgm:t>
        <a:bodyPr/>
        <a:lstStyle/>
        <a:p>
          <a:endParaRPr lang="zh-CN" altLang="en-US" sz="18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379669-F41C-4CF4-ADAD-8FCB965FC9F0}">
      <dgm:prSet phldrT="[文本]" custT="1"/>
      <dgm:spPr>
        <a:xfrm>
          <a:off x="2410151" y="2421483"/>
          <a:ext cx="1588409" cy="158840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24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如何制定计划</a:t>
          </a:r>
          <a:endParaRPr lang="zh-CN" altLang="en-US" sz="2400" b="1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37729A4-D9E1-4B75-BD1D-AA9E3A881D51}" type="parTrans" cxnId="{3C9DE9BD-3704-471F-9FE0-3E8D2CD6CB50}">
      <dgm:prSet custT="1"/>
      <dgm:spPr>
        <a:xfrm rot="10800000">
          <a:off x="557688" y="2989340"/>
          <a:ext cx="1750576" cy="452696"/>
        </a:xfrm>
        <a:prstGeom prst="lef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3C54D111-3B81-4703-A783-267AEF41F3AA}">
      <dgm:prSet phldrT="[文本]" custT="1"/>
      <dgm:spPr>
        <a:xfrm>
          <a:off x="1745" y="2770933"/>
          <a:ext cx="1111886" cy="889509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What</a:t>
          </a:r>
          <a:r>
            <a:rPr lang="en-US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 </a:t>
          </a:r>
          <a:r>
            <a:rPr lang="en-US" altLang="zh-CN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-</a:t>
          </a:r>
          <a:r>
            <a:rPr lang="zh-CN" altLang="en-US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事项清单</a:t>
          </a:r>
          <a:endParaRPr lang="zh-CN" altLang="en-US" sz="1400" b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5B9E4440-F3C4-4D5E-AC64-EEA31E574F34}" type="sibTrans" cxnId="{3C9DE9BD-3704-471F-9FE0-3E8D2CD6CB50}">
      <dgm:prSet custT="1"/>
      <dgm:spPr/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C4FFF673-9D2E-49FB-B8CD-159AA7C56908}" type="parTrans" cxnId="{ACF7F72D-A437-4DB3-A5BC-F591DDF31527}">
      <dgm:prSet custT="1"/>
      <dgm:spPr>
        <a:xfrm rot="12600000">
          <a:off x="795008" y="2103650"/>
          <a:ext cx="1750576" cy="452696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E504B8C8-D572-4C18-9C42-E37366153547}">
      <dgm:prSet phldrT="[文本]" custT="1"/>
      <dgm:spPr>
        <a:xfrm>
          <a:off x="356331" y="1447600"/>
          <a:ext cx="1111886" cy="889509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Why</a:t>
          </a:r>
          <a:r>
            <a:rPr lang="en-US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 </a:t>
          </a:r>
          <a:r>
            <a:rPr lang="en-US" altLang="zh-CN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-</a:t>
          </a:r>
          <a:r>
            <a:rPr lang="zh-CN" altLang="en-US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为什么做</a:t>
          </a:r>
          <a:endParaRPr lang="zh-CN" altLang="en-US" sz="1400" b="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D75F9F47-316F-4165-943F-49CE492BC602}" type="sibTrans" cxnId="{ACF7F72D-A437-4DB3-A5BC-F591DDF31527}">
      <dgm:prSet custT="1"/>
      <dgm:spPr/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4271616D-DE52-4049-AE48-3E4614EDAC86}" type="parTrans" cxnId="{B7FC52E6-B0A3-4628-84DA-18A3068E28EB}">
      <dgm:prSet custT="1"/>
      <dgm:spPr>
        <a:xfrm rot="14400000">
          <a:off x="1443378" y="1455281"/>
          <a:ext cx="1750576" cy="452696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F0E4F97F-3E89-4570-B0CF-148B6A06D215}">
      <dgm:prSet phldrT="[文本]" custT="1"/>
      <dgm:spPr>
        <a:xfrm>
          <a:off x="1325079" y="478853"/>
          <a:ext cx="1111886" cy="889509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Who</a:t>
          </a:r>
          <a:r>
            <a:rPr lang="en-US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 </a:t>
          </a:r>
          <a:r>
            <a:rPr lang="en-US" altLang="zh-CN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-</a:t>
          </a:r>
          <a:r>
            <a:rPr lang="zh-CN" altLang="en-US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谁做</a:t>
          </a:r>
          <a:r>
            <a:rPr lang="en-US" altLang="zh-CN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/</a:t>
          </a:r>
          <a:r>
            <a:rPr lang="zh-CN" altLang="en-US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联系谁</a:t>
          </a:r>
          <a:endParaRPr lang="zh-CN" altLang="en-US" sz="1400" b="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D070E4E9-9317-4642-A578-DA3F94C38D79}" type="sibTrans" cxnId="{B7FC52E6-B0A3-4628-84DA-18A3068E28EB}">
      <dgm:prSet custT="1"/>
      <dgm:spPr/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A15219F7-4AFF-4DAC-B683-9FD64231403A}" type="parTrans" cxnId="{B964528B-47DF-4D5E-81C2-349406EC453C}">
      <dgm:prSet custT="1"/>
      <dgm:spPr>
        <a:xfrm rot="16200000">
          <a:off x="2329067" y="1217961"/>
          <a:ext cx="1750576" cy="452696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9F2859CF-DA95-474F-AE0E-9B0426CC8D7F}">
      <dgm:prSet phldrT="[文本]" custT="1"/>
      <dgm:spPr>
        <a:xfrm>
          <a:off x="2648412" y="124266"/>
          <a:ext cx="1111886" cy="889509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Where</a:t>
          </a:r>
          <a:r>
            <a:rPr lang="en-US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 </a:t>
          </a:r>
          <a:r>
            <a:rPr lang="en-US" altLang="zh-CN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-</a:t>
          </a:r>
          <a:r>
            <a:rPr lang="zh-CN" altLang="en-US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何地做</a:t>
          </a:r>
          <a:endParaRPr lang="zh-CN" altLang="en-US" sz="1400" b="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9287B5B5-8FE2-4F97-846F-E8FCAFB18673}" type="sibTrans" cxnId="{B964528B-47DF-4D5E-81C2-349406EC453C}">
      <dgm:prSet custT="1"/>
      <dgm:spPr/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EDD2F7E7-7163-45F6-89AB-B962891A0814}" type="parTrans" cxnId="{9E574DC9-841C-40F2-B622-2AA2E368E3F2}">
      <dgm:prSet custT="1"/>
      <dgm:spPr>
        <a:xfrm rot="18000000">
          <a:off x="3214756" y="1455281"/>
          <a:ext cx="1750576" cy="452696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7E068F0E-254F-40F4-A231-D37CBF57E78A}">
      <dgm:prSet phldrT="[文本]" custT="1"/>
      <dgm:spPr>
        <a:xfrm>
          <a:off x="3971746" y="478853"/>
          <a:ext cx="1111886" cy="889509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When</a:t>
          </a:r>
          <a:r>
            <a:rPr lang="en-US" altLang="zh-CN" sz="14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-</a:t>
          </a:r>
          <a:r>
            <a:rPr lang="zh-CN" altLang="en-US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何时完成</a:t>
          </a:r>
          <a:endParaRPr lang="zh-CN" altLang="en-US" sz="1400" b="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FA6D92A1-4C8F-4EF0-BC4E-7EDD92B83770}" type="sibTrans" cxnId="{9E574DC9-841C-40F2-B622-2AA2E368E3F2}">
      <dgm:prSet custT="1"/>
      <dgm:spPr/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A1CF58AE-5921-4717-B0E4-C83637C04AA1}" type="parTrans" cxnId="{08ABB38D-4AB4-407B-A642-A9B3F70902F7}">
      <dgm:prSet custT="1"/>
      <dgm:spPr>
        <a:xfrm rot="19800000">
          <a:off x="3863126" y="2103650"/>
          <a:ext cx="1750576" cy="452696"/>
        </a:xfrm>
        <a:prstGeom prst="lef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9B0667CF-2554-4C70-9686-877CC0BE64CE}">
      <dgm:prSet phldrT="[文本]" custT="1"/>
      <dgm:spPr>
        <a:xfrm>
          <a:off x="4940493" y="1447600"/>
          <a:ext cx="1111886" cy="889509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How</a:t>
          </a:r>
          <a:r>
            <a:rPr lang="en-US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 </a:t>
          </a:r>
          <a:r>
            <a:rPr lang="en-US" altLang="zh-CN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-</a:t>
          </a:r>
          <a:r>
            <a:rPr lang="zh-CN" altLang="en-US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怎样做</a:t>
          </a:r>
          <a:endParaRPr lang="zh-CN" altLang="en-US" sz="1400" b="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C32142DA-92F1-4991-A13F-F5A664C90579}" type="sibTrans" cxnId="{08ABB38D-4AB4-407B-A642-A9B3F70902F7}">
      <dgm:prSet custT="1"/>
      <dgm:spPr/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348C0CD6-3341-40C5-855E-C2E6B6DCAA79}" type="parTrans" cxnId="{85DE9370-1AEE-48CD-8A11-9C44A0657DEA}">
      <dgm:prSet/>
      <dgm:spPr>
        <a:xfrm>
          <a:off x="4100446" y="2989340"/>
          <a:ext cx="1750576" cy="452696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BD6424A-39F4-4748-9E34-96143148BD37}">
      <dgm:prSet phldrT="[文本]" custT="1"/>
      <dgm:spPr>
        <a:xfrm>
          <a:off x="5295079" y="2770933"/>
          <a:ext cx="1111886" cy="889509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How much</a:t>
          </a:r>
          <a:r>
            <a:rPr lang="en-US" altLang="zh-CN" sz="14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-</a:t>
          </a:r>
          <a:r>
            <a:rPr lang="zh-CN" altLang="en-US" sz="1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代价</a:t>
          </a:r>
          <a:endParaRPr lang="zh-CN" altLang="en-US" sz="1400" b="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AB99CDDC-9AA0-479E-B32E-77D4C6283C3C}" type="sibTrans" cxnId="{85DE9370-1AEE-48CD-8A11-9C44A0657DEA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3A1F868E-86A4-4E40-A165-6F7ABE0405C0}" type="sibTrans" cxnId="{6A69D51B-8760-4782-8E0F-962D647ED795}">
      <dgm:prSet custT="1"/>
      <dgm:spPr/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C5F9E084-3AE6-4A1C-93C2-3DA157303DDB}" type="pres">
      <dgm:prSet presAssocID="{818CAD1A-13E0-4F3F-87BD-A82DBACD1CE1}" presName="cycle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A0FD9EF-9B77-44D7-94E1-5720F79BD140}" type="pres">
      <dgm:prSet presAssocID="{27379669-F41C-4CF4-ADAD-8FCB965FC9F0}" presName="centerShape" presStyleLbl="node0" presStyleCnt="1"/>
      <dgm:spPr/>
      <dgm:t>
        <a:bodyPr/>
        <a:lstStyle/>
        <a:p>
          <a:endParaRPr lang="zh-CN" altLang="en-US"/>
        </a:p>
      </dgm:t>
    </dgm:pt>
    <dgm:pt modelId="{9B23686A-3BF8-4FDA-A103-ABBA6D193203}" type="pres">
      <dgm:prSet presAssocID="{937729A4-D9E1-4B75-BD1D-AA9E3A881D51}" presName="parTrans" presStyleLbl="bgSibTrans2D1" presStyleCnt="7"/>
      <dgm:spPr/>
      <dgm:t>
        <a:bodyPr/>
        <a:lstStyle/>
        <a:p>
          <a:endParaRPr lang="zh-CN" altLang="en-US"/>
        </a:p>
      </dgm:t>
    </dgm:pt>
    <dgm:pt modelId="{F4044308-19DB-4175-9494-FADEA42A82DB}" type="pres">
      <dgm:prSet presAssocID="{3C54D111-3B81-4703-A783-267AEF41F3AA}" presName="node" presStyleLbl="node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8BA28D-AEA5-46C9-925E-77B64DA18980}" type="pres">
      <dgm:prSet presAssocID="{C4FFF673-9D2E-49FB-B8CD-159AA7C56908}" presName="parTrans" presStyleLbl="bgSibTrans2D1" presStyleIdx="1" presStyleCnt="7"/>
      <dgm:spPr/>
      <dgm:t>
        <a:bodyPr/>
        <a:lstStyle/>
        <a:p>
          <a:endParaRPr lang="zh-CN" altLang="en-US"/>
        </a:p>
      </dgm:t>
    </dgm:pt>
    <dgm:pt modelId="{B88D02EC-3284-4240-AD75-7C88AF8BBD4F}" type="pres">
      <dgm:prSet presAssocID="{E504B8C8-D572-4C18-9C42-E3736615354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5A2054-D081-4950-8B4F-48CE0BD67EBF}" type="pres">
      <dgm:prSet presAssocID="{4271616D-DE52-4049-AE48-3E4614EDAC86}" presName="parTrans" presStyleLbl="bgSibTrans2D1" presStyleIdx="2" presStyleCnt="7"/>
      <dgm:spPr/>
      <dgm:t>
        <a:bodyPr/>
        <a:lstStyle/>
        <a:p>
          <a:endParaRPr lang="zh-CN" altLang="en-US"/>
        </a:p>
      </dgm:t>
    </dgm:pt>
    <dgm:pt modelId="{63143155-2B4F-478C-B11D-02827E9B730E}" type="pres">
      <dgm:prSet presAssocID="{F0E4F97F-3E89-4570-B0CF-148B6A06D21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37E36B-B6EB-4BA8-AFB4-1ECACD3F3DCD}" type="pres">
      <dgm:prSet presAssocID="{A15219F7-4AFF-4DAC-B683-9FD64231403A}" presName="parTrans" presStyleLbl="bgSibTrans2D1" presStyleIdx="3" presStyleCnt="7"/>
      <dgm:spPr/>
      <dgm:t>
        <a:bodyPr/>
        <a:lstStyle/>
        <a:p>
          <a:endParaRPr lang="zh-CN" altLang="en-US"/>
        </a:p>
      </dgm:t>
    </dgm:pt>
    <dgm:pt modelId="{089DB7C1-6666-4573-BA47-281CC4662F09}" type="pres">
      <dgm:prSet presAssocID="{9F2859CF-DA95-474F-AE0E-9B0426CC8D7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58775A-813D-4C50-B0B1-A7EF7AB9C39A}" type="pres">
      <dgm:prSet presAssocID="{EDD2F7E7-7163-45F6-89AB-B962891A0814}" presName="parTrans" presStyleLbl="bgSibTrans2D1" presStyleIdx="4" presStyleCnt="7"/>
      <dgm:spPr/>
      <dgm:t>
        <a:bodyPr/>
        <a:lstStyle/>
        <a:p>
          <a:endParaRPr lang="zh-CN" altLang="en-US"/>
        </a:p>
      </dgm:t>
    </dgm:pt>
    <dgm:pt modelId="{C549750B-92ED-4D1D-91DB-0A2C32D383DA}" type="pres">
      <dgm:prSet presAssocID="{7E068F0E-254F-40F4-A231-D37CBF57E78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9E1B14-34B9-4592-9B46-0CF68A1D65FB}" type="pres">
      <dgm:prSet presAssocID="{A1CF58AE-5921-4717-B0E4-C83637C04AA1}" presName="parTrans" presStyleLbl="bgSibTrans2D1" presStyleIdx="5" presStyleCnt="7"/>
      <dgm:spPr/>
      <dgm:t>
        <a:bodyPr/>
        <a:lstStyle/>
        <a:p>
          <a:endParaRPr lang="zh-CN" altLang="en-US"/>
        </a:p>
      </dgm:t>
    </dgm:pt>
    <dgm:pt modelId="{2614F0A8-7B7B-4637-B2B4-8E9FB8059081}" type="pres">
      <dgm:prSet presAssocID="{9B0667CF-2554-4C70-9686-877CC0BE64C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0456C6-EEB7-4341-ADA1-52E8025FD168}" type="pres">
      <dgm:prSet presAssocID="{348C0CD6-3341-40C5-855E-C2E6B6DCAA79}" presName="parTrans" presStyleLbl="bgSibTrans2D1" presStyleIdx="6" presStyleCnt="7"/>
      <dgm:spPr/>
      <dgm:t>
        <a:bodyPr/>
        <a:lstStyle/>
        <a:p>
          <a:endParaRPr lang="zh-CN" altLang="en-US"/>
        </a:p>
      </dgm:t>
    </dgm:pt>
    <dgm:pt modelId="{BE14226F-707E-41F4-BE36-AD116A39639F}" type="pres">
      <dgm:prSet presAssocID="{4BD6424A-39F4-4748-9E34-96143148BD3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A69D51B-8760-4782-8E0F-962D647ED795}" srcId="{818CAD1A-13E0-4F3F-87BD-A82DBACD1CE1}" destId="{27379669-F41C-4CF4-ADAD-8FCB965FC9F0}" srcOrd="0" destOrd="0" parTransId="{C01EC3AB-BBDA-487E-B934-77152383C9F4}" sibTransId="{3A1F868E-86A4-4E40-A165-6F7ABE0405C0}"/>
    <dgm:cxn modelId="{3C9DE9BD-3704-471F-9FE0-3E8D2CD6CB50}" srcId="{27379669-F41C-4CF4-ADAD-8FCB965FC9F0}" destId="{3C54D111-3B81-4703-A783-267AEF41F3AA}" srcOrd="0" destOrd="0" parTransId="{937729A4-D9E1-4B75-BD1D-AA9E3A881D51}" sibTransId="{5B9E4440-F3C4-4D5E-AC64-EEA31E574F34}"/>
    <dgm:cxn modelId="{ACF7F72D-A437-4DB3-A5BC-F591DDF31527}" srcId="{27379669-F41C-4CF4-ADAD-8FCB965FC9F0}" destId="{E504B8C8-D572-4C18-9C42-E37366153547}" srcOrd="1" destOrd="0" parTransId="{C4FFF673-9D2E-49FB-B8CD-159AA7C56908}" sibTransId="{D75F9F47-316F-4165-943F-49CE492BC602}"/>
    <dgm:cxn modelId="{B7FC52E6-B0A3-4628-84DA-18A3068E28EB}" srcId="{27379669-F41C-4CF4-ADAD-8FCB965FC9F0}" destId="{F0E4F97F-3E89-4570-B0CF-148B6A06D215}" srcOrd="2" destOrd="0" parTransId="{4271616D-DE52-4049-AE48-3E4614EDAC86}" sibTransId="{D070E4E9-9317-4642-A578-DA3F94C38D79}"/>
    <dgm:cxn modelId="{B964528B-47DF-4D5E-81C2-349406EC453C}" srcId="{27379669-F41C-4CF4-ADAD-8FCB965FC9F0}" destId="{9F2859CF-DA95-474F-AE0E-9B0426CC8D7F}" srcOrd="3" destOrd="0" parTransId="{A15219F7-4AFF-4DAC-B683-9FD64231403A}" sibTransId="{9287B5B5-8FE2-4F97-846F-E8FCAFB18673}"/>
    <dgm:cxn modelId="{9E574DC9-841C-40F2-B622-2AA2E368E3F2}" srcId="{27379669-F41C-4CF4-ADAD-8FCB965FC9F0}" destId="{7E068F0E-254F-40F4-A231-D37CBF57E78A}" srcOrd="4" destOrd="0" parTransId="{EDD2F7E7-7163-45F6-89AB-B962891A0814}" sibTransId="{FA6D92A1-4C8F-4EF0-BC4E-7EDD92B83770}"/>
    <dgm:cxn modelId="{08ABB38D-4AB4-407B-A642-A9B3F70902F7}" srcId="{27379669-F41C-4CF4-ADAD-8FCB965FC9F0}" destId="{9B0667CF-2554-4C70-9686-877CC0BE64CE}" srcOrd="5" destOrd="0" parTransId="{A1CF58AE-5921-4717-B0E4-C83637C04AA1}" sibTransId="{C32142DA-92F1-4991-A13F-F5A664C90579}"/>
    <dgm:cxn modelId="{85DE9370-1AEE-48CD-8A11-9C44A0657DEA}" srcId="{27379669-F41C-4CF4-ADAD-8FCB965FC9F0}" destId="{4BD6424A-39F4-4748-9E34-96143148BD37}" srcOrd="6" destOrd="0" parTransId="{348C0CD6-3341-40C5-855E-C2E6B6DCAA79}" sibTransId="{AB99CDDC-9AA0-479E-B32E-77D4C6283C3C}"/>
    <dgm:cxn modelId="{2E500117-CFED-4C2A-B877-B0A9A5A5682E}" type="presOf" srcId="{818CAD1A-13E0-4F3F-87BD-A82DBACD1CE1}" destId="{C5F9E084-3AE6-4A1C-93C2-3DA157303DDB}" srcOrd="0" destOrd="0" presId="urn:microsoft.com/office/officeart/2005/8/layout/radial4"/>
    <dgm:cxn modelId="{D4312455-96C9-423F-9387-80A2287A30ED}" type="presParOf" srcId="{C5F9E084-3AE6-4A1C-93C2-3DA157303DDB}" destId="{AA0FD9EF-9B77-44D7-94E1-5720F79BD140}" srcOrd="0" destOrd="0" presId="urn:microsoft.com/office/officeart/2005/8/layout/radial4"/>
    <dgm:cxn modelId="{E761C758-8D3A-4B28-BA98-4934AAC8E546}" type="presOf" srcId="{27379669-F41C-4CF4-ADAD-8FCB965FC9F0}" destId="{AA0FD9EF-9B77-44D7-94E1-5720F79BD140}" srcOrd="0" destOrd="0" presId="urn:microsoft.com/office/officeart/2005/8/layout/radial4"/>
    <dgm:cxn modelId="{19ED16EF-53E8-462D-9BC8-63068609B082}" type="presParOf" srcId="{C5F9E084-3AE6-4A1C-93C2-3DA157303DDB}" destId="{9B23686A-3BF8-4FDA-A103-ABBA6D193203}" srcOrd="1" destOrd="0" presId="urn:microsoft.com/office/officeart/2005/8/layout/radial4"/>
    <dgm:cxn modelId="{DD201E0F-715E-443F-83C7-1E458860DF8B}" type="presOf" srcId="{937729A4-D9E1-4B75-BD1D-AA9E3A881D51}" destId="{9B23686A-3BF8-4FDA-A103-ABBA6D193203}" srcOrd="0" destOrd="0" presId="urn:microsoft.com/office/officeart/2005/8/layout/radial4"/>
    <dgm:cxn modelId="{5682F6DB-839B-49AB-9AC4-70ECF51A4230}" type="presParOf" srcId="{C5F9E084-3AE6-4A1C-93C2-3DA157303DDB}" destId="{F4044308-19DB-4175-9494-FADEA42A82DB}" srcOrd="2" destOrd="0" presId="urn:microsoft.com/office/officeart/2005/8/layout/radial4"/>
    <dgm:cxn modelId="{8B5A679F-D7CA-4FAD-AEED-443A19B6FBBD}" type="presOf" srcId="{3C54D111-3B81-4703-A783-267AEF41F3AA}" destId="{F4044308-19DB-4175-9494-FADEA42A82DB}" srcOrd="0" destOrd="0" presId="urn:microsoft.com/office/officeart/2005/8/layout/radial4"/>
    <dgm:cxn modelId="{E07BFEA7-CE27-41B3-8876-1095B29AB74E}" type="presParOf" srcId="{C5F9E084-3AE6-4A1C-93C2-3DA157303DDB}" destId="{8C8BA28D-AEA5-46C9-925E-77B64DA18980}" srcOrd="3" destOrd="0" presId="urn:microsoft.com/office/officeart/2005/8/layout/radial4"/>
    <dgm:cxn modelId="{1CE0CCF2-7615-4071-A860-AA54966A91AB}" type="presOf" srcId="{C4FFF673-9D2E-49FB-B8CD-159AA7C56908}" destId="{8C8BA28D-AEA5-46C9-925E-77B64DA18980}" srcOrd="0" destOrd="0" presId="urn:microsoft.com/office/officeart/2005/8/layout/radial4"/>
    <dgm:cxn modelId="{F0BD6646-0294-40FF-B6F4-D3644507579B}" type="presParOf" srcId="{C5F9E084-3AE6-4A1C-93C2-3DA157303DDB}" destId="{B88D02EC-3284-4240-AD75-7C88AF8BBD4F}" srcOrd="4" destOrd="0" presId="urn:microsoft.com/office/officeart/2005/8/layout/radial4"/>
    <dgm:cxn modelId="{05B758BB-C458-43AB-9334-BE5BD67B7933}" type="presOf" srcId="{E504B8C8-D572-4C18-9C42-E37366153547}" destId="{B88D02EC-3284-4240-AD75-7C88AF8BBD4F}" srcOrd="0" destOrd="0" presId="urn:microsoft.com/office/officeart/2005/8/layout/radial4"/>
    <dgm:cxn modelId="{833F4015-6FF0-4E87-AF9C-165A1D2E4C82}" type="presParOf" srcId="{C5F9E084-3AE6-4A1C-93C2-3DA157303DDB}" destId="{B65A2054-D081-4950-8B4F-48CE0BD67EBF}" srcOrd="5" destOrd="0" presId="urn:microsoft.com/office/officeart/2005/8/layout/radial4"/>
    <dgm:cxn modelId="{56DCEC2D-862C-4B97-8139-01B25891F164}" type="presOf" srcId="{4271616D-DE52-4049-AE48-3E4614EDAC86}" destId="{B65A2054-D081-4950-8B4F-48CE0BD67EBF}" srcOrd="0" destOrd="0" presId="urn:microsoft.com/office/officeart/2005/8/layout/radial4"/>
    <dgm:cxn modelId="{33FC6FBF-7D57-4BF2-A756-46F601EEEFA8}" type="presParOf" srcId="{C5F9E084-3AE6-4A1C-93C2-3DA157303DDB}" destId="{63143155-2B4F-478C-B11D-02827E9B730E}" srcOrd="6" destOrd="0" presId="urn:microsoft.com/office/officeart/2005/8/layout/radial4"/>
    <dgm:cxn modelId="{D862BD25-6278-454A-9564-1DF2F2746622}" type="presOf" srcId="{F0E4F97F-3E89-4570-B0CF-148B6A06D215}" destId="{63143155-2B4F-478C-B11D-02827E9B730E}" srcOrd="0" destOrd="0" presId="urn:microsoft.com/office/officeart/2005/8/layout/radial4"/>
    <dgm:cxn modelId="{7E33B428-A25A-47D6-9465-AB6C33748900}" type="presParOf" srcId="{C5F9E084-3AE6-4A1C-93C2-3DA157303DDB}" destId="{BC37E36B-B6EB-4BA8-AFB4-1ECACD3F3DCD}" srcOrd="7" destOrd="0" presId="urn:microsoft.com/office/officeart/2005/8/layout/radial4"/>
    <dgm:cxn modelId="{508F5302-E4CB-4CDD-A013-F3E86D375E60}" type="presOf" srcId="{A15219F7-4AFF-4DAC-B683-9FD64231403A}" destId="{BC37E36B-B6EB-4BA8-AFB4-1ECACD3F3DCD}" srcOrd="0" destOrd="0" presId="urn:microsoft.com/office/officeart/2005/8/layout/radial4"/>
    <dgm:cxn modelId="{32A0AA64-7D15-42D4-8E82-A836210CAE28}" type="presParOf" srcId="{C5F9E084-3AE6-4A1C-93C2-3DA157303DDB}" destId="{089DB7C1-6666-4573-BA47-281CC4662F09}" srcOrd="8" destOrd="0" presId="urn:microsoft.com/office/officeart/2005/8/layout/radial4"/>
    <dgm:cxn modelId="{02A8A75D-E2DC-4111-83FF-0BE449F45F5A}" type="presOf" srcId="{9F2859CF-DA95-474F-AE0E-9B0426CC8D7F}" destId="{089DB7C1-6666-4573-BA47-281CC4662F09}" srcOrd="0" destOrd="0" presId="urn:microsoft.com/office/officeart/2005/8/layout/radial4"/>
    <dgm:cxn modelId="{EF37E82F-ADE1-4A4F-8801-9A8B207C49D7}" type="presParOf" srcId="{C5F9E084-3AE6-4A1C-93C2-3DA157303DDB}" destId="{9F58775A-813D-4C50-B0B1-A7EF7AB9C39A}" srcOrd="9" destOrd="0" presId="urn:microsoft.com/office/officeart/2005/8/layout/radial4"/>
    <dgm:cxn modelId="{1D09D290-6AF9-4961-BDBC-F54804A4B651}" type="presOf" srcId="{EDD2F7E7-7163-45F6-89AB-B962891A0814}" destId="{9F58775A-813D-4C50-B0B1-A7EF7AB9C39A}" srcOrd="0" destOrd="0" presId="urn:microsoft.com/office/officeart/2005/8/layout/radial4"/>
    <dgm:cxn modelId="{A5807F87-8DC4-4260-99AB-436793B12F76}" type="presParOf" srcId="{C5F9E084-3AE6-4A1C-93C2-3DA157303DDB}" destId="{C549750B-92ED-4D1D-91DB-0A2C32D383DA}" srcOrd="10" destOrd="0" presId="urn:microsoft.com/office/officeart/2005/8/layout/radial4"/>
    <dgm:cxn modelId="{C7698D28-CDAB-4F6A-AE53-313F7FBAD226}" type="presOf" srcId="{7E068F0E-254F-40F4-A231-D37CBF57E78A}" destId="{C549750B-92ED-4D1D-91DB-0A2C32D383DA}" srcOrd="0" destOrd="0" presId="urn:microsoft.com/office/officeart/2005/8/layout/radial4"/>
    <dgm:cxn modelId="{9576E306-40F0-4D87-8B93-6A1F9C8F852C}" type="presParOf" srcId="{C5F9E084-3AE6-4A1C-93C2-3DA157303DDB}" destId="{ED9E1B14-34B9-4592-9B46-0CF68A1D65FB}" srcOrd="11" destOrd="0" presId="urn:microsoft.com/office/officeart/2005/8/layout/radial4"/>
    <dgm:cxn modelId="{82B06F64-5403-4258-8109-3336B9C82D4B}" type="presOf" srcId="{A1CF58AE-5921-4717-B0E4-C83637C04AA1}" destId="{ED9E1B14-34B9-4592-9B46-0CF68A1D65FB}" srcOrd="0" destOrd="0" presId="urn:microsoft.com/office/officeart/2005/8/layout/radial4"/>
    <dgm:cxn modelId="{A51876CB-BE44-45CC-811F-0A23379A47F4}" type="presParOf" srcId="{C5F9E084-3AE6-4A1C-93C2-3DA157303DDB}" destId="{2614F0A8-7B7B-4637-B2B4-8E9FB8059081}" srcOrd="12" destOrd="0" presId="urn:microsoft.com/office/officeart/2005/8/layout/radial4"/>
    <dgm:cxn modelId="{227040AF-81CC-43B0-AFCE-430249B61376}" type="presOf" srcId="{9B0667CF-2554-4C70-9686-877CC0BE64CE}" destId="{2614F0A8-7B7B-4637-B2B4-8E9FB8059081}" srcOrd="0" destOrd="0" presId="urn:microsoft.com/office/officeart/2005/8/layout/radial4"/>
    <dgm:cxn modelId="{EEDD1AC8-AA10-43AB-98A4-852615B71EC3}" type="presParOf" srcId="{C5F9E084-3AE6-4A1C-93C2-3DA157303DDB}" destId="{E90456C6-EEB7-4341-ADA1-52E8025FD168}" srcOrd="13" destOrd="0" presId="urn:microsoft.com/office/officeart/2005/8/layout/radial4"/>
    <dgm:cxn modelId="{D0165A81-F1F8-4133-B2FD-BAA7D7BEBECC}" type="presOf" srcId="{348C0CD6-3341-40C5-855E-C2E6B6DCAA79}" destId="{E90456C6-EEB7-4341-ADA1-52E8025FD168}" srcOrd="0" destOrd="0" presId="urn:microsoft.com/office/officeart/2005/8/layout/radial4"/>
    <dgm:cxn modelId="{1D17ED1D-D9BE-4E31-B286-9A403718676F}" type="presParOf" srcId="{C5F9E084-3AE6-4A1C-93C2-3DA157303DDB}" destId="{BE14226F-707E-41F4-BE36-AD116A39639F}" srcOrd="14" destOrd="0" presId="urn:microsoft.com/office/officeart/2005/8/layout/radial4"/>
    <dgm:cxn modelId="{7ED995AA-B50E-40C3-97C8-DEBE415D88F5}" type="presOf" srcId="{4BD6424A-39F4-4748-9E34-96143148BD37}" destId="{BE14226F-707E-41F4-BE36-AD116A39639F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0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51" name=""/>
      <dsp:cNvGrpSpPr/>
    </dsp:nvGrpSpPr>
    <dsp:grpSpPr/>
  </dsp:spTree>
</dsp:drawing>
</file>

<file path=ppt/diagrams/drawing3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2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/>
        </dgm:ruleLst>
      </dgm:layoutNode>
      <dgm:choose name="Name13">
        <dgm:if name="Name14" axis="par ch" ptType="doc node" func="cnt" op="gt" val="1">
          <dgm:layoutNode name="spNode">
            <dgm:alg type="sp"/>
            <dgm:shape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/>
    </dgm:ruleLst>
    <dgm:forEach name="Name19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/>
                </dgm:ruleLst>
              </dgm:layoutNode>
              <dgm:layoutNode name="dummy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/>
                  </dgm:ruleLst>
                </dgm:layoutNode>
              </dgm:layoutNode>
              <dgm:layoutNode name="dummya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fact="0.27"/>
        </dgm:ruleLst>
      </dgm:if>
      <dgm:else name="Name23">
        <dgm:ruleLst>
          <dgm:rule type="w" for="ch" forName="centerShape" fact="0.27"/>
          <dgm:rule type="w" for="ch" forName="node" fact="0.7"/>
        </dgm:ruleLst>
      </dgm:else>
    </dgm:choose>
    <dgm:forEach name="Name24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/>
            </dgm:ruleLst>
          </dgm:layoutNode>
        </dgm:forEach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323BE-5287-4CC8-B0C8-E424BA81C022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4639D-C2F0-448D-A86D-7E6F1A07E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6049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5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074477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10" Target="../media/image10.png" Type="http://schemas.openxmlformats.org/officeDocument/2006/relationships/image"/><Relationship Id="rId11" Target="../slideMasters/slideMaster1.xml" Type="http://schemas.openxmlformats.org/officeDocument/2006/relationships/slideMaster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mailto:info@eyefulpresentations.co.uk" TargetMode="External" Type="http://schemas.openxmlformats.org/officeDocument/2006/relationships/hyperlink"/><Relationship Id="rId5" Target="http://www.eyefulpresentations.co.uk/" TargetMode="External" Type="http://schemas.openxmlformats.org/officeDocument/2006/relationships/hyperlink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jpeg" Type="http://schemas.openxmlformats.org/officeDocument/2006/relationships/image"/><Relationship Id="rId9" Target="../media/image9.png" Type="http://schemas.openxmlformats.org/officeDocument/2006/relationships/image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1.jpeg" Type="http://schemas.openxmlformats.org/officeDocument/2006/relationships/image"/><Relationship Id="rId2" Target="../media/image12.wdp" Type="http://schemas.microsoft.com/office/2007/relationships/hdphoto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15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15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6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15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3" descr="C:\Documents and Settings\Teliss_Tong\桌面\3320946_162912002849_2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928737" y="2073299"/>
            <a:ext cx="7263263" cy="47847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62"/>
          <p:cNvSpPr txBox="1">
            <a:spLocks noChangeArrowheads="1"/>
          </p:cNvSpPr>
          <p:nvPr userDrawn="1"/>
        </p:nvSpPr>
        <p:spPr bwMode="auto">
          <a:xfrm>
            <a:off x="1680085" y="6288811"/>
            <a:ext cx="1511403" cy="338554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defTabSz="914400" eaLnBrk="1" latinLnBrk="0" hangingPunct="1">
              <a:defRPr sz="180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sz="16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布衣公子</a:t>
            </a:r>
            <a:r>
              <a:rPr lang="zh-CN" altLang="en-US" sz="1600">
                <a:solidFill>
                  <a:prstClr val="white">
                    <a:lumMod val="65000"/>
                  </a:prstClr>
                </a:solidFill>
                <a:latin typeface="微软雅黑" pitchFamily="34" charset="-122"/>
                <a:ea typeface="微软雅黑" pitchFamily="34" charset="-122"/>
              </a:rPr>
              <a:t>作品</a:t>
            </a:r>
            <a:endParaRPr lang="en-GB" altLang="zh-CN" sz="160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Picture 9" descr="E:\仝德志文件，勿删！\03-参考文档\！PPT图片及版面资源\06-PPT精选插图\05-头像\嘿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255343" y="6210331"/>
            <a:ext cx="495514" cy="49551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oup 47"/>
          <p:cNvGrpSpPr/>
          <p:nvPr userDrawn="1"/>
        </p:nvGrpSpPr>
        <p:grpSpPr>
          <a:xfrm>
            <a:off x="5564114" y="790072"/>
            <a:ext cx="1499911" cy="1626734"/>
            <a:chOff x="552527" y="1600200"/>
            <a:chExt cx="2241082" cy="2431465"/>
          </a:xfrm>
        </p:grpSpPr>
        <p:sp>
          <p:nvSpPr>
            <p:cNvPr id="92" name="Rectangle 48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ＭＳ Ｐゴシック" charset="-128"/>
              </a:endParaRPr>
            </a:p>
          </p:txBody>
        </p:sp>
        <p:sp>
          <p:nvSpPr>
            <p:cNvPr id="93" name="TextBox 49"/>
            <p:cNvSpPr txBox="1">
              <a:spLocks noChangeArrowheads="1"/>
            </p:cNvSpPr>
            <p:nvPr/>
          </p:nvSpPr>
          <p:spPr bwMode="auto">
            <a:xfrm>
              <a:off x="1153126" y="1869519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规</a:t>
              </a:r>
              <a:endParaRPr kumimoji="0" lang="nb-NO" altLang="zh-CN" sz="8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Oval 50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95" name="Oval 51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</p:grpSp>
      <p:sp>
        <p:nvSpPr>
          <p:cNvPr id="96" name="Rectangle 53"/>
          <p:cNvSpPr/>
          <p:nvPr userDrawn="1"/>
        </p:nvSpPr>
        <p:spPr>
          <a:xfrm rot="10800000">
            <a:off x="5564113" y="2389378"/>
            <a:ext cx="1499911" cy="554500"/>
          </a:xfrm>
          <a:prstGeom prst="rect">
            <a:avLst/>
          </a:prstGeom>
          <a:gradFill rotWithShape="1">
            <a:gsLst>
              <a:gs pos="0">
                <a:srgbClr val="E8E8E8"/>
              </a:gs>
              <a:gs pos="49000">
                <a:sysClr val="window" lastClr="FFFFFF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grpSp>
        <p:nvGrpSpPr>
          <p:cNvPr id="97" name="Group 47"/>
          <p:cNvGrpSpPr/>
          <p:nvPr userDrawn="1"/>
        </p:nvGrpSpPr>
        <p:grpSpPr>
          <a:xfrm>
            <a:off x="3016820" y="790072"/>
            <a:ext cx="1499911" cy="1626734"/>
            <a:chOff x="552527" y="1600200"/>
            <a:chExt cx="2241082" cy="2431465"/>
          </a:xfrm>
        </p:grpSpPr>
        <p:sp>
          <p:nvSpPr>
            <p:cNvPr id="98" name="Rectangle 48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99" name="TextBox 49"/>
            <p:cNvSpPr txBox="1">
              <a:spLocks noChangeArrowheads="1"/>
            </p:cNvSpPr>
            <p:nvPr/>
          </p:nvSpPr>
          <p:spPr bwMode="auto">
            <a:xfrm>
              <a:off x="1153126" y="1869519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</a:t>
              </a:r>
              <a:endParaRPr kumimoji="0" lang="nb-NO" altLang="zh-CN" sz="8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0" name="Oval 50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  <p:sp>
          <p:nvSpPr>
            <p:cNvPr id="101" name="Oval 51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</p:grpSp>
      <p:sp>
        <p:nvSpPr>
          <p:cNvPr id="102" name="Rectangle 53"/>
          <p:cNvSpPr/>
          <p:nvPr userDrawn="1"/>
        </p:nvSpPr>
        <p:spPr>
          <a:xfrm rot="10800000">
            <a:off x="3078431" y="2380275"/>
            <a:ext cx="1499911" cy="554500"/>
          </a:xfrm>
          <a:prstGeom prst="rect">
            <a:avLst/>
          </a:prstGeom>
          <a:gradFill rotWithShape="1">
            <a:gsLst>
              <a:gs pos="0">
                <a:srgbClr val="E8E8E8"/>
              </a:gs>
              <a:gs pos="49000">
                <a:sysClr val="window" lastClr="FFFFFF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103" name="Rectangle 54"/>
          <p:cNvSpPr/>
          <p:nvPr userDrawn="1"/>
        </p:nvSpPr>
        <p:spPr>
          <a:xfrm rot="11122515">
            <a:off x="4298968" y="2505622"/>
            <a:ext cx="1418117" cy="554500"/>
          </a:xfrm>
          <a:prstGeom prst="rect">
            <a:avLst/>
          </a:prstGeom>
          <a:gradFill rotWithShape="1">
            <a:gsLst>
              <a:gs pos="0">
                <a:srgbClr val="E8E8E8"/>
              </a:gs>
              <a:gs pos="49000">
                <a:sysClr val="window" lastClr="FFFFFF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104" name="Rectangle 55"/>
          <p:cNvSpPr/>
          <p:nvPr userDrawn="1"/>
        </p:nvSpPr>
        <p:spPr>
          <a:xfrm rot="10800000">
            <a:off x="501388" y="2380275"/>
            <a:ext cx="1499911" cy="554500"/>
          </a:xfrm>
          <a:prstGeom prst="rect">
            <a:avLst/>
          </a:prstGeom>
          <a:gradFill rotWithShape="1">
            <a:gsLst>
              <a:gs pos="0">
                <a:srgbClr val="E8E8E8"/>
              </a:gs>
              <a:gs pos="49000">
                <a:sysClr val="window" lastClr="FFFFFF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grpSp>
        <p:nvGrpSpPr>
          <p:cNvPr id="105" name="Group 56"/>
          <p:cNvGrpSpPr/>
          <p:nvPr userDrawn="1"/>
        </p:nvGrpSpPr>
        <p:grpSpPr>
          <a:xfrm>
            <a:off x="501388" y="795383"/>
            <a:ext cx="1499911" cy="1626854"/>
            <a:chOff x="552527" y="1600200"/>
            <a:chExt cx="2241082" cy="2430016"/>
          </a:xfrm>
        </p:grpSpPr>
        <p:sp>
          <p:nvSpPr>
            <p:cNvPr id="106" name="Rectangle 57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107" name="TextBox 58"/>
            <p:cNvSpPr txBox="1">
              <a:spLocks noChangeArrowheads="1"/>
            </p:cNvSpPr>
            <p:nvPr/>
          </p:nvSpPr>
          <p:spPr bwMode="auto">
            <a:xfrm>
              <a:off x="1153126" y="1869518"/>
              <a:ext cx="980473" cy="216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人</a:t>
              </a:r>
              <a:endParaRPr kumimoji="0" lang="nb-NO" altLang="zh-CN" sz="8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8" name="Oval 59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  <p:sp>
          <p:nvSpPr>
            <p:cNvPr id="109" name="Oval 60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</p:grpSp>
      <p:grpSp>
        <p:nvGrpSpPr>
          <p:cNvPr id="110" name="Group 68"/>
          <p:cNvGrpSpPr/>
          <p:nvPr userDrawn="1"/>
        </p:nvGrpSpPr>
        <p:grpSpPr>
          <a:xfrm rot="21168072">
            <a:off x="4203405" y="804875"/>
            <a:ext cx="1499911" cy="1603563"/>
            <a:chOff x="552527" y="1600199"/>
            <a:chExt cx="2241082" cy="2396832"/>
          </a:xfrm>
        </p:grpSpPr>
        <p:sp>
          <p:nvSpPr>
            <p:cNvPr id="111" name="Rectangle 69"/>
            <p:cNvSpPr>
              <a:spLocks noChangeArrowheads="1"/>
            </p:cNvSpPr>
            <p:nvPr/>
          </p:nvSpPr>
          <p:spPr bwMode="auto">
            <a:xfrm>
              <a:off x="552527" y="1600199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112" name="TextBox 70"/>
            <p:cNvSpPr txBox="1">
              <a:spLocks noChangeArrowheads="1"/>
            </p:cNvSpPr>
            <p:nvPr/>
          </p:nvSpPr>
          <p:spPr bwMode="auto">
            <a:xfrm>
              <a:off x="1153127" y="1834885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要</a:t>
              </a:r>
              <a:endParaRPr kumimoji="0" lang="nb-NO" altLang="zh-CN" sz="8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" name="Oval 71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noFill/>
              <a:prstDash val="soli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  <p:sp>
          <p:nvSpPr>
            <p:cNvPr id="114" name="Oval 72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</p:grpSp>
      <p:sp>
        <p:nvSpPr>
          <p:cNvPr id="115" name="Rectangle 54"/>
          <p:cNvSpPr/>
          <p:nvPr userDrawn="1"/>
        </p:nvSpPr>
        <p:spPr>
          <a:xfrm rot="10576691">
            <a:off x="1609215" y="2782418"/>
            <a:ext cx="1418117" cy="554500"/>
          </a:xfrm>
          <a:prstGeom prst="rect">
            <a:avLst/>
          </a:prstGeom>
          <a:gradFill rotWithShape="1">
            <a:gsLst>
              <a:gs pos="0">
                <a:srgbClr val="E8E8E8"/>
              </a:gs>
              <a:gs pos="49000">
                <a:sysClr val="window" lastClr="FFFFFF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116" name="Rectangle 54"/>
          <p:cNvSpPr/>
          <p:nvPr userDrawn="1"/>
        </p:nvSpPr>
        <p:spPr>
          <a:xfrm rot="10800000">
            <a:off x="6909190" y="2534582"/>
            <a:ext cx="1410768" cy="632619"/>
          </a:xfrm>
          <a:prstGeom prst="rect">
            <a:avLst/>
          </a:prstGeom>
          <a:gradFill rotWithShape="1">
            <a:gsLst>
              <a:gs pos="0">
                <a:srgbClr val="E8E8E8"/>
              </a:gs>
              <a:gs pos="49000">
                <a:sysClr val="window" lastClr="FFFFFF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grpSp>
        <p:nvGrpSpPr>
          <p:cNvPr id="117" name="Group 68"/>
          <p:cNvGrpSpPr/>
          <p:nvPr userDrawn="1"/>
        </p:nvGrpSpPr>
        <p:grpSpPr>
          <a:xfrm rot="705032">
            <a:off x="6993977" y="805723"/>
            <a:ext cx="1499911" cy="1603563"/>
            <a:chOff x="552527" y="1600199"/>
            <a:chExt cx="2241082" cy="2396832"/>
          </a:xfrm>
        </p:grpSpPr>
        <p:sp>
          <p:nvSpPr>
            <p:cNvPr id="118" name="Rectangle 69"/>
            <p:cNvSpPr>
              <a:spLocks noChangeArrowheads="1"/>
            </p:cNvSpPr>
            <p:nvPr/>
          </p:nvSpPr>
          <p:spPr bwMode="auto">
            <a:xfrm>
              <a:off x="552527" y="1600199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119" name="TextBox 70"/>
            <p:cNvSpPr txBox="1">
              <a:spLocks noChangeArrowheads="1"/>
            </p:cNvSpPr>
            <p:nvPr/>
          </p:nvSpPr>
          <p:spPr bwMode="auto">
            <a:xfrm>
              <a:off x="1153127" y="1834885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划</a:t>
              </a:r>
              <a:endParaRPr kumimoji="0" lang="nb-NO" altLang="zh-CN" sz="8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0" name="Oval 71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noFill/>
              <a:prstDash val="soli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  <p:sp>
          <p:nvSpPr>
            <p:cNvPr id="121" name="Oval 72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</p:grpSp>
      <p:grpSp>
        <p:nvGrpSpPr>
          <p:cNvPr id="122" name="Group 62"/>
          <p:cNvGrpSpPr/>
          <p:nvPr userDrawn="1"/>
        </p:nvGrpSpPr>
        <p:grpSpPr>
          <a:xfrm rot="1202350">
            <a:off x="1801765" y="1004116"/>
            <a:ext cx="1499912" cy="1603562"/>
            <a:chOff x="552527" y="1600200"/>
            <a:chExt cx="2241082" cy="2396830"/>
          </a:xfrm>
        </p:grpSpPr>
        <p:sp>
          <p:nvSpPr>
            <p:cNvPr id="123" name="Rectangle 63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124" name="TextBox 64"/>
            <p:cNvSpPr txBox="1">
              <a:spLocks noChangeArrowheads="1"/>
            </p:cNvSpPr>
            <p:nvPr/>
          </p:nvSpPr>
          <p:spPr bwMode="auto">
            <a:xfrm>
              <a:off x="1153127" y="1834884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生</a:t>
              </a:r>
              <a:endParaRPr kumimoji="0" lang="nb-NO" altLang="zh-CN" sz="8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5" name="Oval 65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  <p:sp>
          <p:nvSpPr>
            <p:cNvPr id="126" name="Oval 66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noFill/>
              <a:prstDash val="soli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</p:grpSp>
      <p:sp>
        <p:nvSpPr>
          <p:cNvPr id="127" name="矩形 126"/>
          <p:cNvSpPr>
            <a:spLocks noChangeArrowheads="1"/>
          </p:cNvSpPr>
          <p:nvPr userDrawn="1"/>
        </p:nvSpPr>
        <p:spPr bwMode="auto">
          <a:xfrm>
            <a:off x="4800277" y="2874144"/>
            <a:ext cx="3959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1600" i="1">
                <a:solidFill>
                  <a:srgbClr val="F79646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——</a:t>
            </a:r>
            <a:r>
              <a:rPr lang="zh-CN" altLang="en-US" sz="1600" i="1">
                <a:solidFill>
                  <a:srgbClr val="F79646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做自己人生的导演</a:t>
            </a:r>
          </a:p>
        </p:txBody>
      </p:sp>
      <p:grpSp>
        <p:nvGrpSpPr>
          <p:cNvPr id="128" name="组合 127"/>
          <p:cNvGrpSpPr/>
          <p:nvPr userDrawn="1"/>
        </p:nvGrpSpPr>
        <p:grpSpPr>
          <a:xfrm>
            <a:off x="7887910" y="692696"/>
            <a:ext cx="511552" cy="355744"/>
            <a:chOff x="6410291" y="4700483"/>
            <a:chExt cx="511552" cy="355744"/>
          </a:xfrm>
        </p:grpSpPr>
        <p:sp>
          <p:nvSpPr>
            <p:cNvPr id="129" name="二十四角星 128"/>
            <p:cNvSpPr/>
            <p:nvPr/>
          </p:nvSpPr>
          <p:spPr>
            <a:xfrm>
              <a:off x="6411097" y="4700483"/>
              <a:ext cx="355744" cy="355744"/>
            </a:xfrm>
            <a:prstGeom prst="star24">
              <a:avLst/>
            </a:prstGeom>
            <a:solidFill>
              <a:srgbClr val="0070C0"/>
            </a:solidFill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Lao UI" pitchFamily="34" charset="0"/>
              </a:endParaRPr>
            </a:p>
          </p:txBody>
        </p:sp>
        <p:sp>
          <p:nvSpPr>
            <p:cNvPr id="130" name="TextBox 48"/>
            <p:cNvSpPr txBox="1"/>
            <p:nvPr/>
          </p:nvSpPr>
          <p:spPr>
            <a:xfrm rot="20430396">
              <a:off x="6410291" y="4716043"/>
              <a:ext cx="511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V2</a:t>
              </a: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val="138507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ac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7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6" grpId="0" animBg="1"/>
      <p:bldP spid="102" grpId="0" animBg="1"/>
      <p:bldP spid="103" grpId="0" animBg="1"/>
      <p:bldP spid="104" grpId="0" animBg="1"/>
      <p:bldP spid="115" grpId="0" animBg="1"/>
      <p:bldP spid="116" grpId="0" animBg="1"/>
      <p:bldP spid="12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17BEB6-A056-4B1E-9DF6-29FCA58E5BCC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C72D73-05C5-4705-AD9B-7154E6531E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926708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17BEB6-A056-4B1E-9DF6-29FCA58E5BCC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C72D73-05C5-4705-AD9B-7154E6531E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559957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635647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1722510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493807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857704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3825884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357087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027412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01757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Documents and Settings\tdz\桌面\新建文件夹\为高手鼓掌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9024" y="4635336"/>
            <a:ext cx="2908800" cy="1818000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tdz\桌面\新建文件夹\2012128173230492030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117394" y="4635336"/>
            <a:ext cx="2908800" cy="1818000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tdz\桌面\新建文件夹\2012511855371554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155764" y="4635336"/>
            <a:ext cx="2908800" cy="1818000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60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5967477" y="2757243"/>
            <a:ext cx="444010" cy="523875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Oval 61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5979439" y="3565675"/>
            <a:ext cx="420086" cy="521494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​​ 5"/>
          <p:cNvSpPr>
            <a:spLocks noChangeArrowheads="1"/>
          </p:cNvSpPr>
          <p:nvPr userDrawn="1"/>
        </p:nvSpPr>
        <p:spPr bwMode="auto">
          <a:xfrm>
            <a:off x="-600" y="405460"/>
            <a:ext cx="12193200" cy="4079229"/>
          </a:xfrm>
          <a:prstGeom prst="rect">
            <a:avLst/>
          </a:prstGeom>
          <a:solidFill>
            <a:srgbClr val="00ADDC"/>
          </a:solidFill>
          <a:ln w="9525" cmpd="sng">
            <a:noFill/>
            <a:miter lim="800000"/>
          </a:ln>
        </p:spPr>
        <p:txBody>
          <a:bodyPr lIns="287926" tIns="45708" rIns="91417" bIns="45708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2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Line 33"/>
          <p:cNvSpPr>
            <a:spLocks noChangeShapeType="1"/>
          </p:cNvSpPr>
          <p:nvPr userDrawn="1"/>
        </p:nvSpPr>
        <p:spPr bwMode="auto">
          <a:xfrm flipV="1">
            <a:off x="6187893" y="1671390"/>
            <a:ext cx="1587" cy="2700338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0" y="3913340"/>
            <a:ext cx="1922980" cy="15477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Line 19"/>
          <p:cNvSpPr>
            <a:spLocks noChangeShapeType="1"/>
          </p:cNvSpPr>
          <p:nvPr userDrawn="1"/>
        </p:nvSpPr>
        <p:spPr bwMode="auto">
          <a:xfrm flipH="1">
            <a:off x="1922979" y="2740573"/>
            <a:ext cx="200025" cy="1188244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Line 21"/>
          <p:cNvSpPr>
            <a:spLocks noChangeShapeType="1"/>
          </p:cNvSpPr>
          <p:nvPr userDrawn="1"/>
        </p:nvSpPr>
        <p:spPr bwMode="auto">
          <a:xfrm>
            <a:off x="3135827" y="2561978"/>
            <a:ext cx="7938" cy="180617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Oval 22"/>
          <p:cNvSpPr>
            <a:spLocks noChangeArrowheads="1"/>
          </p:cNvSpPr>
          <p:nvPr userDrawn="1"/>
        </p:nvSpPr>
        <p:spPr bwMode="auto">
          <a:xfrm>
            <a:off x="5679445" y="692696"/>
            <a:ext cx="1008109" cy="978694"/>
          </a:xfrm>
          <a:prstGeom prst="ellips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课件制作</a:t>
            </a:r>
          </a:p>
        </p:txBody>
      </p:sp>
      <p:grpSp>
        <p:nvGrpSpPr>
          <p:cNvPr id="15" name="Group 63"/>
          <p:cNvGrpSpPr/>
          <p:nvPr userDrawn="1"/>
        </p:nvGrpSpPr>
        <p:grpSpPr>
          <a:xfrm>
            <a:off x="5907430" y="2757243"/>
            <a:ext cx="564100" cy="523875"/>
            <a:chOff x="3073" y="2610"/>
            <a:chExt cx="438" cy="440"/>
          </a:xfrm>
        </p:grpSpPr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3181" y="2748"/>
              <a:ext cx="222" cy="164"/>
            </a:xfrm>
            <a:prstGeom prst="rect">
              <a:avLst/>
            </a:prstGeom>
            <a:solidFill>
              <a:srgbClr val="FFFFFF"/>
            </a:solidFill>
            <a:ln w="11113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29"/>
            <p:cNvSpPr/>
            <p:nvPr/>
          </p:nvSpPr>
          <p:spPr bwMode="auto">
            <a:xfrm>
              <a:off x="3182" y="2748"/>
              <a:ext cx="220" cy="110"/>
            </a:xfrm>
            <a:custGeom>
              <a:gdLst>
                <a:gd name="T0" fmla="*/ 0 w 278"/>
                <a:gd name="T1" fmla="*/ 0 h 140"/>
                <a:gd name="T2" fmla="*/ 138 w 278"/>
                <a:gd name="T3" fmla="*/ 140 h 140"/>
                <a:gd name="T4" fmla="*/ 278 w 278"/>
                <a:gd name="T5" fmla="*/ 0 h 140"/>
                <a:gd name="T6" fmla="*/ 0 w 278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40"/>
                <a:gd name="T14" fmla="*/ 278 w 278"/>
                <a:gd name="T15" fmla="*/ 140 h 14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40">
                  <a:moveTo>
                    <a:pt x="0" y="0"/>
                  </a:moveTo>
                  <a:lnTo>
                    <a:pt x="138" y="140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" name="Oval 27"/>
            <p:cNvSpPr>
              <a:spLocks noChangeArrowheads="1"/>
            </p:cNvSpPr>
            <p:nvPr/>
          </p:nvSpPr>
          <p:spPr bwMode="auto">
            <a:xfrm>
              <a:off x="3073" y="2610"/>
              <a:ext cx="438" cy="440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64"/>
          <p:cNvGrpSpPr/>
          <p:nvPr userDrawn="1"/>
        </p:nvGrpSpPr>
        <p:grpSpPr>
          <a:xfrm>
            <a:off x="5907430" y="3565675"/>
            <a:ext cx="564100" cy="521494"/>
            <a:chOff x="3073" y="3289"/>
            <a:chExt cx="438" cy="438"/>
          </a:xfrm>
        </p:grpSpPr>
        <p:sp>
          <p:nvSpPr>
            <p:cNvPr id="20" name="Freeform 32"/>
            <p:cNvSpPr/>
            <p:nvPr/>
          </p:nvSpPr>
          <p:spPr bwMode="auto">
            <a:xfrm>
              <a:off x="3173" y="3389"/>
              <a:ext cx="240" cy="241"/>
            </a:xfrm>
            <a:custGeom>
              <a:gdLst>
                <a:gd name="T0" fmla="*/ 303 w 303"/>
                <a:gd name="T1" fmla="*/ 263 h 305"/>
                <a:gd name="T2" fmla="*/ 171 w 303"/>
                <a:gd name="T3" fmla="*/ 131 h 305"/>
                <a:gd name="T4" fmla="*/ 223 w 303"/>
                <a:gd name="T5" fmla="*/ 77 h 305"/>
                <a:gd name="T6" fmla="*/ 0 w 303"/>
                <a:gd name="T7" fmla="*/ 0 h 305"/>
                <a:gd name="T8" fmla="*/ 76 w 303"/>
                <a:gd name="T9" fmla="*/ 224 h 305"/>
                <a:gd name="T10" fmla="*/ 129 w 303"/>
                <a:gd name="T11" fmla="*/ 170 h 305"/>
                <a:gd name="T12" fmla="*/ 262 w 303"/>
                <a:gd name="T13" fmla="*/ 305 h 305"/>
                <a:gd name="T14" fmla="*/ 303 w 303"/>
                <a:gd name="T15" fmla="*/ 263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05"/>
                <a:gd name="T26" fmla="*/ 303 w 303"/>
                <a:gd name="T27" fmla="*/ 305 h 305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chemeClr val="bg1"/>
            </a:solidFill>
            <a:ln w="11113" cap="flat">
              <a:noFill/>
              <a:prstDash val="solid"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3073" y="3289"/>
              <a:ext cx="438" cy="438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2" name="Freeform 11"/>
          <p:cNvSpPr/>
          <p:nvPr userDrawn="1"/>
        </p:nvSpPr>
        <p:spPr bwMode="auto">
          <a:xfrm>
            <a:off x="1154632" y="2738190"/>
            <a:ext cx="981075" cy="198834"/>
          </a:xfrm>
          <a:custGeom>
            <a:gdLst>
              <a:gd name="T0" fmla="*/ 0 w 618"/>
              <a:gd name="T1" fmla="*/ 167 h 167"/>
              <a:gd name="T2" fmla="*/ 616 w 618"/>
              <a:gd name="T3" fmla="*/ 20 h 167"/>
              <a:gd name="T4" fmla="*/ 618 w 618"/>
              <a:gd name="T5" fmla="*/ 0 h 167"/>
              <a:gd name="T6" fmla="*/ 2 w 618"/>
              <a:gd name="T7" fmla="*/ 153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Freeform 13"/>
          <p:cNvSpPr/>
          <p:nvPr userDrawn="1"/>
        </p:nvSpPr>
        <p:spPr bwMode="auto">
          <a:xfrm>
            <a:off x="2103952" y="2459586"/>
            <a:ext cx="1566863" cy="309563"/>
          </a:xfrm>
          <a:custGeom>
            <a:gdLst>
              <a:gd name="T0" fmla="*/ 0 w 987"/>
              <a:gd name="T1" fmla="*/ 260 h 260"/>
              <a:gd name="T2" fmla="*/ 985 w 987"/>
              <a:gd name="T3" fmla="*/ 19 h 260"/>
              <a:gd name="T4" fmla="*/ 987 w 987"/>
              <a:gd name="T5" fmla="*/ 0 h 260"/>
              <a:gd name="T6" fmla="*/ 8 w 987"/>
              <a:gd name="T7" fmla="*/ 238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6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Freeform 15"/>
          <p:cNvSpPr/>
          <p:nvPr userDrawn="1"/>
        </p:nvSpPr>
        <p:spPr bwMode="auto">
          <a:xfrm>
            <a:off x="1260995" y="946300"/>
            <a:ext cx="2541587" cy="845344"/>
          </a:xfrm>
          <a:custGeom>
            <a:gdLst>
              <a:gd name="T0" fmla="*/ 1002 w 1002"/>
              <a:gd name="T1" fmla="*/ 3 h 396"/>
              <a:gd name="T2" fmla="*/ 997 w 1002"/>
              <a:gd name="T3" fmla="*/ 12 h 396"/>
              <a:gd name="T4" fmla="*/ 993 w 1002"/>
              <a:gd name="T5" fmla="*/ 11 h 396"/>
              <a:gd name="T6" fmla="*/ 982 w 1002"/>
              <a:gd name="T7" fmla="*/ 9 h 396"/>
              <a:gd name="T8" fmla="*/ 967 w 1002"/>
              <a:gd name="T9" fmla="*/ 9 h 396"/>
              <a:gd name="T10" fmla="*/ 953 w 1002"/>
              <a:gd name="T11" fmla="*/ 11 h 396"/>
              <a:gd name="T12" fmla="*/ 939 w 1002"/>
              <a:gd name="T13" fmla="*/ 16 h 396"/>
              <a:gd name="T14" fmla="*/ 424 w 1002"/>
              <a:gd name="T15" fmla="*/ 224 h 396"/>
              <a:gd name="T16" fmla="*/ 376 w 1002"/>
              <a:gd name="T17" fmla="*/ 244 h 396"/>
              <a:gd name="T18" fmla="*/ 1 w 1002"/>
              <a:gd name="T19" fmla="*/ 396 h 396"/>
              <a:gd name="T20" fmla="*/ 0 w 1002"/>
              <a:gd name="T21" fmla="*/ 390 h 396"/>
              <a:gd name="T22" fmla="*/ 377 w 1002"/>
              <a:gd name="T23" fmla="*/ 237 h 396"/>
              <a:gd name="T24" fmla="*/ 424 w 1002"/>
              <a:gd name="T25" fmla="*/ 218 h 396"/>
              <a:gd name="T26" fmla="*/ 938 w 1002"/>
              <a:gd name="T27" fmla="*/ 8 h 396"/>
              <a:gd name="T28" fmla="*/ 954 w 1002"/>
              <a:gd name="T29" fmla="*/ 3 h 396"/>
              <a:gd name="T30" fmla="*/ 971 w 1002"/>
              <a:gd name="T31" fmla="*/ 1 h 396"/>
              <a:gd name="T32" fmla="*/ 987 w 1002"/>
              <a:gd name="T33" fmla="*/ 0 h 396"/>
              <a:gd name="T34" fmla="*/ 1000 w 1002"/>
              <a:gd name="T35" fmla="*/ 3 h 396"/>
              <a:gd name="T36" fmla="*/ 1002 w 1002"/>
              <a:gd name="T37" fmla="*/ 3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Freeform 16"/>
          <p:cNvSpPr/>
          <p:nvPr userDrawn="1"/>
        </p:nvSpPr>
        <p:spPr bwMode="auto">
          <a:xfrm>
            <a:off x="938727" y="1778549"/>
            <a:ext cx="325438" cy="1190625"/>
          </a:xfrm>
          <a:custGeom>
            <a:gdLst>
              <a:gd name="T0" fmla="*/ 128 w 128"/>
              <a:gd name="T1" fmla="*/ 6 h 558"/>
              <a:gd name="T2" fmla="*/ 124 w 128"/>
              <a:gd name="T3" fmla="*/ 7 h 558"/>
              <a:gd name="T4" fmla="*/ 118 w 128"/>
              <a:gd name="T5" fmla="*/ 11 h 558"/>
              <a:gd name="T6" fmla="*/ 112 w 128"/>
              <a:gd name="T7" fmla="*/ 17 h 558"/>
              <a:gd name="T8" fmla="*/ 108 w 128"/>
              <a:gd name="T9" fmla="*/ 24 h 558"/>
              <a:gd name="T10" fmla="*/ 106 w 128"/>
              <a:gd name="T11" fmla="*/ 31 h 558"/>
              <a:gd name="T12" fmla="*/ 64 w 128"/>
              <a:gd name="T13" fmla="*/ 240 h 558"/>
              <a:gd name="T14" fmla="*/ 55 w 128"/>
              <a:gd name="T15" fmla="*/ 287 h 558"/>
              <a:gd name="T16" fmla="*/ 7 w 128"/>
              <a:gd name="T17" fmla="*/ 530 h 558"/>
              <a:gd name="T18" fmla="*/ 6 w 128"/>
              <a:gd name="T19" fmla="*/ 539 h 558"/>
              <a:gd name="T20" fmla="*/ 8 w 128"/>
              <a:gd name="T21" fmla="*/ 545 h 558"/>
              <a:gd name="T22" fmla="*/ 13 w 128"/>
              <a:gd name="T23" fmla="*/ 549 h 558"/>
              <a:gd name="T24" fmla="*/ 19 w 128"/>
              <a:gd name="T25" fmla="*/ 550 h 558"/>
              <a:gd name="T26" fmla="*/ 86 w 128"/>
              <a:gd name="T27" fmla="*/ 535 h 558"/>
              <a:gd name="T28" fmla="*/ 85 w 128"/>
              <a:gd name="T29" fmla="*/ 543 h 558"/>
              <a:gd name="T30" fmla="*/ 17 w 128"/>
              <a:gd name="T31" fmla="*/ 558 h 558"/>
              <a:gd name="T32" fmla="*/ 9 w 128"/>
              <a:gd name="T33" fmla="*/ 557 h 558"/>
              <a:gd name="T34" fmla="*/ 3 w 128"/>
              <a:gd name="T35" fmla="*/ 552 h 558"/>
              <a:gd name="T36" fmla="*/ 0 w 128"/>
              <a:gd name="T37" fmla="*/ 543 h 558"/>
              <a:gd name="T38" fmla="*/ 1 w 128"/>
              <a:gd name="T39" fmla="*/ 531 h 558"/>
              <a:gd name="T40" fmla="*/ 49 w 128"/>
              <a:gd name="T41" fmla="*/ 289 h 558"/>
              <a:gd name="T42" fmla="*/ 58 w 128"/>
              <a:gd name="T43" fmla="*/ 242 h 558"/>
              <a:gd name="T44" fmla="*/ 100 w 128"/>
              <a:gd name="T45" fmla="*/ 33 h 558"/>
              <a:gd name="T46" fmla="*/ 104 w 128"/>
              <a:gd name="T47" fmla="*/ 23 h 558"/>
              <a:gd name="T48" fmla="*/ 110 w 128"/>
              <a:gd name="T49" fmla="*/ 14 h 558"/>
              <a:gd name="T50" fmla="*/ 117 w 128"/>
              <a:gd name="T51" fmla="*/ 6 h 558"/>
              <a:gd name="T52" fmla="*/ 126 w 128"/>
              <a:gd name="T53" fmla="*/ 1 h 558"/>
              <a:gd name="T54" fmla="*/ 127 w 128"/>
              <a:gd name="T55" fmla="*/ 0 h 558"/>
              <a:gd name="T56" fmla="*/ 128 w 128"/>
              <a:gd name="T57" fmla="*/ 6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Freeform 17"/>
          <p:cNvSpPr/>
          <p:nvPr userDrawn="1"/>
        </p:nvSpPr>
        <p:spPr bwMode="auto">
          <a:xfrm>
            <a:off x="3673990" y="952253"/>
            <a:ext cx="1308100" cy="1528763"/>
          </a:xfrm>
          <a:custGeom>
            <a:gdLst>
              <a:gd name="T0" fmla="*/ 46 w 516"/>
              <a:gd name="T1" fmla="*/ 9 h 716"/>
              <a:gd name="T2" fmla="*/ 485 w 516"/>
              <a:gd name="T3" fmla="*/ 148 h 716"/>
              <a:gd name="T4" fmla="*/ 496 w 516"/>
              <a:gd name="T5" fmla="*/ 154 h 716"/>
              <a:gd name="T6" fmla="*/ 501 w 516"/>
              <a:gd name="T7" fmla="*/ 164 h 716"/>
              <a:gd name="T8" fmla="*/ 501 w 516"/>
              <a:gd name="T9" fmla="*/ 175 h 716"/>
              <a:gd name="T10" fmla="*/ 494 w 516"/>
              <a:gd name="T11" fmla="*/ 187 h 716"/>
              <a:gd name="T12" fmla="*/ 113 w 516"/>
              <a:gd name="T13" fmla="*/ 656 h 716"/>
              <a:gd name="T14" fmla="*/ 100 w 516"/>
              <a:gd name="T15" fmla="*/ 668 h 716"/>
              <a:gd name="T16" fmla="*/ 84 w 516"/>
              <a:gd name="T17" fmla="*/ 679 h 716"/>
              <a:gd name="T18" fmla="*/ 66 w 516"/>
              <a:gd name="T19" fmla="*/ 689 h 716"/>
              <a:gd name="T20" fmla="*/ 49 w 516"/>
              <a:gd name="T21" fmla="*/ 694 h 716"/>
              <a:gd name="T22" fmla="*/ 0 w 516"/>
              <a:gd name="T23" fmla="*/ 705 h 716"/>
              <a:gd name="T24" fmla="*/ 0 w 516"/>
              <a:gd name="T25" fmla="*/ 716 h 716"/>
              <a:gd name="T26" fmla="*/ 50 w 516"/>
              <a:gd name="T27" fmla="*/ 705 h 716"/>
              <a:gd name="T28" fmla="*/ 69 w 516"/>
              <a:gd name="T29" fmla="*/ 699 h 716"/>
              <a:gd name="T30" fmla="*/ 89 w 516"/>
              <a:gd name="T31" fmla="*/ 689 h 716"/>
              <a:gd name="T32" fmla="*/ 108 w 516"/>
              <a:gd name="T33" fmla="*/ 676 h 716"/>
              <a:gd name="T34" fmla="*/ 122 w 516"/>
              <a:gd name="T35" fmla="*/ 661 h 716"/>
              <a:gd name="T36" fmla="*/ 506 w 516"/>
              <a:gd name="T37" fmla="*/ 190 h 716"/>
              <a:gd name="T38" fmla="*/ 515 w 516"/>
              <a:gd name="T39" fmla="*/ 174 h 716"/>
              <a:gd name="T40" fmla="*/ 515 w 516"/>
              <a:gd name="T41" fmla="*/ 159 h 716"/>
              <a:gd name="T42" fmla="*/ 508 w 516"/>
              <a:gd name="T43" fmla="*/ 147 h 716"/>
              <a:gd name="T44" fmla="*/ 493 w 516"/>
              <a:gd name="T45" fmla="*/ 138 h 716"/>
              <a:gd name="T46" fmla="*/ 51 w 516"/>
              <a:gd name="T47" fmla="*/ 0 h 716"/>
              <a:gd name="T48" fmla="*/ 46 w 516"/>
              <a:gd name="T49" fmla="*/ 9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Line 51"/>
          <p:cNvSpPr>
            <a:spLocks noChangeShapeType="1"/>
          </p:cNvSpPr>
          <p:nvPr userDrawn="1"/>
        </p:nvSpPr>
        <p:spPr bwMode="auto">
          <a:xfrm>
            <a:off x="3129479" y="4365776"/>
            <a:ext cx="3071203" cy="2380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Text Box 52"/>
          <p:cNvSpPr txBox="1">
            <a:spLocks noChangeArrowheads="1"/>
          </p:cNvSpPr>
          <p:nvPr userDrawn="1"/>
        </p:nvSpPr>
        <p:spPr bwMode="auto">
          <a:xfrm>
            <a:off x="6787424" y="2060709"/>
            <a:ext cx="4619550" cy="351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FFFFFF"/>
                </a:solidFill>
                <a:latin typeface="Arial" panose="020b0604020202020204" pitchFamily="34" charset="0"/>
              </a:rPr>
              <a:t>http://t.qq.com/teliss</a:t>
            </a:r>
            <a:endParaRPr lang="en-GB" altLang="zh-CN" sz="2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 Box 54"/>
          <p:cNvSpPr txBox="1">
            <a:spLocks noChangeArrowheads="1"/>
          </p:cNvSpPr>
          <p:nvPr userDrawn="1"/>
        </p:nvSpPr>
        <p:spPr bwMode="auto">
          <a:xfrm>
            <a:off x="6786000" y="2845942"/>
            <a:ext cx="4475534" cy="35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FFFFFF"/>
                </a:solidFill>
                <a:latin typeface="Arial" panose="020b0604020202020204" pitchFamily="34" charset="0"/>
              </a:rPr>
              <a:t>http://teliss.blog.163.com</a:t>
            </a:r>
          </a:p>
        </p:txBody>
      </p:sp>
      <p:sp>
        <p:nvSpPr>
          <p:cNvPr id="30" name="Text Box 59"/>
          <p:cNvSpPr txBox="1">
            <a:spLocks noChangeArrowheads="1"/>
          </p:cNvSpPr>
          <p:nvPr userDrawn="1"/>
        </p:nvSpPr>
        <p:spPr bwMode="auto">
          <a:xfrm>
            <a:off x="6787424" y="3662448"/>
            <a:ext cx="4996414" cy="351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FFFFFF"/>
                </a:solidFill>
                <a:latin typeface="Arial" panose="020b0604020202020204" pitchFamily="34" charset="0"/>
              </a:rPr>
              <a:t>http</a:t>
            </a:r>
            <a:r>
              <a:rPr lang="en-US" altLang="zh-CN" sz="2200" smtClean="0">
                <a:solidFill>
                  <a:srgbClr val="FFFFFF"/>
                </a:solidFill>
                <a:latin typeface="Arial" panose="020b0604020202020204" pitchFamily="34" charset="0"/>
              </a:rPr>
              <a:t>://weibo.com/teliss</a:t>
            </a:r>
            <a:endParaRPr lang="en-GB" altLang="zh-CN" sz="2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62"/>
          <p:cNvSpPr txBox="1">
            <a:spLocks noChangeArrowheads="1"/>
          </p:cNvSpPr>
          <p:nvPr userDrawn="1"/>
        </p:nvSpPr>
        <p:spPr bwMode="auto">
          <a:xfrm>
            <a:off x="6787424" y="882557"/>
            <a:ext cx="4763566" cy="598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课件制作：布衣公子</a:t>
            </a:r>
            <a:r>
              <a:rPr lang="en-US" altLang="zh-CN" sz="220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/@</a:t>
            </a:r>
            <a:r>
              <a:rPr lang="en-US" altLang="zh-CN" sz="2200" err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zh-CN" sz="2200" err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eliss</a:t>
            </a:r>
            <a:endParaRPr lang="en-GB" altLang="zh-CN" sz="2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 rot="20445248">
            <a:off x="1391032" y="1491918"/>
            <a:ext cx="2954609" cy="923305"/>
          </a:xfrm>
          <a:prstGeom prst="rect">
            <a:avLst/>
          </a:prstGeom>
          <a:noFill/>
        </p:spPr>
        <p:txBody>
          <a:bodyPr wrap="none" lIns="91417" tIns="45708" rIns="91417" bIns="457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谢谢观看</a:t>
            </a:r>
          </a:p>
        </p:txBody>
      </p:sp>
      <p:pic>
        <p:nvPicPr>
          <p:cNvPr id="33" name="Picture 3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972110" y="3632352"/>
            <a:ext cx="457143" cy="41142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E:\仝德志文件，勿删！\03-参考文档\！PPT图片及版面资源\06-PPT精选插图\05-头像\嘿嘿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54186" y="728321"/>
            <a:ext cx="853334" cy="85333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Documents and Settings\tdz\桌面\新建文件夹\欢迎02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194135" y="4635336"/>
            <a:ext cx="2908800" cy="1818000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user\Desktop\未标题-4 拷贝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012568" y="2794759"/>
            <a:ext cx="356400" cy="4536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组合 36"/>
          <p:cNvGrpSpPr/>
          <p:nvPr userDrawn="1"/>
        </p:nvGrpSpPr>
        <p:grpSpPr>
          <a:xfrm>
            <a:off x="5907429" y="1965479"/>
            <a:ext cx="564102" cy="523876"/>
            <a:chOff x="5907429" y="1965479"/>
            <a:chExt cx="564102" cy="523876"/>
          </a:xfrm>
        </p:grpSpPr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5907429" y="1965479"/>
              <a:ext cx="564102" cy="523876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9" name="Picture 4" descr="C:\Users\user\Desktop\未标题-5 拷贝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6007082" y="2021384"/>
              <a:ext cx="448164" cy="40126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val="3969714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9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804824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255169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72091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1"/>
          <p:cNvSpPr txBox="1"/>
          <p:nvPr userDrawn="1"/>
        </p:nvSpPr>
        <p:spPr>
          <a:xfrm>
            <a:off x="1753344" y="393730"/>
            <a:ext cx="2124000" cy="288032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目录页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493073" y="980728"/>
            <a:ext cx="3168352" cy="802842"/>
            <a:chOff x="406574" y="980728"/>
            <a:chExt cx="3168352" cy="802842"/>
          </a:xfrm>
        </p:grpSpPr>
        <p:sp>
          <p:nvSpPr>
            <p:cNvPr id="9" name="矩形 8"/>
            <p:cNvSpPr/>
            <p:nvPr/>
          </p:nvSpPr>
          <p:spPr bwMode="auto">
            <a:xfrm>
              <a:off x="406574" y="1252812"/>
              <a:ext cx="3168352" cy="530758"/>
            </a:xfrm>
            <a:prstGeom prst="rect">
              <a:avLst/>
            </a:prstGeom>
            <a:solidFill>
              <a:schemeClr val="bg1">
                <a:lumMod val="50000"/>
                <a:alpha val="51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406574" y="1252814"/>
              <a:ext cx="3168352" cy="529200"/>
            </a:xfrm>
            <a:prstGeom prst="rect">
              <a:avLst/>
            </a:prstGeom>
            <a:gradFill>
              <a:gsLst>
                <a:gs pos="0">
                  <a:schemeClr val="bg1">
                    <a:alpha val="26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流程图: 联系 10"/>
            <p:cNvSpPr/>
            <p:nvPr/>
          </p:nvSpPr>
          <p:spPr bwMode="auto">
            <a:xfrm>
              <a:off x="460590" y="1307533"/>
              <a:ext cx="90000" cy="9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流程图: 联系 11"/>
            <p:cNvSpPr/>
            <p:nvPr/>
          </p:nvSpPr>
          <p:spPr bwMode="auto">
            <a:xfrm>
              <a:off x="460590" y="1322776"/>
              <a:ext cx="90000" cy="9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直接连接符 12"/>
            <p:cNvCxnSpPr>
              <a:endCxn id="15" idx="0"/>
            </p:cNvCxnSpPr>
            <p:nvPr/>
          </p:nvCxnSpPr>
          <p:spPr bwMode="auto">
            <a:xfrm flipH="1">
              <a:off x="3457918" y="980728"/>
              <a:ext cx="0" cy="342048"/>
            </a:xfrm>
            <a:prstGeom prst="line">
              <a:avLst/>
            </a:prstGeom>
            <a:ln>
              <a:solidFill>
                <a:srgbClr val="F69240"/>
              </a:solidFill>
              <a:head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流程图: 联系 13"/>
            <p:cNvSpPr/>
            <p:nvPr/>
          </p:nvSpPr>
          <p:spPr bwMode="auto">
            <a:xfrm>
              <a:off x="3412918" y="1307533"/>
              <a:ext cx="90000" cy="9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流程图: 联系 14"/>
            <p:cNvSpPr/>
            <p:nvPr/>
          </p:nvSpPr>
          <p:spPr bwMode="auto">
            <a:xfrm>
              <a:off x="3412918" y="1322776"/>
              <a:ext cx="90000" cy="9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 bwMode="auto">
            <a:xfrm flipH="1">
              <a:off x="505590" y="980728"/>
              <a:ext cx="0" cy="342048"/>
            </a:xfrm>
            <a:prstGeom prst="line">
              <a:avLst/>
            </a:prstGeom>
            <a:ln>
              <a:solidFill>
                <a:srgbClr val="F69240"/>
              </a:solidFill>
              <a:head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TextBox 49"/>
          <p:cNvSpPr txBox="1">
            <a:spLocks noChangeArrowheads="1"/>
          </p:cNvSpPr>
          <p:nvPr userDrawn="1"/>
        </p:nvSpPr>
        <p:spPr bwMode="auto">
          <a:xfrm>
            <a:off x="637089" y="1357767"/>
            <a:ext cx="244827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人生</a:t>
            </a:r>
            <a:r>
              <a:rPr lang="zh-CN" altLang="en-US" b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  <a:endParaRPr lang="zh-CN" altLang="en-US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492421" y="1652168"/>
            <a:ext cx="3169004" cy="4706026"/>
            <a:chOff x="405922" y="1652168"/>
            <a:chExt cx="3169004" cy="4706026"/>
          </a:xfrm>
        </p:grpSpPr>
        <p:pic>
          <p:nvPicPr>
            <p:cNvPr id="19" name="Picture 5" descr="C:\Users\user\Desktop\9124-12041022532540 拷贝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05922" y="2132856"/>
              <a:ext cx="3169004" cy="422533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直接连接符 19"/>
            <p:cNvCxnSpPr/>
            <p:nvPr/>
          </p:nvCxnSpPr>
          <p:spPr bwMode="auto">
            <a:xfrm flipH="1">
              <a:off x="694606" y="1652168"/>
              <a:ext cx="0" cy="768720"/>
            </a:xfrm>
            <a:prstGeom prst="line">
              <a:avLst/>
            </a:prstGeom>
            <a:ln>
              <a:solidFill>
                <a:srgbClr val="F69240"/>
              </a:solidFill>
              <a:headEnd type="oval"/>
              <a:tail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 bwMode="auto">
            <a:xfrm flipH="1">
              <a:off x="3286894" y="1652168"/>
              <a:ext cx="0" cy="768720"/>
            </a:xfrm>
            <a:prstGeom prst="line">
              <a:avLst/>
            </a:prstGeom>
            <a:ln>
              <a:solidFill>
                <a:srgbClr val="F69240"/>
              </a:solidFill>
              <a:headEnd type="oval"/>
              <a:tail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 userDrawn="1"/>
        </p:nvGrpSpPr>
        <p:grpSpPr>
          <a:xfrm>
            <a:off x="4021465" y="980728"/>
            <a:ext cx="3168352" cy="802842"/>
            <a:chOff x="406574" y="980728"/>
            <a:chExt cx="3168352" cy="802842"/>
          </a:xfrm>
        </p:grpSpPr>
        <p:sp>
          <p:nvSpPr>
            <p:cNvPr id="23" name="矩形 22"/>
            <p:cNvSpPr/>
            <p:nvPr/>
          </p:nvSpPr>
          <p:spPr bwMode="auto">
            <a:xfrm>
              <a:off x="406574" y="1252812"/>
              <a:ext cx="3168352" cy="530758"/>
            </a:xfrm>
            <a:prstGeom prst="rect">
              <a:avLst/>
            </a:prstGeom>
            <a:solidFill>
              <a:schemeClr val="bg1">
                <a:lumMod val="50000"/>
                <a:alpha val="51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406574" y="1252814"/>
              <a:ext cx="3168352" cy="529200"/>
            </a:xfrm>
            <a:prstGeom prst="rect">
              <a:avLst/>
            </a:prstGeom>
            <a:gradFill>
              <a:gsLst>
                <a:gs pos="0">
                  <a:schemeClr val="bg1">
                    <a:alpha val="26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流程图: 联系 24"/>
            <p:cNvSpPr/>
            <p:nvPr/>
          </p:nvSpPr>
          <p:spPr bwMode="auto">
            <a:xfrm>
              <a:off x="460590" y="1307533"/>
              <a:ext cx="90000" cy="9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流程图: 联系 25"/>
            <p:cNvSpPr/>
            <p:nvPr/>
          </p:nvSpPr>
          <p:spPr bwMode="auto">
            <a:xfrm>
              <a:off x="460590" y="1322776"/>
              <a:ext cx="90000" cy="9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27" name="直接连接符 26"/>
            <p:cNvCxnSpPr>
              <a:endCxn id="29" idx="0"/>
            </p:cNvCxnSpPr>
            <p:nvPr/>
          </p:nvCxnSpPr>
          <p:spPr bwMode="auto">
            <a:xfrm flipH="1">
              <a:off x="3457918" y="980728"/>
              <a:ext cx="0" cy="342048"/>
            </a:xfrm>
            <a:prstGeom prst="line">
              <a:avLst/>
            </a:prstGeom>
            <a:ln>
              <a:solidFill>
                <a:srgbClr val="F69240"/>
              </a:solidFill>
              <a:head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流程图: 联系 27"/>
            <p:cNvSpPr/>
            <p:nvPr/>
          </p:nvSpPr>
          <p:spPr bwMode="auto">
            <a:xfrm>
              <a:off x="3412918" y="1307533"/>
              <a:ext cx="90000" cy="9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流程图: 联系 28"/>
            <p:cNvSpPr/>
            <p:nvPr/>
          </p:nvSpPr>
          <p:spPr bwMode="auto">
            <a:xfrm>
              <a:off x="3412918" y="1322776"/>
              <a:ext cx="90000" cy="9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 bwMode="auto">
            <a:xfrm flipH="1">
              <a:off x="505590" y="980728"/>
              <a:ext cx="0" cy="342048"/>
            </a:xfrm>
            <a:prstGeom prst="line">
              <a:avLst/>
            </a:prstGeom>
            <a:ln>
              <a:solidFill>
                <a:srgbClr val="F69240"/>
              </a:solidFill>
              <a:head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1" name="TextBox 49"/>
          <p:cNvSpPr txBox="1">
            <a:spLocks noChangeArrowheads="1"/>
          </p:cNvSpPr>
          <p:nvPr userDrawn="1"/>
        </p:nvSpPr>
        <p:spPr bwMode="auto">
          <a:xfrm>
            <a:off x="4165481" y="1357767"/>
            <a:ext cx="244827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b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人生</a:t>
            </a:r>
            <a:r>
              <a:rPr lang="zh-CN" altLang="en-US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规划</a:t>
            </a:r>
            <a:r>
              <a:rPr lang="zh-CN" altLang="en-US" b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  <a:endParaRPr lang="zh-CN" altLang="en-US" b="1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组合 31"/>
          <p:cNvGrpSpPr/>
          <p:nvPr userDrawn="1"/>
        </p:nvGrpSpPr>
        <p:grpSpPr>
          <a:xfrm>
            <a:off x="4017129" y="1652168"/>
            <a:ext cx="3172688" cy="4710939"/>
            <a:chOff x="3930630" y="1652168"/>
            <a:chExt cx="3172688" cy="4710939"/>
          </a:xfrm>
        </p:grpSpPr>
        <p:pic>
          <p:nvPicPr>
            <p:cNvPr id="33" name="Picture 3" descr="C:\Users\user\Desktop\00265539666d115deb0406 拷贝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930630" y="2132856"/>
              <a:ext cx="3172688" cy="423025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组合 33"/>
            <p:cNvGrpSpPr/>
            <p:nvPr/>
          </p:nvGrpSpPr>
          <p:grpSpPr>
            <a:xfrm>
              <a:off x="4222998" y="1652168"/>
              <a:ext cx="2592288" cy="768720"/>
              <a:chOff x="694606" y="1652168"/>
              <a:chExt cx="2592288" cy="768720"/>
            </a:xfrm>
          </p:grpSpPr>
          <p:cxnSp>
            <p:nvCxnSpPr>
              <p:cNvPr id="35" name="直接连接符 34"/>
              <p:cNvCxnSpPr/>
              <p:nvPr/>
            </p:nvCxnSpPr>
            <p:spPr bwMode="auto">
              <a:xfrm flipH="1">
                <a:off x="694606" y="1652168"/>
                <a:ext cx="0" cy="768720"/>
              </a:xfrm>
              <a:prstGeom prst="line">
                <a:avLst/>
              </a:prstGeom>
              <a:ln>
                <a:solidFill>
                  <a:srgbClr val="F69240"/>
                </a:solidFill>
                <a:headEnd type="oval"/>
                <a:tailEnd type="oval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 bwMode="auto">
              <a:xfrm flipH="1">
                <a:off x="3286894" y="1652168"/>
                <a:ext cx="0" cy="768720"/>
              </a:xfrm>
              <a:prstGeom prst="line">
                <a:avLst/>
              </a:prstGeom>
              <a:ln>
                <a:solidFill>
                  <a:srgbClr val="F69240"/>
                </a:solidFill>
                <a:headEnd type="oval"/>
                <a:tailEnd type="oval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/>
          <p:cNvGrpSpPr/>
          <p:nvPr userDrawn="1"/>
        </p:nvGrpSpPr>
        <p:grpSpPr>
          <a:xfrm>
            <a:off x="7549857" y="980728"/>
            <a:ext cx="3168352" cy="802842"/>
            <a:chOff x="406574" y="980728"/>
            <a:chExt cx="3168352" cy="802842"/>
          </a:xfrm>
        </p:grpSpPr>
        <p:sp>
          <p:nvSpPr>
            <p:cNvPr id="38" name="矩形 37"/>
            <p:cNvSpPr/>
            <p:nvPr/>
          </p:nvSpPr>
          <p:spPr bwMode="auto">
            <a:xfrm>
              <a:off x="406574" y="1252812"/>
              <a:ext cx="3168352" cy="530758"/>
            </a:xfrm>
            <a:prstGeom prst="rect">
              <a:avLst/>
            </a:prstGeom>
            <a:solidFill>
              <a:schemeClr val="bg1">
                <a:lumMod val="50000"/>
                <a:alpha val="51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406574" y="1252814"/>
              <a:ext cx="3168352" cy="529200"/>
            </a:xfrm>
            <a:prstGeom prst="rect">
              <a:avLst/>
            </a:prstGeom>
            <a:gradFill>
              <a:gsLst>
                <a:gs pos="0">
                  <a:schemeClr val="bg1">
                    <a:alpha val="26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流程图: 联系 39"/>
            <p:cNvSpPr/>
            <p:nvPr/>
          </p:nvSpPr>
          <p:spPr bwMode="auto">
            <a:xfrm>
              <a:off x="460590" y="1307533"/>
              <a:ext cx="90000" cy="9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流程图: 联系 40"/>
            <p:cNvSpPr/>
            <p:nvPr/>
          </p:nvSpPr>
          <p:spPr bwMode="auto">
            <a:xfrm>
              <a:off x="460590" y="1322776"/>
              <a:ext cx="90000" cy="9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42" name="直接连接符 41"/>
            <p:cNvCxnSpPr>
              <a:endCxn id="44" idx="0"/>
            </p:cNvCxnSpPr>
            <p:nvPr/>
          </p:nvCxnSpPr>
          <p:spPr bwMode="auto">
            <a:xfrm flipH="1">
              <a:off x="3457918" y="980728"/>
              <a:ext cx="0" cy="342048"/>
            </a:xfrm>
            <a:prstGeom prst="line">
              <a:avLst/>
            </a:prstGeom>
            <a:ln>
              <a:solidFill>
                <a:srgbClr val="F69240"/>
              </a:solidFill>
              <a:head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3" name="流程图: 联系 42"/>
            <p:cNvSpPr/>
            <p:nvPr/>
          </p:nvSpPr>
          <p:spPr bwMode="auto">
            <a:xfrm>
              <a:off x="3412918" y="1307533"/>
              <a:ext cx="90000" cy="9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流程图: 联系 43"/>
            <p:cNvSpPr/>
            <p:nvPr/>
          </p:nvSpPr>
          <p:spPr bwMode="auto">
            <a:xfrm>
              <a:off x="3412918" y="1322776"/>
              <a:ext cx="90000" cy="9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 bwMode="auto">
            <a:xfrm flipH="1">
              <a:off x="505590" y="980728"/>
              <a:ext cx="0" cy="342048"/>
            </a:xfrm>
            <a:prstGeom prst="line">
              <a:avLst/>
            </a:prstGeom>
            <a:ln>
              <a:solidFill>
                <a:srgbClr val="F69240"/>
              </a:solidFill>
              <a:head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6" name="TextBox 49"/>
          <p:cNvSpPr txBox="1">
            <a:spLocks noChangeArrowheads="1"/>
          </p:cNvSpPr>
          <p:nvPr userDrawn="1"/>
        </p:nvSpPr>
        <p:spPr bwMode="auto">
          <a:xfrm>
            <a:off x="7693873" y="1357767"/>
            <a:ext cx="244827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b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人生规划过程</a:t>
            </a:r>
            <a:endParaRPr lang="zh-CN" altLang="en-US" b="1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7" name="组合 46"/>
          <p:cNvGrpSpPr/>
          <p:nvPr userDrawn="1"/>
        </p:nvGrpSpPr>
        <p:grpSpPr>
          <a:xfrm>
            <a:off x="7549857" y="1652168"/>
            <a:ext cx="3169004" cy="4706026"/>
            <a:chOff x="7463358" y="1652168"/>
            <a:chExt cx="3169004" cy="4706026"/>
          </a:xfrm>
        </p:grpSpPr>
        <p:pic>
          <p:nvPicPr>
            <p:cNvPr id="48" name="Picture 6" descr="C:\Users\user\Desktop\漂亮的小孩子 拷贝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7463358" y="2132856"/>
              <a:ext cx="3169004" cy="422533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组合 48"/>
            <p:cNvGrpSpPr/>
            <p:nvPr/>
          </p:nvGrpSpPr>
          <p:grpSpPr>
            <a:xfrm>
              <a:off x="7751390" y="1652168"/>
              <a:ext cx="2592288" cy="768720"/>
              <a:chOff x="694606" y="1652168"/>
              <a:chExt cx="2592288" cy="768720"/>
            </a:xfrm>
          </p:grpSpPr>
          <p:cxnSp>
            <p:nvCxnSpPr>
              <p:cNvPr id="50" name="直接连接符 49"/>
              <p:cNvCxnSpPr/>
              <p:nvPr/>
            </p:nvCxnSpPr>
            <p:spPr bwMode="auto">
              <a:xfrm flipH="1">
                <a:off x="694606" y="1652168"/>
                <a:ext cx="0" cy="768720"/>
              </a:xfrm>
              <a:prstGeom prst="line">
                <a:avLst/>
              </a:prstGeom>
              <a:ln>
                <a:solidFill>
                  <a:srgbClr val="F69240"/>
                </a:solidFill>
                <a:headEnd type="oval"/>
                <a:tailEnd type="oval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 bwMode="auto">
              <a:xfrm flipH="1">
                <a:off x="3286894" y="1652168"/>
                <a:ext cx="0" cy="768720"/>
              </a:xfrm>
              <a:prstGeom prst="line">
                <a:avLst/>
              </a:prstGeom>
              <a:ln>
                <a:solidFill>
                  <a:srgbClr val="F69240"/>
                </a:solidFill>
                <a:headEnd type="oval"/>
                <a:tailEnd type="oval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1666023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06 2.53165E-06 L -0.05243 2.53165E-06" pathEditMode="relative" rAng="0" ptsTypes="AA">
                                      <p:cBhvr>
                                        <p:cTn id="14" dur="223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1.94444E-06 2.53165E-06 L -0.05243 2.53165E-06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repeatCount="indefinite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06 2.53165E-06 L -0.05243 2.53165E-06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1" grpId="0"/>
      <p:bldP spid="31" grpId="1"/>
      <p:bldP spid="46" grpId="0"/>
      <p:bldP spid="46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1"/>
          <p:cNvSpPr txBox="1"/>
          <p:nvPr userDrawn="1"/>
        </p:nvSpPr>
        <p:spPr>
          <a:xfrm>
            <a:off x="1753344" y="393730"/>
            <a:ext cx="2124000" cy="288032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lvl="0"/>
            <a:r>
              <a:rPr lang="zh-CN" altLang="en-US" smtClean="0"/>
              <a:t>过渡页</a:t>
            </a:r>
            <a:endParaRPr lang="zh-CN" altLang="en-US"/>
          </a:p>
        </p:txBody>
      </p:sp>
    </p:spTree>
    <p:extLst>
      <p:ext uri="{BB962C8B-B14F-4D97-AF65-F5344CB8AC3E}">
        <p14:creationId val="6919011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。第一章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5" descr="C:\Users\user\Desktop\未标题-1 拷贝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1092200"/>
            <a:ext cx="2514600" cy="57658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标题 1"/>
          <p:cNvSpPr txBox="1"/>
          <p:nvPr userDrawn="1"/>
        </p:nvSpPr>
        <p:spPr>
          <a:xfrm>
            <a:off x="1753344" y="393730"/>
            <a:ext cx="2124000" cy="288032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lvl="0"/>
            <a:r>
              <a:rPr lang="zh-CN" altLang="en-US" smtClean="0"/>
              <a:t>正文 </a:t>
            </a:r>
            <a:r>
              <a:rPr lang="en-US" altLang="zh-CN" smtClean="0"/>
              <a:t>. </a:t>
            </a:r>
            <a:r>
              <a:rPr lang="zh-CN" altLang="en-US" smtClean="0"/>
              <a:t>第一章</a:t>
            </a:r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7300" y="1700808"/>
            <a:ext cx="553998" cy="2376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kern="0" spc="20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人生概述</a:t>
            </a:r>
            <a:endParaRPr lang="en-US" altLang="zh-CN" sz="2400" b="1" kern="0" spc="20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198662" y="1671104"/>
            <a:ext cx="630000" cy="2376000"/>
          </a:xfrm>
          <a:prstGeom prst="rect">
            <a:avLst/>
          </a:prstGeom>
          <a:gradFill>
            <a:gsLst>
              <a:gs pos="33000">
                <a:srgbClr val="2676FF">
                  <a:lumMod val="60000"/>
                  <a:lumOff val="40000"/>
                </a:srgbClr>
              </a:gs>
              <a:gs pos="100000">
                <a:srgbClr val="2676FF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anchor="ctr"/>
          <a:lstStyle/>
          <a:p>
            <a:pPr algn="ctr">
              <a:lnSpc>
                <a:spcPct val="120000"/>
              </a:lnSpc>
            </a:pPr>
            <a:endParaRPr lang="zh-CN" altLang="en-US" sz="16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2"/>
          <p:cNvSpPr txBox="1"/>
          <p:nvPr userDrawn="1"/>
        </p:nvSpPr>
        <p:spPr>
          <a:xfrm>
            <a:off x="1266895" y="1628800"/>
            <a:ext cx="507831" cy="2405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zh-CN" altLang="en-US" sz="2400" b="1" kern="0" spc="2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人生概述</a:t>
            </a:r>
            <a:endParaRPr lang="en-US" altLang="zh-CN" sz="2400" b="1" kern="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98614" y="2348880"/>
            <a:ext cx="493200" cy="2473200"/>
          </a:xfrm>
          <a:prstGeom prst="rect">
            <a:avLst/>
          </a:prstGeom>
          <a:gradFill>
            <a:gsLst>
              <a:gs pos="33000">
                <a:srgbClr val="C00000">
                  <a:lumMod val="60000"/>
                  <a:lumOff val="40000"/>
                </a:srgbClr>
              </a:gs>
              <a:gs pos="100000">
                <a:srgbClr val="C00000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180000" anchor="ctr"/>
          <a:lstStyle/>
          <a:p>
            <a:pPr algn="ctr">
              <a:lnSpc>
                <a:spcPct val="120000"/>
              </a:lnSpc>
            </a:pPr>
            <a:endParaRPr lang="zh-CN" altLang="en-US" sz="2800" b="1" kern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val="303186941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5" descr="C:\Users\user\Desktop\未标题-1 拷贝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1092200"/>
            <a:ext cx="2514600" cy="57658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 txBox="1"/>
          <p:nvPr userDrawn="1"/>
        </p:nvSpPr>
        <p:spPr>
          <a:xfrm>
            <a:off x="1753344" y="393730"/>
            <a:ext cx="2124000" cy="288032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lvl="0"/>
            <a:r>
              <a:rPr lang="zh-CN" altLang="en-US" smtClean="0"/>
              <a:t>正文 </a:t>
            </a:r>
            <a:r>
              <a:rPr lang="en-US" altLang="zh-CN" smtClean="0"/>
              <a:t>. </a:t>
            </a:r>
            <a:r>
              <a:rPr lang="zh-CN" altLang="en-US" smtClean="0"/>
              <a:t>第二章</a:t>
            </a:r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98614" y="2348880"/>
            <a:ext cx="493200" cy="2473200"/>
          </a:xfrm>
          <a:prstGeom prst="rect">
            <a:avLst/>
          </a:prstGeom>
          <a:gradFill>
            <a:gsLst>
              <a:gs pos="33000">
                <a:srgbClr val="C00000">
                  <a:lumMod val="60000"/>
                  <a:lumOff val="40000"/>
                </a:srgbClr>
              </a:gs>
              <a:gs pos="100000">
                <a:srgbClr val="C00000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180000" anchor="ctr"/>
          <a:lstStyle/>
          <a:p>
            <a:pPr algn="ctr">
              <a:lnSpc>
                <a:spcPct val="120000"/>
              </a:lnSpc>
            </a:pPr>
            <a:endParaRPr lang="zh-CN" altLang="en-US" sz="2800" b="1" kern="0">
              <a:solidFill>
                <a:srgbClr val="F9F9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198662" y="1671104"/>
            <a:ext cx="630000" cy="2376000"/>
          </a:xfrm>
          <a:prstGeom prst="rect">
            <a:avLst/>
          </a:prstGeom>
          <a:gradFill>
            <a:gsLst>
              <a:gs pos="33000">
                <a:srgbClr val="6DAA2D">
                  <a:lumMod val="60000"/>
                  <a:lumOff val="40000"/>
                </a:srgbClr>
              </a:gs>
              <a:gs pos="100000">
                <a:srgbClr val="6DAA2D"/>
              </a:gs>
            </a:gsLst>
            <a:lin ang="5400000" scaled="0"/>
          </a:gradFill>
          <a:ln w="3175" cap="flat" cmpd="sng" algn="ctr">
            <a:solidFill>
              <a:srgbClr val="6DAA2D">
                <a:lumMod val="60000"/>
                <a:lumOff val="4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1600" kern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66895" y="1628800"/>
            <a:ext cx="507831" cy="2405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zh-CN" altLang="en-US" sz="2400" b="1" kern="0" spc="2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人生规划概述</a:t>
            </a:r>
            <a:endParaRPr lang="en-US" altLang="zh-CN" sz="2400" b="1" kern="0" spc="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val="108861045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1"/>
          <p:cNvSpPr txBox="1"/>
          <p:nvPr userDrawn="1"/>
        </p:nvSpPr>
        <p:spPr>
          <a:xfrm>
            <a:off x="1753344" y="393730"/>
            <a:ext cx="2124000" cy="288032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lvl="0"/>
            <a:r>
              <a:rPr lang="zh-CN" altLang="en-US" smtClean="0"/>
              <a:t>正文 </a:t>
            </a:r>
            <a:r>
              <a:rPr lang="en-US" altLang="zh-CN" smtClean="0"/>
              <a:t>. </a:t>
            </a:r>
            <a:r>
              <a:rPr lang="zh-CN" altLang="en-US" smtClean="0"/>
              <a:t>第三章</a:t>
            </a:r>
            <a:endParaRPr lang="zh-CN" altLang="en-US"/>
          </a:p>
        </p:txBody>
      </p:sp>
      <p:pic>
        <p:nvPicPr>
          <p:cNvPr id="6" name="Picture 2" descr="E:\仝德志文件，勿删！\03-参考文档\！PPT图片及版面资源\06-PPT精选插图\04-图标\灯笼指示图2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602" y="1092200"/>
            <a:ext cx="2514600" cy="57658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272540" y="1700808"/>
            <a:ext cx="553998" cy="2376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kern="0" spc="20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人生概述</a:t>
            </a:r>
            <a:endParaRPr lang="en-US" altLang="zh-CN" sz="2400" b="1" kern="0" spc="20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213902" y="1671104"/>
            <a:ext cx="630000" cy="2376000"/>
          </a:xfrm>
          <a:prstGeom prst="rect">
            <a:avLst/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lIns="93296" tIns="46648" rIns="93296" bIns="46648" anchor="ctr"/>
          <a:lstStyle/>
          <a:p>
            <a:pPr algn="ctr">
              <a:lnSpc>
                <a:spcPct val="120000"/>
              </a:lnSpc>
            </a:pPr>
            <a:endParaRPr lang="zh-CN" altLang="en-US" sz="1600" kern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2142" y="1628800"/>
            <a:ext cx="507831" cy="2405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zh-CN" altLang="en-US" sz="2400" b="1" kern="0" spc="2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人生规划</a:t>
            </a:r>
            <a:r>
              <a:rPr lang="zh-CN" altLang="en-US" sz="2400" b="1" kern="0" spc="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过程</a:t>
            </a:r>
            <a:endParaRPr lang="en-US" altLang="zh-CN" sz="2400" b="1" kern="0" spc="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val="135353786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1"/>
          <p:cNvSpPr txBox="1"/>
          <p:nvPr userDrawn="1"/>
        </p:nvSpPr>
        <p:spPr>
          <a:xfrm>
            <a:off x="1753344" y="393730"/>
            <a:ext cx="2124000" cy="288032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lvl="0"/>
            <a:r>
              <a:rPr lang="zh-CN" altLang="en-US" smtClean="0"/>
              <a:t>正文 </a:t>
            </a:r>
            <a:r>
              <a:rPr lang="en-US" altLang="zh-CN" smtClean="0"/>
              <a:t>. </a:t>
            </a:r>
            <a:r>
              <a:rPr lang="zh-CN" altLang="en-US" smtClean="0"/>
              <a:t>第三章</a:t>
            </a:r>
            <a:endParaRPr lang="zh-CN" altLang="en-US"/>
          </a:p>
        </p:txBody>
      </p:sp>
      <p:pic>
        <p:nvPicPr>
          <p:cNvPr id="13" name="Picture 5" descr="C:\Users\user\Desktop\未标题-1 拷贝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1092200"/>
            <a:ext cx="2514600" cy="57658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1198662" y="1671104"/>
            <a:ext cx="630000" cy="2376000"/>
          </a:xfrm>
          <a:prstGeom prst="rect">
            <a:avLst/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lIns="93296" tIns="46648" rIns="93296" bIns="46648" anchor="ctr"/>
          <a:lstStyle/>
          <a:p>
            <a:pPr algn="ctr">
              <a:lnSpc>
                <a:spcPct val="120000"/>
              </a:lnSpc>
            </a:pPr>
            <a:endParaRPr lang="zh-CN" altLang="en-US" sz="1600" kern="0">
              <a:solidFill>
                <a:srgbClr val="F9F9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66902" y="1628800"/>
            <a:ext cx="507831" cy="2405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zh-CN" altLang="en-US" sz="2400" b="1" kern="0" spc="2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人生规划</a:t>
            </a:r>
            <a:r>
              <a:rPr lang="zh-CN" altLang="en-US" sz="2400" b="1" kern="0" spc="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过程</a:t>
            </a:r>
            <a:endParaRPr lang="en-US" altLang="zh-CN" sz="2400" b="1" kern="0" spc="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98614" y="2348880"/>
            <a:ext cx="493200" cy="2473200"/>
          </a:xfrm>
          <a:prstGeom prst="rect">
            <a:avLst/>
          </a:prstGeom>
          <a:gradFill>
            <a:gsLst>
              <a:gs pos="33000">
                <a:srgbClr val="C00000">
                  <a:lumMod val="60000"/>
                  <a:lumOff val="40000"/>
                </a:srgbClr>
              </a:gs>
              <a:gs pos="100000">
                <a:srgbClr val="C00000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180000" anchor="ctr"/>
          <a:lstStyle/>
          <a:p>
            <a:pPr algn="ctr">
              <a:lnSpc>
                <a:spcPct val="120000"/>
              </a:lnSpc>
            </a:pPr>
            <a:endParaRPr lang="zh-CN" altLang="en-US" sz="2800" b="1" kern="0">
              <a:solidFill>
                <a:srgbClr val="F9F9F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val="410133617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17BEB6-A056-4B1E-9DF6-29FCA58E5BCC}" type="datetimeFigureOut">
              <a:rPr lang="zh-CN" altLang="en-US" smtClean="0"/>
              <a:t>2015/5/19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C72D73-05C5-4705-AD9B-7154E6531E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454723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773996"/>
            <a:ext cx="12192000" cy="3600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" name="燕尾形 7"/>
          <p:cNvSpPr/>
          <p:nvPr userDrawn="1"/>
        </p:nvSpPr>
        <p:spPr bwMode="auto">
          <a:xfrm>
            <a:off x="11452250" y="1030216"/>
            <a:ext cx="238124" cy="375755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燕尾形 8"/>
          <p:cNvSpPr/>
          <p:nvPr userDrawn="1"/>
        </p:nvSpPr>
        <p:spPr bwMode="auto">
          <a:xfrm>
            <a:off x="11258321" y="1030218"/>
            <a:ext cx="238124" cy="375753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 flipH="1">
            <a:off x="1724025" y="412413"/>
            <a:ext cx="0" cy="2619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"/>
          <p:cNvSpPr txBox="1"/>
          <p:nvPr userDrawn="1"/>
        </p:nvSpPr>
        <p:spPr>
          <a:xfrm>
            <a:off x="827583" y="323364"/>
            <a:ext cx="896441" cy="36933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rPr>
              <a:t>LOGO</a:t>
            </a:r>
            <a:endParaRPr lang="zh-CN" altLang="en-US">
              <a:solidFill>
                <a:schemeClr val="bg2">
                  <a:lumMod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itchFamily="49" charset="-122"/>
              <a:cs typeface="经典繁仿黑" pitchFamily="49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0693812" y="366935"/>
            <a:ext cx="1093995" cy="369332"/>
          </a:xfrm>
          <a:prstGeom prst="rect">
            <a:avLst/>
          </a:prstGeom>
        </p:spPr>
        <p:txBody>
          <a:bodyPr tIns="0" bIns="0" anchor="ctr"/>
          <a:lstStyle/>
          <a:p>
            <a:pPr algn="ctr"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2EEF1883-7A0E-4F66-9932-E581691AD397}" type="slidenum"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>
                <a:defRPr/>
              </a:pPr>
              <a:t>‹#›</a:t>
            </a:fld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页</a:t>
            </a:r>
          </a:p>
        </p:txBody>
      </p:sp>
    </p:spTree>
    <p:extLst>
      <p:ext uri="{BB962C8B-B14F-4D97-AF65-F5344CB8AC3E}">
        <p14:creationId val="309480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093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applause1.wav" Type="http://schemas.openxmlformats.org/officeDocument/2006/relationships/audio"/></Relationships>
</file>

<file path=ppt/slides/_rels/slide1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0.jpeg" Type="http://schemas.openxmlformats.org/officeDocument/2006/relationships/image"/><Relationship Id="rId3" Target="../media/image3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4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5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1.jpeg" Type="http://schemas.openxmlformats.org/officeDocument/2006/relationships/image"/><Relationship Id="rId3" Target="../media/image17.wdp" Type="http://schemas.microsoft.com/office/2007/relationships/hdphoto"/></Relationships>
</file>

<file path=ppt/slides/_rels/slide3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0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1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2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diagrams/drawing1.xml" Type="http://schemas.microsoft.com/office/2007/relationships/diagramDrawing"/><Relationship Id="rId3" Target="../diagrams/data1.xml" Type="http://schemas.openxmlformats.org/officeDocument/2006/relationships/diagramData"/><Relationship Id="rId4" Target="../diagrams/layout1.xml" Type="http://schemas.openxmlformats.org/officeDocument/2006/relationships/diagramLayout"/><Relationship Id="rId5" Target="../diagrams/quickStyle1.xml" Type="http://schemas.openxmlformats.org/officeDocument/2006/relationships/diagramQuickStyle"/><Relationship Id="rId6" Target="../diagrams/colors1.xml" Type="http://schemas.openxmlformats.org/officeDocument/2006/relationships/diagramColors"/></Relationships>
</file>

<file path=ppt/slides/_rels/slide3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3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3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4.jpeg" Type="http://schemas.openxmlformats.org/officeDocument/2006/relationships/image"/><Relationship Id="rId3" Target="../media/image4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6.jpeg" Type="http://schemas.openxmlformats.org/officeDocument/2006/relationships/image"/><Relationship Id="rId3" Target="../media/image47.png" Type="http://schemas.openxmlformats.org/officeDocument/2006/relationships/image"/><Relationship Id="rId4" Target="../media/image48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9.jpe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3.png" Type="http://schemas.openxmlformats.org/officeDocument/2006/relationships/image"/><Relationship Id="rId3" Target="../media/image50.jpeg" Type="http://schemas.openxmlformats.org/officeDocument/2006/relationships/image"/><Relationship Id="rId4" Target="../media/image51.jpeg" Type="http://schemas.openxmlformats.org/officeDocument/2006/relationships/image"/><Relationship Id="rId5" Target="../media/image52.jpeg" Type="http://schemas.openxmlformats.org/officeDocument/2006/relationships/image"/><Relationship Id="rId6" Target="../media/image53.jpe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diagrams/drawing2.xml" Type="http://schemas.microsoft.com/office/2007/relationships/diagramDrawing"/><Relationship Id="rId3" Target="../diagrams/data2.xml" Type="http://schemas.openxmlformats.org/officeDocument/2006/relationships/diagramData"/><Relationship Id="rId4" Target="../diagrams/layout2.xml" Type="http://schemas.openxmlformats.org/officeDocument/2006/relationships/diagramLayout"/><Relationship Id="rId5" Target="../diagrams/quickStyle2.xml" Type="http://schemas.openxmlformats.org/officeDocument/2006/relationships/diagramQuickStyle"/><Relationship Id="rId6" Target="../diagrams/colors2.xml" Type="http://schemas.openxmlformats.org/officeDocument/2006/relationships/diagramColors"/></Relationships>
</file>

<file path=ppt/slides/_rels/slide4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3.png" Type="http://schemas.openxmlformats.org/officeDocument/2006/relationships/image"/><Relationship Id="rId3" Target="../charts/chart2.xml" Type="http://schemas.openxmlformats.org/officeDocument/2006/relationships/chart"/></Relationships>
</file>

<file path=ppt/slides/_rels/slide4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4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5.jpe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diagrams/drawing3.xml" Type="http://schemas.microsoft.com/office/2007/relationships/diagramDrawing"/><Relationship Id="rId3" Target="../diagrams/data3.xml" Type="http://schemas.openxmlformats.org/officeDocument/2006/relationships/diagramData"/><Relationship Id="rId4" Target="../diagrams/layout3.xml" Type="http://schemas.openxmlformats.org/officeDocument/2006/relationships/diagramLayout"/><Relationship Id="rId5" Target="../diagrams/quickStyle3.xml" Type="http://schemas.openxmlformats.org/officeDocument/2006/relationships/diagramQuickStyle"/><Relationship Id="rId6" Target="../diagrams/colors3.xml" Type="http://schemas.openxmlformats.org/officeDocument/2006/relationships/diagramColors"/></Relationships>
</file>

<file path=ppt/slides/_rels/slide4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4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6.jpe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7.jpe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8.jpe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5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9.jpe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60.jpe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61.jpe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3136590"/>
      </p:ext>
    </p:extLst>
  </p:cSld>
  <p:clrMapOvr>
    <a:masterClrMapping/>
  </p:clrMapOvr>
  <mc:AlternateContent>
    <mc:Choice Requires="p14">
      <p:transition p14:dur="400">
        <p:newsflash/>
        <p:sndAc>
          <p:stSnd>
            <p:snd name="applause.wav" r:embed="rId2"/>
          </p:stSnd>
        </p:sndAc>
      </p:transition>
    </mc:Choice>
    <mc:Fallback>
      <p:transition>
        <p:newsflash/>
        <p:sndAc>
          <p:stSnd>
            <p:snd name="applause.wav" r:embed="rId2"/>
          </p:stSnd>
        </p:sndAc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45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人生目的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175326" y="5243716"/>
            <a:ext cx="4824536" cy="1569660"/>
            <a:chOff x="7175326" y="5243716"/>
            <a:chExt cx="4824536" cy="1569660"/>
          </a:xfrm>
        </p:grpSpPr>
        <p:grpSp>
          <p:nvGrpSpPr>
            <p:cNvPr id="33" name="组合 32"/>
            <p:cNvGrpSpPr/>
            <p:nvPr/>
          </p:nvGrpSpPr>
          <p:grpSpPr>
            <a:xfrm>
              <a:off x="7895406" y="5589240"/>
              <a:ext cx="4104456" cy="1080120"/>
              <a:chOff x="7895406" y="5589240"/>
              <a:chExt cx="4104456" cy="1080120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7895406" y="6525344"/>
                <a:ext cx="4104456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34" name="矩形 33"/>
            <p:cNvSpPr>
              <a:spLocks noChangeArrowheads="1"/>
            </p:cNvSpPr>
            <p:nvPr/>
          </p:nvSpPr>
          <p:spPr bwMode="auto">
            <a:xfrm>
              <a:off x="7175327" y="6084003"/>
              <a:ext cx="3816347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人生有目的，是在“觉醒”后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2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3048001" y="1408302"/>
            <a:ext cx="7871742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婴儿在他降生的那一天并不存在有什么人生目的，但会被赋予各种期望。</a:t>
            </a:r>
          </a:p>
        </p:txBody>
      </p:sp>
      <p:graphicFrame>
        <p:nvGraphicFramePr>
          <p:cNvPr id="40" name="对象 16"/>
          <p:cNvGraphicFramePr/>
          <p:nvPr>
            <p:extLst>
              <p:ext uri="{D42A27DB-BD31-4B8C-83A1-F6EECF244321}">
                <p14:modId val="4016039239"/>
              </p:ext>
            </p:extLst>
          </p:nvPr>
        </p:nvGraphicFramePr>
        <p:xfrm>
          <a:off x="2957338" y="2235348"/>
          <a:ext cx="4217988" cy="421798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cxnSp>
        <p:nvCxnSpPr>
          <p:cNvPr id="4" name="直接连接符 3"/>
          <p:cNvCxnSpPr/>
          <p:nvPr/>
        </p:nvCxnSpPr>
        <p:spPr>
          <a:xfrm flipV="1">
            <a:off x="6568440" y="2819400"/>
            <a:ext cx="960120" cy="70104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528560" y="2819400"/>
            <a:ext cx="36684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7895406" y="2386992"/>
            <a:ext cx="0" cy="78292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0174" y="4458886"/>
            <a:ext cx="2943405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沉睡者</a:t>
            </a:r>
          </a:p>
          <a:p>
            <a:pPr algn="ctr">
              <a:lnSpc>
                <a:spcPct val="120000"/>
              </a:lnSpc>
            </a:pPr>
            <a:r>
              <a:rPr altLang="en-US" b="1" lang="zh-CN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（不知不觉）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51877" y="3258831"/>
            <a:ext cx="1249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觉醒者</a:t>
            </a:r>
          </a:p>
        </p:txBody>
      </p:sp>
      <p:sp>
        <p:nvSpPr>
          <p:cNvPr id="42" name="矩形 41"/>
          <p:cNvSpPr/>
          <p:nvPr/>
        </p:nvSpPr>
        <p:spPr>
          <a:xfrm>
            <a:off x="8122919" y="2275611"/>
            <a:ext cx="3566159" cy="947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spcBef>
                <a:spcPts val="500"/>
              </a:spcBef>
              <a:buFont charset="2" pitchFamily="2" typeface="Wingdings"/>
              <a:buChar char="n"/>
            </a:pPr>
            <a:r>
              <a:rPr altLang="en-US" b="1" lang="zh-CN" smtClean="0" sz="200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先知先觉；</a:t>
            </a:r>
          </a:p>
          <a:p>
            <a:pPr indent="-285750" marL="285750">
              <a:lnSpc>
                <a:spcPct val="130000"/>
              </a:lnSpc>
              <a:spcBef>
                <a:spcPts val="500"/>
              </a:spcBef>
              <a:buFont charset="2" pitchFamily="2" typeface="Wingdings"/>
              <a:buChar char="n"/>
            </a:pPr>
            <a:r>
              <a:rPr altLang="en-US" b="1" lang="zh-CN" smtClean="0" sz="200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后知后觉；</a:t>
            </a:r>
          </a:p>
        </p:txBody>
      </p:sp>
      <p:sp>
        <p:nvSpPr>
          <p:cNvPr id="43" name="矩形 42"/>
          <p:cNvSpPr/>
          <p:nvPr/>
        </p:nvSpPr>
        <p:spPr>
          <a:xfrm>
            <a:off x="7895406" y="3824670"/>
            <a:ext cx="3960440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假使人生有目的，那也是在“觉醒”了以后，因为人到这个世界上来，不是自己选择的。</a:t>
            </a:r>
          </a:p>
        </p:txBody>
      </p:sp>
    </p:spTree>
    <p:extLst>
      <p:ext uri="{BB962C8B-B14F-4D97-AF65-F5344CB8AC3E}">
        <p14:creationId val="1649073028"/>
      </p:ext>
    </p:extLst>
  </p:cSld>
  <p:clrMapOvr>
    <a:masterClrMapping/>
  </p:clrMapOvr>
  <p:transition>
    <p:fad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45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人生目的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175326" y="5243716"/>
            <a:ext cx="4824536" cy="1569660"/>
            <a:chOff x="7175326" y="5243716"/>
            <a:chExt cx="4824536" cy="1569660"/>
          </a:xfrm>
        </p:grpSpPr>
        <p:grpSp>
          <p:nvGrpSpPr>
            <p:cNvPr id="25" name="组合 24"/>
            <p:cNvGrpSpPr/>
            <p:nvPr/>
          </p:nvGrpSpPr>
          <p:grpSpPr>
            <a:xfrm>
              <a:off x="7895406" y="5589240"/>
              <a:ext cx="4104456" cy="1080120"/>
              <a:chOff x="7895406" y="5589240"/>
              <a:chExt cx="4104456" cy="1080120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895406" y="6525344"/>
                <a:ext cx="4104456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7175327" y="6084003"/>
              <a:ext cx="3816347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所求为何？不过“快乐”二字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3</a:t>
              </a:r>
            </a:p>
          </p:txBody>
        </p:sp>
      </p:grpSp>
      <p:pic>
        <p:nvPicPr>
          <p:cNvPr descr="D:\Teliss_Tong\Copy\定期备份\工作备份\！PPT图片及版面资源\06-PPT精选插图\03-人物\life_style_f.png" id="3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678131" y="2448043"/>
            <a:ext cx="5268272" cy="440995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2819400" y="1554977"/>
            <a:ext cx="9036446" cy="854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9000"/>
              </a:lnSpc>
              <a:spcBef>
                <a:spcPts val="5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对爱情的渴望，对知识的追求，对人类苦难不可遏制的同情，这三种纯洁但无比强烈的激情支配着我的一生。       ——罗素</a:t>
            </a:r>
          </a:p>
        </p:txBody>
      </p:sp>
      <p:sp>
        <p:nvSpPr>
          <p:cNvPr id="39" name="矩形 38"/>
          <p:cNvSpPr/>
          <p:nvPr/>
        </p:nvSpPr>
        <p:spPr>
          <a:xfrm>
            <a:off x="6688396" y="2617295"/>
            <a:ext cx="5167450" cy="200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spcBef>
                <a:spcPts val="5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人生的目的是为了人类的幸福和人们的自我完善。——马克思</a:t>
            </a:r>
          </a:p>
          <a:p>
            <a:pPr indent="-285750" marL="285750">
              <a:lnSpc>
                <a:spcPct val="130000"/>
              </a:lnSpc>
              <a:spcBef>
                <a:spcPts val="5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人的最终追求是幸福——中国幸福学研究会</a:t>
            </a:r>
          </a:p>
          <a:p>
            <a:pPr indent="-285750" marL="285750">
              <a:lnSpc>
                <a:spcPct val="130000"/>
              </a:lnSpc>
              <a:spcBef>
                <a:spcPts val="5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人类活着的目的和意义是为了提高心地，修炼灵魂——稻盛和夫</a:t>
            </a:r>
          </a:p>
        </p:txBody>
      </p:sp>
    </p:spTree>
    <p:extLst>
      <p:ext uri="{BB962C8B-B14F-4D97-AF65-F5344CB8AC3E}">
        <p14:creationId val="1236502897"/>
      </p:ext>
    </p:extLst>
  </p:cSld>
  <p:clrMapOvr>
    <a:masterClrMapping/>
  </p:clrMapOvr>
  <p:transition>
    <p:fade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45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人生目的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175326" y="5243716"/>
            <a:ext cx="4824536" cy="1569660"/>
            <a:chOff x="7175326" y="5243716"/>
            <a:chExt cx="4824536" cy="1569660"/>
          </a:xfrm>
        </p:grpSpPr>
        <p:grpSp>
          <p:nvGrpSpPr>
            <p:cNvPr id="25" name="组合 24"/>
            <p:cNvGrpSpPr/>
            <p:nvPr/>
          </p:nvGrpSpPr>
          <p:grpSpPr>
            <a:xfrm>
              <a:off x="7895406" y="5589240"/>
              <a:ext cx="4104456" cy="1080120"/>
              <a:chOff x="7895406" y="5589240"/>
              <a:chExt cx="4104456" cy="1080120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895406" y="6525344"/>
                <a:ext cx="4104456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7175327" y="6084003"/>
              <a:ext cx="3816347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所求为何？不过“快乐”二字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3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2780211" y="1659481"/>
            <a:ext cx="8715103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altLang="en-US" b="1" lang="zh-CN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人生一世，草生一春，来如风雨，去似微尘，所求为何？不过“快乐”二字。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780211" y="1279849"/>
            <a:ext cx="4534989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2010年的某一天，我醍醐灌顶般的感悟：</a:t>
            </a:r>
          </a:p>
        </p:txBody>
      </p:sp>
      <p:sp>
        <p:nvSpPr>
          <p:cNvPr id="13" name="矩形 12"/>
          <p:cNvSpPr/>
          <p:nvPr/>
        </p:nvSpPr>
        <p:spPr>
          <a:xfrm>
            <a:off x="2495600" y="2901007"/>
            <a:ext cx="9038903" cy="268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buFont charset="2" pitchFamily="2" typeface="Wingdings"/>
              <a:buChar char="n"/>
            </a:pPr>
            <a:r>
              <a:rPr altLang="en-US" lang="zh-CN" smtClean="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如果我们选择眼前的快乐，我们往往“今朝有酒今朝醉，不管明天是与非”；</a:t>
            </a:r>
          </a:p>
          <a:p>
            <a:pPr indent="-285750" marL="285750">
              <a:lnSpc>
                <a:spcPct val="135000"/>
              </a:lnSpc>
              <a:buFont charset="2" pitchFamily="2" typeface="Wingdings"/>
              <a:buChar char="n"/>
            </a:pPr>
            <a:r>
              <a:rPr altLang="en-US" lang="zh-CN" smtClean="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如果我们要选择长久的快乐，我们则需要在当下努力拼搏，“风雨过后见彩虹”；</a:t>
            </a:r>
          </a:p>
          <a:p>
            <a:pPr indent="-285750" marL="285750">
              <a:lnSpc>
                <a:spcPct val="135000"/>
              </a:lnSpc>
              <a:buFont charset="2" pitchFamily="2" typeface="Wingdings"/>
              <a:buChar char="n"/>
            </a:pPr>
            <a:r>
              <a:rPr altLang="en-US" lang="zh-CN" smtClean="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如果我们选择了一己之快乐，我们“穷则独善其身”，“富则努力移民”；</a:t>
            </a:r>
          </a:p>
          <a:p>
            <a:pPr indent="-285750" marL="285750">
              <a:lnSpc>
                <a:spcPct val="135000"/>
              </a:lnSpc>
              <a:buFont charset="2" pitchFamily="2" typeface="Wingdings"/>
              <a:buChar char="n"/>
            </a:pPr>
            <a:r>
              <a:rPr altLang="en-US" lang="zh-CN" smtClean="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如果我们选择“独乐乐不如众乐乐”，我们“身无半亩，心忧天下”，期待终有时能够“达则兼济天下”；</a:t>
            </a:r>
          </a:p>
          <a:p>
            <a:pPr indent="-285750" marL="285750">
              <a:lnSpc>
                <a:spcPct val="135000"/>
              </a:lnSpc>
              <a:buFont charset="2" pitchFamily="2" typeface="Wingdings"/>
              <a:buChar char="n"/>
            </a:pPr>
            <a:r>
              <a:rPr altLang="en-US" lang="zh-CN" smtClean="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如果我们追求人生意义，追求充满成就感的人生快乐，我们则举起了“梦想”的大旗，并执着去追求。</a:t>
            </a:r>
          </a:p>
        </p:txBody>
      </p:sp>
      <p:sp>
        <p:nvSpPr>
          <p:cNvPr id="2" name="矩形 1"/>
          <p:cNvSpPr/>
          <p:nvPr/>
        </p:nvSpPr>
        <p:spPr>
          <a:xfrm>
            <a:off x="2780211" y="2417501"/>
            <a:ext cx="5466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似乎一切的选择，都可以用“快乐”这个人生目的来衡量：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560319" y="2874881"/>
            <a:ext cx="6061166" cy="0"/>
          </a:xfrm>
          <a:prstGeom prst="line">
            <a:avLst/>
          </a:prstGeom>
          <a:ln w="19050">
            <a:solidFill>
              <a:srgbClr val="FF9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067147998"/>
      </p:ext>
    </p:extLst>
  </p:cSld>
  <p:clrMapOvr>
    <a:masterClrMapping/>
  </p:clrMapOvr>
  <p:transition>
    <p:fade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www.nen.com.cn/72351167937511424/20080222/1013441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730137" y="2953469"/>
            <a:ext cx="4762500" cy="3571875"/>
          </a:xfrm>
          <a:prstGeom prst="rect">
            <a:avLst/>
          </a:prstGeom>
          <a:noFill/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直角三角形 3"/>
          <p:cNvSpPr/>
          <p:nvPr/>
        </p:nvSpPr>
        <p:spPr>
          <a:xfrm flipH="1">
            <a:off x="6726818" y="3106927"/>
            <a:ext cx="5154602" cy="1066246"/>
          </a:xfrm>
          <a:custGeom>
            <a:rect b="b" l="l" r="r" t="t"/>
            <a:pathLst>
              <a:path h="1066246" w="5154602">
                <a:moveTo>
                  <a:pt x="4827003" y="763972"/>
                </a:moveTo>
                <a:lnTo>
                  <a:pt x="4827003" y="979972"/>
                </a:lnTo>
                <a:lnTo>
                  <a:pt x="5154602" y="979972"/>
                </a:lnTo>
                <a:close/>
                <a:moveTo>
                  <a:pt x="4827002" y="0"/>
                </a:moveTo>
                <a:lnTo>
                  <a:pt x="0" y="0"/>
                </a:lnTo>
                <a:lnTo>
                  <a:pt x="0" y="1066246"/>
                </a:lnTo>
                <a:lnTo>
                  <a:pt x="4827002" y="1066246"/>
                </a:lnTo>
                <a:close/>
              </a:path>
            </a:pathLst>
          </a:cu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TextBox 14"/>
          <p:cNvSpPr txBox="1"/>
          <p:nvPr/>
        </p:nvSpPr>
        <p:spPr>
          <a:xfrm>
            <a:off x="322860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人生价值/意义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175326" y="5243716"/>
            <a:ext cx="4824536" cy="1569660"/>
            <a:chOff x="7175326" y="5243716"/>
            <a:chExt cx="4824536" cy="1569660"/>
          </a:xfrm>
        </p:grpSpPr>
        <p:grpSp>
          <p:nvGrpSpPr>
            <p:cNvPr id="14" name="组合 13"/>
            <p:cNvGrpSpPr/>
            <p:nvPr/>
          </p:nvGrpSpPr>
          <p:grpSpPr>
            <a:xfrm>
              <a:off x="7895406" y="5589240"/>
              <a:ext cx="4104456" cy="1080120"/>
              <a:chOff x="7895406" y="5589240"/>
              <a:chExt cx="4104456" cy="108012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7895406" y="6525344"/>
                <a:ext cx="4104456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7175327" y="6084003"/>
              <a:ext cx="3816347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lvl="0">
                <a:spcBef>
                  <a:spcPts val="200"/>
                </a:spcBef>
                <a:spcAft>
                  <a:spcPts val="60"/>
                </a:spcAft>
              </a:pPr>
              <a:r>
                <a:rPr altLang="en-US" kern="0" lang="zh-CN">
                  <a:solidFill>
                    <a:srgbClr val="F79646">
                      <a:lumMod val="75000"/>
                    </a:srgbClr>
                  </a:solidFill>
                  <a:latin charset="-122" pitchFamily="34" typeface="微软雅黑"/>
                  <a:ea charset="-122" pitchFamily="34" typeface="微软雅黑"/>
                </a:rPr>
                <a:t>人生价值的基本面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1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2730137" y="1423542"/>
            <a:ext cx="8597415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我们原本没有意识去思考什么人生价值，但是，当我们因人生阅历的增加或者遇到什么意想不到的事情时，我们往往开始去思考人生价值，思考人活着有什么意义。</a:t>
            </a:r>
          </a:p>
        </p:txBody>
      </p:sp>
      <p:sp>
        <p:nvSpPr>
          <p:cNvPr id="21" name="矩形 20"/>
          <p:cNvSpPr/>
          <p:nvPr/>
        </p:nvSpPr>
        <p:spPr>
          <a:xfrm>
            <a:off x="7149200" y="3152259"/>
            <a:ext cx="4706646" cy="883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我想过有意义的生活，有意义的生活就是好好活着。</a:t>
            </a:r>
          </a:p>
        </p:txBody>
      </p:sp>
    </p:spTree>
    <p:extLst>
      <p:ext uri="{BB962C8B-B14F-4D97-AF65-F5344CB8AC3E}">
        <p14:creationId val="707943497"/>
      </p:ext>
    </p:extLst>
  </p:cSld>
  <p:clrMapOvr>
    <a:masterClrMapping/>
  </p:clrMapOvr>
  <mc:AlternateContent>
    <mc:Choice Requires="p14">
      <p:transition spd="med">
        <p14:pan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60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人生价值/意义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175326" y="5243716"/>
            <a:ext cx="4824536" cy="1569660"/>
            <a:chOff x="7175326" y="5243716"/>
            <a:chExt cx="4824536" cy="1569660"/>
          </a:xfrm>
        </p:grpSpPr>
        <p:grpSp>
          <p:nvGrpSpPr>
            <p:cNvPr id="14" name="组合 13"/>
            <p:cNvGrpSpPr/>
            <p:nvPr/>
          </p:nvGrpSpPr>
          <p:grpSpPr>
            <a:xfrm>
              <a:off x="7895406" y="5589240"/>
              <a:ext cx="4104456" cy="1080120"/>
              <a:chOff x="7895406" y="5589240"/>
              <a:chExt cx="4104456" cy="108012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7895406" y="6525344"/>
                <a:ext cx="4104456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7175327" y="6084003"/>
              <a:ext cx="3816347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lvl="0">
                <a:spcBef>
                  <a:spcPts val="200"/>
                </a:spcBef>
                <a:spcAft>
                  <a:spcPts val="60"/>
                </a:spcAft>
              </a:pPr>
              <a:r>
                <a:rPr altLang="en-US" kern="0" lang="zh-CN">
                  <a:solidFill>
                    <a:srgbClr val="F79646">
                      <a:lumMod val="75000"/>
                    </a:srgbClr>
                  </a:solidFill>
                  <a:latin charset="-122" pitchFamily="34" typeface="微软雅黑"/>
                  <a:ea charset="-122" pitchFamily="34" typeface="微软雅黑"/>
                </a:rPr>
                <a:t>人生价值的升华面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kern="0" lang="en-US" sz="9600"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82" typeface="Broadway"/>
                  <a:ea charset="-120" pitchFamily="18" typeface="DFPYeaSong-B5"/>
                </a:rPr>
                <a:t>2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638821" y="1360958"/>
            <a:ext cx="7942092" cy="44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 latinLnBrk="0" lvl="0" marL="0" marR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一个人的价值，应当看他贡献什么，而不应当看他取得什么。——爱因斯坦</a:t>
            </a:r>
          </a:p>
        </p:txBody>
      </p:sp>
      <p:sp>
        <p:nvSpPr>
          <p:cNvPr id="53" name="Line 1598"/>
          <p:cNvSpPr>
            <a:spLocks noChangeShapeType="1"/>
          </p:cNvSpPr>
          <p:nvPr/>
        </p:nvSpPr>
        <p:spPr bwMode="auto">
          <a:xfrm>
            <a:off x="7799677" y="2779513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54" name="Line 1599"/>
          <p:cNvSpPr>
            <a:spLocks noChangeShapeType="1"/>
          </p:cNvSpPr>
          <p:nvPr/>
        </p:nvSpPr>
        <p:spPr bwMode="auto">
          <a:xfrm>
            <a:off x="7799677" y="2779513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55" name="Line 1600"/>
          <p:cNvSpPr>
            <a:spLocks noChangeShapeType="1"/>
          </p:cNvSpPr>
          <p:nvPr/>
        </p:nvSpPr>
        <p:spPr bwMode="auto">
          <a:xfrm>
            <a:off x="7786977" y="2693788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56" name="Line 1601"/>
          <p:cNvSpPr>
            <a:spLocks noChangeShapeType="1"/>
          </p:cNvSpPr>
          <p:nvPr/>
        </p:nvSpPr>
        <p:spPr bwMode="auto">
          <a:xfrm>
            <a:off x="7786977" y="2693788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57" name="Line 1602"/>
          <p:cNvSpPr>
            <a:spLocks noChangeShapeType="1"/>
          </p:cNvSpPr>
          <p:nvPr/>
        </p:nvSpPr>
        <p:spPr bwMode="auto">
          <a:xfrm>
            <a:off x="7774277" y="2627113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58" name="Line 1603"/>
          <p:cNvSpPr>
            <a:spLocks noChangeShapeType="1"/>
          </p:cNvSpPr>
          <p:nvPr/>
        </p:nvSpPr>
        <p:spPr bwMode="auto">
          <a:xfrm>
            <a:off x="7774277" y="2627113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59" name="Line 1598"/>
          <p:cNvSpPr>
            <a:spLocks noChangeShapeType="1"/>
          </p:cNvSpPr>
          <p:nvPr/>
        </p:nvSpPr>
        <p:spPr bwMode="auto">
          <a:xfrm>
            <a:off x="7856984" y="2779513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60" name="Line 1599"/>
          <p:cNvSpPr>
            <a:spLocks noChangeShapeType="1"/>
          </p:cNvSpPr>
          <p:nvPr/>
        </p:nvSpPr>
        <p:spPr bwMode="auto">
          <a:xfrm>
            <a:off x="7856984" y="2779513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61" name="Line 1600"/>
          <p:cNvSpPr>
            <a:spLocks noChangeShapeType="1"/>
          </p:cNvSpPr>
          <p:nvPr/>
        </p:nvSpPr>
        <p:spPr bwMode="auto">
          <a:xfrm>
            <a:off x="7844284" y="2693788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62" name="Line 1601"/>
          <p:cNvSpPr>
            <a:spLocks noChangeShapeType="1"/>
          </p:cNvSpPr>
          <p:nvPr/>
        </p:nvSpPr>
        <p:spPr bwMode="auto">
          <a:xfrm>
            <a:off x="7844284" y="2693788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63" name="Line 1602"/>
          <p:cNvSpPr>
            <a:spLocks noChangeShapeType="1"/>
          </p:cNvSpPr>
          <p:nvPr/>
        </p:nvSpPr>
        <p:spPr bwMode="auto">
          <a:xfrm>
            <a:off x="7831584" y="2627113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64" name="Line 1603"/>
          <p:cNvSpPr>
            <a:spLocks noChangeShapeType="1"/>
          </p:cNvSpPr>
          <p:nvPr/>
        </p:nvSpPr>
        <p:spPr bwMode="auto">
          <a:xfrm>
            <a:off x="7831584" y="2627113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638821" y="1806553"/>
            <a:ext cx="8960995" cy="4470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ts val="2800"/>
              </a:lnSpc>
            </a:pPr>
            <a:r>
              <a:rPr altLang="en-US" lang="zh-CN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一个人的价值，不是看你这一辈子拥有什么，而是看你能为世界留下什么。——郭鹤年</a:t>
            </a:r>
          </a:p>
        </p:txBody>
      </p:sp>
      <p:pic>
        <p:nvPicPr>
          <p:cNvPr descr="http://pic24.nipic.com/20121011/11071072_213903662176_2.jpg" id="3076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335136" y="3013742"/>
            <a:ext cx="4664726" cy="214064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矩形 72"/>
          <p:cNvSpPr/>
          <p:nvPr/>
        </p:nvSpPr>
        <p:spPr>
          <a:xfrm>
            <a:off x="2638821" y="3505028"/>
            <a:ext cx="4741693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蜜蜂忙碌一天，人见人爱；蚊子整日奔波，人人喊打！</a:t>
            </a:r>
          </a:p>
        </p:txBody>
      </p:sp>
    </p:spTree>
    <p:extLst>
      <p:ext uri="{BB962C8B-B14F-4D97-AF65-F5344CB8AC3E}">
        <p14:creationId val="192685930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60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人生价值/意义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175326" y="5243716"/>
            <a:ext cx="4824536" cy="1569660"/>
            <a:chOff x="7175326" y="5243716"/>
            <a:chExt cx="4824536" cy="1569660"/>
          </a:xfrm>
        </p:grpSpPr>
        <p:grpSp>
          <p:nvGrpSpPr>
            <p:cNvPr id="14" name="组合 13"/>
            <p:cNvGrpSpPr/>
            <p:nvPr/>
          </p:nvGrpSpPr>
          <p:grpSpPr>
            <a:xfrm>
              <a:off x="7895406" y="5589240"/>
              <a:ext cx="4104456" cy="1080120"/>
              <a:chOff x="7895406" y="5589240"/>
              <a:chExt cx="4104456" cy="108012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7895406" y="6525344"/>
                <a:ext cx="4104456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7175327" y="6084003"/>
              <a:ext cx="3816347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lvl="0">
                <a:spcBef>
                  <a:spcPts val="200"/>
                </a:spcBef>
                <a:spcAft>
                  <a:spcPts val="60"/>
                </a:spcAft>
              </a:pPr>
              <a:r>
                <a:rPr altLang="en-US" kern="0" lang="zh-CN" smtClean="0">
                  <a:solidFill>
                    <a:srgbClr val="F79646">
                      <a:lumMod val="75000"/>
                    </a:srgbClr>
                  </a:solidFill>
                  <a:latin charset="-122" pitchFamily="34" typeface="微软雅黑"/>
                  <a:ea charset="-122" pitchFamily="34" typeface="微软雅黑"/>
                </a:rPr>
                <a:t>人生境界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kern="0" lang="en-US" smtClean="0" sz="9600"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82" typeface="Broadway"/>
                  <a:ea charset="-120" pitchFamily="18" typeface="DFPYeaSong-B5"/>
                </a:rPr>
                <a:t>3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625758" y="1419829"/>
            <a:ext cx="8947934" cy="44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defRPr/>
            </a:pPr>
            <a:r>
              <a:rPr altLang="en-US" kern="0" lang="zh-CN" smtClean="0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冯友兰认为，人做各种事，有各种意义，各种意义合成一个整体，就构成人生境界。</a:t>
            </a:r>
          </a:p>
        </p:txBody>
      </p:sp>
      <p:grpSp>
        <p:nvGrpSpPr>
          <p:cNvPr id="26" name="深色1"/>
          <p:cNvGrpSpPr/>
          <p:nvPr/>
        </p:nvGrpSpPr>
        <p:grpSpPr>
          <a:xfrm>
            <a:off x="2317822" y="2134221"/>
            <a:ext cx="4013200" cy="4025900"/>
            <a:chOff x="1834496" y="1355922"/>
            <a:chExt cx="4013200" cy="4025900"/>
          </a:xfrm>
        </p:grpSpPr>
        <p:sp>
          <p:nvSpPr>
            <p:cNvPr id="27" name="等腰三角形 26"/>
            <p:cNvSpPr/>
            <p:nvPr/>
          </p:nvSpPr>
          <p:spPr>
            <a:xfrm>
              <a:off x="1834496" y="1355922"/>
              <a:ext cx="4013200" cy="4025900"/>
            </a:xfrm>
            <a:prstGeom prst="triangle">
              <a:avLst/>
            </a:prstGeom>
            <a:gradFill>
              <a:gsLst>
                <a:gs pos="100000">
                  <a:srgbClr val="F68426">
                    <a:lumMod val="20000"/>
                    <a:lumOff val="80000"/>
                  </a:srgbClr>
                </a:gs>
                <a:gs pos="51657">
                  <a:srgbClr val="F68426">
                    <a:lumMod val="60000"/>
                    <a:lumOff val="40000"/>
                  </a:srgbClr>
                </a:gs>
                <a:gs pos="0">
                  <a:srgbClr val="F68426">
                    <a:lumMod val="20000"/>
                    <a:lumOff val="80000"/>
                  </a:srgbClr>
                </a:gs>
              </a:gsLst>
              <a:lin ang="5400000" scaled="1"/>
            </a:gradFill>
            <a:ln w="9525">
              <a:solidFill>
                <a:srgbClr val="F68426">
                  <a:lumMod val="60000"/>
                  <a:lumOff val="40000"/>
                </a:srgbClr>
              </a:solidFill>
              <a:round/>
            </a:ln>
            <a:effectLst>
              <a:outerShdw algn="ctr" blurRad="63500" rotWithShape="0" sx="101000" sy="101000">
                <a:prstClr val="black">
                  <a:alpha val="18000"/>
                </a:prstClr>
              </a:outerShdw>
            </a:effectLst>
          </p:spPr>
          <p:txBody>
            <a:bodyPr/>
            <a:lstStyle/>
            <a:p/>
          </p:txBody>
        </p:sp>
        <p:sp>
          <p:nvSpPr>
            <p:cNvPr id="28" name="等腰三角形 27"/>
            <p:cNvSpPr/>
            <p:nvPr/>
          </p:nvSpPr>
          <p:spPr>
            <a:xfrm>
              <a:off x="1876134" y="1404309"/>
              <a:ext cx="3941208" cy="3960440"/>
            </a:xfrm>
            <a:prstGeom prst="triangle">
              <a:avLst/>
            </a:prstGeom>
            <a:gradFill rotWithShape="1">
              <a:gsLst>
                <a:gs pos="98000">
                  <a:srgbClr val="F68426">
                    <a:lumMod val="60000"/>
                    <a:lumOff val="40000"/>
                  </a:srgbClr>
                </a:gs>
                <a:gs pos="100000">
                  <a:srgbClr val="F68426">
                    <a:lumMod val="40000"/>
                    <a:lumOff val="60000"/>
                  </a:srgbClr>
                </a:gs>
                <a:gs pos="51657">
                  <a:srgbClr val="F68426"/>
                </a:gs>
                <a:gs pos="50000">
                  <a:srgbClr val="F68426">
                    <a:alpha val="70000"/>
                  </a:srgbClr>
                </a:gs>
                <a:gs pos="8000">
                  <a:srgbClr val="F68426">
                    <a:lumMod val="60000"/>
                    <a:lumOff val="40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/>
          </p:txBody>
        </p:sp>
      </p:grpSp>
      <p:grpSp>
        <p:nvGrpSpPr>
          <p:cNvPr id="29" name="文本1"/>
          <p:cNvGrpSpPr/>
          <p:nvPr/>
        </p:nvGrpSpPr>
        <p:grpSpPr>
          <a:xfrm>
            <a:off x="4342552" y="2631358"/>
            <a:ext cx="2641600" cy="722312"/>
            <a:chOff x="4267199" y="1758651"/>
            <a:chExt cx="2641600" cy="722312"/>
          </a:xfrm>
        </p:grpSpPr>
        <p:sp>
          <p:nvSpPr>
            <p:cNvPr id="30" name="任意多边形 29"/>
            <p:cNvSpPr/>
            <p:nvPr/>
          </p:nvSpPr>
          <p:spPr>
            <a:xfrm>
              <a:off x="4267199" y="1758651"/>
              <a:ext cx="2641600" cy="722312"/>
            </a:xfrm>
            <a:custGeom>
              <a:gdLst>
                <a:gd fmla="*/ 0 w 2641600" name="connsiteX0"/>
                <a:gd fmla="*/ 120388 h 722312" name="connsiteY0"/>
                <a:gd fmla="*/ 120388 w 2641600" name="connsiteX1"/>
                <a:gd fmla="*/ 0 h 722312" name="connsiteY1"/>
                <a:gd fmla="*/ 2521212 w 2641600" name="connsiteX2"/>
                <a:gd fmla="*/ 0 h 722312" name="connsiteY2"/>
                <a:gd fmla="*/ 2641600 w 2641600" name="connsiteX3"/>
                <a:gd fmla="*/ 120388 h 722312" name="connsiteY3"/>
                <a:gd fmla="*/ 2641600 w 2641600" name="connsiteX4"/>
                <a:gd fmla="*/ 601924 h 722312" name="connsiteY4"/>
                <a:gd fmla="*/ 2521212 w 2641600" name="connsiteX5"/>
                <a:gd fmla="*/ 722312 h 722312" name="connsiteY5"/>
                <a:gd fmla="*/ 120388 w 2641600" name="connsiteX6"/>
                <a:gd fmla="*/ 722312 h 722312" name="connsiteY6"/>
                <a:gd fmla="*/ 0 w 2641600" name="connsiteX7"/>
                <a:gd fmla="*/ 601924 h 722312" name="connsiteY7"/>
                <a:gd fmla="*/ 0 w 2641600" name="connsiteX8"/>
                <a:gd fmla="*/ 120388 h 72231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722312" w="2641600">
                  <a:moveTo>
                    <a:pt x="0" y="120388"/>
                  </a:moveTo>
                  <a:cubicBezTo>
                    <a:pt x="0" y="53900"/>
                    <a:pt x="53900" y="0"/>
                    <a:pt x="120388" y="0"/>
                  </a:cubicBezTo>
                  <a:lnTo>
                    <a:pt x="2521212" y="0"/>
                  </a:lnTo>
                  <a:cubicBezTo>
                    <a:pt x="2587700" y="0"/>
                    <a:pt x="2641600" y="53900"/>
                    <a:pt x="2641600" y="120388"/>
                  </a:cubicBezTo>
                  <a:lnTo>
                    <a:pt x="2641600" y="601924"/>
                  </a:lnTo>
                  <a:cubicBezTo>
                    <a:pt x="2641600" y="668412"/>
                    <a:pt x="2587700" y="722312"/>
                    <a:pt x="2521212" y="722312"/>
                  </a:cubicBezTo>
                  <a:lnTo>
                    <a:pt x="120388" y="722312"/>
                  </a:lnTo>
                  <a:cubicBezTo>
                    <a:pt x="53900" y="722312"/>
                    <a:pt x="0" y="668412"/>
                    <a:pt x="0" y="601924"/>
                  </a:cubicBezTo>
                  <a:lnTo>
                    <a:pt x="0" y="120388"/>
                  </a:lnTo>
                  <a:close/>
                </a:path>
              </a:pathLst>
            </a:custGeom>
            <a:gradFill>
              <a:gsLst>
                <a:gs pos="100000">
                  <a:srgbClr val="FFFFFF"/>
                </a:gs>
                <a:gs pos="51657">
                  <a:srgbClr val="F0F0F0"/>
                </a:gs>
                <a:gs pos="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</a:ln>
            <a:effectLst>
              <a:outerShdw algn="ctr" blurRad="63500" rotWithShape="0" sx="101000" sy="101000">
                <a:prstClr val="black">
                  <a:alpha val="8000"/>
                </a:prstClr>
              </a:outerShdw>
            </a:effectLst>
          </p:spPr>
          <p:txBody>
            <a:bodyPr anchor="ctr" wrap="none"/>
            <a:lstStyle/>
            <a:p>
              <a:endParaRPr altLang="en-US" kern="0" lang="zh-CN" sz="1600">
                <a:solidFill>
                  <a:sysClr lastClr="000000" val="windowText"/>
                </a:solidFill>
                <a:ea charset="-122" pitchFamily="34" typeface="微软雅黑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4301564" y="1786666"/>
              <a:ext cx="2590800" cy="684212"/>
            </a:xfrm>
            <a:custGeom>
              <a:gdLst>
                <a:gd fmla="*/ 0 w 2641600" name="connsiteX0"/>
                <a:gd fmla="*/ 120388 h 722312" name="connsiteY0"/>
                <a:gd fmla="*/ 120388 w 2641600" name="connsiteX1"/>
                <a:gd fmla="*/ 0 h 722312" name="connsiteY1"/>
                <a:gd fmla="*/ 2521212 w 2641600" name="connsiteX2"/>
                <a:gd fmla="*/ 0 h 722312" name="connsiteY2"/>
                <a:gd fmla="*/ 2641600 w 2641600" name="connsiteX3"/>
                <a:gd fmla="*/ 120388 h 722312" name="connsiteY3"/>
                <a:gd fmla="*/ 2641600 w 2641600" name="connsiteX4"/>
                <a:gd fmla="*/ 601924 h 722312" name="connsiteY4"/>
                <a:gd fmla="*/ 2521212 w 2641600" name="connsiteX5"/>
                <a:gd fmla="*/ 722312 h 722312" name="connsiteY5"/>
                <a:gd fmla="*/ 120388 w 2641600" name="connsiteX6"/>
                <a:gd fmla="*/ 722312 h 722312" name="connsiteY6"/>
                <a:gd fmla="*/ 0 w 2641600" name="connsiteX7"/>
                <a:gd fmla="*/ 601924 h 722312" name="connsiteY7"/>
                <a:gd fmla="*/ 0 w 2641600" name="connsiteX8"/>
                <a:gd fmla="*/ 120388 h 72231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722312" w="2641600">
                  <a:moveTo>
                    <a:pt x="0" y="120388"/>
                  </a:moveTo>
                  <a:cubicBezTo>
                    <a:pt x="0" y="53900"/>
                    <a:pt x="53900" y="0"/>
                    <a:pt x="120388" y="0"/>
                  </a:cubicBezTo>
                  <a:lnTo>
                    <a:pt x="2521212" y="0"/>
                  </a:lnTo>
                  <a:cubicBezTo>
                    <a:pt x="2587700" y="0"/>
                    <a:pt x="2641600" y="53900"/>
                    <a:pt x="2641600" y="120388"/>
                  </a:cubicBezTo>
                  <a:lnTo>
                    <a:pt x="2641600" y="601924"/>
                  </a:lnTo>
                  <a:cubicBezTo>
                    <a:pt x="2641600" y="668412"/>
                    <a:pt x="2587700" y="722312"/>
                    <a:pt x="2521212" y="722312"/>
                  </a:cubicBezTo>
                  <a:lnTo>
                    <a:pt x="120388" y="722312"/>
                  </a:lnTo>
                  <a:cubicBezTo>
                    <a:pt x="53900" y="722312"/>
                    <a:pt x="0" y="668412"/>
                    <a:pt x="0" y="601924"/>
                  </a:cubicBezTo>
                  <a:lnTo>
                    <a:pt x="0" y="120388"/>
                  </a:lnTo>
                  <a:close/>
                </a:path>
              </a:pathLst>
            </a:custGeom>
            <a:gradFill rotWithShape="1">
              <a:gsLst>
                <a:gs pos="98000">
                  <a:srgbClr val="F9F9F9"/>
                </a:gs>
                <a:gs pos="100000">
                  <a:srgbClr val="FFFFFF"/>
                </a:gs>
                <a:gs pos="51657">
                  <a:srgbClr val="E8E8E8"/>
                </a:gs>
                <a:gs pos="50000">
                  <a:srgbClr val="ECECEC"/>
                </a:gs>
                <a:gs pos="8000">
                  <a:srgbClr val="F8F8F8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 wrap="none"/>
            <a:lstStyle/>
            <a:p>
              <a:pPr algn="ctr" lvl="0">
                <a:lnSpc>
                  <a:spcPct val="150000"/>
                </a:lnSpc>
                <a:defRPr/>
              </a:pPr>
              <a:r>
                <a:rPr altLang="en-US" b="1" kern="0" lang="zh-CN" smtClean="0" sz="2400">
                  <a:solidFill>
                    <a:srgbClr val="646464"/>
                  </a:solidFill>
                  <a:ea charset="-122" pitchFamily="34" typeface="微软雅黑"/>
                </a:rPr>
                <a:t>天地境界</a:t>
              </a:r>
            </a:p>
          </p:txBody>
        </p:sp>
      </p:grpSp>
      <p:grpSp>
        <p:nvGrpSpPr>
          <p:cNvPr id="32" name="文本2"/>
          <p:cNvGrpSpPr/>
          <p:nvPr/>
        </p:nvGrpSpPr>
        <p:grpSpPr>
          <a:xfrm>
            <a:off x="4342552" y="3443960"/>
            <a:ext cx="2641600" cy="722312"/>
            <a:chOff x="4267199" y="2571253"/>
            <a:chExt cx="2641600" cy="722312"/>
          </a:xfrm>
        </p:grpSpPr>
        <p:sp>
          <p:nvSpPr>
            <p:cNvPr id="33" name="任意多边形 32"/>
            <p:cNvSpPr/>
            <p:nvPr/>
          </p:nvSpPr>
          <p:spPr>
            <a:xfrm>
              <a:off x="4267199" y="2571253"/>
              <a:ext cx="2641600" cy="722312"/>
            </a:xfrm>
            <a:custGeom>
              <a:gdLst>
                <a:gd fmla="*/ 0 w 2641600" name="connsiteX0"/>
                <a:gd fmla="*/ 120388 h 722312" name="connsiteY0"/>
                <a:gd fmla="*/ 120388 w 2641600" name="connsiteX1"/>
                <a:gd fmla="*/ 0 h 722312" name="connsiteY1"/>
                <a:gd fmla="*/ 2521212 w 2641600" name="connsiteX2"/>
                <a:gd fmla="*/ 0 h 722312" name="connsiteY2"/>
                <a:gd fmla="*/ 2641600 w 2641600" name="connsiteX3"/>
                <a:gd fmla="*/ 120388 h 722312" name="connsiteY3"/>
                <a:gd fmla="*/ 2641600 w 2641600" name="connsiteX4"/>
                <a:gd fmla="*/ 601924 h 722312" name="connsiteY4"/>
                <a:gd fmla="*/ 2521212 w 2641600" name="connsiteX5"/>
                <a:gd fmla="*/ 722312 h 722312" name="connsiteY5"/>
                <a:gd fmla="*/ 120388 w 2641600" name="connsiteX6"/>
                <a:gd fmla="*/ 722312 h 722312" name="connsiteY6"/>
                <a:gd fmla="*/ 0 w 2641600" name="connsiteX7"/>
                <a:gd fmla="*/ 601924 h 722312" name="connsiteY7"/>
                <a:gd fmla="*/ 0 w 2641600" name="connsiteX8"/>
                <a:gd fmla="*/ 120388 h 72231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722312" w="2641600">
                  <a:moveTo>
                    <a:pt x="0" y="120388"/>
                  </a:moveTo>
                  <a:cubicBezTo>
                    <a:pt x="0" y="53900"/>
                    <a:pt x="53900" y="0"/>
                    <a:pt x="120388" y="0"/>
                  </a:cubicBezTo>
                  <a:lnTo>
                    <a:pt x="2521212" y="0"/>
                  </a:lnTo>
                  <a:cubicBezTo>
                    <a:pt x="2587700" y="0"/>
                    <a:pt x="2641600" y="53900"/>
                    <a:pt x="2641600" y="120388"/>
                  </a:cubicBezTo>
                  <a:lnTo>
                    <a:pt x="2641600" y="601924"/>
                  </a:lnTo>
                  <a:cubicBezTo>
                    <a:pt x="2641600" y="668412"/>
                    <a:pt x="2587700" y="722312"/>
                    <a:pt x="2521212" y="722312"/>
                  </a:cubicBezTo>
                  <a:lnTo>
                    <a:pt x="120388" y="722312"/>
                  </a:lnTo>
                  <a:cubicBezTo>
                    <a:pt x="53900" y="722312"/>
                    <a:pt x="0" y="668412"/>
                    <a:pt x="0" y="601924"/>
                  </a:cubicBezTo>
                  <a:lnTo>
                    <a:pt x="0" y="120388"/>
                  </a:lnTo>
                  <a:close/>
                </a:path>
              </a:pathLst>
            </a:custGeom>
            <a:gradFill>
              <a:gsLst>
                <a:gs pos="100000">
                  <a:srgbClr val="FFFFFF"/>
                </a:gs>
                <a:gs pos="51657">
                  <a:srgbClr val="F0F0F0"/>
                </a:gs>
                <a:gs pos="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</a:ln>
            <a:effectLst>
              <a:outerShdw algn="ctr" blurRad="63500" rotWithShape="0" sx="101000" sy="101000">
                <a:prstClr val="black">
                  <a:alpha val="8000"/>
                </a:prstClr>
              </a:outerShdw>
            </a:effectLst>
          </p:spPr>
          <p:txBody>
            <a:bodyPr anchor="ctr" wrap="none"/>
            <a:lstStyle/>
            <a:p>
              <a:endParaRPr altLang="en-US" kern="0" lang="zh-CN" sz="1600">
                <a:solidFill>
                  <a:sysClr lastClr="000000" val="windowText"/>
                </a:solidFill>
                <a:ea charset="-122" pitchFamily="34" typeface="微软雅黑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4301564" y="2599268"/>
              <a:ext cx="2590800" cy="684212"/>
            </a:xfrm>
            <a:custGeom>
              <a:gdLst>
                <a:gd fmla="*/ 0 w 2641600" name="connsiteX0"/>
                <a:gd fmla="*/ 120388 h 722312" name="connsiteY0"/>
                <a:gd fmla="*/ 120388 w 2641600" name="connsiteX1"/>
                <a:gd fmla="*/ 0 h 722312" name="connsiteY1"/>
                <a:gd fmla="*/ 2521212 w 2641600" name="connsiteX2"/>
                <a:gd fmla="*/ 0 h 722312" name="connsiteY2"/>
                <a:gd fmla="*/ 2641600 w 2641600" name="connsiteX3"/>
                <a:gd fmla="*/ 120388 h 722312" name="connsiteY3"/>
                <a:gd fmla="*/ 2641600 w 2641600" name="connsiteX4"/>
                <a:gd fmla="*/ 601924 h 722312" name="connsiteY4"/>
                <a:gd fmla="*/ 2521212 w 2641600" name="connsiteX5"/>
                <a:gd fmla="*/ 722312 h 722312" name="connsiteY5"/>
                <a:gd fmla="*/ 120388 w 2641600" name="connsiteX6"/>
                <a:gd fmla="*/ 722312 h 722312" name="connsiteY6"/>
                <a:gd fmla="*/ 0 w 2641600" name="connsiteX7"/>
                <a:gd fmla="*/ 601924 h 722312" name="connsiteY7"/>
                <a:gd fmla="*/ 0 w 2641600" name="connsiteX8"/>
                <a:gd fmla="*/ 120388 h 72231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722312" w="2641600">
                  <a:moveTo>
                    <a:pt x="0" y="120388"/>
                  </a:moveTo>
                  <a:cubicBezTo>
                    <a:pt x="0" y="53900"/>
                    <a:pt x="53900" y="0"/>
                    <a:pt x="120388" y="0"/>
                  </a:cubicBezTo>
                  <a:lnTo>
                    <a:pt x="2521212" y="0"/>
                  </a:lnTo>
                  <a:cubicBezTo>
                    <a:pt x="2587700" y="0"/>
                    <a:pt x="2641600" y="53900"/>
                    <a:pt x="2641600" y="120388"/>
                  </a:cubicBezTo>
                  <a:lnTo>
                    <a:pt x="2641600" y="601924"/>
                  </a:lnTo>
                  <a:cubicBezTo>
                    <a:pt x="2641600" y="668412"/>
                    <a:pt x="2587700" y="722312"/>
                    <a:pt x="2521212" y="722312"/>
                  </a:cubicBezTo>
                  <a:lnTo>
                    <a:pt x="120388" y="722312"/>
                  </a:lnTo>
                  <a:cubicBezTo>
                    <a:pt x="53900" y="722312"/>
                    <a:pt x="0" y="668412"/>
                    <a:pt x="0" y="601924"/>
                  </a:cubicBezTo>
                  <a:lnTo>
                    <a:pt x="0" y="120388"/>
                  </a:lnTo>
                  <a:close/>
                </a:path>
              </a:pathLst>
            </a:custGeom>
            <a:gradFill rotWithShape="1">
              <a:gsLst>
                <a:gs pos="98000">
                  <a:srgbClr val="F9F9F9"/>
                </a:gs>
                <a:gs pos="100000">
                  <a:srgbClr val="FFFFFF"/>
                </a:gs>
                <a:gs pos="51657">
                  <a:srgbClr val="E8E8E8"/>
                </a:gs>
                <a:gs pos="50000">
                  <a:srgbClr val="ECECEC"/>
                </a:gs>
                <a:gs pos="8000">
                  <a:srgbClr val="F8F8F8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 wrap="none"/>
            <a:lstStyle/>
            <a:p>
              <a:pPr algn="ctr" lvl="0">
                <a:lnSpc>
                  <a:spcPct val="150000"/>
                </a:lnSpc>
                <a:defRPr/>
              </a:pPr>
              <a:r>
                <a:rPr altLang="en-US" b="1" kern="0" lang="zh-CN" smtClean="0" sz="2400">
                  <a:solidFill>
                    <a:srgbClr val="646464"/>
                  </a:solidFill>
                  <a:ea charset="-122" pitchFamily="34" typeface="微软雅黑"/>
                </a:rPr>
                <a:t>道德境界</a:t>
              </a:r>
            </a:p>
          </p:txBody>
        </p:sp>
      </p:grpSp>
      <p:grpSp>
        <p:nvGrpSpPr>
          <p:cNvPr id="35" name="文本3"/>
          <p:cNvGrpSpPr/>
          <p:nvPr/>
        </p:nvGrpSpPr>
        <p:grpSpPr>
          <a:xfrm>
            <a:off x="4342552" y="4256562"/>
            <a:ext cx="2641600" cy="722312"/>
            <a:chOff x="4267199" y="3383855"/>
            <a:chExt cx="2641600" cy="722312"/>
          </a:xfrm>
        </p:grpSpPr>
        <p:sp>
          <p:nvSpPr>
            <p:cNvPr id="36" name="任意多边形 35"/>
            <p:cNvSpPr/>
            <p:nvPr/>
          </p:nvSpPr>
          <p:spPr>
            <a:xfrm>
              <a:off x="4267199" y="3383855"/>
              <a:ext cx="2641600" cy="722312"/>
            </a:xfrm>
            <a:custGeom>
              <a:gdLst>
                <a:gd fmla="*/ 0 w 2641600" name="connsiteX0"/>
                <a:gd fmla="*/ 120388 h 722312" name="connsiteY0"/>
                <a:gd fmla="*/ 120388 w 2641600" name="connsiteX1"/>
                <a:gd fmla="*/ 0 h 722312" name="connsiteY1"/>
                <a:gd fmla="*/ 2521212 w 2641600" name="connsiteX2"/>
                <a:gd fmla="*/ 0 h 722312" name="connsiteY2"/>
                <a:gd fmla="*/ 2641600 w 2641600" name="connsiteX3"/>
                <a:gd fmla="*/ 120388 h 722312" name="connsiteY3"/>
                <a:gd fmla="*/ 2641600 w 2641600" name="connsiteX4"/>
                <a:gd fmla="*/ 601924 h 722312" name="connsiteY4"/>
                <a:gd fmla="*/ 2521212 w 2641600" name="connsiteX5"/>
                <a:gd fmla="*/ 722312 h 722312" name="connsiteY5"/>
                <a:gd fmla="*/ 120388 w 2641600" name="connsiteX6"/>
                <a:gd fmla="*/ 722312 h 722312" name="connsiteY6"/>
                <a:gd fmla="*/ 0 w 2641600" name="connsiteX7"/>
                <a:gd fmla="*/ 601924 h 722312" name="connsiteY7"/>
                <a:gd fmla="*/ 0 w 2641600" name="connsiteX8"/>
                <a:gd fmla="*/ 120388 h 72231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722312" w="2641600">
                  <a:moveTo>
                    <a:pt x="0" y="120388"/>
                  </a:moveTo>
                  <a:cubicBezTo>
                    <a:pt x="0" y="53900"/>
                    <a:pt x="53900" y="0"/>
                    <a:pt x="120388" y="0"/>
                  </a:cubicBezTo>
                  <a:lnTo>
                    <a:pt x="2521212" y="0"/>
                  </a:lnTo>
                  <a:cubicBezTo>
                    <a:pt x="2587700" y="0"/>
                    <a:pt x="2641600" y="53900"/>
                    <a:pt x="2641600" y="120388"/>
                  </a:cubicBezTo>
                  <a:lnTo>
                    <a:pt x="2641600" y="601924"/>
                  </a:lnTo>
                  <a:cubicBezTo>
                    <a:pt x="2641600" y="668412"/>
                    <a:pt x="2587700" y="722312"/>
                    <a:pt x="2521212" y="722312"/>
                  </a:cubicBezTo>
                  <a:lnTo>
                    <a:pt x="120388" y="722312"/>
                  </a:lnTo>
                  <a:cubicBezTo>
                    <a:pt x="53900" y="722312"/>
                    <a:pt x="0" y="668412"/>
                    <a:pt x="0" y="601924"/>
                  </a:cubicBezTo>
                  <a:lnTo>
                    <a:pt x="0" y="120388"/>
                  </a:lnTo>
                  <a:close/>
                </a:path>
              </a:pathLst>
            </a:custGeom>
            <a:gradFill>
              <a:gsLst>
                <a:gs pos="100000">
                  <a:srgbClr val="FFFFFF"/>
                </a:gs>
                <a:gs pos="51657">
                  <a:srgbClr val="F0F0F0"/>
                </a:gs>
                <a:gs pos="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</a:ln>
            <a:effectLst>
              <a:outerShdw algn="ctr" blurRad="63500" rotWithShape="0" sx="101000" sy="101000">
                <a:prstClr val="black">
                  <a:alpha val="8000"/>
                </a:prstClr>
              </a:outerShdw>
            </a:effectLst>
          </p:spPr>
          <p:txBody>
            <a:bodyPr anchor="ctr" wrap="none"/>
            <a:lstStyle/>
            <a:p>
              <a:endParaRPr altLang="en-US" kern="0" lang="zh-CN" sz="1600">
                <a:solidFill>
                  <a:sysClr lastClr="000000" val="windowText"/>
                </a:solidFill>
                <a:ea charset="-122" pitchFamily="34" typeface="微软雅黑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4301564" y="3411870"/>
              <a:ext cx="2590800" cy="684212"/>
            </a:xfrm>
            <a:custGeom>
              <a:gdLst>
                <a:gd fmla="*/ 0 w 2641600" name="connsiteX0"/>
                <a:gd fmla="*/ 120388 h 722312" name="connsiteY0"/>
                <a:gd fmla="*/ 120388 w 2641600" name="connsiteX1"/>
                <a:gd fmla="*/ 0 h 722312" name="connsiteY1"/>
                <a:gd fmla="*/ 2521212 w 2641600" name="connsiteX2"/>
                <a:gd fmla="*/ 0 h 722312" name="connsiteY2"/>
                <a:gd fmla="*/ 2641600 w 2641600" name="connsiteX3"/>
                <a:gd fmla="*/ 120388 h 722312" name="connsiteY3"/>
                <a:gd fmla="*/ 2641600 w 2641600" name="connsiteX4"/>
                <a:gd fmla="*/ 601924 h 722312" name="connsiteY4"/>
                <a:gd fmla="*/ 2521212 w 2641600" name="connsiteX5"/>
                <a:gd fmla="*/ 722312 h 722312" name="connsiteY5"/>
                <a:gd fmla="*/ 120388 w 2641600" name="connsiteX6"/>
                <a:gd fmla="*/ 722312 h 722312" name="connsiteY6"/>
                <a:gd fmla="*/ 0 w 2641600" name="connsiteX7"/>
                <a:gd fmla="*/ 601924 h 722312" name="connsiteY7"/>
                <a:gd fmla="*/ 0 w 2641600" name="connsiteX8"/>
                <a:gd fmla="*/ 120388 h 72231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722312" w="2641600">
                  <a:moveTo>
                    <a:pt x="0" y="120388"/>
                  </a:moveTo>
                  <a:cubicBezTo>
                    <a:pt x="0" y="53900"/>
                    <a:pt x="53900" y="0"/>
                    <a:pt x="120388" y="0"/>
                  </a:cubicBezTo>
                  <a:lnTo>
                    <a:pt x="2521212" y="0"/>
                  </a:lnTo>
                  <a:cubicBezTo>
                    <a:pt x="2587700" y="0"/>
                    <a:pt x="2641600" y="53900"/>
                    <a:pt x="2641600" y="120388"/>
                  </a:cubicBezTo>
                  <a:lnTo>
                    <a:pt x="2641600" y="601924"/>
                  </a:lnTo>
                  <a:cubicBezTo>
                    <a:pt x="2641600" y="668412"/>
                    <a:pt x="2587700" y="722312"/>
                    <a:pt x="2521212" y="722312"/>
                  </a:cubicBezTo>
                  <a:lnTo>
                    <a:pt x="120388" y="722312"/>
                  </a:lnTo>
                  <a:cubicBezTo>
                    <a:pt x="53900" y="722312"/>
                    <a:pt x="0" y="668412"/>
                    <a:pt x="0" y="601924"/>
                  </a:cubicBezTo>
                  <a:lnTo>
                    <a:pt x="0" y="120388"/>
                  </a:lnTo>
                  <a:close/>
                </a:path>
              </a:pathLst>
            </a:custGeom>
            <a:gradFill rotWithShape="1">
              <a:gsLst>
                <a:gs pos="98000">
                  <a:srgbClr val="F9F9F9"/>
                </a:gs>
                <a:gs pos="100000">
                  <a:srgbClr val="FFFFFF"/>
                </a:gs>
                <a:gs pos="51657">
                  <a:srgbClr val="E8E8E8"/>
                </a:gs>
                <a:gs pos="50000">
                  <a:srgbClr val="ECECEC"/>
                </a:gs>
                <a:gs pos="8000">
                  <a:srgbClr val="F8F8F8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 wrap="none"/>
            <a:lstStyle/>
            <a:p>
              <a:pPr algn="ctr" lvl="0">
                <a:lnSpc>
                  <a:spcPct val="150000"/>
                </a:lnSpc>
                <a:defRPr/>
              </a:pPr>
              <a:r>
                <a:rPr altLang="en-US" b="1" kern="0" lang="zh-CN" smtClean="0" sz="2400">
                  <a:solidFill>
                    <a:srgbClr val="646464"/>
                  </a:solidFill>
                  <a:ea charset="-122" pitchFamily="34" typeface="微软雅黑"/>
                </a:rPr>
                <a:t>功利境界</a:t>
              </a:r>
            </a:p>
          </p:txBody>
        </p:sp>
      </p:grpSp>
      <p:grpSp>
        <p:nvGrpSpPr>
          <p:cNvPr id="38" name="文本4"/>
          <p:cNvGrpSpPr/>
          <p:nvPr/>
        </p:nvGrpSpPr>
        <p:grpSpPr>
          <a:xfrm>
            <a:off x="4342552" y="5069163"/>
            <a:ext cx="2641600" cy="722312"/>
            <a:chOff x="4267199" y="4196456"/>
            <a:chExt cx="2641600" cy="722312"/>
          </a:xfrm>
        </p:grpSpPr>
        <p:sp>
          <p:nvSpPr>
            <p:cNvPr id="39" name="任意多边形 38"/>
            <p:cNvSpPr/>
            <p:nvPr/>
          </p:nvSpPr>
          <p:spPr>
            <a:xfrm>
              <a:off x="4267199" y="4196456"/>
              <a:ext cx="2641600" cy="722312"/>
            </a:xfrm>
            <a:custGeom>
              <a:gdLst>
                <a:gd fmla="*/ 0 w 2641600" name="connsiteX0"/>
                <a:gd fmla="*/ 120388 h 722312" name="connsiteY0"/>
                <a:gd fmla="*/ 120388 w 2641600" name="connsiteX1"/>
                <a:gd fmla="*/ 0 h 722312" name="connsiteY1"/>
                <a:gd fmla="*/ 2521212 w 2641600" name="connsiteX2"/>
                <a:gd fmla="*/ 0 h 722312" name="connsiteY2"/>
                <a:gd fmla="*/ 2641600 w 2641600" name="connsiteX3"/>
                <a:gd fmla="*/ 120388 h 722312" name="connsiteY3"/>
                <a:gd fmla="*/ 2641600 w 2641600" name="connsiteX4"/>
                <a:gd fmla="*/ 601924 h 722312" name="connsiteY4"/>
                <a:gd fmla="*/ 2521212 w 2641600" name="connsiteX5"/>
                <a:gd fmla="*/ 722312 h 722312" name="connsiteY5"/>
                <a:gd fmla="*/ 120388 w 2641600" name="connsiteX6"/>
                <a:gd fmla="*/ 722312 h 722312" name="connsiteY6"/>
                <a:gd fmla="*/ 0 w 2641600" name="connsiteX7"/>
                <a:gd fmla="*/ 601924 h 722312" name="connsiteY7"/>
                <a:gd fmla="*/ 0 w 2641600" name="connsiteX8"/>
                <a:gd fmla="*/ 120388 h 72231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722312" w="2641600">
                  <a:moveTo>
                    <a:pt x="0" y="120388"/>
                  </a:moveTo>
                  <a:cubicBezTo>
                    <a:pt x="0" y="53900"/>
                    <a:pt x="53900" y="0"/>
                    <a:pt x="120388" y="0"/>
                  </a:cubicBezTo>
                  <a:lnTo>
                    <a:pt x="2521212" y="0"/>
                  </a:lnTo>
                  <a:cubicBezTo>
                    <a:pt x="2587700" y="0"/>
                    <a:pt x="2641600" y="53900"/>
                    <a:pt x="2641600" y="120388"/>
                  </a:cubicBezTo>
                  <a:lnTo>
                    <a:pt x="2641600" y="601924"/>
                  </a:lnTo>
                  <a:cubicBezTo>
                    <a:pt x="2641600" y="668412"/>
                    <a:pt x="2587700" y="722312"/>
                    <a:pt x="2521212" y="722312"/>
                  </a:cubicBezTo>
                  <a:lnTo>
                    <a:pt x="120388" y="722312"/>
                  </a:lnTo>
                  <a:cubicBezTo>
                    <a:pt x="53900" y="722312"/>
                    <a:pt x="0" y="668412"/>
                    <a:pt x="0" y="601924"/>
                  </a:cubicBezTo>
                  <a:lnTo>
                    <a:pt x="0" y="120388"/>
                  </a:lnTo>
                  <a:close/>
                </a:path>
              </a:pathLst>
            </a:custGeom>
            <a:gradFill>
              <a:gsLst>
                <a:gs pos="100000">
                  <a:srgbClr val="FFFFFF"/>
                </a:gs>
                <a:gs pos="51657">
                  <a:srgbClr val="F0F0F0"/>
                </a:gs>
                <a:gs pos="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</a:ln>
            <a:effectLst>
              <a:outerShdw algn="ctr" blurRad="63500" rotWithShape="0" sx="101000" sy="101000">
                <a:prstClr val="black">
                  <a:alpha val="8000"/>
                </a:prstClr>
              </a:outerShdw>
            </a:effectLst>
          </p:spPr>
          <p:txBody>
            <a:bodyPr anchor="ctr" wrap="none"/>
            <a:lstStyle/>
            <a:p>
              <a:endParaRPr altLang="en-US" kern="0" lang="zh-CN" sz="1600">
                <a:solidFill>
                  <a:sysClr lastClr="000000" val="windowText"/>
                </a:solidFill>
                <a:ea charset="-122" pitchFamily="34" typeface="微软雅黑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301564" y="4224471"/>
              <a:ext cx="2590800" cy="684212"/>
            </a:xfrm>
            <a:custGeom>
              <a:gdLst>
                <a:gd fmla="*/ 0 w 2641600" name="connsiteX0"/>
                <a:gd fmla="*/ 120388 h 722312" name="connsiteY0"/>
                <a:gd fmla="*/ 120388 w 2641600" name="connsiteX1"/>
                <a:gd fmla="*/ 0 h 722312" name="connsiteY1"/>
                <a:gd fmla="*/ 2521212 w 2641600" name="connsiteX2"/>
                <a:gd fmla="*/ 0 h 722312" name="connsiteY2"/>
                <a:gd fmla="*/ 2641600 w 2641600" name="connsiteX3"/>
                <a:gd fmla="*/ 120388 h 722312" name="connsiteY3"/>
                <a:gd fmla="*/ 2641600 w 2641600" name="connsiteX4"/>
                <a:gd fmla="*/ 601924 h 722312" name="connsiteY4"/>
                <a:gd fmla="*/ 2521212 w 2641600" name="connsiteX5"/>
                <a:gd fmla="*/ 722312 h 722312" name="connsiteY5"/>
                <a:gd fmla="*/ 120388 w 2641600" name="connsiteX6"/>
                <a:gd fmla="*/ 722312 h 722312" name="connsiteY6"/>
                <a:gd fmla="*/ 0 w 2641600" name="connsiteX7"/>
                <a:gd fmla="*/ 601924 h 722312" name="connsiteY7"/>
                <a:gd fmla="*/ 0 w 2641600" name="connsiteX8"/>
                <a:gd fmla="*/ 120388 h 72231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722312" w="2641600">
                  <a:moveTo>
                    <a:pt x="0" y="120388"/>
                  </a:moveTo>
                  <a:cubicBezTo>
                    <a:pt x="0" y="53900"/>
                    <a:pt x="53900" y="0"/>
                    <a:pt x="120388" y="0"/>
                  </a:cubicBezTo>
                  <a:lnTo>
                    <a:pt x="2521212" y="0"/>
                  </a:lnTo>
                  <a:cubicBezTo>
                    <a:pt x="2587700" y="0"/>
                    <a:pt x="2641600" y="53900"/>
                    <a:pt x="2641600" y="120388"/>
                  </a:cubicBezTo>
                  <a:lnTo>
                    <a:pt x="2641600" y="601924"/>
                  </a:lnTo>
                  <a:cubicBezTo>
                    <a:pt x="2641600" y="668412"/>
                    <a:pt x="2587700" y="722312"/>
                    <a:pt x="2521212" y="722312"/>
                  </a:cubicBezTo>
                  <a:lnTo>
                    <a:pt x="120388" y="722312"/>
                  </a:lnTo>
                  <a:cubicBezTo>
                    <a:pt x="53900" y="722312"/>
                    <a:pt x="0" y="668412"/>
                    <a:pt x="0" y="601924"/>
                  </a:cubicBezTo>
                  <a:lnTo>
                    <a:pt x="0" y="120388"/>
                  </a:lnTo>
                  <a:close/>
                </a:path>
              </a:pathLst>
            </a:custGeom>
            <a:gradFill rotWithShape="1">
              <a:gsLst>
                <a:gs pos="98000">
                  <a:srgbClr val="F9F9F9"/>
                </a:gs>
                <a:gs pos="100000">
                  <a:srgbClr val="FFFFFF"/>
                </a:gs>
                <a:gs pos="51657">
                  <a:srgbClr val="E8E8E8"/>
                </a:gs>
                <a:gs pos="50000">
                  <a:srgbClr val="ECECEC"/>
                </a:gs>
                <a:gs pos="8000">
                  <a:srgbClr val="F8F8F8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 wrap="none"/>
            <a:lstStyle/>
            <a:p>
              <a:pPr algn="ctr" lvl="0">
                <a:lnSpc>
                  <a:spcPct val="150000"/>
                </a:lnSpc>
                <a:defRPr/>
              </a:pPr>
              <a:r>
                <a:rPr altLang="en-US" b="1" kern="0" lang="zh-CN" smtClean="0" sz="2400">
                  <a:solidFill>
                    <a:srgbClr val="646464"/>
                  </a:solidFill>
                  <a:ea charset="-122" pitchFamily="34" typeface="微软雅黑"/>
                </a:rPr>
                <a:t>自然境界</a:t>
              </a:r>
            </a:p>
          </p:txBody>
        </p:sp>
      </p:grpSp>
      <p:cxnSp>
        <p:nvCxnSpPr>
          <p:cNvPr id="41" name="直接连接符 40"/>
          <p:cNvCxnSpPr/>
          <p:nvPr/>
        </p:nvCxnSpPr>
        <p:spPr>
          <a:xfrm>
            <a:off x="7099725" y="3353670"/>
            <a:ext cx="4428000" cy="0"/>
          </a:xfrm>
          <a:prstGeom prst="line">
            <a:avLst/>
          </a:prstGeom>
          <a:noFill/>
          <a:ln algn="ctr" cap="flat" cmpd="sng" w="9525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2" name="直接连接符 41"/>
          <p:cNvCxnSpPr/>
          <p:nvPr/>
        </p:nvCxnSpPr>
        <p:spPr>
          <a:xfrm>
            <a:off x="7099725" y="4200967"/>
            <a:ext cx="4428000" cy="0"/>
          </a:xfrm>
          <a:prstGeom prst="line">
            <a:avLst/>
          </a:prstGeom>
          <a:noFill/>
          <a:ln algn="ctr" cap="flat" cmpd="sng" w="9525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3" name="直接连接符 42"/>
          <p:cNvCxnSpPr/>
          <p:nvPr/>
        </p:nvCxnSpPr>
        <p:spPr>
          <a:xfrm>
            <a:off x="7099725" y="5048263"/>
            <a:ext cx="4428000" cy="0"/>
          </a:xfrm>
          <a:prstGeom prst="line">
            <a:avLst/>
          </a:prstGeom>
          <a:noFill/>
          <a:ln algn="ctr" cap="flat" cmpd="sng" w="9525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7099724" y="2766811"/>
            <a:ext cx="4428000" cy="44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defRPr/>
            </a:pPr>
            <a:r>
              <a:rPr altLang="en-US" kern="0" lang="zh-CN" smtClean="0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心中包藏宇宙，重人与自然的和谐，圣人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9724" y="4392014"/>
            <a:ext cx="4428000" cy="44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defRPr/>
            </a:pPr>
            <a:r>
              <a:rPr altLang="en-US" kern="0" lang="zh-CN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重功利，爱攀比，利己主义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99724" y="5213581"/>
            <a:ext cx="4428000" cy="44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defRPr/>
            </a:pPr>
            <a:r>
              <a:rPr altLang="en-US" kern="0" lang="zh-CN" smtClean="0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如婴孩一样以本能喜好做事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99724" y="3588377"/>
            <a:ext cx="4428000" cy="44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altLang="en-US" kern="0" lang="zh-CN" smtClean="0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心有天下，谋人类幸福，贤人。</a:t>
            </a:r>
          </a:p>
        </p:txBody>
      </p:sp>
    </p:spTree>
    <p:extLst>
      <p:ext uri="{BB962C8B-B14F-4D97-AF65-F5344CB8AC3E}">
        <p14:creationId val="49066605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66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人生态度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638821" y="1302975"/>
            <a:ext cx="7942092" cy="44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defRPr/>
            </a:pPr>
            <a:r>
              <a:rPr altLang="en-US" kern="0" lang="zh-CN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人生态度决定人的活法。</a:t>
            </a:r>
          </a:p>
        </p:txBody>
      </p:sp>
      <p:sp>
        <p:nvSpPr>
          <p:cNvPr id="53" name="Line 1598"/>
          <p:cNvSpPr>
            <a:spLocks noChangeShapeType="1"/>
          </p:cNvSpPr>
          <p:nvPr/>
        </p:nvSpPr>
        <p:spPr bwMode="auto">
          <a:xfrm>
            <a:off x="8714269" y="3071901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54" name="Line 1599"/>
          <p:cNvSpPr>
            <a:spLocks noChangeShapeType="1"/>
          </p:cNvSpPr>
          <p:nvPr/>
        </p:nvSpPr>
        <p:spPr bwMode="auto">
          <a:xfrm>
            <a:off x="8714269" y="3071901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55" name="Line 1600"/>
          <p:cNvSpPr>
            <a:spLocks noChangeShapeType="1"/>
          </p:cNvSpPr>
          <p:nvPr/>
        </p:nvSpPr>
        <p:spPr bwMode="auto">
          <a:xfrm>
            <a:off x="8701569" y="2986176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56" name="Line 1601"/>
          <p:cNvSpPr>
            <a:spLocks noChangeShapeType="1"/>
          </p:cNvSpPr>
          <p:nvPr/>
        </p:nvSpPr>
        <p:spPr bwMode="auto">
          <a:xfrm>
            <a:off x="8701569" y="2986176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57" name="Line 1602"/>
          <p:cNvSpPr>
            <a:spLocks noChangeShapeType="1"/>
          </p:cNvSpPr>
          <p:nvPr/>
        </p:nvSpPr>
        <p:spPr bwMode="auto">
          <a:xfrm>
            <a:off x="8688869" y="2919501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58" name="Line 1603"/>
          <p:cNvSpPr>
            <a:spLocks noChangeShapeType="1"/>
          </p:cNvSpPr>
          <p:nvPr/>
        </p:nvSpPr>
        <p:spPr bwMode="auto">
          <a:xfrm>
            <a:off x="8688869" y="2919501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59" name="Line 1598"/>
          <p:cNvSpPr>
            <a:spLocks noChangeShapeType="1"/>
          </p:cNvSpPr>
          <p:nvPr/>
        </p:nvSpPr>
        <p:spPr bwMode="auto">
          <a:xfrm>
            <a:off x="8771576" y="3071901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60" name="Line 1599"/>
          <p:cNvSpPr>
            <a:spLocks noChangeShapeType="1"/>
          </p:cNvSpPr>
          <p:nvPr/>
        </p:nvSpPr>
        <p:spPr bwMode="auto">
          <a:xfrm>
            <a:off x="8771576" y="3071901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61" name="Line 1600"/>
          <p:cNvSpPr>
            <a:spLocks noChangeShapeType="1"/>
          </p:cNvSpPr>
          <p:nvPr/>
        </p:nvSpPr>
        <p:spPr bwMode="auto">
          <a:xfrm>
            <a:off x="8758876" y="2986176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62" name="Line 1601"/>
          <p:cNvSpPr>
            <a:spLocks noChangeShapeType="1"/>
          </p:cNvSpPr>
          <p:nvPr/>
        </p:nvSpPr>
        <p:spPr bwMode="auto">
          <a:xfrm>
            <a:off x="8758876" y="2986176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63" name="Line 1602"/>
          <p:cNvSpPr>
            <a:spLocks noChangeShapeType="1"/>
          </p:cNvSpPr>
          <p:nvPr/>
        </p:nvSpPr>
        <p:spPr bwMode="auto">
          <a:xfrm>
            <a:off x="8746176" y="2919501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64" name="Line 1603"/>
          <p:cNvSpPr>
            <a:spLocks noChangeShapeType="1"/>
          </p:cNvSpPr>
          <p:nvPr/>
        </p:nvSpPr>
        <p:spPr bwMode="auto">
          <a:xfrm>
            <a:off x="8746176" y="2919501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959302" y="5243716"/>
            <a:ext cx="5040560" cy="1569660"/>
            <a:chOff x="6959302" y="5243716"/>
            <a:chExt cx="5040560" cy="1569660"/>
          </a:xfrm>
        </p:grpSpPr>
        <p:grpSp>
          <p:nvGrpSpPr>
            <p:cNvPr id="26" name="组合 25"/>
            <p:cNvGrpSpPr/>
            <p:nvPr/>
          </p:nvGrpSpPr>
          <p:grpSpPr>
            <a:xfrm>
              <a:off x="8039422" y="5589240"/>
              <a:ext cx="3960440" cy="1080120"/>
              <a:chOff x="8039422" y="5589240"/>
              <a:chExt cx="3960440" cy="108012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8039422" y="6525344"/>
                <a:ext cx="3960440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6959299" y="6084003"/>
              <a:ext cx="4164345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“出世”与“入世”的人生态度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1</a:t>
              </a:r>
            </a:p>
          </p:txBody>
        </p:sp>
      </p:grpSp>
      <p:sp>
        <p:nvSpPr>
          <p:cNvPr id="31" name="Freeform 274"/>
          <p:cNvSpPr/>
          <p:nvPr/>
        </p:nvSpPr>
        <p:spPr bwMode="auto">
          <a:xfrm>
            <a:off x="5248867" y="2199164"/>
            <a:ext cx="2016000" cy="2016000"/>
          </a:xfrm>
          <a:prstGeom prst="flowChartConnector">
            <a:avLst/>
          </a:prstGeom>
          <a:solidFill>
            <a:srgbClr val="8BAB00">
              <a:alpha val="69804"/>
            </a:srgbClr>
          </a:solidFill>
          <a:ln>
            <a:noFill/>
          </a:ln>
          <a:effectLst/>
          <a:extLst/>
        </p:spPr>
        <p:style>
          <a:lnRef idx="0">
            <a:scrgbClr b="0" g="0" r="0"/>
          </a:lnRef>
          <a:fillRef idx="3">
            <a:scrgbClr b="0" g="0" r="0"/>
          </a:fillRef>
          <a:effectRef idx="0">
            <a:scrgbClr b="0" g="0" r="0"/>
          </a:effectRef>
          <a:fontRef idx="minor">
            <a:schemeClr val="tx1"/>
          </a:fontRef>
        </p:style>
        <p:txBody>
          <a:bodyPr anchor="ctr" anchorCtr="0" bIns="979745" lIns="534931" numCol="1" rIns="534931" spcCol="1270" spcFirstLastPara="0" tIns="535316" vert="horz" wrap="square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lang="zh-CN" sz="2400">
              <a:solidFill>
                <a:sysClr lastClr="FFFFFF" val="window">
                  <a:hueOff val="0"/>
                  <a:satOff val="0"/>
                  <a:lumOff val="0"/>
                  <a:alphaOff val="0"/>
                </a:sysClr>
              </a:solidFill>
              <a:latin charset="-122" pitchFamily="34" typeface="微软雅黑"/>
              <a:ea charset="-122" pitchFamily="34" typeface="微软雅黑"/>
              <a:cs charset="0" panose="020b0604020202020204" pitchFamily="34" typeface="Arial"/>
            </a:endParaRPr>
          </a:p>
        </p:txBody>
      </p:sp>
      <p:sp>
        <p:nvSpPr>
          <p:cNvPr id="32" name="Freeform 369"/>
          <p:cNvSpPr/>
          <p:nvPr/>
        </p:nvSpPr>
        <p:spPr bwMode="auto">
          <a:xfrm>
            <a:off x="6510751" y="2199164"/>
            <a:ext cx="2016000" cy="2016000"/>
          </a:xfrm>
          <a:prstGeom prst="flowChartConnector">
            <a:avLst/>
          </a:prstGeom>
          <a:solidFill>
            <a:srgbClr val="FF9300">
              <a:alpha val="69804"/>
            </a:srgbClr>
          </a:solidFill>
          <a:ln>
            <a:noFill/>
          </a:ln>
          <a:effectLst/>
          <a:extLst/>
        </p:spPr>
        <p:style>
          <a:lnRef idx="0">
            <a:scrgbClr b="0" g="0" r="0"/>
          </a:lnRef>
          <a:fillRef idx="3">
            <a:scrgbClr b="0" g="0" r="0"/>
          </a:fillRef>
          <a:effectRef idx="0">
            <a:scrgbClr b="0" g="0" r="0"/>
          </a:effectRef>
          <a:fontRef idx="minor">
            <a:schemeClr val="tx1"/>
          </a:fontRef>
        </p:style>
        <p:txBody>
          <a:bodyPr anchor="ctr" anchorCtr="0" bIns="604895" lIns="874861" numCol="1" rIns="404506" spcCol="1270" spcFirstLastPara="0" tIns="753037" vert="horz" wrap="square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lang="zh-CN" sz="2400">
              <a:solidFill>
                <a:sysClr lastClr="FFFFFF" val="window">
                  <a:hueOff val="0"/>
                  <a:satOff val="0"/>
                  <a:lumOff val="0"/>
                  <a:alphaOff val="0"/>
                </a:sysClr>
              </a:solidFill>
              <a:latin charset="-122" pitchFamily="34" typeface="微软雅黑"/>
              <a:ea charset="-122" pitchFamily="34" typeface="微软雅黑"/>
              <a:cs charset="0" panose="020b0604020202020204" pitchFamily="34" typeface="Arial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356815" y="2883999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出世</a:t>
            </a:r>
          </a:p>
        </p:txBody>
      </p:sp>
      <p:sp>
        <p:nvSpPr>
          <p:cNvPr id="34" name="TextBox 35"/>
          <p:cNvSpPr txBox="1"/>
          <p:nvPr/>
        </p:nvSpPr>
        <p:spPr>
          <a:xfrm>
            <a:off x="7321521" y="2853221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入世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91847" y="2968091"/>
            <a:ext cx="3056351" cy="44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lvl="0">
              <a:lnSpc>
                <a:spcPts val="2800"/>
              </a:lnSpc>
              <a:defRPr/>
            </a:pPr>
            <a:r>
              <a:rPr altLang="en-US" b="1" kern="0" lang="zh-CN" sz="2000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采菊东篱下，悠然见南山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92648" y="2968091"/>
            <a:ext cx="3507215" cy="44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defRPr/>
            </a:pPr>
            <a:r>
              <a:rPr altLang="en-US" b="1" kern="0" lang="zh-CN" sz="2000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醉里挑灯看剑，梦回吹角连营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884146" y="3772803"/>
            <a:ext cx="0" cy="962035"/>
          </a:xfrm>
          <a:prstGeom prst="line">
            <a:avLst/>
          </a:prstGeom>
          <a:ln w="9525">
            <a:solidFill>
              <a:srgbClr val="E6A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772416" y="4734838"/>
            <a:ext cx="4359058" cy="0"/>
          </a:xfrm>
          <a:prstGeom prst="line">
            <a:avLst/>
          </a:prstGeom>
          <a:ln w="9525">
            <a:solidFill>
              <a:srgbClr val="E6A0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489535" y="4302845"/>
            <a:ext cx="3003111" cy="44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vl="0">
              <a:lnSpc>
                <a:spcPts val="2800"/>
              </a:lnSpc>
              <a:defRPr/>
            </a:pPr>
            <a:r>
              <a:rPr altLang="en-US" kern="0" lang="zh-CN" sz="1600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出世的态度   过入世的生活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51456" y="4869160"/>
            <a:ext cx="3175295" cy="44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vl="0">
              <a:lnSpc>
                <a:spcPts val="2800"/>
              </a:lnSpc>
              <a:defRPr/>
            </a:pPr>
            <a:r>
              <a:rPr altLang="en-US" b="1" kern="0" lang="zh-CN" smtClean="0" sz="2000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中隐隐于市，大隐隐于朝</a:t>
            </a:r>
          </a:p>
        </p:txBody>
      </p:sp>
    </p:spTree>
    <p:extLst>
      <p:ext uri="{BB962C8B-B14F-4D97-AF65-F5344CB8AC3E}">
        <p14:creationId val="3904675790"/>
      </p:ext>
    </p:extLst>
  </p:cSld>
  <p:clrMapOvr>
    <a:masterClrMapping/>
  </p:clrMapOvr>
  <mc:AlternateContent>
    <mc:Choice Requires="p14">
      <p:transition spd="med">
        <p14:pan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66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人生态度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959302" y="5243716"/>
            <a:ext cx="5040560" cy="1569660"/>
            <a:chOff x="6959302" y="5243716"/>
            <a:chExt cx="5040560" cy="1569660"/>
          </a:xfrm>
        </p:grpSpPr>
        <p:grpSp>
          <p:nvGrpSpPr>
            <p:cNvPr id="26" name="组合 25"/>
            <p:cNvGrpSpPr/>
            <p:nvPr/>
          </p:nvGrpSpPr>
          <p:grpSpPr>
            <a:xfrm>
              <a:off x="8039422" y="5589240"/>
              <a:ext cx="3960440" cy="1080120"/>
              <a:chOff x="8039422" y="5589240"/>
              <a:chExt cx="3960440" cy="108012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8039422" y="6525344"/>
                <a:ext cx="3960440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6959299" y="6084003"/>
              <a:ext cx="4164345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lvl="0">
                <a:spcBef>
                  <a:spcPts val="200"/>
                </a:spcBef>
                <a:spcAft>
                  <a:spcPts val="60"/>
                </a:spcAft>
              </a:pPr>
              <a:r>
                <a:rPr altLang="en-US" kern="0" lang="zh-CN" smtClean="0">
                  <a:solidFill>
                    <a:srgbClr val="F79646">
                      <a:lumMod val="75000"/>
                    </a:srgbClr>
                  </a:solidFill>
                  <a:latin charset="-122" pitchFamily="34" typeface="微软雅黑"/>
                  <a:ea charset="-122" pitchFamily="34" typeface="微软雅黑"/>
                </a:rPr>
                <a:t>积极、消极与淡然的人生态度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kern="0" lang="en-US" sz="9600"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82" typeface="Broadway"/>
                  <a:ea charset="-120" pitchFamily="18" typeface="DFPYeaSong-B5"/>
                </a:rPr>
                <a:t>2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12744" y="1556941"/>
            <a:ext cx="3600001" cy="2337611"/>
            <a:chOff x="2812743" y="2636912"/>
            <a:chExt cx="3600001" cy="2337611"/>
          </a:xfrm>
        </p:grpSpPr>
        <p:sp>
          <p:nvSpPr>
            <p:cNvPr id="36" name="矩形 35"/>
            <p:cNvSpPr/>
            <p:nvPr/>
          </p:nvSpPr>
          <p:spPr bwMode="auto">
            <a:xfrm>
              <a:off x="2812743" y="2636912"/>
              <a:ext cx="3600000" cy="456753"/>
            </a:xfrm>
            <a:prstGeom prst="rect">
              <a:avLst/>
            </a:prstGeom>
            <a:gradFill>
              <a:gsLst>
                <a:gs pos="33000">
                  <a:srgbClr val="6DAA2D">
                    <a:lumMod val="60000"/>
                    <a:lumOff val="40000"/>
                  </a:srgbClr>
                </a:gs>
                <a:gs pos="100000">
                  <a:srgbClr val="6DAA2D"/>
                </a:gs>
              </a:gsLst>
              <a:lin ang="5400000" scaled="0"/>
            </a:gradFill>
            <a:ln algn="ctr" cap="flat" cmpd="sng" w="3175">
              <a:solidFill>
                <a:srgbClr val="6DAA2D">
                  <a:lumMod val="60000"/>
                  <a:lumOff val="40000"/>
                </a:srgbClr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lIns="0" rIns="0" vert="horz"/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altLang="en-US" b="1" kern="0" lang="zh-CN" smtClean="0">
                  <a:solidFill>
                    <a:sysClr lastClr="FFFFFF" val="window"/>
                  </a:solidFill>
                  <a:latin charset="0" pitchFamily="34" typeface="Impact"/>
                  <a:ea charset="-122" pitchFamily="34" typeface="微软雅黑"/>
                </a:rPr>
                <a:t>积极进取乐观有为型</a:t>
              </a: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2812744" y="3095253"/>
              <a:ext cx="3600000" cy="1879270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algn="ctr" cap="flat" cmpd="sng" w="3175">
              <a:solidFill>
                <a:srgbClr val="EAEAEA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lIns="180000" rIns="180000" tIns="180000"/>
            <a:lstStyle/>
            <a:p>
              <a:pPr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①用乐观的心态看待世界和生活； 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②进取心强烈，勇于开拓创新； 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③人生责任感强烈； 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④确信人生是美好的、幸福的。 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546223" y="1556941"/>
            <a:ext cx="3600000" cy="2337611"/>
            <a:chOff x="8193088" y="2636912"/>
            <a:chExt cx="3600000" cy="2337611"/>
          </a:xfrm>
        </p:grpSpPr>
        <p:sp>
          <p:nvSpPr>
            <p:cNvPr id="39" name="矩形 38"/>
            <p:cNvSpPr/>
            <p:nvPr/>
          </p:nvSpPr>
          <p:spPr bwMode="auto">
            <a:xfrm>
              <a:off x="8193088" y="2636912"/>
              <a:ext cx="3600000" cy="456753"/>
            </a:xfrm>
            <a:prstGeom prst="rect">
              <a:avLst/>
            </a:prstGeom>
            <a:gradFill>
              <a:gsLst>
                <a:gs pos="3300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algn="ctr" cap="flat" cmpd="sng" w="3175">
              <a:solidFill>
                <a:srgbClr val="D7D7D7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altLang="en-US" b="1" kern="0" lang="zh-CN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消极颓废悲观玩世型</a:t>
              </a: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8193088" y="3095253"/>
              <a:ext cx="3600000" cy="1879270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algn="ctr" cap="flat" cmpd="sng" w="3175">
              <a:solidFill>
                <a:srgbClr val="EAEAEA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lIns="180000" rIns="180000" tIns="180000"/>
            <a:lstStyle/>
            <a:p>
              <a:pPr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①用阴暗的心理看待社会和人生； 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②无志气、无激情，不求上进； 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③缺乏社会责任感和人生责任心；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④悲观厌世，觉得活着没有意思。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159302" y="3728806"/>
            <a:ext cx="3600000" cy="2159942"/>
            <a:chOff x="8193088" y="2636912"/>
            <a:chExt cx="3600000" cy="2159942"/>
          </a:xfrm>
        </p:grpSpPr>
        <p:sp>
          <p:nvSpPr>
            <p:cNvPr id="44" name="矩形 43"/>
            <p:cNvSpPr/>
            <p:nvPr/>
          </p:nvSpPr>
          <p:spPr bwMode="auto">
            <a:xfrm>
              <a:off x="8193088" y="2636912"/>
              <a:ext cx="3600000" cy="456753"/>
            </a:xfrm>
            <a:prstGeom prst="rect">
              <a:avLst/>
            </a:prstGeom>
            <a:gradFill>
              <a:gsLst>
                <a:gs pos="33000">
                  <a:srgbClr val="F68426">
                    <a:lumMod val="60000"/>
                    <a:lumOff val="40000"/>
                  </a:srgbClr>
                </a:gs>
                <a:gs pos="100000">
                  <a:srgbClr val="F68426"/>
                </a:gs>
              </a:gsLst>
              <a:lin ang="5400000" scaled="0"/>
            </a:gradFill>
            <a:ln algn="ctr" cap="flat" cmpd="sng" w="3175">
              <a:solidFill>
                <a:srgbClr val="D7D7D7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bIns="46648" lIns="93296" rIns="93296" tIns="46648" vert="horz"/>
            <a:lstStyle/>
            <a:p>
              <a:pPr algn="ctr">
                <a:lnSpc>
                  <a:spcPct val="120000"/>
                </a:lnSpc>
              </a:pPr>
              <a:r>
                <a:rPr altLang="en-US" b="1" kern="0" lang="zh-CN">
                  <a:solidFill>
                    <a:srgbClr val="F9F9F9"/>
                  </a:solidFill>
                  <a:latin charset="-122" pitchFamily="34" typeface="微软雅黑"/>
                  <a:ea charset="-122" pitchFamily="34" typeface="微软雅黑"/>
                </a:rPr>
                <a:t>淡然恬静的人生态度</a:t>
              </a: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8193088" y="3095253"/>
              <a:ext cx="3600000" cy="170160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algn="ctr" cap="flat" cmpd="sng" w="3175">
              <a:solidFill>
                <a:srgbClr val="EAEAEA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lIns="180000" rIns="180000" tIns="180000"/>
            <a:lstStyle/>
            <a:p>
              <a:pPr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①崇尚自然人生、提倡恬静淡然； 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②看轻荣辱得失，看淡功名利禄； 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③非失意时怅叹，是真正超脱；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④看开而非看破（曾仕强）。</a:t>
              </a:r>
            </a:p>
          </p:txBody>
        </p:sp>
      </p:grpSp>
    </p:spTree>
    <p:extLst>
      <p:ext uri="{BB962C8B-B14F-4D97-AF65-F5344CB8AC3E}">
        <p14:creationId val="549296325"/>
      </p:ext>
    </p:extLst>
  </p:cSld>
  <p:clrMapOvr>
    <a:masterClrMapping/>
  </p:clrMapOvr>
  <p:transition>
    <p:fade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user\Desktop\00265539666d115deb0406 拷贝.jpg" id="10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038833" y="1621868"/>
            <a:ext cx="3172688" cy="423025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5476511" y="3525283"/>
            <a:ext cx="5305500" cy="0"/>
          </a:xfrm>
          <a:prstGeom prst="line">
            <a:avLst/>
          </a:prstGeom>
          <a:ln>
            <a:solidFill>
              <a:srgbClr val="FC9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8"/>
          <p:cNvSpPr txBox="1"/>
          <p:nvPr/>
        </p:nvSpPr>
        <p:spPr>
          <a:xfrm>
            <a:off x="5764544" y="2780928"/>
            <a:ext cx="49454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600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</a:rPr>
              <a:t>第二章 人生规划概述</a:t>
            </a:r>
          </a:p>
        </p:txBody>
      </p:sp>
      <p:sp>
        <p:nvSpPr>
          <p:cNvPr id="5" name="矩形 4"/>
          <p:cNvSpPr/>
          <p:nvPr/>
        </p:nvSpPr>
        <p:spPr>
          <a:xfrm>
            <a:off x="6052575" y="3922325"/>
            <a:ext cx="396044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anose="020b0604020202020204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什么是人生规划</a:t>
            </a:r>
          </a:p>
        </p:txBody>
      </p:sp>
      <p:sp>
        <p:nvSpPr>
          <p:cNvPr id="6" name="矩形 5"/>
          <p:cNvSpPr/>
          <p:nvPr/>
        </p:nvSpPr>
        <p:spPr>
          <a:xfrm>
            <a:off x="6052575" y="4354272"/>
            <a:ext cx="396044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anose="020b0604020202020204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人生为什么需要规划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476511" y="3591767"/>
            <a:ext cx="5305500" cy="0"/>
          </a:xfrm>
          <a:prstGeom prst="line">
            <a:avLst/>
          </a:prstGeom>
          <a:ln w="57150">
            <a:solidFill>
              <a:srgbClr val="FC9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052575" y="4786219"/>
            <a:ext cx="396044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anose="020b0604020202020204" pitchFamily="34" typeface="Arial"/>
              <a:buChar char="•"/>
              <a:defRPr/>
            </a:pPr>
            <a:r>
              <a:rPr altLang="en-US" kern="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人生规划的理念/原则</a:t>
            </a:r>
          </a:p>
        </p:txBody>
      </p:sp>
    </p:spTree>
    <p:extLst>
      <p:ext uri="{BB962C8B-B14F-4D97-AF65-F5344CB8AC3E}">
        <p14:creationId val="2021016871"/>
      </p:ext>
    </p:extLst>
  </p:cSld>
  <p:clrMapOvr>
    <a:masterClrMapping/>
  </p:clrMapOvr>
  <mc:AlternateContent>
    <mc:Choice Requires="p14">
      <p:transition spd="med">
        <p14:prism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5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什么是人生规划</a:t>
            </a:r>
          </a:p>
        </p:txBody>
      </p:sp>
      <p:sp>
        <p:nvSpPr>
          <p:cNvPr id="24" name="矩形 23"/>
          <p:cNvSpPr/>
          <p:nvPr/>
        </p:nvSpPr>
        <p:spPr>
          <a:xfrm>
            <a:off x="2608287" y="1423542"/>
            <a:ext cx="8719265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人生规划实质就是自己做自己人生的设计师，规划自己人生的远景，绘制自己生命的蓝图，就是——</a:t>
            </a:r>
          </a:p>
        </p:txBody>
      </p:sp>
      <p:pic>
        <p:nvPicPr>
          <p:cNvPr descr="http://dv.yesky.com/uploadImages/2010/076/JP9EI469KN7H.jpg" id="2056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011056" y="2708919"/>
            <a:ext cx="5736217" cy="3569185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608287" y="2729886"/>
            <a:ext cx="5132107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4400">
                <a:solidFill>
                  <a:srgbClr val="FF933C"/>
                </a:solidFill>
                <a:latin charset="-122" pitchFamily="34" typeface="微软雅黑"/>
                <a:ea charset="-122" pitchFamily="34" typeface="微软雅黑"/>
              </a:rPr>
              <a:t>做自己人生的导演</a:t>
            </a:r>
          </a:p>
        </p:txBody>
      </p:sp>
    </p:spTree>
    <p:extLst>
      <p:ext uri="{BB962C8B-B14F-4D97-AF65-F5344CB8AC3E}">
        <p14:creationId val="2275480213"/>
      </p:ext>
    </p:extLst>
  </p:cSld>
  <p:clrMapOvr>
    <a:masterClrMapping/>
  </p:clrMapOvr>
  <p:transition>
    <p:push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2451995"/>
      </p:ext>
    </p:extLst>
  </p:cSld>
  <p:clrMapOvr>
    <a:masterClrMapping/>
  </p:clrMapOvr>
  <mc:AlternateContent>
    <mc:Choice Requires="p14">
      <p:transition p14:dur="700" spd="med">
        <p:pull/>
      </p:transition>
    </mc:Choice>
    <mc:Fallback>
      <p:transition spd="med">
        <p:pull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人生为何要规划</a:t>
            </a:r>
          </a:p>
        </p:txBody>
      </p:sp>
      <p:sp>
        <p:nvSpPr>
          <p:cNvPr id="24" name="矩形 23"/>
          <p:cNvSpPr/>
          <p:nvPr/>
        </p:nvSpPr>
        <p:spPr>
          <a:xfrm>
            <a:off x="2730137" y="1423542"/>
            <a:ext cx="8597415" cy="44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有的人说：人生规划真的有用吗？计划不如变化快，人生还是随遇而安吧。</a:t>
            </a:r>
          </a:p>
        </p:txBody>
      </p:sp>
      <p:pic>
        <p:nvPicPr>
          <p:cNvPr descr="C:\Documents and Settings\tdz\桌面\13228166691577.jpg" id="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238614" y="2463192"/>
            <a:ext cx="3646437" cy="401572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仝德志文件，勿删！\03-参考文档\！PPT图片及版面资源\06-PPT精选插图\05-头像\问号01.png" id="7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557899" y="2250767"/>
            <a:ext cx="1944687" cy="15113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293495" y="3756116"/>
            <a:ext cx="6145967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33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</a:rPr>
              <a:t>您是如何看待这个问题的呢？</a:t>
            </a:r>
          </a:p>
        </p:txBody>
      </p:sp>
    </p:spTree>
    <p:extLst>
      <p:ext uri="{BB962C8B-B14F-4D97-AF65-F5344CB8AC3E}">
        <p14:creationId val="1914346311"/>
      </p:ext>
    </p:extLst>
  </p:cSld>
  <p:clrMapOvr>
    <a:masterClrMapping/>
  </p:clrMapOvr>
  <mc:AlternateContent>
    <mc:Choice Requires="p14">
      <p:transition spd="med">
        <p14:pan/>
      </p:transition>
    </mc:Choice>
    <mc:Fallback>
      <p:transition spd="med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6023992" y="1980838"/>
            <a:ext cx="5831854" cy="3229159"/>
          </a:xfrm>
          <a:prstGeom prst="rect">
            <a:avLst/>
          </a:pr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TextBox 14"/>
          <p:cNvSpPr txBox="1"/>
          <p:nvPr/>
        </p:nvSpPr>
        <p:spPr>
          <a:xfrm>
            <a:off x="32280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人生为何要规划</a:t>
            </a:r>
          </a:p>
        </p:txBody>
      </p:sp>
      <p:sp>
        <p:nvSpPr>
          <p:cNvPr id="24" name="矩形 23"/>
          <p:cNvSpPr/>
          <p:nvPr/>
        </p:nvSpPr>
        <p:spPr>
          <a:xfrm>
            <a:off x="2730137" y="1363582"/>
            <a:ext cx="8597415" cy="44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对60岁以上的老人，”您最后悔什么”的专题调查（比利时的《老人》杂志）：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247411" y="5243716"/>
            <a:ext cx="4752451" cy="1569660"/>
            <a:chOff x="7247411" y="5243716"/>
            <a:chExt cx="4752451" cy="1569660"/>
          </a:xfrm>
        </p:grpSpPr>
        <p:grpSp>
          <p:nvGrpSpPr>
            <p:cNvPr id="16" name="组合 15"/>
            <p:cNvGrpSpPr/>
            <p:nvPr/>
          </p:nvGrpSpPr>
          <p:grpSpPr>
            <a:xfrm>
              <a:off x="7391350" y="5589240"/>
              <a:ext cx="4608512" cy="1080120"/>
              <a:chOff x="7391350" y="5589240"/>
              <a:chExt cx="4608512" cy="108012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7391350" y="6525344"/>
                <a:ext cx="460851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7247410" y="6084003"/>
              <a:ext cx="4032371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人生有规划，便活的从容，活的无悔。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1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6115987" y="2042492"/>
            <a:ext cx="5739859" cy="3076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lnSpc>
                <a:spcPct val="136000"/>
              </a:lnSpc>
              <a:buFont charset="2" pitchFamily="2" typeface="Wingdings"/>
              <a:buChar char="n"/>
            </a:pPr>
            <a:r>
              <a:rPr altLang="zh-CN" lang="en-US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72%的老人后悔年轻时努力不够，以致事业无成；</a:t>
            </a:r>
          </a:p>
          <a:p>
            <a:pPr indent="-285750" marL="285750">
              <a:lnSpc>
                <a:spcPct val="136000"/>
              </a:lnSpc>
              <a:buFont charset="2" pitchFamily="2" typeface="Wingdings"/>
              <a:buChar char="n"/>
            </a:pPr>
            <a:r>
              <a:rPr altLang="zh-CN" lang="en-US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67%的老人后悔年轻时错位选择了职业；</a:t>
            </a:r>
          </a:p>
          <a:p>
            <a:pPr indent="-285750" marL="285750">
              <a:lnSpc>
                <a:spcPct val="136000"/>
              </a:lnSpc>
              <a:buFont charset="2" pitchFamily="2" typeface="Wingdings"/>
              <a:buChar char="n"/>
            </a:pPr>
            <a:r>
              <a:rPr altLang="zh-CN" lang="en-US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63%的老人后悔对子女教育不够或方法不当；</a:t>
            </a:r>
          </a:p>
          <a:p>
            <a:pPr indent="-285750" marL="285750">
              <a:lnSpc>
                <a:spcPct val="136000"/>
              </a:lnSpc>
              <a:buFont charset="2" pitchFamily="2" typeface="Wingdings"/>
              <a:buChar char="n"/>
            </a:pPr>
            <a:r>
              <a:rPr altLang="zh-CN" lang="en-US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58%的老人后悔锻炼身体不够；</a:t>
            </a:r>
          </a:p>
          <a:p>
            <a:pPr indent="-285750" marL="285750">
              <a:lnSpc>
                <a:spcPct val="136000"/>
              </a:lnSpc>
              <a:buFont charset="2" pitchFamily="2" typeface="Wingdings"/>
              <a:buChar char="n"/>
            </a:pPr>
            <a:r>
              <a:rPr altLang="zh-CN" lang="en-US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56%的老人后悔对伴侣不够忠诚；</a:t>
            </a:r>
          </a:p>
          <a:p>
            <a:pPr indent="-285750" marL="285750">
              <a:lnSpc>
                <a:spcPct val="136000"/>
              </a:lnSpc>
              <a:buFont charset="2" pitchFamily="2" typeface="Wingdings"/>
              <a:buChar char="n"/>
            </a:pPr>
            <a:r>
              <a:rPr altLang="zh-CN" lang="en-US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47%的老人后悔对双亲尽孝不够；</a:t>
            </a:r>
          </a:p>
          <a:p>
            <a:pPr indent="-285750" marL="285750">
              <a:lnSpc>
                <a:spcPct val="136000"/>
              </a:lnSpc>
              <a:buFont charset="2" pitchFamily="2" typeface="Wingdings"/>
              <a:buChar char="n"/>
            </a:pPr>
            <a:r>
              <a:rPr altLang="zh-CN" lang="en-US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41%的老人后悔自己未能周游世界；</a:t>
            </a:r>
          </a:p>
          <a:p>
            <a:pPr indent="-285750" marL="285750">
              <a:lnSpc>
                <a:spcPct val="136000"/>
              </a:lnSpc>
              <a:buFont charset="2" pitchFamily="2" typeface="Wingdings"/>
              <a:buChar char="n"/>
            </a:pPr>
            <a:r>
              <a:rPr altLang="zh-CN" lang="en-US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32%的老人后悔一生过得平淡，缺乏刺激；</a:t>
            </a:r>
          </a:p>
          <a:p>
            <a:pPr indent="-285750" marL="285750">
              <a:lnSpc>
                <a:spcPct val="136000"/>
              </a:lnSpc>
              <a:buFont charset="2" pitchFamily="2" typeface="Wingdings"/>
              <a:buChar char="n"/>
            </a:pPr>
            <a:r>
              <a:rPr altLang="zh-CN" lang="en-US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11%的老人后悔没有赚到更多的金钱。</a:t>
            </a:r>
          </a:p>
        </p:txBody>
      </p:sp>
      <p:pic>
        <p:nvPicPr>
          <p:cNvPr descr="C:\Documents and Settings\tdz\桌面\20087820030878_21.jpg" id="2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674966" y="2271009"/>
            <a:ext cx="2952327" cy="458699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777192" y="5394370"/>
            <a:ext cx="475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有限的生命，要好好规划，才能活的无悔！</a:t>
            </a:r>
          </a:p>
        </p:txBody>
      </p:sp>
    </p:spTree>
    <p:extLst>
      <p:ext uri="{BB962C8B-B14F-4D97-AF65-F5344CB8AC3E}">
        <p14:creationId val="1219444312"/>
      </p:ext>
    </p:extLst>
  </p:cSld>
  <p:clrMapOvr>
    <a:masterClrMapping/>
  </p:clrMapOvr>
  <p:transition>
    <p:fade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人生为何要规划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247411" y="5243716"/>
            <a:ext cx="4752451" cy="1569660"/>
            <a:chOff x="7247411" y="5243716"/>
            <a:chExt cx="4752451" cy="1569660"/>
          </a:xfrm>
        </p:grpSpPr>
        <p:grpSp>
          <p:nvGrpSpPr>
            <p:cNvPr id="16" name="组合 15"/>
            <p:cNvGrpSpPr/>
            <p:nvPr/>
          </p:nvGrpSpPr>
          <p:grpSpPr>
            <a:xfrm>
              <a:off x="7391350" y="5589240"/>
              <a:ext cx="4608512" cy="1080120"/>
              <a:chOff x="7391350" y="5589240"/>
              <a:chExt cx="4608512" cy="108012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7391350" y="6525344"/>
                <a:ext cx="460851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7247410" y="6084003"/>
              <a:ext cx="4032371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人生有规划，便活的从容，活的无悔。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1</a:t>
              </a:r>
            </a:p>
          </p:txBody>
        </p:sp>
      </p:grpSp>
      <p:sp>
        <p:nvSpPr>
          <p:cNvPr id="33" name="箭头3"/>
          <p:cNvSpPr/>
          <p:nvPr/>
        </p:nvSpPr>
        <p:spPr bwMode="gray">
          <a:xfrm flipV="1">
            <a:off x="3165941" y="3356992"/>
            <a:ext cx="1609352" cy="1876425"/>
          </a:xfrm>
          <a:custGeom>
            <a:gdLst>
              <a:gd fmla="*/ 118 w 933" name="T0"/>
              <a:gd fmla="*/ 1044 h 1182" name="T1"/>
              <a:gd fmla="*/ 128 w 933" name="T2"/>
              <a:gd fmla="*/ 340 h 1182" name="T3"/>
              <a:gd fmla="*/ 264 w 933" name="T4"/>
              <a:gd fmla="*/ 210 h 1182" name="T5"/>
              <a:gd fmla="*/ 720 w 933" name="T6"/>
              <a:gd fmla="*/ 202 h 1182" name="T7"/>
              <a:gd fmla="*/ 720 w 933" name="T8"/>
              <a:gd fmla="*/ 320 h 1182" name="T9"/>
              <a:gd fmla="*/ 933 w 933" name="T10"/>
              <a:gd fmla="*/ 153 h 1182" name="T11"/>
              <a:gd fmla="*/ 712 w 933" name="T12"/>
              <a:gd fmla="*/ 0 h 1182" name="T13"/>
              <a:gd fmla="*/ 714 w 933" name="T14"/>
              <a:gd fmla="*/ 92 h 1182" name="T15"/>
              <a:gd fmla="*/ 234 w 933" name="T16"/>
              <a:gd fmla="*/ 94 h 1182" name="T17"/>
              <a:gd fmla="*/ 0 w 933" name="T18"/>
              <a:gd fmla="*/ 298 h 1182" name="T19"/>
              <a:gd fmla="*/ 0 w 933" name="T20"/>
              <a:gd fmla="*/ 1058 h 1182" name="T21"/>
              <a:gd fmla="*/ 118 w 933" name="T22"/>
              <a:gd fmla="*/ 1044 h 118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182" w="933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292929"/>
                  </a:outerShdw>
                </a:effectLst>
              </a14:hiddenEffects>
            </a:ext>
          </a:extLst>
        </p:spPr>
        <p:txBody>
          <a:bodyPr anchor="ctr" wrap="non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typeface="Calibri"/>
              <a:ea charset="-122" typeface="宋体"/>
              <a:cs typeface="+mn-cs"/>
            </a:endParaRPr>
          </a:p>
        </p:txBody>
      </p:sp>
      <p:sp>
        <p:nvSpPr>
          <p:cNvPr id="34" name="箭头2"/>
          <p:cNvSpPr/>
          <p:nvPr/>
        </p:nvSpPr>
        <p:spPr bwMode="gray">
          <a:xfrm rot="16200000">
            <a:off x="3590254" y="2665660"/>
            <a:ext cx="477838" cy="1912938"/>
          </a:xfrm>
          <a:custGeom>
            <a:gdLst>
              <a:gd fmla="*/ 37 w 142" name="T0"/>
              <a:gd fmla="*/ 1 h 604" name="T1"/>
              <a:gd fmla="*/ 45 w 142" name="T2"/>
              <a:gd fmla="*/ 472 h 604" name="T3"/>
              <a:gd fmla="*/ 0 w 142" name="T4"/>
              <a:gd fmla="*/ 474 h 604" name="T5"/>
              <a:gd fmla="*/ 72 w 142" name="T6"/>
              <a:gd fmla="*/ 604 h 604" name="T7"/>
              <a:gd fmla="*/ 142 w 142" name="T8"/>
              <a:gd fmla="*/ 474 h 604" name="T9"/>
              <a:gd fmla="*/ 100 w 142" name="T10"/>
              <a:gd fmla="*/ 474 h 604" name="T11"/>
              <a:gd fmla="*/ 99 w 142" name="T12"/>
              <a:gd fmla="*/ 0 h 604" name="T13"/>
              <a:gd fmla="*/ 37 w 142" name="T14"/>
              <a:gd fmla="*/ 1 h 60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604" w="142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292929"/>
                  </a:outerShdw>
                </a:effectLst>
              </a14:hiddenEffects>
            </a:ext>
          </a:extLst>
        </p:spPr>
        <p:txBody>
          <a:bodyPr anchor="ctr" wrap="non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typeface="Calibri"/>
              <a:ea charset="-122" typeface="宋体"/>
              <a:cs typeface="+mn-cs"/>
            </a:endParaRPr>
          </a:p>
        </p:txBody>
      </p:sp>
      <p:sp>
        <p:nvSpPr>
          <p:cNvPr id="35" name="箭头1"/>
          <p:cNvSpPr/>
          <p:nvPr/>
        </p:nvSpPr>
        <p:spPr bwMode="gray">
          <a:xfrm>
            <a:off x="3155591" y="1912615"/>
            <a:ext cx="1609352" cy="1876425"/>
          </a:xfrm>
          <a:custGeom>
            <a:gdLst>
              <a:gd fmla="*/ 118 w 933" name="T0"/>
              <a:gd fmla="*/ 1044 h 1182" name="T1"/>
              <a:gd fmla="*/ 128 w 933" name="T2"/>
              <a:gd fmla="*/ 340 h 1182" name="T3"/>
              <a:gd fmla="*/ 264 w 933" name="T4"/>
              <a:gd fmla="*/ 210 h 1182" name="T5"/>
              <a:gd fmla="*/ 720 w 933" name="T6"/>
              <a:gd fmla="*/ 202 h 1182" name="T7"/>
              <a:gd fmla="*/ 720 w 933" name="T8"/>
              <a:gd fmla="*/ 320 h 1182" name="T9"/>
              <a:gd fmla="*/ 933 w 933" name="T10"/>
              <a:gd fmla="*/ 153 h 1182" name="T11"/>
              <a:gd fmla="*/ 712 w 933" name="T12"/>
              <a:gd fmla="*/ 0 h 1182" name="T13"/>
              <a:gd fmla="*/ 714 w 933" name="T14"/>
              <a:gd fmla="*/ 92 h 1182" name="T15"/>
              <a:gd fmla="*/ 234 w 933" name="T16"/>
              <a:gd fmla="*/ 94 h 1182" name="T17"/>
              <a:gd fmla="*/ 0 w 933" name="T18"/>
              <a:gd fmla="*/ 298 h 1182" name="T19"/>
              <a:gd fmla="*/ 0 w 933" name="T20"/>
              <a:gd fmla="*/ 1058 h 1182" name="T21"/>
              <a:gd fmla="*/ 118 w 933" name="T22"/>
              <a:gd fmla="*/ 1044 h 118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182" w="933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292929"/>
                  </a:outerShdw>
                </a:effectLst>
              </a14:hiddenEffects>
            </a:ext>
          </a:extLst>
        </p:spPr>
        <p:txBody>
          <a:bodyPr anchor="ctr" wrap="non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typeface="Calibri"/>
              <a:ea charset="-122" typeface="宋体"/>
              <a:cs typeface="+mn-cs"/>
            </a:endParaRPr>
          </a:p>
        </p:txBody>
      </p:sp>
      <p:sp>
        <p:nvSpPr>
          <p:cNvPr id="36" name="文本1"/>
          <p:cNvSpPr>
            <a:spLocks noChangeArrowheads="1"/>
          </p:cNvSpPr>
          <p:nvPr/>
        </p:nvSpPr>
        <p:spPr bwMode="gray">
          <a:xfrm>
            <a:off x="7535366" y="1556792"/>
            <a:ext cx="3381201" cy="1155600"/>
          </a:xfrm>
          <a:prstGeom prst="roundRect">
            <a:avLst>
              <a:gd fmla="val 11505" name="adj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algn="ctr" cap="flat" cmpd="sng" w="25400">
            <a:noFill/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algn="ctr" w="6350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600">
                <a:solidFill>
                  <a:srgbClr val="4D4D4D"/>
                </a:solidFill>
                <a:latin charset="-122" pitchFamily="34" typeface="微软雅黑"/>
                <a:ea charset="-122" pitchFamily="34" typeface="微软雅黑"/>
              </a:rPr>
              <a:t>生命只是一种极其偶然而短暂的现象和过程，人生苦短，转瞬即逝。</a:t>
            </a:r>
          </a:p>
        </p:txBody>
      </p:sp>
      <p:sp>
        <p:nvSpPr>
          <p:cNvPr id="37" name="标题1"/>
          <p:cNvSpPr>
            <a:spLocks noChangeArrowheads="1"/>
          </p:cNvSpPr>
          <p:nvPr/>
        </p:nvSpPr>
        <p:spPr bwMode="gray">
          <a:xfrm>
            <a:off x="4876129" y="1556792"/>
            <a:ext cx="2659237" cy="1155600"/>
          </a:xfrm>
          <a:prstGeom prst="roundRect">
            <a:avLst>
              <a:gd fmla="val 11921" name="adj"/>
            </a:avLst>
          </a:prstGeom>
          <a:gradFill>
            <a:gsLst>
              <a:gs pos="0">
                <a:srgbClr val="2676FF">
                  <a:lumMod val="60000"/>
                  <a:lumOff val="40000"/>
                </a:srgbClr>
              </a:gs>
              <a:gs pos="100000">
                <a:srgbClr val="2676FF"/>
              </a:gs>
            </a:gsLst>
            <a:lin ang="5400000" scaled="0"/>
          </a:gradFill>
          <a:ln algn="ctr" cap="flat" cmpd="sng" w="25400">
            <a:noFill/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600">
                <a:solidFill>
                  <a:sysClr lastClr="FFFFFF" val="window">
                    <a:lumMod val="95000"/>
                  </a:sysClr>
                </a:solidFill>
                <a:latin charset="-122" pitchFamily="34" typeface="微软雅黑"/>
                <a:ea charset="-122" pitchFamily="34" typeface="微软雅黑"/>
              </a:rPr>
              <a:t>人生天地之间，若白驹过隙，忽然而已。——庄子</a:t>
            </a:r>
          </a:p>
        </p:txBody>
      </p:sp>
      <p:sp>
        <p:nvSpPr>
          <p:cNvPr id="38" name="文本2"/>
          <p:cNvSpPr>
            <a:spLocks noChangeArrowheads="1"/>
          </p:cNvSpPr>
          <p:nvPr/>
        </p:nvSpPr>
        <p:spPr bwMode="gray">
          <a:xfrm>
            <a:off x="7535366" y="2993480"/>
            <a:ext cx="3381201" cy="1155600"/>
          </a:xfrm>
          <a:prstGeom prst="roundRect">
            <a:avLst>
              <a:gd fmla="val 11505" name="adj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algn="ctr" cap="flat" cmpd="sng" w="25400">
            <a:noFill/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algn="ctr" w="6350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1600">
                <a:solidFill>
                  <a:srgbClr val="4D4D4D"/>
                </a:solidFill>
                <a:latin charset="-122" pitchFamily="34" typeface="微软雅黑"/>
                <a:ea charset="-122" pitchFamily="34" typeface="微软雅黑"/>
              </a:rPr>
              <a:t>生命是一个不可逆转的单向历程。</a:t>
            </a:r>
          </a:p>
        </p:txBody>
      </p:sp>
      <p:sp>
        <p:nvSpPr>
          <p:cNvPr id="39" name="标题2"/>
          <p:cNvSpPr>
            <a:spLocks noChangeArrowheads="1"/>
          </p:cNvSpPr>
          <p:nvPr/>
        </p:nvSpPr>
        <p:spPr bwMode="gray">
          <a:xfrm>
            <a:off x="4888829" y="2993480"/>
            <a:ext cx="2646537" cy="1155600"/>
          </a:xfrm>
          <a:prstGeom prst="roundRect">
            <a:avLst>
              <a:gd fmla="val 11921" name="adj"/>
            </a:avLst>
          </a:prstGeom>
          <a:gradFill>
            <a:gsLst>
              <a:gs pos="0">
                <a:srgbClr val="2676FF">
                  <a:lumMod val="60000"/>
                  <a:lumOff val="40000"/>
                </a:srgbClr>
              </a:gs>
              <a:gs pos="100000">
                <a:srgbClr val="2676FF"/>
              </a:gs>
            </a:gsLst>
            <a:lin ang="5400000" scaled="0"/>
          </a:gradFill>
          <a:ln algn="ctr" cap="flat" cmpd="sng" w="25400">
            <a:noFill/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600">
                <a:solidFill>
                  <a:sysClr lastClr="FFFFFF" val="window">
                    <a:lumMod val="95000"/>
                  </a:sysClr>
                </a:solidFill>
                <a:latin charset="-122" pitchFamily="34" typeface="微软雅黑"/>
                <a:ea charset="-122" pitchFamily="34" typeface="微软雅黑"/>
              </a:rPr>
              <a:t>人生不发返程车票，一旦出发了，绝不能返回——罗曼·罗兰</a:t>
            </a:r>
          </a:p>
        </p:txBody>
      </p:sp>
      <p:sp>
        <p:nvSpPr>
          <p:cNvPr id="40" name="文本3"/>
          <p:cNvSpPr>
            <a:spLocks noChangeArrowheads="1"/>
          </p:cNvSpPr>
          <p:nvPr/>
        </p:nvSpPr>
        <p:spPr bwMode="ltGray">
          <a:xfrm>
            <a:off x="7535366" y="4444207"/>
            <a:ext cx="3384376" cy="1145034"/>
          </a:xfrm>
          <a:prstGeom prst="roundRect">
            <a:avLst>
              <a:gd fmla="val 11505" name="adj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algn="ctr" cap="flat" cmpd="sng" w="25400">
            <a:noFill/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algn="ctr" w="6350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600">
                <a:solidFill>
                  <a:srgbClr val="4D4D4D"/>
                </a:solidFill>
                <a:latin charset="-122" pitchFamily="34" typeface="微软雅黑"/>
                <a:ea charset="-122" pitchFamily="34" typeface="微软雅黑"/>
              </a:rPr>
              <a:t>生命对于每个人都只有一次，谁都不可能重新来过</a:t>
            </a:r>
          </a:p>
        </p:txBody>
      </p:sp>
      <p:sp>
        <p:nvSpPr>
          <p:cNvPr id="41" name="标题3"/>
          <p:cNvSpPr>
            <a:spLocks noChangeArrowheads="1"/>
          </p:cNvSpPr>
          <p:nvPr/>
        </p:nvSpPr>
        <p:spPr bwMode="gray">
          <a:xfrm>
            <a:off x="4869779" y="4434681"/>
            <a:ext cx="2665587" cy="1154559"/>
          </a:xfrm>
          <a:prstGeom prst="roundRect">
            <a:avLst>
              <a:gd fmla="val 11921" name="adj"/>
            </a:avLst>
          </a:prstGeom>
          <a:gradFill>
            <a:gsLst>
              <a:gs pos="0">
                <a:srgbClr val="2676FF">
                  <a:lumMod val="60000"/>
                  <a:lumOff val="40000"/>
                </a:srgbClr>
              </a:gs>
              <a:gs pos="100000">
                <a:srgbClr val="2676FF"/>
              </a:gs>
            </a:gsLst>
            <a:lin ang="5400000" scaled="0"/>
          </a:gradFill>
          <a:ln algn="ctr" cap="flat" cmpd="sng" w="25400">
            <a:noFill/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600">
                <a:solidFill>
                  <a:sysClr lastClr="FFFFFF" val="window">
                    <a:lumMod val="95000"/>
                  </a:sysClr>
                </a:solidFill>
                <a:latin charset="-122" pitchFamily="34" typeface="微软雅黑"/>
                <a:ea charset="-122" pitchFamily="34" typeface="微软雅黑"/>
              </a:rPr>
              <a:t>花有重开日，人无再少年。——元杂剧</a:t>
            </a:r>
          </a:p>
        </p:txBody>
      </p:sp>
      <p:sp>
        <p:nvSpPr>
          <p:cNvPr id="42" name="Oval 19"/>
          <p:cNvSpPr>
            <a:spLocks noChangeArrowheads="1"/>
          </p:cNvSpPr>
          <p:nvPr/>
        </p:nvSpPr>
        <p:spPr bwMode="auto">
          <a:xfrm>
            <a:off x="2408349" y="2853096"/>
            <a:ext cx="1670633" cy="1440000"/>
          </a:xfrm>
          <a:prstGeom prst="roundRect">
            <a:avLst>
              <a:gd fmla="val 4014" name="adj"/>
            </a:avLst>
          </a:prstGeom>
          <a:gradFill>
            <a:gsLst>
              <a:gs pos="33000">
                <a:srgbClr val="C00000">
                  <a:lumMod val="60000"/>
                  <a:lumOff val="40000"/>
                </a:srgbClr>
              </a:gs>
              <a:gs pos="100000">
                <a:srgbClr val="C00000"/>
              </a:gs>
            </a:gsLst>
            <a:lin ang="5400000" scaled="0"/>
          </a:gradFill>
          <a:ln algn="ctr" cap="flat" cmpd="sng" w="3175">
            <a:solidFill>
              <a:srgbClr val="D7D7D7"/>
            </a:solidFill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bIns="180000" lIns="126000" rIns="126000"/>
          <a:lstStyle/>
          <a:p>
            <a:pPr algn="ctr">
              <a:lnSpc>
                <a:spcPct val="120000"/>
              </a:lnSpc>
            </a:pPr>
            <a:r>
              <a:rPr altLang="en-US" b="1" kern="0" lang="zh-CN" sz="2000">
                <a:solidFill>
                  <a:srgbClr val="F9F9F9"/>
                </a:solidFill>
                <a:latin charset="-122" pitchFamily="34" typeface="微软雅黑"/>
                <a:ea charset="-122" pitchFamily="34" typeface="微软雅黑"/>
              </a:rPr>
              <a:t>若无规划，枉活一世，追悔莫及。</a:t>
            </a:r>
          </a:p>
        </p:txBody>
      </p:sp>
    </p:spTree>
    <p:extLst>
      <p:ext uri="{BB962C8B-B14F-4D97-AF65-F5344CB8AC3E}">
        <p14:creationId val="1518556800"/>
      </p:ext>
    </p:extLst>
  </p:cSld>
  <p:clrMapOvr>
    <a:masterClrMapping/>
  </p:clrMapOvr>
  <p:transition>
    <p:fade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675997" y="3033336"/>
            <a:ext cx="2736001" cy="3420000"/>
            <a:chOff x="2730137" y="2546198"/>
            <a:chExt cx="2736001" cy="342000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730137" y="2546198"/>
              <a:ext cx="2736000" cy="342000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2730138" y="5311579"/>
              <a:ext cx="2735998" cy="487143"/>
            </a:xfrm>
            <a:prstGeom prst="rect">
              <a:avLst/>
            </a:prstGeom>
            <a:solidFill>
              <a:srgbClr val="FF0000">
                <a:alpha val="81000"/>
              </a:srgb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 Box 44"/>
            <p:cNvSpPr txBox="1">
              <a:spLocks noChangeArrowheads="1"/>
            </p:cNvSpPr>
            <p:nvPr/>
          </p:nvSpPr>
          <p:spPr bwMode="auto">
            <a:xfrm>
              <a:off x="2730137" y="5359903"/>
              <a:ext cx="2736001" cy="420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>
                      <a:alpha val="30000"/>
                    </a:srgbClr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defTabSz="720725" indent="457200">
                <a:lnSpc>
                  <a:spcPct val="135000"/>
                </a:lnSpc>
                <a:defRPr sz="1600">
                  <a:solidFill>
                    <a:schemeClr val="bg1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  <a:lvl2pPr defTabSz="720725" eaLnBrk="0" hangingPunct="0">
                <a:defRPr sz="1600">
                  <a:latin charset="0" panose="020b0604020202020204" pitchFamily="34" typeface="Arial"/>
                  <a:ea charset="-122" pitchFamily="2" typeface="宋体"/>
                </a:defRPr>
              </a:lvl2pPr>
              <a:lvl3pPr defTabSz="720725" eaLnBrk="0" hangingPunct="0">
                <a:defRPr sz="1600">
                  <a:latin charset="0" panose="020b0604020202020204" pitchFamily="34" typeface="Arial"/>
                  <a:ea charset="-122" pitchFamily="2" typeface="宋体"/>
                </a:defRPr>
              </a:lvl3pPr>
              <a:lvl4pPr defTabSz="720725" eaLnBrk="0" hangingPunct="0">
                <a:defRPr sz="1600">
                  <a:latin charset="0" panose="020b0604020202020204" pitchFamily="34" typeface="Arial"/>
                  <a:ea charset="-122" pitchFamily="2" typeface="宋体"/>
                </a:defRPr>
              </a:lvl4pPr>
              <a:lvl5pPr defTabSz="720725" eaLnBrk="0" hangingPunct="0">
                <a:defRPr sz="1600">
                  <a:latin charset="0" panose="020b0604020202020204" pitchFamily="34" typeface="Arial"/>
                  <a:ea charset="-122" pitchFamily="2" typeface="宋体"/>
                </a:defRPr>
              </a:lvl5pPr>
              <a:lvl6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charset="0" panose="020b0604020202020204" pitchFamily="34" typeface="Arial"/>
                  <a:ea charset="-122" pitchFamily="2" typeface="宋体"/>
                </a:defRPr>
              </a:lvl6pPr>
              <a:lvl7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charset="0" panose="020b0604020202020204" pitchFamily="34" typeface="Arial"/>
                  <a:ea charset="-122" pitchFamily="2" typeface="宋体"/>
                </a:defRPr>
              </a:lvl7pPr>
              <a:lvl8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charset="0" panose="020b0604020202020204" pitchFamily="34" typeface="Arial"/>
                  <a:ea charset="-122" pitchFamily="2" typeface="宋体"/>
                </a:defRPr>
              </a:lvl8pPr>
              <a:lvl9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defTabSz="720725" eaLnBrk="1" fontAlgn="auto" hangingPunct="1" indent="0" latinLnBrk="0" lvl="0" marL="0" marR="0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16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杰克·韦尔奇</a:t>
              </a:r>
            </a:p>
          </p:txBody>
        </p:sp>
      </p:grpSp>
      <p:sp>
        <p:nvSpPr>
          <p:cNvPr id="3" name="TextBox 14"/>
          <p:cNvSpPr txBox="1"/>
          <p:nvPr/>
        </p:nvSpPr>
        <p:spPr>
          <a:xfrm>
            <a:off x="32280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人生为何要规划</a:t>
            </a:r>
          </a:p>
        </p:txBody>
      </p:sp>
      <p:sp>
        <p:nvSpPr>
          <p:cNvPr id="24" name="矩形 23"/>
          <p:cNvSpPr/>
          <p:nvPr/>
        </p:nvSpPr>
        <p:spPr>
          <a:xfrm>
            <a:off x="5696261" y="4216254"/>
            <a:ext cx="6159585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36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</a:rPr>
              <a:t>你必须要为自己的人生负责！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391350" y="5243716"/>
            <a:ext cx="4608512" cy="1569660"/>
            <a:chOff x="7391350" y="5243716"/>
            <a:chExt cx="4608512" cy="1569660"/>
          </a:xfrm>
        </p:grpSpPr>
        <p:grpSp>
          <p:nvGrpSpPr>
            <p:cNvPr id="16" name="组合 15"/>
            <p:cNvGrpSpPr/>
            <p:nvPr/>
          </p:nvGrpSpPr>
          <p:grpSpPr>
            <a:xfrm>
              <a:off x="7391350" y="5589240"/>
              <a:ext cx="4608512" cy="1080120"/>
              <a:chOff x="7391350" y="5589240"/>
              <a:chExt cx="4608512" cy="108012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7391350" y="6525344"/>
                <a:ext cx="460851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7391350" y="6084003"/>
              <a:ext cx="3888432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lvl="0">
                <a:spcBef>
                  <a:spcPts val="200"/>
                </a:spcBef>
                <a:spcAft>
                  <a:spcPts val="60"/>
                </a:spcAft>
              </a:pPr>
              <a:r>
                <a:rPr altLang="en-US" kern="0" lang="zh-CN">
                  <a:solidFill>
                    <a:srgbClr val="F79646">
                      <a:lumMod val="75000"/>
                    </a:srgbClr>
                  </a:solidFill>
                  <a:latin charset="-122" pitchFamily="34" typeface="微软雅黑"/>
                  <a:ea charset="-122" pitchFamily="34" typeface="微软雅黑"/>
                </a:rPr>
                <a:t>你没有主见，别人就会为你做主。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kern="0" lang="en-US" sz="9600"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82" typeface="Broadway"/>
                  <a:ea charset="-120" pitchFamily="18" typeface="DFPYeaSong-B5"/>
                </a:rPr>
                <a:t>2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2675996" y="1333407"/>
            <a:ext cx="9046311" cy="83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zh-CN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如果你对自己的未来没有计划，你就会成为别人计划里的一个棋子，为别人实现他的人生理想。记住：没有规划的人终将会被有规划的人所利用。</a:t>
            </a:r>
          </a:p>
        </p:txBody>
      </p:sp>
      <p:sp>
        <p:nvSpPr>
          <p:cNvPr id="8" name="矩形 7"/>
          <p:cNvSpPr/>
          <p:nvPr/>
        </p:nvSpPr>
        <p:spPr>
          <a:xfrm>
            <a:off x="4823071" y="3267858"/>
            <a:ext cx="7032775" cy="906675"/>
          </a:xfrm>
          <a:custGeom>
            <a:rect b="b" l="l" r="r" t="t"/>
            <a:pathLst>
              <a:path h="906675" w="7032775">
                <a:moveTo>
                  <a:pt x="327599" y="604401"/>
                </a:moveTo>
                <a:lnTo>
                  <a:pt x="327599" y="820401"/>
                </a:lnTo>
                <a:lnTo>
                  <a:pt x="0" y="820401"/>
                </a:lnTo>
                <a:close/>
                <a:moveTo>
                  <a:pt x="327600" y="0"/>
                </a:moveTo>
                <a:lnTo>
                  <a:pt x="6194704" y="0"/>
                </a:lnTo>
                <a:lnTo>
                  <a:pt x="7032775" y="0"/>
                </a:lnTo>
                <a:lnTo>
                  <a:pt x="7032775" y="906675"/>
                </a:lnTo>
                <a:lnTo>
                  <a:pt x="6194704" y="906675"/>
                </a:lnTo>
                <a:lnTo>
                  <a:pt x="5154602" y="906675"/>
                </a:lnTo>
                <a:lnTo>
                  <a:pt x="5129029" y="906675"/>
                </a:lnTo>
                <a:lnTo>
                  <a:pt x="327600" y="906675"/>
                </a:lnTo>
                <a:close/>
              </a:path>
            </a:pathLst>
          </a:cu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5231567" y="3468408"/>
            <a:ext cx="6490740" cy="527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与其让别人掌握你的命运，不如你自己来主宰。</a:t>
            </a:r>
          </a:p>
        </p:txBody>
      </p:sp>
      <p:sp>
        <p:nvSpPr>
          <p:cNvPr id="31" name="矩形 30"/>
          <p:cNvSpPr/>
          <p:nvPr/>
        </p:nvSpPr>
        <p:spPr>
          <a:xfrm>
            <a:off x="5777193" y="5214490"/>
            <a:ext cx="551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【案例】袁世凯复辟帝制，晚节不保，可叹可叹！</a:t>
            </a:r>
          </a:p>
        </p:txBody>
      </p:sp>
    </p:spTree>
    <p:extLst>
      <p:ext uri="{BB962C8B-B14F-4D97-AF65-F5344CB8AC3E}">
        <p14:creationId val="3697552332"/>
      </p:ext>
    </p:extLst>
  </p:cSld>
  <p:clrMapOvr>
    <a:masterClrMapping/>
  </p:clrMapOvr>
  <p:transition>
    <p:fade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人生为何要规划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039422" y="5243716"/>
            <a:ext cx="3960440" cy="1569660"/>
            <a:chOff x="8039422" y="5243716"/>
            <a:chExt cx="3960440" cy="1569660"/>
          </a:xfrm>
        </p:grpSpPr>
        <p:grpSp>
          <p:nvGrpSpPr>
            <p:cNvPr id="34" name="组合 33"/>
            <p:cNvGrpSpPr/>
            <p:nvPr/>
          </p:nvGrpSpPr>
          <p:grpSpPr>
            <a:xfrm>
              <a:off x="8183438" y="5589240"/>
              <a:ext cx="3816424" cy="1080120"/>
              <a:chOff x="8183438" y="5589240"/>
              <a:chExt cx="3816424" cy="1080120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8183438" y="6525344"/>
                <a:ext cx="3816424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8039422" y="6084003"/>
              <a:ext cx="3168352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人生规划为人生指明了方向。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3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2675996" y="1333407"/>
            <a:ext cx="9046311" cy="83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没规划的人生叫拼图， 有规划的人生叫蓝图；</a:t>
            </a:r>
          </a:p>
          <a:p>
            <a:pPr>
              <a:lnSpc>
                <a:spcPct val="135000"/>
              </a:lnSpc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没目标的人生叫流浪， 有目标的人生叫航行！</a:t>
            </a:r>
          </a:p>
        </p:txBody>
      </p:sp>
      <p:sp>
        <p:nvSpPr>
          <p:cNvPr id="41" name="矩形 40"/>
          <p:cNvSpPr/>
          <p:nvPr/>
        </p:nvSpPr>
        <p:spPr>
          <a:xfrm>
            <a:off x="2675996" y="3012126"/>
            <a:ext cx="9179849" cy="173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一个人的人生规划，就是一个人一生的行动纲领，指引着他前进的方向。</a:t>
            </a:r>
          </a:p>
          <a:p>
            <a:pPr indent="-285750" marL="2857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若没有人生的规划，可能会感到彷徨，感到不知所措。</a:t>
            </a:r>
          </a:p>
          <a:p>
            <a:pPr indent="-285750" marL="2857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人生最重要的事，不是你现在站在何处，而是你今后要朝那个方向走。</a:t>
            </a:r>
          </a:p>
          <a:p>
            <a:pPr indent="-285750" marL="2857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只要你知道想要去哪里，整个世界都会为你让路。</a:t>
            </a:r>
          </a:p>
        </p:txBody>
      </p:sp>
      <p:sp>
        <p:nvSpPr>
          <p:cNvPr id="42" name="矩形 41"/>
          <p:cNvSpPr/>
          <p:nvPr/>
        </p:nvSpPr>
        <p:spPr>
          <a:xfrm>
            <a:off x="2675996" y="6142203"/>
            <a:ext cx="348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【案例】施瓦辛格的人生规划</a:t>
            </a:r>
          </a:p>
        </p:txBody>
      </p:sp>
    </p:spTree>
    <p:extLst>
      <p:ext uri="{BB962C8B-B14F-4D97-AF65-F5344CB8AC3E}">
        <p14:creationId val="1262976181"/>
      </p:ext>
    </p:extLst>
  </p:cSld>
  <p:clrMapOvr>
    <a:masterClrMapping/>
  </p:clrMapOvr>
  <p:transition>
    <p:fade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人生为何要规划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167214" y="5243716"/>
            <a:ext cx="5832648" cy="1569660"/>
            <a:chOff x="6167214" y="5243716"/>
            <a:chExt cx="5832648" cy="1569660"/>
          </a:xfrm>
        </p:grpSpPr>
        <p:grpSp>
          <p:nvGrpSpPr>
            <p:cNvPr id="19" name="组合 18"/>
            <p:cNvGrpSpPr/>
            <p:nvPr/>
          </p:nvGrpSpPr>
          <p:grpSpPr>
            <a:xfrm>
              <a:off x="6455246" y="5589240"/>
              <a:ext cx="5544616" cy="1080120"/>
              <a:chOff x="6455246" y="5589240"/>
              <a:chExt cx="5544616" cy="108012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6455246" y="6525344"/>
                <a:ext cx="5544616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6167213" y="6084003"/>
              <a:ext cx="5112568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人生规划的预见性，提高了人生的抗风险能力。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4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2675996" y="1378377"/>
            <a:ext cx="8651555" cy="83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人无远虑，必有近忧；</a:t>
            </a:r>
          </a:p>
          <a:p>
            <a:pPr>
              <a:lnSpc>
                <a:spcPct val="135000"/>
              </a:lnSpc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不谋万世者，不足谋一时；不谋全局者，不足谋一域。</a:t>
            </a:r>
          </a:p>
        </p:txBody>
      </p:sp>
      <p:sp>
        <p:nvSpPr>
          <p:cNvPr id="25" name="矩形 24"/>
          <p:cNvSpPr/>
          <p:nvPr/>
        </p:nvSpPr>
        <p:spPr>
          <a:xfrm>
            <a:off x="2679853" y="4798637"/>
            <a:ext cx="373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【案例】瓦岗寨群雄的人生规划</a:t>
            </a:r>
          </a:p>
        </p:txBody>
      </p:sp>
      <p:sp>
        <p:nvSpPr>
          <p:cNvPr id="26" name="矩形 25"/>
          <p:cNvSpPr/>
          <p:nvPr/>
        </p:nvSpPr>
        <p:spPr>
          <a:xfrm>
            <a:off x="2675997" y="3012126"/>
            <a:ext cx="8651556" cy="1325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思路决定出路，规划决定未来。人不是走多远看多远，而是看多远走多远。</a:t>
            </a:r>
          </a:p>
          <a:p>
            <a:pPr>
              <a:lnSpc>
                <a:spcPct val="150000"/>
              </a:lnSpc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走多远看多远，遇到风险往往措手不及；</a:t>
            </a:r>
          </a:p>
          <a:p>
            <a:pPr>
              <a:lnSpc>
                <a:spcPct val="150000"/>
              </a:lnSpc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看多远走多远，则深谋远虑，成竹在胸，遇风险从容应对，妥善化解。</a:t>
            </a:r>
          </a:p>
        </p:txBody>
      </p:sp>
    </p:spTree>
    <p:extLst>
      <p:ext uri="{BB962C8B-B14F-4D97-AF65-F5344CB8AC3E}">
        <p14:creationId val="2189207446"/>
      </p:ext>
    </p:extLst>
  </p:cSld>
  <p:clrMapOvr>
    <a:masterClrMapping/>
  </p:clrMapOvr>
  <p:transition>
    <p:fade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人生为何要规划</a:t>
            </a:r>
          </a:p>
        </p:txBody>
      </p:sp>
      <p:pic>
        <p:nvPicPr>
          <p:cNvPr descr="http://lusongsong.com/upload/173_1.jpg" id="28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010308" y="3227154"/>
            <a:ext cx="3298190" cy="329819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6599262" y="5243716"/>
            <a:ext cx="5400600" cy="1569660"/>
            <a:chOff x="6599262" y="5243716"/>
            <a:chExt cx="5400600" cy="1569660"/>
          </a:xfrm>
        </p:grpSpPr>
        <p:grpSp>
          <p:nvGrpSpPr>
            <p:cNvPr id="30" name="组合 29"/>
            <p:cNvGrpSpPr/>
            <p:nvPr/>
          </p:nvGrpSpPr>
          <p:grpSpPr>
            <a:xfrm>
              <a:off x="7031310" y="5589240"/>
              <a:ext cx="4968552" cy="1080120"/>
              <a:chOff x="7031310" y="5589240"/>
              <a:chExt cx="4968552" cy="1080120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7031310" y="6525344"/>
                <a:ext cx="496855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31" name="矩形 30"/>
            <p:cNvSpPr>
              <a:spLocks noChangeArrowheads="1"/>
            </p:cNvSpPr>
            <p:nvPr/>
          </p:nvSpPr>
          <p:spPr bwMode="auto">
            <a:xfrm>
              <a:off x="6599263" y="6084003"/>
              <a:ext cx="4680520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清晰的人生目标，焕发激情，激发潜力。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5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2730137" y="1363582"/>
            <a:ext cx="8902230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是谁叫醒了我们的灵魂？每天一觉醒来，我们的身体醒了，但灵魂未必能醒，能让灵魂苏醒的是一个个清晰的人生目标。</a:t>
            </a:r>
          </a:p>
        </p:txBody>
      </p:sp>
      <p:sp>
        <p:nvSpPr>
          <p:cNvPr id="36" name="矩形 35"/>
          <p:cNvSpPr/>
          <p:nvPr/>
        </p:nvSpPr>
        <p:spPr>
          <a:xfrm>
            <a:off x="6308497" y="2232646"/>
            <a:ext cx="5547349" cy="173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目标是一切行动的源动力，正是为实现目标的欲望，焕发了我们的激情，激发了我们的潜力。</a:t>
            </a:r>
          </a:p>
          <a:p>
            <a:pPr indent="-285750" marL="2857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若没有目标或失去目标，人往往就会茫然无措。比如很多颓废的大学生。</a:t>
            </a:r>
          </a:p>
        </p:txBody>
      </p:sp>
      <p:sp>
        <p:nvSpPr>
          <p:cNvPr id="37" name="矩形 36"/>
          <p:cNvSpPr/>
          <p:nvPr/>
        </p:nvSpPr>
        <p:spPr>
          <a:xfrm>
            <a:off x="6308498" y="4258988"/>
            <a:ext cx="3922141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【案例】Bill.Russell 的记分卡</a:t>
            </a:r>
          </a:p>
        </p:txBody>
      </p:sp>
    </p:spTree>
    <p:extLst>
      <p:ext uri="{BB962C8B-B14F-4D97-AF65-F5344CB8AC3E}">
        <p14:creationId val="786372994"/>
      </p:ext>
    </p:extLst>
  </p:cSld>
  <p:clrMapOvr>
    <a:masterClrMapping/>
  </p:clrMapOvr>
  <p:transition>
    <p:fade/>
  </p:transition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人生为何要规划</a:t>
            </a:r>
          </a:p>
        </p:txBody>
      </p:sp>
      <p:sp>
        <p:nvSpPr>
          <p:cNvPr id="35" name="矩形 34"/>
          <p:cNvSpPr/>
          <p:nvPr/>
        </p:nvSpPr>
        <p:spPr>
          <a:xfrm>
            <a:off x="2603602" y="1453522"/>
            <a:ext cx="9252244" cy="116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>
                <a:solidFill>
                  <a:srgbClr val="FF933C"/>
                </a:solidFill>
                <a:latin charset="-122" pitchFamily="34" typeface="微软雅黑"/>
                <a:ea charset="-122" pitchFamily="34" typeface="微软雅黑"/>
              </a:rPr>
              <a:t>将军赶路，不追小兔。有了明确的人生规划，我们就会把自己稀缺的时间和精力用到该用的地方去，进而调动所有的能量，挖掘所有的潜力，全力以赴于对人生目标的追求。从而“忙得有意义，忙到点子上”。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6599262" y="5243716"/>
            <a:ext cx="5400600" cy="1569660"/>
            <a:chOff x="6599262" y="5243716"/>
            <a:chExt cx="5400600" cy="1569660"/>
          </a:xfrm>
        </p:grpSpPr>
        <p:grpSp>
          <p:nvGrpSpPr>
            <p:cNvPr id="38" name="组合 37"/>
            <p:cNvGrpSpPr/>
            <p:nvPr/>
          </p:nvGrpSpPr>
          <p:grpSpPr>
            <a:xfrm>
              <a:off x="7535366" y="5589240"/>
              <a:ext cx="4464496" cy="1080120"/>
              <a:chOff x="7535366" y="5589240"/>
              <a:chExt cx="4464496" cy="1080120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7535366" y="6525344"/>
                <a:ext cx="4464496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39" name="矩形 38"/>
            <p:cNvSpPr>
              <a:spLocks noChangeArrowheads="1"/>
            </p:cNvSpPr>
            <p:nvPr/>
          </p:nvSpPr>
          <p:spPr bwMode="auto">
            <a:xfrm>
              <a:off x="6599264" y="6084003"/>
              <a:ext cx="4680520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明确的人生规划，让我们少走弯路。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919741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6</a:t>
              </a:r>
            </a:p>
          </p:txBody>
        </p:sp>
      </p:grpSp>
      <p:pic>
        <p:nvPicPr>
          <p:cNvPr descr="http://www.effective-time-management-strategies.com/images/goal_setting_activities.jpg" id="44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229724" y="2625241"/>
            <a:ext cx="4295775" cy="253365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矩形 44"/>
          <p:cNvSpPr/>
          <p:nvPr/>
        </p:nvSpPr>
        <p:spPr>
          <a:xfrm>
            <a:off x="2603602" y="6129300"/>
            <a:ext cx="3922141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【案例】约翰.戈达德的生命清单</a:t>
            </a:r>
          </a:p>
        </p:txBody>
      </p:sp>
    </p:spTree>
    <p:extLst>
      <p:ext uri="{BB962C8B-B14F-4D97-AF65-F5344CB8AC3E}">
        <p14:creationId val="4053589626"/>
      </p:ext>
    </p:extLst>
  </p:cSld>
  <p:clrMapOvr>
    <a:masterClrMapping/>
  </p:clrMapOvr>
  <p:transition>
    <p:fade/>
  </p:transition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8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人生规划理念原则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391824" y="1766061"/>
            <a:ext cx="3919680" cy="3446584"/>
            <a:chOff x="3286894" y="1766061"/>
            <a:chExt cx="3919680" cy="3446584"/>
          </a:xfrm>
        </p:grpSpPr>
        <p:sp>
          <p:nvSpPr>
            <p:cNvPr id="10" name="矩形 9"/>
            <p:cNvSpPr/>
            <p:nvPr/>
          </p:nvSpPr>
          <p:spPr>
            <a:xfrm>
              <a:off x="3286894" y="1766061"/>
              <a:ext cx="3919680" cy="3446584"/>
            </a:xfrm>
            <a:prstGeom prst="rect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3502918" y="1966188"/>
              <a:ext cx="3456384" cy="29443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>
                  <a:solidFill>
                    <a:prstClr val="white">
                      <a:lumMod val="50000"/>
                    </a:prstClr>
                  </a:solidFill>
                  <a:latin charset="-122" pitchFamily="34" typeface="微软雅黑"/>
                  <a:ea charset="-122" pitchFamily="34" typeface="微软雅黑"/>
                </a:rPr>
                <a:t>人生天地间，独自走百年，天地之间，漫漫无边，芸芸众生，人流熙攘，但只有一个你，每个人和你都不一样，你的容貌，你的心灵，你的性格，没有第二个人和你一样，你是天地间独一无二的人，你是亘古未有的，而将来也不会再有。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2593297" y="5571308"/>
            <a:ext cx="9158993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en-US" lang="zh-CN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然而，每个人出生时都是独一无二的，可往往却活成了别人的翻版！人生一世，草木一春，对于独一无二的自己，我们该怎样活出自己无悔的人生？</a:t>
            </a:r>
          </a:p>
        </p:txBody>
      </p:sp>
      <p:pic>
        <p:nvPicPr>
          <p:cNvPr descr="E:\仝德志文件，勿删！\03-参考文档\！PPT图片及版面资源\06-PPT精选插图\02-商务\自我塑造.jpg" id="13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318136" y="1766060"/>
            <a:ext cx="3616037" cy="344658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838857684"/>
      </p:ext>
    </p:extLst>
  </p:cSld>
  <p:clrMapOvr>
    <a:masterClrMapping/>
  </p:clrMapOvr>
  <mc:AlternateContent>
    <mc:Choice Requires="p14">
      <p:transition spd="med">
        <p14:pan/>
      </p:transition>
    </mc:Choice>
    <mc:Fallback>
      <p:transition spd="med">
        <p:fade/>
      </p:transition>
    </mc:Fallback>
  </mc:AlternateContent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8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人生规划理念原则</a:t>
            </a:r>
          </a:p>
        </p:txBody>
      </p:sp>
      <p:pic>
        <p:nvPicPr>
          <p:cNvPr descr="C:\Documents and Settings\tdz\桌面\kid2.jpg" id="2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155725" y="1143000"/>
            <a:ext cx="7620001" cy="5715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6599262" y="5243716"/>
            <a:ext cx="5400600" cy="1569660"/>
            <a:chOff x="6599262" y="5243716"/>
            <a:chExt cx="5400600" cy="1569660"/>
          </a:xfrm>
        </p:grpSpPr>
        <p:grpSp>
          <p:nvGrpSpPr>
            <p:cNvPr id="24" name="组合 23"/>
            <p:cNvGrpSpPr/>
            <p:nvPr/>
          </p:nvGrpSpPr>
          <p:grpSpPr>
            <a:xfrm>
              <a:off x="8471470" y="5589240"/>
              <a:ext cx="3528392" cy="1080120"/>
              <a:chOff x="8471470" y="5589240"/>
              <a:chExt cx="3528392" cy="1080120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8471470" y="6525344"/>
                <a:ext cx="352839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6599264" y="6084003"/>
              <a:ext cx="4680520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人生规划，越早越好。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919741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1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5981075" y="1700808"/>
            <a:ext cx="5874771" cy="116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人生规划，也叫生涯规划，在西方已有100多年的历史。在台湾地区，生涯规划教育也已融入从小学到大学的教育辅导体系之中。</a:t>
            </a:r>
          </a:p>
        </p:txBody>
      </p:sp>
      <p:sp>
        <p:nvSpPr>
          <p:cNvPr id="30" name="矩形 29"/>
          <p:cNvSpPr/>
          <p:nvPr/>
        </p:nvSpPr>
        <p:spPr>
          <a:xfrm>
            <a:off x="5981075" y="3189590"/>
            <a:ext cx="5874771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人生规划，制定的越早、步骤越详细，越有可能实现自己的梦想。制定的越早，则为之努力的时间越充足，更快形成自己的专业优势，且形式变化时，也来得及调整人生规划，或者走了弯路，遇上挫折，也不怕。</a:t>
            </a:r>
          </a:p>
        </p:txBody>
      </p:sp>
    </p:spTree>
    <p:extLst>
      <p:ext uri="{BB962C8B-B14F-4D97-AF65-F5344CB8AC3E}">
        <p14:creationId val="1346749832"/>
      </p:ext>
    </p:extLst>
  </p:cSld>
  <p:clrMapOvr>
    <a:masterClrMapping/>
  </p:clrMapOvr>
  <p:transition>
    <p:fad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user\Desktop\9124-12041022532540 拷贝.jpg" id="2" name="Picture 5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038833" y="1621868"/>
            <a:ext cx="3169004" cy="422533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5476511" y="3525283"/>
            <a:ext cx="5305500" cy="0"/>
          </a:xfrm>
          <a:prstGeom prst="line">
            <a:avLst/>
          </a:prstGeom>
          <a:ln>
            <a:solidFill>
              <a:srgbClr val="FC9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8"/>
          <p:cNvSpPr txBox="1"/>
          <p:nvPr/>
        </p:nvSpPr>
        <p:spPr>
          <a:xfrm>
            <a:off x="5764544" y="2780928"/>
            <a:ext cx="49454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</a:rPr>
              <a:t>第一章 人生概述</a:t>
            </a:r>
          </a:p>
        </p:txBody>
      </p:sp>
      <p:sp>
        <p:nvSpPr>
          <p:cNvPr id="5" name="矩形 4"/>
          <p:cNvSpPr/>
          <p:nvPr/>
        </p:nvSpPr>
        <p:spPr>
          <a:xfrm>
            <a:off x="6052575" y="3922325"/>
            <a:ext cx="396044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anose="020b0604020202020204" pitchFamily="34" typeface="Arial"/>
              <a:buChar char="•"/>
              <a:defRPr/>
            </a:pPr>
            <a:r>
              <a:rPr altLang="en-US" kern="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人生与人生观</a:t>
            </a:r>
          </a:p>
        </p:txBody>
      </p:sp>
      <p:sp>
        <p:nvSpPr>
          <p:cNvPr id="6" name="矩形 5"/>
          <p:cNvSpPr/>
          <p:nvPr/>
        </p:nvSpPr>
        <p:spPr>
          <a:xfrm>
            <a:off x="6052575" y="4354272"/>
            <a:ext cx="396044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anose="020b0604020202020204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人生目的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476511" y="3591767"/>
            <a:ext cx="5305500" cy="0"/>
          </a:xfrm>
          <a:prstGeom prst="line">
            <a:avLst/>
          </a:prstGeom>
          <a:ln w="57150">
            <a:solidFill>
              <a:srgbClr val="FC9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052575" y="4786219"/>
            <a:ext cx="396044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anose="020b0604020202020204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人生价值/人生意义</a:t>
            </a:r>
          </a:p>
        </p:txBody>
      </p:sp>
      <p:sp>
        <p:nvSpPr>
          <p:cNvPr id="9" name="矩形 8"/>
          <p:cNvSpPr/>
          <p:nvPr/>
        </p:nvSpPr>
        <p:spPr>
          <a:xfrm>
            <a:off x="6052575" y="5218168"/>
            <a:ext cx="396044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anose="020b0604020202020204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人生态度</a:t>
            </a:r>
          </a:p>
        </p:txBody>
      </p:sp>
    </p:spTree>
    <p:extLst>
      <p:ext uri="{BB962C8B-B14F-4D97-AF65-F5344CB8AC3E}">
        <p14:creationId val="1076833809"/>
      </p:ext>
    </p:extLst>
  </p:cSld>
  <p:clrMapOvr>
    <a:masterClrMapping/>
  </p:clrMapOvr>
  <mc:AlternateContent>
    <mc:Choice Requires="p14">
      <p:transition spd="med">
        <p14:prism/>
      </p:transition>
    </mc:Choice>
    <mc:Fallback>
      <p:transition spd="med">
        <p:fade/>
      </p:transition>
    </mc:Fallback>
  </mc:AlternateContent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8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人生规划理念原则</a:t>
            </a:r>
          </a:p>
        </p:txBody>
      </p:sp>
      <p:sp>
        <p:nvSpPr>
          <p:cNvPr id="29" name="矩形 28"/>
          <p:cNvSpPr/>
          <p:nvPr/>
        </p:nvSpPr>
        <p:spPr>
          <a:xfrm>
            <a:off x="6496758" y="1356038"/>
            <a:ext cx="5503104" cy="487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人生，过去已成为过去，现在不代表将来。</a:t>
            </a:r>
          </a:p>
        </p:txBody>
      </p:sp>
      <p:sp>
        <p:nvSpPr>
          <p:cNvPr id="30" name="矩形 29"/>
          <p:cNvSpPr/>
          <p:nvPr/>
        </p:nvSpPr>
        <p:spPr>
          <a:xfrm>
            <a:off x="6599262" y="2634960"/>
            <a:ext cx="5400599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人生道路上的每一个里程碑，都刻着两个字“起点”。今天即是一个好日子，可以马上把你的生命航船转向正确的方向。</a:t>
            </a:r>
          </a:p>
          <a:p>
            <a:pPr>
              <a:lnSpc>
                <a:spcPct val="130000"/>
              </a:lnSpc>
            </a:pPr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只要开始永远不晚！只要进步总有空间！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599262" y="5243716"/>
            <a:ext cx="5400600" cy="1569660"/>
            <a:chOff x="6599262" y="5243716"/>
            <a:chExt cx="5400600" cy="1569660"/>
          </a:xfrm>
        </p:grpSpPr>
        <p:grpSp>
          <p:nvGrpSpPr>
            <p:cNvPr id="19" name="组合 18"/>
            <p:cNvGrpSpPr/>
            <p:nvPr/>
          </p:nvGrpSpPr>
          <p:grpSpPr>
            <a:xfrm>
              <a:off x="7535366" y="5589240"/>
              <a:ext cx="4464496" cy="1080120"/>
              <a:chOff x="7535366" y="5589240"/>
              <a:chExt cx="4464496" cy="108012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7535366" y="6525344"/>
                <a:ext cx="4464496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6599264" y="6084003"/>
              <a:ext cx="4680520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人生规划，什么时候开始都不算晚。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919741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2</a:t>
              </a:r>
            </a:p>
          </p:txBody>
        </p:sp>
      </p:grpSp>
      <p:pic>
        <p:nvPicPr>
          <p:cNvPr descr="C:\Documents and Settings\tdz\桌面\7e7f79099b9f27ff3ac76377.jpg" id="37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528008" y="1340569"/>
            <a:ext cx="39687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2528008" y="5661248"/>
            <a:ext cx="3968750" cy="691286"/>
          </a:xfrm>
          <a:prstGeom prst="rect">
            <a:avLst/>
          </a:prstGeom>
          <a:solidFill>
            <a:srgbClr val="F79646">
              <a:lumMod val="75000"/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齐白石本是乡村木匠，27岁才正式拜师读书、学画，直到58岁才享誉京华。。。</a:t>
            </a:r>
          </a:p>
        </p:txBody>
      </p:sp>
    </p:spTree>
    <p:extLst>
      <p:ext uri="{BB962C8B-B14F-4D97-AF65-F5344CB8AC3E}">
        <p14:creationId val="31020813"/>
      </p:ext>
    </p:extLst>
  </p:cSld>
  <p:clrMapOvr>
    <a:masterClrMapping/>
  </p:clrMapOvr>
  <p:transition>
    <p:fade/>
  </p:transition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8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人生规划理念原则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023198" y="5243716"/>
            <a:ext cx="5976664" cy="1569660"/>
            <a:chOff x="6023198" y="5243716"/>
            <a:chExt cx="5976664" cy="1569660"/>
          </a:xfrm>
        </p:grpSpPr>
        <p:grpSp>
          <p:nvGrpSpPr>
            <p:cNvPr id="24" name="组合 23"/>
            <p:cNvGrpSpPr/>
            <p:nvPr/>
          </p:nvGrpSpPr>
          <p:grpSpPr>
            <a:xfrm>
              <a:off x="7223324" y="5589240"/>
              <a:ext cx="4776538" cy="1080120"/>
              <a:chOff x="7223324" y="5589240"/>
              <a:chExt cx="4776538" cy="1080120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7223324" y="6525344"/>
                <a:ext cx="4776538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6023198" y="6084003"/>
              <a:ext cx="5256584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人生规划，勿把手段当作目的来追求。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919741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3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2895599" y="1289328"/>
            <a:ext cx="8960247" cy="83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6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人生的目的既不是“权”，也不是“钱”，而是“快乐”。</a:t>
            </a:r>
          </a:p>
          <a:p>
            <a:pPr>
              <a:lnSpc>
                <a:spcPct val="136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钱和权只是追求快乐的手段，切不可把手段当成目的。</a:t>
            </a:r>
          </a:p>
        </p:txBody>
      </p:sp>
      <p:sp>
        <p:nvSpPr>
          <p:cNvPr id="39" name="矩形 38"/>
          <p:cNvSpPr/>
          <p:nvPr/>
        </p:nvSpPr>
        <p:spPr>
          <a:xfrm>
            <a:off x="6797039" y="4056428"/>
            <a:ext cx="505880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【案例1】范蠡功成身退、文种恋权而亡</a:t>
            </a:r>
          </a:p>
        </p:txBody>
      </p:sp>
      <p:pic>
        <p:nvPicPr>
          <p:cNvPr descr="C:\Documents and Settings\tdz\桌面\4_101019111931_1.jpg" id="1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914278" y="2846783"/>
            <a:ext cx="2514600" cy="2819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6797039" y="4580344"/>
            <a:ext cx="505880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【案例2】贪婪国王点石成金，杯具了！</a:t>
            </a:r>
          </a:p>
        </p:txBody>
      </p:sp>
    </p:spTree>
    <p:extLst>
      <p:ext uri="{BB962C8B-B14F-4D97-AF65-F5344CB8AC3E}">
        <p14:creationId val="3003337020"/>
      </p:ext>
    </p:extLst>
  </p:cSld>
  <p:clrMapOvr>
    <a:masterClrMapping/>
  </p:clrMapOvr>
  <p:transition>
    <p:fade/>
  </p:transition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8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人生规划理念原则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247334" y="5243716"/>
            <a:ext cx="4752528" cy="1569660"/>
            <a:chOff x="7247334" y="5243716"/>
            <a:chExt cx="4752528" cy="1569660"/>
          </a:xfrm>
        </p:grpSpPr>
        <p:grpSp>
          <p:nvGrpSpPr>
            <p:cNvPr id="22" name="组合 21"/>
            <p:cNvGrpSpPr/>
            <p:nvPr/>
          </p:nvGrpSpPr>
          <p:grpSpPr>
            <a:xfrm>
              <a:off x="7355346" y="5589240"/>
              <a:ext cx="4644516" cy="1080120"/>
              <a:chOff x="7355346" y="5589240"/>
              <a:chExt cx="4644516" cy="108012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7355346" y="6525344"/>
                <a:ext cx="4644516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7247335" y="6084003"/>
              <a:ext cx="3924436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人生规划，应按实际情况适时调整。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4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2575559" y="1380768"/>
            <a:ext cx="8751993" cy="83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6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我们需要根据人生进程的实际情况，及时评价自己的能力及价值系统，与实际环境相结合，适时地调整人生规划。</a:t>
            </a:r>
          </a:p>
        </p:txBody>
      </p:sp>
      <p:pic>
        <p:nvPicPr>
          <p:cNvPr descr="C:\Documents and Settings\tdz\桌面\20110503143540_57687.jpg" id="35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634966" y="2391578"/>
            <a:ext cx="3292572" cy="413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6308498" y="2391578"/>
            <a:ext cx="5430458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【案例】李斯的“老鼠哲学”</a:t>
            </a:r>
          </a:p>
        </p:txBody>
      </p:sp>
      <p:sp>
        <p:nvSpPr>
          <p:cNvPr id="37" name="矩形 36"/>
          <p:cNvSpPr/>
          <p:nvPr/>
        </p:nvSpPr>
        <p:spPr>
          <a:xfrm>
            <a:off x="6308497" y="3147046"/>
            <a:ext cx="5547349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人之贤不肖譬如鼠矣，在所自处耳</a:t>
            </a:r>
          </a:p>
          <a:p>
            <a:pPr indent="-285750" marL="2857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鼠在所居，人固择地</a:t>
            </a:r>
          </a:p>
        </p:txBody>
      </p:sp>
    </p:spTree>
    <p:extLst>
      <p:ext uri="{BB962C8B-B14F-4D97-AF65-F5344CB8AC3E}">
        <p14:creationId val="3236632675"/>
      </p:ext>
    </p:extLst>
  </p:cSld>
  <p:clrMapOvr>
    <a:masterClrMapping/>
  </p:clrMapOvr>
  <p:transition>
    <p:fade/>
  </p:transition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8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人生规划理念原则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355346" y="5243716"/>
            <a:ext cx="4644516" cy="1569660"/>
            <a:chOff x="7355346" y="5243716"/>
            <a:chExt cx="4644516" cy="1569660"/>
          </a:xfrm>
        </p:grpSpPr>
        <p:grpSp>
          <p:nvGrpSpPr>
            <p:cNvPr id="46" name="组合 45"/>
            <p:cNvGrpSpPr/>
            <p:nvPr/>
          </p:nvGrpSpPr>
          <p:grpSpPr>
            <a:xfrm>
              <a:off x="7967414" y="5589240"/>
              <a:ext cx="4032448" cy="1080120"/>
              <a:chOff x="7967414" y="5589240"/>
              <a:chExt cx="4032448" cy="1080120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7967414" y="6525344"/>
                <a:ext cx="4032448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47" name="矩形 46"/>
            <p:cNvSpPr>
              <a:spLocks noChangeArrowheads="1"/>
            </p:cNvSpPr>
            <p:nvPr/>
          </p:nvSpPr>
          <p:spPr bwMode="auto">
            <a:xfrm>
              <a:off x="7355347" y="6084003"/>
              <a:ext cx="3924436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人生规划，是改变一生的机会。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5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542933" y="1646531"/>
            <a:ext cx="9312913" cy="3607200"/>
            <a:chOff x="2542933" y="1646531"/>
            <a:chExt cx="9312913" cy="3607200"/>
          </a:xfrm>
        </p:grpSpPr>
        <p:pic>
          <p:nvPicPr>
            <p:cNvPr descr="C:\Documents and Settings\tdz\桌面\互联网.jpg" id="52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542933" y="1651231"/>
              <a:ext cx="5715000" cy="359780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矩形 52"/>
            <p:cNvSpPr/>
            <p:nvPr/>
          </p:nvSpPr>
          <p:spPr>
            <a:xfrm>
              <a:off x="8257933" y="1646531"/>
              <a:ext cx="3597913" cy="360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4" name="矩形 53"/>
          <p:cNvSpPr/>
          <p:nvPr/>
        </p:nvSpPr>
        <p:spPr>
          <a:xfrm>
            <a:off x="8380031" y="1743059"/>
            <a:ext cx="3384376" cy="187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有了明确的规划，才会有针对性去寻求机会，创造机会，主动寻找出路，或者待机会来临时，有了充分的准备，毫不犹豫地冲上去，抓住机会。</a:t>
            </a:r>
          </a:p>
        </p:txBody>
      </p:sp>
      <p:sp>
        <p:nvSpPr>
          <p:cNvPr id="55" name="矩形 54"/>
          <p:cNvSpPr/>
          <p:nvPr/>
        </p:nvSpPr>
        <p:spPr>
          <a:xfrm>
            <a:off x="8380031" y="3971920"/>
            <a:ext cx="3384375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因此，只有死脑筋的人才怀念过去的机会，只有动脑筋的人才向往未来的机会。</a:t>
            </a:r>
          </a:p>
        </p:txBody>
      </p:sp>
      <p:sp>
        <p:nvSpPr>
          <p:cNvPr id="56" name="矩形 55"/>
          <p:cNvSpPr/>
          <p:nvPr/>
        </p:nvSpPr>
        <p:spPr>
          <a:xfrm>
            <a:off x="2542933" y="6098143"/>
            <a:ext cx="5430458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【案例】我本人的规划故事</a:t>
            </a:r>
          </a:p>
        </p:txBody>
      </p:sp>
    </p:spTree>
    <p:extLst>
      <p:ext uri="{BB962C8B-B14F-4D97-AF65-F5344CB8AC3E}">
        <p14:creationId val="2967174933"/>
      </p:ext>
    </p:extLst>
  </p:cSld>
  <p:clrMapOvr>
    <a:masterClrMapping/>
  </p:clrMapOvr>
  <p:transition>
    <p:fade/>
  </p:transition>
  <p:timing/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8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人生规划理念原则</a:t>
            </a:r>
          </a:p>
        </p:txBody>
      </p:sp>
      <p:sp>
        <p:nvSpPr>
          <p:cNvPr id="56" name="矩形 55"/>
          <p:cNvSpPr/>
          <p:nvPr/>
        </p:nvSpPr>
        <p:spPr>
          <a:xfrm>
            <a:off x="2542932" y="6159102"/>
            <a:ext cx="578452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【案例】刘备一生，是悔字诀最好的写照（曾仕强）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461297" y="1628798"/>
            <a:ext cx="9394549" cy="3642735"/>
            <a:chOff x="2461297" y="1628798"/>
            <a:chExt cx="9394549" cy="3642735"/>
          </a:xfrm>
        </p:grpSpPr>
        <p:sp>
          <p:nvSpPr>
            <p:cNvPr id="16" name="矩形 15"/>
            <p:cNvSpPr/>
            <p:nvPr/>
          </p:nvSpPr>
          <p:spPr>
            <a:xfrm>
              <a:off x="8039421" y="1628798"/>
              <a:ext cx="3816425" cy="3636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Documents and Settings\tdz\桌面\郊外.jpg" id="17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461297" y="1643060"/>
              <a:ext cx="5578124" cy="3628473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矩形 17"/>
          <p:cNvSpPr/>
          <p:nvPr/>
        </p:nvSpPr>
        <p:spPr>
          <a:xfrm>
            <a:off x="8183438" y="1712579"/>
            <a:ext cx="3672408" cy="187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人生之路要自己走，要过怎样的人生，完全是自己的选择，只有自己才能赋予生命最佳的诠释，也只有忠于自己内心的选择自己才不会后悔。</a:t>
            </a:r>
          </a:p>
        </p:txBody>
      </p:sp>
      <p:sp>
        <p:nvSpPr>
          <p:cNvPr id="19" name="矩形 18"/>
          <p:cNvSpPr/>
          <p:nvPr/>
        </p:nvSpPr>
        <p:spPr>
          <a:xfrm>
            <a:off x="8183438" y="3683888"/>
            <a:ext cx="3672407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【悔字诀】是一种“凡事不怨不尤，只以事先避免事后可能带来的后悔，作为警惕的要点，用来趋吉避凶”的决策方法。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895406" y="5243716"/>
            <a:ext cx="4104456" cy="1569660"/>
            <a:chOff x="7895406" y="5243716"/>
            <a:chExt cx="4104456" cy="1569660"/>
          </a:xfrm>
        </p:grpSpPr>
        <p:grpSp>
          <p:nvGrpSpPr>
            <p:cNvPr id="27" name="组合 26"/>
            <p:cNvGrpSpPr/>
            <p:nvPr/>
          </p:nvGrpSpPr>
          <p:grpSpPr>
            <a:xfrm>
              <a:off x="8327454" y="5589240"/>
              <a:ext cx="3672408" cy="1080120"/>
              <a:chOff x="8327454" y="5589240"/>
              <a:chExt cx="3672408" cy="108012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8327454" y="6525344"/>
                <a:ext cx="3672408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7895406" y="5805264"/>
              <a:ext cx="3060340" cy="6781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人生规划，就是要做未来</a:t>
              </a:r>
            </a:p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不后悔的事（悔字诀）。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6</a:t>
              </a:r>
            </a:p>
          </p:txBody>
        </p:sp>
      </p:grpSp>
    </p:spTree>
    <p:extLst>
      <p:ext uri="{BB962C8B-B14F-4D97-AF65-F5344CB8AC3E}">
        <p14:creationId val="4021406099"/>
      </p:ext>
    </p:extLst>
  </p:cSld>
  <p:clrMapOvr>
    <a:masterClrMapping/>
  </p:clrMapOvr>
  <p:transition>
    <p:fade/>
  </p:transition>
  <p:timing/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user\Desktop\漂亮的小孩子 拷贝.jpg" id="10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038833" y="1621868"/>
            <a:ext cx="3169004" cy="422533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5476511" y="3525283"/>
            <a:ext cx="5305500" cy="0"/>
          </a:xfrm>
          <a:prstGeom prst="line">
            <a:avLst/>
          </a:prstGeom>
          <a:ln>
            <a:solidFill>
              <a:srgbClr val="FC9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8"/>
          <p:cNvSpPr txBox="1"/>
          <p:nvPr/>
        </p:nvSpPr>
        <p:spPr>
          <a:xfrm>
            <a:off x="5764544" y="2780928"/>
            <a:ext cx="49454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600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</a:rPr>
              <a:t>第三章 人生规划过程</a:t>
            </a:r>
          </a:p>
        </p:txBody>
      </p:sp>
      <p:sp>
        <p:nvSpPr>
          <p:cNvPr id="5" name="矩形 4"/>
          <p:cNvSpPr/>
          <p:nvPr/>
        </p:nvSpPr>
        <p:spPr>
          <a:xfrm>
            <a:off x="6052575" y="3922325"/>
            <a:ext cx="396044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anose="020b0604020202020204" pitchFamily="34" typeface="Arial"/>
              <a:buChar char="•"/>
              <a:defRPr/>
            </a:pPr>
            <a:r>
              <a:rPr altLang="zh-CN" kern="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SWOT分析</a:t>
            </a:r>
          </a:p>
        </p:txBody>
      </p:sp>
      <p:sp>
        <p:nvSpPr>
          <p:cNvPr id="6" name="矩形 5"/>
          <p:cNvSpPr/>
          <p:nvPr/>
        </p:nvSpPr>
        <p:spPr>
          <a:xfrm>
            <a:off x="6052575" y="4354272"/>
            <a:ext cx="396044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anose="020b0604020202020204" pitchFamily="34" typeface="Arial"/>
              <a:buChar char="•"/>
              <a:defRPr/>
            </a:pPr>
            <a:r>
              <a:rPr altLang="en-US" kern="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人生蓝图设计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476511" y="3591767"/>
            <a:ext cx="5305500" cy="0"/>
          </a:xfrm>
          <a:prstGeom prst="line">
            <a:avLst/>
          </a:prstGeom>
          <a:ln w="57150">
            <a:solidFill>
              <a:srgbClr val="FC9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052575" y="4786219"/>
            <a:ext cx="396044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anose="020b0604020202020204" pitchFamily="34" typeface="Arial"/>
              <a:buChar char="•"/>
              <a:defRPr/>
            </a:pPr>
            <a:r>
              <a:rPr altLang="en-US" kern="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人生规划实施</a:t>
            </a:r>
          </a:p>
        </p:txBody>
      </p:sp>
      <p:sp>
        <p:nvSpPr>
          <p:cNvPr id="9" name="矩形 8"/>
          <p:cNvSpPr/>
          <p:nvPr/>
        </p:nvSpPr>
        <p:spPr>
          <a:xfrm>
            <a:off x="6052575" y="5218168"/>
            <a:ext cx="396044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anose="020b0604020202020204" pitchFamily="34" typeface="Arial"/>
              <a:buChar char="•"/>
              <a:defRPr/>
            </a:pPr>
            <a:r>
              <a:rPr altLang="en-US" kern="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人生规划的控制与调整</a:t>
            </a:r>
          </a:p>
        </p:txBody>
      </p:sp>
    </p:spTree>
    <p:extLst>
      <p:ext uri="{BB962C8B-B14F-4D97-AF65-F5344CB8AC3E}">
        <p14:creationId val="1137796080"/>
      </p:ext>
    </p:extLst>
  </p:cSld>
  <p:clrMapOvr>
    <a:masterClrMapping/>
  </p:clrMapOvr>
  <mc:AlternateContent>
    <mc:Choice Requires="p14">
      <p:transition spd="med">
        <p14:prism/>
      </p:transition>
    </mc:Choice>
    <mc:Fallback>
      <p:transition spd="med">
        <p:fade/>
      </p:transition>
    </mc:Fallback>
  </mc:AlternateContent>
  <p:timing/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val="2538046369"/>
              </p:ext>
            </p:extLst>
          </p:nvPr>
        </p:nvGraphicFramePr>
        <p:xfrm>
          <a:off x="4655046" y="2599855"/>
          <a:ext cx="6552728" cy="3822425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sp>
        <p:nvSpPr>
          <p:cNvPr id="9" name="矩形 8"/>
          <p:cNvSpPr/>
          <p:nvPr/>
        </p:nvSpPr>
        <p:spPr>
          <a:xfrm>
            <a:off x="2638822" y="1484784"/>
            <a:ext cx="9217023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人生规划类似于企业的经营战略。类比分析，我们可以将人生规划分为四个阶段：SWOT分析、人生蓝图设计、人生规划实施、人生规划控制与调整。</a:t>
            </a:r>
          </a:p>
        </p:txBody>
      </p:sp>
    </p:spTree>
    <p:extLst>
      <p:ext uri="{BB962C8B-B14F-4D97-AF65-F5344CB8AC3E}">
        <p14:creationId val="3252571350"/>
      </p:ext>
    </p:extLst>
  </p:cSld>
  <p:clrMapOvr>
    <a:masterClrMapping/>
  </p:clrMapOvr>
  <p:transition>
    <p:push/>
  </p:transition>
  <p:timing/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8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zh-CN" kern="0" lang="en-US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SWOT 分析</a:t>
            </a:r>
          </a:p>
        </p:txBody>
      </p:sp>
      <p:sp>
        <p:nvSpPr>
          <p:cNvPr id="19" name="矩形 18"/>
          <p:cNvSpPr/>
          <p:nvPr/>
        </p:nvSpPr>
        <p:spPr>
          <a:xfrm>
            <a:off x="2854846" y="3197649"/>
            <a:ext cx="4248472" cy="2993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800"/>
              </a:spcAft>
            </a:pPr>
            <a:r>
              <a:rPr altLang="en-US" lang="zh-CN" smtClean="0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具体方法：先罗列SWOT的各要素，然后按照如下的原则选择来规划：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1800"/>
              </a:spcAft>
            </a:pPr>
            <a:r>
              <a:rPr altLang="en-US" lang="zh-CN" smtClean="0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1）利用自己的优势和外部的机会；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1800"/>
              </a:spcAft>
            </a:pPr>
            <a:r>
              <a:rPr altLang="en-US" lang="zh-CN" smtClean="0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2）化解和克服自己的劣势和外部的威胁。即是：发挥优势，克服劣势，利用机会，避免威胁。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449354" y="4725169"/>
            <a:ext cx="1815626" cy="1922903"/>
            <a:chOff x="7449354" y="4822080"/>
            <a:chExt cx="1815626" cy="1922903"/>
          </a:xfrm>
        </p:grpSpPr>
        <p:sp>
          <p:nvSpPr>
            <p:cNvPr id="21" name="矩形 20"/>
            <p:cNvSpPr/>
            <p:nvPr/>
          </p:nvSpPr>
          <p:spPr bwMode="auto">
            <a:xfrm>
              <a:off x="7449354" y="4822080"/>
              <a:ext cx="1800383" cy="1922903"/>
            </a:xfrm>
            <a:prstGeom prst="rect">
              <a:avLst/>
            </a:prstGeom>
            <a:gradFill>
              <a:gsLst>
                <a:gs pos="0">
                  <a:srgbClr val="6DAA2D">
                    <a:lumMod val="60000"/>
                    <a:lumOff val="40000"/>
                  </a:srgbClr>
                </a:gs>
                <a:gs pos="100000">
                  <a:srgbClr val="6DAA2D"/>
                </a:gs>
              </a:gsLst>
              <a:lin ang="5400000" scaled="0"/>
            </a:gradFill>
            <a:ln algn="ctr" cap="flat" cmpd="sng" w="25400">
              <a:noFill/>
              <a:prstDash val="solid"/>
            </a:ln>
            <a:effectLst/>
            <a:scene3d>
              <a:camera fov="2400000" prst="perspectiveFront">
                <a:rot lat="240000" lon="240000" rev="0"/>
              </a:camera>
              <a:lightRig dir="t" rig="flat"/>
            </a:scene3d>
            <a:sp3d extrusionH="12700000">
              <a:extrusionClr>
                <a:srgbClr val="6DAA2D">
                  <a:lumMod val="50000"/>
                </a:srgbClr>
              </a:extrusionClr>
            </a:sp3d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altLang="en-US" b="1" kern="0" lang="zh-CN" sz="2000">
                <a:solidFill>
                  <a:sysClr lastClr="FFFFFF" val="window"/>
                </a:solidFill>
                <a:effectLst>
                  <a:innerShdw blurRad="114300">
                    <a:prstClr val="black"/>
                  </a:innerShdw>
                </a:effectLst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49356" y="5146881"/>
              <a:ext cx="1791017" cy="9144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b="1" lang="en-US" smtClean="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Opportunities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mtClean="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（机遇）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49355" y="2564904"/>
            <a:ext cx="1800383" cy="1922903"/>
            <a:chOff x="7449355" y="2661815"/>
            <a:chExt cx="1800383" cy="1922903"/>
          </a:xfrm>
        </p:grpSpPr>
        <p:sp>
          <p:nvSpPr>
            <p:cNvPr id="24" name="矩形 23"/>
            <p:cNvSpPr/>
            <p:nvPr/>
          </p:nvSpPr>
          <p:spPr bwMode="auto">
            <a:xfrm>
              <a:off x="7449355" y="2661815"/>
              <a:ext cx="1800383" cy="1922903"/>
            </a:xfrm>
            <a:prstGeom prst="rect">
              <a:avLst/>
            </a:prstGeom>
            <a:gradFill>
              <a:gsLst>
                <a:gs pos="0">
                  <a:srgbClr val="2676FF">
                    <a:lumMod val="60000"/>
                    <a:lumOff val="40000"/>
                  </a:srgbClr>
                </a:gs>
                <a:gs pos="100000">
                  <a:srgbClr val="2676FF"/>
                </a:gs>
              </a:gsLst>
              <a:lin ang="5400000" scaled="0"/>
            </a:gradFill>
            <a:ln algn="ctr" cap="flat" cmpd="sng" w="25400">
              <a:noFill/>
              <a:prstDash val="solid"/>
            </a:ln>
            <a:effectLst/>
            <a:scene3d>
              <a:camera fov="2400000" prst="perspectiveFront">
                <a:rot lat="21354000" lon="234000" rev="0"/>
              </a:camera>
              <a:lightRig dir="t" rig="flat"/>
            </a:scene3d>
            <a:sp3d extrusionH="12700000">
              <a:extrusionClr>
                <a:srgbClr val="2676FF">
                  <a:lumMod val="50000"/>
                </a:srgbClr>
              </a:extrusionClr>
            </a:sp3d>
          </p:spPr>
          <p:txBody>
            <a:bodyPr anchor="ctr">
              <a:sp3d contourW="12700">
                <a:bevelT h="0" prst="softRound" w="0"/>
                <a:extrusionClr>
                  <a:schemeClr val="tx1"/>
                </a:extrusionClr>
                <a:contourClr>
                  <a:schemeClr val="accent6"/>
                </a:contourClr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endParaRPr altLang="en-US" b="1" kern="0" lang="zh-CN" sz="2000">
                <a:solidFill>
                  <a:sysClr lastClr="FFFFFF" val="window"/>
                </a:solidFill>
                <a:effectLst>
                  <a:innerShdw blurRad="114300">
                    <a:prstClr val="black"/>
                  </a:innerShdw>
                </a:effectLst>
                <a:latin typeface="Arial"/>
                <a:ea charset="-122" pitchFamily="34" typeface="微软雅黑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35441" y="3284983"/>
              <a:ext cx="1422717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b="1" lang="en-US" smtClean="0" sz="20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Strengths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mtClean="0" sz="20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（优势）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76034" y="2564905"/>
            <a:ext cx="1800383" cy="1922903"/>
            <a:chOff x="9576034" y="2661816"/>
            <a:chExt cx="1800383" cy="1922903"/>
          </a:xfrm>
        </p:grpSpPr>
        <p:sp>
          <p:nvSpPr>
            <p:cNvPr id="27" name="矩形 26"/>
            <p:cNvSpPr/>
            <p:nvPr/>
          </p:nvSpPr>
          <p:spPr bwMode="auto">
            <a:xfrm>
              <a:off x="9576034" y="2661816"/>
              <a:ext cx="1800383" cy="1922903"/>
            </a:xfrm>
            <a:prstGeom prst="rect">
              <a:avLst/>
            </a:prstGeom>
            <a:gradFill>
              <a:gsLst>
                <a:gs pos="0">
                  <a:srgbClr val="F68426">
                    <a:lumMod val="60000"/>
                    <a:lumOff val="40000"/>
                  </a:srgbClr>
                </a:gs>
                <a:gs pos="100000">
                  <a:srgbClr val="F68426"/>
                </a:gs>
              </a:gsLst>
              <a:lin ang="5400000" scaled="0"/>
            </a:gradFill>
            <a:ln algn="ctr" cap="flat" cmpd="sng" w="25400">
              <a:noFill/>
              <a:prstDash val="solid"/>
            </a:ln>
            <a:effectLst/>
            <a:scene3d>
              <a:camera fov="2400000" prst="perspectiveFront">
                <a:rot lat="21354000" lon="21372000" rev="0"/>
              </a:camera>
              <a:lightRig dir="t" rig="flat"/>
            </a:scene3d>
            <a:sp3d extrusionH="12700000">
              <a:extrusionClr>
                <a:srgbClr val="F68426">
                  <a:lumMod val="50000"/>
                </a:srgbClr>
              </a:extrusionClr>
            </a:sp3d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altLang="en-US" b="1" kern="0" lang="zh-CN" sz="2000">
                <a:solidFill>
                  <a:sysClr lastClr="FFFFFF" val="window"/>
                </a:solidFill>
                <a:effectLst>
                  <a:innerShdw blurRad="114300">
                    <a:prstClr val="black"/>
                  </a:innerShdw>
                </a:effectLst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602844" y="3284984"/>
              <a:ext cx="1737042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b="1" lang="en-US" smtClean="0" sz="20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Weaknesses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mtClean="0" sz="20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（劣势）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576034" y="4725168"/>
            <a:ext cx="1800383" cy="1922903"/>
            <a:chOff x="9576034" y="4822079"/>
            <a:chExt cx="1800383" cy="1922903"/>
          </a:xfrm>
        </p:grpSpPr>
        <p:sp>
          <p:nvSpPr>
            <p:cNvPr id="30" name="矩形 29"/>
            <p:cNvSpPr/>
            <p:nvPr/>
          </p:nvSpPr>
          <p:spPr bwMode="auto">
            <a:xfrm>
              <a:off x="9576034" y="4822079"/>
              <a:ext cx="1800383" cy="1922903"/>
            </a:xfrm>
            <a:prstGeom prst="rect">
              <a:avLst/>
            </a:prstGeom>
            <a:gradFill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algn="ctr" cap="flat" cmpd="sng" w="25400">
              <a:noFill/>
              <a:prstDash val="solid"/>
            </a:ln>
            <a:effectLst/>
            <a:scene3d>
              <a:camera fov="2400000" prst="perspectiveFront">
                <a:rot lat="240000" lon="21372000" rev="0"/>
              </a:camera>
              <a:lightRig dir="t" rig="flat"/>
            </a:scene3d>
            <a:sp3d extrusionH="12700000">
              <a:extrusionClr>
                <a:srgbClr val="C00000">
                  <a:lumMod val="50000"/>
                </a:srgbClr>
              </a:extrusionClr>
            </a:sp3d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altLang="en-US" b="1" kern="0" lang="zh-CN" sz="2000">
                <a:solidFill>
                  <a:sysClr lastClr="FFFFFF" val="window"/>
                </a:solidFill>
                <a:effectLst>
                  <a:innerShdw blurRad="114300">
                    <a:prstClr val="black"/>
                  </a:innerShdw>
                </a:effectLst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870930" y="5155089"/>
              <a:ext cx="1198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b="1" lang="en-US" sz="20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Threats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z="20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（威胁）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2854846" y="1484784"/>
            <a:ext cx="9000999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SWOT分析法主要是通过分析组织、个人內部的优势与劣势以及外部环境的机会与威胁，来制定未来发展策略的一种简便的工具。</a:t>
            </a:r>
          </a:p>
        </p:txBody>
      </p:sp>
    </p:spTree>
    <p:extLst>
      <p:ext uri="{BB962C8B-B14F-4D97-AF65-F5344CB8AC3E}">
        <p14:creationId val="1912395099"/>
      </p:ext>
    </p:extLst>
  </p:cSld>
  <p:clrMapOvr>
    <a:masterClrMapping/>
  </p:clrMapOvr>
  <p:transition>
    <p:fade/>
  </p:transition>
  <p:timing/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89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人生蓝图设计</a:t>
            </a:r>
          </a:p>
        </p:txBody>
      </p:sp>
      <p:sp>
        <p:nvSpPr>
          <p:cNvPr id="17" name="矩形 16"/>
          <p:cNvSpPr/>
          <p:nvPr/>
        </p:nvSpPr>
        <p:spPr>
          <a:xfrm>
            <a:off x="3120006" y="1484784"/>
            <a:ext cx="8735839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人生蓝图设计是人生规划的核心部分，如同盖大楼前的施工图纸一样重要，是人生道路的指引地图。</a:t>
            </a:r>
          </a:p>
        </p:txBody>
      </p:sp>
      <p:pic>
        <p:nvPicPr>
          <p:cNvPr descr="E:\仝德志文件，勿删！\03-参考文档\！PPT图片及版面资源\06-PPT精选插图\02-商务\837171B70FE6A5E64BD8CF8192A2C0FB.jpg" id="1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270869" y="2862725"/>
            <a:ext cx="8296945" cy="351845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896454025"/>
      </p:ext>
    </p:extLst>
  </p:cSld>
  <p:clrMapOvr>
    <a:masterClrMapping/>
  </p:clrMapOvr>
  <mc:AlternateContent>
    <mc:Choice Requires="p14">
      <p:transition spd="med">
        <p14:pan/>
      </p:transition>
    </mc:Choice>
    <mc:Fallback>
      <p:transition spd="med">
        <p:fade/>
      </p:transition>
    </mc:Fallback>
  </mc:AlternateContent>
  <p:timing/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圆角矩形 2"/>
          <p:cNvSpPr/>
          <p:nvPr/>
        </p:nvSpPr>
        <p:spPr>
          <a:xfrm>
            <a:off x="2751593" y="1777285"/>
            <a:ext cx="9104251" cy="1055175"/>
          </a:xfrm>
          <a:prstGeom prst="roundRect">
            <a:avLst>
              <a:gd fmla="val 5113" name="adj"/>
            </a:avLst>
          </a:pr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348589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人生蓝图设计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355346" y="5243716"/>
            <a:ext cx="4644516" cy="1569660"/>
            <a:chOff x="7355346" y="5243716"/>
            <a:chExt cx="4644516" cy="1569660"/>
          </a:xfrm>
        </p:grpSpPr>
        <p:grpSp>
          <p:nvGrpSpPr>
            <p:cNvPr id="12" name="组合 11"/>
            <p:cNvGrpSpPr/>
            <p:nvPr/>
          </p:nvGrpSpPr>
          <p:grpSpPr>
            <a:xfrm>
              <a:off x="8471470" y="5589240"/>
              <a:ext cx="3528392" cy="1080120"/>
              <a:chOff x="8471470" y="5589240"/>
              <a:chExt cx="3528392" cy="1080120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8471470" y="6525344"/>
                <a:ext cx="352839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7355347" y="6084003"/>
              <a:ext cx="3924436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确定人生愿景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1</a:t>
              </a:r>
            </a:p>
          </p:txBody>
        </p:sp>
      </p:grpSp>
      <p:pic>
        <p:nvPicPr>
          <p:cNvPr descr="C:\Documents and Settings\tdz\桌面\02.jpg" id="19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751593" y="3113868"/>
            <a:ext cx="2239595" cy="341147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tdz\桌面\001.jpg" id="20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007207" y="3113868"/>
            <a:ext cx="2305052" cy="341147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751593" y="6087347"/>
            <a:ext cx="2239595" cy="365760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孙振耀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7208" y="6087347"/>
            <a:ext cx="2305052" cy="365760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福尔摩斯</a:t>
            </a:r>
          </a:p>
        </p:txBody>
      </p:sp>
      <p:sp>
        <p:nvSpPr>
          <p:cNvPr id="23" name="矩形 22"/>
          <p:cNvSpPr/>
          <p:nvPr/>
        </p:nvSpPr>
        <p:spPr>
          <a:xfrm>
            <a:off x="2859110" y="1896912"/>
            <a:ext cx="8970978" cy="84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7000"/>
              </a:lnSpc>
            </a:pPr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其实你不快乐的根源是因为你不知道要什么！你不知道要什么，所以你不知道追求什么！你不知道去追求什么，所以你什么也得不到。</a:t>
            </a:r>
          </a:p>
        </p:txBody>
      </p:sp>
      <p:sp>
        <p:nvSpPr>
          <p:cNvPr id="24" name="直角三角形 23"/>
          <p:cNvSpPr/>
          <p:nvPr/>
        </p:nvSpPr>
        <p:spPr>
          <a:xfrm flipV="1">
            <a:off x="3193960" y="2832460"/>
            <a:ext cx="309093" cy="201760"/>
          </a:xfrm>
          <a:prstGeom prst="rtTriangle">
            <a:avLst/>
          </a:pr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矩形 24"/>
          <p:cNvSpPr/>
          <p:nvPr/>
        </p:nvSpPr>
        <p:spPr>
          <a:xfrm>
            <a:off x="7547019" y="3113868"/>
            <a:ext cx="4308827" cy="1035212"/>
          </a:xfrm>
          <a:prstGeom prst="roundRect">
            <a:avLst>
              <a:gd fmla="val 4890" name="adj"/>
            </a:avLst>
          </a:pr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直角三角形 25"/>
          <p:cNvSpPr/>
          <p:nvPr/>
        </p:nvSpPr>
        <p:spPr>
          <a:xfrm flipH="1">
            <a:off x="7253633" y="3319932"/>
            <a:ext cx="293385" cy="238667"/>
          </a:xfrm>
          <a:prstGeom prst="rtTriangle">
            <a:avLst/>
          </a:pr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7611414" y="3208050"/>
            <a:ext cx="4192916" cy="84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7000"/>
              </a:lnSpc>
            </a:pPr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世界上最重要的事，不在于我们身在何处，而在于我们朝着什么方向走。</a:t>
            </a:r>
          </a:p>
        </p:txBody>
      </p:sp>
    </p:spTree>
    <p:extLst>
      <p:ext uri="{BB962C8B-B14F-4D97-AF65-F5344CB8AC3E}">
        <p14:creationId val="1801891838"/>
      </p:ext>
    </p:extLst>
  </p:cSld>
  <p:clrMapOvr>
    <a:masterClrMapping/>
  </p:clrMapOvr>
  <mc:AlternateContent>
    <mc:Choice Requires="p14">
      <p:transition spd="med">
        <p14:pan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2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人生与人生观</a:t>
            </a:r>
          </a:p>
        </p:txBody>
      </p:sp>
      <p:pic>
        <p:nvPicPr>
          <p:cNvPr descr="C:\Users\user\Desktop\未标题-1 拷贝.jpg" id="1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00399" y="3944508"/>
            <a:ext cx="1584176" cy="184930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7175326" y="5243716"/>
            <a:ext cx="4824536" cy="1569660"/>
            <a:chOff x="7175326" y="5243716"/>
            <a:chExt cx="4824536" cy="1569660"/>
          </a:xfrm>
        </p:grpSpPr>
        <p:grpSp>
          <p:nvGrpSpPr>
            <p:cNvPr id="18" name="组合 17"/>
            <p:cNvGrpSpPr/>
            <p:nvPr/>
          </p:nvGrpSpPr>
          <p:grpSpPr>
            <a:xfrm>
              <a:off x="8831510" y="5589240"/>
              <a:ext cx="3168352" cy="1080120"/>
              <a:chOff x="8831510" y="5589240"/>
              <a:chExt cx="3168352" cy="1080120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8831510" y="6525344"/>
                <a:ext cx="316835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7175327" y="6084003"/>
              <a:ext cx="3816347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1</a:t>
              </a:r>
            </a:p>
          </p:txBody>
        </p:sp>
      </p:grpSp>
      <p:pic>
        <p:nvPicPr>
          <p:cNvPr descr="C:\Users\user\Desktop\未标题-2 拷贝.png" id="2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-12882" y="5163358"/>
            <a:ext cx="8588375" cy="173037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97"/>
          <p:cNvSpPr txBox="1">
            <a:spLocks noChangeArrowheads="1"/>
          </p:cNvSpPr>
          <p:nvPr/>
        </p:nvSpPr>
        <p:spPr bwMode="auto">
          <a:xfrm>
            <a:off x="4453934" y="4142036"/>
            <a:ext cx="1281232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altLang="en-US" b="1" kern="0" lang="zh-CN" smtClean="0" sz="1400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</a:rPr>
              <a:t>我的</a:t>
            </a:r>
          </a:p>
          <a:p>
            <a:pPr algn="r" eaLnBrk="1" hangingPunct="1">
              <a:lnSpc>
                <a:spcPct val="120000"/>
              </a:lnSpc>
            </a:pPr>
            <a:r>
              <a:rPr altLang="en-US" b="1" kern="0" lang="zh-CN" smtClean="0" sz="1400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</a:rPr>
              <a:t>黄金十年</a:t>
            </a:r>
          </a:p>
        </p:txBody>
      </p:sp>
      <p:pic>
        <p:nvPicPr>
          <p:cNvPr descr="D:\360Downloads\gossip_birds.png" id="27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715331" y="3644732"/>
            <a:ext cx="758438" cy="41899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/>
          <p:cNvSpPr/>
          <p:nvPr/>
        </p:nvSpPr>
        <p:spPr>
          <a:xfrm>
            <a:off x="3230880" y="1589811"/>
            <a:ext cx="8458199" cy="1407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spcBef>
                <a:spcPts val="500"/>
              </a:spcBef>
              <a:buFont charset="2" pitchFamily="2" typeface="Wingdings"/>
              <a:buChar char="n"/>
            </a:pPr>
            <a:r>
              <a:rPr altLang="en-US" b="1" lang="zh-CN" smtClean="0" sz="200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人生只有一次，如果你相信有来世，转世时也喝了孟婆汤；</a:t>
            </a:r>
          </a:p>
          <a:p>
            <a:pPr indent="-285750" marL="285750">
              <a:lnSpc>
                <a:spcPct val="130000"/>
              </a:lnSpc>
              <a:spcBef>
                <a:spcPts val="500"/>
              </a:spcBef>
              <a:buFont charset="2" pitchFamily="2" typeface="Wingdings"/>
              <a:buChar char="n"/>
            </a:pPr>
            <a:r>
              <a:rPr altLang="en-US" b="1" lang="zh-CN" smtClean="0" sz="200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人生不可逆，不可如棋局般推倒重来；</a:t>
            </a:r>
          </a:p>
          <a:p>
            <a:pPr indent="-285750" marL="285750">
              <a:lnSpc>
                <a:spcPct val="130000"/>
              </a:lnSpc>
              <a:spcBef>
                <a:spcPts val="500"/>
              </a:spcBef>
              <a:buFont charset="2" pitchFamily="2" typeface="Wingdings"/>
              <a:buChar char="n"/>
            </a:pPr>
            <a:r>
              <a:rPr altLang="en-US" b="1" lang="zh-CN" smtClean="0" sz="200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人生如梦，岁月无情。人生天地之间，若白驹之过郤，忽然而已；</a:t>
            </a:r>
          </a:p>
        </p:txBody>
      </p:sp>
    </p:spTree>
    <p:extLst>
      <p:ext uri="{BB962C8B-B14F-4D97-AF65-F5344CB8AC3E}">
        <p14:creationId val="875867909"/>
      </p:ext>
    </p:extLst>
  </p:cSld>
  <p:clrMapOvr>
    <a:masterClrMapping/>
  </p:clrMapOvr>
  <p:transition>
    <p:push/>
  </p:transition>
  <p:timing/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89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人生蓝图设计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990750" y="3949354"/>
            <a:ext cx="5214641" cy="2902816"/>
            <a:chOff x="1990750" y="3949354"/>
            <a:chExt cx="5214641" cy="2902816"/>
          </a:xfrm>
        </p:grpSpPr>
        <p:pic>
          <p:nvPicPr>
            <p:cNvPr descr="E:\仝德志文件，勿删！\03-参考文档\！PPT图片及版面资源\06-PPT精选插图\02-商务\12P3FU0B0-21451.jpg" id="5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1990750" y="3949354"/>
              <a:ext cx="5214641" cy="2902816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D:\360Downloads\flying_bird.png" id="6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286894" y="4605114"/>
              <a:ext cx="463128" cy="52809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D:\360Downloads\gossip_birds.png" id="7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5735166" y="4404019"/>
              <a:ext cx="844830" cy="466724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7355346" y="5243716"/>
            <a:ext cx="4644516" cy="1569660"/>
            <a:chOff x="7355346" y="5243716"/>
            <a:chExt cx="4644516" cy="1569660"/>
          </a:xfrm>
        </p:grpSpPr>
        <p:grpSp>
          <p:nvGrpSpPr>
            <p:cNvPr id="9" name="组合 8"/>
            <p:cNvGrpSpPr/>
            <p:nvPr/>
          </p:nvGrpSpPr>
          <p:grpSpPr>
            <a:xfrm>
              <a:off x="8471470" y="5589240"/>
              <a:ext cx="3528392" cy="1080120"/>
              <a:chOff x="8471470" y="5589240"/>
              <a:chExt cx="3528392" cy="1080120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8471470" y="6525344"/>
                <a:ext cx="352839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" name="直接连接符 12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7355347" y="6084003"/>
              <a:ext cx="3924436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确定人生愿景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1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2675996" y="1378377"/>
            <a:ext cx="8651555" cy="83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buFont charset="2" pitchFamily="2" typeface="Wingdings"/>
              <a:buChar char="n"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愿景就像灯塔一样，始终为人生指明前进的方向。</a:t>
            </a:r>
          </a:p>
          <a:p>
            <a:pPr indent="-285750" marL="285750">
              <a:lnSpc>
                <a:spcPct val="135000"/>
              </a:lnSpc>
              <a:buFont charset="2" pitchFamily="2" typeface="Wingdings"/>
              <a:buChar char="n"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梦想点燃激情，让我们为早日达成愿景而努力拼搏。</a:t>
            </a:r>
          </a:p>
        </p:txBody>
      </p:sp>
      <p:sp>
        <p:nvSpPr>
          <p:cNvPr id="15" name="矩形 14"/>
          <p:cNvSpPr/>
          <p:nvPr/>
        </p:nvSpPr>
        <p:spPr>
          <a:xfrm>
            <a:off x="2675996" y="3020868"/>
            <a:ext cx="9179849" cy="83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6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想一想在过往的日子里，如果我们有一个明确的愿景并且能够一如既往地朝着这个愿景迈进，那么我们将会少走多少弯路，如今的成就又会有什么不同呢？</a:t>
            </a:r>
          </a:p>
        </p:txBody>
      </p:sp>
    </p:spTree>
    <p:extLst>
      <p:ext uri="{BB962C8B-B14F-4D97-AF65-F5344CB8AC3E}">
        <p14:creationId val="1006773082"/>
      </p:ext>
    </p:extLst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89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人生蓝图设计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471470" y="5243716"/>
            <a:ext cx="3528392" cy="1569660"/>
            <a:chOff x="8471470" y="5243716"/>
            <a:chExt cx="3528392" cy="1569660"/>
          </a:xfrm>
        </p:grpSpPr>
        <p:grpSp>
          <p:nvGrpSpPr>
            <p:cNvPr id="23" name="组合 22"/>
            <p:cNvGrpSpPr/>
            <p:nvPr/>
          </p:nvGrpSpPr>
          <p:grpSpPr>
            <a:xfrm>
              <a:off x="8471470" y="5589240"/>
              <a:ext cx="3528392" cy="1080120"/>
              <a:chOff x="8471470" y="5589240"/>
              <a:chExt cx="3528392" cy="108012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8471470" y="6525344"/>
                <a:ext cx="352839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8471470" y="6084003"/>
              <a:ext cx="2448272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确定人生使命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2</a:t>
              </a:r>
            </a:p>
          </p:txBody>
        </p:sp>
      </p:grpSp>
      <p:pic>
        <p:nvPicPr>
          <p:cNvPr descr="C:\Documents and Settings\tdz\桌面\W020100513370068127301.jpg" id="2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16021"/>
          <a:stretch>
            <a:fillRect/>
          </a:stretch>
        </p:blipFill>
        <p:spPr bwMode="auto">
          <a:xfrm>
            <a:off x="2762880" y="2883753"/>
            <a:ext cx="2773246" cy="358560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2762880" y="5861255"/>
            <a:ext cx="2773246" cy="432865"/>
          </a:xfrm>
          <a:prstGeom prst="rect">
            <a:avLst/>
          </a:prstGeom>
          <a:solidFill>
            <a:srgbClr val="FF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altLang="en-US" lang="zh-CN" sz="1600">
                <a:latin charset="-122" pitchFamily="34" typeface="微软雅黑"/>
                <a:ea charset="-122" pitchFamily="34" typeface="微软雅黑"/>
              </a:rPr>
              <a:t>奥地利作家茨威格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5803264" y="2883752"/>
            <a:ext cx="6052582" cy="1231047"/>
          </a:xfrm>
          <a:prstGeom prst="roundRect">
            <a:avLst>
              <a:gd fmla="val 4890" name="adj"/>
            </a:avLst>
          </a:pr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直角三角形 30"/>
          <p:cNvSpPr/>
          <p:nvPr/>
        </p:nvSpPr>
        <p:spPr>
          <a:xfrm flipH="1">
            <a:off x="5509878" y="3089817"/>
            <a:ext cx="293385" cy="238667"/>
          </a:xfrm>
          <a:prstGeom prst="rtTriangle">
            <a:avLst/>
          </a:pr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5867658" y="2977935"/>
            <a:ext cx="5806181" cy="926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7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一个人生命中的最大幸运，莫过于在他的人生中途，即在他年富力强时，发现了自己生活的使命。</a:t>
            </a:r>
          </a:p>
        </p:txBody>
      </p:sp>
      <p:sp>
        <p:nvSpPr>
          <p:cNvPr id="33" name="矩形 32"/>
          <p:cNvSpPr/>
          <p:nvPr/>
        </p:nvSpPr>
        <p:spPr>
          <a:xfrm>
            <a:off x="2639616" y="1484784"/>
            <a:ext cx="9216229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使命使我们关注自己的核心事业，找到我们生存和发展的价值和意义。使命也是是引导我们持之以恒努力奋斗的动力之源。</a:t>
            </a:r>
          </a:p>
        </p:txBody>
      </p:sp>
    </p:spTree>
    <p:extLst>
      <p:ext uri="{BB962C8B-B14F-4D97-AF65-F5344CB8AC3E}">
        <p14:creationId val="2374574112"/>
      </p:ext>
    </p:extLst>
  </p:cSld>
  <p:clrMapOvr>
    <a:masterClrMapping/>
  </p:clrMapOvr>
  <p:transition>
    <p:fade/>
  </p:transition>
  <p:timing/>
</p:sld>
</file>

<file path=ppt/slides/slide4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89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人生蓝图设计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471470" y="5243716"/>
            <a:ext cx="3528392" cy="1569660"/>
            <a:chOff x="8471470" y="5243716"/>
            <a:chExt cx="3528392" cy="1569660"/>
          </a:xfrm>
        </p:grpSpPr>
        <p:grpSp>
          <p:nvGrpSpPr>
            <p:cNvPr id="23" name="组合 22"/>
            <p:cNvGrpSpPr/>
            <p:nvPr/>
          </p:nvGrpSpPr>
          <p:grpSpPr>
            <a:xfrm>
              <a:off x="8471470" y="5589240"/>
              <a:ext cx="3528392" cy="1080120"/>
              <a:chOff x="8471470" y="5589240"/>
              <a:chExt cx="3528392" cy="108012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8471470" y="6525344"/>
                <a:ext cx="352839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8471470" y="6084003"/>
              <a:ext cx="2448272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确定人生使命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2</a:t>
              </a:r>
            </a:p>
          </p:txBody>
        </p:sp>
      </p:grpSp>
      <p:pic>
        <p:nvPicPr>
          <p:cNvPr descr="C:\Documents and Settings\tdz\桌面\新建文件夹\53871F49EAD0609A44C97CF165C41EE9.png" id="63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093854" y="5227535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矩形 4"/>
          <p:cNvSpPr>
            <a:spLocks noChangeArrowheads="1"/>
          </p:cNvSpPr>
          <p:nvPr/>
        </p:nvSpPr>
        <p:spPr bwMode="auto">
          <a:xfrm>
            <a:off x="4338971" y="5954610"/>
            <a:ext cx="1396195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rgbClr val="00B0F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使命举例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3358901" y="6575725"/>
            <a:ext cx="3240361" cy="0"/>
          </a:xfrm>
          <a:prstGeom prst="line">
            <a:avLst/>
          </a:prstGeom>
          <a:noFill/>
          <a:ln algn="ctr" cap="flat" cmpd="sng" w="9525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6" name="直接连接符 65"/>
          <p:cNvCxnSpPr/>
          <p:nvPr/>
        </p:nvCxnSpPr>
        <p:spPr>
          <a:xfrm>
            <a:off x="3358901" y="6611000"/>
            <a:ext cx="3240361" cy="0"/>
          </a:xfrm>
          <a:prstGeom prst="line">
            <a:avLst/>
          </a:prstGeom>
          <a:noFill/>
          <a:ln algn="ctr" cap="flat" cmpd="sng" w="9525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descr="C:\Documents and Settings\tdz\桌面\03.jpg" id="67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272000" y="1416407"/>
            <a:ext cx="2376000" cy="38016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tdz\桌面\02.jpg" id="68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869807" y="1416407"/>
            <a:ext cx="2376000" cy="38016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tdz\桌面\04.jpg" id="69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658800" y="1416407"/>
            <a:ext cx="2376000" cy="38016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tdz\桌面\01.jpg" id="70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484000" y="1416408"/>
            <a:ext cx="2376000" cy="380159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30"/>
          <p:cNvSpPr txBox="1">
            <a:spLocks noChangeArrowheads="1"/>
          </p:cNvSpPr>
          <p:nvPr/>
        </p:nvSpPr>
        <p:spPr bwMode="auto">
          <a:xfrm>
            <a:off x="2484000" y="4427376"/>
            <a:ext cx="2376000" cy="691286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>
              <a:lnSpc>
                <a:spcPct val="123000"/>
              </a:lnSpc>
            </a:pPr>
            <a:r>
              <a:rPr altLang="en-US" b="1" lang="zh-CN" smtClean="0" sz="16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推翻帝制，建立民主共和国。</a:t>
            </a:r>
          </a:p>
        </p:txBody>
      </p:sp>
      <p:sp>
        <p:nvSpPr>
          <p:cNvPr id="72" name="TextBox 30"/>
          <p:cNvSpPr txBox="1">
            <a:spLocks noChangeArrowheads="1"/>
          </p:cNvSpPr>
          <p:nvPr/>
        </p:nvSpPr>
        <p:spPr bwMode="auto">
          <a:xfrm>
            <a:off x="4871334" y="4413974"/>
            <a:ext cx="2376000" cy="691286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>
              <a:lnSpc>
                <a:spcPct val="123000"/>
              </a:lnSpc>
            </a:pPr>
            <a:r>
              <a:rPr altLang="en-US" b="1" lang="zh-CN" smtClean="0" sz="16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让农民多产水稻，摆脱饥饿。</a:t>
            </a:r>
          </a:p>
        </p:txBody>
      </p:sp>
      <p:sp>
        <p:nvSpPr>
          <p:cNvPr id="73" name="TextBox 30"/>
          <p:cNvSpPr txBox="1">
            <a:spLocks noChangeArrowheads="1"/>
          </p:cNvSpPr>
          <p:nvPr/>
        </p:nvSpPr>
        <p:spPr bwMode="auto">
          <a:xfrm>
            <a:off x="7247334" y="4427376"/>
            <a:ext cx="2376000" cy="691286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>
              <a:lnSpc>
                <a:spcPct val="123000"/>
              </a:lnSpc>
            </a:pPr>
            <a:r>
              <a:rPr altLang="en-US" b="1" lang="zh-CN" smtClean="0" sz="16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让每个家庭的桌面上都有一台电脑。</a:t>
            </a:r>
          </a:p>
        </p:txBody>
      </p:sp>
      <p:sp>
        <p:nvSpPr>
          <p:cNvPr id="74" name="TextBox 30"/>
          <p:cNvSpPr txBox="1">
            <a:spLocks noChangeArrowheads="1"/>
          </p:cNvSpPr>
          <p:nvPr/>
        </p:nvSpPr>
        <p:spPr bwMode="auto">
          <a:xfrm>
            <a:off x="9647999" y="4427376"/>
            <a:ext cx="2386800" cy="691286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>
              <a:lnSpc>
                <a:spcPct val="123000"/>
              </a:lnSpc>
            </a:pPr>
            <a:r>
              <a:rPr altLang="en-US" b="1" lang="zh-CN" smtClean="0" sz="16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振兴民族工业，叩开世界级品牌的大门。</a:t>
            </a:r>
          </a:p>
        </p:txBody>
      </p:sp>
    </p:spTree>
    <p:extLst>
      <p:ext uri="{BB962C8B-B14F-4D97-AF65-F5344CB8AC3E}">
        <p14:creationId val="1836613399"/>
      </p:ext>
    </p:extLst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13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22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31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40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"/>
      <p:bldP grpId="0" spid="72"/>
      <p:bldP grpId="0" spid="73"/>
      <p:bldP grpId="0" spid="74"/>
    </p:bldLst>
  </p:timing>
</p:sld>
</file>

<file path=ppt/slides/slide4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89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人生蓝图设计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471470" y="5243716"/>
            <a:ext cx="3528392" cy="1569660"/>
            <a:chOff x="8471470" y="5243716"/>
            <a:chExt cx="3528392" cy="1569660"/>
          </a:xfrm>
        </p:grpSpPr>
        <p:grpSp>
          <p:nvGrpSpPr>
            <p:cNvPr id="23" name="组合 22"/>
            <p:cNvGrpSpPr/>
            <p:nvPr/>
          </p:nvGrpSpPr>
          <p:grpSpPr>
            <a:xfrm>
              <a:off x="8471470" y="5589240"/>
              <a:ext cx="3528392" cy="1080120"/>
              <a:chOff x="8471470" y="5589240"/>
              <a:chExt cx="3528392" cy="108012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8471470" y="6525344"/>
                <a:ext cx="352839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8471470" y="6084003"/>
              <a:ext cx="2448272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确定人生使命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2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2854769" y="1484784"/>
            <a:ext cx="9001076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使命的确定可以通俗的理解为职业的选择。如果你只可以将毕生精力倾注到一件事上，那会是什么？我们要兼顾三方面的因素：</a:t>
            </a:r>
          </a:p>
        </p:txBody>
      </p:sp>
      <p:graphicFrame>
        <p:nvGraphicFramePr>
          <p:cNvPr id="44" name="图示 43"/>
          <p:cNvGraphicFramePr/>
          <p:nvPr>
            <p:extLst>
              <p:ext uri="{D42A27DB-BD31-4B8C-83A1-F6EECF244321}">
                <p14:modId val="1422181909"/>
              </p:ext>
            </p:extLst>
          </p:nvPr>
        </p:nvGraphicFramePr>
        <p:xfrm>
          <a:off x="5416111" y="2376204"/>
          <a:ext cx="4063471" cy="3645084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cxnSp>
        <p:nvCxnSpPr>
          <p:cNvPr id="45" name="直接连接符 44"/>
          <p:cNvCxnSpPr/>
          <p:nvPr/>
        </p:nvCxnSpPr>
        <p:spPr>
          <a:xfrm>
            <a:off x="8106493" y="2808252"/>
            <a:ext cx="3389313" cy="0"/>
          </a:xfrm>
          <a:prstGeom prst="line">
            <a:avLst/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sp>
        <p:nvSpPr>
          <p:cNvPr id="46" name="矩形 4"/>
          <p:cNvSpPr>
            <a:spLocks noChangeArrowheads="1"/>
          </p:cNvSpPr>
          <p:nvPr/>
        </p:nvSpPr>
        <p:spPr bwMode="auto">
          <a:xfrm>
            <a:off x="9119543" y="4201682"/>
            <a:ext cx="2376264" cy="1529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altLang="en-US" b="1" lang="zh-CN">
                <a:solidFill>
                  <a:srgbClr val="92D050"/>
                </a:solidFill>
                <a:latin charset="-122" pitchFamily="34" typeface="微软雅黑"/>
                <a:ea charset="-122" pitchFamily="34" typeface="微软雅黑"/>
              </a:rPr>
              <a:t>与他人的优势比较</a:t>
            </a:r>
          </a:p>
          <a:p>
            <a:pPr algn="r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altLang="en-US" b="1" lang="zh-CN">
                <a:solidFill>
                  <a:srgbClr val="92D050"/>
                </a:solidFill>
                <a:latin charset="-122" pitchFamily="34" typeface="微软雅黑"/>
                <a:ea charset="-122" pitchFamily="34" typeface="微软雅黑"/>
              </a:rPr>
              <a:t>我能做什么？</a:t>
            </a:r>
          </a:p>
          <a:p>
            <a:pPr algn="r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altLang="en-US" b="1" lang="zh-CN">
                <a:solidFill>
                  <a:srgbClr val="92D050"/>
                </a:solidFill>
                <a:latin charset="-122" pitchFamily="34" typeface="微软雅黑"/>
                <a:ea charset="-122" pitchFamily="34" typeface="微软雅黑"/>
              </a:rPr>
              <a:t>技能/情商/性格/智慧</a:t>
            </a:r>
          </a:p>
        </p:txBody>
      </p:sp>
      <p:sp>
        <p:nvSpPr>
          <p:cNvPr id="47" name="矩形 4"/>
          <p:cNvSpPr>
            <a:spLocks noChangeArrowheads="1"/>
          </p:cNvSpPr>
          <p:nvPr/>
        </p:nvSpPr>
        <p:spPr bwMode="auto">
          <a:xfrm>
            <a:off x="9119543" y="2327431"/>
            <a:ext cx="2376264" cy="1529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altLang="en-US" b="1" lang="zh-CN">
                <a:solidFill>
                  <a:srgbClr val="F79646">
                    <a:lumMod val="75000"/>
                  </a:srgbClr>
                </a:solidFill>
                <a:latin charset="-122" pitchFamily="34" typeface="微软雅黑"/>
                <a:ea charset="-122" pitchFamily="34" typeface="微软雅黑"/>
              </a:rPr>
              <a:t>愿景及喜好分析</a:t>
            </a:r>
          </a:p>
          <a:p>
            <a:pPr algn="r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altLang="en-US" b="1" lang="zh-CN">
                <a:solidFill>
                  <a:srgbClr val="F79646">
                    <a:lumMod val="75000"/>
                  </a:srgbClr>
                </a:solidFill>
                <a:latin charset="-122" pitchFamily="34" typeface="微软雅黑"/>
                <a:ea charset="-122" pitchFamily="34" typeface="微软雅黑"/>
              </a:rPr>
              <a:t>我想做什么？</a:t>
            </a:r>
          </a:p>
          <a:p>
            <a:pPr algn="r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altLang="en-US" b="1" lang="zh-CN">
                <a:solidFill>
                  <a:srgbClr val="F79646">
                    <a:lumMod val="75000"/>
                  </a:srgbClr>
                </a:solidFill>
                <a:latin charset="-122" pitchFamily="34" typeface="微软雅黑"/>
                <a:ea charset="-122" pitchFamily="34" typeface="微软雅黑"/>
              </a:rPr>
              <a:t>价值/理想/兴趣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9274984" y="4716691"/>
            <a:ext cx="2220822" cy="0"/>
          </a:xfrm>
          <a:prstGeom prst="line">
            <a:avLst/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直接连接符 48"/>
          <p:cNvCxnSpPr/>
          <p:nvPr/>
        </p:nvCxnSpPr>
        <p:spPr>
          <a:xfrm>
            <a:off x="2854769" y="4701187"/>
            <a:ext cx="2808389" cy="0"/>
          </a:xfrm>
          <a:prstGeom prst="line">
            <a:avLst/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sp>
        <p:nvSpPr>
          <p:cNvPr id="50" name="矩形 4"/>
          <p:cNvSpPr>
            <a:spLocks noChangeArrowheads="1"/>
          </p:cNvSpPr>
          <p:nvPr/>
        </p:nvSpPr>
        <p:spPr bwMode="auto">
          <a:xfrm>
            <a:off x="2857812" y="4199183"/>
            <a:ext cx="2157197" cy="2352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altLang="en-US" b="1" lang="zh-CN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</a:rPr>
              <a:t>机会与挑战分析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altLang="en-US" b="1" lang="zh-CN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</a:rPr>
              <a:t>我可以做什么？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altLang="en-US" b="1" lang="zh-CN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</a:rPr>
              <a:t>组织环境/社会环境/经济环境/政治环境</a:t>
            </a:r>
          </a:p>
        </p:txBody>
      </p:sp>
    </p:spTree>
    <p:extLst>
      <p:ext uri="{BB962C8B-B14F-4D97-AF65-F5344CB8AC3E}">
        <p14:creationId val="3257205901"/>
      </p:ext>
    </p:extLst>
  </p:cSld>
  <p:clrMapOvr>
    <a:masterClrMapping/>
  </p:clrMapOvr>
  <p:transition>
    <p:fade/>
  </p:transition>
  <p:timing/>
</p:sld>
</file>

<file path=ppt/slides/slide4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89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人生蓝图设计</a:t>
            </a:r>
          </a:p>
        </p:txBody>
      </p:sp>
      <p:pic>
        <p:nvPicPr>
          <p:cNvPr descr="C:\Documents and Settings\tdz\桌面\新建文件夹\53871F49EAD0609A44C97CF165C41EE9.png" id="40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789054" y="5227535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矩形 4"/>
          <p:cNvSpPr>
            <a:spLocks noChangeArrowheads="1"/>
          </p:cNvSpPr>
          <p:nvPr/>
        </p:nvSpPr>
        <p:spPr bwMode="auto">
          <a:xfrm>
            <a:off x="4034171" y="5954610"/>
            <a:ext cx="2260291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rgbClr val="00B0F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人生目标的重要性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3054101" y="6575725"/>
            <a:ext cx="3240361" cy="0"/>
          </a:xfrm>
          <a:prstGeom prst="line">
            <a:avLst/>
          </a:prstGeom>
          <a:noFill/>
          <a:ln algn="ctr" cap="flat" cmpd="sng" w="9525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1" name="直接连接符 50"/>
          <p:cNvCxnSpPr/>
          <p:nvPr/>
        </p:nvCxnSpPr>
        <p:spPr>
          <a:xfrm>
            <a:off x="3054101" y="6611000"/>
            <a:ext cx="3240361" cy="0"/>
          </a:xfrm>
          <a:prstGeom prst="line">
            <a:avLst/>
          </a:prstGeom>
          <a:noFill/>
          <a:ln algn="ctr" cap="flat" cmpd="sng" w="9525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graphicFrame>
        <p:nvGraphicFramePr>
          <p:cNvPr id="52" name="图表 51"/>
          <p:cNvGraphicFramePr/>
          <p:nvPr>
            <p:extLst>
              <p:ext uri="{D42A27DB-BD31-4B8C-83A1-F6EECF244321}">
                <p14:modId val="2450833891"/>
              </p:ext>
            </p:extLst>
          </p:nvPr>
        </p:nvGraphicFramePr>
        <p:xfrm>
          <a:off x="2406029" y="2417840"/>
          <a:ext cx="4248474" cy="309214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53" name="矩形 52"/>
          <p:cNvSpPr/>
          <p:nvPr/>
        </p:nvSpPr>
        <p:spPr>
          <a:xfrm>
            <a:off x="6959304" y="2365843"/>
            <a:ext cx="4896542" cy="408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1953年耶鲁大学对毕业生25年的跟踪调查：</a:t>
            </a:r>
          </a:p>
        </p:txBody>
      </p:sp>
      <p:sp>
        <p:nvSpPr>
          <p:cNvPr id="54" name="矩形 53"/>
          <p:cNvSpPr/>
          <p:nvPr/>
        </p:nvSpPr>
        <p:spPr>
          <a:xfrm>
            <a:off x="6959304" y="2922280"/>
            <a:ext cx="4896544" cy="233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altLang="zh-CN"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27%无目标的人，生活在社会底层，很不如意；</a:t>
            </a:r>
          </a:p>
          <a:p>
            <a:pPr indent="-285750" marL="285750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altLang="zh-CN"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60%目标模糊的人，生活在社会中下层，无突出成就；</a:t>
            </a:r>
          </a:p>
          <a:p>
            <a:pPr indent="-285750" marL="285750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altLang="zh-CN"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10%有清晰但较短期目标的人，生活在社会中上层，在各自领域里取得了相当的成就；</a:t>
            </a:r>
          </a:p>
          <a:p>
            <a:pPr indent="-285750" marL="285750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altLang="zh-CN"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3%有长期清晰目标的人，成为各领域顶尖人士。</a:t>
            </a:r>
          </a:p>
        </p:txBody>
      </p:sp>
      <p:sp>
        <p:nvSpPr>
          <p:cNvPr id="55" name="矩形 54"/>
          <p:cNvSpPr/>
          <p:nvPr/>
        </p:nvSpPr>
        <p:spPr>
          <a:xfrm>
            <a:off x="2854769" y="1484784"/>
            <a:ext cx="9001076" cy="44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目标是支撑愿景实现和使命履行的清晰明确的、阶段化的量化标准。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471470" y="5243716"/>
            <a:ext cx="3528392" cy="1569660"/>
            <a:chOff x="8471470" y="5243716"/>
            <a:chExt cx="3528392" cy="1569660"/>
          </a:xfrm>
        </p:grpSpPr>
        <p:grpSp>
          <p:nvGrpSpPr>
            <p:cNvPr id="12" name="组合 11"/>
            <p:cNvGrpSpPr/>
            <p:nvPr/>
          </p:nvGrpSpPr>
          <p:grpSpPr>
            <a:xfrm>
              <a:off x="8471470" y="5589240"/>
              <a:ext cx="3528392" cy="1080120"/>
              <a:chOff x="8471470" y="5589240"/>
              <a:chExt cx="3528392" cy="1080120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8471470" y="6525344"/>
                <a:ext cx="352839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8471470" y="6084003"/>
              <a:ext cx="2448272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制定人生目标</a:t>
              </a: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3</a:t>
              </a:r>
            </a:p>
          </p:txBody>
        </p:sp>
      </p:grpSp>
    </p:spTree>
    <p:extLst>
      <p:ext uri="{BB962C8B-B14F-4D97-AF65-F5344CB8AC3E}">
        <p14:creationId val="170548352"/>
      </p:ext>
    </p:extLst>
  </p:cSld>
  <p:clrMapOvr>
    <a:masterClrMapping/>
  </p:clrMapOvr>
  <p:transition>
    <p:fade/>
  </p:transition>
  <p:timing/>
</p:sld>
</file>

<file path=ppt/slides/slide4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89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人生蓝图设计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471470" y="5243716"/>
            <a:ext cx="3528392" cy="1569660"/>
            <a:chOff x="8471470" y="5243716"/>
            <a:chExt cx="3528392" cy="1569660"/>
          </a:xfrm>
        </p:grpSpPr>
        <p:grpSp>
          <p:nvGrpSpPr>
            <p:cNvPr id="18" name="组合 17"/>
            <p:cNvGrpSpPr/>
            <p:nvPr/>
          </p:nvGrpSpPr>
          <p:grpSpPr>
            <a:xfrm>
              <a:off x="8471470" y="5589240"/>
              <a:ext cx="3528392" cy="1080120"/>
              <a:chOff x="8471470" y="5589240"/>
              <a:chExt cx="3528392" cy="1080120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8471470" y="6525344"/>
                <a:ext cx="352839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8471470" y="6084003"/>
              <a:ext cx="2448272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制定人生目标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3</a:t>
              </a:r>
            </a:p>
          </p:txBody>
        </p:sp>
      </p:grpSp>
      <p:sp>
        <p:nvSpPr>
          <p:cNvPr id="48" name="矩形 47"/>
          <p:cNvSpPr/>
          <p:nvPr/>
        </p:nvSpPr>
        <p:spPr>
          <a:xfrm>
            <a:off x="7823398" y="1484784"/>
            <a:ext cx="4032448" cy="116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针对目标的制定指导，最经典的莫过于SMART原则，它是一个很实际、很方便的实施原则。</a:t>
            </a:r>
          </a:p>
        </p:txBody>
      </p:sp>
      <p:sp>
        <p:nvSpPr>
          <p:cNvPr id="49" name="AutoShape 3"/>
          <p:cNvSpPr/>
          <p:nvPr/>
        </p:nvSpPr>
        <p:spPr bwMode="auto">
          <a:xfrm>
            <a:off x="3217937" y="1595016"/>
            <a:ext cx="814387" cy="785812"/>
          </a:xfrm>
          <a:prstGeom prst="roundRect">
            <a:avLst>
              <a:gd fmla="val 18519" name="adj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algn="ctr" cap="flat" cmpd="sng" w="9525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txBody>
          <a:bodyPr anchor="ctr" bIns="0" lIns="0" rIns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36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-122" pitchFamily="34" typeface="微软雅黑"/>
                <a:ea charset="-122" pitchFamily="34" typeface="微软雅黑"/>
                <a:cs typeface="+mn-cs"/>
                <a:sym charset="0" pitchFamily="66" typeface="Comic Sans MS"/>
              </a:rPr>
              <a:t>S</a:t>
            </a:r>
          </a:p>
        </p:txBody>
      </p:sp>
      <p:sp>
        <p:nvSpPr>
          <p:cNvPr id="50" name="AutoShape 4"/>
          <p:cNvSpPr/>
          <p:nvPr/>
        </p:nvSpPr>
        <p:spPr bwMode="auto">
          <a:xfrm>
            <a:off x="3217937" y="2595141"/>
            <a:ext cx="814387" cy="785812"/>
          </a:xfrm>
          <a:prstGeom prst="roundRect">
            <a:avLst>
              <a:gd fmla="val 18519" name="adj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algn="ctr" cap="flat" cmpd="sng" w="9525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txBody>
          <a:bodyPr anchor="ctr" bIns="0" lIns="0" rIns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36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-122" pitchFamily="34" typeface="微软雅黑"/>
                <a:ea charset="-122" pitchFamily="34" typeface="微软雅黑"/>
                <a:cs typeface="+mn-cs"/>
                <a:sym charset="0" pitchFamily="66" typeface="Comic Sans MS"/>
              </a:rPr>
              <a:t>M</a:t>
            </a:r>
          </a:p>
        </p:txBody>
      </p:sp>
      <p:sp>
        <p:nvSpPr>
          <p:cNvPr id="56" name="AutoShape 5"/>
          <p:cNvSpPr/>
          <p:nvPr/>
        </p:nvSpPr>
        <p:spPr bwMode="auto">
          <a:xfrm>
            <a:off x="3217937" y="3595266"/>
            <a:ext cx="785812" cy="785812"/>
          </a:xfrm>
          <a:prstGeom prst="roundRect">
            <a:avLst>
              <a:gd fmla="val 18519" name="adj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algn="ctr" cap="flat" cmpd="sng" w="9525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txBody>
          <a:bodyPr anchor="ctr" bIns="0" lIns="0" rIns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36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-122" pitchFamily="34" typeface="微软雅黑"/>
                <a:ea charset="-122" pitchFamily="34" typeface="微软雅黑"/>
                <a:cs typeface="+mn-cs"/>
                <a:sym charset="0" pitchFamily="66" typeface="Comic Sans MS"/>
              </a:rPr>
              <a:t>A</a:t>
            </a:r>
          </a:p>
        </p:txBody>
      </p:sp>
      <p:sp>
        <p:nvSpPr>
          <p:cNvPr id="57" name="AutoShape 6"/>
          <p:cNvSpPr/>
          <p:nvPr/>
        </p:nvSpPr>
        <p:spPr bwMode="auto">
          <a:xfrm>
            <a:off x="3217937" y="4595391"/>
            <a:ext cx="785812" cy="785812"/>
          </a:xfrm>
          <a:prstGeom prst="roundRect">
            <a:avLst>
              <a:gd fmla="val 18519" name="adj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algn="ctr" cap="flat" cmpd="sng" w="9525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txBody>
          <a:bodyPr anchor="ctr" bIns="0" lIns="0" rIns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36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-122" pitchFamily="34" typeface="微软雅黑"/>
                <a:ea charset="-122" pitchFamily="34" typeface="微软雅黑"/>
                <a:cs typeface="+mn-cs"/>
                <a:sym charset="0" pitchFamily="66" typeface="Comic Sans MS"/>
              </a:rPr>
              <a:t>R</a:t>
            </a:r>
          </a:p>
        </p:txBody>
      </p:sp>
      <p:sp>
        <p:nvSpPr>
          <p:cNvPr id="58" name="AutoShape 7"/>
          <p:cNvSpPr/>
          <p:nvPr/>
        </p:nvSpPr>
        <p:spPr bwMode="auto">
          <a:xfrm>
            <a:off x="3217937" y="5595516"/>
            <a:ext cx="785812" cy="785812"/>
          </a:xfrm>
          <a:prstGeom prst="roundRect">
            <a:avLst>
              <a:gd fmla="val 18519" name="adj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algn="ctr" cap="flat" cmpd="sng" w="9525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txBody>
          <a:bodyPr anchor="ctr" bIns="0" lIns="0" rIns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36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-122" pitchFamily="34" typeface="微软雅黑"/>
                <a:ea charset="-122" pitchFamily="34" typeface="微软雅黑"/>
                <a:cs typeface="+mn-cs"/>
                <a:sym charset="0" pitchFamily="66" typeface="Comic Sans MS"/>
              </a:rPr>
              <a:t>T</a:t>
            </a:r>
          </a:p>
        </p:txBody>
      </p:sp>
      <p:sp>
        <p:nvSpPr>
          <p:cNvPr id="59" name="AutoShape 8"/>
          <p:cNvSpPr/>
          <p:nvPr/>
        </p:nvSpPr>
        <p:spPr bwMode="auto">
          <a:xfrm>
            <a:off x="5543624" y="1595016"/>
            <a:ext cx="2032000" cy="785812"/>
          </a:xfrm>
          <a:prstGeom prst="roundRect">
            <a:avLst>
              <a:gd fmla="val 18519" name="adj"/>
            </a:avLst>
          </a:prstGeom>
          <a:solidFill>
            <a:sysClr lastClr="FFFFFF" val="window"/>
          </a:solidFill>
          <a:ln algn="ctr" cap="flat" cmpd="sng" w="25400">
            <a:solidFill>
              <a:srgbClr val="4F81BD"/>
            </a:solidFill>
            <a:prstDash val="solid"/>
            <a:headEnd len="med" type="none" w="med"/>
            <a:tailEnd len="med" type="none" w="med"/>
          </a:ln>
          <a:effectLst/>
          <a:extLst/>
        </p:spPr>
        <p:txBody>
          <a:bodyPr anchor="ctr" bIns="0" lIns="0" rIns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Specific</a:t>
            </a:r>
          </a:p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具体的</a:t>
            </a:r>
          </a:p>
        </p:txBody>
      </p:sp>
      <p:sp>
        <p:nvSpPr>
          <p:cNvPr id="60" name="AutoShape 9"/>
          <p:cNvSpPr/>
          <p:nvPr/>
        </p:nvSpPr>
        <p:spPr bwMode="auto">
          <a:xfrm>
            <a:off x="5543624" y="2595141"/>
            <a:ext cx="2032000" cy="785812"/>
          </a:xfrm>
          <a:prstGeom prst="roundRect">
            <a:avLst>
              <a:gd fmla="val 18519" name="adj"/>
            </a:avLst>
          </a:prstGeom>
          <a:solidFill>
            <a:sysClr lastClr="FFFFFF" val="window"/>
          </a:solidFill>
          <a:ln algn="ctr" cap="flat" cmpd="sng" w="25400">
            <a:solidFill>
              <a:srgbClr val="4F81BD"/>
            </a:solidFill>
            <a:prstDash val="solid"/>
            <a:headEnd len="med" type="none" w="med"/>
            <a:tailEnd len="med" type="none" w="med"/>
          </a:ln>
          <a:effectLst/>
          <a:extLst/>
        </p:spPr>
        <p:txBody>
          <a:bodyPr anchor="ctr" bIns="0" lIns="0" rIns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Measureable</a:t>
            </a:r>
          </a:p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可衡量的</a:t>
            </a:r>
          </a:p>
        </p:txBody>
      </p:sp>
      <p:sp>
        <p:nvSpPr>
          <p:cNvPr id="61" name="AutoShape 10"/>
          <p:cNvSpPr/>
          <p:nvPr/>
        </p:nvSpPr>
        <p:spPr bwMode="auto">
          <a:xfrm>
            <a:off x="5575374" y="3595266"/>
            <a:ext cx="2032000" cy="785812"/>
          </a:xfrm>
          <a:prstGeom prst="roundRect">
            <a:avLst>
              <a:gd fmla="val 18519" name="adj"/>
            </a:avLst>
          </a:prstGeom>
          <a:solidFill>
            <a:sysClr lastClr="FFFFFF" val="window"/>
          </a:solidFill>
          <a:ln algn="ctr" cap="flat" cmpd="sng" w="25400">
            <a:solidFill>
              <a:srgbClr val="4F81BD"/>
            </a:solidFill>
            <a:prstDash val="solid"/>
            <a:headEnd len="med" type="none" w="med"/>
            <a:tailEnd len="med" type="none" w="med"/>
          </a:ln>
          <a:effectLst/>
          <a:extLst/>
        </p:spPr>
        <p:txBody>
          <a:bodyPr anchor="ctr" bIns="0" lIns="0" rIns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Achievable</a:t>
            </a:r>
          </a:p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可达成的</a:t>
            </a:r>
          </a:p>
        </p:txBody>
      </p:sp>
      <p:sp>
        <p:nvSpPr>
          <p:cNvPr id="62" name="AutoShape 11"/>
          <p:cNvSpPr/>
          <p:nvPr/>
        </p:nvSpPr>
        <p:spPr bwMode="auto">
          <a:xfrm>
            <a:off x="5575374" y="4595391"/>
            <a:ext cx="2032000" cy="785812"/>
          </a:xfrm>
          <a:prstGeom prst="roundRect">
            <a:avLst>
              <a:gd fmla="val 18519" name="adj"/>
            </a:avLst>
          </a:prstGeom>
          <a:solidFill>
            <a:sysClr lastClr="FFFFFF" val="window"/>
          </a:solidFill>
          <a:ln algn="ctr" cap="flat" cmpd="sng" w="25400">
            <a:solidFill>
              <a:srgbClr val="4F81BD"/>
            </a:solidFill>
            <a:prstDash val="solid"/>
            <a:headEnd len="med" type="none" w="med"/>
            <a:tailEnd len="med" type="none" w="med"/>
          </a:ln>
          <a:effectLst/>
          <a:extLst/>
        </p:spPr>
        <p:txBody>
          <a:bodyPr anchor="ctr" bIns="0" lIns="0" rIns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Relevant</a:t>
            </a:r>
          </a:p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与愿景相关的</a:t>
            </a:r>
          </a:p>
        </p:txBody>
      </p:sp>
      <p:sp>
        <p:nvSpPr>
          <p:cNvPr id="63" name="AutoShape 12"/>
          <p:cNvSpPr/>
          <p:nvPr/>
        </p:nvSpPr>
        <p:spPr bwMode="auto">
          <a:xfrm>
            <a:off x="5575374" y="5595516"/>
            <a:ext cx="2032000" cy="785812"/>
          </a:xfrm>
          <a:prstGeom prst="roundRect">
            <a:avLst>
              <a:gd fmla="val 18519" name="adj"/>
            </a:avLst>
          </a:prstGeom>
          <a:solidFill>
            <a:sysClr lastClr="FFFFFF" val="window"/>
          </a:solidFill>
          <a:ln algn="ctr" cap="flat" cmpd="sng" w="25400">
            <a:solidFill>
              <a:srgbClr val="4F81BD"/>
            </a:solidFill>
            <a:prstDash val="solid"/>
            <a:headEnd len="med" type="none" w="med"/>
            <a:tailEnd len="med" type="none" w="med"/>
          </a:ln>
          <a:effectLst/>
          <a:extLst/>
        </p:spPr>
        <p:txBody>
          <a:bodyPr anchor="ctr" bIns="0" lIns="0" rIns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Time-bound</a:t>
            </a:r>
          </a:p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一定时限的</a:t>
            </a:r>
          </a:p>
        </p:txBody>
      </p:sp>
      <p:pic>
        <p:nvPicPr>
          <p:cNvPr descr="未标题-1.png" id="64" name="图片 6"/>
          <p:cNvPicPr>
            <a:picLocks noChangeAspect="1"/>
          </p:cNvPicPr>
          <p:nvPr/>
        </p:nvPicPr>
        <p:blipFill>
          <a:blip r:embed="rId2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60937" y="1737891"/>
            <a:ext cx="9286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1.png" id="65" name="图片 6"/>
          <p:cNvPicPr>
            <a:picLocks noChangeAspect="1"/>
          </p:cNvPicPr>
          <p:nvPr/>
        </p:nvPicPr>
        <p:blipFill>
          <a:blip r:embed="rId2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60937" y="2738016"/>
            <a:ext cx="9286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1.png" id="66" name="图片 6"/>
          <p:cNvPicPr>
            <a:picLocks noChangeAspect="1"/>
          </p:cNvPicPr>
          <p:nvPr/>
        </p:nvPicPr>
        <p:blipFill>
          <a:blip r:embed="rId2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60937" y="3738141"/>
            <a:ext cx="9286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1.png" id="67" name="图片 6"/>
          <p:cNvPicPr>
            <a:picLocks noChangeAspect="1"/>
          </p:cNvPicPr>
          <p:nvPr/>
        </p:nvPicPr>
        <p:blipFill>
          <a:blip r:embed="rId2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60937" y="4738266"/>
            <a:ext cx="9286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1.png" id="68" name="图片 6"/>
          <p:cNvPicPr>
            <a:picLocks noChangeAspect="1"/>
          </p:cNvPicPr>
          <p:nvPr/>
        </p:nvPicPr>
        <p:blipFill>
          <a:blip r:embed="rId2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60937" y="5738391"/>
            <a:ext cx="9286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46550184"/>
      </p:ext>
    </p:extLst>
  </p:cSld>
  <p:clrMapOvr>
    <a:masterClrMapping/>
  </p:clrMapOvr>
  <p:transition>
    <p:fade/>
  </p:transition>
  <p:timing/>
</p:sld>
</file>

<file path=ppt/slides/slide4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95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人生规划实施</a:t>
            </a:r>
          </a:p>
        </p:txBody>
      </p:sp>
      <p:pic>
        <p:nvPicPr>
          <p:cNvPr descr="C:\Documents and Settings\Teliss_Tong\My Documents\！PPT图片及版面资源\06-PPT精选插图\02-商务\统筹.jpg" id="5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744867" y="1416175"/>
            <a:ext cx="5447133" cy="54418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675995" y="1687448"/>
            <a:ext cx="3785765" cy="116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为了保证目标能够顺利达成，必须辅以确切的行动方案，这个行动方案就是计划。</a:t>
            </a:r>
          </a:p>
        </p:txBody>
      </p:sp>
      <p:sp>
        <p:nvSpPr>
          <p:cNvPr id="7" name="矩形 6"/>
          <p:cNvSpPr/>
          <p:nvPr/>
        </p:nvSpPr>
        <p:spPr>
          <a:xfrm>
            <a:off x="2675995" y="5383068"/>
            <a:ext cx="7001405" cy="58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6000"/>
              </a:lnSpc>
            </a:pPr>
            <a:r>
              <a:rPr altLang="en-US" b="1" lang="zh-CN" sz="24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</a:rPr>
              <a:t>如果你没有能力去筹划，就只有时间去后悔了。</a:t>
            </a:r>
          </a:p>
        </p:txBody>
      </p:sp>
    </p:spTree>
    <p:extLst>
      <p:ext uri="{BB962C8B-B14F-4D97-AF65-F5344CB8AC3E}">
        <p14:creationId val="1311506580"/>
      </p:ext>
    </p:extLst>
  </p:cSld>
  <p:clrMapOvr>
    <a:masterClrMapping/>
  </p:clrMapOvr>
  <mc:AlternateContent>
    <mc:Choice Requires="p14">
      <p:transition spd="med">
        <p14:pan/>
      </p:transition>
    </mc:Choice>
    <mc:Fallback>
      <p:transition spd="med">
        <p:fade/>
      </p:transition>
    </mc:Fallback>
  </mc:AlternateContent>
  <p:timing/>
</p:sld>
</file>

<file path=ppt/slides/slide4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95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人生规划实施</a:t>
            </a:r>
          </a:p>
        </p:txBody>
      </p:sp>
      <p:sp>
        <p:nvSpPr>
          <p:cNvPr id="10" name="矩形 9"/>
          <p:cNvSpPr/>
          <p:nvPr/>
        </p:nvSpPr>
        <p:spPr>
          <a:xfrm>
            <a:off x="2854846" y="1484784"/>
            <a:ext cx="8784975" cy="725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计划应清楚描述具体实施过程的每一个要素（下图）。为了应对未来的不确定性，甚至要辅以其他备用计划，即方案B、方案C等。</a:t>
            </a:r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val="3837882268"/>
              </p:ext>
            </p:extLst>
          </p:nvPr>
        </p:nvGraphicFramePr>
        <p:xfrm>
          <a:off x="4799062" y="2463192"/>
          <a:ext cx="6408712" cy="4134160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</p:spTree>
    <p:extLst>
      <p:ext uri="{BB962C8B-B14F-4D97-AF65-F5344CB8AC3E}">
        <p14:creationId val="1264573047"/>
      </p:ext>
    </p:extLst>
  </p:cSld>
  <p:clrMapOvr>
    <a:masterClrMapping/>
  </p:clrMapOvr>
  <p:transition>
    <p:fade/>
  </p:transition>
  <p:timing/>
</p:sld>
</file>

<file path=ppt/slides/slide4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95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人生规划实施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293174" y="3027432"/>
            <a:ext cx="3280498" cy="3280498"/>
            <a:chOff x="1270670" y="1822756"/>
            <a:chExt cx="3280498" cy="3280498"/>
          </a:xfrm>
        </p:grpSpPr>
        <p:sp>
          <p:nvSpPr>
            <p:cNvPr id="6" name="椭圆 5"/>
            <p:cNvSpPr/>
            <p:nvPr/>
          </p:nvSpPr>
          <p:spPr>
            <a:xfrm>
              <a:off x="1270670" y="1822756"/>
              <a:ext cx="3280498" cy="3280498"/>
            </a:xfrm>
            <a:prstGeom prst="ellipse">
              <a:avLst/>
            </a:prstGeom>
            <a:gradFill>
              <a:gsLst>
                <a:gs pos="33000">
                  <a:srgbClr val="2676FF">
                    <a:lumMod val="60000"/>
                    <a:lumOff val="40000"/>
                  </a:srgbClr>
                </a:gs>
                <a:gs pos="100000">
                  <a:srgbClr val="2676FF"/>
                </a:gs>
              </a:gsLst>
              <a:lin ang="5400000" scaled="0"/>
            </a:gradFill>
            <a:ln algn="ctr" cap="flat" cmpd="sng" w="3175">
              <a:solidFill>
                <a:srgbClr val="D7D7D7"/>
              </a:solidFill>
              <a:prstDash val="solid"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lIns="0" rIns="0"/>
            <a:lstStyle/>
            <a:p>
              <a:pPr algn="ctr" defTabSz="914400" eaLnBrk="1" fontAlgn="base" hangingPunct="1" indent="0" latinLnBrk="0" lvl="0" marL="0" marR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0" pitchFamily="34" typeface="Impact"/>
                <a:ea charset="-122" pitchFamily="34" typeface="微软雅黑"/>
                <a:cs typeface="+mn-cs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gray">
            <a:xfrm>
              <a:off x="2951882" y="3468688"/>
              <a:ext cx="1588" cy="0"/>
            </a:xfrm>
            <a:prstGeom prst="rect">
              <a:avLst/>
            </a:prstGeom>
            <a:solidFill>
              <a:srgbClr val="69A2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gray">
            <a:xfrm>
              <a:off x="2951882" y="3468688"/>
              <a:ext cx="1588" cy="0"/>
            </a:xfrm>
            <a:prstGeom prst="rect">
              <a:avLst/>
            </a:prstGeom>
            <a:solidFill>
              <a:srgbClr val="69A2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gray">
            <a:xfrm>
              <a:off x="2951882" y="3468688"/>
              <a:ext cx="1588" cy="0"/>
            </a:xfrm>
            <a:prstGeom prst="rect">
              <a:avLst/>
            </a:prstGeom>
            <a:solidFill>
              <a:srgbClr val="69A2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gray">
            <a:xfrm>
              <a:off x="2951882" y="3468688"/>
              <a:ext cx="1588" cy="0"/>
            </a:xfrm>
            <a:prstGeom prst="rect">
              <a:avLst/>
            </a:prstGeom>
            <a:solidFill>
              <a:srgbClr val="69A2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gray">
            <a:xfrm>
              <a:off x="2951882" y="3468688"/>
              <a:ext cx="1588" cy="0"/>
            </a:xfrm>
            <a:prstGeom prst="rect">
              <a:avLst/>
            </a:prstGeom>
            <a:solidFill>
              <a:srgbClr val="69A2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gray">
            <a:xfrm>
              <a:off x="2951882" y="3468688"/>
              <a:ext cx="1588" cy="0"/>
            </a:xfrm>
            <a:prstGeom prst="rect">
              <a:avLst/>
            </a:prstGeom>
            <a:solidFill>
              <a:srgbClr val="69A2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gray">
            <a:xfrm>
              <a:off x="2951882" y="3468688"/>
              <a:ext cx="1588" cy="0"/>
            </a:xfrm>
            <a:prstGeom prst="rect">
              <a:avLst/>
            </a:prstGeom>
            <a:solidFill>
              <a:srgbClr val="69A2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gray">
            <a:xfrm>
              <a:off x="2951882" y="3468688"/>
              <a:ext cx="1588" cy="0"/>
            </a:xfrm>
            <a:prstGeom prst="rect">
              <a:avLst/>
            </a:prstGeom>
            <a:solidFill>
              <a:srgbClr val="69A2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gray">
            <a:xfrm>
              <a:off x="2951882" y="3468688"/>
              <a:ext cx="1588" cy="0"/>
            </a:xfrm>
            <a:prstGeom prst="rect">
              <a:avLst/>
            </a:prstGeom>
            <a:solidFill>
              <a:srgbClr val="69A2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8" name="Freeform 21"/>
            <p:cNvSpPr/>
            <p:nvPr/>
          </p:nvSpPr>
          <p:spPr bwMode="gray">
            <a:xfrm>
              <a:off x="2951882" y="3468688"/>
              <a:ext cx="1588" cy="0"/>
            </a:xfrm>
            <a:custGeom>
              <a:gdLst>
                <a:gd fmla="*/ 0 w 1588" name="T0"/>
                <a:gd fmla="*/ 0 h 1588" name="T1"/>
                <a:gd fmla="*/ 0 w 1588" name="T2"/>
                <a:gd fmla="*/ 0 h 1588" name="T3"/>
                <a:gd fmla="*/ 0 w 1588" name="T4"/>
                <a:gd fmla="*/ 0 h 1588" name="T5"/>
                <a:gd fmla="*/ 0 w 1588" name="T6"/>
                <a:gd fmla="*/ 0 h 1588" name="T7"/>
                <a:gd fmla="*/ 0 w 1588" name="T8"/>
                <a:gd fmla="*/ 0 h 1588" name="T9"/>
                <a:gd fmla="*/ 0 w 1588" name="T10"/>
                <a:gd fmla="*/ 0 h 158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588" name="T18"/>
                <a:gd fmla="*/ 0 h 1588" name="T19"/>
                <a:gd fmla="*/ 1588 w 1588" name="T20"/>
                <a:gd fmla="*/ 0 h 158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588" w="1588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A2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kern="0" lang="zh-CN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grpSp>
          <p:nvGrpSpPr>
            <p:cNvPr id="19" name="Group 33"/>
            <p:cNvGrpSpPr/>
            <p:nvPr/>
          </p:nvGrpSpPr>
          <p:grpSpPr>
            <a:xfrm>
              <a:off x="1629495" y="2157413"/>
              <a:ext cx="2638425" cy="2611437"/>
              <a:chOff x="3642" y="1678"/>
              <a:chExt cx="1422" cy="1408"/>
            </a:xfrm>
          </p:grpSpPr>
          <p:grpSp>
            <p:nvGrpSpPr>
              <p:cNvPr id="20" name="Group 34"/>
              <p:cNvGrpSpPr/>
              <p:nvPr/>
            </p:nvGrpSpPr>
            <p:grpSpPr>
              <a:xfrm>
                <a:off x="3642" y="1678"/>
                <a:ext cx="1422" cy="1408"/>
                <a:chOff x="3642" y="1678"/>
                <a:chExt cx="1422" cy="1408"/>
              </a:xfrm>
            </p:grpSpPr>
            <p:sp>
              <p:nvSpPr>
                <p:cNvPr id="34" name="Freeform 35"/>
                <p:cNvSpPr/>
                <p:nvPr/>
              </p:nvSpPr>
              <p:spPr bwMode="gray">
                <a:xfrm>
                  <a:off x="3987" y="1762"/>
                  <a:ext cx="49" cy="62"/>
                </a:xfrm>
                <a:custGeom>
                  <a:gdLst>
                    <a:gd fmla="*/ 0 w 35" name="T0"/>
                    <a:gd fmla="*/ 220 h 45" name="T1"/>
                    <a:gd fmla="*/ 413 w 35" name="T2"/>
                    <a:gd fmla="*/ 0 h 45" name="T3"/>
                    <a:gd fmla="*/ 1021 w 35" name="T4"/>
                    <a:gd fmla="*/ 856 h 45" name="T5"/>
                    <a:gd fmla="*/ 560 w 35" name="T6"/>
                    <a:gd fmla="*/ 1102 h 45" name="T7"/>
                    <a:gd fmla="*/ 0 w 35" name="T8"/>
                    <a:gd fmla="*/ 220 h 45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35" name="T15"/>
                    <a:gd fmla="*/ 0 h 45" name="T16"/>
                    <a:gd fmla="*/ 35 w 35" name="T17"/>
                    <a:gd fmla="*/ 45 h 45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45" w="35">
                      <a:moveTo>
                        <a:pt x="0" y="9"/>
                      </a:moveTo>
                      <a:lnTo>
                        <a:pt x="14" y="0"/>
                      </a:lnTo>
                      <a:lnTo>
                        <a:pt x="35" y="35"/>
                      </a:lnTo>
                      <a:lnTo>
                        <a:pt x="19" y="45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35" name="Rectangle 36"/>
                <p:cNvSpPr>
                  <a:spLocks noChangeArrowheads="1"/>
                </p:cNvSpPr>
                <p:nvPr/>
              </p:nvSpPr>
              <p:spPr bwMode="gray">
                <a:xfrm>
                  <a:off x="4342" y="1678"/>
                  <a:ext cx="22" cy="5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kern="0" lang="zh-CN" noProof="1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36" name="Freeform 37"/>
                <p:cNvSpPr/>
                <p:nvPr/>
              </p:nvSpPr>
              <p:spPr bwMode="gray">
                <a:xfrm>
                  <a:off x="3728" y="2019"/>
                  <a:ext cx="60" cy="46"/>
                </a:xfrm>
                <a:custGeom>
                  <a:gdLst>
                    <a:gd fmla="*/ 0 w 45" name="T0"/>
                    <a:gd fmla="*/ 216 h 35" name="T1"/>
                    <a:gd fmla="*/ 172 w 45" name="T2"/>
                    <a:gd fmla="*/ 0 h 35" name="T3"/>
                    <a:gd fmla="*/ 805 w 45" name="T4"/>
                    <a:gd fmla="*/ 296 h 35" name="T5"/>
                    <a:gd fmla="*/ 635 w 45" name="T6"/>
                    <a:gd fmla="*/ 538 h 35" name="T7"/>
                    <a:gd fmla="*/ 0 w 45" name="T8"/>
                    <a:gd fmla="*/ 216 h 35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45" name="T15"/>
                    <a:gd fmla="*/ 0 h 35" name="T16"/>
                    <a:gd fmla="*/ 45 w 45" name="T17"/>
                    <a:gd fmla="*/ 35 h 35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35" w="45">
                      <a:moveTo>
                        <a:pt x="0" y="14"/>
                      </a:moveTo>
                      <a:lnTo>
                        <a:pt x="10" y="0"/>
                      </a:lnTo>
                      <a:lnTo>
                        <a:pt x="45" y="19"/>
                      </a:lnTo>
                      <a:lnTo>
                        <a:pt x="36" y="35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37" name="Rectangle 38"/>
                <p:cNvSpPr>
                  <a:spLocks noChangeArrowheads="1"/>
                </p:cNvSpPr>
                <p:nvPr/>
              </p:nvSpPr>
              <p:spPr bwMode="gray">
                <a:xfrm>
                  <a:off x="3642" y="2367"/>
                  <a:ext cx="55" cy="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kern="0" lang="zh-CN" noProof="1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38" name="Freeform 39"/>
                <p:cNvSpPr/>
                <p:nvPr/>
              </p:nvSpPr>
              <p:spPr bwMode="gray">
                <a:xfrm>
                  <a:off x="3728" y="2694"/>
                  <a:ext cx="60" cy="49"/>
                </a:xfrm>
                <a:custGeom>
                  <a:gdLst>
                    <a:gd fmla="*/ 172 w 45" name="T0"/>
                    <a:gd fmla="*/ 478 h 38" name="T1"/>
                    <a:gd fmla="*/ 0 w 45" name="T2"/>
                    <a:gd fmla="*/ 269 h 38" name="T3"/>
                    <a:gd fmla="*/ 635 w 45" name="T4"/>
                    <a:gd fmla="*/ 0 h 38" name="T5"/>
                    <a:gd fmla="*/ 805 w 45" name="T6"/>
                    <a:gd fmla="*/ 209 h 38" name="T7"/>
                    <a:gd fmla="*/ 172 w 45" name="T8"/>
                    <a:gd fmla="*/ 478 h 38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45" name="T15"/>
                    <a:gd fmla="*/ 0 h 38" name="T16"/>
                    <a:gd fmla="*/ 45 w 45" name="T17"/>
                    <a:gd fmla="*/ 38 h 38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38" w="45">
                      <a:moveTo>
                        <a:pt x="10" y="38"/>
                      </a:moveTo>
                      <a:lnTo>
                        <a:pt x="0" y="22"/>
                      </a:lnTo>
                      <a:lnTo>
                        <a:pt x="36" y="0"/>
                      </a:lnTo>
                      <a:lnTo>
                        <a:pt x="45" y="17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39" name="Freeform 40"/>
                <p:cNvSpPr/>
                <p:nvPr/>
              </p:nvSpPr>
              <p:spPr bwMode="gray">
                <a:xfrm>
                  <a:off x="3987" y="2936"/>
                  <a:ext cx="49" cy="60"/>
                </a:xfrm>
                <a:custGeom>
                  <a:gdLst>
                    <a:gd fmla="*/ 413 w 35" name="T0"/>
                    <a:gd fmla="*/ 805 h 45" name="T1"/>
                    <a:gd fmla="*/ 0 w 35" name="T2"/>
                    <a:gd fmla="*/ 635 h 45" name="T3"/>
                    <a:gd fmla="*/ 560 w 35" name="T4"/>
                    <a:gd fmla="*/ 0 h 45" name="T5"/>
                    <a:gd fmla="*/ 1021 w 35" name="T6"/>
                    <a:gd fmla="*/ 172 h 45" name="T7"/>
                    <a:gd fmla="*/ 413 w 35" name="T8"/>
                    <a:gd fmla="*/ 805 h 45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35" name="T15"/>
                    <a:gd fmla="*/ 0 h 45" name="T16"/>
                    <a:gd fmla="*/ 35 w 35" name="T17"/>
                    <a:gd fmla="*/ 45 h 45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45" w="35">
                      <a:moveTo>
                        <a:pt x="14" y="45"/>
                      </a:moveTo>
                      <a:lnTo>
                        <a:pt x="0" y="36"/>
                      </a:lnTo>
                      <a:lnTo>
                        <a:pt x="19" y="0"/>
                      </a:lnTo>
                      <a:lnTo>
                        <a:pt x="35" y="10"/>
                      </a:lnTo>
                      <a:lnTo>
                        <a:pt x="14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40" name="Rectangle 41"/>
                <p:cNvSpPr>
                  <a:spLocks noChangeArrowheads="1"/>
                </p:cNvSpPr>
                <p:nvPr/>
              </p:nvSpPr>
              <p:spPr bwMode="gray">
                <a:xfrm>
                  <a:off x="4342" y="3033"/>
                  <a:ext cx="27" cy="5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kern="0" lang="zh-CN" noProof="1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41" name="Freeform 42"/>
                <p:cNvSpPr/>
                <p:nvPr/>
              </p:nvSpPr>
              <p:spPr bwMode="gray">
                <a:xfrm>
                  <a:off x="4671" y="2936"/>
                  <a:ext cx="49" cy="60"/>
                </a:xfrm>
                <a:custGeom>
                  <a:gdLst>
                    <a:gd fmla="*/ 789 w 36" name="T0"/>
                    <a:gd fmla="*/ 635 h 45" name="T1"/>
                    <a:gd fmla="*/ 411 w 36" name="T2"/>
                    <a:gd fmla="*/ 805 h 45" name="T3"/>
                    <a:gd fmla="*/ 0 w 36" name="T4"/>
                    <a:gd fmla="*/ 172 h 45" name="T5"/>
                    <a:gd fmla="*/ 302 w 36" name="T6"/>
                    <a:gd fmla="*/ 0 h 45" name="T7"/>
                    <a:gd fmla="*/ 789 w 36" name="T8"/>
                    <a:gd fmla="*/ 635 h 45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36" name="T15"/>
                    <a:gd fmla="*/ 0 h 45" name="T16"/>
                    <a:gd fmla="*/ 36 w 36" name="T17"/>
                    <a:gd fmla="*/ 45 h 45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45" w="36">
                      <a:moveTo>
                        <a:pt x="36" y="36"/>
                      </a:moveTo>
                      <a:lnTo>
                        <a:pt x="19" y="45"/>
                      </a:lnTo>
                      <a:lnTo>
                        <a:pt x="0" y="10"/>
                      </a:lnTo>
                      <a:lnTo>
                        <a:pt x="14" y="0"/>
                      </a:lnTo>
                      <a:lnTo>
                        <a:pt x="36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42" name="Freeform 43"/>
                <p:cNvSpPr/>
                <p:nvPr/>
              </p:nvSpPr>
              <p:spPr bwMode="gray">
                <a:xfrm>
                  <a:off x="4914" y="2697"/>
                  <a:ext cx="61" cy="45"/>
                </a:xfrm>
                <a:custGeom>
                  <a:gdLst>
                    <a:gd fmla="*/ 948 w 45" name="T0"/>
                    <a:gd fmla="*/ 296 h 35" name="T1"/>
                    <a:gd fmla="*/ 733 w 45" name="T2"/>
                    <a:gd fmla="*/ 538 h 35" name="T3"/>
                    <a:gd fmla="*/ 0 w 45" name="T4"/>
                    <a:gd fmla="*/ 216 h 35" name="T5"/>
                    <a:gd fmla="*/ 190 w 45" name="T6"/>
                    <a:gd fmla="*/ 0 h 35" name="T7"/>
                    <a:gd fmla="*/ 948 w 45" name="T8"/>
                    <a:gd fmla="*/ 296 h 35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45" name="T15"/>
                    <a:gd fmla="*/ 0 h 35" name="T16"/>
                    <a:gd fmla="*/ 45 w 45" name="T17"/>
                    <a:gd fmla="*/ 35 h 35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35" w="45">
                      <a:moveTo>
                        <a:pt x="45" y="19"/>
                      </a:moveTo>
                      <a:lnTo>
                        <a:pt x="35" y="35"/>
                      </a:lnTo>
                      <a:lnTo>
                        <a:pt x="0" y="14"/>
                      </a:lnTo>
                      <a:lnTo>
                        <a:pt x="9" y="0"/>
                      </a:lnTo>
                      <a:lnTo>
                        <a:pt x="45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43" name="Rectangle 44"/>
                <p:cNvSpPr>
                  <a:spLocks noChangeArrowheads="1"/>
                </p:cNvSpPr>
                <p:nvPr/>
              </p:nvSpPr>
              <p:spPr bwMode="gray">
                <a:xfrm>
                  <a:off x="5010" y="2367"/>
                  <a:ext cx="54" cy="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kern="0" lang="zh-CN" noProof="1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44" name="Freeform 45"/>
                <p:cNvSpPr/>
                <p:nvPr/>
              </p:nvSpPr>
              <p:spPr bwMode="gray">
                <a:xfrm>
                  <a:off x="4918" y="2017"/>
                  <a:ext cx="57" cy="48"/>
                </a:xfrm>
                <a:custGeom>
                  <a:gdLst>
                    <a:gd fmla="*/ 551 w 43" name="T0"/>
                    <a:gd fmla="*/ 0 h 37" name="T1"/>
                    <a:gd fmla="*/ 729 w 43" name="T2"/>
                    <a:gd fmla="*/ 211 h 37" name="T3"/>
                    <a:gd fmla="*/ 114 w 43" name="T4"/>
                    <a:gd fmla="*/ 494 h 37" name="T5"/>
                    <a:gd fmla="*/ 0 w 43" name="T6"/>
                    <a:gd fmla="*/ 274 h 37" name="T7"/>
                    <a:gd fmla="*/ 551 w 43" name="T8"/>
                    <a:gd fmla="*/ 0 h 37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43" name="T15"/>
                    <a:gd fmla="*/ 0 h 37" name="T16"/>
                    <a:gd fmla="*/ 43 w 43" name="T17"/>
                    <a:gd fmla="*/ 37 h 37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37" w="43">
                      <a:moveTo>
                        <a:pt x="33" y="0"/>
                      </a:moveTo>
                      <a:lnTo>
                        <a:pt x="43" y="16"/>
                      </a:lnTo>
                      <a:lnTo>
                        <a:pt x="7" y="37"/>
                      </a:lnTo>
                      <a:lnTo>
                        <a:pt x="0" y="2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45" name="Freeform 46"/>
                <p:cNvSpPr/>
                <p:nvPr/>
              </p:nvSpPr>
              <p:spPr bwMode="gray">
                <a:xfrm>
                  <a:off x="4671" y="1766"/>
                  <a:ext cx="49" cy="58"/>
                </a:xfrm>
                <a:custGeom>
                  <a:gdLst>
                    <a:gd fmla="*/ 411 w 36" name="T0"/>
                    <a:gd fmla="*/ 0 h 43" name="T1"/>
                    <a:gd fmla="*/ 789 w 36" name="T2"/>
                    <a:gd fmla="*/ 132 h 43" name="T3"/>
                    <a:gd fmla="*/ 302 w 36" name="T4"/>
                    <a:gd fmla="*/ 857 h 43" name="T5"/>
                    <a:gd fmla="*/ 0 w 36" name="T6"/>
                    <a:gd fmla="*/ 668 h 43" name="T7"/>
                    <a:gd fmla="*/ 411 w 36" name="T8"/>
                    <a:gd fmla="*/ 0 h 43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36" name="T15"/>
                    <a:gd fmla="*/ 0 h 43" name="T16"/>
                    <a:gd fmla="*/ 36 w 36" name="T17"/>
                    <a:gd fmla="*/ 43 h 43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43" w="36">
                      <a:moveTo>
                        <a:pt x="19" y="0"/>
                      </a:moveTo>
                      <a:lnTo>
                        <a:pt x="36" y="7"/>
                      </a:lnTo>
                      <a:lnTo>
                        <a:pt x="14" y="43"/>
                      </a:lnTo>
                      <a:lnTo>
                        <a:pt x="0" y="3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46" name="Freeform 47"/>
                <p:cNvSpPr/>
                <p:nvPr/>
              </p:nvSpPr>
              <p:spPr bwMode="gray">
                <a:xfrm>
                  <a:off x="4626" y="1733"/>
                  <a:ext cx="23" cy="29"/>
                </a:xfrm>
                <a:custGeom>
                  <a:gdLst>
                    <a:gd fmla="*/ 135 w 17" name="T0"/>
                    <a:gd fmla="*/ 0 h 22" name="T1"/>
                    <a:gd fmla="*/ 349 w 17" name="T2"/>
                    <a:gd fmla="*/ 49 h 22" name="T3"/>
                    <a:gd fmla="*/ 135 w 17" name="T4"/>
                    <a:gd fmla="*/ 348 h 22" name="T5"/>
                    <a:gd fmla="*/ 0 w 17" name="T6"/>
                    <a:gd fmla="*/ 302 h 22" name="T7"/>
                    <a:gd fmla="*/ 135 w 17" name="T8"/>
                    <a:gd fmla="*/ 0 h 22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7" name="T15"/>
                    <a:gd fmla="*/ 0 h 22" name="T16"/>
                    <a:gd fmla="*/ 17 w 17" name="T17"/>
                    <a:gd fmla="*/ 22 h 22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2" w="17">
                      <a:moveTo>
                        <a:pt x="7" y="0"/>
                      </a:moveTo>
                      <a:lnTo>
                        <a:pt x="17" y="3"/>
                      </a:lnTo>
                      <a:lnTo>
                        <a:pt x="7" y="22"/>
                      </a:lnTo>
                      <a:lnTo>
                        <a:pt x="0" y="1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47" name="Freeform 48"/>
                <p:cNvSpPr/>
                <p:nvPr/>
              </p:nvSpPr>
              <p:spPr bwMode="gray">
                <a:xfrm>
                  <a:off x="4559" y="1709"/>
                  <a:ext cx="20" cy="28"/>
                </a:xfrm>
                <a:custGeom>
                  <a:gdLst>
                    <a:gd fmla="*/ 151 w 15" name="T0"/>
                    <a:gd fmla="*/ 0 h 22" name="T1"/>
                    <a:gd fmla="*/ 268 w 15" name="T2"/>
                    <a:gd fmla="*/ 36 h 22" name="T3"/>
                    <a:gd fmla="*/ 151 w 15" name="T4"/>
                    <a:gd fmla="*/ 249 h 22" name="T5"/>
                    <a:gd fmla="*/ 0 w 15" name="T6"/>
                    <a:gd fmla="*/ 213 h 22" name="T7"/>
                    <a:gd fmla="*/ 151 w 15" name="T8"/>
                    <a:gd fmla="*/ 0 h 22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5" name="T15"/>
                    <a:gd fmla="*/ 0 h 22" name="T16"/>
                    <a:gd fmla="*/ 15 w 15" name="T17"/>
                    <a:gd fmla="*/ 22 h 22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2" w="15">
                      <a:moveTo>
                        <a:pt x="8" y="0"/>
                      </a:moveTo>
                      <a:lnTo>
                        <a:pt x="15" y="3"/>
                      </a:lnTo>
                      <a:lnTo>
                        <a:pt x="8" y="22"/>
                      </a:lnTo>
                      <a:lnTo>
                        <a:pt x="0" y="1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48" name="Freeform 49"/>
                <p:cNvSpPr/>
                <p:nvPr/>
              </p:nvSpPr>
              <p:spPr bwMode="gray">
                <a:xfrm>
                  <a:off x="4491" y="1689"/>
                  <a:ext cx="15" cy="31"/>
                </a:xfrm>
                <a:custGeom>
                  <a:gdLst>
                    <a:gd fmla="*/ 46 w 11" name="T0"/>
                    <a:gd fmla="*/ 0 h 22" name="T1"/>
                    <a:gd fmla="*/ 123 w 11" name="T2"/>
                    <a:gd fmla="*/ 89 h 22" name="T3"/>
                    <a:gd fmla="*/ 76 w 11" name="T4"/>
                    <a:gd fmla="*/ 683 h 22" name="T5"/>
                    <a:gd fmla="*/ 0 w 11" name="T6"/>
                    <a:gd fmla="*/ 596 h 22" name="T7"/>
                    <a:gd fmla="*/ 46 w 11" name="T8"/>
                    <a:gd fmla="*/ 0 h 22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1" name="T15"/>
                    <a:gd fmla="*/ 0 h 22" name="T16"/>
                    <a:gd fmla="*/ 11 w 11" name="T17"/>
                    <a:gd fmla="*/ 22 h 22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2" w="11">
                      <a:moveTo>
                        <a:pt x="4" y="0"/>
                      </a:moveTo>
                      <a:lnTo>
                        <a:pt x="11" y="3"/>
                      </a:lnTo>
                      <a:lnTo>
                        <a:pt x="7" y="22"/>
                      </a:lnTo>
                      <a:lnTo>
                        <a:pt x="0" y="1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49" name="Freeform 50"/>
                <p:cNvSpPr/>
                <p:nvPr/>
              </p:nvSpPr>
              <p:spPr bwMode="gray">
                <a:xfrm>
                  <a:off x="4420" y="1680"/>
                  <a:ext cx="10" cy="29"/>
                </a:xfrm>
                <a:custGeom>
                  <a:gdLst>
                    <a:gd fmla="*/ 2 w 9" name="T0"/>
                    <a:gd fmla="*/ 0 h 21" name="T1"/>
                    <a:gd fmla="*/ 24 w 9" name="T2"/>
                    <a:gd fmla="*/ 0 h 21" name="T3"/>
                    <a:gd fmla="*/ 20 w 9" name="T4"/>
                    <a:gd fmla="*/ 526 h 21" name="T5"/>
                    <a:gd fmla="*/ 0 w 9" name="T6"/>
                    <a:gd fmla="*/ 476 h 21" name="T7"/>
                    <a:gd fmla="*/ 2 w 9" name="T8"/>
                    <a:gd fmla="*/ 0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9" name="T15"/>
                    <a:gd fmla="*/ 0 h 21" name="T16"/>
                    <a:gd fmla="*/ 9 w 9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9">
                      <a:moveTo>
                        <a:pt x="2" y="0"/>
                      </a:moveTo>
                      <a:lnTo>
                        <a:pt x="9" y="0"/>
                      </a:lnTo>
                      <a:lnTo>
                        <a:pt x="7" y="21"/>
                      </a:lnTo>
                      <a:lnTo>
                        <a:pt x="0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50" name="Freeform 51"/>
                <p:cNvSpPr/>
                <p:nvPr/>
              </p:nvSpPr>
              <p:spPr bwMode="gray">
                <a:xfrm>
                  <a:off x="4902" y="1961"/>
                  <a:ext cx="27" cy="25"/>
                </a:xfrm>
                <a:custGeom>
                  <a:gdLst>
                    <a:gd fmla="*/ 208 w 21" name="T0"/>
                    <a:gd fmla="*/ 0 h 19" name="T1"/>
                    <a:gd fmla="*/ 261 w 21" name="T2"/>
                    <a:gd fmla="*/ 125 h 19" name="T3"/>
                    <a:gd fmla="*/ 85 w 21" name="T4"/>
                    <a:gd fmla="*/ 296 h 19" name="T5"/>
                    <a:gd fmla="*/ 0 w 21" name="T6"/>
                    <a:gd fmla="*/ 192 h 19" name="T7"/>
                    <a:gd fmla="*/ 208 w 21" name="T8"/>
                    <a:gd fmla="*/ 0 h 19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19" name="T16"/>
                    <a:gd fmla="*/ 21 w 21" name="T17"/>
                    <a:gd fmla="*/ 19 h 19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9" w="21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7" y="19"/>
                      </a:lnTo>
                      <a:lnTo>
                        <a:pt x="0" y="1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51" name="Freeform 52"/>
                <p:cNvSpPr/>
                <p:nvPr/>
              </p:nvSpPr>
              <p:spPr bwMode="gray">
                <a:xfrm>
                  <a:off x="4857" y="1905"/>
                  <a:ext cx="28" cy="27"/>
                </a:xfrm>
                <a:custGeom>
                  <a:gdLst>
                    <a:gd fmla="*/ 305 w 21" name="T0"/>
                    <a:gd fmla="*/ 0 h 19" name="T1"/>
                    <a:gd fmla="*/ 368 w 21" name="T2"/>
                    <a:gd fmla="*/ 172 h 19" name="T3"/>
                    <a:gd fmla="*/ 116 w 21" name="T4"/>
                    <a:gd fmla="*/ 441 h 19" name="T5"/>
                    <a:gd fmla="*/ 0 w 21" name="T6"/>
                    <a:gd fmla="*/ 322 h 19" name="T7"/>
                    <a:gd fmla="*/ 305 w 21" name="T8"/>
                    <a:gd fmla="*/ 0 h 19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19" name="T16"/>
                    <a:gd fmla="*/ 21 w 21" name="T17"/>
                    <a:gd fmla="*/ 19 h 19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9" w="21">
                      <a:moveTo>
                        <a:pt x="17" y="0"/>
                      </a:moveTo>
                      <a:lnTo>
                        <a:pt x="21" y="7"/>
                      </a:lnTo>
                      <a:lnTo>
                        <a:pt x="7" y="19"/>
                      </a:lnTo>
                      <a:lnTo>
                        <a:pt x="0" y="1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52" name="Freeform 53"/>
                <p:cNvSpPr/>
                <p:nvPr/>
              </p:nvSpPr>
              <p:spPr bwMode="gray">
                <a:xfrm>
                  <a:off x="4804" y="1850"/>
                  <a:ext cx="31" cy="30"/>
                </a:xfrm>
                <a:custGeom>
                  <a:gdLst>
                    <a:gd fmla="*/ 431 w 22" name="T0"/>
                    <a:gd fmla="*/ 0 h 21" name="T1"/>
                    <a:gd fmla="*/ 683 w 22" name="T2"/>
                    <a:gd fmla="*/ 244 h 21" name="T3"/>
                    <a:gd fmla="*/ 217 w 22" name="T4"/>
                    <a:gd fmla="*/ 737 h 21" name="T5"/>
                    <a:gd fmla="*/ 0 w 22" name="T6"/>
                    <a:gd fmla="*/ 571 h 21" name="T7"/>
                    <a:gd fmla="*/ 431 w 22" name="T8"/>
                    <a:gd fmla="*/ 0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2" name="T15"/>
                    <a:gd fmla="*/ 0 h 21" name="T16"/>
                    <a:gd fmla="*/ 22 w 22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22">
                      <a:moveTo>
                        <a:pt x="14" y="0"/>
                      </a:moveTo>
                      <a:lnTo>
                        <a:pt x="22" y="7"/>
                      </a:lnTo>
                      <a:lnTo>
                        <a:pt x="7" y="21"/>
                      </a:lnTo>
                      <a:lnTo>
                        <a:pt x="0" y="1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53" name="Freeform 54"/>
                <p:cNvSpPr/>
                <p:nvPr/>
              </p:nvSpPr>
              <p:spPr bwMode="gray">
                <a:xfrm>
                  <a:off x="4748" y="1808"/>
                  <a:ext cx="25" cy="27"/>
                </a:xfrm>
                <a:custGeom>
                  <a:gdLst>
                    <a:gd fmla="*/ 192 w 19" name="T0"/>
                    <a:gd fmla="*/ 0 h 21" name="T1"/>
                    <a:gd fmla="*/ 296 w 19" name="T2"/>
                    <a:gd fmla="*/ 46 h 21" name="T3"/>
                    <a:gd fmla="*/ 111 w 19" name="T4"/>
                    <a:gd fmla="*/ 261 h 21" name="T5"/>
                    <a:gd fmla="*/ 0 w 19" name="T6"/>
                    <a:gd fmla="*/ 203 h 21" name="T7"/>
                    <a:gd fmla="*/ 192 w 19" name="T8"/>
                    <a:gd fmla="*/ 0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9" name="T15"/>
                    <a:gd fmla="*/ 0 h 21" name="T16"/>
                    <a:gd fmla="*/ 19 w 19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19">
                      <a:moveTo>
                        <a:pt x="12" y="0"/>
                      </a:moveTo>
                      <a:lnTo>
                        <a:pt x="19" y="4"/>
                      </a:lnTo>
                      <a:lnTo>
                        <a:pt x="7" y="21"/>
                      </a:lnTo>
                      <a:lnTo>
                        <a:pt x="0" y="1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54" name="Freeform 55"/>
                <p:cNvSpPr/>
                <p:nvPr/>
              </p:nvSpPr>
              <p:spPr bwMode="gray">
                <a:xfrm>
                  <a:off x="5032" y="2300"/>
                  <a:ext cx="28" cy="15"/>
                </a:xfrm>
                <a:custGeom>
                  <a:gdLst>
                    <a:gd fmla="*/ 476 w 21" name="T0"/>
                    <a:gd fmla="*/ 0 h 12" name="T1"/>
                    <a:gd fmla="*/ 526 w 21" name="T2"/>
                    <a:gd fmla="*/ 172 h 12" name="T3"/>
                    <a:gd fmla="*/ 0 w 21" name="T4"/>
                    <a:gd fmla="*/ 207 h 12" name="T5"/>
                    <a:gd fmla="*/ 0 w 21" name="T6"/>
                    <a:gd fmla="*/ 49 h 12" name="T7"/>
                    <a:gd fmla="*/ 476 w 21" name="T8"/>
                    <a:gd fmla="*/ 0 h 12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12" name="T16"/>
                    <a:gd fmla="*/ 21 w 21" name="T17"/>
                    <a:gd fmla="*/ 12 h 12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2" w="21">
                      <a:moveTo>
                        <a:pt x="19" y="0"/>
                      </a:moveTo>
                      <a:lnTo>
                        <a:pt x="21" y="10"/>
                      </a:lnTo>
                      <a:lnTo>
                        <a:pt x="0" y="12"/>
                      </a:lnTo>
                      <a:lnTo>
                        <a:pt x="0" y="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55" name="Freeform 56"/>
                <p:cNvSpPr/>
                <p:nvPr/>
              </p:nvSpPr>
              <p:spPr bwMode="gray">
                <a:xfrm>
                  <a:off x="5022" y="2228"/>
                  <a:ext cx="30" cy="15"/>
                </a:xfrm>
                <a:custGeom>
                  <a:gdLst>
                    <a:gd fmla="*/ 680 w 21" name="T0"/>
                    <a:gd fmla="*/ 0 h 12" name="T1"/>
                    <a:gd fmla="*/ 737 w 21" name="T2"/>
                    <a:gd fmla="*/ 155 h 12" name="T3"/>
                    <a:gd fmla="*/ 0 w 21" name="T4"/>
                    <a:gd fmla="*/ 207 h 12" name="T5"/>
                    <a:gd fmla="*/ 0 w 21" name="T6"/>
                    <a:gd fmla="*/ 87 h 12" name="T7"/>
                    <a:gd fmla="*/ 680 w 21" name="T8"/>
                    <a:gd fmla="*/ 0 h 12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12" name="T16"/>
                    <a:gd fmla="*/ 21 w 21" name="T17"/>
                    <a:gd fmla="*/ 12 h 12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2" w="21">
                      <a:moveTo>
                        <a:pt x="19" y="0"/>
                      </a:moveTo>
                      <a:lnTo>
                        <a:pt x="21" y="9"/>
                      </a:lnTo>
                      <a:lnTo>
                        <a:pt x="0" y="12"/>
                      </a:lnTo>
                      <a:lnTo>
                        <a:pt x="0" y="5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56" name="Freeform 57"/>
                <p:cNvSpPr/>
                <p:nvPr/>
              </p:nvSpPr>
              <p:spPr bwMode="gray">
                <a:xfrm>
                  <a:off x="4999" y="2158"/>
                  <a:ext cx="31" cy="19"/>
                </a:xfrm>
                <a:custGeom>
                  <a:gdLst>
                    <a:gd fmla="*/ 596 w 22" name="T0"/>
                    <a:gd fmla="*/ 0 h 14" name="T1"/>
                    <a:gd fmla="*/ 683 w 22" name="T2"/>
                    <a:gd fmla="*/ 161 h 14" name="T3"/>
                    <a:gd fmla="*/ 89 w 22" name="T4"/>
                    <a:gd fmla="*/ 297 h 14" name="T5"/>
                    <a:gd fmla="*/ 0 w 22" name="T6"/>
                    <a:gd fmla="*/ 119 h 14" name="T7"/>
                    <a:gd fmla="*/ 596 w 22" name="T8"/>
                    <a:gd fmla="*/ 0 h 14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2" name="T15"/>
                    <a:gd fmla="*/ 0 h 14" name="T16"/>
                    <a:gd fmla="*/ 22 w 22" name="T17"/>
                    <a:gd fmla="*/ 14 h 14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4" w="22">
                      <a:moveTo>
                        <a:pt x="19" y="0"/>
                      </a:moveTo>
                      <a:lnTo>
                        <a:pt x="22" y="7"/>
                      </a:lnTo>
                      <a:lnTo>
                        <a:pt x="3" y="14"/>
                      </a:lnTo>
                      <a:lnTo>
                        <a:pt x="0" y="5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57" name="Freeform 58"/>
                <p:cNvSpPr/>
                <p:nvPr/>
              </p:nvSpPr>
              <p:spPr bwMode="gray">
                <a:xfrm>
                  <a:off x="4975" y="2089"/>
                  <a:ext cx="29" cy="22"/>
                </a:xfrm>
                <a:custGeom>
                  <a:gdLst>
                    <a:gd fmla="*/ 457 w 21" name="T0"/>
                    <a:gd fmla="*/ 0 h 17" name="T1"/>
                    <a:gd fmla="*/ 526 w 21" name="T2"/>
                    <a:gd fmla="*/ 97 h 17" name="T3"/>
                    <a:gd fmla="*/ 55 w 21" name="T4"/>
                    <a:gd fmla="*/ 221 h 17" name="T5"/>
                    <a:gd fmla="*/ 0 w 21" name="T6"/>
                    <a:gd fmla="*/ 97 h 17" name="T7"/>
                    <a:gd fmla="*/ 457 w 21" name="T8"/>
                    <a:gd fmla="*/ 0 h 17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17" name="T16"/>
                    <a:gd fmla="*/ 21 w 21" name="T17"/>
                    <a:gd fmla="*/ 17 h 17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7" w="21">
                      <a:moveTo>
                        <a:pt x="18" y="0"/>
                      </a:moveTo>
                      <a:lnTo>
                        <a:pt x="21" y="7"/>
                      </a:lnTo>
                      <a:lnTo>
                        <a:pt x="2" y="17"/>
                      </a:lnTo>
                      <a:lnTo>
                        <a:pt x="0" y="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58" name="Freeform 59"/>
                <p:cNvSpPr/>
                <p:nvPr/>
              </p:nvSpPr>
              <p:spPr bwMode="gray">
                <a:xfrm>
                  <a:off x="4975" y="2653"/>
                  <a:ext cx="31" cy="20"/>
                </a:xfrm>
                <a:custGeom>
                  <a:gdLst>
                    <a:gd fmla="*/ 464 w 23" name="T0"/>
                    <a:gd fmla="*/ 62 h 16" name="T1"/>
                    <a:gd fmla="*/ 346 w 23" name="T2"/>
                    <a:gd fmla="*/ 149 h 16" name="T3"/>
                    <a:gd fmla="*/ 0 w 23" name="T4"/>
                    <a:gd fmla="*/ 62 h 16" name="T5"/>
                    <a:gd fmla="*/ 73 w 23" name="T6"/>
                    <a:gd fmla="*/ 0 h 16" name="T7"/>
                    <a:gd fmla="*/ 464 w 23" name="T8"/>
                    <a:gd fmla="*/ 62 h 16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3" name="T15"/>
                    <a:gd fmla="*/ 0 h 16" name="T16"/>
                    <a:gd fmla="*/ 23 w 23" name="T17"/>
                    <a:gd fmla="*/ 16 h 16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6" w="23">
                      <a:moveTo>
                        <a:pt x="23" y="7"/>
                      </a:moveTo>
                      <a:lnTo>
                        <a:pt x="18" y="16"/>
                      </a:ln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23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59" name="Freeform 60"/>
                <p:cNvSpPr/>
                <p:nvPr/>
              </p:nvSpPr>
              <p:spPr bwMode="gray">
                <a:xfrm>
                  <a:off x="4999" y="2585"/>
                  <a:ext cx="31" cy="20"/>
                </a:xfrm>
                <a:custGeom>
                  <a:gdLst>
                    <a:gd fmla="*/ 683 w 22" name="T0"/>
                    <a:gd fmla="*/ 171 h 14" name="T1"/>
                    <a:gd fmla="*/ 596 w 22" name="T2"/>
                    <a:gd fmla="*/ 499 h 14" name="T3"/>
                    <a:gd fmla="*/ 0 w 22" name="T4"/>
                    <a:gd fmla="*/ 244 h 14" name="T5"/>
                    <a:gd fmla="*/ 89 w 22" name="T6"/>
                    <a:gd fmla="*/ 0 h 14" name="T7"/>
                    <a:gd fmla="*/ 683 w 22" name="T8"/>
                    <a:gd fmla="*/ 171 h 14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2" name="T15"/>
                    <a:gd fmla="*/ 0 h 14" name="T16"/>
                    <a:gd fmla="*/ 22 w 22" name="T17"/>
                    <a:gd fmla="*/ 14 h 14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4" w="22">
                      <a:moveTo>
                        <a:pt x="22" y="5"/>
                      </a:moveTo>
                      <a:lnTo>
                        <a:pt x="19" y="14"/>
                      </a:ln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60" name="Freeform 61"/>
                <p:cNvSpPr/>
                <p:nvPr/>
              </p:nvSpPr>
              <p:spPr bwMode="gray">
                <a:xfrm>
                  <a:off x="5022" y="2516"/>
                  <a:ext cx="30" cy="17"/>
                </a:xfrm>
                <a:custGeom>
                  <a:gdLst>
                    <a:gd fmla="*/ 737 w 21" name="T0"/>
                    <a:gd fmla="*/ 163 h 12" name="T1"/>
                    <a:gd fmla="*/ 680 w 21" name="T2"/>
                    <a:gd fmla="*/ 387 h 12" name="T3"/>
                    <a:gd fmla="*/ 0 w 21" name="T4"/>
                    <a:gd fmla="*/ 231 h 12" name="T5"/>
                    <a:gd fmla="*/ 0 w 21" name="T6"/>
                    <a:gd fmla="*/ 0 h 12" name="T7"/>
                    <a:gd fmla="*/ 737 w 21" name="T8"/>
                    <a:gd fmla="*/ 163 h 12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12" name="T16"/>
                    <a:gd fmla="*/ 21 w 21" name="T17"/>
                    <a:gd fmla="*/ 12 h 12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2" w="21">
                      <a:moveTo>
                        <a:pt x="21" y="5"/>
                      </a:moveTo>
                      <a:lnTo>
                        <a:pt x="19" y="12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61" name="Freeform 62"/>
                <p:cNvSpPr/>
                <p:nvPr/>
              </p:nvSpPr>
              <p:spPr bwMode="gray">
                <a:xfrm>
                  <a:off x="5032" y="2446"/>
                  <a:ext cx="28" cy="13"/>
                </a:xfrm>
                <a:custGeom>
                  <a:gdLst>
                    <a:gd fmla="*/ 526 w 21" name="T0"/>
                    <a:gd fmla="*/ 81 h 9" name="T1"/>
                    <a:gd fmla="*/ 476 w 21" name="T2"/>
                    <a:gd fmla="*/ 352 h 9" name="T3"/>
                    <a:gd fmla="*/ 0 w 21" name="T4"/>
                    <a:gd fmla="*/ 264 h 9" name="T5"/>
                    <a:gd fmla="*/ 0 w 21" name="T6"/>
                    <a:gd fmla="*/ 0 h 9" name="T7"/>
                    <a:gd fmla="*/ 526 w 21" name="T8"/>
                    <a:gd fmla="*/ 81 h 9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9" name="T16"/>
                    <a:gd fmla="*/ 21 w 21" name="T17"/>
                    <a:gd fmla="*/ 9 h 9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9" w="21">
                      <a:moveTo>
                        <a:pt x="21" y="2"/>
                      </a:moveTo>
                      <a:lnTo>
                        <a:pt x="19" y="9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62" name="Freeform 63"/>
                <p:cNvSpPr/>
                <p:nvPr/>
              </p:nvSpPr>
              <p:spPr bwMode="gray">
                <a:xfrm>
                  <a:off x="4748" y="2924"/>
                  <a:ext cx="25" cy="29"/>
                </a:xfrm>
                <a:custGeom>
                  <a:gdLst>
                    <a:gd fmla="*/ 296 w 19" name="T0"/>
                    <a:gd fmla="*/ 399 h 21" name="T1"/>
                    <a:gd fmla="*/ 192 w 19" name="T2"/>
                    <a:gd fmla="*/ 526 h 21" name="T3"/>
                    <a:gd fmla="*/ 0 w 19" name="T4"/>
                    <a:gd fmla="*/ 181 h 21" name="T5"/>
                    <a:gd fmla="*/ 111 w 19" name="T6"/>
                    <a:gd fmla="*/ 0 h 21" name="T7"/>
                    <a:gd fmla="*/ 296 w 19" name="T8"/>
                    <a:gd fmla="*/ 399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9" name="T15"/>
                    <a:gd fmla="*/ 0 h 21" name="T16"/>
                    <a:gd fmla="*/ 19 w 19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19">
                      <a:moveTo>
                        <a:pt x="19" y="16"/>
                      </a:moveTo>
                      <a:lnTo>
                        <a:pt x="12" y="21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63" name="Freeform 64"/>
                <p:cNvSpPr/>
                <p:nvPr/>
              </p:nvSpPr>
              <p:spPr bwMode="gray">
                <a:xfrm>
                  <a:off x="4804" y="2881"/>
                  <a:ext cx="31" cy="27"/>
                </a:xfrm>
                <a:custGeom>
                  <a:gdLst>
                    <a:gd fmla="*/ 683 w 22" name="T0"/>
                    <a:gd fmla="*/ 203 h 21" name="T1"/>
                    <a:gd fmla="*/ 431 w 22" name="T2"/>
                    <a:gd fmla="*/ 261 h 21" name="T3"/>
                    <a:gd fmla="*/ 0 w 22" name="T4"/>
                    <a:gd fmla="*/ 85 h 21" name="T5"/>
                    <a:gd fmla="*/ 217 w 22" name="T6"/>
                    <a:gd fmla="*/ 0 h 21" name="T7"/>
                    <a:gd fmla="*/ 683 w 22" name="T8"/>
                    <a:gd fmla="*/ 203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2" name="T15"/>
                    <a:gd fmla="*/ 0 h 21" name="T16"/>
                    <a:gd fmla="*/ 22 w 22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22">
                      <a:moveTo>
                        <a:pt x="22" y="16"/>
                      </a:moveTo>
                      <a:lnTo>
                        <a:pt x="14" y="21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2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64" name="Freeform 65"/>
                <p:cNvSpPr/>
                <p:nvPr/>
              </p:nvSpPr>
              <p:spPr bwMode="gray">
                <a:xfrm>
                  <a:off x="4857" y="2830"/>
                  <a:ext cx="28" cy="27"/>
                </a:xfrm>
                <a:custGeom>
                  <a:gdLst>
                    <a:gd fmla="*/ 368 w 21" name="T0"/>
                    <a:gd fmla="*/ 174 h 21" name="T1"/>
                    <a:gd fmla="*/ 249 w 21" name="T2"/>
                    <a:gd fmla="*/ 261 h 21" name="T3"/>
                    <a:gd fmla="*/ 0 w 21" name="T4"/>
                    <a:gd fmla="*/ 85 h 21" name="T5"/>
                    <a:gd fmla="*/ 116 w 21" name="T6"/>
                    <a:gd fmla="*/ 0 h 21" name="T7"/>
                    <a:gd fmla="*/ 368 w 21" name="T8"/>
                    <a:gd fmla="*/ 174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21" name="T16"/>
                    <a:gd fmla="*/ 21 w 21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21">
                      <a:moveTo>
                        <a:pt x="21" y="14"/>
                      </a:moveTo>
                      <a:lnTo>
                        <a:pt x="14" y="21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21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65" name="Freeform 66"/>
                <p:cNvSpPr/>
                <p:nvPr/>
              </p:nvSpPr>
              <p:spPr bwMode="gray">
                <a:xfrm>
                  <a:off x="4905" y="2776"/>
                  <a:ext cx="29" cy="26"/>
                </a:xfrm>
                <a:custGeom>
                  <a:gdLst>
                    <a:gd fmla="*/ 526 w 21" name="T0"/>
                    <a:gd fmla="*/ 270 h 19" name="T1"/>
                    <a:gd fmla="*/ 345 w 21" name="T2"/>
                    <a:gd fmla="*/ 441 h 19" name="T3"/>
                    <a:gd fmla="*/ 0 w 21" name="T4"/>
                    <a:gd fmla="*/ 172 h 19" name="T5"/>
                    <a:gd fmla="*/ 105 w 21" name="T6"/>
                    <a:gd fmla="*/ 0 h 19" name="T7"/>
                    <a:gd fmla="*/ 526 w 21" name="T8"/>
                    <a:gd fmla="*/ 270 h 19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19" name="T16"/>
                    <a:gd fmla="*/ 21 w 21" name="T17"/>
                    <a:gd fmla="*/ 19 h 19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9" w="21">
                      <a:moveTo>
                        <a:pt x="21" y="12"/>
                      </a:moveTo>
                      <a:lnTo>
                        <a:pt x="14" y="19"/>
                      </a:ln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21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66" name="Freeform 67"/>
                <p:cNvSpPr/>
                <p:nvPr/>
              </p:nvSpPr>
              <p:spPr bwMode="gray">
                <a:xfrm>
                  <a:off x="4420" y="3054"/>
                  <a:ext cx="10" cy="28"/>
                </a:xfrm>
                <a:custGeom>
                  <a:gdLst>
                    <a:gd fmla="*/ 24 w 9" name="T0"/>
                    <a:gd fmla="*/ 476 h 21" name="T1"/>
                    <a:gd fmla="*/ 2 w 9" name="T2"/>
                    <a:gd fmla="*/ 526 h 21" name="T3"/>
                    <a:gd fmla="*/ 0 w 9" name="T4"/>
                    <a:gd fmla="*/ 0 h 21" name="T5"/>
                    <a:gd fmla="*/ 20 w 9" name="T6"/>
                    <a:gd fmla="*/ 0 h 21" name="T7"/>
                    <a:gd fmla="*/ 24 w 9" name="T8"/>
                    <a:gd fmla="*/ 476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9" name="T15"/>
                    <a:gd fmla="*/ 0 h 21" name="T16"/>
                    <a:gd fmla="*/ 9 w 9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9">
                      <a:moveTo>
                        <a:pt x="9" y="19"/>
                      </a:moveTo>
                      <a:lnTo>
                        <a:pt x="2" y="21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9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67" name="Freeform 68"/>
                <p:cNvSpPr/>
                <p:nvPr/>
              </p:nvSpPr>
              <p:spPr bwMode="gray">
                <a:xfrm>
                  <a:off x="4491" y="3045"/>
                  <a:ext cx="15" cy="29"/>
                </a:xfrm>
                <a:custGeom>
                  <a:gdLst>
                    <a:gd fmla="*/ 123 w 11" name="T0"/>
                    <a:gd fmla="*/ 457 h 21" name="T1"/>
                    <a:gd fmla="*/ 46 w 11" name="T2"/>
                    <a:gd fmla="*/ 526 h 21" name="T3"/>
                    <a:gd fmla="*/ 0 w 11" name="T4"/>
                    <a:gd fmla="*/ 0 h 21" name="T5"/>
                    <a:gd fmla="*/ 97 w 11" name="T6"/>
                    <a:gd fmla="*/ 0 h 21" name="T7"/>
                    <a:gd fmla="*/ 123 w 11" name="T8"/>
                    <a:gd fmla="*/ 457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1" name="T15"/>
                    <a:gd fmla="*/ 0 h 21" name="T16"/>
                    <a:gd fmla="*/ 11 w 11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11">
                      <a:moveTo>
                        <a:pt x="11" y="18"/>
                      </a:moveTo>
                      <a:lnTo>
                        <a:pt x="4" y="21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68" name="Freeform 69"/>
                <p:cNvSpPr/>
                <p:nvPr/>
              </p:nvSpPr>
              <p:spPr bwMode="gray">
                <a:xfrm>
                  <a:off x="4559" y="3024"/>
                  <a:ext cx="20" cy="26"/>
                </a:xfrm>
                <a:custGeom>
                  <a:gdLst>
                    <a:gd fmla="*/ 268 w 15" name="T0"/>
                    <a:gd fmla="*/ 167 h 21" name="T1"/>
                    <a:gd fmla="*/ 87 w 15" name="T2"/>
                    <a:gd fmla="*/ 181 h 21" name="T3"/>
                    <a:gd fmla="*/ 0 w 15" name="T4"/>
                    <a:gd fmla="*/ 2 h 21" name="T5"/>
                    <a:gd fmla="*/ 151 w 15" name="T6"/>
                    <a:gd fmla="*/ 0 h 21" name="T7"/>
                    <a:gd fmla="*/ 268 w 15" name="T8"/>
                    <a:gd fmla="*/ 167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5" name="T15"/>
                    <a:gd fmla="*/ 0 h 21" name="T16"/>
                    <a:gd fmla="*/ 15 w 15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15">
                      <a:moveTo>
                        <a:pt x="15" y="19"/>
                      </a:moveTo>
                      <a:lnTo>
                        <a:pt x="5" y="21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5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69" name="Freeform 70"/>
                <p:cNvSpPr/>
                <p:nvPr/>
              </p:nvSpPr>
              <p:spPr bwMode="gray">
                <a:xfrm>
                  <a:off x="4626" y="2996"/>
                  <a:ext cx="23" cy="29"/>
                </a:xfrm>
                <a:custGeom>
                  <a:gdLst>
                    <a:gd fmla="*/ 349 w 17" name="T0"/>
                    <a:gd fmla="*/ 476 h 21" name="T1"/>
                    <a:gd fmla="*/ 135 w 17" name="T2"/>
                    <a:gd fmla="*/ 526 h 21" name="T3"/>
                    <a:gd fmla="*/ 0 w 17" name="T4"/>
                    <a:gd fmla="*/ 55 h 21" name="T5"/>
                    <a:gd fmla="*/ 135 w 17" name="T6"/>
                    <a:gd fmla="*/ 0 h 21" name="T7"/>
                    <a:gd fmla="*/ 349 w 17" name="T8"/>
                    <a:gd fmla="*/ 476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7" name="T15"/>
                    <a:gd fmla="*/ 0 h 21" name="T16"/>
                    <a:gd fmla="*/ 17 w 17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17">
                      <a:moveTo>
                        <a:pt x="17" y="19"/>
                      </a:moveTo>
                      <a:lnTo>
                        <a:pt x="7" y="21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70" name="Freeform 71"/>
                <p:cNvSpPr/>
                <p:nvPr/>
              </p:nvSpPr>
              <p:spPr bwMode="gray">
                <a:xfrm>
                  <a:off x="4058" y="2996"/>
                  <a:ext cx="21" cy="33"/>
                </a:xfrm>
                <a:custGeom>
                  <a:gdLst>
                    <a:gd fmla="*/ 110 w 16" name="T0"/>
                    <a:gd fmla="*/ 575 h 24" name="T1"/>
                    <a:gd fmla="*/ 0 w 16" name="T2"/>
                    <a:gd fmla="*/ 469 h 24" name="T3"/>
                    <a:gd fmla="*/ 110 w 16" name="T4"/>
                    <a:gd fmla="*/ 0 h 24" name="T5"/>
                    <a:gd fmla="*/ 248 w 16" name="T6"/>
                    <a:gd fmla="*/ 131 h 24" name="T7"/>
                    <a:gd fmla="*/ 110 w 16" name="T8"/>
                    <a:gd fmla="*/ 575 h 24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6" name="T15"/>
                    <a:gd fmla="*/ 0 h 24" name="T16"/>
                    <a:gd fmla="*/ 16 w 16" name="T17"/>
                    <a:gd fmla="*/ 24 h 24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4" w="16">
                      <a:moveTo>
                        <a:pt x="7" y="24"/>
                      </a:moveTo>
                      <a:lnTo>
                        <a:pt x="0" y="19"/>
                      </a:lnTo>
                      <a:lnTo>
                        <a:pt x="7" y="0"/>
                      </a:lnTo>
                      <a:lnTo>
                        <a:pt x="16" y="5"/>
                      </a:lnTo>
                      <a:lnTo>
                        <a:pt x="7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71" name="Freeform 72"/>
                <p:cNvSpPr/>
                <p:nvPr/>
              </p:nvSpPr>
              <p:spPr bwMode="gray">
                <a:xfrm>
                  <a:off x="4124" y="3024"/>
                  <a:ext cx="24" cy="26"/>
                </a:xfrm>
                <a:custGeom>
                  <a:gdLst>
                    <a:gd fmla="*/ 315 w 17" name="T0"/>
                    <a:gd fmla="*/ 181 h 21" name="T1"/>
                    <a:gd fmla="*/ 0 w 17" name="T2"/>
                    <a:gd fmla="*/ 167 h 21" name="T3"/>
                    <a:gd fmla="*/ 223 w 17" name="T4"/>
                    <a:gd fmla="*/ 0 h 21" name="T5"/>
                    <a:gd fmla="*/ 541 w 17" name="T6"/>
                    <a:gd fmla="*/ 2 h 21" name="T7"/>
                    <a:gd fmla="*/ 315 w 17" name="T8"/>
                    <a:gd fmla="*/ 181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7" name="T15"/>
                    <a:gd fmla="*/ 0 h 21" name="T16"/>
                    <a:gd fmla="*/ 17 w 17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17">
                      <a:moveTo>
                        <a:pt x="10" y="21"/>
                      </a:moveTo>
                      <a:lnTo>
                        <a:pt x="0" y="19"/>
                      </a:lnTo>
                      <a:lnTo>
                        <a:pt x="7" y="0"/>
                      </a:lnTo>
                      <a:lnTo>
                        <a:pt x="17" y="2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72" name="Freeform 73"/>
                <p:cNvSpPr/>
                <p:nvPr/>
              </p:nvSpPr>
              <p:spPr bwMode="gray">
                <a:xfrm>
                  <a:off x="4198" y="3045"/>
                  <a:ext cx="20" cy="29"/>
                </a:xfrm>
                <a:custGeom>
                  <a:gdLst>
                    <a:gd fmla="*/ 333 w 14" name="T0"/>
                    <a:gd fmla="*/ 526 h 21" name="T1"/>
                    <a:gd fmla="*/ 0 w 14" name="T2"/>
                    <a:gd fmla="*/ 457 h 21" name="T3"/>
                    <a:gd fmla="*/ 163 w 14" name="T4"/>
                    <a:gd fmla="*/ 0 h 21" name="T5"/>
                    <a:gd fmla="*/ 499 w 14" name="T6"/>
                    <a:gd fmla="*/ 0 h 21" name="T7"/>
                    <a:gd fmla="*/ 333 w 14" name="T8"/>
                    <a:gd fmla="*/ 526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4" name="T15"/>
                    <a:gd fmla="*/ 0 h 21" name="T16"/>
                    <a:gd fmla="*/ 14 w 14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14">
                      <a:moveTo>
                        <a:pt x="9" y="21"/>
                      </a:moveTo>
                      <a:lnTo>
                        <a:pt x="0" y="18"/>
                      </a:lnTo>
                      <a:lnTo>
                        <a:pt x="4" y="0"/>
                      </a:lnTo>
                      <a:lnTo>
                        <a:pt x="14" y="0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73" name="Freeform 74"/>
                <p:cNvSpPr/>
                <p:nvPr/>
              </p:nvSpPr>
              <p:spPr bwMode="gray">
                <a:xfrm>
                  <a:off x="4272" y="3054"/>
                  <a:ext cx="17" cy="28"/>
                </a:xfrm>
                <a:custGeom>
                  <a:gdLst>
                    <a:gd fmla="*/ 299 w 12" name="T0"/>
                    <a:gd fmla="*/ 526 h 21" name="T1"/>
                    <a:gd fmla="*/ 0 w 12" name="T2"/>
                    <a:gd fmla="*/ 476 h 21" name="T3"/>
                    <a:gd fmla="*/ 74 w 12" name="T4"/>
                    <a:gd fmla="*/ 0 h 21" name="T5"/>
                    <a:gd fmla="*/ 387 w 12" name="T6"/>
                    <a:gd fmla="*/ 0 h 21" name="T7"/>
                    <a:gd fmla="*/ 299 w 12" name="T8"/>
                    <a:gd fmla="*/ 526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2" name="T15"/>
                    <a:gd fmla="*/ 0 h 21" name="T16"/>
                    <a:gd fmla="*/ 12 w 12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12">
                      <a:moveTo>
                        <a:pt x="9" y="21"/>
                      </a:moveTo>
                      <a:lnTo>
                        <a:pt x="0" y="19"/>
                      </a:lnTo>
                      <a:lnTo>
                        <a:pt x="2" y="0"/>
                      </a:lnTo>
                      <a:lnTo>
                        <a:pt x="12" y="0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74" name="Freeform 75"/>
                <p:cNvSpPr/>
                <p:nvPr/>
              </p:nvSpPr>
              <p:spPr bwMode="gray">
                <a:xfrm>
                  <a:off x="3772" y="2773"/>
                  <a:ext cx="31" cy="26"/>
                </a:xfrm>
                <a:custGeom>
                  <a:gdLst>
                    <a:gd fmla="*/ 154 w 22" name="T0"/>
                    <a:gd fmla="*/ 296 h 19" name="T1"/>
                    <a:gd fmla="*/ 0 w 22" name="T2"/>
                    <a:gd fmla="*/ 192 h 19" name="T3"/>
                    <a:gd fmla="*/ 533 w 22" name="T4"/>
                    <a:gd fmla="*/ 0 h 19" name="T5"/>
                    <a:gd fmla="*/ 683 w 22" name="T6"/>
                    <a:gd fmla="*/ 111 h 19" name="T7"/>
                    <a:gd fmla="*/ 154 w 22" name="T8"/>
                    <a:gd fmla="*/ 296 h 19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2" name="T15"/>
                    <a:gd fmla="*/ 0 h 19" name="T16"/>
                    <a:gd fmla="*/ 22 w 22" name="T17"/>
                    <a:gd fmla="*/ 19 h 19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9" w="22">
                      <a:moveTo>
                        <a:pt x="5" y="19"/>
                      </a:moveTo>
                      <a:lnTo>
                        <a:pt x="0" y="12"/>
                      </a:lnTo>
                      <a:lnTo>
                        <a:pt x="17" y="0"/>
                      </a:lnTo>
                      <a:lnTo>
                        <a:pt x="22" y="7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75" name="Freeform 76"/>
                <p:cNvSpPr/>
                <p:nvPr/>
              </p:nvSpPr>
              <p:spPr bwMode="gray">
                <a:xfrm>
                  <a:off x="3819" y="2830"/>
                  <a:ext cx="28" cy="27"/>
                </a:xfrm>
                <a:custGeom>
                  <a:gdLst>
                    <a:gd fmla="*/ 116 w 21" name="T0"/>
                    <a:gd fmla="*/ 261 h 21" name="T1"/>
                    <a:gd fmla="*/ 0 w 21" name="T2"/>
                    <a:gd fmla="*/ 174 h 21" name="T3"/>
                    <a:gd fmla="*/ 276 w 21" name="T4"/>
                    <a:gd fmla="*/ 0 h 21" name="T5"/>
                    <a:gd fmla="*/ 368 w 21" name="T6"/>
                    <a:gd fmla="*/ 85 h 21" name="T7"/>
                    <a:gd fmla="*/ 116 w 21" name="T8"/>
                    <a:gd fmla="*/ 261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21" name="T16"/>
                    <a:gd fmla="*/ 21 w 21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21">
                      <a:moveTo>
                        <a:pt x="7" y="21"/>
                      </a:moveTo>
                      <a:lnTo>
                        <a:pt x="0" y="14"/>
                      </a:lnTo>
                      <a:lnTo>
                        <a:pt x="16" y="0"/>
                      </a:lnTo>
                      <a:lnTo>
                        <a:pt x="21" y="7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76" name="Freeform 77"/>
                <p:cNvSpPr/>
                <p:nvPr/>
              </p:nvSpPr>
              <p:spPr bwMode="gray">
                <a:xfrm>
                  <a:off x="3873" y="2881"/>
                  <a:ext cx="26" cy="27"/>
                </a:xfrm>
                <a:custGeom>
                  <a:gdLst>
                    <a:gd fmla="*/ 172 w 19" name="T0"/>
                    <a:gd fmla="*/ 261 h 21" name="T1"/>
                    <a:gd fmla="*/ 0 w 19" name="T2"/>
                    <a:gd fmla="*/ 174 h 21" name="T3"/>
                    <a:gd fmla="*/ 322 w 19" name="T4"/>
                    <a:gd fmla="*/ 0 h 21" name="T5"/>
                    <a:gd fmla="*/ 441 w 19" name="T6"/>
                    <a:gd fmla="*/ 85 h 21" name="T7"/>
                    <a:gd fmla="*/ 172 w 19" name="T8"/>
                    <a:gd fmla="*/ 261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9" name="T15"/>
                    <a:gd fmla="*/ 0 h 21" name="T16"/>
                    <a:gd fmla="*/ 19 w 19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19">
                      <a:moveTo>
                        <a:pt x="7" y="21"/>
                      </a:moveTo>
                      <a:lnTo>
                        <a:pt x="0" y="14"/>
                      </a:lnTo>
                      <a:lnTo>
                        <a:pt x="14" y="0"/>
                      </a:lnTo>
                      <a:lnTo>
                        <a:pt x="19" y="7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77" name="Freeform 78"/>
                <p:cNvSpPr/>
                <p:nvPr/>
              </p:nvSpPr>
              <p:spPr bwMode="gray">
                <a:xfrm>
                  <a:off x="3929" y="2928"/>
                  <a:ext cx="31" cy="27"/>
                </a:xfrm>
                <a:custGeom>
                  <a:gdLst>
                    <a:gd fmla="*/ 244 w 21" name="T0"/>
                    <a:gd fmla="*/ 181 h 21" name="T1"/>
                    <a:gd fmla="*/ 0 w 21" name="T2"/>
                    <a:gd fmla="*/ 118 h 21" name="T3"/>
                    <a:gd fmla="*/ 416 w 21" name="T4"/>
                    <a:gd fmla="*/ 0 h 21" name="T5"/>
                    <a:gd fmla="*/ 737 w 21" name="T6"/>
                    <a:gd fmla="*/ 40 h 21" name="T7"/>
                    <a:gd fmla="*/ 244 w 21" name="T8"/>
                    <a:gd fmla="*/ 181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21" name="T16"/>
                    <a:gd fmla="*/ 21 w 21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21">
                      <a:moveTo>
                        <a:pt x="7" y="21"/>
                      </a:moveTo>
                      <a:lnTo>
                        <a:pt x="0" y="14"/>
                      </a:lnTo>
                      <a:lnTo>
                        <a:pt x="12" y="0"/>
                      </a:lnTo>
                      <a:lnTo>
                        <a:pt x="21" y="5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78" name="Freeform 79"/>
                <p:cNvSpPr/>
                <p:nvPr/>
              </p:nvSpPr>
              <p:spPr bwMode="gray">
                <a:xfrm>
                  <a:off x="3646" y="2446"/>
                  <a:ext cx="27" cy="13"/>
                </a:xfrm>
                <a:custGeom>
                  <a:gdLst>
                    <a:gd fmla="*/ 0 w 21" name="T0"/>
                    <a:gd fmla="*/ 352 h 9" name="T1"/>
                    <a:gd fmla="*/ 0 w 21" name="T2"/>
                    <a:gd fmla="*/ 81 h 9" name="T3"/>
                    <a:gd fmla="*/ 231 w 21" name="T4"/>
                    <a:gd fmla="*/ 0 h 9" name="T5"/>
                    <a:gd fmla="*/ 261 w 21" name="T6"/>
                    <a:gd fmla="*/ 264 h 9" name="T7"/>
                    <a:gd fmla="*/ 0 w 21" name="T8"/>
                    <a:gd fmla="*/ 352 h 9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9" name="T16"/>
                    <a:gd fmla="*/ 21 w 21" name="T17"/>
                    <a:gd fmla="*/ 9 h 9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9" w="21">
                      <a:moveTo>
                        <a:pt x="0" y="9"/>
                      </a:moveTo>
                      <a:lnTo>
                        <a:pt x="0" y="2"/>
                      </a:lnTo>
                      <a:lnTo>
                        <a:pt x="19" y="0"/>
                      </a:lnTo>
                      <a:lnTo>
                        <a:pt x="21" y="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79" name="Freeform 80"/>
                <p:cNvSpPr/>
                <p:nvPr/>
              </p:nvSpPr>
              <p:spPr bwMode="gray">
                <a:xfrm>
                  <a:off x="3655" y="2516"/>
                  <a:ext cx="29" cy="17"/>
                </a:xfrm>
                <a:custGeom>
                  <a:gdLst>
                    <a:gd fmla="*/ 55 w 21" name="T0"/>
                    <a:gd fmla="*/ 387 h 12" name="T1"/>
                    <a:gd fmla="*/ 0 w 21" name="T2"/>
                    <a:gd fmla="*/ 163 h 12" name="T3"/>
                    <a:gd fmla="*/ 476 w 21" name="T4"/>
                    <a:gd fmla="*/ 0 h 12" name="T5"/>
                    <a:gd fmla="*/ 526 w 21" name="T6"/>
                    <a:gd fmla="*/ 299 h 12" name="T7"/>
                    <a:gd fmla="*/ 55 w 21" name="T8"/>
                    <a:gd fmla="*/ 387 h 12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12" name="T16"/>
                    <a:gd fmla="*/ 21 w 21" name="T17"/>
                    <a:gd fmla="*/ 12 h 12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2" w="21">
                      <a:moveTo>
                        <a:pt x="2" y="12"/>
                      </a:moveTo>
                      <a:lnTo>
                        <a:pt x="0" y="5"/>
                      </a:lnTo>
                      <a:lnTo>
                        <a:pt x="19" y="0"/>
                      </a:lnTo>
                      <a:lnTo>
                        <a:pt x="21" y="9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80" name="Freeform 81"/>
                <p:cNvSpPr/>
                <p:nvPr/>
              </p:nvSpPr>
              <p:spPr bwMode="gray">
                <a:xfrm>
                  <a:off x="3673" y="2585"/>
                  <a:ext cx="31" cy="20"/>
                </a:xfrm>
                <a:custGeom>
                  <a:gdLst>
                    <a:gd fmla="*/ 89 w 22" name="T0"/>
                    <a:gd fmla="*/ 499 h 14" name="T1"/>
                    <a:gd fmla="*/ 0 w 22" name="T2"/>
                    <a:gd fmla="*/ 171 h 14" name="T3"/>
                    <a:gd fmla="*/ 596 w 22" name="T4"/>
                    <a:gd fmla="*/ 0 h 14" name="T5"/>
                    <a:gd fmla="*/ 683 w 22" name="T6"/>
                    <a:gd fmla="*/ 244 h 14" name="T7"/>
                    <a:gd fmla="*/ 89 w 22" name="T8"/>
                    <a:gd fmla="*/ 499 h 14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2" name="T15"/>
                    <a:gd fmla="*/ 0 h 14" name="T16"/>
                    <a:gd fmla="*/ 22 w 22" name="T17"/>
                    <a:gd fmla="*/ 14 h 14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4" w="22">
                      <a:moveTo>
                        <a:pt x="3" y="14"/>
                      </a:moveTo>
                      <a:lnTo>
                        <a:pt x="0" y="5"/>
                      </a:lnTo>
                      <a:lnTo>
                        <a:pt x="19" y="0"/>
                      </a:lnTo>
                      <a:lnTo>
                        <a:pt x="22" y="7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81" name="Freeform 82"/>
                <p:cNvSpPr/>
                <p:nvPr/>
              </p:nvSpPr>
              <p:spPr bwMode="gray">
                <a:xfrm>
                  <a:off x="3700" y="2653"/>
                  <a:ext cx="33" cy="20"/>
                </a:xfrm>
                <a:custGeom>
                  <a:gdLst>
                    <a:gd fmla="*/ 131 w 24" name="T0"/>
                    <a:gd fmla="*/ 149 h 16" name="T1"/>
                    <a:gd fmla="*/ 0 w 24" name="T2"/>
                    <a:gd fmla="*/ 62 h 16" name="T3"/>
                    <a:gd fmla="*/ 469 w 24" name="T4"/>
                    <a:gd fmla="*/ 0 h 16" name="T5"/>
                    <a:gd fmla="*/ 575 w 24" name="T6"/>
                    <a:gd fmla="*/ 62 h 16" name="T7"/>
                    <a:gd fmla="*/ 131 w 24" name="T8"/>
                    <a:gd fmla="*/ 149 h 16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4" name="T15"/>
                    <a:gd fmla="*/ 0 h 16" name="T16"/>
                    <a:gd fmla="*/ 24 w 24" name="T17"/>
                    <a:gd fmla="*/ 16 h 16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6" w="24">
                      <a:moveTo>
                        <a:pt x="5" y="16"/>
                      </a:moveTo>
                      <a:lnTo>
                        <a:pt x="0" y="7"/>
                      </a:lnTo>
                      <a:lnTo>
                        <a:pt x="19" y="0"/>
                      </a:lnTo>
                      <a:lnTo>
                        <a:pt x="24" y="7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82" name="Freeform 83"/>
                <p:cNvSpPr/>
                <p:nvPr/>
              </p:nvSpPr>
              <p:spPr bwMode="gray">
                <a:xfrm>
                  <a:off x="3700" y="2089"/>
                  <a:ext cx="28" cy="22"/>
                </a:xfrm>
                <a:custGeom>
                  <a:gdLst>
                    <a:gd fmla="*/ 0 w 21" name="T0"/>
                    <a:gd fmla="*/ 97 h 17" name="T1"/>
                    <a:gd fmla="*/ 49 w 21" name="T2"/>
                    <a:gd fmla="*/ 0 h 17" name="T3"/>
                    <a:gd fmla="*/ 368 w 21" name="T4"/>
                    <a:gd fmla="*/ 97 h 17" name="T5"/>
                    <a:gd fmla="*/ 332 w 21" name="T6"/>
                    <a:gd fmla="*/ 221 h 17" name="T7"/>
                    <a:gd fmla="*/ 0 w 21" name="T8"/>
                    <a:gd fmla="*/ 97 h 17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17" name="T16"/>
                    <a:gd fmla="*/ 21 w 21" name="T17"/>
                    <a:gd fmla="*/ 17 h 17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7" w="21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21" y="7"/>
                      </a:lnTo>
                      <a:lnTo>
                        <a:pt x="19" y="1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83" name="Freeform 84"/>
                <p:cNvSpPr/>
                <p:nvPr/>
              </p:nvSpPr>
              <p:spPr bwMode="gray">
                <a:xfrm>
                  <a:off x="3673" y="2156"/>
                  <a:ext cx="31" cy="21"/>
                </a:xfrm>
                <a:custGeom>
                  <a:gdLst>
                    <a:gd fmla="*/ 0 w 22" name="T0"/>
                    <a:gd fmla="*/ 144 h 16" name="T1"/>
                    <a:gd fmla="*/ 89 w 22" name="T2"/>
                    <a:gd fmla="*/ 0 h 16" name="T3"/>
                    <a:gd fmla="*/ 683 w 22" name="T4"/>
                    <a:gd fmla="*/ 110 h 16" name="T5"/>
                    <a:gd fmla="*/ 596 w 22" name="T6"/>
                    <a:gd fmla="*/ 248 h 16" name="T7"/>
                    <a:gd fmla="*/ 0 w 22" name="T8"/>
                    <a:gd fmla="*/ 144 h 16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2" name="T15"/>
                    <a:gd fmla="*/ 0 h 16" name="T16"/>
                    <a:gd fmla="*/ 22 w 22" name="T17"/>
                    <a:gd fmla="*/ 16 h 16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6" w="22">
                      <a:moveTo>
                        <a:pt x="0" y="9"/>
                      </a:moveTo>
                      <a:lnTo>
                        <a:pt x="3" y="0"/>
                      </a:lnTo>
                      <a:lnTo>
                        <a:pt x="22" y="7"/>
                      </a:lnTo>
                      <a:lnTo>
                        <a:pt x="19" y="1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84" name="Freeform 85"/>
                <p:cNvSpPr/>
                <p:nvPr/>
              </p:nvSpPr>
              <p:spPr bwMode="gray">
                <a:xfrm>
                  <a:off x="3655" y="2228"/>
                  <a:ext cx="29" cy="18"/>
                </a:xfrm>
                <a:custGeom>
                  <a:gdLst>
                    <a:gd fmla="*/ 0 w 21" name="T0"/>
                    <a:gd fmla="*/ 109 h 14" name="T1"/>
                    <a:gd fmla="*/ 55 w 21" name="T2"/>
                    <a:gd fmla="*/ 0 h 14" name="T3"/>
                    <a:gd fmla="*/ 526 w 21" name="T4"/>
                    <a:gd fmla="*/ 59 h 14" name="T5"/>
                    <a:gd fmla="*/ 476 w 21" name="T6"/>
                    <a:gd fmla="*/ 174 h 14" name="T7"/>
                    <a:gd fmla="*/ 0 w 21" name="T8"/>
                    <a:gd fmla="*/ 109 h 14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14" name="T16"/>
                    <a:gd fmla="*/ 21 w 21" name="T17"/>
                    <a:gd fmla="*/ 14 h 14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4" w="21">
                      <a:moveTo>
                        <a:pt x="0" y="9"/>
                      </a:moveTo>
                      <a:lnTo>
                        <a:pt x="2" y="0"/>
                      </a:lnTo>
                      <a:lnTo>
                        <a:pt x="21" y="5"/>
                      </a:lnTo>
                      <a:lnTo>
                        <a:pt x="19" y="1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85" name="Freeform 86"/>
                <p:cNvSpPr/>
                <p:nvPr/>
              </p:nvSpPr>
              <p:spPr bwMode="gray">
                <a:xfrm>
                  <a:off x="3646" y="2300"/>
                  <a:ext cx="27" cy="15"/>
                </a:xfrm>
                <a:custGeom>
                  <a:gdLst>
                    <a:gd fmla="*/ 0 w 21" name="T0"/>
                    <a:gd fmla="*/ 172 h 12" name="T1"/>
                    <a:gd fmla="*/ 0 w 21" name="T2"/>
                    <a:gd fmla="*/ 0 h 12" name="T3"/>
                    <a:gd fmla="*/ 261 w 21" name="T4"/>
                    <a:gd fmla="*/ 49 h 12" name="T5"/>
                    <a:gd fmla="*/ 231 w 21" name="T6"/>
                    <a:gd fmla="*/ 207 h 12" name="T7"/>
                    <a:gd fmla="*/ 0 w 21" name="T8"/>
                    <a:gd fmla="*/ 172 h 12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1" name="T15"/>
                    <a:gd fmla="*/ 0 h 12" name="T16"/>
                    <a:gd fmla="*/ 21 w 21" name="T17"/>
                    <a:gd fmla="*/ 12 h 12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2" w="21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21" y="3"/>
                      </a:lnTo>
                      <a:lnTo>
                        <a:pt x="19" y="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86" name="Freeform 87"/>
                <p:cNvSpPr/>
                <p:nvPr/>
              </p:nvSpPr>
              <p:spPr bwMode="gray">
                <a:xfrm>
                  <a:off x="3929" y="1808"/>
                  <a:ext cx="27" cy="27"/>
                </a:xfrm>
                <a:custGeom>
                  <a:gdLst>
                    <a:gd fmla="*/ 0 w 19" name="T0"/>
                    <a:gd fmla="*/ 46 h 21" name="T1"/>
                    <a:gd fmla="*/ 172 w 19" name="T2"/>
                    <a:gd fmla="*/ 0 h 21" name="T3"/>
                    <a:gd fmla="*/ 441 w 19" name="T4"/>
                    <a:gd fmla="*/ 203 h 21" name="T5"/>
                    <a:gd fmla="*/ 270 w 19" name="T6"/>
                    <a:gd fmla="*/ 261 h 21" name="T7"/>
                    <a:gd fmla="*/ 0 w 19" name="T8"/>
                    <a:gd fmla="*/ 46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9" name="T15"/>
                    <a:gd fmla="*/ 0 h 21" name="T16"/>
                    <a:gd fmla="*/ 19 w 19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19">
                      <a:moveTo>
                        <a:pt x="0" y="4"/>
                      </a:moveTo>
                      <a:lnTo>
                        <a:pt x="7" y="0"/>
                      </a:lnTo>
                      <a:lnTo>
                        <a:pt x="19" y="16"/>
                      </a:lnTo>
                      <a:lnTo>
                        <a:pt x="12" y="2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87" name="Freeform 88"/>
                <p:cNvSpPr/>
                <p:nvPr/>
              </p:nvSpPr>
              <p:spPr bwMode="gray">
                <a:xfrm>
                  <a:off x="3873" y="1850"/>
                  <a:ext cx="26" cy="30"/>
                </a:xfrm>
                <a:custGeom>
                  <a:gdLst>
                    <a:gd fmla="*/ 0 w 19" name="T0"/>
                    <a:gd fmla="*/ 244 h 21" name="T1"/>
                    <a:gd fmla="*/ 172 w 19" name="T2"/>
                    <a:gd fmla="*/ 0 h 21" name="T3"/>
                    <a:gd fmla="*/ 441 w 19" name="T4"/>
                    <a:gd fmla="*/ 571 h 21" name="T5"/>
                    <a:gd fmla="*/ 322 w 19" name="T6"/>
                    <a:gd fmla="*/ 737 h 21" name="T7"/>
                    <a:gd fmla="*/ 0 w 19" name="T8"/>
                    <a:gd fmla="*/ 244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9" name="T15"/>
                    <a:gd fmla="*/ 0 h 21" name="T16"/>
                    <a:gd fmla="*/ 19 w 19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19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19" y="16"/>
                      </a:lnTo>
                      <a:lnTo>
                        <a:pt x="14" y="2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88" name="Freeform 89"/>
                <p:cNvSpPr/>
                <p:nvPr/>
              </p:nvSpPr>
              <p:spPr bwMode="gray">
                <a:xfrm>
                  <a:off x="3821" y="1905"/>
                  <a:ext cx="27" cy="27"/>
                </a:xfrm>
                <a:custGeom>
                  <a:gdLst>
                    <a:gd fmla="*/ 0 w 19" name="T0"/>
                    <a:gd fmla="*/ 172 h 19" name="T1"/>
                    <a:gd fmla="*/ 126 w 19" name="T2"/>
                    <a:gd fmla="*/ 0 h 19" name="T3"/>
                    <a:gd fmla="*/ 441 w 19" name="T4"/>
                    <a:gd fmla="*/ 322 h 19" name="T5"/>
                    <a:gd fmla="*/ 322 w 19" name="T6"/>
                    <a:gd fmla="*/ 441 h 19" name="T7"/>
                    <a:gd fmla="*/ 0 w 19" name="T8"/>
                    <a:gd fmla="*/ 172 h 19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9" name="T15"/>
                    <a:gd fmla="*/ 0 h 19" name="T16"/>
                    <a:gd fmla="*/ 19 w 19" name="T17"/>
                    <a:gd fmla="*/ 19 h 19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9" w="19">
                      <a:moveTo>
                        <a:pt x="0" y="7"/>
                      </a:moveTo>
                      <a:lnTo>
                        <a:pt x="5" y="0"/>
                      </a:lnTo>
                      <a:lnTo>
                        <a:pt x="19" y="14"/>
                      </a:lnTo>
                      <a:lnTo>
                        <a:pt x="14" y="1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89" name="Freeform 90"/>
                <p:cNvSpPr/>
                <p:nvPr/>
              </p:nvSpPr>
              <p:spPr bwMode="gray">
                <a:xfrm>
                  <a:off x="3772" y="1961"/>
                  <a:ext cx="31" cy="25"/>
                </a:xfrm>
                <a:custGeom>
                  <a:gdLst>
                    <a:gd fmla="*/ 0 w 22" name="T0"/>
                    <a:gd fmla="*/ 125 h 19" name="T1"/>
                    <a:gd fmla="*/ 154 w 22" name="T2"/>
                    <a:gd fmla="*/ 0 h 19" name="T3"/>
                    <a:gd fmla="*/ 683 w 22" name="T4"/>
                    <a:gd fmla="*/ 192 h 19" name="T5"/>
                    <a:gd fmla="*/ 533 w 22" name="T6"/>
                    <a:gd fmla="*/ 296 h 19" name="T7"/>
                    <a:gd fmla="*/ 0 w 22" name="T8"/>
                    <a:gd fmla="*/ 125 h 19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2" name="T15"/>
                    <a:gd fmla="*/ 0 h 19" name="T16"/>
                    <a:gd fmla="*/ 22 w 22" name="T17"/>
                    <a:gd fmla="*/ 19 h 19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9" w="22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22" y="12"/>
                      </a:lnTo>
                      <a:lnTo>
                        <a:pt x="17" y="19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90" name="Freeform 91"/>
                <p:cNvSpPr/>
                <p:nvPr/>
              </p:nvSpPr>
              <p:spPr bwMode="gray">
                <a:xfrm>
                  <a:off x="4272" y="1680"/>
                  <a:ext cx="17" cy="29"/>
                </a:xfrm>
                <a:custGeom>
                  <a:gdLst>
                    <a:gd fmla="*/ 0 w 12" name="T0"/>
                    <a:gd fmla="*/ 0 h 21" name="T1"/>
                    <a:gd fmla="*/ 299 w 12" name="T2"/>
                    <a:gd fmla="*/ 0 h 21" name="T3"/>
                    <a:gd fmla="*/ 387 w 12" name="T4"/>
                    <a:gd fmla="*/ 476 h 21" name="T5"/>
                    <a:gd fmla="*/ 74 w 12" name="T6"/>
                    <a:gd fmla="*/ 526 h 21" name="T7"/>
                    <a:gd fmla="*/ 0 w 12" name="T8"/>
                    <a:gd fmla="*/ 0 h 2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2" name="T15"/>
                    <a:gd fmla="*/ 0 h 21" name="T16"/>
                    <a:gd fmla="*/ 12 w 12" name="T17"/>
                    <a:gd fmla="*/ 21 h 2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1" w="12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2" y="19"/>
                      </a:lnTo>
                      <a:lnTo>
                        <a:pt x="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91" name="Freeform 92"/>
                <p:cNvSpPr/>
                <p:nvPr/>
              </p:nvSpPr>
              <p:spPr bwMode="gray">
                <a:xfrm>
                  <a:off x="4198" y="1689"/>
                  <a:ext cx="16" cy="31"/>
                </a:xfrm>
                <a:custGeom>
                  <a:gdLst>
                    <a:gd fmla="*/ 0 w 11" name="T0"/>
                    <a:gd fmla="*/ 89 h 22" name="T1"/>
                    <a:gd fmla="*/ 391 w 11" name="T2"/>
                    <a:gd fmla="*/ 0 h 22" name="T3"/>
                    <a:gd fmla="*/ 455 w 11" name="T4"/>
                    <a:gd fmla="*/ 596 h 22" name="T5"/>
                    <a:gd fmla="*/ 185 w 11" name="T6"/>
                    <a:gd fmla="*/ 683 h 22" name="T7"/>
                    <a:gd fmla="*/ 0 w 11" name="T8"/>
                    <a:gd fmla="*/ 89 h 22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1" name="T15"/>
                    <a:gd fmla="*/ 0 h 22" name="T16"/>
                    <a:gd fmla="*/ 11 w 11" name="T17"/>
                    <a:gd fmla="*/ 22 h 22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2" w="11">
                      <a:moveTo>
                        <a:pt x="0" y="3"/>
                      </a:moveTo>
                      <a:lnTo>
                        <a:pt x="9" y="0"/>
                      </a:lnTo>
                      <a:lnTo>
                        <a:pt x="11" y="19"/>
                      </a:lnTo>
                      <a:lnTo>
                        <a:pt x="4" y="2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92" name="Freeform 93"/>
                <p:cNvSpPr/>
                <p:nvPr/>
              </p:nvSpPr>
              <p:spPr bwMode="gray">
                <a:xfrm>
                  <a:off x="4128" y="1709"/>
                  <a:ext cx="20" cy="28"/>
                </a:xfrm>
                <a:custGeom>
                  <a:gdLst>
                    <a:gd fmla="*/ 0 w 14" name="T0"/>
                    <a:gd fmla="*/ 36 h 22" name="T1"/>
                    <a:gd fmla="*/ 244 w 14" name="T2"/>
                    <a:gd fmla="*/ 0 h 22" name="T3"/>
                    <a:gd fmla="*/ 499 w 14" name="T4"/>
                    <a:gd fmla="*/ 213 h 22" name="T5"/>
                    <a:gd fmla="*/ 163 w 14" name="T6"/>
                    <a:gd fmla="*/ 249 h 22" name="T7"/>
                    <a:gd fmla="*/ 0 w 14" name="T8"/>
                    <a:gd fmla="*/ 36 h 22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4" name="T15"/>
                    <a:gd fmla="*/ 0 h 22" name="T16"/>
                    <a:gd fmla="*/ 14 w 14" name="T17"/>
                    <a:gd fmla="*/ 22 h 22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2" w="14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14" y="19"/>
                      </a:lnTo>
                      <a:lnTo>
                        <a:pt x="4" y="2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93" name="Freeform 94"/>
                <p:cNvSpPr/>
                <p:nvPr/>
              </p:nvSpPr>
              <p:spPr bwMode="gray">
                <a:xfrm>
                  <a:off x="4058" y="1733"/>
                  <a:ext cx="21" cy="33"/>
                </a:xfrm>
                <a:custGeom>
                  <a:gdLst>
                    <a:gd fmla="*/ 0 w 16" name="T0"/>
                    <a:gd fmla="*/ 131 h 24" name="T1"/>
                    <a:gd fmla="*/ 110 w 16" name="T2"/>
                    <a:gd fmla="*/ 0 h 24" name="T3"/>
                    <a:gd fmla="*/ 248 w 16" name="T4"/>
                    <a:gd fmla="*/ 469 h 24" name="T5"/>
                    <a:gd fmla="*/ 110 w 16" name="T6"/>
                    <a:gd fmla="*/ 575 h 24" name="T7"/>
                    <a:gd fmla="*/ 0 w 16" name="T8"/>
                    <a:gd fmla="*/ 131 h 24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6" name="T15"/>
                    <a:gd fmla="*/ 0 h 24" name="T16"/>
                    <a:gd fmla="*/ 16 w 16" name="T17"/>
                    <a:gd fmla="*/ 24 h 24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24" w="16">
                      <a:moveTo>
                        <a:pt x="0" y="5"/>
                      </a:moveTo>
                      <a:lnTo>
                        <a:pt x="7" y="0"/>
                      </a:lnTo>
                      <a:lnTo>
                        <a:pt x="16" y="19"/>
                      </a:lnTo>
                      <a:lnTo>
                        <a:pt x="7" y="2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zh-CN" kern="0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</p:grpSp>
          <p:grpSp>
            <p:nvGrpSpPr>
              <p:cNvPr id="21" name="Group 95"/>
              <p:cNvGrpSpPr/>
              <p:nvPr/>
            </p:nvGrpSpPr>
            <p:grpSpPr>
              <a:xfrm>
                <a:off x="3681" y="1716"/>
                <a:ext cx="1350" cy="1321"/>
                <a:chOff x="3681" y="1716"/>
                <a:chExt cx="1350" cy="1321"/>
              </a:xfrm>
            </p:grpSpPr>
            <p:sp>
              <p:nvSpPr>
                <p:cNvPr id="22" name="Text Box 96"/>
                <p:cNvSpPr txBox="1">
                  <a:spLocks noChangeArrowheads="1"/>
                </p:cNvSpPr>
                <p:nvPr/>
              </p:nvSpPr>
              <p:spPr bwMode="gray">
                <a:xfrm>
                  <a:off x="4278" y="2871"/>
                  <a:ext cx="158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typeface="Arial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typeface="Arial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typeface="Arial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typeface="Arial"/>
                    </a:defRPr>
                  </a:lvl5pPr>
                  <a:lvl6pPr algn="ctr"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6pPr>
                  <a:lvl7pPr algn="ctr"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7pPr>
                  <a:lvl8pPr algn="ctr"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8pPr>
                  <a:lvl9pPr algn="ctr"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zh-CN" b="1" kern="0" lang="de-DE" sz="1400">
                      <a:solidFill>
                        <a:srgbClr val="FFFFFF"/>
                      </a:solidFill>
                      <a:latin charset="-122" pitchFamily="34" typeface="微软雅黑"/>
                      <a:ea charset="-122" pitchFamily="34" typeface="微软雅黑"/>
                    </a:rPr>
                    <a:t>6</a:t>
                  </a:r>
                </a:p>
              </p:txBody>
            </p:sp>
            <p:sp>
              <p:nvSpPr>
                <p:cNvPr id="23" name="Text Box 97"/>
                <p:cNvSpPr txBox="1">
                  <a:spLocks noChangeArrowheads="1"/>
                </p:cNvSpPr>
                <p:nvPr/>
              </p:nvSpPr>
              <p:spPr bwMode="gray">
                <a:xfrm>
                  <a:off x="3977" y="2791"/>
                  <a:ext cx="158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typeface="Arial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typeface="Arial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typeface="Arial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typeface="Arial"/>
                    </a:defRPr>
                  </a:lvl5pPr>
                  <a:lvl6pPr algn="ctr"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6pPr>
                  <a:lvl7pPr algn="ctr"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7pPr>
                  <a:lvl8pPr algn="ctr"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8pPr>
                  <a:lvl9pPr algn="ctr"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zh-CN" b="1" kern="0" lang="de-DE" sz="1400">
                      <a:solidFill>
                        <a:srgbClr val="FFFFFF"/>
                      </a:solidFill>
                      <a:latin charset="-122" pitchFamily="34" typeface="微软雅黑"/>
                      <a:ea charset="-122" pitchFamily="34" typeface="微软雅黑"/>
                    </a:rPr>
                    <a:t>7</a:t>
                  </a:r>
                </a:p>
              </p:txBody>
            </p:sp>
            <p:sp>
              <p:nvSpPr>
                <p:cNvPr id="24" name="Text Box 98"/>
                <p:cNvSpPr txBox="1">
                  <a:spLocks noChangeArrowheads="1"/>
                </p:cNvSpPr>
                <p:nvPr/>
              </p:nvSpPr>
              <p:spPr bwMode="gray">
                <a:xfrm>
                  <a:off x="3767" y="2575"/>
                  <a:ext cx="158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typeface="Arial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typeface="Arial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typeface="Arial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typeface="Arial"/>
                    </a:defRPr>
                  </a:lvl5pPr>
                  <a:lvl6pPr algn="ctr"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6pPr>
                  <a:lvl7pPr algn="ctr"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7pPr>
                  <a:lvl8pPr algn="ctr"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8pPr>
                  <a:lvl9pPr algn="ctr"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zh-CN" b="1" kern="0" lang="de-DE" sz="1400">
                      <a:solidFill>
                        <a:srgbClr val="FFFFFF"/>
                      </a:solidFill>
                      <a:latin charset="-122" pitchFamily="34" typeface="微软雅黑"/>
                      <a:ea charset="-122" pitchFamily="34" typeface="微软雅黑"/>
                    </a:rPr>
                    <a:t>8</a:t>
                  </a:r>
                </a:p>
              </p:txBody>
            </p:sp>
            <p:sp>
              <p:nvSpPr>
                <p:cNvPr id="25" name="Text Box 99"/>
                <p:cNvSpPr txBox="1">
                  <a:spLocks noChangeArrowheads="1"/>
                </p:cNvSpPr>
                <p:nvPr/>
              </p:nvSpPr>
              <p:spPr bwMode="gray">
                <a:xfrm>
                  <a:off x="4249" y="1716"/>
                  <a:ext cx="217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typeface="Arial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typeface="Arial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typeface="Arial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typeface="Arial"/>
                    </a:defRPr>
                  </a:lvl5pPr>
                  <a:lvl6pPr algn="ctr"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6pPr>
                  <a:lvl7pPr algn="ctr"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7pPr>
                  <a:lvl8pPr algn="ctr"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8pPr>
                  <a:lvl9pPr algn="ctr"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zh-CN" b="1" kern="0" lang="de-DE" sz="1400">
                      <a:solidFill>
                        <a:srgbClr val="FFFFFF"/>
                      </a:solidFill>
                      <a:latin charset="-122" pitchFamily="34" typeface="微软雅黑"/>
                      <a:ea charset="-122" pitchFamily="34" typeface="微软雅黑"/>
                    </a:rPr>
                    <a:t>12</a:t>
                  </a:r>
                </a:p>
              </p:txBody>
            </p:sp>
            <p:sp>
              <p:nvSpPr>
                <p:cNvPr id="26" name="Text Box 100"/>
                <p:cNvSpPr txBox="1">
                  <a:spLocks noChangeArrowheads="1"/>
                </p:cNvSpPr>
                <p:nvPr/>
              </p:nvSpPr>
              <p:spPr bwMode="gray">
                <a:xfrm>
                  <a:off x="4569" y="1791"/>
                  <a:ext cx="158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typeface="Arial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typeface="Arial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typeface="Arial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typeface="Arial"/>
                    </a:defRPr>
                  </a:lvl5pPr>
                  <a:lvl6pPr algn="ctr"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6pPr>
                  <a:lvl7pPr algn="ctr"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7pPr>
                  <a:lvl8pPr algn="ctr"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8pPr>
                  <a:lvl9pPr algn="ctr"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zh-CN" b="1" kern="0" lang="de-DE" sz="1400">
                      <a:solidFill>
                        <a:srgbClr val="FFFFFF"/>
                      </a:solidFill>
                      <a:latin charset="-122" pitchFamily="34" typeface="微软雅黑"/>
                      <a:ea charset="-122" pitchFamily="34" typeface="微软雅黑"/>
                    </a:rPr>
                    <a:t>1</a:t>
                  </a:r>
                </a:p>
              </p:txBody>
            </p:sp>
            <p:sp>
              <p:nvSpPr>
                <p:cNvPr id="27" name="Text Box 101"/>
                <p:cNvSpPr txBox="1">
                  <a:spLocks noChangeArrowheads="1"/>
                </p:cNvSpPr>
                <p:nvPr/>
              </p:nvSpPr>
              <p:spPr bwMode="gray">
                <a:xfrm>
                  <a:off x="4785" y="2006"/>
                  <a:ext cx="158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typeface="Arial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typeface="Arial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typeface="Arial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typeface="Arial"/>
                    </a:defRPr>
                  </a:lvl5pPr>
                  <a:lvl6pPr algn="ctr"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6pPr>
                  <a:lvl7pPr algn="ctr"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7pPr>
                  <a:lvl8pPr algn="ctr"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8pPr>
                  <a:lvl9pPr algn="ctr"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zh-CN" b="1" kern="0" lang="de-DE" sz="1400">
                      <a:solidFill>
                        <a:srgbClr val="FFFFFF"/>
                      </a:solidFill>
                      <a:latin charset="-122" pitchFamily="34" typeface="微软雅黑"/>
                      <a:ea charset="-122" pitchFamily="34" typeface="微软雅黑"/>
                    </a:rPr>
                    <a:t>2</a:t>
                  </a:r>
                </a:p>
              </p:txBody>
            </p:sp>
            <p:sp>
              <p:nvSpPr>
                <p:cNvPr id="28" name="Text Box 102"/>
                <p:cNvSpPr txBox="1">
                  <a:spLocks noChangeArrowheads="1"/>
                </p:cNvSpPr>
                <p:nvPr/>
              </p:nvSpPr>
              <p:spPr bwMode="gray">
                <a:xfrm>
                  <a:off x="4862" y="2297"/>
                  <a:ext cx="169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typeface="Arial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typeface="Arial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typeface="Arial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typeface="Arial"/>
                    </a:defRPr>
                  </a:lvl5pPr>
                  <a:lvl6pPr algn="ctr"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6pPr>
                  <a:lvl7pPr algn="ctr"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7pPr>
                  <a:lvl8pPr algn="ctr"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8pPr>
                  <a:lvl9pPr algn="ctr"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zh-CN" b="1" kern="0" lang="de-DE" sz="1400">
                      <a:solidFill>
                        <a:srgbClr val="FFFFFF"/>
                      </a:solidFill>
                      <a:latin charset="-122" pitchFamily="34" typeface="微软雅黑"/>
                      <a:ea charset="-122" pitchFamily="34" typeface="微软雅黑"/>
                    </a:rPr>
                    <a:t>3</a:t>
                  </a:r>
                </a:p>
              </p:txBody>
            </p:sp>
            <p:sp>
              <p:nvSpPr>
                <p:cNvPr id="29" name="Text Box 103"/>
                <p:cNvSpPr txBox="1">
                  <a:spLocks noChangeArrowheads="1"/>
                </p:cNvSpPr>
                <p:nvPr/>
              </p:nvSpPr>
              <p:spPr bwMode="gray">
                <a:xfrm>
                  <a:off x="4785" y="2585"/>
                  <a:ext cx="158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typeface="Arial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typeface="Arial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typeface="Arial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typeface="Arial"/>
                    </a:defRPr>
                  </a:lvl5pPr>
                  <a:lvl6pPr algn="ctr"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6pPr>
                  <a:lvl7pPr algn="ctr"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7pPr>
                  <a:lvl8pPr algn="ctr"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8pPr>
                  <a:lvl9pPr algn="ctr"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zh-CN" b="1" kern="0" lang="de-DE" sz="1400">
                      <a:solidFill>
                        <a:srgbClr val="FFFFFF"/>
                      </a:solidFill>
                      <a:latin charset="-122" pitchFamily="34" typeface="微软雅黑"/>
                      <a:ea charset="-122" pitchFamily="34" typeface="微软雅黑"/>
                    </a:rPr>
                    <a:t>4</a:t>
                  </a:r>
                </a:p>
              </p:txBody>
            </p:sp>
            <p:sp>
              <p:nvSpPr>
                <p:cNvPr id="30" name="Text Box 104"/>
                <p:cNvSpPr txBox="1">
                  <a:spLocks noChangeArrowheads="1"/>
                </p:cNvSpPr>
                <p:nvPr/>
              </p:nvSpPr>
              <p:spPr bwMode="gray">
                <a:xfrm>
                  <a:off x="4579" y="2787"/>
                  <a:ext cx="158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typeface="Arial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typeface="Arial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typeface="Arial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typeface="Arial"/>
                    </a:defRPr>
                  </a:lvl5pPr>
                  <a:lvl6pPr algn="ctr"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6pPr>
                  <a:lvl7pPr algn="ctr"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7pPr>
                  <a:lvl8pPr algn="ctr"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8pPr>
                  <a:lvl9pPr algn="ctr"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zh-CN" b="1" kern="0" lang="de-DE" sz="1400">
                      <a:solidFill>
                        <a:srgbClr val="FFFFFF"/>
                      </a:solidFill>
                      <a:latin charset="-122" pitchFamily="34" typeface="微软雅黑"/>
                      <a:ea charset="-122" pitchFamily="34" typeface="微软雅黑"/>
                    </a:rPr>
                    <a:t>5</a:t>
                  </a:r>
                </a:p>
              </p:txBody>
            </p:sp>
            <p:sp>
              <p:nvSpPr>
                <p:cNvPr id="31" name="Text Box 105"/>
                <p:cNvSpPr txBox="1">
                  <a:spLocks noChangeArrowheads="1"/>
                </p:cNvSpPr>
                <p:nvPr/>
              </p:nvSpPr>
              <p:spPr bwMode="gray">
                <a:xfrm>
                  <a:off x="3681" y="2289"/>
                  <a:ext cx="158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typeface="Arial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typeface="Arial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typeface="Arial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typeface="Arial"/>
                    </a:defRPr>
                  </a:lvl5pPr>
                  <a:lvl6pPr algn="ctr"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6pPr>
                  <a:lvl7pPr algn="ctr"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7pPr>
                  <a:lvl8pPr algn="ctr"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8pPr>
                  <a:lvl9pPr algn="ctr"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zh-CN" b="1" kern="0" lang="de-DE" sz="1400">
                      <a:solidFill>
                        <a:srgbClr val="FFFFFF"/>
                      </a:solidFill>
                      <a:latin charset="-122" pitchFamily="34" typeface="微软雅黑"/>
                      <a:ea charset="-122" pitchFamily="34" typeface="微软雅黑"/>
                    </a:rPr>
                    <a:t>9</a:t>
                  </a:r>
                </a:p>
              </p:txBody>
            </p:sp>
            <p:sp>
              <p:nvSpPr>
                <p:cNvPr id="32" name="Text Box 106"/>
                <p:cNvSpPr txBox="1">
                  <a:spLocks noChangeArrowheads="1"/>
                </p:cNvSpPr>
                <p:nvPr/>
              </p:nvSpPr>
              <p:spPr bwMode="gray">
                <a:xfrm>
                  <a:off x="3769" y="2002"/>
                  <a:ext cx="217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typeface="Arial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typeface="Arial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typeface="Arial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typeface="Arial"/>
                    </a:defRPr>
                  </a:lvl5pPr>
                  <a:lvl6pPr algn="ctr"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6pPr>
                  <a:lvl7pPr algn="ctr"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7pPr>
                  <a:lvl8pPr algn="ctr"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8pPr>
                  <a:lvl9pPr algn="ctr"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zh-CN" b="1" kern="0" lang="de-DE" sz="1400">
                      <a:solidFill>
                        <a:srgbClr val="FFFFFF"/>
                      </a:solidFill>
                      <a:latin charset="-122" pitchFamily="34" typeface="微软雅黑"/>
                      <a:ea charset="-122" pitchFamily="34" typeface="微软雅黑"/>
                    </a:rPr>
                    <a:t>10</a:t>
                  </a:r>
                </a:p>
              </p:txBody>
            </p:sp>
            <p:sp>
              <p:nvSpPr>
                <p:cNvPr id="33" name="Text Box 107"/>
                <p:cNvSpPr txBox="1">
                  <a:spLocks noChangeArrowheads="1"/>
                </p:cNvSpPr>
                <p:nvPr/>
              </p:nvSpPr>
              <p:spPr bwMode="gray">
                <a:xfrm>
                  <a:off x="3977" y="1798"/>
                  <a:ext cx="217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typeface="Arial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typeface="Arial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typeface="Arial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typeface="Arial"/>
                    </a:defRPr>
                  </a:lvl5pPr>
                  <a:lvl6pPr algn="ctr"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6pPr>
                  <a:lvl7pPr algn="ctr"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7pPr>
                  <a:lvl8pPr algn="ctr"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8pPr>
                  <a:lvl9pPr algn="ctr"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zh-CN" b="1" kern="0" lang="de-DE" sz="1400">
                      <a:solidFill>
                        <a:srgbClr val="FFFFFF"/>
                      </a:solidFill>
                      <a:latin charset="-122" pitchFamily="34" typeface="微软雅黑"/>
                      <a:ea charset="-122" pitchFamily="34" typeface="微软雅黑"/>
                    </a:rPr>
                    <a:t>11</a:t>
                  </a:r>
                </a:p>
              </p:txBody>
            </p:sp>
          </p:grpSp>
        </p:grpSp>
      </p:grpSp>
      <p:grpSp>
        <p:nvGrpSpPr>
          <p:cNvPr id="94" name="Gruppieren 128"/>
          <p:cNvGrpSpPr/>
          <p:nvPr/>
        </p:nvGrpSpPr>
        <p:grpSpPr>
          <a:xfrm>
            <a:off x="9883899" y="3831989"/>
            <a:ext cx="168275" cy="1673225"/>
            <a:chOff x="2776538" y="2833688"/>
            <a:chExt cx="133350" cy="1317625"/>
          </a:xfrm>
        </p:grpSpPr>
        <p:sp>
          <p:nvSpPr>
            <p:cNvPr id="95" name="Rectangle 108"/>
            <p:cNvSpPr>
              <a:spLocks noChangeArrowheads="1" noChangeAspect="1"/>
            </p:cNvSpPr>
            <p:nvPr/>
          </p:nvSpPr>
          <p:spPr bwMode="gray">
            <a:xfrm>
              <a:off x="2776538" y="2833688"/>
              <a:ext cx="133350" cy="1317625"/>
            </a:xfrm>
            <a:prstGeom prst="rect">
              <a:avLst/>
            </a:prstGeom>
            <a:solidFill>
              <a:srgbClr val="DDDDDD">
                <a:alpha val="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rot="10800000" vert="eaVert" wrap="none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96" name="Rectangle 109"/>
            <p:cNvSpPr>
              <a:spLocks noChangeArrowheads="1" noChangeAspect="1"/>
            </p:cNvSpPr>
            <p:nvPr/>
          </p:nvSpPr>
          <p:spPr bwMode="gray">
            <a:xfrm flipH="1">
              <a:off x="2813019" y="2895243"/>
              <a:ext cx="49199" cy="606009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miter lim="800000"/>
            </a:ln>
          </p:spPr>
          <p:txBody>
            <a:bodyPr anchor="ctr" rot="10800000" vert="eaVert" wrap="none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97" name="Group 110"/>
          <p:cNvGrpSpPr/>
          <p:nvPr/>
        </p:nvGrpSpPr>
        <p:grpSpPr>
          <a:xfrm rot="5400000">
            <a:off x="9897392" y="3497819"/>
            <a:ext cx="139700" cy="2341564"/>
            <a:chOff x="3635" y="14"/>
            <a:chExt cx="76" cy="1262"/>
          </a:xfrm>
        </p:grpSpPr>
        <p:sp>
          <p:nvSpPr>
            <p:cNvPr id="98" name="Rectangle 111"/>
            <p:cNvSpPr>
              <a:spLocks noChangeArrowheads="1"/>
            </p:cNvSpPr>
            <p:nvPr/>
          </p:nvSpPr>
          <p:spPr bwMode="gray">
            <a:xfrm>
              <a:off x="3635" y="14"/>
              <a:ext cx="76" cy="1262"/>
            </a:xfrm>
            <a:prstGeom prst="rect">
              <a:avLst/>
            </a:prstGeom>
            <a:solidFill>
              <a:srgbClr val="DDDDDD">
                <a:alpha val="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99" name="Rectangle 112"/>
            <p:cNvSpPr>
              <a:spLocks noChangeArrowheads="1"/>
            </p:cNvSpPr>
            <p:nvPr/>
          </p:nvSpPr>
          <p:spPr bwMode="gray">
            <a:xfrm flipH="1">
              <a:off x="3658" y="91"/>
              <a:ext cx="29" cy="5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00" name="Oval 113"/>
            <p:cNvSpPr>
              <a:spLocks noChangeArrowheads="1"/>
            </p:cNvSpPr>
            <p:nvPr/>
          </p:nvSpPr>
          <p:spPr bwMode="gray">
            <a:xfrm>
              <a:off x="3635" y="605"/>
              <a:ext cx="76" cy="7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01" name="Oval 114"/>
            <p:cNvSpPr>
              <a:spLocks noChangeArrowheads="1"/>
            </p:cNvSpPr>
            <p:nvPr/>
          </p:nvSpPr>
          <p:spPr bwMode="gray">
            <a:xfrm>
              <a:off x="3650" y="622"/>
              <a:ext cx="45" cy="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02" name="Oval 115"/>
            <p:cNvSpPr>
              <a:spLocks noChangeArrowheads="1"/>
            </p:cNvSpPr>
            <p:nvPr/>
          </p:nvSpPr>
          <p:spPr bwMode="gray">
            <a:xfrm>
              <a:off x="3664" y="633"/>
              <a:ext cx="19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noProof="1" sz="20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04" name="矩形 103"/>
          <p:cNvSpPr/>
          <p:nvPr/>
        </p:nvSpPr>
        <p:spPr>
          <a:xfrm>
            <a:off x="2854769" y="1484784"/>
            <a:ext cx="9001076" cy="44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计划一旦确定，就要立即行动。没有行动的支持，一切计划只会落空。</a:t>
            </a:r>
          </a:p>
        </p:txBody>
      </p:sp>
      <p:sp>
        <p:nvSpPr>
          <p:cNvPr id="105" name="矩形 104"/>
          <p:cNvSpPr/>
          <p:nvPr/>
        </p:nvSpPr>
        <p:spPr>
          <a:xfrm>
            <a:off x="2854769" y="2076160"/>
            <a:ext cx="8718903" cy="83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6000"/>
              </a:lnSpc>
            </a:pPr>
            <a:r>
              <a:rPr altLang="en-US" lang="zh-CN" smtClean="0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计划一旦执行，我们设定的时限就越来越近，时间也就越来越紧迫，因此，我们必须切实做好自己的“时间管理”，以确保达成预期目标。</a:t>
            </a:r>
          </a:p>
        </p:txBody>
      </p:sp>
    </p:spTree>
    <p:extLst>
      <p:ext uri="{BB962C8B-B14F-4D97-AF65-F5344CB8AC3E}">
        <p14:creationId val="3186894980"/>
      </p:ext>
    </p:extLst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59200000">
                                      <p:cBhvr>
                                        <p:cTn dur="5000" fill="hold" id="6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0" fill="hold" id="8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9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规划控制与调整</a:t>
            </a:r>
          </a:p>
        </p:txBody>
      </p:sp>
      <p:pic>
        <p:nvPicPr>
          <p:cNvPr descr="F:\360云盘\02-个人资料\！PPT图片及版面资源\05-PPT精选插图\03-人物\047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011734" y="3653400"/>
            <a:ext cx="4842671" cy="29576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705622" y="1484784"/>
            <a:ext cx="9148783" cy="44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调整就是对人生规划的完善，是为了使人生规划更好的切合人生目的。</a:t>
            </a:r>
          </a:p>
        </p:txBody>
      </p:sp>
      <p:sp>
        <p:nvSpPr>
          <p:cNvPr id="9" name="矩形 8"/>
          <p:cNvSpPr/>
          <p:nvPr/>
        </p:nvSpPr>
        <p:spPr>
          <a:xfrm>
            <a:off x="2705622" y="2001004"/>
            <a:ext cx="9148783" cy="1169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1000"/>
              </a:lnSpc>
            </a:pPr>
            <a:r>
              <a:rPr altLang="en-US" lang="zh-CN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人生目标的确定是基于当时的内外条件，即个人的意愿、能力、期望和社会的环境、条件等因素，而这些因素都不是恒定不变的，因此，人生目标或具体的实施计划会随着实际情况的变化而作相应的调整。</a:t>
            </a:r>
          </a:p>
        </p:txBody>
      </p:sp>
      <p:pic>
        <p:nvPicPr>
          <p:cNvPr descr="C:\Documents and Settings\tdz\桌面\新建文件夹\53871F49EAD0609A44C97CF165C41EE9.png" id="6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093854" y="5227535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338971" y="5954610"/>
            <a:ext cx="2260291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rgbClr val="00B0F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我自己的故事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358901" y="6575725"/>
            <a:ext cx="3240361" cy="0"/>
          </a:xfrm>
          <a:prstGeom prst="line">
            <a:avLst/>
          </a:prstGeom>
          <a:noFill/>
          <a:ln algn="ctr" cap="flat" cmpd="sng" w="9525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直接连接符 10"/>
          <p:cNvCxnSpPr/>
          <p:nvPr/>
        </p:nvCxnSpPr>
        <p:spPr>
          <a:xfrm>
            <a:off x="3358901" y="6611000"/>
            <a:ext cx="3240361" cy="0"/>
          </a:xfrm>
          <a:prstGeom prst="line">
            <a:avLst/>
          </a:prstGeom>
          <a:noFill/>
          <a:ln algn="ctr" cap="flat" cmpd="sng" w="9525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val="314452751"/>
      </p:ext>
    </p:extLst>
  </p:cSld>
  <p:clrMapOvr>
    <a:masterClrMapping/>
  </p:clrMapOvr>
  <mc:AlternateContent>
    <mc:Choice Requires="p14">
      <p:transition spd="med">
        <p14:pan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2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人生与人生观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175326" y="5243716"/>
            <a:ext cx="4824536" cy="1569660"/>
            <a:chOff x="7175326" y="5243716"/>
            <a:chExt cx="4824536" cy="1569660"/>
          </a:xfrm>
        </p:grpSpPr>
        <p:grpSp>
          <p:nvGrpSpPr>
            <p:cNvPr id="18" name="组合 17"/>
            <p:cNvGrpSpPr/>
            <p:nvPr/>
          </p:nvGrpSpPr>
          <p:grpSpPr>
            <a:xfrm>
              <a:off x="8831510" y="5589240"/>
              <a:ext cx="3168352" cy="1080120"/>
              <a:chOff x="8831510" y="5589240"/>
              <a:chExt cx="3168352" cy="1080120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8831510" y="6525344"/>
                <a:ext cx="316835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7175327" y="6084003"/>
              <a:ext cx="3816347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1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1615440" y="4761119"/>
            <a:ext cx="9037319" cy="1407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spcBef>
                <a:spcPts val="500"/>
              </a:spcBef>
              <a:buFont charset="2" pitchFamily="2" typeface="Wingdings"/>
              <a:buChar char="n"/>
            </a:pPr>
            <a:r>
              <a:rPr altLang="en-US" b="1" lang="zh-CN" smtClean="0" sz="200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人生就是一个由无数的选择所构成的生命轨迹；</a:t>
            </a:r>
          </a:p>
          <a:p>
            <a:pPr indent="-285750" marL="285750">
              <a:lnSpc>
                <a:spcPct val="130000"/>
              </a:lnSpc>
              <a:spcBef>
                <a:spcPts val="500"/>
              </a:spcBef>
              <a:buFont charset="2" pitchFamily="2" typeface="Wingdings"/>
              <a:buChar char="n"/>
            </a:pPr>
            <a:r>
              <a:rPr altLang="en-US" b="1" lang="zh-CN" smtClean="0" sz="200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人生是旅行，想要去哪里，决定了你能够看哪些风景；</a:t>
            </a:r>
          </a:p>
          <a:p>
            <a:pPr indent="-285750" marL="285750">
              <a:lnSpc>
                <a:spcPct val="130000"/>
              </a:lnSpc>
              <a:spcBef>
                <a:spcPts val="500"/>
              </a:spcBef>
              <a:buFont charset="2" pitchFamily="2" typeface="Wingdings"/>
              <a:buChar char="n"/>
            </a:pPr>
            <a:r>
              <a:rPr altLang="en-US" b="1" lang="zh-CN" smtClean="0" sz="200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人生如书，每个人都是自己的作者；人生如戏，每个人都是自己的导演。</a:t>
            </a:r>
          </a:p>
        </p:txBody>
      </p:sp>
      <p:pic>
        <p:nvPicPr>
          <p:cNvPr descr="D:\Teliss_Tong\Copy\定期备份\工作备份\！PPT图片及版面资源\06-PPT精选插图\03-人物\692735065.png" id="15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095207" y="5850"/>
            <a:ext cx="5040560" cy="486331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632012146"/>
      </p:ext>
    </p:extLst>
  </p:cSld>
  <p:clrMapOvr>
    <a:masterClrMapping/>
  </p:clrMapOvr>
  <p:transition>
    <p:fade/>
  </p:transition>
  <p:timing/>
</p:sld>
</file>

<file path=ppt/slides/slide5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9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规划控制与调整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854847" y="3125838"/>
            <a:ext cx="8640959" cy="2777942"/>
            <a:chOff x="2854847" y="3125838"/>
            <a:chExt cx="8640959" cy="2777942"/>
          </a:xfrm>
        </p:grpSpPr>
        <p:sp>
          <p:nvSpPr>
            <p:cNvPr id="13" name="矩形 12"/>
            <p:cNvSpPr/>
            <p:nvPr/>
          </p:nvSpPr>
          <p:spPr>
            <a:xfrm>
              <a:off x="2854847" y="3125838"/>
              <a:ext cx="4038640" cy="27779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Documents and Settings\Teliss_Tong\My Documents\！PPT图片及版面资源\06-PPT精选插图\02-商务\跳槽01.jpg" id="14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6893486" y="3140967"/>
              <a:ext cx="4602320" cy="2762813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矩形 14"/>
          <p:cNvSpPr/>
          <p:nvPr/>
        </p:nvSpPr>
        <p:spPr>
          <a:xfrm>
            <a:off x="2854846" y="1687448"/>
            <a:ext cx="8856983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无论是对人生规划的控制或是调整，我们都无法避开一个话题：跳槽。如今随着信息时代的到来，跳槽的成本变低，跳槽的现象也变的频繁，各种话题也热闹缤纷。</a:t>
            </a:r>
          </a:p>
        </p:txBody>
      </p:sp>
      <p:sp>
        <p:nvSpPr>
          <p:cNvPr id="16" name="矩形 15"/>
          <p:cNvSpPr/>
          <p:nvPr/>
        </p:nvSpPr>
        <p:spPr>
          <a:xfrm>
            <a:off x="2998862" y="3356991"/>
            <a:ext cx="3735138" cy="2346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37000"/>
              </a:lnSpc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我们都知道，跳槽没有绝对的利弊之说，只是在于跳的时机是否准确，跳的动机是否正确。</a:t>
            </a:r>
          </a:p>
          <a:p>
            <a:pPr indent="-457200">
              <a:lnSpc>
                <a:spcPct val="137000"/>
              </a:lnSpc>
            </a:pPr>
            <a:endParaRPr altLang="en-US" lang="zh-CN" smtClean="0">
              <a:solidFill>
                <a:schemeClr val="tx1">
                  <a:lumMod val="65000"/>
                  <a:lumOff val="3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pPr indent="-457200">
              <a:lnSpc>
                <a:spcPct val="137000"/>
              </a:lnSpc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那么，什么才是跳槽的准确时机，什么才是跳槽的正确动机？</a:t>
            </a:r>
          </a:p>
        </p:txBody>
      </p:sp>
    </p:spTree>
    <p:extLst>
      <p:ext uri="{BB962C8B-B14F-4D97-AF65-F5344CB8AC3E}">
        <p14:creationId val="3199679373"/>
      </p:ext>
    </p:extLst>
  </p:cSld>
  <p:clrMapOvr>
    <a:masterClrMapping/>
  </p:clrMapOvr>
  <p:transition>
    <p:fade/>
  </p:transition>
  <p:timing/>
</p:sld>
</file>

<file path=ppt/slides/slide5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圆角矩形 58"/>
          <p:cNvSpPr/>
          <p:nvPr/>
        </p:nvSpPr>
        <p:spPr>
          <a:xfrm>
            <a:off x="7849772" y="3572282"/>
            <a:ext cx="4006074" cy="1762032"/>
          </a:xfrm>
          <a:prstGeom prst="roundRect">
            <a:avLst>
              <a:gd fmla="val 4890" name="adj"/>
            </a:avLst>
          </a:pr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34859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规划控制与调整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8471470" y="5243716"/>
            <a:ext cx="3528392" cy="1569660"/>
            <a:chOff x="8471470" y="5243716"/>
            <a:chExt cx="3528392" cy="1569660"/>
          </a:xfrm>
        </p:grpSpPr>
        <p:grpSp>
          <p:nvGrpSpPr>
            <p:cNvPr id="50" name="组合 49"/>
            <p:cNvGrpSpPr/>
            <p:nvPr/>
          </p:nvGrpSpPr>
          <p:grpSpPr>
            <a:xfrm>
              <a:off x="8471470" y="5589240"/>
              <a:ext cx="3528392" cy="1080120"/>
              <a:chOff x="8471470" y="5589240"/>
              <a:chExt cx="3528392" cy="1080120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8471470" y="6525344"/>
                <a:ext cx="352839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51" name="矩形 50"/>
            <p:cNvSpPr>
              <a:spLocks noChangeArrowheads="1"/>
            </p:cNvSpPr>
            <p:nvPr/>
          </p:nvSpPr>
          <p:spPr bwMode="auto">
            <a:xfrm>
              <a:off x="8543478" y="6084003"/>
              <a:ext cx="2808312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要正确看待人才的流动。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1</a:t>
              </a:r>
            </a:p>
          </p:txBody>
        </p:sp>
      </p:grpSp>
      <p:pic>
        <p:nvPicPr>
          <p:cNvPr descr="http://health.chinadaily.com.cn/img/attachement/jpg/site385/20120209/000d60aa0e1d109da46120.jpg" id="55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929721" y="3589472"/>
            <a:ext cx="4735999" cy="291056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矩形 55"/>
          <p:cNvSpPr/>
          <p:nvPr/>
        </p:nvSpPr>
        <p:spPr>
          <a:xfrm>
            <a:off x="2854846" y="1489328"/>
            <a:ext cx="9001000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在绝大多数企业看来，员工主动离开都是对公司的一种背叛行为，是对公司的不忠诚，并感叹“人心不古队伍难带”，甚至常举关羽之例赞其忠义。</a:t>
            </a:r>
          </a:p>
        </p:txBody>
      </p:sp>
      <p:sp>
        <p:nvSpPr>
          <p:cNvPr id="57" name="矩形 56"/>
          <p:cNvSpPr/>
          <p:nvPr/>
        </p:nvSpPr>
        <p:spPr>
          <a:xfrm>
            <a:off x="2854846" y="2423778"/>
            <a:ext cx="9001000" cy="44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30000"/>
              </a:lnSpc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请大家来分析一下，曹操对关羽如此之好，关羽为什么不为所动？</a:t>
            </a:r>
          </a:p>
        </p:txBody>
      </p:sp>
      <p:sp>
        <p:nvSpPr>
          <p:cNvPr id="58" name="矩形 57"/>
          <p:cNvSpPr/>
          <p:nvPr/>
        </p:nvSpPr>
        <p:spPr>
          <a:xfrm>
            <a:off x="7906042" y="3722194"/>
            <a:ext cx="3919323" cy="1517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30000"/>
              </a:lnSpc>
            </a:pPr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每个人都是主观为自己，客观为他人，每个人都有选择自己发展方向的权力，员工对自己事业的关心肯定排在对公司忠诚的前面（惠普）。</a:t>
            </a:r>
          </a:p>
        </p:txBody>
      </p:sp>
    </p:spTree>
    <p:extLst>
      <p:ext uri="{BB962C8B-B14F-4D97-AF65-F5344CB8AC3E}">
        <p14:creationId val="853111889"/>
      </p:ext>
    </p:extLst>
  </p:cSld>
  <p:clrMapOvr>
    <a:masterClrMapping/>
  </p:clrMapOvr>
  <p:transition>
    <p:fade/>
  </p:transition>
  <p:timing/>
</p:sld>
</file>

<file path=ppt/slides/slide5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9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规划控制与调整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607374" y="5243716"/>
            <a:ext cx="4392488" cy="1569660"/>
            <a:chOff x="7607374" y="5243716"/>
            <a:chExt cx="4392488" cy="1569660"/>
          </a:xfrm>
        </p:grpSpPr>
        <p:grpSp>
          <p:nvGrpSpPr>
            <p:cNvPr id="19" name="组合 18"/>
            <p:cNvGrpSpPr/>
            <p:nvPr/>
          </p:nvGrpSpPr>
          <p:grpSpPr>
            <a:xfrm>
              <a:off x="7751390" y="5589240"/>
              <a:ext cx="4248472" cy="1080120"/>
              <a:chOff x="7751390" y="5589240"/>
              <a:chExt cx="4248472" cy="108012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7751390" y="6525344"/>
                <a:ext cx="424847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7607374" y="5879013"/>
              <a:ext cx="3456384" cy="6400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人才的流动是客观规律，可以实现人才自身价值的最大化。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2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2854846" y="1489328"/>
            <a:ext cx="9001000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从宏观来看，人才的流动符合市场经济体制的要求，通过市场机制实现人才资源的优化配置也是必然趋势，从而也让人才真正实现自身价值的最大化。</a:t>
            </a:r>
          </a:p>
        </p:txBody>
      </p:sp>
      <p:sp>
        <p:nvSpPr>
          <p:cNvPr id="26" name="矩形 25"/>
          <p:cNvSpPr/>
          <p:nvPr/>
        </p:nvSpPr>
        <p:spPr>
          <a:xfrm>
            <a:off x="2854846" y="2606658"/>
            <a:ext cx="4896544" cy="133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spcAft>
                <a:spcPts val="200"/>
              </a:spcAft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人往高处走，水往低处流；</a:t>
            </a:r>
          </a:p>
          <a:p>
            <a:pPr indent="-285750" marL="285750">
              <a:lnSpc>
                <a:spcPct val="130000"/>
              </a:lnSpc>
              <a:spcAft>
                <a:spcPts val="200"/>
              </a:spcAft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树挪死，人挪活；</a:t>
            </a:r>
          </a:p>
          <a:p>
            <a:pPr indent="-285750" marL="285750">
              <a:lnSpc>
                <a:spcPct val="130000"/>
              </a:lnSpc>
              <a:spcAft>
                <a:spcPts val="200"/>
              </a:spcAft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良禽择木而栖，贤臣择主而侍；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2854846" y="4236721"/>
            <a:ext cx="9001000" cy="792480"/>
          </a:xfrm>
          <a:prstGeom prst="roundRect">
            <a:avLst>
              <a:gd fmla="val 4890" name="adj"/>
            </a:avLst>
          </a:pr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971800" y="4362274"/>
            <a:ext cx="8853566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3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将听吾计，用之必胜，留之；将不听吾计，用之必败，去之。</a:t>
            </a:r>
          </a:p>
        </p:txBody>
      </p:sp>
      <p:sp>
        <p:nvSpPr>
          <p:cNvPr id="30" name="等腰三角形 29"/>
          <p:cNvSpPr/>
          <p:nvPr/>
        </p:nvSpPr>
        <p:spPr>
          <a:xfrm>
            <a:off x="11294972" y="4030239"/>
            <a:ext cx="352008" cy="206482"/>
          </a:xfrm>
          <a:prstGeom prst="triangle">
            <a:avLst>
              <a:gd fmla="val 0" name="adj"/>
            </a:avLst>
          </a:pr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10241190" y="3431036"/>
            <a:ext cx="1758672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Aft>
                <a:spcPts val="200"/>
              </a:spcAft>
            </a:pPr>
            <a:r>
              <a:rPr altLang="zh-CN" b="1" lang="en-US" smtClean="0" sz="2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【孙子】</a:t>
            </a:r>
          </a:p>
        </p:txBody>
      </p:sp>
      <p:sp>
        <p:nvSpPr>
          <p:cNvPr id="33" name="矩形 32"/>
          <p:cNvSpPr/>
          <p:nvPr/>
        </p:nvSpPr>
        <p:spPr>
          <a:xfrm>
            <a:off x="2854844" y="5426887"/>
            <a:ext cx="4896546" cy="487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200"/>
              </a:spcAft>
            </a:pPr>
            <a:r>
              <a:rPr altLang="zh-CN" b="1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【案例】陈宫、魏征、郭嘉、商鞅</a:t>
            </a:r>
          </a:p>
        </p:txBody>
      </p:sp>
    </p:spTree>
    <p:extLst>
      <p:ext uri="{BB962C8B-B14F-4D97-AF65-F5344CB8AC3E}">
        <p14:creationId val="476765696"/>
      </p:ext>
    </p:extLst>
  </p:cSld>
  <p:clrMapOvr>
    <a:masterClrMapping/>
  </p:clrMapOvr>
  <p:transition>
    <p:fade/>
  </p:transition>
  <p:timing/>
</p:sld>
</file>

<file path=ppt/slides/slide5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9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规划控制与调整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895406" y="5243716"/>
            <a:ext cx="4104456" cy="1569660"/>
            <a:chOff x="7895406" y="5243716"/>
            <a:chExt cx="4104456" cy="1569660"/>
          </a:xfrm>
        </p:grpSpPr>
        <p:grpSp>
          <p:nvGrpSpPr>
            <p:cNvPr id="19" name="组合 18"/>
            <p:cNvGrpSpPr/>
            <p:nvPr/>
          </p:nvGrpSpPr>
          <p:grpSpPr>
            <a:xfrm>
              <a:off x="8111430" y="5589240"/>
              <a:ext cx="3888432" cy="1080120"/>
              <a:chOff x="8111430" y="5589240"/>
              <a:chExt cx="3888432" cy="108012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8111430" y="6525344"/>
                <a:ext cx="388843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7895406" y="6156011"/>
              <a:ext cx="3240360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什么是跳槽的准确时机？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3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2854846" y="1489328"/>
            <a:ext cx="9001000" cy="116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时机来自于自己的判断，如果处在一个人才过剩的环境中，或因种种原因得不到重用，才华不得施展，也看不到未来的曙光，那么除非是在韬光养晦，自我修炼，否则，我们只会在等待中失去了施展抱负的最佳年华。</a:t>
            </a:r>
          </a:p>
        </p:txBody>
      </p:sp>
      <p:pic>
        <p:nvPicPr>
          <p:cNvPr descr="C:\Documents and Settings\tdz\桌面\未标题-1 拷贝.jpg" id="25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998862" y="3099976"/>
            <a:ext cx="4356484" cy="256127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/>
          <p:cNvSpPr/>
          <p:nvPr/>
        </p:nvSpPr>
        <p:spPr>
          <a:xfrm>
            <a:off x="7525063" y="3006568"/>
            <a:ext cx="4330784" cy="116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而一旦我们在沉寂中修炼出真本领，拥有了真才实能，便可大鹏展翅，一飞冲天，走出藩篱，实现自我。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525063" y="4402756"/>
            <a:ext cx="4330784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当然，我们跳槽时，还要充分了解当前的职场环境，并选好下家后再离开现单位。</a:t>
            </a:r>
          </a:p>
        </p:txBody>
      </p:sp>
    </p:spTree>
    <p:extLst>
      <p:ext uri="{BB962C8B-B14F-4D97-AF65-F5344CB8AC3E}">
        <p14:creationId val="3117882486"/>
      </p:ext>
    </p:extLst>
  </p:cSld>
  <p:clrMapOvr>
    <a:masterClrMapping/>
  </p:clrMapOvr>
  <p:transition>
    <p:fade/>
  </p:transition>
  <p:timing/>
</p:sld>
</file>

<file path=ppt/slides/slide5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9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规划控制与调整</a:t>
            </a:r>
          </a:p>
        </p:txBody>
      </p:sp>
      <p:sp>
        <p:nvSpPr>
          <p:cNvPr id="34" name="矩形 33"/>
          <p:cNvSpPr/>
          <p:nvPr/>
        </p:nvSpPr>
        <p:spPr>
          <a:xfrm>
            <a:off x="2698229" y="1526803"/>
            <a:ext cx="9157617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什么才是跳槽的正确动机？正确的跳槽是为了追随自我的人生规划，是为了展现自身的才华、活出自我的价值。</a:t>
            </a:r>
          </a:p>
        </p:txBody>
      </p:sp>
      <p:sp>
        <p:nvSpPr>
          <p:cNvPr id="35" name="矩形 34"/>
          <p:cNvSpPr/>
          <p:nvPr/>
        </p:nvSpPr>
        <p:spPr>
          <a:xfrm>
            <a:off x="6014963" y="4272419"/>
            <a:ext cx="5934731" cy="116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套用魏征的话说，“我们并不是在为老板做事，而是在通过老板提供的舞台来实现自己人生的目标，实现人生的理想和抱负”。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895406" y="5243716"/>
            <a:ext cx="4104456" cy="1569660"/>
            <a:chOff x="7895406" y="5243716"/>
            <a:chExt cx="4104456" cy="1569660"/>
          </a:xfrm>
        </p:grpSpPr>
        <p:grpSp>
          <p:nvGrpSpPr>
            <p:cNvPr id="37" name="组合 36"/>
            <p:cNvGrpSpPr/>
            <p:nvPr/>
          </p:nvGrpSpPr>
          <p:grpSpPr>
            <a:xfrm>
              <a:off x="8111430" y="5589240"/>
              <a:ext cx="3888432" cy="1080120"/>
              <a:chOff x="8111430" y="5589240"/>
              <a:chExt cx="3888432" cy="1080120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8111430" y="6525344"/>
                <a:ext cx="388843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38" name="矩形 37"/>
            <p:cNvSpPr>
              <a:spLocks noChangeArrowheads="1"/>
            </p:cNvSpPr>
            <p:nvPr/>
          </p:nvSpPr>
          <p:spPr bwMode="auto">
            <a:xfrm>
              <a:off x="7895406" y="6156011"/>
              <a:ext cx="3240360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什么是跳槽的正确动机？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4</a:t>
              </a:r>
            </a:p>
          </p:txBody>
        </p:sp>
      </p:grpSp>
      <p:pic>
        <p:nvPicPr>
          <p:cNvPr descr="C:\Documents and Settings\tdz\桌面\4231260486692812.jpg" id="4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858347" y="2796823"/>
            <a:ext cx="2757169" cy="3728521"/>
          </a:xfrm>
          <a:prstGeom prst="rect">
            <a:avLst/>
          </a:prstGeom>
          <a:noFill/>
          <a:ln w="28575">
            <a:solidFill>
              <a:sysClr lastClr="FFFFFF" val="window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901787" y="2796823"/>
            <a:ext cx="356864" cy="666568"/>
          </a:xfrm>
          <a:prstGeom prst="rect">
            <a:avLst/>
          </a:prstGeom>
          <a:solidFill>
            <a:srgbClr val="FF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altLang="en-US" lang="zh-CN" smtClean="0" sz="1600">
                <a:latin charset="-122" pitchFamily="34" typeface="微软雅黑"/>
                <a:ea charset="-122" pitchFamily="34" typeface="微软雅黑"/>
              </a:rPr>
              <a:t>魏征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011056" y="2766513"/>
            <a:ext cx="5844789" cy="1238551"/>
          </a:xfrm>
          <a:prstGeom prst="roundRect">
            <a:avLst>
              <a:gd fmla="val 4890" name="adj"/>
            </a:avLst>
          </a:pr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6257342" y="2858195"/>
            <a:ext cx="5449975" cy="1042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3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不是臣为窦建德做事，而是臣通过窦建德为百姓做事。</a:t>
            </a:r>
          </a:p>
        </p:txBody>
      </p:sp>
      <p:sp>
        <p:nvSpPr>
          <p:cNvPr id="15" name="直角三角形 14"/>
          <p:cNvSpPr/>
          <p:nvPr/>
        </p:nvSpPr>
        <p:spPr>
          <a:xfrm flipH="1">
            <a:off x="5615515" y="2956748"/>
            <a:ext cx="395540" cy="188349"/>
          </a:xfrm>
          <a:prstGeom prst="rtTriangle">
            <a:avLst/>
          </a:pr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286979421"/>
      </p:ext>
    </p:extLst>
  </p:cSld>
  <p:clrMapOvr>
    <a:masterClrMapping/>
  </p:clrMapOvr>
  <p:transition>
    <p:fade/>
  </p:transition>
  <p:timing/>
</p:sld>
</file>

<file path=ppt/slides/slide5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48597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规划控制与调整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895406" y="5243716"/>
            <a:ext cx="4104456" cy="1569660"/>
            <a:chOff x="7895406" y="5243716"/>
            <a:chExt cx="4104456" cy="1569660"/>
          </a:xfrm>
        </p:grpSpPr>
        <p:grpSp>
          <p:nvGrpSpPr>
            <p:cNvPr id="20" name="组合 19"/>
            <p:cNvGrpSpPr/>
            <p:nvPr/>
          </p:nvGrpSpPr>
          <p:grpSpPr>
            <a:xfrm>
              <a:off x="8111430" y="5589240"/>
              <a:ext cx="3888432" cy="1080120"/>
              <a:chOff x="8111430" y="5589240"/>
              <a:chExt cx="3888432" cy="1080120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8111430" y="6525344"/>
                <a:ext cx="388843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7895406" y="6156011"/>
              <a:ext cx="3240360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切莫跳槽跳出了惯性！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19742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5</a:t>
              </a:r>
            </a:p>
          </p:txBody>
        </p:sp>
      </p:grpSp>
      <p:pic>
        <p:nvPicPr>
          <p:cNvPr descr="C:\Documents and Settings\tdz\桌面\01.jpg" id="1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845356" y="3127608"/>
            <a:ext cx="2775595" cy="339773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705975" y="5921115"/>
            <a:ext cx="914976" cy="419563"/>
          </a:xfrm>
          <a:prstGeom prst="rect">
            <a:avLst/>
          </a:prstGeom>
          <a:solidFill>
            <a:srgbClr val="FF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altLang="en-US" lang="zh-CN" smtClean="0" sz="1600">
                <a:latin charset="-122" pitchFamily="34" typeface="微软雅黑"/>
                <a:ea charset="-122" pitchFamily="34" typeface="微软雅黑"/>
              </a:rPr>
              <a:t>曾仕强</a:t>
            </a:r>
          </a:p>
        </p:txBody>
      </p:sp>
      <p:sp>
        <p:nvSpPr>
          <p:cNvPr id="13" name="矩形 12"/>
          <p:cNvSpPr/>
          <p:nvPr/>
        </p:nvSpPr>
        <p:spPr>
          <a:xfrm>
            <a:off x="2698229" y="1466843"/>
            <a:ext cx="9157617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30000"/>
              </a:lnSpc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如果跳槽跳出惯性那就麻烦了， “滚石不生苔”，频繁的跳槽会使人无法积累，也会陷入职场的诚信危机。</a:t>
            </a:r>
          </a:p>
        </p:txBody>
      </p:sp>
      <p:sp>
        <p:nvSpPr>
          <p:cNvPr id="15" name="矩形 14"/>
          <p:cNvSpPr/>
          <p:nvPr/>
        </p:nvSpPr>
        <p:spPr>
          <a:xfrm>
            <a:off x="2698229" y="2377729"/>
            <a:ext cx="7120327" cy="487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200"/>
              </a:spcAft>
            </a:pPr>
            <a:r>
              <a:rPr altLang="zh-CN" b="1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【案例】吕布——“公不见丁建阳、董卓之事乎”？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5813286" y="3104280"/>
            <a:ext cx="6042560" cy="2412952"/>
          </a:xfrm>
          <a:prstGeom prst="roundRect">
            <a:avLst>
              <a:gd fmla="val 2405" name="adj"/>
            </a:avLst>
          </a:pr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5876144" y="3195962"/>
            <a:ext cx="5908487" cy="2231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30000"/>
              </a:lnSpc>
            </a:pPr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辈子都在选择明主，也很不妥当。我们建议趁着年轻，要用心选择明主，然后全心投入。年纪稍长，便应该专心一意，不再跳槽。若是一而再、再而三都找不到明主，表示自己的眼光不行，机运欠佳。这时候不如归隐，反而有助于提升自我。否则不要担任重要职务，糊口便是。再跳槽只有坏了自己名声，并无多大好处。</a:t>
            </a:r>
          </a:p>
        </p:txBody>
      </p:sp>
      <p:sp>
        <p:nvSpPr>
          <p:cNvPr id="18" name="直角三角形 17"/>
          <p:cNvSpPr/>
          <p:nvPr/>
        </p:nvSpPr>
        <p:spPr>
          <a:xfrm flipH="1">
            <a:off x="5546000" y="3489385"/>
            <a:ext cx="267285" cy="188349"/>
          </a:xfrm>
          <a:prstGeom prst="rtTriangle">
            <a:avLst/>
          </a:pr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21197598"/>
      </p:ext>
    </p:extLst>
  </p:cSld>
  <p:clrMapOvr>
    <a:masterClrMapping/>
  </p:clrMapOvr>
  <p:transition>
    <p:fade/>
  </p:transition>
  <p:timing/>
</p:sld>
</file>

<file path=ppt/slides/slide5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2676777"/>
      </p:ext>
    </p:extLst>
  </p:cSld>
  <p:clrMapOvr>
    <a:masterClrMapping/>
  </p:clrMapOvr>
  <p:transition spd="med">
    <p:cover/>
  </p:transition>
  <p:timing/>
</p:sld>
</file>

<file path=ppt/slides/slide5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fmla="*/ 0 w 576448" name="connsiteX0"/>
              <a:gd fmla="*/ 0 h 576263" name="connsiteY0"/>
              <a:gd fmla="*/ 575933 w 576448" name="connsiteX1"/>
              <a:gd fmla="*/ 576263 h 576263" name="connsiteY1"/>
              <a:gd fmla="*/ 576263 w 576448" name="connsiteX2"/>
              <a:gd fmla="*/ 0 h 576263" name="connsiteY2"/>
              <a:gd fmla="*/ 0 w 576448" name="connsiteX3"/>
              <a:gd fmla="*/ 0 h 5762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180000" rIns="180000" tIns="0"/>
          <a:lstStyle/>
          <a:p>
            <a:pPr algn="ctr">
              <a:defRPr/>
            </a:pPr>
            <a:r>
              <a:rPr altLang="zh-CN" lang="en-US" smtClean="0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  <a:cs charset="-128" panose="020b0604030504040204" pitchFamily="34" typeface="Meiryo"/>
              </a:rPr>
              <a:t>www.youyedoc.com      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>
              <a:defRPr/>
            </a:pPr>
            <a:r>
              <a:rPr altLang="en-US" lang="zh-CN" spc="200" sz="32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>
              <a:lnSpc>
                <a:spcPts val="2400"/>
              </a:lnSpc>
            </a:pPr>
            <a:r>
              <a:rPr altLang="zh-CN" kern="0" lang="en-US" sz="12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altLang="zh-CN" kern="0" lang="en-US" sz="12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altLang="zh-CN" kern="0" lang="en-US" sz="12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PPT素材下载： www.youyedoc.com/sucai/            PPT教程下载：www.youyedoc.com/jiaocheng/      </a:t>
            </a:r>
          </a:p>
        </p:txBody>
      </p:sp>
    </p:spTree>
    <p:extLst>
      <p:ext uri="{BB962C8B-B14F-4D97-AF65-F5344CB8AC3E}">
        <p14:creationId val="238442308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02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人生与人生观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175326" y="5243716"/>
            <a:ext cx="4824536" cy="1569660"/>
            <a:chOff x="7175326" y="5243716"/>
            <a:chExt cx="4824536" cy="1569660"/>
          </a:xfrm>
        </p:grpSpPr>
        <p:grpSp>
          <p:nvGrpSpPr>
            <p:cNvPr id="26" name="组合 25"/>
            <p:cNvGrpSpPr/>
            <p:nvPr/>
          </p:nvGrpSpPr>
          <p:grpSpPr>
            <a:xfrm>
              <a:off x="8471470" y="5589240"/>
              <a:ext cx="3528392" cy="1080120"/>
              <a:chOff x="8471470" y="5589240"/>
              <a:chExt cx="3528392" cy="108012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8471470" y="6525344"/>
                <a:ext cx="352839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7175327" y="6084003"/>
              <a:ext cx="3816347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人生观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2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61401" y="1429504"/>
            <a:ext cx="8722005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lang="zh-CN" smtClean="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人生观即是人们对人生的看法和态度。包含人生目的、人生价值、人生态度三个方面。</a:t>
            </a:r>
          </a:p>
        </p:txBody>
      </p:sp>
      <p:sp>
        <p:nvSpPr>
          <p:cNvPr id="89" name="Line 1602"/>
          <p:cNvSpPr>
            <a:spLocks noChangeShapeType="1"/>
          </p:cNvSpPr>
          <p:nvPr/>
        </p:nvSpPr>
        <p:spPr bwMode="auto">
          <a:xfrm>
            <a:off x="6084068" y="6466988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90" name="Line 1603"/>
          <p:cNvSpPr>
            <a:spLocks noChangeShapeType="1"/>
          </p:cNvSpPr>
          <p:nvPr/>
        </p:nvSpPr>
        <p:spPr bwMode="auto">
          <a:xfrm>
            <a:off x="6084068" y="6466988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91" name="Oval 2713"/>
          <p:cNvSpPr>
            <a:spLocks noChangeArrowheads="1"/>
          </p:cNvSpPr>
          <p:nvPr/>
        </p:nvSpPr>
        <p:spPr bwMode="auto">
          <a:xfrm>
            <a:off x="5028537" y="4923938"/>
            <a:ext cx="2763838" cy="630238"/>
          </a:xfrm>
          <a:prstGeom prst="ellipse">
            <a:avLst/>
          </a:prstGeom>
          <a:solidFill>
            <a:srgbClr val="EEECE1">
              <a:alpha val="36862"/>
            </a:srgb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99FF66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pPr>
              <a:defRPr/>
            </a:pPr>
            <a:endParaRPr altLang="en-US" kern="0" lang="zh-CN">
              <a:solidFill>
                <a:sysClr lastClr="000000" val="windowText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98" name="Line 1602"/>
          <p:cNvSpPr>
            <a:spLocks noChangeShapeType="1"/>
          </p:cNvSpPr>
          <p:nvPr/>
        </p:nvSpPr>
        <p:spPr bwMode="auto">
          <a:xfrm>
            <a:off x="6141375" y="6466988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99" name="Line 1603"/>
          <p:cNvSpPr>
            <a:spLocks noChangeShapeType="1"/>
          </p:cNvSpPr>
          <p:nvPr/>
        </p:nvSpPr>
        <p:spPr bwMode="auto">
          <a:xfrm>
            <a:off x="6141375" y="6466988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0" pitchFamily="34" typeface="Impact"/>
              <a:ea charset="-122" pitchFamily="34" typeface="微软雅黑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5811590" y="4059445"/>
            <a:ext cx="3572476" cy="2149176"/>
            <a:chOff x="6916551" y="3480392"/>
            <a:chExt cx="3572476" cy="2149176"/>
          </a:xfrm>
        </p:grpSpPr>
        <p:sp>
          <p:nvSpPr>
            <p:cNvPr id="101" name="TextBox 19"/>
            <p:cNvSpPr txBox="1">
              <a:spLocks noChangeArrowheads="1"/>
            </p:cNvSpPr>
            <p:nvPr/>
          </p:nvSpPr>
          <p:spPr bwMode="auto">
            <a:xfrm>
              <a:off x="6916550" y="5131612"/>
              <a:ext cx="1728238" cy="530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2400" u="none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人生态度</a:t>
              </a:r>
            </a:p>
          </p:txBody>
        </p:sp>
        <p:cxnSp>
          <p:nvCxnSpPr>
            <p:cNvPr id="102" name="直接连接符 101"/>
            <p:cNvCxnSpPr/>
            <p:nvPr/>
          </p:nvCxnSpPr>
          <p:spPr>
            <a:xfrm flipH="1">
              <a:off x="8667735" y="3480392"/>
              <a:ext cx="0" cy="2108848"/>
            </a:xfrm>
            <a:prstGeom prst="line">
              <a:avLst/>
            </a:prstGeom>
            <a:noFill/>
            <a:ln algn="ctr" cap="flat" cmpd="sng" w="9525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oval"/>
              <a:tailEnd type="oval"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03" name="Rectangle 17"/>
            <p:cNvSpPr>
              <a:spLocks noChangeArrowheads="1"/>
            </p:cNvSpPr>
            <p:nvPr/>
          </p:nvSpPr>
          <p:spPr bwMode="auto">
            <a:xfrm>
              <a:off x="8687495" y="5213960"/>
              <a:ext cx="1801533" cy="42062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该怎样活着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7418758" y="3058813"/>
            <a:ext cx="2253294" cy="985783"/>
            <a:chOff x="8523719" y="2479760"/>
            <a:chExt cx="2253294" cy="985783"/>
          </a:xfrm>
        </p:grpSpPr>
        <p:cxnSp>
          <p:nvCxnSpPr>
            <p:cNvPr id="105" name="直接连接符 104"/>
            <p:cNvCxnSpPr/>
            <p:nvPr/>
          </p:nvCxnSpPr>
          <p:spPr>
            <a:xfrm>
              <a:off x="8523719" y="2976336"/>
              <a:ext cx="2179999" cy="0"/>
            </a:xfrm>
            <a:prstGeom prst="line">
              <a:avLst/>
            </a:prstGeom>
            <a:noFill/>
            <a:ln algn="ctr" cap="flat" cmpd="sng" w="9525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oval"/>
              <a:tailEnd type="oval"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06" name="TextBox 19"/>
            <p:cNvSpPr txBox="1">
              <a:spLocks noChangeArrowheads="1"/>
            </p:cNvSpPr>
            <p:nvPr/>
          </p:nvSpPr>
          <p:spPr bwMode="auto">
            <a:xfrm>
              <a:off x="8975482" y="2479760"/>
              <a:ext cx="1728238" cy="530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2400" u="none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人生价值</a:t>
              </a:r>
            </a:p>
          </p:txBody>
        </p:sp>
        <p:sp>
          <p:nvSpPr>
            <p:cNvPr id="107" name="Rectangle 17"/>
            <p:cNvSpPr>
              <a:spLocks noChangeArrowheads="1"/>
            </p:cNvSpPr>
            <p:nvPr/>
          </p:nvSpPr>
          <p:spPr bwMode="auto">
            <a:xfrm>
              <a:off x="8975480" y="3068959"/>
              <a:ext cx="1801533" cy="42062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人生有什么意义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2988722" y="3290236"/>
            <a:ext cx="2089566" cy="1005234"/>
            <a:chOff x="4093683" y="2711183"/>
            <a:chExt cx="2089566" cy="1005234"/>
          </a:xfrm>
        </p:grpSpPr>
        <p:grpSp>
          <p:nvGrpSpPr>
            <p:cNvPr id="109" name="组合 108"/>
            <p:cNvGrpSpPr/>
            <p:nvPr/>
          </p:nvGrpSpPr>
          <p:grpSpPr>
            <a:xfrm>
              <a:off x="4093683" y="2711183"/>
              <a:ext cx="2089566" cy="542296"/>
              <a:chOff x="1213067" y="2711183"/>
              <a:chExt cx="2089566" cy="542296"/>
            </a:xfrm>
          </p:grpSpPr>
          <p:sp>
            <p:nvSpPr>
              <p:cNvPr id="111" name="TextBox 19"/>
              <p:cNvSpPr txBox="1">
                <a:spLocks noChangeArrowheads="1"/>
              </p:cNvSpPr>
              <p:nvPr/>
            </p:nvSpPr>
            <p:spPr bwMode="auto">
              <a:xfrm>
                <a:off x="1213067" y="2711183"/>
                <a:ext cx="1728238" cy="530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/>
                    <a:ea charset="-12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/>
                    <a:ea charset="-12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/>
                    <a:ea charset="-12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/>
                    <a:ea charset="-12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/>
                    <a:ea charset="-12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/>
                    <a:ea charset="-12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/>
                    <a:ea charset="-12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/>
                    <a:ea charset="-12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/>
                    <a:ea charset="-122" typeface="宋体"/>
                  </a:defRPr>
                </a:lvl9pPr>
              </a:lstStyle>
              <a:p>
                <a:pPr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0" kumimoji="0" lang="zh-CN" noProof="0" normalizeH="0" smtClean="0" spc="0" strike="noStrike" sz="2400" u="none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人生目的</a:t>
                </a:r>
              </a:p>
            </p:txBody>
          </p:sp>
          <p:cxnSp>
            <p:nvCxnSpPr>
              <p:cNvPr id="112" name="直接连接符 111"/>
              <p:cNvCxnSpPr/>
              <p:nvPr/>
            </p:nvCxnSpPr>
            <p:spPr>
              <a:xfrm flipH="1">
                <a:off x="1213067" y="3253479"/>
                <a:ext cx="2089566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  <a:headEnd type="oval"/>
                <a:tailEnd type="oval"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cxnSp>
        </p:grpSp>
        <p:sp>
          <p:nvSpPr>
            <p:cNvPr id="110" name="Rectangle 17"/>
            <p:cNvSpPr>
              <a:spLocks noChangeArrowheads="1"/>
            </p:cNvSpPr>
            <p:nvPr/>
          </p:nvSpPr>
          <p:spPr bwMode="auto">
            <a:xfrm>
              <a:off x="4093683" y="3319835"/>
              <a:ext cx="1801533" cy="42062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人为什么而活着</a:t>
              </a:r>
            </a:p>
          </p:txBody>
        </p:sp>
      </p:grpSp>
      <p:sp>
        <p:nvSpPr>
          <p:cNvPr id="35" name="深色2"/>
          <p:cNvSpPr/>
          <p:nvPr/>
        </p:nvSpPr>
        <p:spPr bwMode="auto">
          <a:xfrm>
            <a:off x="5669887" y="2474426"/>
            <a:ext cx="2249488" cy="1331912"/>
          </a:xfrm>
          <a:custGeom>
            <a:gdLst>
              <a:gd fmla="*/ 0 w 1296" name="T0"/>
              <a:gd fmla="*/ 0 h 768" name="T1"/>
              <a:gd fmla="*/ 2147483647 w 1296" name="T2"/>
              <a:gd fmla="*/ 2147483647 h 768" name="T3"/>
              <a:gd fmla="*/ 2147483647 w 1296" name="T4"/>
              <a:gd fmla="*/ 2147483647 h 768" name="T5"/>
              <a:gd fmla="*/ 2147483647 w 1296" name="T6"/>
              <a:gd fmla="*/ 0 h 768" name="T7"/>
              <a:gd fmla="*/ 0 w 1296" name="T8"/>
              <a:gd fmla="*/ 0 h 76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768" w="1296">
                <a:moveTo>
                  <a:pt x="0" y="0"/>
                </a:moveTo>
                <a:lnTo>
                  <a:pt x="432" y="768"/>
                </a:lnTo>
                <a:lnTo>
                  <a:pt x="1296" y="768"/>
                </a:lnTo>
                <a:lnTo>
                  <a:pt x="86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2676FF">
                  <a:lumMod val="60000"/>
                  <a:lumOff val="40000"/>
                </a:srgbClr>
              </a:gs>
              <a:gs pos="0">
                <a:srgbClr val="2676FF"/>
              </a:gs>
            </a:gsLst>
            <a:lin ang="16200000" scaled="0"/>
          </a:gradFill>
          <a:ln algn="ctr" cap="flat" cmpd="sng" w="3175">
            <a:noFill/>
            <a:prstDash val="solid"/>
          </a:ln>
          <a:effectLst/>
        </p:spPr>
        <p:txBody>
          <a:bodyPr anchor="ctr" vert="eaVert"/>
          <a:lstStyle/>
          <a:p>
            <a:pPr>
              <a:defRPr/>
            </a:pPr>
            <a:endParaRPr altLang="en-US" kern="0" lang="zh-CN" sz="3200">
              <a:solidFill>
                <a:sysClr lastClr="FFFFFF" val="window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6" name="深色1"/>
          <p:cNvSpPr/>
          <p:nvPr/>
        </p:nvSpPr>
        <p:spPr bwMode="auto">
          <a:xfrm>
            <a:off x="4847562" y="2499826"/>
            <a:ext cx="1500188" cy="2665412"/>
          </a:xfrm>
          <a:custGeom>
            <a:gdLst>
              <a:gd fmla="*/ 0 w 864" name="T0"/>
              <a:gd fmla="*/ 2147483647 h 1536" name="T1"/>
              <a:gd fmla="*/ 2147483647 w 864" name="T2"/>
              <a:gd fmla="*/ 2147483647 h 1536" name="T3"/>
              <a:gd fmla="*/ 2147483647 w 864" name="T4"/>
              <a:gd fmla="*/ 2147483647 h 1536" name="T5"/>
              <a:gd fmla="*/ 2147483647 w 864" name="T6"/>
              <a:gd fmla="*/ 0 h 1536" name="T7"/>
              <a:gd fmla="*/ 0 w 864" name="T8"/>
              <a:gd fmla="*/ 2147483647 h 153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536" w="864">
                <a:moveTo>
                  <a:pt x="0" y="768"/>
                </a:moveTo>
                <a:lnTo>
                  <a:pt x="432" y="1536"/>
                </a:lnTo>
                <a:lnTo>
                  <a:pt x="864" y="768"/>
                </a:lnTo>
                <a:lnTo>
                  <a:pt x="432" y="0"/>
                </a:lnTo>
                <a:lnTo>
                  <a:pt x="0" y="768"/>
                </a:lnTo>
                <a:close/>
              </a:path>
            </a:pathLst>
          </a:custGeom>
          <a:gradFill>
            <a:gsLst>
              <a:gs pos="100000">
                <a:srgbClr val="2676FF">
                  <a:lumMod val="60000"/>
                  <a:lumOff val="40000"/>
                </a:srgbClr>
              </a:gs>
              <a:gs pos="0">
                <a:srgbClr val="2676FF"/>
              </a:gs>
            </a:gsLst>
            <a:lin ang="16200000" scaled="0"/>
          </a:gradFill>
          <a:ln algn="ctr" cap="flat" cmpd="sng" w="3175">
            <a:noFill/>
            <a:prstDash val="solid"/>
          </a:ln>
          <a:effectLst/>
        </p:spPr>
        <p:txBody>
          <a:bodyPr anchor="ctr" vert="eaVert"/>
          <a:lstStyle/>
          <a:p>
            <a:pPr>
              <a:defRPr/>
            </a:pPr>
            <a:endParaRPr altLang="en-US" kern="0" lang="zh-CN" sz="3200">
              <a:solidFill>
                <a:sysClr lastClr="FFFFFF" val="window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7" name="深色3"/>
          <p:cNvSpPr/>
          <p:nvPr/>
        </p:nvSpPr>
        <p:spPr bwMode="auto">
          <a:xfrm>
            <a:off x="5658775" y="3890476"/>
            <a:ext cx="2249487" cy="1335087"/>
          </a:xfrm>
          <a:custGeom>
            <a:gdLst>
              <a:gd fmla="*/ 0 w 1296" name="T0"/>
              <a:gd fmla="*/ 2147483647 h 768" name="T1"/>
              <a:gd fmla="*/ 2147483647 w 1296" name="T2"/>
              <a:gd fmla="*/ 2147483647 h 768" name="T3"/>
              <a:gd fmla="*/ 2147483647 w 1296" name="T4"/>
              <a:gd fmla="*/ 0 h 768" name="T5"/>
              <a:gd fmla="*/ 2147483647 w 1296" name="T6"/>
              <a:gd fmla="*/ 0 h 768" name="T7"/>
              <a:gd fmla="*/ 0 w 1296" name="T8"/>
              <a:gd fmla="*/ 2147483647 h 76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768" w="1296">
                <a:moveTo>
                  <a:pt x="0" y="768"/>
                </a:moveTo>
                <a:lnTo>
                  <a:pt x="864" y="768"/>
                </a:lnTo>
                <a:lnTo>
                  <a:pt x="1296" y="0"/>
                </a:lnTo>
                <a:lnTo>
                  <a:pt x="432" y="0"/>
                </a:lnTo>
                <a:lnTo>
                  <a:pt x="0" y="768"/>
                </a:lnTo>
                <a:close/>
              </a:path>
            </a:pathLst>
          </a:custGeom>
          <a:gradFill>
            <a:gsLst>
              <a:gs pos="100000">
                <a:srgbClr val="2676FF">
                  <a:lumMod val="60000"/>
                  <a:lumOff val="40000"/>
                </a:srgbClr>
              </a:gs>
              <a:gs pos="0">
                <a:srgbClr val="2676FF"/>
              </a:gs>
            </a:gsLst>
            <a:lin ang="16200000" scaled="0"/>
          </a:gradFill>
          <a:ln algn="ctr" cap="flat" cmpd="sng" w="3175">
            <a:noFill/>
            <a:prstDash val="solid"/>
          </a:ln>
          <a:effectLst/>
        </p:spPr>
        <p:txBody>
          <a:bodyPr anchor="ctr" vert="eaVert"/>
          <a:lstStyle/>
          <a:p>
            <a:pPr>
              <a:defRPr/>
            </a:pPr>
            <a:endParaRPr altLang="en-US" kern="0" lang="zh-CN" sz="3200">
              <a:solidFill>
                <a:sysClr lastClr="FFFFFF" val="window"/>
              </a:solidFill>
              <a:latin charset="-122" pitchFamily="34" typeface="微软雅黑"/>
              <a:ea charset="-122" pitchFamily="34" typeface="微软雅黑"/>
            </a:endParaRPr>
          </a:p>
        </p:txBody>
      </p:sp>
    </p:spTree>
    <p:extLst>
      <p:ext uri="{BB962C8B-B14F-4D97-AF65-F5344CB8AC3E}">
        <p14:creationId val="911852126"/>
      </p:ext>
    </p:extLst>
  </p:cSld>
  <p:clrMapOvr>
    <a:masterClrMapping/>
  </p:clrMapOvr>
  <p:transition>
    <p:fad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45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人生目的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22798" y="1418000"/>
            <a:ext cx="5112568" cy="2011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稻盛和夫说，对这个纷乱浮躁的时代来说，最需要的就是从根本上质问“人为什么活着”？这是类似沙漠里撒水那样虚无或者在急流中打桩一样困难的事情。但是，我相信只有单纯且直率的质问才有更深的意义。</a:t>
            </a:r>
          </a:p>
        </p:txBody>
      </p:sp>
      <p:pic>
        <p:nvPicPr>
          <p:cNvPr descr="C:\Users\user\Desktop\1QI15c119.jpg" id="39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664898" y="1534982"/>
            <a:ext cx="3974924" cy="4999571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2422799" y="4454930"/>
            <a:ext cx="5112568" cy="142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altLang="en-US" b="1" lang="zh-CN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您可曾思考人生之目的？</a:t>
            </a:r>
          </a:p>
          <a:p>
            <a:pPr>
              <a:lnSpc>
                <a:spcPct val="130000"/>
              </a:lnSpc>
              <a:spcBef>
                <a:spcPts val="500"/>
              </a:spcBef>
            </a:pPr>
            <a:r>
              <a:rPr altLang="en-US" b="1" lang="zh-CN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您的答案是什么呢？</a:t>
            </a:r>
          </a:p>
        </p:txBody>
      </p:sp>
      <p:sp>
        <p:nvSpPr>
          <p:cNvPr id="41" name="矩形 40"/>
          <p:cNvSpPr/>
          <p:nvPr/>
        </p:nvSpPr>
        <p:spPr>
          <a:xfrm>
            <a:off x="10622280" y="5937455"/>
            <a:ext cx="1017542" cy="432865"/>
          </a:xfrm>
          <a:prstGeom prst="rect">
            <a:avLst/>
          </a:prstGeom>
          <a:solidFill>
            <a:srgbClr val="FF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altLang="en-US" lang="zh-CN" sz="1600">
                <a:latin charset="-122" pitchFamily="34" typeface="微软雅黑"/>
                <a:ea charset="-122" pitchFamily="34" typeface="微软雅黑"/>
              </a:rPr>
              <a:t>稻盛和夫</a:t>
            </a:r>
          </a:p>
        </p:txBody>
      </p:sp>
    </p:spTree>
    <p:extLst>
      <p:ext uri="{BB962C8B-B14F-4D97-AF65-F5344CB8AC3E}">
        <p14:creationId val="2070623328"/>
      </p:ext>
    </p:extLst>
  </p:cSld>
  <p:clrMapOvr>
    <a:masterClrMapping/>
  </p:clrMapOvr>
  <mc:AlternateContent>
    <mc:Choice Requires="p14">
      <p:transition spd="med">
        <p14:pan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45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人生目的</a:t>
            </a:r>
          </a:p>
        </p:txBody>
      </p:sp>
      <p:sp>
        <p:nvSpPr>
          <p:cNvPr id="8" name="矩形 7"/>
          <p:cNvSpPr/>
          <p:nvPr/>
        </p:nvSpPr>
        <p:spPr>
          <a:xfrm>
            <a:off x="2819400" y="1528851"/>
            <a:ext cx="8869680" cy="947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spcBef>
                <a:spcPts val="500"/>
              </a:spcBef>
              <a:buFont charset="2" pitchFamily="2" typeface="Wingdings"/>
              <a:buChar char="n"/>
            </a:pPr>
            <a:r>
              <a:rPr altLang="en-US" b="1" lang="zh-CN" smtClean="0" sz="200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开学第一天，女生自杀——根本不知道活着是为了什么？</a:t>
            </a:r>
          </a:p>
          <a:p>
            <a:pPr indent="-285750" marL="285750">
              <a:lnSpc>
                <a:spcPct val="130000"/>
              </a:lnSpc>
              <a:spcBef>
                <a:spcPts val="500"/>
              </a:spcBef>
              <a:buFont charset="2" pitchFamily="2" typeface="Wingdings"/>
              <a:buChar char="n"/>
            </a:pPr>
            <a:r>
              <a:rPr altLang="en-US" b="1" lang="zh-CN" smtClean="0" sz="2000">
                <a:solidFill>
                  <a:srgbClr val="545454"/>
                </a:solidFill>
                <a:latin charset="-122" pitchFamily="34" typeface="微软雅黑"/>
                <a:ea charset="-122" pitchFamily="34" typeface="微软雅黑"/>
              </a:rPr>
              <a:t>被采访的放牛娃自杀了——生命轮回，周而复始；意义何在？</a:t>
            </a:r>
          </a:p>
        </p:txBody>
      </p:sp>
      <p:pic>
        <p:nvPicPr>
          <p:cNvPr descr="C:\Documents and Settings\tdz\桌面\新建文件夹\53871F49EAD0609A44C97CF165C41EE9.png" id="17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595494" y="514181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9840610" y="5868885"/>
            <a:ext cx="2046589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2000">
                <a:solidFill>
                  <a:srgbClr val="00B0F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两个极端案例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8860541" y="6490000"/>
            <a:ext cx="3240361" cy="0"/>
          </a:xfrm>
          <a:prstGeom prst="line">
            <a:avLst/>
          </a:prstGeom>
          <a:noFill/>
          <a:ln algn="ctr" cap="flat" cmpd="sng" w="9525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直接连接符 19"/>
          <p:cNvCxnSpPr/>
          <p:nvPr/>
        </p:nvCxnSpPr>
        <p:spPr>
          <a:xfrm>
            <a:off x="8860541" y="6525275"/>
            <a:ext cx="3240361" cy="0"/>
          </a:xfrm>
          <a:prstGeom prst="line">
            <a:avLst/>
          </a:prstGeom>
          <a:noFill/>
          <a:ln algn="ctr" cap="flat" cmpd="sng" w="9525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819400" y="3449324"/>
            <a:ext cx="8869678" cy="94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altLang="en-US" lang="zh-CN" smtClean="0" sz="20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或者也会有人这么认为，“人生的目的”往往就是“人生的墓地”，觉得活着没有意思了，就早点到达墓地（但是现在墓地也很贵哦）。</a:t>
            </a:r>
          </a:p>
        </p:txBody>
      </p:sp>
    </p:spTree>
    <p:extLst>
      <p:ext uri="{BB962C8B-B14F-4D97-AF65-F5344CB8AC3E}">
        <p14:creationId val="3615547472"/>
      </p:ext>
    </p:extLst>
  </p:cSld>
  <p:clrMapOvr>
    <a:masterClrMapping/>
  </p:clrMapOvr>
  <p:transition>
    <p:fad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4"/>
          <p:cNvSpPr txBox="1"/>
          <p:nvPr/>
        </p:nvSpPr>
        <p:spPr>
          <a:xfrm>
            <a:off x="322845" y="2463192"/>
            <a:ext cx="487680" cy="2405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kern="0" lang="zh-CN" smtClean="0" spc="20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人生目的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175326" y="5243716"/>
            <a:ext cx="4824536" cy="1569660"/>
            <a:chOff x="7175326" y="5243716"/>
            <a:chExt cx="4824536" cy="1569660"/>
          </a:xfrm>
        </p:grpSpPr>
        <p:grpSp>
          <p:nvGrpSpPr>
            <p:cNvPr id="18" name="组合 17"/>
            <p:cNvGrpSpPr/>
            <p:nvPr/>
          </p:nvGrpSpPr>
          <p:grpSpPr>
            <a:xfrm>
              <a:off x="8471470" y="5589240"/>
              <a:ext cx="3528392" cy="1080120"/>
              <a:chOff x="8471470" y="5589240"/>
              <a:chExt cx="3528392" cy="1080120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8471470" y="6525344"/>
                <a:ext cx="3528392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11855846" y="5589240"/>
                <a:ext cx="0" cy="1080120"/>
              </a:xfrm>
              <a:prstGeom prst="line">
                <a:avLst/>
              </a:prstGeom>
              <a:noFill/>
              <a:ln algn="ctr" cap="flat" cmpd="sng" w="9525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7175327" y="6084003"/>
              <a:ext cx="3816347" cy="365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ts val="200"/>
                </a:spcBef>
                <a:spcAft>
                  <a:spcPts val="6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何谓“人生目的”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19743" y="5243716"/>
              <a:ext cx="407810" cy="1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9600" u="none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itchFamily="82" typeface="Broadway"/>
                  <a:ea charset="-120" pitchFamily="18" typeface="DFPYeaSong-B5"/>
                </a:rPr>
                <a:t>1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3047999" y="1423542"/>
            <a:ext cx="6629401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rgbClr val="FF933C"/>
                </a:solidFill>
                <a:latin charset="-122" pitchFamily="34" typeface="微软雅黑"/>
                <a:ea charset="-122" pitchFamily="34" typeface="微软雅黑"/>
              </a:rPr>
              <a:t>人生目的可理解为是人们终其一生想要达成什么样的结果。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53941" y="2150358"/>
            <a:ext cx="6623459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lang="zh-CN" smtClean="0" sz="1600">
                <a:solidFill>
                  <a:prstClr val="white">
                    <a:lumMod val="50000"/>
                  </a:prstClr>
                </a:solidFill>
                <a:latin charset="-122" pitchFamily="34" typeface="微软雅黑"/>
                <a:ea charset="-122" pitchFamily="34" typeface="微软雅黑"/>
              </a:rPr>
              <a:t>是生活在一定历史条件下的人，对“人为什么活着”这一人生根本问题的认识和回答。它是人生观的核心，它决定和影响着人们走什么样的人生道路（人生规划）。</a:t>
            </a:r>
          </a:p>
        </p:txBody>
      </p:sp>
      <p:pic>
        <p:nvPicPr>
          <p:cNvPr descr="目: 甲骨文" id="25" name="Picture 6"/>
          <p:cNvPicPr>
            <a:picLocks noChangeArrowheads="1" noChangeAspect="1"/>
          </p:cNvPicPr>
          <p:nvPr/>
        </p:nvPicPr>
        <p:blipFill>
          <a:blip r:embed="rId2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989343" y="1732521"/>
            <a:ext cx="1722487" cy="172248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dullr.com/cache/1/bcfe878d53b00a3c5c4822f3767f7562678.png" id="26" name="Picture 10"/>
          <p:cNvPicPr>
            <a:picLocks noChangeArrowheads="1" noChangeAspect="1"/>
          </p:cNvPicPr>
          <p:nvPr/>
        </p:nvPicPr>
        <p:blipFill>
          <a:blip r:embed="rId3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140807" y="3594158"/>
            <a:ext cx="1419557" cy="193760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702422857"/>
      </p:ext>
    </p:extLst>
  </p:cSld>
  <p:clrMapOvr>
    <a:masterClrMapping/>
  </p:clrMapOvr>
  <p:transition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> </Company>
  <PresentationFormat>宽屏</PresentationFormat>
  <Paragraphs>414</Paragraphs>
  <Slides>57</Slides>
  <Notes>1</Notes>
  <TotalTime>902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baseType="lpstr" size="75">
      <vt:lpstr>Arial</vt:lpstr>
      <vt:lpstr>Calibri Light</vt:lpstr>
      <vt:lpstr>Calibri</vt:lpstr>
      <vt:lpstr>Broadway</vt:lpstr>
      <vt:lpstr>楷体</vt:lpstr>
      <vt:lpstr>经典繁仿黑</vt:lpstr>
      <vt:lpstr>微软雅黑</vt:lpstr>
      <vt:lpstr>ＭＳ Ｐゴシック</vt:lpstr>
      <vt:lpstr>Tahoma</vt:lpstr>
      <vt:lpstr>Lao UI</vt:lpstr>
      <vt:lpstr>Impact</vt:lpstr>
      <vt:lpstr>DFPYeaSong-B5</vt:lpstr>
      <vt:lpstr>宋体</vt:lpstr>
      <vt:lpstr>Wingdings</vt:lpstr>
      <vt:lpstr>Comic Sans MS</vt:lpstr>
      <vt:lpstr>Meiryo</vt:lpstr>
      <vt:lpstr>幼圆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2013-07-03T13:34:38Z</dcterms:created>
  <cp:lastModifiedBy>Administrator</cp:lastModifiedBy>
  <dcterms:modified xsi:type="dcterms:W3CDTF">2021-08-20T10:49:57Z</dcterms:modified>
  <cp:revision>546</cp:revision>
  <dc:title>PowerPoint 演示文稿</dc:title>
</cp:coreProperties>
</file>