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72" r:id="rId11"/>
    <p:sldId id="273" r:id="rId12"/>
    <p:sldId id="270" r:id="rId13"/>
    <p:sldId id="274" r:id="rId14"/>
    <p:sldId id="262" r:id="rId15"/>
    <p:sldId id="264" r:id="rId16"/>
    <p:sldId id="275" r:id="rId17"/>
    <p:sldId id="276" r:id="rId18"/>
    <p:sldId id="277" r:id="rId19"/>
    <p:sldId id="278" r:id="rId20"/>
    <p:sldId id="263" r:id="rId21"/>
    <p:sldId id="265" r:id="rId22"/>
    <p:sldId id="279" r:id="rId23"/>
    <p:sldId id="280" r:id="rId24"/>
    <p:sldId id="281" r:id="rId25"/>
    <p:sldId id="283" r:id="rId26"/>
    <p:sldId id="284" r:id="rId27"/>
    <p:sldId id="286" r:id="rId28"/>
    <p:sldId id="287" r:id="rId29"/>
    <p:sldId id="289" r:id="rId30"/>
    <p:sldId id="260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B956AF5-FE24-4A35-8B50-AC57F6FDBB4D}">
          <p14:sldIdLst>
            <p14:sldId id="256"/>
            <p14:sldId id="257"/>
            <p14:sldId id="258"/>
            <p14:sldId id="259"/>
            <p14:sldId id="266"/>
            <p14:sldId id="267"/>
            <p14:sldId id="268"/>
            <p14:sldId id="269"/>
            <p14:sldId id="272"/>
            <p14:sldId id="273"/>
          </p14:sldIdLst>
        </p14:section>
        <p14:section name="无标题节" id="{F5C55EE0-1826-463B-B96A-BCE52F0591A2}">
          <p14:sldIdLst>
            <p14:sldId id="270"/>
            <p14:sldId id="274"/>
            <p14:sldId id="262"/>
            <p14:sldId id="264"/>
            <p14:sldId id="275"/>
            <p14:sldId id="276"/>
            <p14:sldId id="277"/>
            <p14:sldId id="278"/>
            <p14:sldId id="263"/>
            <p14:sldId id="265"/>
            <p14:sldId id="279"/>
            <p14:sldId id="280"/>
            <p14:sldId id="281"/>
            <p14:sldId id="283"/>
            <p14:sldId id="284"/>
            <p14:sldId id="286"/>
            <p14:sldId id="287"/>
            <p14:sldId id="28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slides/slide26.xml" Type="http://schemas.openxmlformats.org/officeDocument/2006/relationships/slide"/><Relationship Id="rId29" Target="slides/slide27.xml" Type="http://schemas.openxmlformats.org/officeDocument/2006/relationships/slide"/><Relationship Id="rId3" Target="slides/slide1.xml" Type="http://schemas.openxmlformats.org/officeDocument/2006/relationships/slide"/><Relationship Id="rId30" Target="slides/slide28.xml" Type="http://schemas.openxmlformats.org/officeDocument/2006/relationships/slide"/><Relationship Id="rId31" Target="slides/slide29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640575766563416"/>
          <c:y val="0.017195705324411392"/>
          <c:w val="0.96490728855133057"/>
          <c:h val="0.96472996473312378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19037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invertIfNegative val="1"/>
            <c:spPr>
              <a:solidFill>
                <a:srgbClr val="92D050"/>
              </a:solidFill>
              <a:ln w="19037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1"/>
            <c:spPr>
              <a:solidFill>
                <a:srgbClr val="00B0F0"/>
              </a:solidFill>
              <a:ln w="19037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1"/>
            <c:spPr>
              <a:solidFill>
                <a:srgbClr val="FF0000"/>
              </a:solidFill>
              <a:ln w="19037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invertIfNegative val="1"/>
            <c:spPr>
              <a:solidFill>
                <a:srgbClr val="F68426"/>
              </a:solidFill>
              <a:ln w="19037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/>
              <a:p>
                <a:pPr>
                  <a:defRPr sz="1799" b="1" smtId="4294967295">
                    <a:solidFill>
                      <a:schemeClr val="bg1"/>
                    </a:solidFill>
                  </a:defRPr>
                </a:pPr>
                <a:endParaRPr sz="1799" b="1" smtId="4294967295">
                  <a:solidFill>
                    <a:schemeClr val="bg1"/>
                  </a:solidFill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/>
          </c:dLbls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60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60"/>
      </c:doughnutChart>
      <c:spPr>
        <a:noFill/>
        <a:ln w="25383">
          <a:noFill/>
        </a:ln>
      </c:spPr>
    </c:plotArea>
    <c:plotVisOnly val="1"/>
    <c:dispBlanksAs/>
    <c:showDLblsOverMax val="0"/>
  </c:chart>
  <c:txPr>
    <a:bodyPr/>
    <a:p>
      <a:pPr>
        <a:defRPr sz="1799" smtId="4294967295"/>
      </a:pPr>
      <a:endParaRPr sz="1799" smtId="4294967295"/>
    </a:p>
  </c:txPr>
  <c:externalData r:id="rId1">
    <c:autoUpdate val="0"/>
  </c:externalData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7674DF2-E9E5-4F41-90C0-8946BDCA7AB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0D80836F-05CA-4F6C-A925-8C41CE03418F}" type="parTrans" cxnId="{757CB7DD-6C52-4535-840B-0976118C80F8}">
      <dgm:prSet/>
      <dgm:spPr/>
      <dgm:t>
        <a:bodyPr/>
        <a:lstStyle/>
        <a:p>
          <a:endParaRPr lang="zh-CN" altLang="en-US"/>
        </a:p>
      </dgm:t>
    </dgm:pt>
    <dgm:pt modelId="{7C84A07E-A3E2-433C-8740-17CE28F0A7F4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P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4C66332-EC8F-455D-9D30-58261E3E1A69}" type="sibTrans" cxnId="{757CB7DD-6C52-4535-840B-0976118C80F8}">
      <dgm:prSet/>
      <dgm:spPr/>
      <dgm:t>
        <a:bodyPr/>
        <a:lstStyle/>
        <a:p>
          <a:endParaRPr lang="zh-CN" altLang="en-US"/>
        </a:p>
      </dgm:t>
    </dgm:pt>
    <dgm:pt modelId="{A590B8F9-F273-4A7A-B5B0-FC7226EC6261}" type="parTrans" cxnId="{43F8A340-55D6-4052-8BA4-109C84AEAEE8}">
      <dgm:prSet/>
      <dgm:spPr/>
      <dgm:t>
        <a:bodyPr/>
        <a:lstStyle/>
        <a:p>
          <a:endParaRPr lang="zh-CN" altLang="en-US"/>
        </a:p>
      </dgm:t>
    </dgm:pt>
    <dgm:pt modelId="{35DD39F0-7084-47AA-B6FC-13CF1C976CA3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D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FF1D869-B213-4FCD-B8E6-1EC8989D09CB}" type="sibTrans" cxnId="{43F8A340-55D6-4052-8BA4-109C84AEAEE8}">
      <dgm:prSet/>
      <dgm:spPr/>
      <dgm:t>
        <a:bodyPr/>
        <a:lstStyle/>
        <a:p>
          <a:endParaRPr lang="zh-CN" altLang="en-US"/>
        </a:p>
      </dgm:t>
    </dgm:pt>
    <dgm:pt modelId="{64A940C3-2222-4933-A5DB-CCC2DF15F6B4}" type="parTrans" cxnId="{EFAD2ECF-CD59-46E9-9E40-AC3832C15035}">
      <dgm:prSet/>
      <dgm:spPr/>
      <dgm:t>
        <a:bodyPr/>
        <a:lstStyle/>
        <a:p>
          <a:endParaRPr lang="zh-CN" altLang="en-US"/>
        </a:p>
      </dgm:t>
    </dgm:pt>
    <dgm:pt modelId="{82D6A6C2-D653-46FF-973A-21FEE6BDBDCF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C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A57578A-FE21-4A21-AD4F-14A171AE0937}" type="sibTrans" cxnId="{EFAD2ECF-CD59-46E9-9E40-AC3832C15035}">
      <dgm:prSet/>
      <dgm:spPr/>
      <dgm:t>
        <a:bodyPr/>
        <a:lstStyle/>
        <a:p>
          <a:endParaRPr lang="zh-CN" altLang="en-US"/>
        </a:p>
      </dgm:t>
    </dgm:pt>
    <dgm:pt modelId="{2E3FCF91-8882-469C-A13E-F17B6CC2518B}" type="parTrans" cxnId="{D73B4C99-6F00-4FF1-AE84-DA8041DDA6C6}">
      <dgm:prSet/>
      <dgm:spPr/>
      <dgm:t>
        <a:bodyPr/>
        <a:lstStyle/>
        <a:p>
          <a:endParaRPr lang="zh-CN" altLang="en-US"/>
        </a:p>
      </dgm:t>
    </dgm:pt>
    <dgm:pt modelId="{79D5AA38-2AE2-43E9-8A64-430192ECC8DC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A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6ABF888-3740-4DD3-8EB8-DBA8EBA15730}" type="sibTrans" cxnId="{D73B4C99-6F00-4FF1-AE84-DA8041DDA6C6}">
      <dgm:prSet/>
      <dgm:spPr/>
      <dgm:t>
        <a:bodyPr/>
        <a:lstStyle/>
        <a:p>
          <a:endParaRPr lang="zh-CN" altLang="en-US"/>
        </a:p>
      </dgm:t>
    </dgm:pt>
    <dgm:pt modelId="{30758A79-F76F-47ED-95FE-982C967A22B9}" type="pres">
      <dgm:prSet presAssocID="{57674DF2-E9E5-4F41-90C0-8946BDCA7AB1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D376D769-3D2D-4E5F-A883-196B8754E8A0}" type="pres">
      <dgm:prSet presAssocID="{57674DF2-E9E5-4F41-90C0-8946BDCA7AB1}" presName="wedge1" presStyleLbl="node1" presStyleCnt="4"/>
      <dgm:spPr/>
      <dgm:t>
        <a:bodyPr/>
        <a:lstStyle/>
        <a:p>
          <a:endParaRPr lang="zh-CN" altLang="en-US"/>
        </a:p>
      </dgm:t>
    </dgm:pt>
    <dgm:pt modelId="{A6D00701-EADC-4B58-BC48-7A61C138C736}" type="pres">
      <dgm:prSet presAssocID="{57674DF2-E9E5-4F41-90C0-8946BDCA7AB1}" presName="dummy1a"/>
      <dgm:spPr/>
      <dgm:t>
        <a:bodyPr/>
        <a:lstStyle/>
        <a:p/>
      </dgm:t>
    </dgm:pt>
    <dgm:pt modelId="{6E5D56DB-B4B9-45DA-BAC8-CAFB81B9DD54}" type="pres">
      <dgm:prSet presAssocID="{57674DF2-E9E5-4F41-90C0-8946BDCA7AB1}" presName="dummy1b"/>
      <dgm:spPr/>
      <dgm:t>
        <a:bodyPr/>
        <a:lstStyle/>
        <a:p/>
      </dgm:t>
    </dgm:pt>
    <dgm:pt modelId="{D01C61D7-8872-489A-80BA-25B3E9CCADCD}" type="pres">
      <dgm:prSet presAssocID="{57674DF2-E9E5-4F41-90C0-8946BDCA7AB1}" presName="wedge1Tx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5B3662-A183-43BD-AA23-BBBC7AE67D95}" type="pres">
      <dgm:prSet presAssocID="{57674DF2-E9E5-4F41-90C0-8946BDCA7AB1}" presName="wedge2" presStyleLbl="node1" presStyleIdx="1" presStyleCnt="4"/>
      <dgm:spPr/>
      <dgm:t>
        <a:bodyPr/>
        <a:lstStyle/>
        <a:p>
          <a:endParaRPr lang="zh-CN" altLang="en-US"/>
        </a:p>
      </dgm:t>
    </dgm:pt>
    <dgm:pt modelId="{C5927F3C-4049-4213-8E21-C222CF515611}" type="pres">
      <dgm:prSet presAssocID="{57674DF2-E9E5-4F41-90C0-8946BDCA7AB1}" presName="dummy2a"/>
      <dgm:spPr/>
      <dgm:t>
        <a:bodyPr/>
        <a:lstStyle/>
        <a:p/>
      </dgm:t>
    </dgm:pt>
    <dgm:pt modelId="{1A289D6A-88C8-430B-825B-A90E94EE66E1}" type="pres">
      <dgm:prSet presAssocID="{57674DF2-E9E5-4F41-90C0-8946BDCA7AB1}" presName="dummy2b"/>
      <dgm:spPr/>
      <dgm:t>
        <a:bodyPr/>
        <a:lstStyle/>
        <a:p/>
      </dgm:t>
    </dgm:pt>
    <dgm:pt modelId="{2DF9ECEC-D554-4CD0-9928-CCE2455A7B80}" type="pres">
      <dgm:prSet presAssocID="{57674DF2-E9E5-4F41-90C0-8946BDCA7A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26778F-F178-4A98-AF21-33E185659ACB}" type="pres">
      <dgm:prSet presAssocID="{57674DF2-E9E5-4F41-90C0-8946BDCA7AB1}" presName="wedge3" presStyleLbl="node1" presStyleIdx="2" presStyleCnt="4"/>
      <dgm:spPr/>
      <dgm:t>
        <a:bodyPr/>
        <a:lstStyle/>
        <a:p>
          <a:endParaRPr lang="zh-CN" altLang="en-US"/>
        </a:p>
      </dgm:t>
    </dgm:pt>
    <dgm:pt modelId="{31E5BBB7-216D-446A-8A4E-7460669D635F}" type="pres">
      <dgm:prSet presAssocID="{57674DF2-E9E5-4F41-90C0-8946BDCA7AB1}" presName="dummy3a"/>
      <dgm:spPr/>
      <dgm:t>
        <a:bodyPr/>
        <a:lstStyle/>
        <a:p/>
      </dgm:t>
    </dgm:pt>
    <dgm:pt modelId="{3E34208B-479F-49BB-A1CC-CEE47C9961A3}" type="pres">
      <dgm:prSet presAssocID="{57674DF2-E9E5-4F41-90C0-8946BDCA7AB1}" presName="dummy3b"/>
      <dgm:spPr/>
      <dgm:t>
        <a:bodyPr/>
        <a:lstStyle/>
        <a:p/>
      </dgm:t>
    </dgm:pt>
    <dgm:pt modelId="{9CF12626-E29A-45D6-BC69-659CB6BC1A62}" type="pres">
      <dgm:prSet presAssocID="{57674DF2-E9E5-4F41-90C0-8946BDCA7A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58E474-5B33-43F6-A808-C62D200D999B}" type="pres">
      <dgm:prSet presAssocID="{57674DF2-E9E5-4F41-90C0-8946BDCA7AB1}" presName="wedge4" presStyleLbl="node1" presStyleIdx="3" presStyleCnt="4"/>
      <dgm:spPr/>
      <dgm:t>
        <a:bodyPr/>
        <a:lstStyle/>
        <a:p>
          <a:endParaRPr lang="zh-CN" altLang="en-US"/>
        </a:p>
      </dgm:t>
    </dgm:pt>
    <dgm:pt modelId="{589B6615-0C2C-492F-82AC-78E9310BC448}" type="pres">
      <dgm:prSet presAssocID="{57674DF2-E9E5-4F41-90C0-8946BDCA7AB1}" presName="dummy4a"/>
      <dgm:spPr/>
      <dgm:t>
        <a:bodyPr/>
        <a:lstStyle/>
        <a:p/>
      </dgm:t>
    </dgm:pt>
    <dgm:pt modelId="{68DFE215-032A-43AB-85A1-05330E2FAC80}" type="pres">
      <dgm:prSet presAssocID="{57674DF2-E9E5-4F41-90C0-8946BDCA7AB1}" presName="dummy4b"/>
      <dgm:spPr/>
      <dgm:t>
        <a:bodyPr/>
        <a:lstStyle/>
        <a:p/>
      </dgm:t>
    </dgm:pt>
    <dgm:pt modelId="{1733E945-4FD1-43FB-95A8-4B0302169D16}" type="pres">
      <dgm:prSet presAssocID="{57674DF2-E9E5-4F41-90C0-8946BDCA7A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13E43A-0AC2-47FC-B6E7-09FE1FCC82C1}" type="pres">
      <dgm:prSet presAssocID="{C4C66332-EC8F-455D-9D30-58261E3E1A69}" presName="arrowWedge1" presStyleLbl="fgSibTrans2D1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1185B11A-3EBF-4B90-A8AA-1D1C79177C75}" type="pres">
      <dgm:prSet presAssocID="{BFF1D869-B213-4FCD-B8E6-1EC8989D09CB}" presName="arrowWedge2" presStyleLbl="fgSibTrans2D1" presStyleIdx="1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33C3EF67-54B7-4A53-854F-39779AADE432}" type="pres">
      <dgm:prSet presAssocID="{1A57578A-FE21-4A21-AD4F-14A171AE0937}" presName="arrowWedge3" presStyleLbl="fgSibTrans2D1" presStyleIdx="2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8E7B3E79-45F5-4D67-97FC-31D666030EF1}" type="pres">
      <dgm:prSet presAssocID="{56ABF888-3740-4DD3-8EB8-DBA8EBA15730}" presName="arrowWedge4" presStyleLbl="fgSibTrans2D1" presStyleIdx="3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</dgm:ptLst>
  <dgm:cxnLst>
    <dgm:cxn modelId="{757CB7DD-6C52-4535-840B-0976118C80F8}" srcId="{57674DF2-E9E5-4F41-90C0-8946BDCA7AB1}" destId="{7C84A07E-A3E2-433C-8740-17CE28F0A7F4}" srcOrd="0" destOrd="0" parTransId="{0D80836F-05CA-4F6C-A925-8C41CE03418F}" sibTransId="{C4C66332-EC8F-455D-9D30-58261E3E1A69}"/>
    <dgm:cxn modelId="{43F8A340-55D6-4052-8BA4-109C84AEAEE8}" srcId="{57674DF2-E9E5-4F41-90C0-8946BDCA7AB1}" destId="{35DD39F0-7084-47AA-B6FC-13CF1C976CA3}" srcOrd="1" destOrd="0" parTransId="{A590B8F9-F273-4A7A-B5B0-FC7226EC6261}" sibTransId="{BFF1D869-B213-4FCD-B8E6-1EC8989D09CB}"/>
    <dgm:cxn modelId="{EFAD2ECF-CD59-46E9-9E40-AC3832C15035}" srcId="{57674DF2-E9E5-4F41-90C0-8946BDCA7AB1}" destId="{82D6A6C2-D653-46FF-973A-21FEE6BDBDCF}" srcOrd="2" destOrd="0" parTransId="{64A940C3-2222-4933-A5DB-CCC2DF15F6B4}" sibTransId="{1A57578A-FE21-4A21-AD4F-14A171AE0937}"/>
    <dgm:cxn modelId="{D73B4C99-6F00-4FF1-AE84-DA8041DDA6C6}" srcId="{57674DF2-E9E5-4F41-90C0-8946BDCA7AB1}" destId="{79D5AA38-2AE2-43E9-8A64-430192ECC8DC}" srcOrd="3" destOrd="0" parTransId="{2E3FCF91-8882-469C-A13E-F17B6CC2518B}" sibTransId="{56ABF888-3740-4DD3-8EB8-DBA8EBA15730}"/>
    <dgm:cxn modelId="{8D03271E-4320-48E3-B172-F7E705020655}" type="presOf" srcId="{57674DF2-E9E5-4F41-90C0-8946BDCA7AB1}" destId="{30758A79-F76F-47ED-95FE-982C967A22B9}" srcOrd="0" destOrd="0" presId="urn:microsoft.com/office/officeart/2005/8/layout/cycle8"/>
    <dgm:cxn modelId="{6324B019-C7A7-46CF-A787-77D20552AC9B}" type="presParOf" srcId="{30758A79-F76F-47ED-95FE-982C967A22B9}" destId="{D376D769-3D2D-4E5F-A883-196B8754E8A0}" srcOrd="0" destOrd="0" presId="urn:microsoft.com/office/officeart/2005/8/layout/cycle8"/>
    <dgm:cxn modelId="{6BB0F89B-7015-40CE-B684-015098ECAEFB}" type="presOf" srcId="{7C84A07E-A3E2-433C-8740-17CE28F0A7F4}" destId="{D376D769-3D2D-4E5F-A883-196B8754E8A0}" srcOrd="0" destOrd="0" presId="urn:microsoft.com/office/officeart/2005/8/layout/cycle8"/>
    <dgm:cxn modelId="{521589D0-2DE3-47AA-8B3D-54760F668B4D}" type="presParOf" srcId="{30758A79-F76F-47ED-95FE-982C967A22B9}" destId="{A6D00701-EADC-4B58-BC48-7A61C138C736}" srcOrd="1" destOrd="0" presId="urn:microsoft.com/office/officeart/2005/8/layout/cycle8"/>
    <dgm:cxn modelId="{626DCBF5-142F-4F1F-A94B-B45FD272E858}" type="presParOf" srcId="{30758A79-F76F-47ED-95FE-982C967A22B9}" destId="{6E5D56DB-B4B9-45DA-BAC8-CAFB81B9DD54}" srcOrd="2" destOrd="0" presId="urn:microsoft.com/office/officeart/2005/8/layout/cycle8"/>
    <dgm:cxn modelId="{F6D0B1D2-58DD-40F3-8C08-41286CACEA28}" type="presParOf" srcId="{30758A79-F76F-47ED-95FE-982C967A22B9}" destId="{D01C61D7-8872-489A-80BA-25B3E9CCADCD}" srcOrd="3" destOrd="0" presId="urn:microsoft.com/office/officeart/2005/8/layout/cycle8"/>
    <dgm:cxn modelId="{7C7E53AB-9799-48F2-B378-F8F1542183D9}" type="presOf" srcId="{7C84A07E-A3E2-433C-8740-17CE28F0A7F4}" destId="{D01C61D7-8872-489A-80BA-25B3E9CCADCD}" srcOrd="1" destOrd="0" presId="urn:microsoft.com/office/officeart/2005/8/layout/cycle8"/>
    <dgm:cxn modelId="{548E0247-3FD4-4289-8562-816CF8BC9C78}" type="presParOf" srcId="{30758A79-F76F-47ED-95FE-982C967A22B9}" destId="{155B3662-A183-43BD-AA23-BBBC7AE67D95}" srcOrd="4" destOrd="0" presId="urn:microsoft.com/office/officeart/2005/8/layout/cycle8"/>
    <dgm:cxn modelId="{AC035051-742D-4E1E-9342-195C8B174860}" type="presOf" srcId="{35DD39F0-7084-47AA-B6FC-13CF1C976CA3}" destId="{155B3662-A183-43BD-AA23-BBBC7AE67D95}" srcOrd="0" destOrd="0" presId="urn:microsoft.com/office/officeart/2005/8/layout/cycle8"/>
    <dgm:cxn modelId="{9251EF10-30BF-47AB-B24D-3253AA54AB34}" type="presParOf" srcId="{30758A79-F76F-47ED-95FE-982C967A22B9}" destId="{C5927F3C-4049-4213-8E21-C222CF515611}" srcOrd="5" destOrd="0" presId="urn:microsoft.com/office/officeart/2005/8/layout/cycle8"/>
    <dgm:cxn modelId="{B892D095-2118-4502-86F9-16DB45C1C6F1}" type="presParOf" srcId="{30758A79-F76F-47ED-95FE-982C967A22B9}" destId="{1A289D6A-88C8-430B-825B-A90E94EE66E1}" srcOrd="6" destOrd="0" presId="urn:microsoft.com/office/officeart/2005/8/layout/cycle8"/>
    <dgm:cxn modelId="{44FC2C2A-F3D1-45D8-946E-72648BC25E3A}" type="presParOf" srcId="{30758A79-F76F-47ED-95FE-982C967A22B9}" destId="{2DF9ECEC-D554-4CD0-9928-CCE2455A7B80}" srcOrd="7" destOrd="0" presId="urn:microsoft.com/office/officeart/2005/8/layout/cycle8"/>
    <dgm:cxn modelId="{EF238DDB-CF13-439C-94DF-612BF49EEA8F}" type="presOf" srcId="{35DD39F0-7084-47AA-B6FC-13CF1C976CA3}" destId="{2DF9ECEC-D554-4CD0-9928-CCE2455A7B80}" srcOrd="1" destOrd="0" presId="urn:microsoft.com/office/officeart/2005/8/layout/cycle8"/>
    <dgm:cxn modelId="{696DF3F0-736F-40DB-8998-D7A63A80817D}" type="presParOf" srcId="{30758A79-F76F-47ED-95FE-982C967A22B9}" destId="{0E26778F-F178-4A98-AF21-33E185659ACB}" srcOrd="8" destOrd="0" presId="urn:microsoft.com/office/officeart/2005/8/layout/cycle8"/>
    <dgm:cxn modelId="{F362014E-8974-49C5-874C-1A5C5210FE6F}" type="presOf" srcId="{82D6A6C2-D653-46FF-973A-21FEE6BDBDCF}" destId="{0E26778F-F178-4A98-AF21-33E185659ACB}" srcOrd="0" destOrd="0" presId="urn:microsoft.com/office/officeart/2005/8/layout/cycle8"/>
    <dgm:cxn modelId="{1305C49D-40F5-479D-B08A-8C948C9C2C85}" type="presParOf" srcId="{30758A79-F76F-47ED-95FE-982C967A22B9}" destId="{31E5BBB7-216D-446A-8A4E-7460669D635F}" srcOrd="9" destOrd="0" presId="urn:microsoft.com/office/officeart/2005/8/layout/cycle8"/>
    <dgm:cxn modelId="{BD7C6E6A-FC61-4B75-89DB-00C97846A795}" type="presParOf" srcId="{30758A79-F76F-47ED-95FE-982C967A22B9}" destId="{3E34208B-479F-49BB-A1CC-CEE47C9961A3}" srcOrd="10" destOrd="0" presId="urn:microsoft.com/office/officeart/2005/8/layout/cycle8"/>
    <dgm:cxn modelId="{C7E4E736-97E0-4324-B65F-6E54C199A87F}" type="presParOf" srcId="{30758A79-F76F-47ED-95FE-982C967A22B9}" destId="{9CF12626-E29A-45D6-BC69-659CB6BC1A62}" srcOrd="11" destOrd="0" presId="urn:microsoft.com/office/officeart/2005/8/layout/cycle8"/>
    <dgm:cxn modelId="{5CB9A6C0-71C5-4CC4-A065-38EC6AC4C593}" type="presOf" srcId="{82D6A6C2-D653-46FF-973A-21FEE6BDBDCF}" destId="{9CF12626-E29A-45D6-BC69-659CB6BC1A62}" srcOrd="1" destOrd="0" presId="urn:microsoft.com/office/officeart/2005/8/layout/cycle8"/>
    <dgm:cxn modelId="{F24EFEC7-4D72-46C1-9617-2CA27099BC38}" type="presParOf" srcId="{30758A79-F76F-47ED-95FE-982C967A22B9}" destId="{E958E474-5B33-43F6-A808-C62D200D999B}" srcOrd="12" destOrd="0" presId="urn:microsoft.com/office/officeart/2005/8/layout/cycle8"/>
    <dgm:cxn modelId="{E367F50C-98A4-45F4-8897-9E4C51F9CF99}" type="presOf" srcId="{79D5AA38-2AE2-43E9-8A64-430192ECC8DC}" destId="{E958E474-5B33-43F6-A808-C62D200D999B}" srcOrd="0" destOrd="0" presId="urn:microsoft.com/office/officeart/2005/8/layout/cycle8"/>
    <dgm:cxn modelId="{9AAEEB1D-85F0-4E3F-B70B-00B339A50D07}" type="presParOf" srcId="{30758A79-F76F-47ED-95FE-982C967A22B9}" destId="{589B6615-0C2C-492F-82AC-78E9310BC448}" srcOrd="13" destOrd="0" presId="urn:microsoft.com/office/officeart/2005/8/layout/cycle8"/>
    <dgm:cxn modelId="{DB5DA232-BCA7-4C5E-B36B-0B9878ACE3AB}" type="presParOf" srcId="{30758A79-F76F-47ED-95FE-982C967A22B9}" destId="{68DFE215-032A-43AB-85A1-05330E2FAC80}" srcOrd="14" destOrd="0" presId="urn:microsoft.com/office/officeart/2005/8/layout/cycle8"/>
    <dgm:cxn modelId="{1D2A8092-AC40-473E-A643-1D4E69EF7708}" type="presParOf" srcId="{30758A79-F76F-47ED-95FE-982C967A22B9}" destId="{1733E945-4FD1-43FB-95A8-4B0302169D16}" srcOrd="15" destOrd="0" presId="urn:microsoft.com/office/officeart/2005/8/layout/cycle8"/>
    <dgm:cxn modelId="{D65E5434-35FB-44DE-973F-EA9E0B10AB2E}" type="presOf" srcId="{79D5AA38-2AE2-43E9-8A64-430192ECC8DC}" destId="{1733E945-4FD1-43FB-95A8-4B0302169D16}" srcOrd="1" destOrd="0" presId="urn:microsoft.com/office/officeart/2005/8/layout/cycle8"/>
    <dgm:cxn modelId="{A934065B-9F8B-410E-BA53-ACF0EACC2581}" type="presParOf" srcId="{30758A79-F76F-47ED-95FE-982C967A22B9}" destId="{7913E43A-0AC2-47FC-B6E7-09FE1FCC82C1}" srcOrd="16" destOrd="0" presId="urn:microsoft.com/office/officeart/2005/8/layout/cycle8"/>
    <dgm:cxn modelId="{5BCD729C-9685-4A59-8388-CA8F1040BFBB}" type="presParOf" srcId="{30758A79-F76F-47ED-95FE-982C967A22B9}" destId="{1185B11A-3EBF-4B90-A8AA-1D1C79177C75}" srcOrd="17" destOrd="0" presId="urn:microsoft.com/office/officeart/2005/8/layout/cycle8"/>
    <dgm:cxn modelId="{4698E16A-E65E-408D-A8B2-867DC8D692B1}" type="presParOf" srcId="{30758A79-F76F-47ED-95FE-982C967A22B9}" destId="{33C3EF67-54B7-4A53-854F-39779AADE432}" srcOrd="18" destOrd="0" presId="urn:microsoft.com/office/officeart/2005/8/layout/cycle8"/>
    <dgm:cxn modelId="{6BA03C8F-5889-490A-9521-1A07A6306CFD}" type="presParOf" srcId="{30758A79-F76F-47ED-95FE-982C967A22B9}" destId="{8E7B3E79-45F5-4D67-97FC-31D666030EF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7674DF2-E9E5-4F41-90C0-8946BDCA7AB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0D80836F-05CA-4F6C-A925-8C41CE03418F}" type="parTrans" cxnId="{D644BD30-7FD5-466D-B7CC-AA51A753CD7B}">
      <dgm:prSet/>
      <dgm:spPr/>
      <dgm:t>
        <a:bodyPr/>
        <a:lstStyle/>
        <a:p>
          <a:endParaRPr lang="zh-CN" altLang="en-US"/>
        </a:p>
      </dgm:t>
    </dgm:pt>
    <dgm:pt modelId="{7C84A07E-A3E2-433C-8740-17CE28F0A7F4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P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C4C66332-EC8F-455D-9D30-58261E3E1A69}" type="sibTrans" cxnId="{D644BD30-7FD5-466D-B7CC-AA51A753CD7B}">
      <dgm:prSet/>
      <dgm:spPr/>
      <dgm:t>
        <a:bodyPr/>
        <a:lstStyle/>
        <a:p>
          <a:endParaRPr lang="zh-CN" altLang="en-US"/>
        </a:p>
      </dgm:t>
    </dgm:pt>
    <dgm:pt modelId="{A590B8F9-F273-4A7A-B5B0-FC7226EC6261}" type="parTrans" cxnId="{2E437F5D-373B-46F9-A2BC-A0965CD37749}">
      <dgm:prSet/>
      <dgm:spPr/>
      <dgm:t>
        <a:bodyPr/>
        <a:lstStyle/>
        <a:p>
          <a:endParaRPr lang="zh-CN" altLang="en-US"/>
        </a:p>
      </dgm:t>
    </dgm:pt>
    <dgm:pt modelId="{35DD39F0-7084-47AA-B6FC-13CF1C976CA3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D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BFF1D869-B213-4FCD-B8E6-1EC8989D09CB}" type="sibTrans" cxnId="{2E437F5D-373B-46F9-A2BC-A0965CD37749}">
      <dgm:prSet/>
      <dgm:spPr/>
      <dgm:t>
        <a:bodyPr/>
        <a:lstStyle/>
        <a:p>
          <a:endParaRPr lang="zh-CN" altLang="en-US"/>
        </a:p>
      </dgm:t>
    </dgm:pt>
    <dgm:pt modelId="{64A940C3-2222-4933-A5DB-CCC2DF15F6B4}" type="parTrans" cxnId="{C1D2F1B0-4C54-4434-B85D-5CEA70C5FD5A}">
      <dgm:prSet/>
      <dgm:spPr/>
      <dgm:t>
        <a:bodyPr/>
        <a:lstStyle/>
        <a:p>
          <a:endParaRPr lang="zh-CN" altLang="en-US"/>
        </a:p>
      </dgm:t>
    </dgm:pt>
    <dgm:pt modelId="{82D6A6C2-D653-46FF-973A-21FEE6BDBDCF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C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1A57578A-FE21-4A21-AD4F-14A171AE0937}" type="sibTrans" cxnId="{C1D2F1B0-4C54-4434-B85D-5CEA70C5FD5A}">
      <dgm:prSet/>
      <dgm:spPr/>
      <dgm:t>
        <a:bodyPr/>
        <a:lstStyle/>
        <a:p>
          <a:endParaRPr lang="zh-CN" altLang="en-US"/>
        </a:p>
      </dgm:t>
    </dgm:pt>
    <dgm:pt modelId="{2E3FCF91-8882-469C-A13E-F17B6CC2518B}" type="parTrans" cxnId="{0577B1ED-4109-464A-BF8F-0F33B06BD7CF}">
      <dgm:prSet/>
      <dgm:spPr/>
      <dgm:t>
        <a:bodyPr/>
        <a:lstStyle/>
        <a:p>
          <a:endParaRPr lang="zh-CN" altLang="en-US"/>
        </a:p>
      </dgm:t>
    </dgm:pt>
    <dgm:pt modelId="{79D5AA38-2AE2-43E9-8A64-430192ECC8DC}">
      <dgm:prSet phldrT="[文本]" custT="1"/>
      <dgm:spPr>
        <a:solidFill>
          <a:srgbClr val="FF9300"/>
        </a:solidFill>
      </dgm:spPr>
      <dgm:t>
        <a:bodyPr/>
        <a:lstStyle/>
        <a:p>
          <a:r>
            <a:rPr lang="en-US" altLang="zh-CN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A</a:t>
          </a:r>
          <a:endParaRPr lang="zh-CN" altLang="en-US" sz="20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56ABF888-3740-4DD3-8EB8-DBA8EBA15730}" type="sibTrans" cxnId="{0577B1ED-4109-464A-BF8F-0F33B06BD7CF}">
      <dgm:prSet/>
      <dgm:spPr/>
      <dgm:t>
        <a:bodyPr/>
        <a:lstStyle/>
        <a:p>
          <a:endParaRPr lang="zh-CN" altLang="en-US"/>
        </a:p>
      </dgm:t>
    </dgm:pt>
    <dgm:pt modelId="{30758A79-F76F-47ED-95FE-982C967A22B9}" type="pres">
      <dgm:prSet presAssocID="{57674DF2-E9E5-4F41-90C0-8946BDCA7AB1}" presName="compositeShape">
        <dgm:presLayoutVars>
          <dgm:chMax val="7"/>
          <dgm:dir/>
          <dgm:resizeHandles val="exact"/>
        </dgm:presLayoutVars>
      </dgm:prSet>
      <dgm:spPr/>
      <dgm:t>
        <a:bodyPr/>
        <a:lstStyle/>
        <a:p/>
      </dgm:t>
    </dgm:pt>
    <dgm:pt modelId="{D376D769-3D2D-4E5F-A883-196B8754E8A0}" type="pres">
      <dgm:prSet presAssocID="{57674DF2-E9E5-4F41-90C0-8946BDCA7AB1}" presName="wedge1" presStyleLbl="node1" presStyleCnt="4"/>
      <dgm:spPr/>
      <dgm:t>
        <a:bodyPr/>
        <a:lstStyle/>
        <a:p>
          <a:endParaRPr lang="zh-CN" altLang="en-US"/>
        </a:p>
      </dgm:t>
    </dgm:pt>
    <dgm:pt modelId="{A6D00701-EADC-4B58-BC48-7A61C138C736}" type="pres">
      <dgm:prSet presAssocID="{57674DF2-E9E5-4F41-90C0-8946BDCA7AB1}" presName="dummy1a"/>
      <dgm:spPr/>
      <dgm:t>
        <a:bodyPr/>
        <a:lstStyle/>
        <a:p/>
      </dgm:t>
    </dgm:pt>
    <dgm:pt modelId="{6E5D56DB-B4B9-45DA-BAC8-CAFB81B9DD54}" type="pres">
      <dgm:prSet presAssocID="{57674DF2-E9E5-4F41-90C0-8946BDCA7AB1}" presName="dummy1b"/>
      <dgm:spPr/>
      <dgm:t>
        <a:bodyPr/>
        <a:lstStyle/>
        <a:p/>
      </dgm:t>
    </dgm:pt>
    <dgm:pt modelId="{D01C61D7-8872-489A-80BA-25B3E9CCADCD}" type="pres">
      <dgm:prSet presAssocID="{57674DF2-E9E5-4F41-90C0-8946BDCA7AB1}" presName="wedge1Tx" presStyleLbl="node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5B3662-A183-43BD-AA23-BBBC7AE67D95}" type="pres">
      <dgm:prSet presAssocID="{57674DF2-E9E5-4F41-90C0-8946BDCA7AB1}" presName="wedge2" presStyleLbl="node1" presStyleIdx="1" presStyleCnt="4"/>
      <dgm:spPr/>
      <dgm:t>
        <a:bodyPr/>
        <a:lstStyle/>
        <a:p>
          <a:endParaRPr lang="zh-CN" altLang="en-US"/>
        </a:p>
      </dgm:t>
    </dgm:pt>
    <dgm:pt modelId="{C5927F3C-4049-4213-8E21-C222CF515611}" type="pres">
      <dgm:prSet presAssocID="{57674DF2-E9E5-4F41-90C0-8946BDCA7AB1}" presName="dummy2a"/>
      <dgm:spPr/>
      <dgm:t>
        <a:bodyPr/>
        <a:lstStyle/>
        <a:p/>
      </dgm:t>
    </dgm:pt>
    <dgm:pt modelId="{1A289D6A-88C8-430B-825B-A90E94EE66E1}" type="pres">
      <dgm:prSet presAssocID="{57674DF2-E9E5-4F41-90C0-8946BDCA7AB1}" presName="dummy2b"/>
      <dgm:spPr/>
      <dgm:t>
        <a:bodyPr/>
        <a:lstStyle/>
        <a:p/>
      </dgm:t>
    </dgm:pt>
    <dgm:pt modelId="{2DF9ECEC-D554-4CD0-9928-CCE2455A7B80}" type="pres">
      <dgm:prSet presAssocID="{57674DF2-E9E5-4F41-90C0-8946BDCA7AB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26778F-F178-4A98-AF21-33E185659ACB}" type="pres">
      <dgm:prSet presAssocID="{57674DF2-E9E5-4F41-90C0-8946BDCA7AB1}" presName="wedge3" presStyleLbl="node1" presStyleIdx="2" presStyleCnt="4"/>
      <dgm:spPr/>
      <dgm:t>
        <a:bodyPr/>
        <a:lstStyle/>
        <a:p>
          <a:endParaRPr lang="zh-CN" altLang="en-US"/>
        </a:p>
      </dgm:t>
    </dgm:pt>
    <dgm:pt modelId="{31E5BBB7-216D-446A-8A4E-7460669D635F}" type="pres">
      <dgm:prSet presAssocID="{57674DF2-E9E5-4F41-90C0-8946BDCA7AB1}" presName="dummy3a"/>
      <dgm:spPr/>
      <dgm:t>
        <a:bodyPr/>
        <a:lstStyle/>
        <a:p/>
      </dgm:t>
    </dgm:pt>
    <dgm:pt modelId="{3E34208B-479F-49BB-A1CC-CEE47C9961A3}" type="pres">
      <dgm:prSet presAssocID="{57674DF2-E9E5-4F41-90C0-8946BDCA7AB1}" presName="dummy3b"/>
      <dgm:spPr/>
      <dgm:t>
        <a:bodyPr/>
        <a:lstStyle/>
        <a:p/>
      </dgm:t>
    </dgm:pt>
    <dgm:pt modelId="{9CF12626-E29A-45D6-BC69-659CB6BC1A62}" type="pres">
      <dgm:prSet presAssocID="{57674DF2-E9E5-4F41-90C0-8946BDCA7AB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58E474-5B33-43F6-A808-C62D200D999B}" type="pres">
      <dgm:prSet presAssocID="{57674DF2-E9E5-4F41-90C0-8946BDCA7AB1}" presName="wedge4" presStyleLbl="node1" presStyleIdx="3" presStyleCnt="4"/>
      <dgm:spPr/>
      <dgm:t>
        <a:bodyPr/>
        <a:lstStyle/>
        <a:p>
          <a:endParaRPr lang="zh-CN" altLang="en-US"/>
        </a:p>
      </dgm:t>
    </dgm:pt>
    <dgm:pt modelId="{589B6615-0C2C-492F-82AC-78E9310BC448}" type="pres">
      <dgm:prSet presAssocID="{57674DF2-E9E5-4F41-90C0-8946BDCA7AB1}" presName="dummy4a"/>
      <dgm:spPr/>
      <dgm:t>
        <a:bodyPr/>
        <a:lstStyle/>
        <a:p/>
      </dgm:t>
    </dgm:pt>
    <dgm:pt modelId="{68DFE215-032A-43AB-85A1-05330E2FAC80}" type="pres">
      <dgm:prSet presAssocID="{57674DF2-E9E5-4F41-90C0-8946BDCA7AB1}" presName="dummy4b"/>
      <dgm:spPr/>
      <dgm:t>
        <a:bodyPr/>
        <a:lstStyle/>
        <a:p/>
      </dgm:t>
    </dgm:pt>
    <dgm:pt modelId="{1733E945-4FD1-43FB-95A8-4B0302169D16}" type="pres">
      <dgm:prSet presAssocID="{57674DF2-E9E5-4F41-90C0-8946BDCA7AB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13E43A-0AC2-47FC-B6E7-09FE1FCC82C1}" type="pres">
      <dgm:prSet presAssocID="{C4C66332-EC8F-455D-9D30-58261E3E1A69}" presName="arrowWedge1" presStyleLbl="fgSibTrans2D1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1185B11A-3EBF-4B90-A8AA-1D1C79177C75}" type="pres">
      <dgm:prSet presAssocID="{BFF1D869-B213-4FCD-B8E6-1EC8989D09CB}" presName="arrowWedge2" presStyleLbl="fgSibTrans2D1" presStyleIdx="1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33C3EF67-54B7-4A53-854F-39779AADE432}" type="pres">
      <dgm:prSet presAssocID="{1A57578A-FE21-4A21-AD4F-14A171AE0937}" presName="arrowWedge3" presStyleLbl="fgSibTrans2D1" presStyleIdx="2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  <dgm:pt modelId="{8E7B3E79-45F5-4D67-97FC-31D666030EF1}" type="pres">
      <dgm:prSet presAssocID="{56ABF888-3740-4DD3-8EB8-DBA8EBA15730}" presName="arrowWedge4" presStyleLbl="fgSibTrans2D1" presStyleIdx="3" presStyleCnt="4"/>
      <dgm:spPr>
        <a:solidFill>
          <a:schemeClr val="bg1">
            <a:lumMod val="75000"/>
          </a:schemeClr>
        </a:solidFill>
      </dgm:spPr>
      <dgm:t>
        <a:bodyPr/>
        <a:lstStyle/>
        <a:p/>
      </dgm:t>
    </dgm:pt>
  </dgm:ptLst>
  <dgm:cxnLst>
    <dgm:cxn modelId="{D644BD30-7FD5-466D-B7CC-AA51A753CD7B}" srcId="{57674DF2-E9E5-4F41-90C0-8946BDCA7AB1}" destId="{7C84A07E-A3E2-433C-8740-17CE28F0A7F4}" srcOrd="0" destOrd="0" parTransId="{0D80836F-05CA-4F6C-A925-8C41CE03418F}" sibTransId="{C4C66332-EC8F-455D-9D30-58261E3E1A69}"/>
    <dgm:cxn modelId="{2E437F5D-373B-46F9-A2BC-A0965CD37749}" srcId="{57674DF2-E9E5-4F41-90C0-8946BDCA7AB1}" destId="{35DD39F0-7084-47AA-B6FC-13CF1C976CA3}" srcOrd="1" destOrd="0" parTransId="{A590B8F9-F273-4A7A-B5B0-FC7226EC6261}" sibTransId="{BFF1D869-B213-4FCD-B8E6-1EC8989D09CB}"/>
    <dgm:cxn modelId="{C1D2F1B0-4C54-4434-B85D-5CEA70C5FD5A}" srcId="{57674DF2-E9E5-4F41-90C0-8946BDCA7AB1}" destId="{82D6A6C2-D653-46FF-973A-21FEE6BDBDCF}" srcOrd="2" destOrd="0" parTransId="{64A940C3-2222-4933-A5DB-CCC2DF15F6B4}" sibTransId="{1A57578A-FE21-4A21-AD4F-14A171AE0937}"/>
    <dgm:cxn modelId="{0577B1ED-4109-464A-BF8F-0F33B06BD7CF}" srcId="{57674DF2-E9E5-4F41-90C0-8946BDCA7AB1}" destId="{79D5AA38-2AE2-43E9-8A64-430192ECC8DC}" srcOrd="3" destOrd="0" parTransId="{2E3FCF91-8882-469C-A13E-F17B6CC2518B}" sibTransId="{56ABF888-3740-4DD3-8EB8-DBA8EBA15730}"/>
    <dgm:cxn modelId="{763B20B5-934D-4164-9AF6-B57BD37CF103}" type="presOf" srcId="{57674DF2-E9E5-4F41-90C0-8946BDCA7AB1}" destId="{30758A79-F76F-47ED-95FE-982C967A22B9}" srcOrd="0" destOrd="0" presId="urn:microsoft.com/office/officeart/2005/8/layout/cycle8"/>
    <dgm:cxn modelId="{1D362077-6DF8-451C-8A87-DDCD266D20B0}" type="presParOf" srcId="{30758A79-F76F-47ED-95FE-982C967A22B9}" destId="{D376D769-3D2D-4E5F-A883-196B8754E8A0}" srcOrd="0" destOrd="0" presId="urn:microsoft.com/office/officeart/2005/8/layout/cycle8"/>
    <dgm:cxn modelId="{D7006859-33CC-441A-9E0F-E47AEBC16B89}" type="presOf" srcId="{7C84A07E-A3E2-433C-8740-17CE28F0A7F4}" destId="{D376D769-3D2D-4E5F-A883-196B8754E8A0}" srcOrd="0" destOrd="0" presId="urn:microsoft.com/office/officeart/2005/8/layout/cycle8"/>
    <dgm:cxn modelId="{FA6EA71C-6D72-4D98-BD38-0F71CE1EACA8}" type="presParOf" srcId="{30758A79-F76F-47ED-95FE-982C967A22B9}" destId="{A6D00701-EADC-4B58-BC48-7A61C138C736}" srcOrd="1" destOrd="0" presId="urn:microsoft.com/office/officeart/2005/8/layout/cycle8"/>
    <dgm:cxn modelId="{83C42C0C-3328-4D52-B58D-EFC48C0965D9}" type="presParOf" srcId="{30758A79-F76F-47ED-95FE-982C967A22B9}" destId="{6E5D56DB-B4B9-45DA-BAC8-CAFB81B9DD54}" srcOrd="2" destOrd="0" presId="urn:microsoft.com/office/officeart/2005/8/layout/cycle8"/>
    <dgm:cxn modelId="{9E3852F3-3509-4640-85E3-ADCBBA4566C1}" type="presParOf" srcId="{30758A79-F76F-47ED-95FE-982C967A22B9}" destId="{D01C61D7-8872-489A-80BA-25B3E9CCADCD}" srcOrd="3" destOrd="0" presId="urn:microsoft.com/office/officeart/2005/8/layout/cycle8"/>
    <dgm:cxn modelId="{B8E92A10-8F8C-4752-8849-9634ACE7F37E}" type="presOf" srcId="{7C84A07E-A3E2-433C-8740-17CE28F0A7F4}" destId="{D01C61D7-8872-489A-80BA-25B3E9CCADCD}" srcOrd="1" destOrd="0" presId="urn:microsoft.com/office/officeart/2005/8/layout/cycle8"/>
    <dgm:cxn modelId="{449DD68A-3252-4B4B-80D0-73D1B9BA7D17}" type="presParOf" srcId="{30758A79-F76F-47ED-95FE-982C967A22B9}" destId="{155B3662-A183-43BD-AA23-BBBC7AE67D95}" srcOrd="4" destOrd="0" presId="urn:microsoft.com/office/officeart/2005/8/layout/cycle8"/>
    <dgm:cxn modelId="{90976388-D64D-4DA1-BBF1-3C0D80E598EA}" type="presOf" srcId="{35DD39F0-7084-47AA-B6FC-13CF1C976CA3}" destId="{155B3662-A183-43BD-AA23-BBBC7AE67D95}" srcOrd="0" destOrd="0" presId="urn:microsoft.com/office/officeart/2005/8/layout/cycle8"/>
    <dgm:cxn modelId="{724B3A8F-F2F5-463C-801D-5CF5FA171647}" type="presParOf" srcId="{30758A79-F76F-47ED-95FE-982C967A22B9}" destId="{C5927F3C-4049-4213-8E21-C222CF515611}" srcOrd="5" destOrd="0" presId="urn:microsoft.com/office/officeart/2005/8/layout/cycle8"/>
    <dgm:cxn modelId="{E12486E3-15E6-49F5-A3EA-CD892BC09EE0}" type="presParOf" srcId="{30758A79-F76F-47ED-95FE-982C967A22B9}" destId="{1A289D6A-88C8-430B-825B-A90E94EE66E1}" srcOrd="6" destOrd="0" presId="urn:microsoft.com/office/officeart/2005/8/layout/cycle8"/>
    <dgm:cxn modelId="{8DFB3614-256F-423B-9596-F89EE747F7EE}" type="presParOf" srcId="{30758A79-F76F-47ED-95FE-982C967A22B9}" destId="{2DF9ECEC-D554-4CD0-9928-CCE2455A7B80}" srcOrd="7" destOrd="0" presId="urn:microsoft.com/office/officeart/2005/8/layout/cycle8"/>
    <dgm:cxn modelId="{BA0BE5E8-565E-42D4-8BAF-ABE554A4D624}" type="presOf" srcId="{35DD39F0-7084-47AA-B6FC-13CF1C976CA3}" destId="{2DF9ECEC-D554-4CD0-9928-CCE2455A7B80}" srcOrd="1" destOrd="0" presId="urn:microsoft.com/office/officeart/2005/8/layout/cycle8"/>
    <dgm:cxn modelId="{FE0629AF-11CA-4387-AA45-F47770694622}" type="presParOf" srcId="{30758A79-F76F-47ED-95FE-982C967A22B9}" destId="{0E26778F-F178-4A98-AF21-33E185659ACB}" srcOrd="8" destOrd="0" presId="urn:microsoft.com/office/officeart/2005/8/layout/cycle8"/>
    <dgm:cxn modelId="{4594E6D4-9FAE-4653-93CB-62DF569E55EF}" type="presOf" srcId="{82D6A6C2-D653-46FF-973A-21FEE6BDBDCF}" destId="{0E26778F-F178-4A98-AF21-33E185659ACB}" srcOrd="0" destOrd="0" presId="urn:microsoft.com/office/officeart/2005/8/layout/cycle8"/>
    <dgm:cxn modelId="{FA02F13D-2714-40B0-94AC-DD25334CFDAE}" type="presParOf" srcId="{30758A79-F76F-47ED-95FE-982C967A22B9}" destId="{31E5BBB7-216D-446A-8A4E-7460669D635F}" srcOrd="9" destOrd="0" presId="urn:microsoft.com/office/officeart/2005/8/layout/cycle8"/>
    <dgm:cxn modelId="{D65E7D8F-9F5E-411E-9E42-ADE284F86571}" type="presParOf" srcId="{30758A79-F76F-47ED-95FE-982C967A22B9}" destId="{3E34208B-479F-49BB-A1CC-CEE47C9961A3}" srcOrd="10" destOrd="0" presId="urn:microsoft.com/office/officeart/2005/8/layout/cycle8"/>
    <dgm:cxn modelId="{72AEB7C0-F3EB-420A-8016-0F60DBB5898F}" type="presParOf" srcId="{30758A79-F76F-47ED-95FE-982C967A22B9}" destId="{9CF12626-E29A-45D6-BC69-659CB6BC1A62}" srcOrd="11" destOrd="0" presId="urn:microsoft.com/office/officeart/2005/8/layout/cycle8"/>
    <dgm:cxn modelId="{009D736B-E2D8-4898-8C3D-993F5A09B6FA}" type="presOf" srcId="{82D6A6C2-D653-46FF-973A-21FEE6BDBDCF}" destId="{9CF12626-E29A-45D6-BC69-659CB6BC1A62}" srcOrd="1" destOrd="0" presId="urn:microsoft.com/office/officeart/2005/8/layout/cycle8"/>
    <dgm:cxn modelId="{74105F8E-4D41-4585-A659-3C17CC096834}" type="presParOf" srcId="{30758A79-F76F-47ED-95FE-982C967A22B9}" destId="{E958E474-5B33-43F6-A808-C62D200D999B}" srcOrd="12" destOrd="0" presId="urn:microsoft.com/office/officeart/2005/8/layout/cycle8"/>
    <dgm:cxn modelId="{1D1D141E-D373-4832-BB45-30E72FF8F94C}" type="presOf" srcId="{79D5AA38-2AE2-43E9-8A64-430192ECC8DC}" destId="{E958E474-5B33-43F6-A808-C62D200D999B}" srcOrd="0" destOrd="0" presId="urn:microsoft.com/office/officeart/2005/8/layout/cycle8"/>
    <dgm:cxn modelId="{AC74FDAC-220C-4967-A279-653957AC1548}" type="presParOf" srcId="{30758A79-F76F-47ED-95FE-982C967A22B9}" destId="{589B6615-0C2C-492F-82AC-78E9310BC448}" srcOrd="13" destOrd="0" presId="urn:microsoft.com/office/officeart/2005/8/layout/cycle8"/>
    <dgm:cxn modelId="{18F29207-05E6-4668-A6F3-B0311ABE9DEA}" type="presParOf" srcId="{30758A79-F76F-47ED-95FE-982C967A22B9}" destId="{68DFE215-032A-43AB-85A1-05330E2FAC80}" srcOrd="14" destOrd="0" presId="urn:microsoft.com/office/officeart/2005/8/layout/cycle8"/>
    <dgm:cxn modelId="{834556D6-2DE4-4082-AB8C-7B3B041E0B61}" type="presParOf" srcId="{30758A79-F76F-47ED-95FE-982C967A22B9}" destId="{1733E945-4FD1-43FB-95A8-4B0302169D16}" srcOrd="15" destOrd="0" presId="urn:microsoft.com/office/officeart/2005/8/layout/cycle8"/>
    <dgm:cxn modelId="{9AE5F8B6-7EA4-4E4B-9734-7DCEC2A7F899}" type="presOf" srcId="{79D5AA38-2AE2-43E9-8A64-430192ECC8DC}" destId="{1733E945-4FD1-43FB-95A8-4B0302169D16}" srcOrd="1" destOrd="0" presId="urn:microsoft.com/office/officeart/2005/8/layout/cycle8"/>
    <dgm:cxn modelId="{15C64710-4833-4CC3-A334-3B4C3205180A}" type="presParOf" srcId="{30758A79-F76F-47ED-95FE-982C967A22B9}" destId="{7913E43A-0AC2-47FC-B6E7-09FE1FCC82C1}" srcOrd="16" destOrd="0" presId="urn:microsoft.com/office/officeart/2005/8/layout/cycle8"/>
    <dgm:cxn modelId="{04B1484F-6720-4BC2-94F8-2589E515C115}" type="presParOf" srcId="{30758A79-F76F-47ED-95FE-982C967A22B9}" destId="{1185B11A-3EBF-4B90-A8AA-1D1C79177C75}" srcOrd="17" destOrd="0" presId="urn:microsoft.com/office/officeart/2005/8/layout/cycle8"/>
    <dgm:cxn modelId="{DC423360-BFC8-4959-A8AA-4078C3077A34}" type="presParOf" srcId="{30758A79-F76F-47ED-95FE-982C967A22B9}" destId="{33C3EF67-54B7-4A53-854F-39779AADE432}" srcOrd="18" destOrd="0" presId="urn:microsoft.com/office/officeart/2005/8/layout/cycle8"/>
    <dgm:cxn modelId="{3F888A91-7D7E-425F-820C-DFED83EB56A2}" type="presParOf" srcId="{30758A79-F76F-47ED-95FE-982C967A22B9}" destId="{8E7B3E79-45F5-4D67-97FC-31D666030EF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62" name=""/>
      <dsp:cNvGrpSpPr/>
    </dsp:nvGrpSpPr>
    <dsp:grpSpPr/>
    <dsp:sp modelId="{D376D769-3D2D-4E5F-A883-196B8754E8A0}">
      <dsp:nvSpPr>
        <dsp:cNvPr id="63" name=""/>
        <dsp:cNvSpPr/>
      </dsp:nvSpPr>
      <dsp:spPr>
        <a:xfrm>
          <a:off x="770708" y="153570"/>
          <a:ext cx="2186943" cy="2186943"/>
        </a:xfrm>
        <a:prstGeom prst="pie">
          <a:avLst>
            <a:gd name="adj1" fmla="val 16200000"/>
            <a:gd name="adj2" fmla="val 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P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31611" y="606840"/>
        <a:ext cx="807086" cy="598805"/>
      </dsp:txXfrm>
    </dsp:sp>
    <dsp:sp modelId="{155B3662-A183-43BD-AA23-BBBC7AE67D95}">
      <dsp:nvSpPr>
        <dsp:cNvPr id="64" name=""/>
        <dsp:cNvSpPr/>
      </dsp:nvSpPr>
      <dsp:spPr>
        <a:xfrm>
          <a:off x="770708" y="226989"/>
          <a:ext cx="2186943" cy="2186943"/>
        </a:xfrm>
        <a:prstGeom prst="pie">
          <a:avLst>
            <a:gd name="adj1" fmla="val 0"/>
            <a:gd name="adj2" fmla="val 54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D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931611" y="1361857"/>
        <a:ext cx="807086" cy="598805"/>
      </dsp:txXfrm>
    </dsp:sp>
    <dsp:sp modelId="{0E26778F-F178-4A98-AF21-33E185659ACB}">
      <dsp:nvSpPr>
        <dsp:cNvPr id="65" name=""/>
        <dsp:cNvSpPr/>
      </dsp:nvSpPr>
      <dsp:spPr>
        <a:xfrm>
          <a:off x="697289" y="226989"/>
          <a:ext cx="2186943" cy="2186943"/>
        </a:xfrm>
        <a:prstGeom prst="pie">
          <a:avLst>
            <a:gd name="adj1" fmla="val 5400000"/>
            <a:gd name="adj2" fmla="val 108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C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16244" y="1361857"/>
        <a:ext cx="807086" cy="598805"/>
      </dsp:txXfrm>
    </dsp:sp>
    <dsp:sp modelId="{E958E474-5B33-43F6-A808-C62D200D999B}">
      <dsp:nvSpPr>
        <dsp:cNvPr id="66" name=""/>
        <dsp:cNvSpPr/>
      </dsp:nvSpPr>
      <dsp:spPr>
        <a:xfrm>
          <a:off x="697289" y="153570"/>
          <a:ext cx="2186943" cy="2186943"/>
        </a:xfrm>
        <a:prstGeom prst="pie">
          <a:avLst>
            <a:gd name="adj1" fmla="val 10800000"/>
            <a:gd name="adj2" fmla="val 162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A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16244" y="606840"/>
        <a:ext cx="807086" cy="598805"/>
      </dsp:txXfrm>
    </dsp:sp>
    <dsp:sp modelId="{7913E43A-0AC2-47FC-B6E7-09FE1FCC82C1}">
      <dsp:nvSpPr>
        <dsp:cNvPr id="67" name=""/>
        <dsp:cNvSpPr/>
      </dsp:nvSpPr>
      <dsp:spPr>
        <a:xfrm>
          <a:off x="635326" y="18188"/>
          <a:ext cx="2457707" cy="245770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185B11A-3EBF-4B90-A8AA-1D1C79177C75}">
      <dsp:nvSpPr>
        <dsp:cNvPr id="68" name=""/>
        <dsp:cNvSpPr/>
      </dsp:nvSpPr>
      <dsp:spPr>
        <a:xfrm>
          <a:off x="635326" y="91607"/>
          <a:ext cx="2457707" cy="245770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3C3EF67-54B7-4A53-854F-39779AADE432}">
      <dsp:nvSpPr>
        <dsp:cNvPr id="69" name=""/>
        <dsp:cNvSpPr/>
      </dsp:nvSpPr>
      <dsp:spPr>
        <a:xfrm>
          <a:off x="561907" y="91607"/>
          <a:ext cx="2457707" cy="245770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E7B3E79-45F5-4D67-97FC-31D666030EF1}">
      <dsp:nvSpPr>
        <dsp:cNvPr id="70" name=""/>
        <dsp:cNvSpPr/>
      </dsp:nvSpPr>
      <dsp:spPr>
        <a:xfrm>
          <a:off x="561907" y="18188"/>
          <a:ext cx="2457707" cy="245770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71" name=""/>
      <dsp:cNvGrpSpPr/>
    </dsp:nvGrpSpPr>
    <dsp:grpSpPr/>
    <dsp:sp modelId="{D376D769-3D2D-4E5F-A883-196B8754E8A0}">
      <dsp:nvSpPr>
        <dsp:cNvPr id="72" name=""/>
        <dsp:cNvSpPr/>
      </dsp:nvSpPr>
      <dsp:spPr>
        <a:xfrm>
          <a:off x="770708" y="153570"/>
          <a:ext cx="2186943" cy="2186943"/>
        </a:xfrm>
        <a:prstGeom prst="pie">
          <a:avLst>
            <a:gd name="adj1" fmla="val 16200000"/>
            <a:gd name="adj2" fmla="val 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P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931611" y="606840"/>
        <a:ext cx="807086" cy="598805"/>
      </dsp:txXfrm>
    </dsp:sp>
    <dsp:sp modelId="{155B3662-A183-43BD-AA23-BBBC7AE67D95}">
      <dsp:nvSpPr>
        <dsp:cNvPr id="73" name=""/>
        <dsp:cNvSpPr/>
      </dsp:nvSpPr>
      <dsp:spPr>
        <a:xfrm>
          <a:off x="770708" y="226989"/>
          <a:ext cx="2186943" cy="2186943"/>
        </a:xfrm>
        <a:prstGeom prst="pie">
          <a:avLst>
            <a:gd name="adj1" fmla="val 0"/>
            <a:gd name="adj2" fmla="val 54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D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1931611" y="1361857"/>
        <a:ext cx="807086" cy="598805"/>
      </dsp:txXfrm>
    </dsp:sp>
    <dsp:sp modelId="{0E26778F-F178-4A98-AF21-33E185659ACB}">
      <dsp:nvSpPr>
        <dsp:cNvPr id="74" name=""/>
        <dsp:cNvSpPr/>
      </dsp:nvSpPr>
      <dsp:spPr>
        <a:xfrm>
          <a:off x="697289" y="226989"/>
          <a:ext cx="2186943" cy="2186943"/>
        </a:xfrm>
        <a:prstGeom prst="pie">
          <a:avLst>
            <a:gd name="adj1" fmla="val 5400000"/>
            <a:gd name="adj2" fmla="val 108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C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16244" y="1361857"/>
        <a:ext cx="807086" cy="598805"/>
      </dsp:txXfrm>
    </dsp:sp>
    <dsp:sp modelId="{E958E474-5B33-43F6-A808-C62D200D999B}">
      <dsp:nvSpPr>
        <dsp:cNvPr id="75" name=""/>
        <dsp:cNvSpPr/>
      </dsp:nvSpPr>
      <dsp:spPr>
        <a:xfrm>
          <a:off x="697289" y="153570"/>
          <a:ext cx="2186943" cy="2186943"/>
        </a:xfrm>
        <a:prstGeom prst="pie">
          <a:avLst>
            <a:gd name="adj1" fmla="val 10800000"/>
            <a:gd name="adj2" fmla="val 16200000"/>
          </a:avLst>
        </a:prstGeom>
        <a:solidFill>
          <a:srgbClr val="FF9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A</a:t>
          </a:r>
          <a:endParaRPr lang="zh-CN" altLang="en-US" sz="2000" b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916244" y="606840"/>
        <a:ext cx="807086" cy="598805"/>
      </dsp:txXfrm>
    </dsp:sp>
    <dsp:sp modelId="{7913E43A-0AC2-47FC-B6E7-09FE1FCC82C1}">
      <dsp:nvSpPr>
        <dsp:cNvPr id="76" name=""/>
        <dsp:cNvSpPr/>
      </dsp:nvSpPr>
      <dsp:spPr>
        <a:xfrm>
          <a:off x="635326" y="18188"/>
          <a:ext cx="2457707" cy="245770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1185B11A-3EBF-4B90-A8AA-1D1C79177C75}">
      <dsp:nvSpPr>
        <dsp:cNvPr id="77" name=""/>
        <dsp:cNvSpPr/>
      </dsp:nvSpPr>
      <dsp:spPr>
        <a:xfrm>
          <a:off x="635326" y="91607"/>
          <a:ext cx="2457707" cy="245770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33C3EF67-54B7-4A53-854F-39779AADE432}">
      <dsp:nvSpPr>
        <dsp:cNvPr id="78" name=""/>
        <dsp:cNvSpPr/>
      </dsp:nvSpPr>
      <dsp:spPr>
        <a:xfrm>
          <a:off x="561907" y="91607"/>
          <a:ext cx="2457707" cy="245770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  <dsp:sp modelId="{8E7B3E79-45F5-4D67-97FC-31D666030EF1}">
      <dsp:nvSpPr>
        <dsp:cNvPr id="79" name=""/>
        <dsp:cNvSpPr/>
      </dsp:nvSpPr>
      <dsp:spPr>
        <a:xfrm>
          <a:off x="561907" y="18188"/>
          <a:ext cx="2457707" cy="245770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/>
        <a:lstStyle/>
        <a:p/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type="ellipse" r:blip="">
                <dgm:adjLst/>
              </dgm:shape>
            </dgm:if>
            <dgm:if name="Name12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type="ellipse" r:blip="">
                <dgm:adjLst/>
              </dgm:shape>
            </dgm:if>
            <dgm:if name="Name12" axis="ch" ptType="node" func="cnt" op="equ" val="2">
              <dgm:shape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25A61-1CF2-4D6A-86F6-F1199BD296FF}" type="datetimeFigureOut">
              <a:rPr lang="zh-CN" altLang="en-US" smtClean="0"/>
              <a:t>2014/12/15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0EEB6-161F-46A1-A30A-2D4F16F319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1649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652854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media/image10.jpeg" Type="http://schemas.openxmlformats.org/officeDocument/2006/relationships/image"/><Relationship Id="rId2" Target="../media/image11.png" Type="http://schemas.openxmlformats.org/officeDocument/2006/relationships/image"/><Relationship Id="rId3" Target="http://www.tianya.cn/publicforum/content/no20/1/317960.shtml" TargetMode="External" Type="http://schemas.openxmlformats.org/officeDocument/2006/relationships/hyperlink"/><Relationship Id="rId4" Target="../media/image12.png" Type="http://schemas.openxmlformats.org/officeDocument/2006/relationships/image"/><Relationship Id="rId5" Target="../media/image13.jpeg" Type="http://schemas.openxmlformats.org/officeDocument/2006/relationships/image"/><Relationship Id="rId6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media/image6.jpeg" Type="http://schemas.openxmlformats.org/officeDocument/2006/relationships/image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FF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9343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02735" y="5157192"/>
            <a:ext cx="6986529" cy="1446550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pPr algn="ctr"/>
            <a:r>
              <a:rPr lang="zh-CN" altLang="en-US" sz="8800" b="1" spc="40" smtClean="0">
                <a:ln w="28575"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目标管理</a:t>
            </a:r>
            <a:r>
              <a:rPr lang="zh-CN" altLang="en-US" sz="8800" b="1" spc="40">
                <a:ln w="28575">
                  <a:noFill/>
                </a:ln>
                <a:solidFill>
                  <a:schemeClr val="bg1"/>
                </a:solidFill>
                <a:effectLst/>
                <a:latin typeface="微软雅黑" pitchFamily="34" charset="-122"/>
                <a:ea typeface="微软雅黑" pitchFamily="34" charset="-122"/>
              </a:rPr>
              <a:t>实务</a:t>
            </a:r>
            <a:endParaRPr lang="en-US" sz="8800" b="1" spc="40">
              <a:ln w="28575"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9048328" y="5229200"/>
            <a:ext cx="511552" cy="355744"/>
            <a:chOff x="6393399" y="4700483"/>
            <a:chExt cx="511552" cy="355744"/>
          </a:xfrm>
        </p:grpSpPr>
        <p:sp>
          <p:nvSpPr>
            <p:cNvPr id="16" name="二十四角星 15"/>
            <p:cNvSpPr/>
            <p:nvPr/>
          </p:nvSpPr>
          <p:spPr>
            <a:xfrm>
              <a:off x="6411097" y="4700483"/>
              <a:ext cx="355744" cy="355744"/>
            </a:xfrm>
            <a:prstGeom prst="star24">
              <a:avLst/>
            </a:prstGeom>
            <a:solidFill>
              <a:srgbClr val="FFC000"/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>
                <a:solidFill>
                  <a:prstClr val="white"/>
                </a:solidFill>
                <a:cs typeface="Lao U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20430396">
              <a:off x="6393399" y="4718246"/>
              <a:ext cx="51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mtClean="0">
                  <a:solidFill>
                    <a:schemeClr val="bg1"/>
                  </a:solidFill>
                  <a:latin typeface="Arial Black" pitchFamily="34" charset="0"/>
                </a:rPr>
                <a:t>V2</a:t>
              </a:r>
              <a:endParaRPr lang="zh-CN" altLang="en-US" sz="12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9912424" y="6245854"/>
            <a:ext cx="1936145" cy="495514"/>
            <a:chOff x="403607" y="6173846"/>
            <a:chExt cx="1936145" cy="495514"/>
          </a:xfrm>
        </p:grpSpPr>
        <p:sp>
          <p:nvSpPr>
            <p:cNvPr id="19" name="Text Box 62"/>
            <p:cNvSpPr txBox="1">
              <a:spLocks noChangeArrowheads="1"/>
            </p:cNvSpPr>
            <p:nvPr/>
          </p:nvSpPr>
          <p:spPr bwMode="auto">
            <a:xfrm>
              <a:off x="828349" y="6252326"/>
              <a:ext cx="1511403" cy="338554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800">
                  <a:solidFill>
                    <a:schemeClr val="bg2">
                      <a:lumMod val="2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Broadway" pitchFamily="82" charset="0"/>
                  <a:ea typeface="楷体" pitchFamily="49" charset="-122"/>
                  <a:cs typeface="经典繁仿黑" pitchFamily="49" charset="-122"/>
                </a:defRPr>
              </a:lvl1pPr>
              <a:lvl2pPr defTabSz="914400" eaLnBrk="1" latinLnBrk="0" hangingPunct="1">
                <a:defRPr sz="1800">
                  <a:latin typeface="+mn-lt"/>
                  <a:ea typeface="+mn-ea"/>
                </a:defRPr>
              </a:lvl2pPr>
              <a:lvl3pPr defTabSz="914400" eaLnBrk="1" latinLnBrk="0" hangingPunct="1">
                <a:defRPr sz="1800">
                  <a:latin typeface="+mn-lt"/>
                  <a:ea typeface="+mn-ea"/>
                </a:defRPr>
              </a:lvl3pPr>
              <a:lvl4pPr defTabSz="914400" eaLnBrk="1" latinLnBrk="0" hangingPunct="1">
                <a:defRPr sz="1800">
                  <a:latin typeface="+mn-lt"/>
                  <a:ea typeface="+mn-ea"/>
                </a:defRPr>
              </a:lvl4pPr>
              <a:lvl5pPr defTabSz="914400" eaLnBrk="1" latinLnBrk="0" hangingPunct="1">
                <a:defRPr sz="1800">
                  <a:latin typeface="+mn-lt"/>
                  <a:ea typeface="+mn-ea"/>
                </a:defRPr>
              </a:lvl5pPr>
              <a:lvl6pPr>
                <a:defRPr sz="1800">
                  <a:latin typeface="+mn-lt"/>
                  <a:ea typeface="+mn-ea"/>
                </a:defRPr>
              </a:lvl6pPr>
              <a:lvl7pPr>
                <a:defRPr sz="1800">
                  <a:latin typeface="+mn-lt"/>
                  <a:ea typeface="+mn-ea"/>
                </a:defRPr>
              </a:lvl7pPr>
              <a:lvl8pPr>
                <a:defRPr sz="1800">
                  <a:latin typeface="+mn-lt"/>
                  <a:ea typeface="+mn-ea"/>
                </a:defRPr>
              </a:lvl8pPr>
              <a:lvl9pPr>
                <a:defRPr sz="1800">
                  <a:latin typeface="+mn-lt"/>
                  <a:ea typeface="+mn-ea"/>
                </a:defRPr>
              </a:lvl9pPr>
            </a:lstStyle>
            <a:p>
              <a:r>
                <a:rPr lang="zh-CN" altLang="en-US" sz="1600">
                  <a:solidFill>
                    <a:schemeClr val="bg1">
                      <a:lumMod val="9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布衣公子作品</a:t>
              </a:r>
              <a:endParaRPr lang="en-GB" altLang="zh-CN" sz="16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0" name="Picture 9" descr="E:\仝德志文件，勿删！\03-参考文档\！PPT图片及版面资源\06-PPT精选插图\05-头像\嘿嘿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 bwMode="auto">
            <a:xfrm>
              <a:off x="403607" y="6173846"/>
              <a:ext cx="495514" cy="49551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449759" y="297036"/>
            <a:ext cx="461665" cy="20518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pc="11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中层经理培训系列</a:t>
            </a:r>
            <a:endParaRPr lang="en-US" spc="11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1.85185E-06 L 2.5E-06 1.85185E-06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19861 L 1.66667E-06 1.6763E-06 L 0.00035 -0.12162 L 1.66667E-06 1.6763E-06" pathEditMode="relative" rAng="0" ptsTypes="AAAA">
                                      <p:cBhvr>
                                        <p:cTn id="21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D:\Teliss_Tong\Copy\定期备份\工作备份\！PPT图片及版面资源\06-PPT精选插图\10-综合\脚印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6285756" cy="68595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 bwMode="auto">
          <a:xfrm>
            <a:off x="1490500" y="5188659"/>
            <a:ext cx="3265288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 w="9525" cap="flat" cmpd="sng">
            <a:noFill/>
            <a:round/>
            <a:headEnd type="oval" w="med" len="med"/>
          </a:ln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标题 1"/>
          <p:cNvSpPr txBox="1"/>
          <p:nvPr userDrawn="1"/>
        </p:nvSpPr>
        <p:spPr>
          <a:xfrm>
            <a:off x="6816378" y="457160"/>
            <a:ext cx="4895452" cy="1214995"/>
          </a:xfrm>
          <a:prstGeom prst="rect">
            <a:avLst/>
          </a:prstGeom>
        </p:spPr>
        <p:txBody>
          <a:bodyPr vert="horz" lIns="91417" tIns="45708" rIns="91417" bIns="45708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b="1">
                <a:solidFill>
                  <a:srgbClr val="FC6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我的黄金十年</a:t>
            </a: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337" y="272493"/>
            <a:ext cx="2033736" cy="461665"/>
            <a:chOff x="8525122" y="157879"/>
            <a:chExt cx="651124" cy="461664"/>
          </a:xfrm>
        </p:grpSpPr>
        <p:sp>
          <p:nvSpPr>
            <p:cNvPr id="11" name="矩形 10"/>
            <p:cNvSpPr/>
            <p:nvPr/>
          </p:nvSpPr>
          <p:spPr>
            <a:xfrm>
              <a:off x="8721689" y="167211"/>
              <a:ext cx="432048" cy="36000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89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8525122" y="157879"/>
              <a:ext cx="651124" cy="461664"/>
            </a:xfrm>
            <a:prstGeom prst="rect">
              <a:avLst/>
            </a:prstGeom>
            <a:solidFill>
              <a:srgbClr val="1094EE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1218892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专业字体设计服务/WWW.ZTSGC.COM/" pitchFamily="2" charset="-122"/>
                </a:rPr>
                <a:t>  </a:t>
              </a:r>
              <a:r>
                <a:rPr kumimoji="0" lang="zh-CN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rPr>
                <a:t>片尾广告</a:t>
              </a: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7342427" y="1647202"/>
            <a:ext cx="4164052" cy="430863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defTabSz="1218892"/>
            <a:r>
              <a:rPr lang="zh-CN" altLang="en-US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一位平凡</a:t>
            </a:r>
            <a:r>
              <a:rPr lang="en-US" altLang="zh-CN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80</a:t>
            </a:r>
            <a:r>
              <a:rPr lang="zh-CN" altLang="en-US" sz="220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后的职场与情感历程</a:t>
            </a:r>
          </a:p>
        </p:txBody>
      </p:sp>
      <p:pic>
        <p:nvPicPr>
          <p:cNvPr id="14" name="Picture 3" descr="D:\Teliss_Tong\Copy\定期备份\工作备份\！PPT图片及版面资源\06-PPT精选插图\05-头像\1000mb.ru (42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7504" y="15510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9"/>
          <p:cNvSpPr txBox="1"/>
          <p:nvPr userDrawn="1"/>
        </p:nvSpPr>
        <p:spPr>
          <a:xfrm>
            <a:off x="6816378" y="2492896"/>
            <a:ext cx="4895452" cy="2166723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我将毕业后的第一个十年称之为“黄金十年”，第二个十年称之为“白金十年”，第三个十年称之为“钻石十年”，以此来形容人生当中最青春蓬勃、年富力强和激情满怀的宝贵三十年。</a:t>
            </a:r>
            <a:endParaRPr lang="en-US" alt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457164" defTabSz="1218892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“我的黄金十年”写的就是毕业后，第一个十年所发生的职场与情感的那些事儿</a:t>
            </a: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7103318" y="5469419"/>
            <a:ext cx="4369405" cy="369308"/>
          </a:xfrm>
          <a:prstGeom prst="rect">
            <a:avLst/>
          </a:prstGeom>
        </p:spPr>
        <p:txBody>
          <a:bodyPr wrap="square" lIns="91417" tIns="45708" rIns="91417" bIns="45708">
            <a:spAutoFit/>
          </a:bodyPr>
          <a:lstStyle/>
          <a:p>
            <a:pPr defTabSz="1218892">
              <a:lnSpc>
                <a:spcPct val="150000"/>
              </a:lnSpc>
            </a:pPr>
            <a:r>
              <a:rPr lang="en-US" altLang="zh-CN" sz="1200">
                <a:solidFill>
                  <a:srgbClr val="1094EE"/>
                </a:solidFill>
                <a:latin typeface="Arial"/>
                <a:ea typeface="微软雅黑" pitchFamily="34" charset="-122"/>
                <a:cs typeface="Arial"/>
                <a:hlinkClick r:id="rId3"/>
              </a:rPr>
              <a:t>http://www.tianya.cn/publicforum/content/no20/1/317960.shtml</a:t>
            </a:r>
            <a:endParaRPr lang="en-US" altLang="zh-CN" sz="1200">
              <a:solidFill>
                <a:srgbClr val="1094EE"/>
              </a:solidFill>
              <a:latin typeface="Arial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7486441" y="5849451"/>
            <a:ext cx="3124698" cy="4598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17" tIns="45708" rIns="91417" bIns="45708" anchor="ctr"/>
          <a:lstStyle/>
          <a:p>
            <a:pPr marL="0" marR="0" lvl="0" indent="0" algn="ctr" defTabSz="1218892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</a:rPr>
              <a:t>自传体小说，请您多多捧场</a:t>
            </a:r>
            <a:r>
              <a: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：）</a:t>
            </a: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D:\Teliss_Tong\Copy\定期备份\工作备份\！PPT图片及版面资源\06-PPT精选插图\04-图标\54D742BB28AE93477AE1424E5D991B5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690798" y="5841269"/>
            <a:ext cx="396045" cy="39604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90500" y="1673152"/>
            <a:ext cx="3265288" cy="3265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文本框 19"/>
          <p:cNvSpPr txBox="1"/>
          <p:nvPr userDrawn="1"/>
        </p:nvSpPr>
        <p:spPr>
          <a:xfrm>
            <a:off x="1490500" y="5219377"/>
            <a:ext cx="326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92"/>
            <a:r>
              <a:rPr lang="zh-CN" altLang="en-US" sz="2400" smtClean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布衣公众号：</a:t>
            </a:r>
            <a:r>
              <a:rPr lang="en-US" altLang="zh-CN" sz="2800" b="1" err="1" smtClean="0">
                <a:solidFill>
                  <a:srgbClr val="FF66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hr-ppt</a:t>
            </a:r>
            <a:endParaRPr lang="zh-CN" altLang="en-US" sz="2800" b="1">
              <a:solidFill>
                <a:srgbClr val="FF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67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://www.asiatu.com/uploads/Photo/201109/17/asia71864201109171019371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63351" y="1124744"/>
            <a:ext cx="5112569" cy="465823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空心弧 3"/>
          <p:cNvSpPr/>
          <p:nvPr userDrawn="1"/>
        </p:nvSpPr>
        <p:spPr>
          <a:xfrm>
            <a:off x="767408" y="836712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  <a:solidFill>
            <a:srgbClr val="46A7DE"/>
          </a:solidFill>
          <a:ln w="25400" cap="flat" cmpd="sng" algn="ctr">
            <a:solidFill>
              <a:srgbClr val="FF9300"/>
            </a:solidFill>
            <a:prstDash val="solid"/>
          </a:ln>
          <a:effectLst/>
        </p:spPr>
        <p:txBody>
          <a:bodyPr/>
          <a:lstStyle/>
          <a:p/>
        </p:txBody>
      </p:sp>
      <p:grpSp>
        <p:nvGrpSpPr>
          <p:cNvPr id="5" name="组合 4"/>
          <p:cNvGrpSpPr/>
          <p:nvPr userDrawn="1"/>
        </p:nvGrpSpPr>
        <p:grpSpPr>
          <a:xfrm>
            <a:off x="5597187" y="2211816"/>
            <a:ext cx="5971437" cy="781507"/>
            <a:chOff x="1537511" y="1631288"/>
            <a:chExt cx="5971437" cy="781507"/>
          </a:xfrm>
        </p:grpSpPr>
        <p:grpSp>
          <p:nvGrpSpPr>
            <p:cNvPr id="6" name="组合 5"/>
            <p:cNvGrpSpPr/>
            <p:nvPr/>
          </p:nvGrpSpPr>
          <p:grpSpPr>
            <a:xfrm>
              <a:off x="1537511" y="1631288"/>
              <a:ext cx="5971437" cy="781507"/>
              <a:chOff x="1537511" y="1631288"/>
              <a:chExt cx="5971437" cy="781507"/>
            </a:xfrm>
          </p:grpSpPr>
          <p:grpSp>
            <p:nvGrpSpPr>
              <p:cNvPr id="9" name="组合 8"/>
              <p:cNvGrpSpPr/>
              <p:nvPr userDrawn="1"/>
            </p:nvGrpSpPr>
            <p:grpSpPr>
              <a:xfrm>
                <a:off x="1928264" y="1709439"/>
                <a:ext cx="5580684" cy="625205"/>
                <a:chOff x="460128" y="312440"/>
                <a:chExt cx="5580684" cy="625205"/>
              </a:xfrm>
            </p:grpSpPr>
            <p:sp>
              <p:nvSpPr>
                <p:cNvPr id="13" name="矩形 12"/>
                <p:cNvSpPr/>
                <p:nvPr userDrawn="1"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  <p:txBody>
                <a:bodyPr/>
                <a:lstStyle/>
                <a:p/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496257" tIns="60960" rIns="60960" bIns="60960" numCol="1" spcCol="1270" anchor="ctr" anchorCtr="0">
                  <a:noAutofit/>
                </a:bodyPr>
                <a:lstStyle/>
                <a:p>
                  <a:pPr marL="0" marR="0" lvl="0" indent="0" algn="l" defTabSz="10668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  <a:ea typeface="微软雅黑" pitchFamily="34" charset="-122"/>
                      <a:cs typeface="+mn-cs"/>
                    </a:rPr>
                    <a:t>单击此处添加文字内容</a:t>
                  </a: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15" name="矩形 14"/>
                <p:cNvSpPr/>
                <p:nvPr userDrawn="1"/>
              </p:nvSpPr>
              <p:spPr>
                <a:xfrm>
                  <a:off x="503540" y="341314"/>
                  <a:ext cx="5537272" cy="560790"/>
                </a:xfrm>
                <a:prstGeom prst="rect">
                  <a:avLst/>
                </a:prstGeom>
                <a:gradFill rotWithShape="1">
                  <a:gsLst>
                    <a:gs pos="98000">
                      <a:srgbClr val="F9F9F9"/>
                    </a:gs>
                    <a:gs pos="100000">
                      <a:srgbClr val="FFFFFF"/>
                    </a:gs>
                    <a:gs pos="51657">
                      <a:srgbClr val="E8E8E8"/>
                    </a:gs>
                    <a:gs pos="50000">
                      <a:srgbClr val="ECECEC"/>
                    </a:gs>
                    <a:gs pos="8000">
                      <a:srgbClr val="F8F8F8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/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1537511" y="1631288"/>
                  <a:ext cx="78150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Impact" pitchFamily="34" charset="0"/>
                    </a:rPr>
                    <a:t>1</a:t>
                  </a: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2" name="未知"/>
                <p:cNvSpPr/>
                <p:nvPr/>
              </p:nvSpPr>
              <p:spPr bwMode="auto">
                <a:xfrm>
                  <a:off x="1616373" y="1646528"/>
                  <a:ext cx="615192" cy="300182"/>
                </a:xfrm>
                <a:custGeom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2584932" y="1699914"/>
              <a:ext cx="4796944" cy="64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ea typeface="微软雅黑" pitchFamily="34" charset="-122"/>
                </a:rPr>
                <a:t>目标知识概述</a:t>
              </a: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5950554" y="3149786"/>
            <a:ext cx="5618070" cy="781507"/>
            <a:chOff x="1537511" y="1631288"/>
            <a:chExt cx="5618070" cy="781507"/>
          </a:xfrm>
        </p:grpSpPr>
        <p:grpSp>
          <p:nvGrpSpPr>
            <p:cNvPr id="17" name="组合 16"/>
            <p:cNvGrpSpPr/>
            <p:nvPr/>
          </p:nvGrpSpPr>
          <p:grpSpPr>
            <a:xfrm>
              <a:off x="1537511" y="1631288"/>
              <a:ext cx="5618070" cy="781507"/>
              <a:chOff x="1537511" y="1631288"/>
              <a:chExt cx="5618070" cy="78150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928264" y="1709439"/>
                <a:ext cx="5227317" cy="625205"/>
                <a:chOff x="460128" y="312440"/>
                <a:chExt cx="5227317" cy="625205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460128" y="312440"/>
                  <a:ext cx="5227317" cy="625205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  <p:txBody>
                <a:bodyPr/>
                <a:lstStyle/>
                <a:p/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460128" y="312440"/>
                  <a:ext cx="5227317" cy="625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496257" tIns="60960" rIns="60960" bIns="60960" numCol="1" spcCol="1270" anchor="ctr" anchorCtr="0">
                  <a:noAutofit/>
                </a:bodyPr>
                <a:lstStyle/>
                <a:p>
                  <a:pPr marL="0" marR="0" lvl="0" indent="0" algn="l" defTabSz="10668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  <a:ea typeface="微软雅黑" pitchFamily="34" charset="-122"/>
                      <a:cs typeface="+mn-cs"/>
                    </a:rPr>
                    <a:t>单击此处添加文字内容</a:t>
                  </a: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503540" y="341314"/>
                  <a:ext cx="5183905" cy="560790"/>
                </a:xfrm>
                <a:prstGeom prst="rect">
                  <a:avLst/>
                </a:prstGeom>
                <a:gradFill rotWithShape="1">
                  <a:gsLst>
                    <a:gs pos="98000">
                      <a:srgbClr val="F9F9F9"/>
                    </a:gs>
                    <a:gs pos="100000">
                      <a:srgbClr val="FFFFFF"/>
                    </a:gs>
                    <a:gs pos="51657">
                      <a:srgbClr val="E8E8E8"/>
                    </a:gs>
                    <a:gs pos="50000">
                      <a:srgbClr val="ECECEC"/>
                    </a:gs>
                    <a:gs pos="8000">
                      <a:srgbClr val="F8F8F8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/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537511" y="1631288"/>
                  <a:ext cx="78150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Impact" pitchFamily="34" charset="0"/>
                    </a:rPr>
                    <a:t>2</a:t>
                  </a: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mpact" pitchFamily="34" charset="0"/>
                  </a:endParaRPr>
                </a:p>
              </p:txBody>
            </p:sp>
            <p:sp>
              <p:nvSpPr>
                <p:cNvPr id="22" name="未知"/>
                <p:cNvSpPr/>
                <p:nvPr/>
              </p:nvSpPr>
              <p:spPr bwMode="auto">
                <a:xfrm>
                  <a:off x="1616373" y="1646528"/>
                  <a:ext cx="615192" cy="300182"/>
                </a:xfrm>
                <a:custGeom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18" name="Rectangle 38"/>
            <p:cNvSpPr>
              <a:spLocks noChangeArrowheads="1"/>
            </p:cNvSpPr>
            <p:nvPr/>
          </p:nvSpPr>
          <p:spPr bwMode="auto">
            <a:xfrm>
              <a:off x="2547052" y="1699914"/>
              <a:ext cx="4608529" cy="64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ea typeface="微软雅黑" pitchFamily="34" charset="-122"/>
                </a:rPr>
                <a:t>目标管理概述</a:t>
              </a: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5597187" y="4087757"/>
            <a:ext cx="5971437" cy="781507"/>
            <a:chOff x="1537511" y="1631288"/>
            <a:chExt cx="5971437" cy="781507"/>
          </a:xfrm>
        </p:grpSpPr>
        <p:grpSp>
          <p:nvGrpSpPr>
            <p:cNvPr id="27" name="组合 26"/>
            <p:cNvGrpSpPr/>
            <p:nvPr/>
          </p:nvGrpSpPr>
          <p:grpSpPr>
            <a:xfrm>
              <a:off x="1537511" y="1631288"/>
              <a:ext cx="5971437" cy="781507"/>
              <a:chOff x="1537511" y="1631288"/>
              <a:chExt cx="5971437" cy="781507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928264" y="1709439"/>
                <a:ext cx="5580684" cy="625205"/>
                <a:chOff x="460128" y="312440"/>
                <a:chExt cx="5580684" cy="625205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gradFill>
                  <a:gsLst>
                    <a:gs pos="100000">
                      <a:srgbClr val="FFFFFF"/>
                    </a:gs>
                    <a:gs pos="51657">
                      <a:srgbClr val="F0F0F0"/>
                    </a:gs>
                    <a:gs pos="0">
                      <a:srgbClr val="FFFFFF"/>
                    </a:gs>
                  </a:gsLst>
                  <a:lin ang="5400000" scaled="1"/>
                </a:gradFill>
                <a:ln w="9525">
                  <a:solidFill>
                    <a:srgbClr val="DDDDDD"/>
                  </a:solidFill>
                  <a:round/>
                </a:ln>
                <a:effectLst>
                  <a:outerShdw blurRad="63500" sx="101000" sy="101000" algn="ctr" rotWithShape="0">
                    <a:prstClr val="black">
                      <a:alpha val="8000"/>
                    </a:prstClr>
                  </a:outerShdw>
                </a:effectLst>
              </p:spPr>
              <p:txBody>
                <a:bodyPr/>
                <a:lstStyle/>
                <a:p/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460128" y="312440"/>
                  <a:ext cx="5580684" cy="6252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spcFirstLastPara="0" vert="horz" wrap="square" lIns="496257" tIns="60960" rIns="60960" bIns="60960" numCol="1" spcCol="1270" anchor="ctr" anchorCtr="0">
                  <a:noAutofit/>
                </a:bodyPr>
                <a:lstStyle/>
                <a:p>
                  <a:pPr marL="0" marR="0" lvl="0" indent="0" algn="l" defTabSz="10668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646464"/>
                      </a:solidFill>
                      <a:effectLst/>
                      <a:uLnTx/>
                      <a:uFillTx/>
                      <a:latin typeface="Calibri"/>
                      <a:ea typeface="微软雅黑" pitchFamily="34" charset="-122"/>
                      <a:cs typeface="+mn-cs"/>
                    </a:rPr>
                    <a:t>单击此处添加文字内容</a:t>
                  </a: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503540" y="341314"/>
                  <a:ext cx="5537272" cy="560790"/>
                </a:xfrm>
                <a:prstGeom prst="rect">
                  <a:avLst/>
                </a:prstGeom>
                <a:gradFill rotWithShape="1">
                  <a:gsLst>
                    <a:gs pos="98000">
                      <a:srgbClr val="F9F9F9"/>
                    </a:gs>
                    <a:gs pos="100000">
                      <a:srgbClr val="FFFFFF"/>
                    </a:gs>
                    <a:gs pos="51657">
                      <a:srgbClr val="E8E8E8"/>
                    </a:gs>
                    <a:gs pos="50000">
                      <a:srgbClr val="ECECEC"/>
                    </a:gs>
                    <a:gs pos="8000">
                      <a:srgbClr val="F8F8F8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/>
                <a:lstStyle/>
                <a:p/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537511" y="1631288"/>
                <a:ext cx="781507" cy="781507"/>
                <a:chOff x="1537511" y="1631288"/>
                <a:chExt cx="781507" cy="781507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1537511" y="1631288"/>
                  <a:ext cx="781507" cy="781507"/>
                </a:xfrm>
                <a:prstGeom prst="ellipse">
                  <a:avLst/>
                </a:prstGeom>
                <a:solidFill>
                  <a:srgbClr val="FF9300"/>
                </a:solidFill>
                <a:ln w="9525">
                  <a:solidFill>
                    <a:srgbClr val="FF9300"/>
                  </a:solidFill>
                  <a:round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Impact" pitchFamily="34" charset="0"/>
                    </a:rPr>
                    <a:t>3</a:t>
                  </a:r>
                  <a:endParaRPr kumimoji="0" lang="zh-CN" alt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Impact" pitchFamily="34" charset="0"/>
                  </a:endParaRPr>
                </a:p>
              </p:txBody>
            </p:sp>
            <p:sp>
              <p:nvSpPr>
                <p:cNvPr id="32" name="未知"/>
                <p:cNvSpPr/>
                <p:nvPr/>
              </p:nvSpPr>
              <p:spPr bwMode="auto">
                <a:xfrm>
                  <a:off x="1616373" y="1646528"/>
                  <a:ext cx="615192" cy="300182"/>
                </a:xfrm>
                <a:custGeom>
                  <a:gdLst>
                    <a:gd name="T0" fmla="*/ 729 w 1321"/>
                    <a:gd name="T1" fmla="*/ 203 h 712"/>
                    <a:gd name="T2" fmla="*/ 738 w 1321"/>
                    <a:gd name="T3" fmla="*/ 224 h 712"/>
                    <a:gd name="T4" fmla="*/ 740 w 1321"/>
                    <a:gd name="T5" fmla="*/ 244 h 712"/>
                    <a:gd name="T6" fmla="*/ 737 w 1321"/>
                    <a:gd name="T7" fmla="*/ 262 h 712"/>
                    <a:gd name="T8" fmla="*/ 727 w 1321"/>
                    <a:gd name="T9" fmla="*/ 279 h 712"/>
                    <a:gd name="T10" fmla="*/ 713 w 1321"/>
                    <a:gd name="T11" fmla="*/ 294 h 712"/>
                    <a:gd name="T12" fmla="*/ 694 w 1321"/>
                    <a:gd name="T13" fmla="*/ 306 h 712"/>
                    <a:gd name="T14" fmla="*/ 670 w 1321"/>
                    <a:gd name="T15" fmla="*/ 318 h 712"/>
                    <a:gd name="T16" fmla="*/ 643 w 1321"/>
                    <a:gd name="T17" fmla="*/ 329 h 712"/>
                    <a:gd name="T18" fmla="*/ 612 w 1321"/>
                    <a:gd name="T19" fmla="*/ 338 h 712"/>
                    <a:gd name="T20" fmla="*/ 578 w 1321"/>
                    <a:gd name="T21" fmla="*/ 346 h 712"/>
                    <a:gd name="T22" fmla="*/ 542 w 1321"/>
                    <a:gd name="T23" fmla="*/ 352 h 712"/>
                    <a:gd name="T24" fmla="*/ 502 w 1321"/>
                    <a:gd name="T25" fmla="*/ 357 h 712"/>
                    <a:gd name="T26" fmla="*/ 462 w 1321"/>
                    <a:gd name="T27" fmla="*/ 360 h 712"/>
                    <a:gd name="T28" fmla="*/ 445 w 1321"/>
                    <a:gd name="T29" fmla="*/ 361 h 712"/>
                    <a:gd name="T30" fmla="*/ 267 w 1321"/>
                    <a:gd name="T31" fmla="*/ 361 h 712"/>
                    <a:gd name="T32" fmla="*/ 264 w 1321"/>
                    <a:gd name="T33" fmla="*/ 361 h 712"/>
                    <a:gd name="T34" fmla="*/ 229 w 1321"/>
                    <a:gd name="T35" fmla="*/ 359 h 712"/>
                    <a:gd name="T36" fmla="*/ 195 w 1321"/>
                    <a:gd name="T37" fmla="*/ 357 h 712"/>
                    <a:gd name="T38" fmla="*/ 162 w 1321"/>
                    <a:gd name="T39" fmla="*/ 353 h 712"/>
                    <a:gd name="T40" fmla="*/ 132 w 1321"/>
                    <a:gd name="T41" fmla="*/ 349 h 712"/>
                    <a:gd name="T42" fmla="*/ 104 w 1321"/>
                    <a:gd name="T43" fmla="*/ 343 h 712"/>
                    <a:gd name="T44" fmla="*/ 79 w 1321"/>
                    <a:gd name="T45" fmla="*/ 336 h 712"/>
                    <a:gd name="T46" fmla="*/ 57 w 1321"/>
                    <a:gd name="T47" fmla="*/ 329 h 712"/>
                    <a:gd name="T48" fmla="*/ 38 w 1321"/>
                    <a:gd name="T49" fmla="*/ 319 h 712"/>
                    <a:gd name="T50" fmla="*/ 22 w 1321"/>
                    <a:gd name="T51" fmla="*/ 308 h 712"/>
                    <a:gd name="T52" fmla="*/ 10 w 1321"/>
                    <a:gd name="T53" fmla="*/ 296 h 712"/>
                    <a:gd name="T54" fmla="*/ 3 w 1321"/>
                    <a:gd name="T55" fmla="*/ 281 h 712"/>
                    <a:gd name="T56" fmla="*/ 0 w 1321"/>
                    <a:gd name="T57" fmla="*/ 266 h 712"/>
                    <a:gd name="T58" fmla="*/ 0 w 1321"/>
                    <a:gd name="T59" fmla="*/ 264 h 712"/>
                    <a:gd name="T60" fmla="*/ 2 w 1321"/>
                    <a:gd name="T61" fmla="*/ 247 h 712"/>
                    <a:gd name="T62" fmla="*/ 9 w 1321"/>
                    <a:gd name="T63" fmla="*/ 226 h 712"/>
                    <a:gd name="T64" fmla="*/ 29 w 1321"/>
                    <a:gd name="T65" fmla="*/ 188 h 712"/>
                    <a:gd name="T66" fmla="*/ 53 w 1321"/>
                    <a:gd name="T67" fmla="*/ 152 h 712"/>
                    <a:gd name="T68" fmla="*/ 82 w 1321"/>
                    <a:gd name="T69" fmla="*/ 119 h 712"/>
                    <a:gd name="T70" fmla="*/ 114 w 1321"/>
                    <a:gd name="T71" fmla="*/ 89 h 712"/>
                    <a:gd name="T72" fmla="*/ 151 w 1321"/>
                    <a:gd name="T73" fmla="*/ 63 h 712"/>
                    <a:gd name="T74" fmla="*/ 191 w 1321"/>
                    <a:gd name="T75" fmla="*/ 42 h 712"/>
                    <a:gd name="T76" fmla="*/ 232 w 1321"/>
                    <a:gd name="T77" fmla="*/ 24 h 712"/>
                    <a:gd name="T78" fmla="*/ 278 w 1321"/>
                    <a:gd name="T79" fmla="*/ 11 h 712"/>
                    <a:gd name="T80" fmla="*/ 325 w 1321"/>
                    <a:gd name="T81" fmla="*/ 3 h 712"/>
                    <a:gd name="T82" fmla="*/ 374 w 1321"/>
                    <a:gd name="T83" fmla="*/ 0 h 712"/>
                    <a:gd name="T84" fmla="*/ 374 w 1321"/>
                    <a:gd name="T85" fmla="*/ 0 h 712"/>
                    <a:gd name="T86" fmla="*/ 425 w 1321"/>
                    <a:gd name="T87" fmla="*/ 3 h 712"/>
                    <a:gd name="T88" fmla="*/ 474 w 1321"/>
                    <a:gd name="T89" fmla="*/ 12 h 712"/>
                    <a:gd name="T90" fmla="*/ 522 w 1321"/>
                    <a:gd name="T91" fmla="*/ 27 h 712"/>
                    <a:gd name="T92" fmla="*/ 566 w 1321"/>
                    <a:gd name="T93" fmla="*/ 46 h 712"/>
                    <a:gd name="T94" fmla="*/ 606 w 1321"/>
                    <a:gd name="T95" fmla="*/ 69 h 712"/>
                    <a:gd name="T96" fmla="*/ 644 w 1321"/>
                    <a:gd name="T97" fmla="*/ 98 h 712"/>
                    <a:gd name="T98" fmla="*/ 677 w 1321"/>
                    <a:gd name="T99" fmla="*/ 130 h 712"/>
                    <a:gd name="T100" fmla="*/ 705 w 1321"/>
                    <a:gd name="T101" fmla="*/ 165 h 712"/>
                    <a:gd name="T102" fmla="*/ 729 w 1321"/>
                    <a:gd name="T103" fmla="*/ 203 h 712"/>
                    <a:gd name="T104" fmla="*/ 729 w 1321"/>
                    <a:gd name="T105" fmla="*/ 203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0000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2584932" y="1699914"/>
              <a:ext cx="4796944" cy="647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kumimoji="0" lang="zh-CN" alt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646464"/>
                  </a:solidFill>
                  <a:effectLst/>
                  <a:uLnTx/>
                  <a:uFillTx/>
                  <a:ea typeface="微软雅黑" pitchFamily="34" charset="-122"/>
                </a:rPr>
                <a:t>目标管理实施</a:t>
              </a:r>
            </a:p>
          </p:txBody>
        </p:sp>
      </p:grpSp>
      <p:sp>
        <p:nvSpPr>
          <p:cNvPr id="36" name="矩形 35"/>
          <p:cNvSpPr/>
          <p:nvPr userDrawn="1"/>
        </p:nvSpPr>
        <p:spPr>
          <a:xfrm>
            <a:off x="9637358" y="346070"/>
            <a:ext cx="2003258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目录页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CONTENTS PAGE 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9637358" y="346070"/>
            <a:ext cx="2003258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过渡页 </a:t>
            </a: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</a:rPr>
              <a:t>TRANSITION </a:t>
            </a: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PAGE 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3339000"/>
            <a:ext cx="2736000" cy="180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736000" y="3339000"/>
            <a:ext cx="945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8"/>
          <p:cNvSpPr txBox="1"/>
          <p:nvPr userDrawn="1"/>
        </p:nvSpPr>
        <p:spPr>
          <a:xfrm>
            <a:off x="977900" y="332656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r>
              <a:rPr lang="en-US" altLang="zh-CN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目标知识概述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8"/>
          <p:cNvSpPr txBox="1"/>
          <p:nvPr userDrawn="1"/>
        </p:nvSpPr>
        <p:spPr>
          <a:xfrm>
            <a:off x="977900" y="332656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r>
              <a:rPr lang="en-US" altLang="zh-CN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目标管理概述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extBox 8"/>
          <p:cNvSpPr txBox="1"/>
          <p:nvPr userDrawn="1"/>
        </p:nvSpPr>
        <p:spPr>
          <a:xfrm>
            <a:off x="977900" y="332656"/>
            <a:ext cx="49657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4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  <a:r>
              <a:rPr lang="en-US" altLang="zh-CN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目标管理实施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Documents and Settings\t11318\桌面\a1dd46e0cba5b4aaf44531ed41909fdd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F:\360云盘\02-个人资料\！PPT图片及版面资源\05-PPT精选插图\02-商务类\01-商务综合\download111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16172981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 descr="C:\Documents and Settings\t11318\桌面\setwalls.ru-8387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52572" y="1628800"/>
            <a:ext cx="324000" cy="3672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4"/>
          <p:cNvSpPr txBox="1">
            <a:spLocks noChangeArrowheads="1"/>
          </p:cNvSpPr>
          <p:nvPr userDrawn="1"/>
        </p:nvSpPr>
        <p:spPr bwMode="auto">
          <a:xfrm>
            <a:off x="7999497" y="1663883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kern="120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11020228@qq.com</a:t>
            </a:r>
          </a:p>
        </p:txBody>
      </p:sp>
      <p:sp>
        <p:nvSpPr>
          <p:cNvPr id="17" name="TextBox 10"/>
          <p:cNvSpPr>
            <a:spLocks noChangeArrowheads="1"/>
          </p:cNvSpPr>
          <p:nvPr userDrawn="1"/>
        </p:nvSpPr>
        <p:spPr bwMode="auto">
          <a:xfrm>
            <a:off x="7999497" y="2642864"/>
            <a:ext cx="356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http://weibo.com/teliss</a:t>
            </a:r>
          </a:p>
        </p:txBody>
      </p:sp>
      <p:pic>
        <p:nvPicPr>
          <p:cNvPr id="18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34572" y="2664727"/>
            <a:ext cx="360000" cy="32387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52572" y="2124182"/>
            <a:ext cx="324000" cy="41236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4"/>
          <p:cNvSpPr txBox="1">
            <a:spLocks noChangeArrowheads="1"/>
          </p:cNvSpPr>
          <p:nvPr userDrawn="1"/>
        </p:nvSpPr>
        <p:spPr bwMode="auto">
          <a:xfrm>
            <a:off x="7999497" y="2153373"/>
            <a:ext cx="3569111" cy="351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kern="1200" smtClean="0">
                <a:solidFill>
                  <a:srgbClr val="FF93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http://teliss.blog.163.com</a:t>
            </a:r>
            <a:endParaRPr lang="en-US" altLang="zh-CN" sz="1600" kern="1200">
              <a:solidFill>
                <a:srgbClr val="FF9300"/>
              </a:solidFill>
              <a:latin typeface="思源黑体" panose="020b0500000000000000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3"/>
          <p:cNvSpPr txBox="1"/>
          <p:nvPr userDrawn="1"/>
        </p:nvSpPr>
        <p:spPr>
          <a:xfrm>
            <a:off x="6884723" y="548680"/>
            <a:ext cx="5307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5400" b="1" smtClean="0">
                <a:solidFill>
                  <a:srgbClr val="FF9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感谢您的阅读！</a:t>
            </a:r>
            <a:endParaRPr lang="zh-CN" altLang="en-US" sz="5400" b="1">
              <a:solidFill>
                <a:srgbClr val="FF9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836712"/>
            <a:ext cx="2736000" cy="180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736000" y="836712"/>
            <a:ext cx="9456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098432" y="467380"/>
            <a:ext cx="1093568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 </a:t>
            </a:r>
            <a:fld id="{2EEF1883-7A0E-4F66-9932-E581691AD397}" type="slidenum">
              <a:rPr lang="zh-CN" altLang="en-US" sz="1400">
                <a:solidFill>
                  <a:schemeClr val="bg1">
                    <a:lumMod val="65000"/>
                  </a:schemeClr>
                </a:solidFill>
              </a:rPr>
              <a:pPr algn="ctr">
                <a:defRPr/>
              </a:pPr>
              <a:t>1</a:t>
            </a:fld>
            <a:r>
              <a:rPr lang="zh-CN" altLang="en-US" sz="140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58" r:id="rId9"/>
    <p:sldLayoutId id="2147483659" r:id="rId10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3.pn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Relationship Id="rId6" Target="../media/image26.png" Type="http://schemas.openxmlformats.org/officeDocument/2006/relationships/image"/><Relationship Id="rId7" Target="../media/image27.png" Type="http://schemas.openxmlformats.org/officeDocument/2006/relationships/image"/><Relationship Id="rId8" Target="../media/image2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10" Target="../diagrams/layout2.xml" Type="http://schemas.openxmlformats.org/officeDocument/2006/relationships/diagramLayout"/><Relationship Id="rId11" Target="../diagrams/quickStyle2.xml" Type="http://schemas.openxmlformats.org/officeDocument/2006/relationships/diagramQuickStyle"/><Relationship Id="rId12" Target="../diagrams/colors2.xml" Type="http://schemas.openxmlformats.org/officeDocument/2006/relationships/diagramColors"/><Relationship Id="rId2" Target="../notesSlides/notesSlide20.xml" Type="http://schemas.openxmlformats.org/officeDocument/2006/relationships/notesSlide"/><Relationship Id="rId3" Target="../diagrams/drawing1.xml" Type="http://schemas.microsoft.com/office/2007/relationships/diagramDrawing"/><Relationship Id="rId4" Target="../diagrams/data1.xml" Type="http://schemas.openxmlformats.org/officeDocument/2006/relationships/diagramData"/><Relationship Id="rId5" Target="../diagrams/layout1.xml" Type="http://schemas.openxmlformats.org/officeDocument/2006/relationships/diagramLayout"/><Relationship Id="rId6" Target="../diagrams/quickStyle1.xml" Type="http://schemas.openxmlformats.org/officeDocument/2006/relationships/diagramQuickStyle"/><Relationship Id="rId7" Target="../diagrams/colors1.xml" Type="http://schemas.openxmlformats.org/officeDocument/2006/relationships/diagramColors"/><Relationship Id="rId8" Target="../diagrams/drawing2.xml" Type="http://schemas.microsoft.com/office/2007/relationships/diagramDrawing"/><Relationship Id="rId9" Target="../diagrams/data2.xml" Type="http://schemas.openxmlformats.org/officeDocument/2006/relationships/diagramData"/></Relationships>
</file>

<file path=ppt/slides/_rels/slide28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9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6730649"/>
      </p:ext>
    </p:extLst>
  </p:cSld>
  <p:clrMapOvr>
    <a:masterClrMapping/>
  </p:clrMapOvr>
  <p:transition>
    <p:newsflash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983432" y="1628800"/>
            <a:ext cx="6552728" cy="504056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1.1  为什么要有目标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5588" y="1680773"/>
            <a:ext cx="602573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④ 目标清晰可见，焕发激情，激发潜力</a:t>
            </a: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977900" y="2327353"/>
            <a:ext cx="5694164" cy="116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>
              <a:lnSpc>
                <a:spcPct val="130000"/>
              </a:lnSpc>
            </a:pPr>
            <a:r>
              <a:rPr altLang="en-US" b="1" lang="zh-CN" sz="1800">
                <a:solidFill>
                  <a:schemeClr val="tx1">
                    <a:lumMod val="65000"/>
                    <a:lumOff val="35000"/>
                  </a:schemeClr>
                </a:solidFill>
              </a:rPr>
              <a:t>是谁叫醒了我们的灵魂？</a:t>
            </a:r>
          </a:p>
          <a:p>
            <a:pPr indent="0">
              <a:lnSpc>
                <a:spcPct val="130000"/>
              </a:lnSpc>
            </a:pPr>
            <a:r>
              <a:rPr altLang="en-US" b="1" lang="zh-CN" sz="1800">
                <a:solidFill>
                  <a:schemeClr val="tx1">
                    <a:lumMod val="65000"/>
                    <a:lumOff val="35000"/>
                  </a:schemeClr>
                </a:solidFill>
              </a:rPr>
              <a:t>每天一觉醒来，我们的身体醒了，但灵魂未必能醒，能让灵魂苏醒的是目标。</a:t>
            </a:r>
          </a:p>
        </p:txBody>
      </p:sp>
      <p:pic>
        <p:nvPicPr>
          <p:cNvPr descr="C:\Users\user\Desktop\shangwusx273.JPG" id="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536160" y="1172070"/>
            <a:ext cx="4104456" cy="5352615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983432" y="3717560"/>
            <a:ext cx="6552728" cy="2547223"/>
          </a:xfrm>
          <a:prstGeom prst="rect">
            <a:avLst/>
          </a:prstGeom>
          <a:solidFill>
            <a:srgbClr val="FF9300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1244556" y="4072482"/>
            <a:ext cx="6147588" cy="199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</a:rPr>
              <a:t>美国波士顿塞尔提克篮球队的传奇人物（Bill.Russell），有保留自己评分卡的习惯。他在打完每一场球之后，用一张满分为100分的评分卡为自己评分。在他的篮球生涯中，他从来没有得过65分以上。很多人说：“可怜的Russell，打了1200多场的球赛，从来没有达到过自己的标准！”然而，就因为他拼命要达到自己的标准，他成了最杰出的篮球运动员。</a:t>
            </a:r>
          </a:p>
        </p:txBody>
      </p:sp>
    </p:spTree>
    <p:extLst>
      <p:ext uri="{BB962C8B-B14F-4D97-AF65-F5344CB8AC3E}">
        <p14:creationId val="2662174314"/>
      </p:ext>
    </p:extLst>
  </p:cSld>
  <p:clrMapOvr>
    <a:masterClrMapping/>
  </p:clrMapOvr>
  <p:transition spd="med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虚尾箭头 7"/>
          <p:cNvSpPr/>
          <p:nvPr/>
        </p:nvSpPr>
        <p:spPr>
          <a:xfrm>
            <a:off x="1127448" y="3263246"/>
            <a:ext cx="10585176" cy="1150597"/>
          </a:xfrm>
          <a:prstGeom prst="stripedRightArrow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1.1  为什么要有目标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0622" y="1588730"/>
            <a:ext cx="602573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⑤ 以结果为导向，时刻关注目标，少走弯路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310622" y="1988840"/>
            <a:ext cx="6025738" cy="0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1379476" y="5733256"/>
            <a:ext cx="9541060" cy="80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algn="ctr" indent="0">
              <a:lnSpc>
                <a:spcPct val="130000"/>
              </a:lnSpc>
            </a:pPr>
            <a:r>
              <a:rPr altLang="en-US" b="1" lang="zh-CN" sz="1800">
                <a:solidFill>
                  <a:schemeClr val="tx1">
                    <a:lumMod val="65000"/>
                    <a:lumOff val="35000"/>
                  </a:schemeClr>
                </a:solidFill>
              </a:rPr>
              <a:t>有了明确的目标，我们就会把自己稀缺的时间和精力用到该用的地方去，进而调动所有的能量，挖掘所有的潜力，全力以赴于对目标的追求。</a:t>
            </a:r>
          </a:p>
        </p:txBody>
      </p:sp>
      <p:pic>
        <p:nvPicPr>
          <p:cNvPr descr="F:\TDZ临时\其他备用\！个人PPT作品@teliss\磨练坚强意志-图\FECA5EC22E2D84E3FB3C4EE6CA2641FA.jpg" id="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214165" y="2132856"/>
            <a:ext cx="6218652" cy="3411376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05464" y="3607712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将军赶路</a:t>
            </a:r>
          </a:p>
        </p:txBody>
      </p:sp>
      <p:sp>
        <p:nvSpPr>
          <p:cNvPr id="5" name="矩形 4"/>
          <p:cNvSpPr/>
          <p:nvPr/>
        </p:nvSpPr>
        <p:spPr>
          <a:xfrm>
            <a:off x="9643251" y="3607712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不追小兔</a:t>
            </a:r>
          </a:p>
        </p:txBody>
      </p:sp>
    </p:spTree>
    <p:extLst>
      <p:ext uri="{BB962C8B-B14F-4D97-AF65-F5344CB8AC3E}">
        <p14:creationId val="3709668192"/>
      </p:ext>
    </p:extLst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360云盘\02-个人资料\！PPT图片及版面资源\05-PPT精选插图\02-商务类\01-商务综合\xpic7384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279575" y="3068960"/>
            <a:ext cx="3119083" cy="311908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1.1  为什么要有目标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0622" y="1588730"/>
            <a:ext cx="602573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⑥ 目标是管理的基本出发点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310622" y="1988840"/>
            <a:ext cx="6025738" cy="0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727684" y="2060848"/>
            <a:ext cx="8736632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b="1" lang="zh-CN" sz="24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确立一个清楚正确的目标是科学管理的前提</a:t>
            </a:r>
          </a:p>
          <a:p>
            <a:pPr algn="ctr">
              <a:lnSpc>
                <a:spcPct val="130000"/>
              </a:lnSpc>
            </a:pPr>
            <a:r>
              <a:rPr altLang="zh-CN" b="1" lang="zh-CN" sz="24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也是组织开展各项工作的基础</a:t>
            </a:r>
          </a:p>
        </p:txBody>
      </p:sp>
      <p:sp>
        <p:nvSpPr>
          <p:cNvPr id="11" name="矩形 10"/>
          <p:cNvSpPr/>
          <p:nvPr/>
        </p:nvSpPr>
        <p:spPr>
          <a:xfrm>
            <a:off x="5447928" y="4270357"/>
            <a:ext cx="4896544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目标提供了决策的准则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目标是一切工作的行动指南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目标是协调岗位、部门之间关系的基础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目标达成度是衡量工作好坏的标准</a:t>
            </a:r>
          </a:p>
        </p:txBody>
      </p:sp>
    </p:spTree>
    <p:extLst>
      <p:ext uri="{BB962C8B-B14F-4D97-AF65-F5344CB8AC3E}">
        <p14:creationId val="1805137024"/>
      </p:ext>
    </p:extLst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850416" y="2519790"/>
            <a:ext cx="4491168" cy="923330"/>
            <a:chOff x="3415086" y="2643372"/>
            <a:chExt cx="4491168" cy="923330"/>
          </a:xfrm>
        </p:grpSpPr>
        <p:sp>
          <p:nvSpPr>
            <p:cNvPr id="3" name="文本占位符 3"/>
            <p:cNvSpPr txBox="1"/>
            <p:nvPr userDrawn="1"/>
          </p:nvSpPr>
          <p:spPr>
            <a:xfrm>
              <a:off x="4417143" y="2862120"/>
              <a:ext cx="3489111" cy="432047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l" defTabSz="914400" eaLnBrk="1" hangingPunct="1" indent="0" latinLnBrk="0" marL="0" rtl="0">
                <a:spcBef>
                  <a:spcPct val="20000"/>
                </a:spcBef>
                <a:buFont charset="0" pitchFamily="34" typeface="Arial"/>
                <a:buNone/>
                <a:defRPr b="1" kern="1200" sz="2800">
                  <a:solidFill>
                    <a:srgbClr val="56762C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spcBef>
                  <a:spcPct val="20000"/>
                </a:spcBef>
                <a:buFont charset="0" pitchFamily="34" typeface="Arial"/>
                <a:buNone/>
                <a:defRPr kern="1200" sz="1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spcBef>
                  <a:spcPct val="20000"/>
                </a:spcBef>
                <a:buFont charset="0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0" latinLnBrk="0" marL="22860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0" latinLnBrk="0" marL="27432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0" latinLnBrk="0" marL="32004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0" latinLnBrk="0" marL="36576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lang="zh-CN" smtClean="0" sz="4000">
                  <a:solidFill>
                    <a:srgbClr val="FF9300"/>
                  </a:solidFill>
                  <a:ea charset="-122" pitchFamily="34" typeface="微软雅黑"/>
                </a:rPr>
                <a:t>目标管理概述</a:t>
              </a:r>
            </a:p>
          </p:txBody>
        </p:sp>
        <p:sp>
          <p:nvSpPr>
            <p:cNvPr id="4" name="TextBox 8"/>
            <p:cNvSpPr txBox="1"/>
            <p:nvPr userDrawn="1"/>
          </p:nvSpPr>
          <p:spPr>
            <a:xfrm>
              <a:off x="3415086" y="2643372"/>
              <a:ext cx="1184625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 sz="5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82" typeface="Stencil"/>
                  <a:ea charset="-122" pitchFamily="34" typeface="微软雅黑"/>
                </a:rPr>
                <a:t>02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768189" y="3605295"/>
            <a:ext cx="3599341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目标管理的由来</a:t>
            </a:r>
          </a:p>
          <a:p>
            <a:pPr indent="-285750" lvl="0" marL="285750">
              <a:lnSpc>
                <a:spcPct val="150000"/>
              </a:lnSpc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什么是目标管理</a:t>
            </a:r>
          </a:p>
          <a:p>
            <a:pPr indent="-285750" lvl="0" marL="285750">
              <a:lnSpc>
                <a:spcPct val="150000"/>
              </a:lnSpc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目标管理的好处及缺憾</a:t>
            </a:r>
          </a:p>
        </p:txBody>
      </p:sp>
    </p:spTree>
    <p:extLst>
      <p:ext uri="{BB962C8B-B14F-4D97-AF65-F5344CB8AC3E}">
        <p14:creationId val="1969806169"/>
      </p:ext>
    </p:extLst>
  </p:cSld>
  <p:clrMapOvr>
    <a:masterClrMapping/>
  </p:clrMapOvr>
  <p:transition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2.1  目标管理的由来</a:t>
            </a:r>
          </a:p>
        </p:txBody>
      </p:sp>
      <p:pic>
        <p:nvPicPr>
          <p:cNvPr id="3" name="Picture 9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71464" y="1713372"/>
            <a:ext cx="2828925" cy="39624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4367808" y="2091644"/>
            <a:ext cx="7272808" cy="157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zh-CN" lang="en-US" sz="1800">
                <a:solidFill>
                  <a:schemeClr val="tx1">
                    <a:lumMod val="65000"/>
                    <a:lumOff val="35000"/>
                  </a:schemeClr>
                </a:solidFill>
              </a:rPr>
              <a:t>1954年，德鲁克在《管理实践》一书中提出了一个具有划时代意义的概念——目标管理（Management By Objectives，MBO），它是德鲁克所发明的最重要、最有影响的概念，并已成为当代管理体系的重要组成部分。</a:t>
            </a:r>
          </a:p>
        </p:txBody>
      </p:sp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4367808" y="3801604"/>
            <a:ext cx="7272808" cy="157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</a:rPr>
              <a:t>目标管理提出以后，便在美国迅速流传。时值第二次世界大战后西方经济由恢复转向迅速发展的时期，企业急需采用新的方法调动员工积极性以提高竞争能力，目标管理的出现可谓应运而生，遂被广泛应用，并很快为日本、西欧国家的企业所仿效，在世界管理界大行其道。</a:t>
            </a:r>
          </a:p>
        </p:txBody>
      </p:sp>
    </p:spTree>
    <p:extLst>
      <p:ext uri="{BB962C8B-B14F-4D97-AF65-F5344CB8AC3E}">
        <p14:creationId val="896307380"/>
      </p:ext>
    </p:extLst>
  </p:cSld>
  <p:clrMapOvr>
    <a:masterClrMapping/>
  </p:clrMapOvr>
  <p:transition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2.1  目标管理的由来</a:t>
            </a:r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4799856" y="2060848"/>
            <a:ext cx="669674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en-US" lang="zh-CN" sz="2000">
                <a:solidFill>
                  <a:schemeClr val="tx1">
                    <a:lumMod val="65000"/>
                    <a:lumOff val="35000"/>
                  </a:schemeClr>
                </a:solidFill>
              </a:rPr>
              <a:t>美国总统布什将2002年度 “总统自由勋章”授予彼得•德鲁克，提到他的三大贡献之一就是“目标管理”。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4799856" y="3810745"/>
            <a:ext cx="6696744" cy="83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</a:rPr>
              <a:t>惠普公司创始人戴维•帕卡德在《惠普之道（The HP Way）》中说到：</a:t>
            </a:r>
          </a:p>
        </p:txBody>
      </p:sp>
      <p:pic>
        <p:nvPicPr>
          <p:cNvPr descr="C:\Documents and Settings\tdz\桌面\2008422102136667.jpg" id="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96541" y="1947635"/>
            <a:ext cx="3343275" cy="414566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4871864" y="4684981"/>
            <a:ext cx="6552728" cy="1408315"/>
          </a:xfrm>
          <a:prstGeom prst="roundRect">
            <a:avLst>
              <a:gd fmla="val 8152" name="adj"/>
            </a:avLst>
          </a:prstGeom>
          <a:solidFill>
            <a:srgbClr val="FF9300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5074434" y="4800517"/>
            <a:ext cx="6147588" cy="120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>
              <a:lnSpc>
                <a:spcPct val="130000"/>
              </a:lnSpc>
            </a:pPr>
            <a:r>
              <a:rPr altLang="en-US" b="1" lang="zh-CN" smtClean="0" sz="2800">
                <a:solidFill>
                  <a:schemeClr val="bg1"/>
                </a:solidFill>
              </a:rPr>
              <a:t>没有任何管理原则比“目标管理”原则对惠普的成功有如此大的贡献……</a:t>
            </a:r>
          </a:p>
        </p:txBody>
      </p:sp>
      <p:sp>
        <p:nvSpPr>
          <p:cNvPr id="11" name="直角三角形 10"/>
          <p:cNvSpPr/>
          <p:nvPr/>
        </p:nvSpPr>
        <p:spPr>
          <a:xfrm>
            <a:off x="5663952" y="4509120"/>
            <a:ext cx="373494" cy="175861"/>
          </a:xfrm>
          <a:prstGeom prst="rtTriangle">
            <a:avLst/>
          </a:prstGeom>
          <a:solidFill>
            <a:srgbClr val="FF9300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595498110"/>
      </p:ext>
    </p:extLst>
  </p:cSld>
  <p:clrMapOvr>
    <a:masterClrMapping/>
  </p:clrMapOvr>
  <p:transition>
    <p:fad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2.2  什么是目标管理</a:t>
            </a:r>
          </a:p>
        </p:txBody>
      </p:sp>
      <p:pic>
        <p:nvPicPr>
          <p:cNvPr descr="C:\Documents and Settings\t11318\桌面\look.com.ua-39310.JPG" id="205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312024" y="3320988"/>
            <a:ext cx="5452864" cy="306723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977900" y="3320988"/>
            <a:ext cx="5334124" cy="3067236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l">
              <a:lnSpc>
                <a:spcPct val="130000"/>
              </a:lnSpc>
              <a:spcAft>
                <a:spcPct val="0"/>
              </a:spcAft>
            </a:pPr>
            <a:endParaRPr kern="100" lang="en-US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9456" y="4680749"/>
            <a:ext cx="4883056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ern="100" lang="zh-CN" smtClean="0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如：父亲说：好女儿，如果这学期 你考了班级第一，暑假老爸带你去新马泰！ 女儿说：哇！新马泰！我梦寐以求的，为了奖赏我一定要考全班第一。</a:t>
            </a:r>
          </a:p>
        </p:txBody>
      </p:sp>
      <p:sp>
        <p:nvSpPr>
          <p:cNvPr id="4" name="矩形 3"/>
          <p:cNvSpPr/>
          <p:nvPr/>
        </p:nvSpPr>
        <p:spPr>
          <a:xfrm>
            <a:off x="1199456" y="3528621"/>
            <a:ext cx="4883056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kern="100" lang="zh-CN" sz="2000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实际生活中，我们每一个人都在自觉不自觉地运用着目标管理。</a:t>
            </a:r>
          </a:p>
        </p:txBody>
      </p:sp>
      <p:sp>
        <p:nvSpPr>
          <p:cNvPr id="13" name="矩形 12"/>
          <p:cNvSpPr/>
          <p:nvPr/>
        </p:nvSpPr>
        <p:spPr>
          <a:xfrm>
            <a:off x="977900" y="2060848"/>
            <a:ext cx="10786988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目标管理亦称“成果管理”。是指在企业员工的积极参与下，自上而下地确定工作目标，并通过对目标完成情况的检查和奖惩的手段，自下而上地实现公司经营管理目标的一种管理方法。</a:t>
            </a:r>
          </a:p>
        </p:txBody>
      </p:sp>
    </p:spTree>
    <p:extLst>
      <p:ext uri="{BB962C8B-B14F-4D97-AF65-F5344CB8AC3E}">
        <p14:creationId val="1786005369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2.2  什么是目标管理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2053868" y="1916832"/>
            <a:ext cx="8434620" cy="58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</a:rPr>
              <a:t>目标管理，被誉为是：</a:t>
            </a:r>
          </a:p>
        </p:txBody>
      </p:sp>
      <p:sp>
        <p:nvSpPr>
          <p:cNvPr id="17" name="矩形 16"/>
          <p:cNvSpPr/>
          <p:nvPr/>
        </p:nvSpPr>
        <p:spPr>
          <a:xfrm>
            <a:off x="2053868" y="4437112"/>
            <a:ext cx="8434620" cy="167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必须建立企业的目标体系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目标建立的过程，是一个自上而下的过程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目标实现的过程，是一个自下而上的过程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要通过对目标完成情况的检查和奖惩，来确保目标的实现</a:t>
            </a:r>
          </a:p>
        </p:txBody>
      </p:sp>
      <p:sp>
        <p:nvSpPr>
          <p:cNvPr id="5" name="矩形 4"/>
          <p:cNvSpPr/>
          <p:nvPr/>
        </p:nvSpPr>
        <p:spPr>
          <a:xfrm>
            <a:off x="2053868" y="2564904"/>
            <a:ext cx="8434620" cy="14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88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企业的导航系统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2136440" y="2564904"/>
            <a:ext cx="7920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136440" y="4005532"/>
            <a:ext cx="7920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68078400"/>
      </p:ext>
    </p:extLst>
  </p:cSld>
  <p:clrMapOvr>
    <a:masterClrMapping/>
  </p:clrMapOvr>
  <p:transition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2.3  目标管理的好处和缺憾</a:t>
            </a:r>
          </a:p>
        </p:txBody>
      </p:sp>
      <p:sp>
        <p:nvSpPr>
          <p:cNvPr id="12" name="矩形 11"/>
          <p:cNvSpPr/>
          <p:nvPr/>
        </p:nvSpPr>
        <p:spPr>
          <a:xfrm>
            <a:off x="977900" y="3645024"/>
            <a:ext cx="5334124" cy="2743200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l">
              <a:lnSpc>
                <a:spcPct val="130000"/>
              </a:lnSpc>
              <a:spcAft>
                <a:spcPct val="0"/>
              </a:spcAft>
            </a:pPr>
            <a:endParaRPr kern="100" lang="en-US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9456" y="3933056"/>
            <a:ext cx="4883056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提高管理效率。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有助于组织机构改革。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有助于形成“自动自发”的工作局面。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激励员工完成目标。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实现有效的监督控制。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有利于客观评价员工。</a:t>
            </a:r>
          </a:p>
        </p:txBody>
      </p:sp>
      <p:sp>
        <p:nvSpPr>
          <p:cNvPr id="8" name="矩形 7"/>
          <p:cNvSpPr/>
          <p:nvPr/>
        </p:nvSpPr>
        <p:spPr>
          <a:xfrm>
            <a:off x="6312024" y="3645024"/>
            <a:ext cx="5334124" cy="2743200"/>
          </a:xfrm>
          <a:prstGeom prst="rect">
            <a:avLst/>
          </a:prstGeom>
          <a:solidFill>
            <a:srgbClr val="E1E1E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l">
              <a:lnSpc>
                <a:spcPct val="130000"/>
              </a:lnSpc>
              <a:spcAft>
                <a:spcPct val="0"/>
              </a:spcAft>
            </a:pPr>
            <a:endParaRPr kern="100" lang="en-US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04409" y="2630173"/>
            <a:ext cx="388110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目标管理的好处</a:t>
            </a:r>
          </a:p>
        </p:txBody>
      </p:sp>
      <p:sp>
        <p:nvSpPr>
          <p:cNvPr id="10" name="矩形 9"/>
          <p:cNvSpPr/>
          <p:nvPr/>
        </p:nvSpPr>
        <p:spPr>
          <a:xfrm>
            <a:off x="7038533" y="2630173"/>
            <a:ext cx="3881105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目标管理的缺憾</a:t>
            </a:r>
          </a:p>
        </p:txBody>
      </p:sp>
      <p:sp>
        <p:nvSpPr>
          <p:cNvPr id="11" name="矩形 10"/>
          <p:cNvSpPr/>
          <p:nvPr/>
        </p:nvSpPr>
        <p:spPr>
          <a:xfrm>
            <a:off x="6537559" y="3971168"/>
            <a:ext cx="4883056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微软雅黑"/>
                <a:cs typeface="宋体"/>
              </a:rPr>
              <a:t>目标难以制定。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微软雅黑"/>
                <a:cs typeface="宋体"/>
              </a:rPr>
              <a:t>目标管理的哲学假设不一定都存在。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微软雅黑"/>
                <a:cs typeface="宋体"/>
              </a:rPr>
              <a:t>目标商定可能增加管理成本。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微软雅黑"/>
                <a:cs typeface="宋体"/>
              </a:rPr>
              <a:t>没有绝对客观、公正的奖惩。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微软雅黑"/>
                <a:cs typeface="宋体"/>
              </a:rPr>
              <a:t>往往强调短期目标而忽略长期发展。</a:t>
            </a:r>
          </a:p>
          <a:p>
            <a:pPr indent="-342900" marL="342900">
              <a:lnSpc>
                <a:spcPct val="130000"/>
              </a:lnSpc>
              <a:buFont typeface="+mj-ea"/>
              <a:buAutoNum type="circleNumDbPlain"/>
            </a:pPr>
            <a:r>
              <a:rPr altLang="en-US" b="1" kern="100" lang="zh-CN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微软雅黑"/>
                <a:cs typeface="宋体"/>
              </a:rPr>
              <a:t>关注自身目标而忽略整体，助长本位主义。</a:t>
            </a:r>
          </a:p>
        </p:txBody>
      </p:sp>
    </p:spTree>
    <p:extLst>
      <p:ext uri="{BB962C8B-B14F-4D97-AF65-F5344CB8AC3E}">
        <p14:creationId val="2322535035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850416" y="2519790"/>
            <a:ext cx="4491168" cy="923330"/>
            <a:chOff x="3415086" y="2643372"/>
            <a:chExt cx="4491168" cy="923330"/>
          </a:xfrm>
        </p:grpSpPr>
        <p:sp>
          <p:nvSpPr>
            <p:cNvPr id="3" name="文本占位符 3"/>
            <p:cNvSpPr txBox="1"/>
            <p:nvPr userDrawn="1"/>
          </p:nvSpPr>
          <p:spPr>
            <a:xfrm>
              <a:off x="4417143" y="2862120"/>
              <a:ext cx="3489111" cy="432047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l" defTabSz="914400" eaLnBrk="1" hangingPunct="1" indent="0" latinLnBrk="0" marL="0" rtl="0">
                <a:spcBef>
                  <a:spcPct val="20000"/>
                </a:spcBef>
                <a:buFont charset="0" pitchFamily="34" typeface="Arial"/>
                <a:buNone/>
                <a:defRPr b="1" kern="1200" sz="2800">
                  <a:solidFill>
                    <a:srgbClr val="56762C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spcBef>
                  <a:spcPct val="20000"/>
                </a:spcBef>
                <a:buFont charset="0" pitchFamily="34" typeface="Arial"/>
                <a:buNone/>
                <a:defRPr kern="1200" sz="1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spcBef>
                  <a:spcPct val="20000"/>
                </a:spcBef>
                <a:buFont charset="0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0" latinLnBrk="0" marL="22860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0" latinLnBrk="0" marL="27432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0" latinLnBrk="0" marL="32004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0" latinLnBrk="0" marL="36576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lang="zh-CN" smtClean="0" sz="4000">
                  <a:solidFill>
                    <a:srgbClr val="FF9300"/>
                  </a:solidFill>
                  <a:ea charset="-122" pitchFamily="34" typeface="微软雅黑"/>
                </a:rPr>
                <a:t>目标管理实施</a:t>
              </a:r>
            </a:p>
          </p:txBody>
        </p:sp>
        <p:sp>
          <p:nvSpPr>
            <p:cNvPr id="4" name="TextBox 8"/>
            <p:cNvSpPr txBox="1"/>
            <p:nvPr userDrawn="1"/>
          </p:nvSpPr>
          <p:spPr>
            <a:xfrm>
              <a:off x="3415086" y="2643372"/>
              <a:ext cx="1184625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 sz="5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82" typeface="Stencil"/>
                  <a:ea charset="-122" pitchFamily="34" typeface="微软雅黑"/>
                </a:rPr>
                <a:t>03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768189" y="3605296"/>
            <a:ext cx="3599341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设定总目标</a:t>
            </a:r>
          </a:p>
          <a:p>
            <a:pPr indent="-285750" lvl="0" marL="285750">
              <a:lnSpc>
                <a:spcPct val="150000"/>
              </a:lnSpc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目标分解</a:t>
            </a:r>
          </a:p>
          <a:p>
            <a:pPr indent="-285750" lvl="0" marL="285750">
              <a:lnSpc>
                <a:spcPct val="150000"/>
              </a:lnSpc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目标实施PDCA</a:t>
            </a:r>
          </a:p>
          <a:p>
            <a:pPr indent="-285750" lvl="0" marL="285750">
              <a:lnSpc>
                <a:spcPct val="150000"/>
              </a:lnSpc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检查实施结果及奖惩</a:t>
            </a:r>
          </a:p>
        </p:txBody>
      </p:sp>
    </p:spTree>
    <p:extLst>
      <p:ext uri="{BB962C8B-B14F-4D97-AF65-F5344CB8AC3E}">
        <p14:creationId val="2698722213"/>
      </p:ext>
    </p:extLst>
  </p:cSld>
  <p:clrMapOvr>
    <a:masterClrMapping/>
  </p:clrMapOvr>
  <p:transition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6781710"/>
      </p:ext>
    </p:extLst>
  </p:cSld>
  <p:clrMapOvr>
    <a:masterClrMapping/>
  </p:clrMapOvr>
  <mc:AlternateContent>
    <mc:Choice Requires="p14">
      <p:transition spd="med">
        <p14:doors dir="vert"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3.1  设定总目标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2063552" y="1984191"/>
            <a:ext cx="8496944" cy="5797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lang="zh-CN" sz="72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先有目标，才有工作</a:t>
            </a:r>
          </a:p>
          <a:p>
            <a:pPr>
              <a:lnSpc>
                <a:spcPct val="130000"/>
              </a:lnSpc>
            </a:pPr>
            <a:r>
              <a:rPr altLang="zh-CN" b="1" lang="zh-CN" sz="72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如果一个领域没有目标，这个领域的工作必然被忽视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172024" y="4577680"/>
            <a:ext cx="8280000" cy="1371600"/>
          </a:xfrm>
          <a:prstGeom prst="roundRect">
            <a:avLst>
              <a:gd fmla="val 4645" name="adj"/>
            </a:avLst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l">
              <a:lnSpc>
                <a:spcPct val="130000"/>
              </a:lnSpc>
              <a:spcAft>
                <a:spcPct val="0"/>
              </a:spcAft>
            </a:pPr>
            <a:endParaRPr kern="100" lang="en-US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9576" y="4725144"/>
            <a:ext cx="8064896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mtClean="0" sz="2800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管理者最重要的两件事：①为团队设定目标；②围绕目标对团队进行辅导和激励。</a:t>
            </a:r>
          </a:p>
        </p:txBody>
      </p:sp>
    </p:spTree>
    <p:extLst>
      <p:ext uri="{BB962C8B-B14F-4D97-AF65-F5344CB8AC3E}">
        <p14:creationId val="896307380"/>
      </p:ext>
    </p:extLst>
  </p:cSld>
  <p:clrMapOvr>
    <a:masterClrMapping/>
  </p:clrMapOvr>
  <p:transition>
    <p:push dir="u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3.1  设定总目标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1847528" y="2038163"/>
            <a:ext cx="8496944" cy="963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 sz="4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目标来自于哪里？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490676" y="3321264"/>
            <a:ext cx="1800000" cy="2484000"/>
          </a:xfrm>
          <a:prstGeom prst="roundRect">
            <a:avLst>
              <a:gd fmla="val 5923" name="adj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F:\360云盘\02-个人资料\！PPT图片及版面资源\05-PPT精选插图\03-小图类\02-win8\Others\White\MB_0007_book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70676" y="345381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2790" y="522423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愿景导向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389427" y="3321264"/>
            <a:ext cx="1800000" cy="2484000"/>
          </a:xfrm>
          <a:prstGeom prst="roundRect">
            <a:avLst>
              <a:gd fmla="val 5923" name="adj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圆角矩形 10"/>
          <p:cNvSpPr/>
          <p:nvPr/>
        </p:nvSpPr>
        <p:spPr>
          <a:xfrm>
            <a:off x="4288178" y="3321264"/>
            <a:ext cx="1800000" cy="2484000"/>
          </a:xfrm>
          <a:prstGeom prst="roundRect">
            <a:avLst>
              <a:gd fmla="val 5923" name="adj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圆角矩形 11"/>
          <p:cNvSpPr/>
          <p:nvPr/>
        </p:nvSpPr>
        <p:spPr>
          <a:xfrm>
            <a:off x="6186929" y="3321264"/>
            <a:ext cx="1800000" cy="2484000"/>
          </a:xfrm>
          <a:prstGeom prst="roundRect">
            <a:avLst>
              <a:gd fmla="val 5923" name="adj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圆角矩形 12"/>
          <p:cNvSpPr/>
          <p:nvPr/>
        </p:nvSpPr>
        <p:spPr>
          <a:xfrm>
            <a:off x="8085680" y="3321264"/>
            <a:ext cx="1800000" cy="2484000"/>
          </a:xfrm>
          <a:prstGeom prst="roundRect">
            <a:avLst>
              <a:gd fmla="val 5923" name="adj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圆角矩形 13"/>
          <p:cNvSpPr/>
          <p:nvPr/>
        </p:nvSpPr>
        <p:spPr>
          <a:xfrm>
            <a:off x="9984432" y="3321264"/>
            <a:ext cx="1800000" cy="2484000"/>
          </a:xfrm>
          <a:prstGeom prst="roundRect">
            <a:avLst>
              <a:gd fmla="val 5923" name="adj"/>
            </a:avLst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TextBox 14"/>
          <p:cNvSpPr txBox="1"/>
          <p:nvPr/>
        </p:nvSpPr>
        <p:spPr>
          <a:xfrm>
            <a:off x="2581541" y="522423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竞争导向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0292" y="522423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顾客导向</a:t>
            </a:r>
          </a:p>
        </p:txBody>
      </p:sp>
      <p:pic>
        <p:nvPicPr>
          <p:cNvPr descr="F:\360云盘\02-个人资料\！PPT图片及版面资源\05-PPT精选插图\03-小图类\02-win8\Others\White\MB_0003_Favs1.png" id="1032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468178" y="345381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360云盘\02-个人资料\！PPT图片及版面资源\05-PPT精选插图\03-小图类\02-win8\Others\White\MB_0006_calculator.png" id="1027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569427" y="345381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379043" y="522423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职责导向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77793" y="522423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问题导向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76546" y="522423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成长导向</a:t>
            </a:r>
          </a:p>
        </p:txBody>
      </p:sp>
      <p:pic>
        <p:nvPicPr>
          <p:cNvPr descr="F:\360云盘\02-个人资料\！PPT图片及版面资源\05-PPT精选插图\03-小图类\02-win8\Network\white\MS_0000s_0036_search.png" id="1034" name="Picture 1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265680" y="345381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360云盘\02-个人资料\！PPT图片及版面资源\05-PPT精选插图\03-小图类\02-win8\System\White\MB_0005_sett_small.png" id="1036" name="Picture 12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366929" y="345381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360云盘\02-个人资料\！PPT图片及版面资源\05-PPT精选插图\03-小图类\02-win8\System\White\MB_0022_tok.png" id="1039" name="Picture 1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0164432" y="3453810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65732387"/>
      </p:ext>
    </p:extLst>
  </p:cSld>
  <p:clrMapOvr>
    <a:masterClrMapping/>
  </p:clrMapOvr>
  <p:transition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3.1  设定总目标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1439055" y="1556792"/>
            <a:ext cx="9958499" cy="76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我们可以采用BSC的各维度，并结合上述的六个导向，来设定目标。BSC同时关注：内部和外部，现在和将来，让目标更均衡、完整。</a:t>
            </a:r>
          </a:p>
        </p:txBody>
      </p:sp>
      <p:grpSp>
        <p:nvGrpSpPr>
          <p:cNvPr id="26" name="组合 33"/>
          <p:cNvGrpSpPr/>
          <p:nvPr/>
        </p:nvGrpSpPr>
        <p:grpSpPr>
          <a:xfrm>
            <a:off x="5189861" y="3740296"/>
            <a:ext cx="2523417" cy="1819661"/>
            <a:chOff x="3336357" y="3492500"/>
            <a:chExt cx="2523417" cy="1819661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27" name="椭圆 26"/>
            <p:cNvSpPr/>
            <p:nvPr/>
          </p:nvSpPr>
          <p:spPr>
            <a:xfrm>
              <a:off x="3759200" y="3492500"/>
              <a:ext cx="1701800" cy="1701800"/>
            </a:xfrm>
            <a:prstGeom prst="ellipse">
              <a:avLst/>
            </a:prstGeom>
            <a:noFill/>
            <a:ln w="177800">
              <a:solidFill>
                <a:srgbClr val="FF93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en-US" b="1" lang="zh-CN" smtClean="0" sz="28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使命愿景</a:t>
              </a:r>
            </a:p>
          </p:txBody>
        </p:sp>
        <p:sp>
          <p:nvSpPr>
            <p:cNvPr id="28" name="右箭头 27"/>
            <p:cNvSpPr/>
            <p:nvPr/>
          </p:nvSpPr>
          <p:spPr>
            <a:xfrm rot="19192196">
              <a:off x="5266757" y="3586619"/>
              <a:ext cx="593017" cy="419665"/>
            </a:xfrm>
            <a:prstGeom prst="rightArrow">
              <a:avLst>
                <a:gd fmla="val 57372" name="adj1"/>
                <a:gd fmla="val 50000" name="adj2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rgbClr val="FF9300"/>
                </a:solidFill>
              </a:endParaRPr>
            </a:p>
          </p:txBody>
        </p:sp>
        <p:sp>
          <p:nvSpPr>
            <p:cNvPr id="29" name="右箭头 28"/>
            <p:cNvSpPr/>
            <p:nvPr/>
          </p:nvSpPr>
          <p:spPr>
            <a:xfrm rot="8776370">
              <a:off x="3399857" y="4767719"/>
              <a:ext cx="593017" cy="419665"/>
            </a:xfrm>
            <a:prstGeom prst="rightArrow">
              <a:avLst>
                <a:gd fmla="val 57372" name="adj1"/>
                <a:gd fmla="val 50000" name="adj2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rgbClr val="FF9300"/>
                </a:solidFill>
              </a:endParaRPr>
            </a:p>
          </p:txBody>
        </p:sp>
        <p:sp>
          <p:nvSpPr>
            <p:cNvPr id="30" name="右箭头 29"/>
            <p:cNvSpPr/>
            <p:nvPr/>
          </p:nvSpPr>
          <p:spPr>
            <a:xfrm rot="13300837">
              <a:off x="3336357" y="3561219"/>
              <a:ext cx="593017" cy="419665"/>
            </a:xfrm>
            <a:prstGeom prst="rightArrow">
              <a:avLst>
                <a:gd fmla="val 57372" name="adj1"/>
                <a:gd fmla="val 50000" name="adj2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rgbClr val="FF9300"/>
                </a:solidFill>
              </a:endParaRPr>
            </a:p>
          </p:txBody>
        </p:sp>
        <p:sp>
          <p:nvSpPr>
            <p:cNvPr id="31" name="右箭头 30"/>
            <p:cNvSpPr/>
            <p:nvPr/>
          </p:nvSpPr>
          <p:spPr>
            <a:xfrm rot="2818619">
              <a:off x="5165157" y="4805820"/>
              <a:ext cx="593017" cy="419665"/>
            </a:xfrm>
            <a:prstGeom prst="rightArrow">
              <a:avLst>
                <a:gd fmla="val 57372" name="adj1"/>
                <a:gd fmla="val 50000" name="adj2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>
                <a:solidFill>
                  <a:srgbClr val="FF9300"/>
                </a:solidFill>
              </a:endParaRPr>
            </a:p>
          </p:txBody>
        </p:sp>
      </p:grpSp>
      <p:grpSp>
        <p:nvGrpSpPr>
          <p:cNvPr id="32" name="组合 35"/>
          <p:cNvGrpSpPr/>
          <p:nvPr/>
        </p:nvGrpSpPr>
        <p:grpSpPr>
          <a:xfrm>
            <a:off x="2853604" y="2965596"/>
            <a:ext cx="2238400" cy="1143000"/>
            <a:chOff x="1000100" y="2717800"/>
            <a:chExt cx="2238400" cy="114300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3" name="圆角矩形 32"/>
            <p:cNvSpPr/>
            <p:nvPr/>
          </p:nvSpPr>
          <p:spPr>
            <a:xfrm>
              <a:off x="1003300" y="2717800"/>
              <a:ext cx="2235200" cy="1143000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054100" y="2768600"/>
              <a:ext cx="2120900" cy="711200"/>
            </a:xfrm>
            <a:prstGeom prst="roundRect">
              <a:avLst>
                <a:gd fmla="val 2256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b="1" lang="zh-CN" sz="1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41400" y="3162300"/>
              <a:ext cx="2133600" cy="6096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00100" y="3175759"/>
              <a:ext cx="2214578" cy="5486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altLang="en-US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在创利增收、减成本方面为公司做了什么贡献？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0000" y="2786057"/>
              <a:ext cx="1701800" cy="335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财务维度</a:t>
              </a:r>
            </a:p>
          </p:txBody>
        </p:sp>
      </p:grpSp>
      <p:grpSp>
        <p:nvGrpSpPr>
          <p:cNvPr id="38" name="组合 41"/>
          <p:cNvGrpSpPr/>
          <p:nvPr/>
        </p:nvGrpSpPr>
        <p:grpSpPr>
          <a:xfrm>
            <a:off x="7809804" y="5034126"/>
            <a:ext cx="2235200" cy="1214438"/>
            <a:chOff x="1003300" y="2717800"/>
            <a:chExt cx="2235200" cy="114300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39" name="圆角矩形 38"/>
            <p:cNvSpPr/>
            <p:nvPr/>
          </p:nvSpPr>
          <p:spPr>
            <a:xfrm>
              <a:off x="1003300" y="2717800"/>
              <a:ext cx="2235200" cy="1143000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1054100" y="2768600"/>
              <a:ext cx="2120900" cy="711200"/>
            </a:xfrm>
            <a:prstGeom prst="roundRect">
              <a:avLst>
                <a:gd fmla="val 2256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b="1" lang="zh-CN" sz="1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041400" y="3162300"/>
              <a:ext cx="2133600" cy="6096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47761" y="3200400"/>
              <a:ext cx="2143140" cy="516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altLang="en-US" lang="zh-CN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如何提升我们团队的素质和能力？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69999" y="2785029"/>
              <a:ext cx="1701800" cy="3155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学习与发展维度</a:t>
              </a:r>
            </a:p>
          </p:txBody>
        </p:sp>
      </p:grpSp>
      <p:grpSp>
        <p:nvGrpSpPr>
          <p:cNvPr id="44" name="组合 47"/>
          <p:cNvGrpSpPr/>
          <p:nvPr/>
        </p:nvGrpSpPr>
        <p:grpSpPr>
          <a:xfrm>
            <a:off x="7797104" y="2889396"/>
            <a:ext cx="2271738" cy="1143000"/>
            <a:chOff x="1003300" y="2717800"/>
            <a:chExt cx="2271738" cy="114300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1003300" y="2717800"/>
              <a:ext cx="2235200" cy="1143000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1054100" y="2768600"/>
              <a:ext cx="2120900" cy="711200"/>
            </a:xfrm>
            <a:prstGeom prst="roundRect">
              <a:avLst>
                <a:gd fmla="val 2256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b="1" lang="zh-CN" sz="1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041400" y="3162300"/>
              <a:ext cx="2133600" cy="6096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55687" y="3200401"/>
              <a:ext cx="2219352" cy="5486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altLang="en-US" lang="zh-CN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我们够快、够好了吗？我们适应市场要求吗？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69999" y="2790820"/>
              <a:ext cx="1701800" cy="335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mtClean="0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内部运营维度</a:t>
              </a:r>
            </a:p>
          </p:txBody>
        </p:sp>
      </p:grpSp>
      <p:grpSp>
        <p:nvGrpSpPr>
          <p:cNvPr id="50" name="组合 53"/>
          <p:cNvGrpSpPr/>
          <p:nvPr/>
        </p:nvGrpSpPr>
        <p:grpSpPr>
          <a:xfrm>
            <a:off x="2844104" y="5034126"/>
            <a:ext cx="2235200" cy="1214438"/>
            <a:chOff x="1003300" y="2717800"/>
            <a:chExt cx="2235200" cy="1214438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1003300" y="2717800"/>
              <a:ext cx="2235200" cy="1214438"/>
            </a:xfrm>
            <a:prstGeom prst="round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1054100" y="2768600"/>
              <a:ext cx="2120900" cy="711200"/>
            </a:xfrm>
            <a:prstGeom prst="roundRect">
              <a:avLst>
                <a:gd fmla="val 22568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b="1" lang="zh-CN" sz="1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041400" y="3162300"/>
              <a:ext cx="2133600" cy="609600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012800" y="3146421"/>
              <a:ext cx="2174900" cy="548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defRPr/>
              </a:pPr>
              <a:r>
                <a:rPr altLang="en-US" lang="zh-CN" smtClean="0" sz="1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客户/内部客户如何看待我们的工作成果？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70000" y="2789231"/>
              <a:ext cx="1701800" cy="3352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altLang="en-US" b="1" 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客户维度</a:t>
              </a:r>
            </a:p>
          </p:txBody>
        </p:sp>
      </p:grpSp>
      <p:sp>
        <p:nvSpPr>
          <p:cNvPr id="56" name="空心弧 55"/>
          <p:cNvSpPr/>
          <p:nvPr/>
        </p:nvSpPr>
        <p:spPr>
          <a:xfrm>
            <a:off x="5496817" y="2676674"/>
            <a:ext cx="1857375" cy="500062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7" name="空心弧 56"/>
          <p:cNvSpPr/>
          <p:nvPr/>
        </p:nvSpPr>
        <p:spPr>
          <a:xfrm flipV="1">
            <a:off x="5496817" y="5962799"/>
            <a:ext cx="1857375" cy="490537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8" name="空心弧 57"/>
          <p:cNvSpPr/>
          <p:nvPr/>
        </p:nvSpPr>
        <p:spPr>
          <a:xfrm flipV="1" rot="16200000">
            <a:off x="9456836" y="4288780"/>
            <a:ext cx="1428750" cy="490537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9" name="空心弧 58"/>
          <p:cNvSpPr/>
          <p:nvPr/>
        </p:nvSpPr>
        <p:spPr>
          <a:xfrm rot="16200000">
            <a:off x="2032098" y="4284018"/>
            <a:ext cx="1428750" cy="500062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val="4286263843"/>
      </p:ext>
    </p:extLst>
  </p:cSld>
  <p:clrMapOvr>
    <a:masterClrMapping/>
  </p:clrMapOvr>
  <p:transition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2741836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3.1  设定总目标</a:t>
            </a:r>
          </a:p>
        </p:txBody>
      </p:sp>
      <p:sp>
        <p:nvSpPr>
          <p:cNvPr id="3" name="矩形 2"/>
          <p:cNvSpPr/>
          <p:nvPr/>
        </p:nvSpPr>
        <p:spPr>
          <a:xfrm>
            <a:off x="1415480" y="4330688"/>
            <a:ext cx="5305017" cy="1103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3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在管理学中有一个非常重要的目标设定原则——SMART原则，由分别表示确定目标的五个基本原则的英文字母的字首组成。</a:t>
            </a:r>
          </a:p>
        </p:txBody>
      </p:sp>
      <p:sp>
        <p:nvSpPr>
          <p:cNvPr id="60" name="AutoShape 3"/>
          <p:cNvSpPr/>
          <p:nvPr/>
        </p:nvSpPr>
        <p:spPr bwMode="auto">
          <a:xfrm>
            <a:off x="7012260" y="1527522"/>
            <a:ext cx="814387" cy="785812"/>
          </a:xfrm>
          <a:prstGeom prst="roundRect">
            <a:avLst>
              <a:gd fmla="val 18519" name="adj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algn="ctr" dir="5400000" dist="12699" rotWithShape="0">
              <a:schemeClr val="bg2">
                <a:alpha val="50000"/>
              </a:schemeClr>
            </a:outerShdw>
          </a:effectLst>
        </p:spPr>
        <p:txBody>
          <a:bodyPr anchor="ctr" bIns="0" lIns="0" rIns="0" tIns="0"/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66" typeface="Comic Sans MS"/>
              </a:rPr>
              <a:t>S</a:t>
            </a:r>
          </a:p>
        </p:txBody>
      </p:sp>
      <p:sp>
        <p:nvSpPr>
          <p:cNvPr id="61" name="AutoShape 4"/>
          <p:cNvSpPr/>
          <p:nvPr/>
        </p:nvSpPr>
        <p:spPr bwMode="auto">
          <a:xfrm>
            <a:off x="7012260" y="2531117"/>
            <a:ext cx="814387" cy="785812"/>
          </a:xfrm>
          <a:prstGeom prst="roundRect">
            <a:avLst>
              <a:gd fmla="val 18519" name="adj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algn="ctr" dir="5400000" dist="12699" rotWithShape="0">
              <a:schemeClr val="bg2">
                <a:alpha val="50000"/>
              </a:schemeClr>
            </a:outerShdw>
          </a:effectLst>
        </p:spPr>
        <p:txBody>
          <a:bodyPr anchor="ctr" bIns="0" lIns="0" rIns="0" tIns="0"/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66" typeface="Comic Sans MS"/>
              </a:rPr>
              <a:t>M</a:t>
            </a:r>
          </a:p>
        </p:txBody>
      </p:sp>
      <p:sp>
        <p:nvSpPr>
          <p:cNvPr id="62" name="AutoShape 5"/>
          <p:cNvSpPr/>
          <p:nvPr/>
        </p:nvSpPr>
        <p:spPr bwMode="auto">
          <a:xfrm>
            <a:off x="7026547" y="3534712"/>
            <a:ext cx="785812" cy="785812"/>
          </a:xfrm>
          <a:prstGeom prst="roundRect">
            <a:avLst>
              <a:gd fmla="val 18519" name="adj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algn="ctr" dir="5400000" dist="12699" rotWithShape="0">
              <a:schemeClr val="bg2">
                <a:alpha val="50000"/>
              </a:schemeClr>
            </a:outerShdw>
          </a:effectLst>
        </p:spPr>
        <p:txBody>
          <a:bodyPr anchor="ctr" bIns="0" lIns="0" rIns="0" tIns="0"/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66" typeface="Comic Sans MS"/>
              </a:rPr>
              <a:t>A</a:t>
            </a:r>
          </a:p>
        </p:txBody>
      </p:sp>
      <p:sp>
        <p:nvSpPr>
          <p:cNvPr id="63" name="AutoShape 6"/>
          <p:cNvSpPr/>
          <p:nvPr/>
        </p:nvSpPr>
        <p:spPr bwMode="auto">
          <a:xfrm>
            <a:off x="7026547" y="4538307"/>
            <a:ext cx="785812" cy="785812"/>
          </a:xfrm>
          <a:prstGeom prst="roundRect">
            <a:avLst>
              <a:gd fmla="val 18519" name="adj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algn="ctr" dir="5400000" dist="12699" rotWithShape="0">
              <a:schemeClr val="bg2">
                <a:alpha val="50000"/>
              </a:schemeClr>
            </a:outerShdw>
          </a:effectLst>
        </p:spPr>
        <p:txBody>
          <a:bodyPr anchor="ctr" bIns="0" lIns="0" rIns="0" tIns="0"/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66" typeface="Comic Sans MS"/>
              </a:rPr>
              <a:t>R</a:t>
            </a:r>
          </a:p>
        </p:txBody>
      </p:sp>
      <p:sp>
        <p:nvSpPr>
          <p:cNvPr id="64" name="AutoShape 7"/>
          <p:cNvSpPr/>
          <p:nvPr/>
        </p:nvSpPr>
        <p:spPr bwMode="auto">
          <a:xfrm>
            <a:off x="7026547" y="5541903"/>
            <a:ext cx="785812" cy="785812"/>
          </a:xfrm>
          <a:prstGeom prst="roundRect">
            <a:avLst>
              <a:gd fmla="val 18519" name="adj"/>
            </a:avLst>
          </a:prstGeom>
          <a:solidFill>
            <a:srgbClr val="FF9300"/>
          </a:solidFill>
          <a:ln w="63500">
            <a:noFill/>
            <a:miter lim="800000"/>
          </a:ln>
          <a:effectLst>
            <a:outerShdw algn="ctr" dir="5400000" dist="12699" rotWithShape="0">
              <a:schemeClr val="bg2">
                <a:alpha val="50000"/>
              </a:schemeClr>
            </a:outerShdw>
          </a:effectLst>
        </p:spPr>
        <p:txBody>
          <a:bodyPr anchor="ctr" bIns="0" lIns="0" rIns="0" tIns="0"/>
          <a:lstStyle/>
          <a:p>
            <a:pPr algn="ctr"/>
            <a:r>
              <a:rPr altLang="zh-CN" b="1" lang="en-US" sz="36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  <a:sym charset="0" pitchFamily="66" typeface="Comic Sans MS"/>
              </a:rPr>
              <a:t>T</a:t>
            </a:r>
          </a:p>
        </p:txBody>
      </p:sp>
      <p:sp>
        <p:nvSpPr>
          <p:cNvPr id="65" name="AutoShape 8"/>
          <p:cNvSpPr/>
          <p:nvPr/>
        </p:nvSpPr>
        <p:spPr bwMode="auto">
          <a:xfrm>
            <a:off x="9353822" y="1527522"/>
            <a:ext cx="2032000" cy="785812"/>
          </a:xfrm>
          <a:prstGeom prst="roundRect">
            <a:avLst>
              <a:gd fmla="val 18519" name="adj"/>
            </a:avLst>
          </a:prstGeom>
          <a:noFill/>
          <a:ln cap="flat" w="63500">
            <a:solidFill>
              <a:srgbClr val="FF9300">
                <a:alpha val="85000"/>
              </a:srgbClr>
            </a:solidFill>
            <a:prstDash val="solid"/>
            <a:miter lim="800000"/>
            <a:headEnd len="med" type="none" w="med"/>
            <a:tailEnd len="med" type="none" w="med"/>
          </a:ln>
          <a:extLst/>
        </p:spPr>
        <p:txBody>
          <a:bodyPr anchor="ctr" bIns="0" lIns="0" rIns="0" tIns="0"/>
          <a:lstStyle/>
          <a:p>
            <a:pPr algn="ctr">
              <a:defRPr/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Specific</a:t>
            </a:r>
          </a:p>
          <a:p>
            <a:pPr algn="ctr">
              <a:defRPr/>
            </a:pPr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具体的</a:t>
            </a:r>
          </a:p>
        </p:txBody>
      </p:sp>
      <p:sp>
        <p:nvSpPr>
          <p:cNvPr id="66" name="AutoShape 9"/>
          <p:cNvSpPr/>
          <p:nvPr/>
        </p:nvSpPr>
        <p:spPr bwMode="auto">
          <a:xfrm>
            <a:off x="9353822" y="2531117"/>
            <a:ext cx="2032000" cy="785812"/>
          </a:xfrm>
          <a:prstGeom prst="roundRect">
            <a:avLst>
              <a:gd fmla="val 18519" name="adj"/>
            </a:avLst>
          </a:prstGeom>
          <a:noFill/>
          <a:ln cap="flat" w="63500">
            <a:solidFill>
              <a:srgbClr val="FF9300">
                <a:alpha val="85000"/>
              </a:srgbClr>
            </a:solidFill>
            <a:prstDash val="solid"/>
            <a:miter lim="800000"/>
            <a:headEnd len="med" type="none" w="med"/>
            <a:tailEnd len="med" type="none" w="med"/>
          </a:ln>
          <a:extLst/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Measureable</a:t>
            </a:r>
          </a:p>
          <a:p>
            <a:pPr algn="ctr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可衡量的</a:t>
            </a:r>
          </a:p>
        </p:txBody>
      </p:sp>
      <p:sp>
        <p:nvSpPr>
          <p:cNvPr id="67" name="AutoShape 10"/>
          <p:cNvSpPr/>
          <p:nvPr/>
        </p:nvSpPr>
        <p:spPr bwMode="auto">
          <a:xfrm>
            <a:off x="9353822" y="3534712"/>
            <a:ext cx="2032000" cy="785812"/>
          </a:xfrm>
          <a:prstGeom prst="roundRect">
            <a:avLst>
              <a:gd fmla="val 18519" name="adj"/>
            </a:avLst>
          </a:prstGeom>
          <a:noFill/>
          <a:ln cap="flat" w="63500">
            <a:solidFill>
              <a:srgbClr val="FF9300">
                <a:alpha val="85000"/>
              </a:srgbClr>
            </a:solidFill>
            <a:prstDash val="solid"/>
            <a:miter lim="800000"/>
            <a:headEnd len="med" type="none" w="med"/>
            <a:tailEnd len="med" type="none" w="med"/>
          </a:ln>
          <a:extLst/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Achievable</a:t>
            </a:r>
          </a:p>
          <a:p>
            <a:pPr algn="ctr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可达成的</a:t>
            </a:r>
          </a:p>
        </p:txBody>
      </p:sp>
      <p:sp>
        <p:nvSpPr>
          <p:cNvPr id="68" name="AutoShape 11"/>
          <p:cNvSpPr/>
          <p:nvPr/>
        </p:nvSpPr>
        <p:spPr bwMode="auto">
          <a:xfrm>
            <a:off x="9353822" y="4538307"/>
            <a:ext cx="2032000" cy="785812"/>
          </a:xfrm>
          <a:prstGeom prst="roundRect">
            <a:avLst>
              <a:gd fmla="val 18519" name="adj"/>
            </a:avLst>
          </a:prstGeom>
          <a:noFill/>
          <a:ln cap="flat" w="63500">
            <a:solidFill>
              <a:srgbClr val="FF9300">
                <a:alpha val="85000"/>
              </a:srgbClr>
            </a:solidFill>
            <a:prstDash val="solid"/>
            <a:miter lim="800000"/>
            <a:headEnd len="med" type="none" w="med"/>
            <a:tailEnd len="med" type="none" w="med"/>
          </a:ln>
          <a:extLst/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Relevant</a:t>
            </a:r>
          </a:p>
          <a:p>
            <a:pPr algn="ctr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相关的</a:t>
            </a:r>
          </a:p>
        </p:txBody>
      </p:sp>
      <p:sp>
        <p:nvSpPr>
          <p:cNvPr id="69" name="AutoShape 12"/>
          <p:cNvSpPr/>
          <p:nvPr/>
        </p:nvSpPr>
        <p:spPr bwMode="auto">
          <a:xfrm>
            <a:off x="9353822" y="5541903"/>
            <a:ext cx="2032000" cy="785812"/>
          </a:xfrm>
          <a:prstGeom prst="roundRect">
            <a:avLst>
              <a:gd fmla="val 18519" name="adj"/>
            </a:avLst>
          </a:prstGeom>
          <a:noFill/>
          <a:ln cap="flat" w="63500">
            <a:solidFill>
              <a:srgbClr val="FF9300">
                <a:alpha val="85000"/>
              </a:srgbClr>
            </a:solidFill>
            <a:prstDash val="solid"/>
            <a:miter lim="800000"/>
            <a:headEnd len="med" type="none" w="med"/>
            <a:tailEnd len="med" type="none" w="med"/>
          </a:ln>
          <a:extLst/>
        </p:spPr>
        <p:txBody>
          <a:bodyPr anchor="ctr" bIns="0" lIns="0" rIns="0" tIns="0"/>
          <a:lstStyle/>
          <a:p>
            <a:pPr algn="ctr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Time-based</a:t>
            </a:r>
          </a:p>
          <a:p>
            <a:pPr algn="ctr"/>
            <a:r>
              <a:rPr altLang="zh-CN" lang="en-US" sz="16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一定时限的</a:t>
            </a:r>
          </a:p>
        </p:txBody>
      </p:sp>
      <p:sp>
        <p:nvSpPr>
          <p:cNvPr id="4" name="矩形 3"/>
          <p:cNvSpPr/>
          <p:nvPr/>
        </p:nvSpPr>
        <p:spPr>
          <a:xfrm>
            <a:off x="1415480" y="3081734"/>
            <a:ext cx="412623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目标设定SMART原则</a:t>
            </a:r>
          </a:p>
        </p:txBody>
      </p:sp>
      <p:sp>
        <p:nvSpPr>
          <p:cNvPr id="5" name="矩形 4"/>
          <p:cNvSpPr/>
          <p:nvPr/>
        </p:nvSpPr>
        <p:spPr>
          <a:xfrm>
            <a:off x="1415480" y="5588584"/>
            <a:ext cx="5305017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SMART原则是一个很实际、很方便的实施原则。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487488" y="4005064"/>
            <a:ext cx="4968552" cy="0"/>
          </a:xfrm>
          <a:prstGeom prst="line">
            <a:avLst/>
          </a:prstGeom>
          <a:ln cmpd="thinThick" w="762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虚尾箭头 8"/>
          <p:cNvSpPr/>
          <p:nvPr/>
        </p:nvSpPr>
        <p:spPr>
          <a:xfrm>
            <a:off x="8184232" y="1661082"/>
            <a:ext cx="936104" cy="518691"/>
          </a:xfrm>
          <a:prstGeom prst="stripedRightArrow">
            <a:avLst>
              <a:gd fmla="val 69578" name="adj1"/>
              <a:gd fmla="val 5000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虚尾箭头 69"/>
          <p:cNvSpPr/>
          <p:nvPr/>
        </p:nvSpPr>
        <p:spPr>
          <a:xfrm>
            <a:off x="8184232" y="3668272"/>
            <a:ext cx="936104" cy="518691"/>
          </a:xfrm>
          <a:prstGeom prst="stripedRightArrow">
            <a:avLst>
              <a:gd fmla="val 69578" name="adj1"/>
              <a:gd fmla="val 5000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虚尾箭头 71"/>
          <p:cNvSpPr/>
          <p:nvPr/>
        </p:nvSpPr>
        <p:spPr>
          <a:xfrm>
            <a:off x="8184232" y="4671867"/>
            <a:ext cx="936104" cy="518691"/>
          </a:xfrm>
          <a:prstGeom prst="stripedRightArrow">
            <a:avLst>
              <a:gd fmla="val 69578" name="adj1"/>
              <a:gd fmla="val 5000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虚尾箭头 72"/>
          <p:cNvSpPr/>
          <p:nvPr/>
        </p:nvSpPr>
        <p:spPr>
          <a:xfrm>
            <a:off x="8184232" y="2664677"/>
            <a:ext cx="936104" cy="518691"/>
          </a:xfrm>
          <a:prstGeom prst="stripedRightArrow">
            <a:avLst>
              <a:gd fmla="val 69578" name="adj1"/>
              <a:gd fmla="val 5000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虚尾箭头 73"/>
          <p:cNvSpPr/>
          <p:nvPr/>
        </p:nvSpPr>
        <p:spPr>
          <a:xfrm>
            <a:off x="8184232" y="5675463"/>
            <a:ext cx="936104" cy="518691"/>
          </a:xfrm>
          <a:prstGeom prst="stripedRightArrow">
            <a:avLst>
              <a:gd fmla="val 69578" name="adj1"/>
              <a:gd fmla="val 50000" name="adj2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74242146"/>
      </p:ext>
    </p:extLst>
  </p:cSld>
  <p:clrMapOvr>
    <a:masterClrMapping/>
  </p:clrMapOvr>
  <p:transition>
    <p:fade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295786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3.2  目标分解</a:t>
            </a:r>
          </a:p>
        </p:txBody>
      </p:sp>
      <p:sp>
        <p:nvSpPr>
          <p:cNvPr id="6" name="矩形 5"/>
          <p:cNvSpPr/>
          <p:nvPr/>
        </p:nvSpPr>
        <p:spPr>
          <a:xfrm>
            <a:off x="1442518" y="1556792"/>
            <a:ext cx="982512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目标分解结果：千斤重担人人挑，人人肩上有指标。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644390" y="2019937"/>
            <a:ext cx="2808312" cy="4361391"/>
            <a:chOff x="3651379" y="836712"/>
            <a:chExt cx="2808312" cy="4361391"/>
          </a:xfrm>
        </p:grpSpPr>
        <p:sp>
          <p:nvSpPr>
            <p:cNvPr id="25" name="圆角矩形 24"/>
            <p:cNvSpPr/>
            <p:nvPr/>
          </p:nvSpPr>
          <p:spPr>
            <a:xfrm>
              <a:off x="4934473" y="836712"/>
              <a:ext cx="144000" cy="4327991"/>
            </a:xfrm>
            <a:prstGeom prst="roundRect">
              <a:avLst>
                <a:gd fmla="val 50000" name="adj"/>
              </a:avLst>
            </a:prstGeom>
            <a:gradFill flip="none" rotWithShape="1">
              <a:gsLst>
                <a:gs pos="42000">
                  <a:schemeClr val="bg1">
                    <a:lumMod val="8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98000">
                  <a:schemeClr val="tx1">
                    <a:lumMod val="50000"/>
                    <a:lumOff val="50000"/>
                  </a:schemeClr>
                </a:gs>
              </a:gsLst>
              <a:lin ang="0" scaled="1"/>
            </a:gradFill>
            <a:ln>
              <a:noFill/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6" name="Oval 65"/>
            <p:cNvSpPr>
              <a:spLocks noChangeArrowheads="1"/>
            </p:cNvSpPr>
            <p:nvPr/>
          </p:nvSpPr>
          <p:spPr bwMode="auto">
            <a:xfrm>
              <a:off x="4661903" y="5019681"/>
              <a:ext cx="671816" cy="17842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round/>
            </a:ln>
            <a:effectLst/>
          </p:spPr>
          <p:txBody>
            <a:bodyPr anchor="ctr" wrap="none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latin charset="0" pitchFamily="34" typeface="Arial"/>
                <a:ea typeface="+mn-ea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46178" y="1350053"/>
              <a:ext cx="1221734" cy="580459"/>
              <a:chOff x="6754574" y="768401"/>
              <a:chExt cx="2025165" cy="962178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6754574" y="916375"/>
                <a:ext cx="2025165" cy="814204"/>
              </a:xfrm>
              <a:custGeom>
                <a:gdLst>
                  <a:gd fmla="*/ 0 w 2025165" name="connsiteX0"/>
                  <a:gd fmla="*/ 814204 h 814204" name="connsiteY0"/>
                  <a:gd fmla="*/ 1110765 w 2025165" name="connsiteX1"/>
                  <a:gd fmla="*/ 0 h 814204" name="connsiteY1"/>
                  <a:gd fmla="*/ 2025165 w 2025165" name="connsiteX2"/>
                  <a:gd fmla="*/ 543698 h 814204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814204" w="2025164">
                    <a:moveTo>
                      <a:pt x="0" y="814204"/>
                    </a:moveTo>
                    <a:lnTo>
                      <a:pt x="1110765" y="0"/>
                    </a:lnTo>
                    <a:lnTo>
                      <a:pt x="2025165" y="543698"/>
                    </a:lnTo>
                  </a:path>
                </a:pathLst>
              </a:cu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7726341" y="768401"/>
                <a:ext cx="306258" cy="306258"/>
                <a:chOff x="4358418" y="2619972"/>
                <a:chExt cx="409163" cy="409163"/>
              </a:xfrm>
            </p:grpSpPr>
            <p:sp>
              <p:nvSpPr>
                <p:cNvPr id="32" name="椭圆 31"/>
                <p:cNvSpPr/>
                <p:nvPr/>
              </p:nvSpPr>
              <p:spPr>
                <a:xfrm>
                  <a:off x="4358418" y="2619972"/>
                  <a:ext cx="409163" cy="409163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33" name="组合 32"/>
                <p:cNvGrpSpPr/>
                <p:nvPr/>
              </p:nvGrpSpPr>
              <p:grpSpPr>
                <a:xfrm rot="1267204">
                  <a:off x="4415118" y="2671937"/>
                  <a:ext cx="301040" cy="301040"/>
                  <a:chOff x="3518404" y="1580443"/>
                  <a:chExt cx="1276350" cy="1276350"/>
                </a:xfrm>
              </p:grpSpPr>
              <p:sp>
                <p:nvSpPr>
                  <p:cNvPr id="34" name="椭圆 33"/>
                  <p:cNvSpPr/>
                  <p:nvPr/>
                </p:nvSpPr>
                <p:spPr bwMode="auto">
                  <a:xfrm>
                    <a:off x="3518404" y="1580443"/>
                    <a:ext cx="1276350" cy="127635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95000"/>
                        </a:schemeClr>
                      </a:gs>
                      <a:gs pos="47000">
                        <a:schemeClr val="bg1">
                          <a:lumMod val="65000"/>
                        </a:schemeClr>
                      </a:gs>
                      <a:gs pos="82000">
                        <a:schemeClr val="tx1">
                          <a:lumMod val="50000"/>
                          <a:lumOff val="50000"/>
                        </a:schemeClr>
                      </a:gs>
                    </a:gsLst>
                    <a:path path="circle">
                      <a:fillToRect b="100000" r="100000"/>
                    </a:path>
                    <a:tileRect l="-100000" t="-100000"/>
                  </a:gradFill>
                  <a:ln w="6350">
                    <a:solidFill>
                      <a:schemeClr val="bg1">
                        <a:lumMod val="65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zh-CN"/>
                  </a:p>
                </p:txBody>
              </p:sp>
              <p:sp>
                <p:nvSpPr>
                  <p:cNvPr id="35" name="椭圆 34"/>
                  <p:cNvSpPr/>
                  <p:nvPr/>
                </p:nvSpPr>
                <p:spPr bwMode="auto">
                  <a:xfrm rot="20122632">
                    <a:off x="3974016" y="2569456"/>
                    <a:ext cx="774700" cy="266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5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  <a:alpha val="12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  <a:alpha val="0"/>
                        </a:schemeClr>
                      </a:gs>
                    </a:gsLst>
                    <a:path path="shape">
                      <a:fillToRect b="50000" l="50000" r="50000" t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zh-CN"/>
                  </a:p>
                </p:txBody>
              </p:sp>
              <p:sp>
                <p:nvSpPr>
                  <p:cNvPr id="36" name="椭圆 35"/>
                  <p:cNvSpPr/>
                  <p:nvPr/>
                </p:nvSpPr>
                <p:spPr bwMode="auto">
                  <a:xfrm rot="912585">
                    <a:off x="3748954" y="1623405"/>
                    <a:ext cx="720309" cy="42319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6000">
                        <a:schemeClr val="bg1">
                          <a:alpha val="51000"/>
                        </a:schemeClr>
                      </a:gs>
                      <a:gs pos="30000">
                        <a:schemeClr val="bg1">
                          <a:alpha val="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altLang="en-US" lang="zh-CN"/>
                  </a:p>
                </p:txBody>
              </p:sp>
            </p:grpSp>
          </p:grpSp>
        </p:grpSp>
        <p:sp>
          <p:nvSpPr>
            <p:cNvPr id="28" name="五边形 27"/>
            <p:cNvSpPr/>
            <p:nvPr/>
          </p:nvSpPr>
          <p:spPr>
            <a:xfrm rot="21119712">
              <a:off x="3651379" y="1824593"/>
              <a:ext cx="2808312" cy="504056"/>
            </a:xfrm>
            <a:prstGeom prst="homePlate">
              <a:avLst/>
            </a:prstGeom>
            <a:solidFill>
              <a:srgbClr val="FF93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lang="zh-CN"/>
            </a:p>
          </p:txBody>
        </p:sp>
        <p:sp>
          <p:nvSpPr>
            <p:cNvPr id="29" name="TextBox 28"/>
            <p:cNvSpPr txBox="1"/>
            <p:nvPr/>
          </p:nvSpPr>
          <p:spPr>
            <a:xfrm rot="21127478">
              <a:off x="4327077" y="1890988"/>
              <a:ext cx="138720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剥洋葱法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559496" y="3721842"/>
            <a:ext cx="3772800" cy="2186527"/>
            <a:chOff x="566485" y="2538617"/>
            <a:chExt cx="3772800" cy="2186527"/>
          </a:xfrm>
        </p:grpSpPr>
        <p:sp>
          <p:nvSpPr>
            <p:cNvPr id="38" name="圆角矩形 37"/>
            <p:cNvSpPr/>
            <p:nvPr/>
          </p:nvSpPr>
          <p:spPr>
            <a:xfrm>
              <a:off x="566485" y="3032416"/>
              <a:ext cx="3772800" cy="1692728"/>
            </a:xfrm>
            <a:prstGeom prst="roundRect">
              <a:avLst>
                <a:gd fmla="val 3384" name="adj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38493" y="3140657"/>
              <a:ext cx="3628784" cy="15179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将大目标分解成若干小目标，再将每个小目标分解成若干个更小的目标，一直分解下去，直到知道每个人该干什么。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95732" y="2538618"/>
              <a:ext cx="128592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rgbClr val="F68426"/>
                  </a:solidFill>
                  <a:latin charset="-122" pitchFamily="34" typeface="微软雅黑"/>
                  <a:ea charset="-122" pitchFamily="34" typeface="微软雅黑"/>
                </a:rPr>
                <a:t>由大到小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43099" y="3752620"/>
            <a:ext cx="3773381" cy="2155749"/>
            <a:chOff x="5650088" y="2569395"/>
            <a:chExt cx="3773381" cy="2155749"/>
          </a:xfrm>
        </p:grpSpPr>
        <p:sp>
          <p:nvSpPr>
            <p:cNvPr id="42" name="圆角矩形 41"/>
            <p:cNvSpPr/>
            <p:nvPr/>
          </p:nvSpPr>
          <p:spPr>
            <a:xfrm>
              <a:off x="5650088" y="3032416"/>
              <a:ext cx="3773381" cy="1692728"/>
            </a:xfrm>
            <a:prstGeom prst="roundRect">
              <a:avLst>
                <a:gd fmla="val 3383" name="adj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719154" y="3161216"/>
              <a:ext cx="3629365" cy="15179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34" typeface="微软雅黑"/>
                  <a:ea charset="-122" pitchFamily="34" typeface="微软雅黑"/>
                </a:rPr>
                <a:t>愿景→5-10年长期目标→2-3年的中期目标→6个月至1年的短期目标→月、周、日目标，直到知道现在该干什么。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93816" y="2569395"/>
              <a:ext cx="128592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rgbClr val="F68426"/>
                  </a:solidFill>
                  <a:latin charset="-122" pitchFamily="34" typeface="微软雅黑"/>
                  <a:ea charset="-122" pitchFamily="34" typeface="微软雅黑"/>
                </a:rPr>
                <a:t>由远及近</a:t>
              </a:r>
            </a:p>
          </p:txBody>
        </p:sp>
      </p:grpSp>
    </p:spTree>
    <p:extLst>
      <p:ext uri="{BB962C8B-B14F-4D97-AF65-F5344CB8AC3E}">
        <p14:creationId val="3655106456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2751999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3.2  目标分解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575720" y="2132856"/>
            <a:ext cx="7056784" cy="4248472"/>
            <a:chOff x="3575720" y="1895818"/>
            <a:chExt cx="7056784" cy="4248472"/>
          </a:xfrm>
        </p:grpSpPr>
        <p:sp>
          <p:nvSpPr>
            <p:cNvPr id="43" name="直角三角形 42"/>
            <p:cNvSpPr/>
            <p:nvPr/>
          </p:nvSpPr>
          <p:spPr>
            <a:xfrm flipH="1" flipV="1">
              <a:off x="3575720" y="4365104"/>
              <a:ext cx="180000" cy="1116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0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H="1" flipV="1">
              <a:off x="3575720" y="2525312"/>
              <a:ext cx="180000" cy="111600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0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40" name="直角三角形 39"/>
            <p:cNvSpPr/>
            <p:nvPr/>
          </p:nvSpPr>
          <p:spPr>
            <a:xfrm>
              <a:off x="10454390" y="4333318"/>
              <a:ext cx="178113" cy="111626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000"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3" name="直角三角形 2"/>
            <p:cNvSpPr/>
            <p:nvPr/>
          </p:nvSpPr>
          <p:spPr>
            <a:xfrm>
              <a:off x="10454390" y="2564904"/>
              <a:ext cx="178113" cy="111626"/>
            </a:xfrm>
            <a:prstGeom prst="rtTriangl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1" lang="zh-CN" sz="2000"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575720" y="1895818"/>
              <a:ext cx="7056784" cy="4248472"/>
              <a:chOff x="2492466" y="779694"/>
              <a:chExt cx="7056784" cy="424847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2646645" y="779694"/>
                <a:ext cx="6743885" cy="4248472"/>
              </a:xfrm>
              <a:prstGeom prst="rect">
                <a:avLst/>
              </a:prstGeom>
              <a:solidFill>
                <a:srgbClr val="E9E9E9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>
                <a:outerShdw algn="bl" blurRad="76200" dir="18900000" kx="-1200000" rotWithShape="0" sy="2300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2492466" y="980728"/>
                <a:ext cx="2880000" cy="428434"/>
              </a:xfrm>
              <a:prstGeom prst="rect">
                <a:avLst/>
              </a:prstGeom>
              <a:solidFill>
                <a:srgbClr val="FF9300"/>
              </a:soli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mtClean="0" sz="2400"/>
                  <a:t>01  上下一致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6669250" y="1556792"/>
                <a:ext cx="2880000" cy="428434"/>
              </a:xfrm>
              <a:prstGeom prst="rect">
                <a:avLst/>
              </a:prstGeom>
              <a:solidFill>
                <a:srgbClr val="FF9300"/>
              </a:soli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z="2000">
                    <a:latin charset="-122" pitchFamily="34" typeface="微软雅黑"/>
                    <a:ea charset="-122" pitchFamily="34" typeface="微软雅黑"/>
                  </a:rPr>
                  <a:t>02   资源保障</a:t>
                </a: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492466" y="2820546"/>
                <a:ext cx="2880000" cy="428434"/>
              </a:xfrm>
              <a:prstGeom prst="rect">
                <a:avLst/>
              </a:prstGeom>
              <a:solidFill>
                <a:srgbClr val="FF9300"/>
              </a:soli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z="2000">
                    <a:latin charset="-122" pitchFamily="34" typeface="微软雅黑"/>
                    <a:ea charset="-122" pitchFamily="34" typeface="微软雅黑"/>
                  </a:rPr>
                  <a:t>03  相互协调</a:t>
                </a: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669250" y="3324602"/>
                <a:ext cx="2880000" cy="428434"/>
              </a:xfrm>
              <a:prstGeom prst="rect">
                <a:avLst/>
              </a:prstGeom>
              <a:solidFill>
                <a:srgbClr val="FF9300"/>
              </a:solidFill>
              <a:ln w="12700">
                <a:noFill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b="1" lang="en-US" sz="2000">
                    <a:latin charset="-122" pitchFamily="34" typeface="微软雅黑"/>
                    <a:ea charset="-122" pitchFamily="34" typeface="微软雅黑"/>
                  </a:rPr>
                  <a:t>04  平等尊重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18655" y="1520788"/>
                <a:ext cx="2942164" cy="116128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分目标要保持与总体目标方向一致，内容上下贯通，保证总体目标的实现。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69251" y="2132856"/>
                <a:ext cx="2721281" cy="116128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目标分解中，要注意到各分目标所需要的条件及其限制因素。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18655" y="3356992"/>
                <a:ext cx="2942164" cy="116128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各分目标之间在内容与时间上要协调并同步发展，不能影响总体目标的实现。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669251" y="3825044"/>
                <a:ext cx="2721281" cy="1161288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altLang="en-US" 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charset="-122" pitchFamily="34" typeface="微软雅黑"/>
                    <a:ea charset="-122" pitchFamily="34" typeface="微软雅黑"/>
                  </a:rPr>
                  <a:t>在目标分解讨论中，上级要尊重下级，平等待人，耐心倾听下级意见。</a:t>
                </a: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1445460" y="1556792"/>
            <a:ext cx="385751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进行目标分解时要遵循以下要求：</a:t>
            </a:r>
          </a:p>
        </p:txBody>
      </p:sp>
    </p:spTree>
    <p:extLst>
      <p:ext uri="{BB962C8B-B14F-4D97-AF65-F5344CB8AC3E}">
        <p14:creationId val="915416841"/>
      </p:ext>
    </p:extLst>
  </p:cSld>
  <p:clrMapOvr>
    <a:masterClrMapping/>
  </p:clrMapOvr>
  <p:transition>
    <p:fade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295786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3.3  目标实施PDCA</a:t>
            </a:r>
          </a:p>
        </p:txBody>
      </p:sp>
      <p:sp>
        <p:nvSpPr>
          <p:cNvPr id="45" name="椭圆 44"/>
          <p:cNvSpPr/>
          <p:nvPr/>
        </p:nvSpPr>
        <p:spPr>
          <a:xfrm>
            <a:off x="7169292" y="2309938"/>
            <a:ext cx="3429000" cy="3429000"/>
          </a:xfrm>
          <a:prstGeom prst="ellipse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b="1" lang="en-US" sz="36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PDCA</a:t>
            </a:r>
          </a:p>
          <a:p>
            <a:pPr algn="ctr">
              <a:defRPr/>
            </a:pPr>
            <a:r>
              <a:rPr altLang="zh-CN" b="1" lang="en-US" sz="36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itchFamily="34" typeface="微软雅黑"/>
                <a:ea charset="-122" pitchFamily="34" typeface="微软雅黑"/>
              </a:rPr>
              <a:t>循环</a:t>
            </a:r>
          </a:p>
        </p:txBody>
      </p:sp>
      <p:grpSp>
        <p:nvGrpSpPr>
          <p:cNvPr id="46" name="组合 6"/>
          <p:cNvGrpSpPr/>
          <p:nvPr/>
        </p:nvGrpSpPr>
        <p:grpSpPr>
          <a:xfrm>
            <a:off x="7134597" y="1483825"/>
            <a:ext cx="3734600" cy="3771280"/>
            <a:chOff x="2822087" y="1331261"/>
            <a:chExt cx="3734600" cy="3771280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47" name="椭圆 46"/>
            <p:cNvSpPr/>
            <p:nvPr/>
          </p:nvSpPr>
          <p:spPr>
            <a:xfrm>
              <a:off x="3845861" y="1331261"/>
              <a:ext cx="1465728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altLang="zh-CN" b="1" lang="en-US" sz="2800">
                  <a:solidFill>
                    <a:srgbClr val="FF93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P</a:t>
              </a:r>
            </a:p>
            <a:p>
              <a:pPr algn="ctr">
                <a:defRPr/>
              </a:pPr>
              <a:r>
                <a:rPr altLang="zh-CN" b="1" lang="en-US" sz="2800">
                  <a:solidFill>
                    <a:srgbClr val="FF93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Plan</a:t>
              </a:r>
            </a:p>
          </p:txBody>
        </p:sp>
        <p:sp>
          <p:nvSpPr>
            <p:cNvPr id="48" name="环形箭头 47"/>
            <p:cNvSpPr/>
            <p:nvPr/>
          </p:nvSpPr>
          <p:spPr>
            <a:xfrm rot="20877172">
              <a:off x="2822087" y="1760430"/>
              <a:ext cx="3734600" cy="3342111"/>
            </a:xfrm>
            <a:prstGeom prst="circularArrow">
              <a:avLst>
                <a:gd fmla="val 4097" name="adj1"/>
                <a:gd fmla="val 816782" name="adj2"/>
                <a:gd fmla="val 20738369" name="adj3"/>
                <a:gd fmla="val 18427279" name="adj4"/>
                <a:gd fmla="val 6388" name="adj5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组合 7"/>
          <p:cNvGrpSpPr/>
          <p:nvPr/>
        </p:nvGrpSpPr>
        <p:grpSpPr>
          <a:xfrm rot="5400000">
            <a:off x="7727901" y="2205091"/>
            <a:ext cx="3734600" cy="3778934"/>
            <a:chOff x="2764738" y="1331261"/>
            <a:chExt cx="3734600" cy="377893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0" name="椭圆 49"/>
            <p:cNvSpPr/>
            <p:nvPr/>
          </p:nvSpPr>
          <p:spPr>
            <a:xfrm rot="16200000">
              <a:off x="3845861" y="1331261"/>
              <a:ext cx="1465728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b="1" lang="en-US" sz="2800">
                  <a:solidFill>
                    <a:srgbClr val="FF93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D</a:t>
              </a:r>
            </a:p>
            <a:p>
              <a:pPr algn="ctr">
                <a:defRPr/>
              </a:pPr>
              <a:r>
                <a:rPr b="1" lang="en-US" sz="2800">
                  <a:solidFill>
                    <a:srgbClr val="FF93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Do</a:t>
              </a:r>
            </a:p>
          </p:txBody>
        </p:sp>
        <p:sp>
          <p:nvSpPr>
            <p:cNvPr id="51" name="环形箭头 50"/>
            <p:cNvSpPr/>
            <p:nvPr/>
          </p:nvSpPr>
          <p:spPr>
            <a:xfrm rot="20877172">
              <a:off x="2764738" y="1768084"/>
              <a:ext cx="3734600" cy="3342111"/>
            </a:xfrm>
            <a:prstGeom prst="circularArrow">
              <a:avLst>
                <a:gd fmla="val 4097" name="adj1"/>
                <a:gd fmla="val 816782" name="adj2"/>
                <a:gd fmla="val 20738369" name="adj3"/>
                <a:gd fmla="val 18456349" name="adj4"/>
                <a:gd fmla="val 6388" name="adj5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组合 13"/>
          <p:cNvGrpSpPr/>
          <p:nvPr/>
        </p:nvGrpSpPr>
        <p:grpSpPr>
          <a:xfrm>
            <a:off x="6866864" y="2753631"/>
            <a:ext cx="3734600" cy="3699705"/>
            <a:chOff x="2567801" y="2560726"/>
            <a:chExt cx="3734600" cy="3699705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3" name="椭圆 52"/>
            <p:cNvSpPr/>
            <p:nvPr/>
          </p:nvSpPr>
          <p:spPr>
            <a:xfrm>
              <a:off x="3915362" y="4794703"/>
              <a:ext cx="1455185" cy="1465728"/>
            </a:xfrm>
            <a:prstGeom prst="ellipse">
              <a:avLst/>
            </a:prstGeom>
            <a:noFill/>
            <a:ln w="762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r>
                <a:rPr b="1" lang="en-US" sz="2400">
                  <a:solidFill>
                    <a:srgbClr val="FF93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C</a:t>
              </a:r>
            </a:p>
            <a:p>
              <a:pPr algn="ctr">
                <a:defRPr/>
              </a:pPr>
              <a:r>
                <a:rPr b="1" lang="en-US" sz="2400">
                  <a:solidFill>
                    <a:srgbClr val="FF93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Check</a:t>
              </a:r>
            </a:p>
          </p:txBody>
        </p:sp>
        <p:sp>
          <p:nvSpPr>
            <p:cNvPr id="54" name="环形箭头 53"/>
            <p:cNvSpPr/>
            <p:nvPr/>
          </p:nvSpPr>
          <p:spPr>
            <a:xfrm rot="9856082">
              <a:off x="2567801" y="2560726"/>
              <a:ext cx="3734600" cy="3342111"/>
            </a:xfrm>
            <a:prstGeom prst="circularArrow">
              <a:avLst>
                <a:gd fmla="val 4097" name="adj1"/>
                <a:gd fmla="val 816782" name="adj2"/>
                <a:gd fmla="val 20738369" name="adj3"/>
                <a:gd fmla="val 18272501" name="adj4"/>
                <a:gd fmla="val 6388" name="adj5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组合 14"/>
          <p:cNvGrpSpPr/>
          <p:nvPr/>
        </p:nvGrpSpPr>
        <p:grpSpPr>
          <a:xfrm rot="5400000">
            <a:off x="6378122" y="1891777"/>
            <a:ext cx="3734600" cy="3866796"/>
            <a:chOff x="2572119" y="2555001"/>
            <a:chExt cx="3734600" cy="3866796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56" name="椭圆 55"/>
            <p:cNvSpPr/>
            <p:nvPr/>
          </p:nvSpPr>
          <p:spPr>
            <a:xfrm rot="16200000">
              <a:off x="3875021" y="4956069"/>
              <a:ext cx="1465728" cy="1465728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tIns="0"/>
            <a:lstStyle/>
            <a:p>
              <a:pPr algn="ctr">
                <a:defRPr/>
              </a:pPr>
              <a:r>
                <a:rPr b="1" lang="en-US" sz="2400">
                  <a:solidFill>
                    <a:srgbClr val="FF93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A</a:t>
              </a:r>
            </a:p>
            <a:p>
              <a:pPr algn="ctr">
                <a:defRPr/>
              </a:pPr>
              <a:r>
                <a:rPr b="1" lang="en-US" sz="2400">
                  <a:solidFill>
                    <a:srgbClr val="FF93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itchFamily="34" typeface="微软雅黑"/>
                  <a:ea charset="-122" pitchFamily="34" typeface="微软雅黑"/>
                </a:rPr>
                <a:t>Action</a:t>
              </a:r>
            </a:p>
          </p:txBody>
        </p:sp>
        <p:sp>
          <p:nvSpPr>
            <p:cNvPr id="57" name="环形箭头 56"/>
            <p:cNvSpPr/>
            <p:nvPr/>
          </p:nvSpPr>
          <p:spPr>
            <a:xfrm rot="9856082">
              <a:off x="2572119" y="2555001"/>
              <a:ext cx="3734600" cy="3342111"/>
            </a:xfrm>
            <a:prstGeom prst="circularArrow">
              <a:avLst>
                <a:gd fmla="val 4097" name="adj1"/>
                <a:gd fmla="val 816782" name="adj2"/>
                <a:gd fmla="val 20738369" name="adj3"/>
                <a:gd fmla="val 18404795" name="adj4"/>
                <a:gd fmla="val 6388" name="adj5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1445460" y="4840587"/>
            <a:ext cx="4866564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在进行目标实施的过程中，会出现一些不可预测的问题，比如，目标实施的环境、条件、资源等发生了变化，那么，要根据实际情况对目标进行调整和反馈。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559496" y="4232385"/>
            <a:ext cx="1204622" cy="510509"/>
            <a:chOff x="1606886" y="4232385"/>
            <a:chExt cx="1204622" cy="510509"/>
          </a:xfrm>
        </p:grpSpPr>
        <p:sp>
          <p:nvSpPr>
            <p:cNvPr id="5" name="圆角矩形 4"/>
            <p:cNvSpPr/>
            <p:nvPr/>
          </p:nvSpPr>
          <p:spPr>
            <a:xfrm>
              <a:off x="1606886" y="4232385"/>
              <a:ext cx="1204622" cy="510509"/>
            </a:xfrm>
            <a:prstGeom prst="roundRect">
              <a:avLst>
                <a:gd fmla="val 3552" name="adj"/>
              </a:avLst>
            </a:prstGeom>
            <a:solidFill>
              <a:srgbClr val="FF9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1703512" y="4256806"/>
              <a:ext cx="1097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400">
                  <a:solidFill>
                    <a:schemeClr val="bg1"/>
                  </a:solidFill>
                  <a:latin charset="-122" pitchFamily="34" typeface="微软雅黑"/>
                  <a:ea charset="-122" pitchFamily="34" typeface="微软雅黑"/>
                </a:rPr>
                <a:t>注意：</a:t>
              </a:r>
            </a:p>
          </p:txBody>
        </p:sp>
      </p:grpSp>
    </p:spTree>
    <p:extLst>
      <p:ext uri="{BB962C8B-B14F-4D97-AF65-F5344CB8AC3E}">
        <p14:creationId val="1957919365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7"/>
            <a:ext cx="295786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3.3  目标实施PDCA</a:t>
            </a:r>
          </a:p>
        </p:txBody>
      </p:sp>
      <p:sp>
        <p:nvSpPr>
          <p:cNvPr id="61" name="矩形 60"/>
          <p:cNvSpPr/>
          <p:nvPr/>
        </p:nvSpPr>
        <p:spPr>
          <a:xfrm>
            <a:off x="1445460" y="1609452"/>
            <a:ext cx="5730660" cy="434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PDCA循环就像爬楼梯一样，不断前进，不断提高。</a:t>
            </a:r>
          </a:p>
        </p:txBody>
      </p:sp>
      <p:graphicFrame>
        <p:nvGraphicFramePr>
          <p:cNvPr id="17" name="图示 16"/>
          <p:cNvGraphicFramePr/>
          <p:nvPr>
            <p:extLst>
              <p:ext uri="{D42A27DB-BD31-4B8C-83A1-F6EECF244321}">
                <p14:modId val="2442755065"/>
              </p:ext>
            </p:extLst>
          </p:nvPr>
        </p:nvGraphicFramePr>
        <p:xfrm>
          <a:off x="4727848" y="3841098"/>
          <a:ext cx="3690942" cy="2603504"/>
        </p:xfrm>
        <a:graphic>
          <a:graphicData uri="http://schemas.openxmlformats.org/drawingml/2006/diagram">
            <dgm:relIds xmlns:dgm="http://schemas.openxmlformats.org/drawingml/2006/diagram" r:cs="rId7" r:dm="rId4" r:lo="rId5" r:qs="rId6"/>
          </a:graphicData>
        </a:graphic>
      </p:graphicFrame>
      <p:graphicFrame>
        <p:nvGraphicFramePr>
          <p:cNvPr id="18" name="图示 17"/>
          <p:cNvGraphicFramePr/>
          <p:nvPr>
            <p:extLst>
              <p:ext uri="{D42A27DB-BD31-4B8C-83A1-F6EECF244321}">
                <p14:modId val="1214745237"/>
              </p:ext>
            </p:extLst>
          </p:nvPr>
        </p:nvGraphicFramePr>
        <p:xfrm>
          <a:off x="7109136" y="1340768"/>
          <a:ext cx="3690942" cy="2603504"/>
        </p:xfrm>
        <a:graphic>
          <a:graphicData uri="http://schemas.openxmlformats.org/drawingml/2006/diagram">
            <dgm:relIds xmlns:dgm="http://schemas.openxmlformats.org/drawingml/2006/diagram" r:cs="rId12" r:dm="rId9" r:lo="rId10" r:qs="rId11"/>
          </a:graphicData>
        </a:graphic>
      </p:graphicFrame>
      <p:cxnSp>
        <p:nvCxnSpPr>
          <p:cNvPr id="19" name="直接连接符 18"/>
          <p:cNvCxnSpPr/>
          <p:nvPr/>
        </p:nvCxnSpPr>
        <p:spPr>
          <a:xfrm>
            <a:off x="5227929" y="6412847"/>
            <a:ext cx="2643188" cy="1588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 flipV="1" rot="5400000">
            <a:off x="6621754" y="5163485"/>
            <a:ext cx="2500313" cy="158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871117" y="3912535"/>
            <a:ext cx="2357437" cy="1587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 flipV="1" rot="5400000">
            <a:off x="8942679" y="2626660"/>
            <a:ext cx="257175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5228429" y="1340785"/>
            <a:ext cx="4928689" cy="5073651"/>
          </a:xfrm>
          <a:prstGeom prst="straightConnector1">
            <a:avLst/>
          </a:prstGeom>
          <a:ln w="22225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71178" y="4003021"/>
            <a:ext cx="1785938" cy="7741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2000"/>
              </a:lnSpc>
              <a:defRPr/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阶段任务完成</a:t>
            </a:r>
          </a:p>
          <a:p>
            <a:pPr>
              <a:lnSpc>
                <a:spcPct val="112000"/>
              </a:lnSpc>
              <a:defRPr/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水平不断提升</a:t>
            </a:r>
          </a:p>
        </p:txBody>
      </p:sp>
    </p:spTree>
    <p:extLst>
      <p:ext uri="{BB962C8B-B14F-4D97-AF65-F5344CB8AC3E}">
        <p14:creationId val="3312047480"/>
      </p:ext>
    </p:extLst>
  </p:cSld>
  <p:clrMapOvr>
    <a:masterClrMapping/>
  </p:clrMapOvr>
  <p:transition>
    <p:fade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8"/>
          <p:cNvSpPr txBox="1"/>
          <p:nvPr/>
        </p:nvSpPr>
        <p:spPr>
          <a:xfrm>
            <a:off x="977900" y="1173856"/>
            <a:ext cx="295786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3.4  目检查实施结果及奖惩</a:t>
            </a:r>
          </a:p>
        </p:txBody>
      </p:sp>
      <p:sp>
        <p:nvSpPr>
          <p:cNvPr id="8" name="矩形 7"/>
          <p:cNvSpPr/>
          <p:nvPr/>
        </p:nvSpPr>
        <p:spPr>
          <a:xfrm>
            <a:off x="1094282" y="2493427"/>
            <a:ext cx="5432816" cy="3033874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/>
          <a:p>
            <a:pPr algn="l">
              <a:lnSpc>
                <a:spcPct val="130000"/>
              </a:lnSpc>
              <a:spcAft>
                <a:spcPct val="0"/>
              </a:spcAft>
            </a:pPr>
            <a:endParaRPr kern="100" lang="en-US">
              <a:effectLst/>
              <a:latin typeface="Times New Roman"/>
              <a:ea typeface="宋体"/>
              <a:cs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84102" y="2790997"/>
            <a:ext cx="5171938" cy="187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kern="100" lang="zh-CN">
                <a:solidFill>
                  <a:schemeClr val="bg1"/>
                </a:solidFill>
                <a:latin typeface="Times New Roman"/>
                <a:ea typeface="微软雅黑"/>
                <a:cs typeface="宋体"/>
              </a:rPr>
              <a:t>对照目标进行检查与考核，目标完成的质量可以与个人的薪水、升迁等挂钩，真正实现公司的总目标达成与每个人的业绩挂钩，从而使员工高度关注工作成效、并强化工作的动机，令企业内部运作进入“自动自发”的良性轨道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77900" y="5664848"/>
            <a:ext cx="10786988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也就是说，目标管理的后续步骤就是绩效考核，绩效考核是实现目标管理的有力工具。</a:t>
            </a:r>
          </a:p>
        </p:txBody>
      </p:sp>
      <p:pic>
        <p:nvPicPr>
          <p:cNvPr descr="F:\360云盘\02-个人资料\！PPT图片及版面资源\05-PPT精选插图\02-商务类\02-商务人物\240458-1301230Z94344.jpg" id="1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527099" y="2492896"/>
            <a:ext cx="5236839" cy="303440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284102" y="4852818"/>
            <a:ext cx="5171938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z="2000">
                <a:solidFill>
                  <a:schemeClr val="bg1"/>
                </a:solidFill>
                <a:latin typeface="Times New Roman"/>
                <a:ea typeface="微软雅黑"/>
              </a:rPr>
              <a:t>这个过程，即是实施“绩效考核”。</a:t>
            </a:r>
          </a:p>
        </p:txBody>
      </p:sp>
    </p:spTree>
    <p:extLst>
      <p:ext uri="{BB962C8B-B14F-4D97-AF65-F5344CB8AC3E}">
        <p14:creationId val="1699383796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39975610"/>
      </p:ext>
    </p:extLst>
  </p:cSld>
  <p:clrMapOvr>
    <a:masterClrMapping/>
  </p:clrMapOvr>
  <p:transition>
    <p:cover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850416" y="2519790"/>
            <a:ext cx="4491168" cy="923330"/>
            <a:chOff x="3415086" y="2643372"/>
            <a:chExt cx="4491168" cy="923330"/>
          </a:xfrm>
        </p:grpSpPr>
        <p:sp>
          <p:nvSpPr>
            <p:cNvPr id="3" name="文本占位符 3"/>
            <p:cNvSpPr txBox="1"/>
            <p:nvPr userDrawn="1"/>
          </p:nvSpPr>
          <p:spPr>
            <a:xfrm>
              <a:off x="4417143" y="2862120"/>
              <a:ext cx="3489111" cy="432047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Autofit/>
            </a:bodyPr>
            <a:lstStyle>
              <a:lvl1pPr algn="l" defTabSz="914400" eaLnBrk="1" hangingPunct="1" indent="0" latinLnBrk="0" marL="0" rtl="0">
                <a:spcBef>
                  <a:spcPct val="20000"/>
                </a:spcBef>
                <a:buFont charset="0" pitchFamily="34" typeface="Arial"/>
                <a:buNone/>
                <a:defRPr b="1" kern="1200" sz="2800">
                  <a:solidFill>
                    <a:srgbClr val="56762C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0" latinLnBrk="0" marL="457200" rtl="0">
                <a:spcBef>
                  <a:spcPct val="20000"/>
                </a:spcBef>
                <a:buFont charset="0" pitchFamily="34" typeface="Arial"/>
                <a:buNone/>
                <a:defRPr kern="1200" sz="1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0" latinLnBrk="0" marL="914400" rtl="0">
                <a:spcBef>
                  <a:spcPct val="20000"/>
                </a:spcBef>
                <a:buFont charset="0" pitchFamily="34" typeface="Arial"/>
                <a:buNone/>
                <a:defRPr kern="1200" sz="16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0" latinLnBrk="0" marL="13716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0" latinLnBrk="0" marL="18288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0" latinLnBrk="0" marL="22860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0" latinLnBrk="0" marL="27432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0" latinLnBrk="0" marL="32004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0" latinLnBrk="0" marL="3657600" rtl="0">
                <a:spcBef>
                  <a:spcPct val="20000"/>
                </a:spcBef>
                <a:buFont charset="0" pitchFamily="34" typeface="Arial"/>
                <a:buNone/>
                <a:defRPr kern="1200" sz="14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en-US" lang="zh-CN" smtClean="0" sz="4000">
                  <a:solidFill>
                    <a:srgbClr val="FF9300"/>
                  </a:solidFill>
                  <a:ea charset="-122" pitchFamily="34" typeface="微软雅黑"/>
                </a:rPr>
                <a:t>目标知识概述</a:t>
              </a:r>
            </a:p>
          </p:txBody>
        </p:sp>
        <p:sp>
          <p:nvSpPr>
            <p:cNvPr id="4" name="TextBox 8"/>
            <p:cNvSpPr txBox="1"/>
            <p:nvPr userDrawn="1"/>
          </p:nvSpPr>
          <p:spPr>
            <a:xfrm>
              <a:off x="3415086" y="2643372"/>
              <a:ext cx="1184625" cy="9144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lang="en-US" smtClean="0" sz="5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82" typeface="Stencil"/>
                  <a:ea charset="-122" pitchFamily="34" typeface="微软雅黑"/>
                </a:rPr>
                <a:t>01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768189" y="3605296"/>
            <a:ext cx="3599341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lvl="0" marL="285750">
              <a:lnSpc>
                <a:spcPct val="150000"/>
              </a:lnSpc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目标是什么？</a:t>
            </a:r>
          </a:p>
          <a:p>
            <a:pPr indent="-285750" lvl="0" marL="285750">
              <a:lnSpc>
                <a:spcPct val="150000"/>
              </a:lnSpc>
              <a:buFont charset="0" pitchFamily="34" typeface="Arial"/>
              <a:buChar char="•"/>
              <a:defRPr/>
            </a:pPr>
            <a:r>
              <a:rPr altLang="en-US" kern="0" lang="zh-CN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为什么要有目标？</a:t>
            </a:r>
          </a:p>
        </p:txBody>
      </p:sp>
    </p:spTree>
    <p:extLst>
      <p:ext uri="{BB962C8B-B14F-4D97-AF65-F5344CB8AC3E}">
        <p14:creationId val="937913937"/>
      </p:ext>
    </p:extLst>
  </p:cSld>
  <p:clrMapOvr>
    <a:masterClrMapping/>
  </p:clrMapOvr>
  <p:transition>
    <p:push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http://msnbcmedia.msn.com/i/reuters/2012-02-13t215837z_1_btre81c1p2300_rtroptp_3_motorola.jpg" id="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335117" y="2780928"/>
            <a:ext cx="5233491" cy="3483856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1.1  目标是什么</a:t>
            </a:r>
          </a:p>
        </p:txBody>
      </p:sp>
      <p:sp>
        <p:nvSpPr>
          <p:cNvPr id="5" name="矩形 4"/>
          <p:cNvSpPr/>
          <p:nvPr/>
        </p:nvSpPr>
        <p:spPr>
          <a:xfrm>
            <a:off x="794499" y="2780928"/>
            <a:ext cx="5540618" cy="3483856"/>
          </a:xfrm>
          <a:prstGeom prst="rect">
            <a:avLst/>
          </a:prstGeom>
          <a:solidFill>
            <a:srgbClr val="FF9300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979617" y="2888357"/>
            <a:ext cx="511638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>
              <a:lnSpc>
                <a:spcPct val="130000"/>
              </a:lnSpc>
            </a:pPr>
            <a:r>
              <a:rPr altLang="zh-CN" lang="en-US">
                <a:solidFill>
                  <a:schemeClr val="bg1"/>
                </a:solidFill>
              </a:rPr>
              <a:t>80年代初，摩托罗拉公司决心获取美国国家品质奖，为此，公司确定了生产合格率99.997%的目标。所有摩托罗拉的员工都收到了一张卡片，上面标示着公司的目标，所有员工都面临着挑战，力求大幅度降低工作中的错误率。</a:t>
            </a:r>
          </a:p>
        </p:txBody>
      </p:sp>
      <p:sp>
        <p:nvSpPr>
          <p:cNvPr id="7" name="Text Box 44"/>
          <p:cNvSpPr txBox="1">
            <a:spLocks noChangeArrowheads="1"/>
          </p:cNvSpPr>
          <p:nvPr/>
        </p:nvSpPr>
        <p:spPr bwMode="auto">
          <a:xfrm>
            <a:off x="979617" y="4720613"/>
            <a:ext cx="5116383" cy="135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>
              <a:lnSpc>
                <a:spcPct val="130000"/>
              </a:lnSpc>
            </a:pPr>
            <a:r>
              <a:rPr altLang="en-US" lang="zh-CN">
                <a:solidFill>
                  <a:schemeClr val="bg1"/>
                </a:solidFill>
              </a:rPr>
              <a:t>结果在1988年度，摩托罗拉因此减掉了昂贵的零件修复与替换工作，从而节省了2.5亿美元，收入增加了23%，利润提高了44%，达到前所未有的记录。1989年，摩托罗拉如愿获得国家品质奖。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1598" y="1638018"/>
            <a:ext cx="644880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32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伟大的公司，因目标而伟大</a:t>
            </a:r>
          </a:p>
        </p:txBody>
      </p:sp>
    </p:spTree>
    <p:extLst>
      <p:ext uri="{BB962C8B-B14F-4D97-AF65-F5344CB8AC3E}">
        <p14:creationId val="487119555"/>
      </p:ext>
    </p:extLst>
  </p:cSld>
  <p:clrMapOvr>
    <a:masterClrMapping/>
  </p:clrMapOvr>
  <p:transition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1.1  目标是什么</a:t>
            </a: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473616" y="4437111"/>
            <a:ext cx="9373871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-285750" marL="285750">
              <a:buFont charset="2" pitchFamily="2" typeface="Wingdings"/>
              <a:buChar char="q"/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</a:rPr>
              <a:t>	目标是结果，是希望，是欲望的具体表现形式；</a:t>
            </a:r>
          </a:p>
          <a:p>
            <a:pPr indent="-285750" marL="285750">
              <a:buFont charset="2" pitchFamily="2" typeface="Wingdings"/>
              <a:buChar char="q"/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</a:rPr>
              <a:t>	目标是由动机至行为的驱动力，是一切行动的源动力；</a:t>
            </a:r>
          </a:p>
          <a:p>
            <a:pPr indent="-285750" marL="285750">
              <a:buFont charset="2" pitchFamily="2" typeface="Wingdings"/>
              <a:buChar char="q"/>
            </a:pPr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</a:rPr>
              <a:t>	目标是时刻专注的焦点，是专注力！</a:t>
            </a:r>
          </a:p>
        </p:txBody>
      </p:sp>
      <p:sp>
        <p:nvSpPr>
          <p:cNvPr id="10" name="矩形 9"/>
          <p:cNvSpPr/>
          <p:nvPr/>
        </p:nvSpPr>
        <p:spPr>
          <a:xfrm>
            <a:off x="1487488" y="4077072"/>
            <a:ext cx="9360000" cy="144016"/>
          </a:xfrm>
          <a:prstGeom prst="rect">
            <a:avLst/>
          </a:prstGeom>
          <a:solidFill>
            <a:srgbClr val="FF9300">
              <a:alpha val="67059"/>
            </a:srgbClr>
          </a:solidFill>
          <a:ln algn="ctr" cap="flat" cmpd="sng" w="3175">
            <a:noFill/>
            <a:prstDash val="solid"/>
          </a:ln>
          <a:effectLst/>
        </p:spPr>
        <p:txBody>
          <a:bodyPr anchor="ctr" lIns="0" rIns="0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kern="0" lang="en-US" sz="2800">
              <a:solidFill>
                <a:sysClr lastClr="FFFFFF" val="window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87488" y="5877272"/>
            <a:ext cx="9360000" cy="144016"/>
          </a:xfrm>
          <a:prstGeom prst="rect">
            <a:avLst/>
          </a:prstGeom>
          <a:solidFill>
            <a:srgbClr val="FF9300">
              <a:alpha val="67059"/>
            </a:srgbClr>
          </a:solidFill>
          <a:ln algn="ctr" cap="flat" cmpd="sng" w="3175">
            <a:noFill/>
            <a:prstDash val="solid"/>
          </a:ln>
          <a:effectLst/>
        </p:spPr>
        <p:txBody>
          <a:bodyPr anchor="ctr" lIns="0" rIns="0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kern="0" lang="en-US" sz="2800">
              <a:solidFill>
                <a:sysClr lastClr="FFFFFF" val="window"/>
              </a:solidFill>
              <a:latin charset="0" pitchFamily="34" typeface="Impact"/>
              <a:ea charset="-122" pitchFamily="34" typeface="微软雅黑"/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487488" y="2204864"/>
            <a:ext cx="9360000" cy="121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>
              <a:lnSpc>
                <a:spcPct val="130000"/>
              </a:lnSpc>
              <a:spcBef>
                <a:spcPts val="400"/>
              </a:spcBef>
            </a:pPr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</a:rPr>
              <a:t>由以上的故事，我们可以简单的将目标理解为：</a:t>
            </a:r>
          </a:p>
          <a:p>
            <a:pPr indent="0">
              <a:lnSpc>
                <a:spcPct val="130000"/>
              </a:lnSpc>
              <a:spcBef>
                <a:spcPts val="400"/>
              </a:spcBef>
            </a:pPr>
            <a:r>
              <a:rPr altLang="en-US" lang="zh-CN" sz="1800">
                <a:solidFill>
                  <a:schemeClr val="tx1">
                    <a:lumMod val="65000"/>
                    <a:lumOff val="35000"/>
                  </a:schemeClr>
                </a:solidFill>
              </a:rPr>
              <a:t>目标就是个人或组织所期望的工作成果。就是希望达到的未来状态，即指你想要完成的事，它可能很庞大或很微小，也许是未来或者就在今天。</a:t>
            </a:r>
          </a:p>
        </p:txBody>
      </p:sp>
      <p:pic>
        <p:nvPicPr>
          <p:cNvPr descr="http://myfitness.co.nz/img/goal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480376" y="655577"/>
            <a:ext cx="2305050" cy="177165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664453116"/>
      </p:ext>
    </p:extLst>
  </p:cSld>
  <p:clrMapOvr>
    <a:masterClrMapping/>
  </p:clrMapOvr>
  <p:transition>
    <p:fad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1.1  为什么要有目标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0622" y="1588730"/>
            <a:ext cx="58470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① 目标就是所要追求的结果，没有目标就没有收获</a:t>
            </a:r>
          </a:p>
        </p:txBody>
      </p:sp>
      <p:graphicFrame>
        <p:nvGraphicFramePr>
          <p:cNvPr id="8" name="对象 16"/>
          <p:cNvGraphicFramePr/>
          <p:nvPr>
            <p:extLst>
              <p:ext uri="{D42A27DB-BD31-4B8C-83A1-F6EECF244321}">
                <p14:modId val="2646386848"/>
              </p:ext>
            </p:extLst>
          </p:nvPr>
        </p:nvGraphicFramePr>
        <p:xfrm>
          <a:off x="532209" y="2204864"/>
          <a:ext cx="4217988" cy="421798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3" name="椭圆 12"/>
          <p:cNvSpPr/>
          <p:nvPr/>
        </p:nvSpPr>
        <p:spPr>
          <a:xfrm>
            <a:off x="5195019" y="3068984"/>
            <a:ext cx="216000" cy="216000"/>
          </a:xfrm>
          <a:prstGeom prst="ellipse">
            <a:avLst/>
          </a:prstGeom>
          <a:noFill/>
          <a:ln w="57150">
            <a:solidFill>
              <a:srgbClr val="F684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椭圆 13"/>
          <p:cNvSpPr/>
          <p:nvPr/>
        </p:nvSpPr>
        <p:spPr>
          <a:xfrm>
            <a:off x="5195019" y="4029091"/>
            <a:ext cx="216000" cy="216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5" name="椭圆 14"/>
          <p:cNvSpPr/>
          <p:nvPr/>
        </p:nvSpPr>
        <p:spPr>
          <a:xfrm>
            <a:off x="5195019" y="4989198"/>
            <a:ext cx="216000" cy="216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6" name="椭圆 15"/>
          <p:cNvSpPr/>
          <p:nvPr/>
        </p:nvSpPr>
        <p:spPr>
          <a:xfrm>
            <a:off x="5195019" y="5949304"/>
            <a:ext cx="216000" cy="2160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5750750" y="2708920"/>
            <a:ext cx="5601833" cy="107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zh-CN" b="1" lang="en-US" sz="2400">
                <a:solidFill>
                  <a:srgbClr val="F68426"/>
                </a:solidFill>
              </a:rPr>
              <a:t>27%没有目标的人，生活在社会最底层，生活过得很不如意；</a:t>
            </a: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750751" y="3739776"/>
            <a:ext cx="5601832" cy="107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zh-CN" b="1" lang="en-US" sz="2400">
                <a:solidFill>
                  <a:srgbClr val="FF0000"/>
                </a:solidFill>
              </a:rPr>
              <a:t>60%目标模糊的人，生活在社会的中下层，并无突出成就；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5750751" y="4770632"/>
            <a:ext cx="5601832" cy="157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zh-CN" b="1" lang="en-US" sz="2400">
                <a:solidFill>
                  <a:srgbClr val="00B0F0"/>
                </a:solidFill>
              </a:rPr>
              <a:t>10%有清晰但较短期目标的人，生活在社会的中上层，在各自所在的领域里取得了相当的成就；</a:t>
            </a: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5750751" y="5801489"/>
            <a:ext cx="5601832" cy="107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indent="0"/>
            <a:r>
              <a:rPr altLang="zh-CN" b="1" lang="en-US" sz="2400">
                <a:solidFill>
                  <a:srgbClr val="92D050"/>
                </a:solidFill>
              </a:rPr>
              <a:t>3%有清晰且长期目标的人，成为各领域顶尖人士。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310622" y="1988840"/>
            <a:ext cx="6025738" cy="0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9741942">
            <a:off x="10074140" y="2123967"/>
            <a:ext cx="140208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tlCol="0" wrap="none">
            <a:spAutoFit/>
          </a:bodyPr>
          <a:lstStyle/>
          <a:p>
            <a:r>
              <a:rPr altLang="en-US" lang="zh-CN" smtClean="0" sz="2400">
                <a:solidFill>
                  <a:srgbClr val="FF0000"/>
                </a:solidFill>
                <a:latin charset="-122" pitchFamily="34" typeface="微软雅黑"/>
                <a:ea charset="-122" pitchFamily="34" typeface="微软雅黑"/>
              </a:rPr>
              <a:t>研究结果</a:t>
            </a:r>
          </a:p>
        </p:txBody>
      </p:sp>
    </p:spTree>
    <p:extLst>
      <p:ext uri="{BB962C8B-B14F-4D97-AF65-F5344CB8AC3E}">
        <p14:creationId val="491827671"/>
      </p:ext>
    </p:extLst>
  </p:cSld>
  <p:clrMapOvr>
    <a:masterClrMapping/>
  </p:clrMapOvr>
  <mc:AlternateContent>
    <mc:Choice Requires="p14">
      <p:transition>
        <p14:pan/>
      </p:transition>
    </mc:Choice>
    <mc:Fallback>
      <p:transition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23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99 -0.07863 L 3.6638E-06 1.72988E-06" pathEditMode="relative" ptsTypes="AA" rAng="0">
                                      <p:cBhvr>
                                        <p:cTn dur="2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3" y="3932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2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28" nodeType="withEffect" presetClass="path" presetID="42" presetSubtype="0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2299 0.22225 L 3.6638E-06 3.14524E-07" pathEditMode="relative" ptsTypes="AA" rAng="0">
                                      <p:cBhvr>
                                        <p:cTn dur="2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8" y="-11124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33" nodeType="withEffect" presetClass="path" presetID="42" presetSubtype="0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20635 -0.41096 L 3.6638E-06 -2.36818E-06" pathEditMode="relative" ptsTypes="AA" rAng="0">
                                      <p:cBhvr>
                                        <p:cTn dur="20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7" y="20537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0" id="38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2361 -0.45629 L 3.6638E-06 -3.78353E-06" pathEditMode="relative" ptsTypes="AA" rAng="0">
                                      <p:cBhvr>
                                        <p:cTn dur="2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0" y="228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4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3"/>
      <p:bldP grpId="1" spid="13"/>
      <p:bldP grpId="0" spid="14"/>
      <p:bldP grpId="1" spid="14"/>
      <p:bldP grpId="0" spid="15"/>
      <p:bldP grpId="1" spid="15"/>
      <p:bldP grpId="0" spid="16"/>
      <p:bldP grpId="1" spid="16"/>
      <p:bldP grpId="0" spid="17"/>
      <p:bldP grpId="0" spid="18"/>
      <p:bldP grpId="0" spid="19"/>
      <p:bldP grpId="0" spid="20"/>
      <p:bldGraphic grpId="0" spid="8">
        <p:bldAsOne/>
      </p:bldGraphic>
      <p:bldGraphic grpId="1" spid="8">
        <p:bldAsOne/>
      </p:bldGraphic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735960" y="476672"/>
            <a:ext cx="6456040" cy="2376264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5735960" y="5175424"/>
            <a:ext cx="6312024" cy="140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zh-CN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当你明确地知道自己想要的是什么，你才能得到什么；你不知道自己追求的是什么，你自然什么也得不到。目标界定了你所要追求的结果，是你努力奋斗的理由。没有目标或者失去目标，就没有了着力点，到头来终将一事无成。</a:t>
            </a:r>
          </a:p>
        </p:txBody>
      </p:sp>
      <p:sp>
        <p:nvSpPr>
          <p:cNvPr id="3" name="矩形 2"/>
          <p:cNvSpPr/>
          <p:nvPr/>
        </p:nvSpPr>
        <p:spPr>
          <a:xfrm>
            <a:off x="5951984" y="714054"/>
            <a:ext cx="5040630" cy="1993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b="1" lang="zh-CN" sz="24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仕宦当做执金吾，娶妻当得阴丽华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b="1" lang="zh-CN" sz="24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一万年来谁著史，八千里外觅封侯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b="1" lang="zh-CN" sz="24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大丈夫当如此也</a:t>
            </a:r>
          </a:p>
          <a:p>
            <a:pPr indent="-285750" marL="285750">
              <a:lnSpc>
                <a:spcPct val="130000"/>
              </a:lnSpc>
              <a:buFont charset="2" pitchFamily="2" typeface="Wingdings"/>
              <a:buChar char="n"/>
            </a:pPr>
            <a:r>
              <a:rPr altLang="zh-CN" b="1" lang="zh-CN" sz="2400">
                <a:solidFill>
                  <a:srgbClr val="FF9300"/>
                </a:solidFill>
                <a:latin charset="-122" pitchFamily="34" typeface="微软雅黑"/>
                <a:ea charset="-122" pitchFamily="34" typeface="微软雅黑"/>
              </a:rPr>
              <a:t>彼可取而代之</a:t>
            </a:r>
          </a:p>
        </p:txBody>
      </p:sp>
    </p:spTree>
    <p:extLst>
      <p:ext uri="{BB962C8B-B14F-4D97-AF65-F5344CB8AC3E}">
        <p14:creationId val="2157369728"/>
      </p:ext>
    </p:extLst>
  </p:cSld>
  <p:clrMapOvr>
    <a:masterClrMapping/>
  </p:clrMapOvr>
  <p:transition spd="med">
    <p:blinds dir="vert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8"/>
          <p:cNvSpPr txBox="1"/>
          <p:nvPr/>
        </p:nvSpPr>
        <p:spPr>
          <a:xfrm>
            <a:off x="977900" y="1173857"/>
            <a:ext cx="4965700" cy="36576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r>
              <a:rPr altLang="zh-CN" b="1" lang="en-US" smtClean="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1.1  为什么要有目标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0622" y="1588730"/>
            <a:ext cx="602573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② 目标使我们感觉到生存的意义和价值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310622" y="1988840"/>
            <a:ext cx="6025738" cy="0"/>
          </a:xfrm>
          <a:prstGeom prst="line">
            <a:avLst/>
          </a:prstGeom>
          <a:ln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1379476" y="5733256"/>
            <a:ext cx="9541060" cy="80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2pPr>
            <a:lvl3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3pPr>
            <a:lvl4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4pPr>
            <a:lvl5pPr defTabSz="720725" eaLnBrk="0" hangingPunct="0">
              <a:defRPr sz="1600">
                <a:latin charset="0" pitchFamily="34" typeface="Arial"/>
                <a:ea charset="-122" panose="02010600030101010101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itchFamily="34" typeface="Arial"/>
                <a:ea charset="-122" panose="02010600030101010101" pitchFamily="2" typeface="宋体"/>
              </a:defRPr>
            </a:lvl9pPr>
          </a:lstStyle>
          <a:p>
            <a:pPr algn="ctr" indent="0">
              <a:lnSpc>
                <a:spcPct val="130000"/>
              </a:lnSpc>
            </a:pPr>
            <a:r>
              <a:rPr altLang="en-US" b="1" lang="zh-CN" smtClean="0" sz="1800">
                <a:solidFill>
                  <a:schemeClr val="tx1">
                    <a:lumMod val="65000"/>
                    <a:lumOff val="35000"/>
                  </a:schemeClr>
                </a:solidFill>
              </a:rPr>
              <a:t>如果心中有了理想，你就会感到生存的重要意义，如果这个理想又是由一个个目标组成的，</a:t>
            </a:r>
          </a:p>
          <a:p>
            <a:pPr algn="ctr" indent="0">
              <a:lnSpc>
                <a:spcPct val="130000"/>
              </a:lnSpc>
            </a:pPr>
            <a:r>
              <a:rPr altLang="en-US" b="1" lang="zh-CN" smtClean="0" sz="1800">
                <a:solidFill>
                  <a:schemeClr val="tx1">
                    <a:lumMod val="65000"/>
                    <a:lumOff val="35000"/>
                  </a:schemeClr>
                </a:solidFill>
              </a:rPr>
              <a:t>那么，你就会觉得为目标付出努力是有价值的。</a:t>
            </a:r>
          </a:p>
        </p:txBody>
      </p:sp>
      <p:pic>
        <p:nvPicPr>
          <p:cNvPr descr="F:\360云盘\02-个人资料\！PPT图片及版面资源\05-PPT精选插图\01-生活类\01-生活综合\look.com.ua-73651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825563" y="2132856"/>
            <a:ext cx="7008926" cy="350344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4159344624"/>
      </p:ext>
    </p:extLst>
  </p:cSld>
  <p:clrMapOvr>
    <a:masterClrMapping/>
  </p:clrMapOvr>
  <p:transition spd="med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23392" y="1196752"/>
            <a:ext cx="6480720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父子俩在雪地上玩耍，朝着远处的树走去，比谁在雪地上踩踏出的脚印，连成的线最直。结果如何？</a:t>
            </a:r>
          </a:p>
        </p:txBody>
      </p:sp>
      <p:sp>
        <p:nvSpPr>
          <p:cNvPr id="5" name="矩形 4"/>
          <p:cNvSpPr/>
          <p:nvPr/>
        </p:nvSpPr>
        <p:spPr>
          <a:xfrm>
            <a:off x="623392" y="0"/>
            <a:ext cx="720080" cy="908719"/>
          </a:xfrm>
          <a:prstGeom prst="rect">
            <a:avLst/>
          </a:prstGeom>
          <a:solidFill>
            <a:srgbClr val="FF93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654" y="323945"/>
            <a:ext cx="602573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③    目标是灯塔，目标指引了我们前进的方向</a:t>
            </a:r>
          </a:p>
        </p:txBody>
      </p:sp>
      <p:sp>
        <p:nvSpPr>
          <p:cNvPr id="7" name="矩形 6"/>
          <p:cNvSpPr/>
          <p:nvPr/>
        </p:nvSpPr>
        <p:spPr>
          <a:xfrm>
            <a:off x="623392" y="2132856"/>
            <a:ext cx="6480720" cy="107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为何父亲走的直呢？因为父亲的眼睛一直盯着前方的目标，也就是那棵树；而儿子呢，走着走着，就把目标给忘了，等发现走偏了，只好重新矫正，反复多次，就形成了一些曲线。</a:t>
            </a:r>
          </a:p>
        </p:txBody>
      </p:sp>
    </p:spTree>
    <p:extLst>
      <p:ext uri="{BB962C8B-B14F-4D97-AF65-F5344CB8AC3E}">
        <p14:creationId val="3459669625"/>
      </p:ext>
    </p:extLst>
  </p:cSld>
  <p:clrMapOvr>
    <a:masterClrMapping/>
  </p:clrMapOvr>
  <p:transition spd="med">
    <p:blinds dir="vert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183</Paragraphs>
  <Slides>29</Slides>
  <Notes>21</Notes>
  <TotalTime>942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7">
      <vt:lpstr>Arial</vt:lpstr>
      <vt:lpstr>Calibri</vt:lpstr>
      <vt:lpstr>微软雅黑</vt:lpstr>
      <vt:lpstr>Lao UI</vt:lpstr>
      <vt:lpstr>Arial Black</vt:lpstr>
      <vt:lpstr>Broadway</vt:lpstr>
      <vt:lpstr>楷体</vt:lpstr>
      <vt:lpstr>经典繁仿黑</vt:lpstr>
      <vt:lpstr>宋体</vt:lpstr>
      <vt:lpstr>Impact</vt:lpstr>
      <vt:lpstr>华康俪金黑W8(P)</vt:lpstr>
      <vt:lpstr>专业字体设计服务/WWW.ZTSGC.COM/</vt:lpstr>
      <vt:lpstr>Wingdings</vt:lpstr>
      <vt:lpstr>Arial Unicode MS</vt:lpstr>
      <vt:lpstr>Stencil</vt:lpstr>
      <vt:lpstr>Times New Roman</vt:lpstr>
      <vt:lpstr>Comic Sans MS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lastModifiedBy>kan</cp:lastModifiedBy>
  <dcterms:modified xsi:type="dcterms:W3CDTF">2021-08-20T10:51:11Z</dcterms:modified>
  <cp:revision>229</cp:revision>
  <dc:title>PowerPoint 演示文稿</dc:title>
</cp:coreProperties>
</file>