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62" r:id="rId7"/>
    <p:sldId id="263" r:id="rId8"/>
    <p:sldId id="259" r:id="rId9"/>
    <p:sldId id="265" r:id="rId10"/>
    <p:sldId id="267" r:id="rId11"/>
    <p:sldId id="266" r:id="rId12"/>
    <p:sldId id="275" r:id="rId13"/>
    <p:sldId id="260" r:id="rId14"/>
    <p:sldId id="268" r:id="rId15"/>
    <p:sldId id="269" r:id="rId16"/>
    <p:sldId id="271" r:id="rId17"/>
    <p:sldId id="272" r:id="rId18"/>
    <p:sldId id="261" r:id="rId19"/>
    <p:sldId id="276" r:id="rId20"/>
    <p:sldId id="273" r:id="rId21"/>
    <p:sldId id="277" r:id="rId22"/>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6314" autoAdjust="0"/>
  </p:normalViewPr>
  <p:slideViewPr>
    <p:cSldViewPr snapToGrid="0">
      <p:cViewPr varScale="1">
        <p:scale>
          <a:sx n="108" d="100"/>
          <a:sy n="108" d="100"/>
        </p:scale>
        <p:origin x="684"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tags/tag1.xml" Type="http://schemas.openxmlformats.org/officeDocument/2006/relationships/tags"/><Relationship Id="rId24" Target="presProps.xml" Type="http://schemas.openxmlformats.org/officeDocument/2006/relationships/presProps"/><Relationship Id="rId25" Target="viewProps.xml" Type="http://schemas.openxmlformats.org/officeDocument/2006/relationships/viewProps"/><Relationship Id="rId26" Target="theme/theme1.xml" Type="http://schemas.openxmlformats.org/officeDocument/2006/relationships/theme"/><Relationship Id="rId27"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B62077-CC4E-497C-99A9-BE34213A3E91}" type="datetimeFigureOut">
              <a:rPr lang="zh-CN" altLang="en-US" smtClean="0"/>
              <a:t>2021/1/29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A55A57-746B-4C71-8E81-43126963FCB0}" type="slidenum">
              <a:rPr lang="zh-CN" altLang="en-US" smtClean="0"/>
              <a:t>‹#›</a:t>
            </a:fld>
            <a:endParaRPr lang="zh-CN" altLang="en-US"/>
          </a:p>
        </p:txBody>
      </p:sp>
    </p:spTree>
    <p:extLst>
      <p:ext uri="{BB962C8B-B14F-4D97-AF65-F5344CB8AC3E}">
        <p14:creationId val="131428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008C7D90-5921-43E2-92F8-D30C63D231A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07A2F4D-7E19-41C0-87AE-9D073D49B1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C0D1079-4401-4145-B5FC-464CCF27F2A0}"/>
              </a:ext>
            </a:extLst>
          </p:cNvPr>
          <p:cNvSpPr>
            <a:spLocks noGrp="1"/>
          </p:cNvSpPr>
          <p:nvPr>
            <p:ph type="dt" sz="half" idx="10"/>
          </p:nvPr>
        </p:nvSpPr>
        <p:spPr/>
        <p:txBody>
          <a:bodyPr/>
          <a:lstStyle/>
          <a:p>
            <a:fld id="{CC86260D-BFE6-4B15-A354-CE557B845ACD}" type="datetimeFigureOut">
              <a:rPr lang="zh-CN" altLang="en-US" smtClean="0"/>
              <a:t>2021/1/29</a:t>
            </a:fld>
            <a:endParaRPr lang="zh-CN" altLang="en-US"/>
          </a:p>
        </p:txBody>
      </p:sp>
      <p:sp>
        <p:nvSpPr>
          <p:cNvPr id="5" name="页脚占位符 4">
            <a:extLst>
              <a:ext uri="{FF2B5EF4-FFF2-40B4-BE49-F238E27FC236}">
                <a16:creationId xmlns:a16="http://schemas.microsoft.com/office/drawing/2014/main" id="{31E9A719-FFF1-4EF1-A2F5-941DAA0270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F826F38-B848-481A-8C6E-90B277793217}"/>
              </a:ext>
            </a:extLst>
          </p:cNvPr>
          <p:cNvSpPr>
            <a:spLocks noGrp="1"/>
          </p:cNvSpPr>
          <p:nvPr>
            <p:ph type="sldNum" sz="quarter" idx="12"/>
          </p:nvPr>
        </p:nvSpPr>
        <p:spPr/>
        <p:txBody>
          <a:bodyPr/>
          <a:lstStyle/>
          <a:p>
            <a:fld id="{1D4C5F13-8256-4B7E-95FD-A81F35F497DD}" type="slidenum">
              <a:rPr lang="zh-CN" altLang="en-US" smtClean="0"/>
              <a:t>‹#›</a:t>
            </a:fld>
            <a:endParaRPr lang="zh-CN" altLang="en-US"/>
          </a:p>
        </p:txBody>
      </p:sp>
    </p:spTree>
    <p:extLst>
      <p:ext uri="{BB962C8B-B14F-4D97-AF65-F5344CB8AC3E}">
        <p14:creationId val="132825121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5C00C74F-A142-4AE4-9372-CEF41811CB1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044E002-C7B2-4F91-8B56-166B350F48C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F974216-9FFC-485B-BCCD-36F59F2D0A25}"/>
              </a:ext>
            </a:extLst>
          </p:cNvPr>
          <p:cNvSpPr>
            <a:spLocks noGrp="1"/>
          </p:cNvSpPr>
          <p:nvPr>
            <p:ph type="dt" sz="half" idx="10"/>
          </p:nvPr>
        </p:nvSpPr>
        <p:spPr/>
        <p:txBody>
          <a:bodyPr/>
          <a:lstStyle/>
          <a:p>
            <a:fld id="{CC86260D-BFE6-4B15-A354-CE557B845ACD}" type="datetimeFigureOut">
              <a:rPr lang="zh-CN" altLang="en-US" smtClean="0"/>
              <a:t>2021/1/29</a:t>
            </a:fld>
            <a:endParaRPr lang="zh-CN" altLang="en-US"/>
          </a:p>
        </p:txBody>
      </p:sp>
      <p:sp>
        <p:nvSpPr>
          <p:cNvPr id="5" name="页脚占位符 4">
            <a:extLst>
              <a:ext uri="{FF2B5EF4-FFF2-40B4-BE49-F238E27FC236}">
                <a16:creationId xmlns:a16="http://schemas.microsoft.com/office/drawing/2014/main" id="{F914F098-0E01-461E-A204-3AB48DEC74B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C28FE2F-89AF-401F-8F22-9F3B0486E05B}"/>
              </a:ext>
            </a:extLst>
          </p:cNvPr>
          <p:cNvSpPr>
            <a:spLocks noGrp="1"/>
          </p:cNvSpPr>
          <p:nvPr>
            <p:ph type="sldNum" sz="quarter" idx="12"/>
          </p:nvPr>
        </p:nvSpPr>
        <p:spPr/>
        <p:txBody>
          <a:bodyPr/>
          <a:lstStyle/>
          <a:p>
            <a:fld id="{1D4C5F13-8256-4B7E-95FD-A81F35F497DD}" type="slidenum">
              <a:rPr lang="zh-CN" altLang="en-US" smtClean="0"/>
              <a:t>‹#›</a:t>
            </a:fld>
            <a:endParaRPr lang="zh-CN" altLang="en-US"/>
          </a:p>
        </p:txBody>
      </p:sp>
    </p:spTree>
    <p:extLst>
      <p:ext uri="{BB962C8B-B14F-4D97-AF65-F5344CB8AC3E}">
        <p14:creationId val="61602536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053C240D-BEA1-4713-BB71-09F473277D3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215BAA4-1F40-4F6F-9CF3-4985F92C8A7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07D58E9-EB06-4A4F-B288-D04A087AC4B3}"/>
              </a:ext>
            </a:extLst>
          </p:cNvPr>
          <p:cNvSpPr>
            <a:spLocks noGrp="1"/>
          </p:cNvSpPr>
          <p:nvPr>
            <p:ph type="dt" sz="half" idx="10"/>
          </p:nvPr>
        </p:nvSpPr>
        <p:spPr/>
        <p:txBody>
          <a:bodyPr/>
          <a:lstStyle/>
          <a:p>
            <a:fld id="{CC86260D-BFE6-4B15-A354-CE557B845ACD}" type="datetimeFigureOut">
              <a:rPr lang="zh-CN" altLang="en-US" smtClean="0"/>
              <a:t>2021/1/29</a:t>
            </a:fld>
            <a:endParaRPr lang="zh-CN" altLang="en-US"/>
          </a:p>
        </p:txBody>
      </p:sp>
      <p:sp>
        <p:nvSpPr>
          <p:cNvPr id="5" name="页脚占位符 4">
            <a:extLst>
              <a:ext uri="{FF2B5EF4-FFF2-40B4-BE49-F238E27FC236}">
                <a16:creationId xmlns:a16="http://schemas.microsoft.com/office/drawing/2014/main" id="{19A4F1CA-0872-4341-9015-032725E369F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60F3E87-B987-48EB-895A-210E833E60A9}"/>
              </a:ext>
            </a:extLst>
          </p:cNvPr>
          <p:cNvSpPr>
            <a:spLocks noGrp="1"/>
          </p:cNvSpPr>
          <p:nvPr>
            <p:ph type="sldNum" sz="quarter" idx="12"/>
          </p:nvPr>
        </p:nvSpPr>
        <p:spPr/>
        <p:txBody>
          <a:bodyPr/>
          <a:lstStyle/>
          <a:p>
            <a:fld id="{1D4C5F13-8256-4B7E-95FD-A81F35F497DD}" type="slidenum">
              <a:rPr lang="zh-CN" altLang="en-US" smtClean="0"/>
              <a:t>‹#›</a:t>
            </a:fld>
            <a:endParaRPr lang="zh-CN" altLang="en-US"/>
          </a:p>
        </p:txBody>
      </p:sp>
    </p:spTree>
    <p:extLst>
      <p:ext uri="{BB962C8B-B14F-4D97-AF65-F5344CB8AC3E}">
        <p14:creationId val="274490625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835838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701849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9805842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2309547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1057549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2337594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63144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255156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1D05D5BD-99CC-4E13-990B-929A2E57EA3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DFC21A7-392E-4DC3-87BE-89B27AC0014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2E08A50-4F3D-456F-AE19-B8A68BD7A467}"/>
              </a:ext>
            </a:extLst>
          </p:cNvPr>
          <p:cNvSpPr>
            <a:spLocks noGrp="1"/>
          </p:cNvSpPr>
          <p:nvPr>
            <p:ph type="dt" sz="half" idx="10"/>
          </p:nvPr>
        </p:nvSpPr>
        <p:spPr/>
        <p:txBody>
          <a:bodyPr/>
          <a:lstStyle/>
          <a:p>
            <a:fld id="{CC86260D-BFE6-4B15-A354-CE557B845ACD}" type="datetimeFigureOut">
              <a:rPr lang="zh-CN" altLang="en-US" smtClean="0"/>
              <a:t>2021/1/29</a:t>
            </a:fld>
            <a:endParaRPr lang="zh-CN" altLang="en-US"/>
          </a:p>
        </p:txBody>
      </p:sp>
      <p:sp>
        <p:nvSpPr>
          <p:cNvPr id="5" name="页脚占位符 4">
            <a:extLst>
              <a:ext uri="{FF2B5EF4-FFF2-40B4-BE49-F238E27FC236}">
                <a16:creationId xmlns:a16="http://schemas.microsoft.com/office/drawing/2014/main" id="{CCB35981-501B-4B35-B861-BB379CF11CE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B7071CA-FA85-4061-BCF5-EA997659B316}"/>
              </a:ext>
            </a:extLst>
          </p:cNvPr>
          <p:cNvSpPr>
            <a:spLocks noGrp="1"/>
          </p:cNvSpPr>
          <p:nvPr>
            <p:ph type="sldNum" sz="quarter" idx="12"/>
          </p:nvPr>
        </p:nvSpPr>
        <p:spPr/>
        <p:txBody>
          <a:bodyPr/>
          <a:lstStyle/>
          <a:p>
            <a:fld id="{1D4C5F13-8256-4B7E-95FD-A81F35F497DD}" type="slidenum">
              <a:rPr lang="zh-CN" altLang="en-US" smtClean="0"/>
              <a:t>‹#›</a:t>
            </a:fld>
            <a:endParaRPr lang="zh-CN" altLang="en-US"/>
          </a:p>
        </p:txBody>
      </p:sp>
    </p:spTree>
    <p:extLst>
      <p:ext uri="{BB962C8B-B14F-4D97-AF65-F5344CB8AC3E}">
        <p14:creationId val="218558906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647296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9881026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6718993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96DF2AF0-99D6-4F76-8032-1D1FBED5EBA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5231255-7F69-4E22-A254-7EF5878AF7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35434C2-1123-4A0C-99C5-8F4062912401}"/>
              </a:ext>
            </a:extLst>
          </p:cNvPr>
          <p:cNvSpPr>
            <a:spLocks noGrp="1"/>
          </p:cNvSpPr>
          <p:nvPr>
            <p:ph type="dt" sz="half" idx="10"/>
          </p:nvPr>
        </p:nvSpPr>
        <p:spPr/>
        <p:txBody>
          <a:bodyPr/>
          <a:lstStyle/>
          <a:p>
            <a:fld id="{CC86260D-BFE6-4B15-A354-CE557B845ACD}" type="datetimeFigureOut">
              <a:rPr lang="zh-CN" altLang="en-US" smtClean="0"/>
              <a:t>2021/1/29</a:t>
            </a:fld>
            <a:endParaRPr lang="zh-CN" altLang="en-US"/>
          </a:p>
        </p:txBody>
      </p:sp>
      <p:sp>
        <p:nvSpPr>
          <p:cNvPr id="5" name="页脚占位符 4">
            <a:extLst>
              <a:ext uri="{FF2B5EF4-FFF2-40B4-BE49-F238E27FC236}">
                <a16:creationId xmlns:a16="http://schemas.microsoft.com/office/drawing/2014/main" id="{B5896C66-1716-4896-8E83-A2933F6BFB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E7FDF-00B4-46C8-8B14-F78BC8F1F0E7}"/>
              </a:ext>
            </a:extLst>
          </p:cNvPr>
          <p:cNvSpPr>
            <a:spLocks noGrp="1"/>
          </p:cNvSpPr>
          <p:nvPr>
            <p:ph type="sldNum" sz="quarter" idx="12"/>
          </p:nvPr>
        </p:nvSpPr>
        <p:spPr/>
        <p:txBody>
          <a:bodyPr/>
          <a:lstStyle/>
          <a:p>
            <a:fld id="{1D4C5F13-8256-4B7E-95FD-A81F35F497DD}" type="slidenum">
              <a:rPr lang="zh-CN" altLang="en-US" smtClean="0"/>
              <a:t>‹#›</a:t>
            </a:fld>
            <a:endParaRPr lang="zh-CN" altLang="en-US"/>
          </a:p>
        </p:txBody>
      </p:sp>
    </p:spTree>
    <p:extLst>
      <p:ext uri="{BB962C8B-B14F-4D97-AF65-F5344CB8AC3E}">
        <p14:creationId val="297442986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375A7C49-B775-44B1-996F-04AD67CF35F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BC8D172-308A-4674-9E57-B0F65B56375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BEF0201-9A03-4966-96D8-5BB4D4633C5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71D4569-3C5F-422D-BD0F-3958D6261A64}"/>
              </a:ext>
            </a:extLst>
          </p:cNvPr>
          <p:cNvSpPr>
            <a:spLocks noGrp="1"/>
          </p:cNvSpPr>
          <p:nvPr>
            <p:ph type="dt" sz="half" idx="10"/>
          </p:nvPr>
        </p:nvSpPr>
        <p:spPr/>
        <p:txBody>
          <a:bodyPr/>
          <a:lstStyle/>
          <a:p>
            <a:fld id="{CC86260D-BFE6-4B15-A354-CE557B845ACD}" type="datetimeFigureOut">
              <a:rPr lang="zh-CN" altLang="en-US" smtClean="0"/>
              <a:t>2021/1/29</a:t>
            </a:fld>
            <a:endParaRPr lang="zh-CN" altLang="en-US"/>
          </a:p>
        </p:txBody>
      </p:sp>
      <p:sp>
        <p:nvSpPr>
          <p:cNvPr id="6" name="页脚占位符 5">
            <a:extLst>
              <a:ext uri="{FF2B5EF4-FFF2-40B4-BE49-F238E27FC236}">
                <a16:creationId xmlns:a16="http://schemas.microsoft.com/office/drawing/2014/main" id="{1D2A476C-F18A-4D41-88C4-ADB7367CC96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F6C4A52-7BBE-4E23-A2FB-2E4BA515EDD5}"/>
              </a:ext>
            </a:extLst>
          </p:cNvPr>
          <p:cNvSpPr>
            <a:spLocks noGrp="1"/>
          </p:cNvSpPr>
          <p:nvPr>
            <p:ph type="sldNum" sz="quarter" idx="12"/>
          </p:nvPr>
        </p:nvSpPr>
        <p:spPr/>
        <p:txBody>
          <a:bodyPr/>
          <a:lstStyle/>
          <a:p>
            <a:fld id="{1D4C5F13-8256-4B7E-95FD-A81F35F497DD}" type="slidenum">
              <a:rPr lang="zh-CN" altLang="en-US" smtClean="0"/>
              <a:t>‹#›</a:t>
            </a:fld>
            <a:endParaRPr lang="zh-CN" altLang="en-US"/>
          </a:p>
        </p:txBody>
      </p:sp>
    </p:spTree>
    <p:extLst>
      <p:ext uri="{BB962C8B-B14F-4D97-AF65-F5344CB8AC3E}">
        <p14:creationId val="399504515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929C94F0-CDDA-4FC5-9EC7-87D37BA3EAF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98ACA40-53BF-483A-AFC0-52AB9F0D34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A6E6A26-D6C4-477D-B8E0-53E75E9ECA4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236FEBB-21A6-4976-8D26-2E923D4B58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2D26914-0F78-416D-81ED-573A81AD1D9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448CF80-AB5F-4F24-B470-25899E3C02AD}"/>
              </a:ext>
            </a:extLst>
          </p:cNvPr>
          <p:cNvSpPr>
            <a:spLocks noGrp="1"/>
          </p:cNvSpPr>
          <p:nvPr>
            <p:ph type="dt" sz="half" idx="10"/>
          </p:nvPr>
        </p:nvSpPr>
        <p:spPr/>
        <p:txBody>
          <a:bodyPr/>
          <a:lstStyle/>
          <a:p>
            <a:fld id="{CC86260D-BFE6-4B15-A354-CE557B845ACD}" type="datetimeFigureOut">
              <a:rPr lang="zh-CN" altLang="en-US" smtClean="0"/>
              <a:t>2021/1/29</a:t>
            </a:fld>
            <a:endParaRPr lang="zh-CN" altLang="en-US"/>
          </a:p>
        </p:txBody>
      </p:sp>
      <p:sp>
        <p:nvSpPr>
          <p:cNvPr id="8" name="页脚占位符 7">
            <a:extLst>
              <a:ext uri="{FF2B5EF4-FFF2-40B4-BE49-F238E27FC236}">
                <a16:creationId xmlns:a16="http://schemas.microsoft.com/office/drawing/2014/main" id="{E8E18DFE-FFCB-412F-B519-C0AA24E0AFB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FF411D1-9949-4441-9603-4D6E93EA6814}"/>
              </a:ext>
            </a:extLst>
          </p:cNvPr>
          <p:cNvSpPr>
            <a:spLocks noGrp="1"/>
          </p:cNvSpPr>
          <p:nvPr>
            <p:ph type="sldNum" sz="quarter" idx="12"/>
          </p:nvPr>
        </p:nvSpPr>
        <p:spPr/>
        <p:txBody>
          <a:bodyPr/>
          <a:lstStyle/>
          <a:p>
            <a:fld id="{1D4C5F13-8256-4B7E-95FD-A81F35F497DD}" type="slidenum">
              <a:rPr lang="zh-CN" altLang="en-US" smtClean="0"/>
              <a:t>‹#›</a:t>
            </a:fld>
            <a:endParaRPr lang="zh-CN" altLang="en-US"/>
          </a:p>
        </p:txBody>
      </p:sp>
    </p:spTree>
    <p:extLst>
      <p:ext uri="{BB962C8B-B14F-4D97-AF65-F5344CB8AC3E}">
        <p14:creationId val="292554451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464AD996-C91D-4770-B78E-9940BD468C4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58AAFB6-E383-4BC2-A304-EEB0C68F5C66}"/>
              </a:ext>
            </a:extLst>
          </p:cNvPr>
          <p:cNvSpPr>
            <a:spLocks noGrp="1"/>
          </p:cNvSpPr>
          <p:nvPr>
            <p:ph type="dt" sz="half" idx="10"/>
          </p:nvPr>
        </p:nvSpPr>
        <p:spPr/>
        <p:txBody>
          <a:bodyPr/>
          <a:lstStyle/>
          <a:p>
            <a:fld id="{CC86260D-BFE6-4B15-A354-CE557B845ACD}" type="datetimeFigureOut">
              <a:rPr lang="zh-CN" altLang="en-US" smtClean="0"/>
              <a:t>2021/1/29</a:t>
            </a:fld>
            <a:endParaRPr lang="zh-CN" altLang="en-US"/>
          </a:p>
        </p:txBody>
      </p:sp>
      <p:sp>
        <p:nvSpPr>
          <p:cNvPr id="4" name="页脚占位符 3">
            <a:extLst>
              <a:ext uri="{FF2B5EF4-FFF2-40B4-BE49-F238E27FC236}">
                <a16:creationId xmlns:a16="http://schemas.microsoft.com/office/drawing/2014/main" id="{2FB7424C-4AAE-49BF-94E2-6EECCD529BF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5532430-3FED-44C8-978A-25B7224DE6AC}"/>
              </a:ext>
            </a:extLst>
          </p:cNvPr>
          <p:cNvSpPr>
            <a:spLocks noGrp="1"/>
          </p:cNvSpPr>
          <p:nvPr>
            <p:ph type="sldNum" sz="quarter" idx="12"/>
          </p:nvPr>
        </p:nvSpPr>
        <p:spPr/>
        <p:txBody>
          <a:bodyPr/>
          <a:lstStyle/>
          <a:p>
            <a:fld id="{1D4C5F13-8256-4B7E-95FD-A81F35F497DD}" type="slidenum">
              <a:rPr lang="zh-CN" altLang="en-US" smtClean="0"/>
              <a:t>‹#›</a:t>
            </a:fld>
            <a:endParaRPr lang="zh-CN" altLang="en-US"/>
          </a:p>
        </p:txBody>
      </p:sp>
    </p:spTree>
    <p:extLst>
      <p:ext uri="{BB962C8B-B14F-4D97-AF65-F5344CB8AC3E}">
        <p14:creationId val="149601849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C24B7C01-298B-463B-A00A-8474B536B514}"/>
              </a:ext>
            </a:extLst>
          </p:cNvPr>
          <p:cNvSpPr>
            <a:spLocks noGrp="1"/>
          </p:cNvSpPr>
          <p:nvPr>
            <p:ph type="dt" sz="half" idx="10"/>
          </p:nvPr>
        </p:nvSpPr>
        <p:spPr/>
        <p:txBody>
          <a:bodyPr/>
          <a:lstStyle/>
          <a:p>
            <a:fld id="{CC86260D-BFE6-4B15-A354-CE557B845ACD}" type="datetimeFigureOut">
              <a:rPr lang="zh-CN" altLang="en-US" smtClean="0"/>
              <a:t>2021/1/29</a:t>
            </a:fld>
            <a:endParaRPr lang="zh-CN" altLang="en-US"/>
          </a:p>
        </p:txBody>
      </p:sp>
      <p:sp>
        <p:nvSpPr>
          <p:cNvPr id="3" name="页脚占位符 2">
            <a:extLst>
              <a:ext uri="{FF2B5EF4-FFF2-40B4-BE49-F238E27FC236}">
                <a16:creationId xmlns:a16="http://schemas.microsoft.com/office/drawing/2014/main" id="{A22E6BCB-C939-4F97-BB02-D1E62BFC702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55A659-CFA7-44AD-89B3-833A0C4B2C41}"/>
              </a:ext>
            </a:extLst>
          </p:cNvPr>
          <p:cNvSpPr>
            <a:spLocks noGrp="1"/>
          </p:cNvSpPr>
          <p:nvPr>
            <p:ph type="sldNum" sz="quarter" idx="12"/>
          </p:nvPr>
        </p:nvSpPr>
        <p:spPr/>
        <p:txBody>
          <a:bodyPr/>
          <a:lstStyle/>
          <a:p>
            <a:fld id="{1D4C5F13-8256-4B7E-95FD-A81F35F497DD}" type="slidenum">
              <a:rPr lang="zh-CN" altLang="en-US" smtClean="0"/>
              <a:t>‹#›</a:t>
            </a:fld>
            <a:endParaRPr lang="zh-CN" altLang="en-US"/>
          </a:p>
        </p:txBody>
      </p:sp>
    </p:spTree>
    <p:extLst>
      <p:ext uri="{BB962C8B-B14F-4D97-AF65-F5344CB8AC3E}">
        <p14:creationId val="211191695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0D7F4183-CFB2-45F6-88E1-8B695B6A897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259D468-1DDD-482A-99E1-F260B23E57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AD7E5D-0747-4481-AD2B-4E528ADDC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41573D-67A9-4DEF-BA7D-41A6217A193A}"/>
              </a:ext>
            </a:extLst>
          </p:cNvPr>
          <p:cNvSpPr>
            <a:spLocks noGrp="1"/>
          </p:cNvSpPr>
          <p:nvPr>
            <p:ph type="dt" sz="half" idx="10"/>
          </p:nvPr>
        </p:nvSpPr>
        <p:spPr/>
        <p:txBody>
          <a:bodyPr/>
          <a:lstStyle/>
          <a:p>
            <a:fld id="{CC86260D-BFE6-4B15-A354-CE557B845ACD}" type="datetimeFigureOut">
              <a:rPr lang="zh-CN" altLang="en-US" smtClean="0"/>
              <a:t>2021/1/29</a:t>
            </a:fld>
            <a:endParaRPr lang="zh-CN" altLang="en-US"/>
          </a:p>
        </p:txBody>
      </p:sp>
      <p:sp>
        <p:nvSpPr>
          <p:cNvPr id="6" name="页脚占位符 5">
            <a:extLst>
              <a:ext uri="{FF2B5EF4-FFF2-40B4-BE49-F238E27FC236}">
                <a16:creationId xmlns:a16="http://schemas.microsoft.com/office/drawing/2014/main" id="{7051F8AC-E082-448A-A14A-BE02BFE212E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E1560B7-B0D4-4766-BF75-7D2CFFCED23A}"/>
              </a:ext>
            </a:extLst>
          </p:cNvPr>
          <p:cNvSpPr>
            <a:spLocks noGrp="1"/>
          </p:cNvSpPr>
          <p:nvPr>
            <p:ph type="sldNum" sz="quarter" idx="12"/>
          </p:nvPr>
        </p:nvSpPr>
        <p:spPr/>
        <p:txBody>
          <a:bodyPr/>
          <a:lstStyle/>
          <a:p>
            <a:fld id="{1D4C5F13-8256-4B7E-95FD-A81F35F497DD}" type="slidenum">
              <a:rPr lang="zh-CN" altLang="en-US" smtClean="0"/>
              <a:t>‹#›</a:t>
            </a:fld>
            <a:endParaRPr lang="zh-CN" altLang="en-US"/>
          </a:p>
        </p:txBody>
      </p:sp>
    </p:spTree>
    <p:extLst>
      <p:ext uri="{BB962C8B-B14F-4D97-AF65-F5344CB8AC3E}">
        <p14:creationId val="304238878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85AC99EA-95F9-4FDD-A754-818AD007337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C200F63-7856-49AC-BB5C-16D4EE6F51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11216DD-41C5-425A-8441-5D107246DE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CA964C8-6982-4060-93CE-32F25E2575CF}"/>
              </a:ext>
            </a:extLst>
          </p:cNvPr>
          <p:cNvSpPr>
            <a:spLocks noGrp="1"/>
          </p:cNvSpPr>
          <p:nvPr>
            <p:ph type="dt" sz="half" idx="10"/>
          </p:nvPr>
        </p:nvSpPr>
        <p:spPr/>
        <p:txBody>
          <a:bodyPr/>
          <a:lstStyle/>
          <a:p>
            <a:fld id="{CC86260D-BFE6-4B15-A354-CE557B845ACD}" type="datetimeFigureOut">
              <a:rPr lang="zh-CN" altLang="en-US" smtClean="0"/>
              <a:t>2021/1/29</a:t>
            </a:fld>
            <a:endParaRPr lang="zh-CN" altLang="en-US"/>
          </a:p>
        </p:txBody>
      </p:sp>
      <p:sp>
        <p:nvSpPr>
          <p:cNvPr id="6" name="页脚占位符 5">
            <a:extLst>
              <a:ext uri="{FF2B5EF4-FFF2-40B4-BE49-F238E27FC236}">
                <a16:creationId xmlns:a16="http://schemas.microsoft.com/office/drawing/2014/main" id="{7AF711FF-B896-4B39-99D1-0142B566649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9421CC2-9B76-4B56-BDBA-1E24661BAFC4}"/>
              </a:ext>
            </a:extLst>
          </p:cNvPr>
          <p:cNvSpPr>
            <a:spLocks noGrp="1"/>
          </p:cNvSpPr>
          <p:nvPr>
            <p:ph type="sldNum" sz="quarter" idx="12"/>
          </p:nvPr>
        </p:nvSpPr>
        <p:spPr/>
        <p:txBody>
          <a:bodyPr/>
          <a:lstStyle/>
          <a:p>
            <a:fld id="{1D4C5F13-8256-4B7E-95FD-A81F35F497DD}" type="slidenum">
              <a:rPr lang="zh-CN" altLang="en-US" smtClean="0"/>
              <a:t>‹#›</a:t>
            </a:fld>
            <a:endParaRPr lang="zh-CN" altLang="en-US"/>
          </a:p>
        </p:txBody>
      </p:sp>
    </p:spTree>
    <p:extLst>
      <p:ext uri="{BB962C8B-B14F-4D97-AF65-F5344CB8AC3E}">
        <p14:creationId val="219282471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4A45D622-6B5F-4A86-B17A-91A3B396F9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B332D7B-A72B-4BCE-AC52-32BC203260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9F7D2C9-8EF7-4B33-9225-EC72EC9B3E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6260D-BFE6-4B15-A354-CE557B845ACD}" type="datetimeFigureOut">
              <a:rPr lang="zh-CN" altLang="en-US" smtClean="0"/>
              <a:t>2021/1/29</a:t>
            </a:fld>
            <a:endParaRPr lang="zh-CN" altLang="en-US"/>
          </a:p>
        </p:txBody>
      </p:sp>
      <p:sp>
        <p:nvSpPr>
          <p:cNvPr id="5" name="页脚占位符 4">
            <a:extLst>
              <a:ext uri="{FF2B5EF4-FFF2-40B4-BE49-F238E27FC236}">
                <a16:creationId xmlns:a16="http://schemas.microsoft.com/office/drawing/2014/main" id="{3CBB732E-FE5F-4067-B953-A2E292AC63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1BA52D1-41FA-47B4-A624-5188B88322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C5F13-8256-4B7E-95FD-A81F35F497DD}" type="slidenum">
              <a:rPr lang="zh-CN" altLang="en-US" smtClean="0"/>
              <a:t>‹#›</a:t>
            </a:fld>
            <a:endParaRPr lang="zh-CN" altLang="en-US"/>
          </a:p>
        </p:txBody>
      </p:sp>
    </p:spTree>
    <p:extLst>
      <p:ext uri="{BB962C8B-B14F-4D97-AF65-F5344CB8AC3E}">
        <p14:creationId val="3222144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0078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9.png" Type="http://schemas.openxmlformats.org/officeDocument/2006/relationships/image"/><Relationship Id="rId4" Target="../media/image1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1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12.jpeg" Type="http://schemas.openxmlformats.org/officeDocument/2006/relationships/image"/><Relationship Id="rId4" Target="../media/image1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14.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15.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16.jpeg" Type="http://schemas.openxmlformats.org/officeDocument/2006/relationships/image"/><Relationship Id="rId4" Target="../media/image17.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8.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E1215833-2B7C-4F15-A756-7985BA56038B}"/>
              </a:ext>
            </a:extLst>
          </p:cNvPr>
          <p:cNvPicPr>
            <a:picLocks noChangeAspect="1"/>
          </p:cNvPicPr>
          <p:nvPr/>
        </p:nvPicPr>
        <p:blipFill>
          <a:blip r:embed="rId2">
            <a:extLst>
              <a:ext uri="{28A0092B-C50C-407E-A947-70E740481C1C}">
                <a14:useLocalDpi val="0"/>
              </a:ext>
            </a:extLst>
          </a:blip>
          <a:stretch>
            <a:fillRect/>
          </a:stretch>
        </p:blipFill>
        <p:spPr>
          <a:xfrm>
            <a:off x="0" y="0"/>
            <a:ext cx="12192000" cy="6878451"/>
          </a:xfrm>
          <a:prstGeom prst="rect">
            <a:avLst/>
          </a:prstGeom>
        </p:spPr>
      </p:pic>
      <p:pic>
        <p:nvPicPr>
          <p:cNvPr id="7" name="图片 6">
            <a:extLst>
              <a:ext uri="{FF2B5EF4-FFF2-40B4-BE49-F238E27FC236}">
                <a16:creationId xmlns:a16="http://schemas.microsoft.com/office/drawing/2014/main" id="{8CCAF751-4685-4665-BFD2-04DEEABD7915}"/>
              </a:ext>
            </a:extLst>
          </p:cNvPr>
          <p:cNvPicPr>
            <a:picLocks noChangeAspect="1"/>
          </p:cNvPicPr>
          <p:nvPr/>
        </p:nvPicPr>
        <p:blipFill>
          <a:blip r:embed="rId3">
            <a:extLst>
              <a:ext uri="{28A0092B-C50C-407E-A947-70E740481C1C}">
                <a14:useLocalDpi val="0"/>
              </a:ext>
            </a:extLst>
          </a:blip>
          <a:stretch>
            <a:fillRect/>
          </a:stretch>
        </p:blipFill>
        <p:spPr>
          <a:xfrm>
            <a:off x="179039" y="62238"/>
            <a:ext cx="12192000" cy="6815328"/>
          </a:xfrm>
          <a:prstGeom prst="rect">
            <a:avLst/>
          </a:prstGeom>
        </p:spPr>
      </p:pic>
      <p:pic>
        <p:nvPicPr>
          <p:cNvPr id="9" name="图片 8">
            <a:extLst>
              <a:ext uri="{FF2B5EF4-FFF2-40B4-BE49-F238E27FC236}">
                <a16:creationId xmlns:a16="http://schemas.microsoft.com/office/drawing/2014/main" id="{0232EB54-3CC1-4AD8-8278-E1AFB0F1D16E}"/>
              </a:ext>
            </a:extLst>
          </p:cNvPr>
          <p:cNvPicPr>
            <a:picLocks noChangeAspect="1"/>
          </p:cNvPicPr>
          <p:nvPr/>
        </p:nvPicPr>
        <p:blipFill>
          <a:blip r:embed="rId4">
            <a:extLst>
              <a:ext uri="{28A0092B-C50C-407E-A947-70E740481C1C}">
                <a14:useLocalDpi val="0"/>
              </a:ext>
            </a:extLst>
          </a:blip>
          <a:srcRect b="36847" l="27015" r="7388"/>
          <a:stretch>
            <a:fillRect/>
          </a:stretch>
        </p:blipFill>
        <p:spPr>
          <a:xfrm>
            <a:off x="7874758" y="3698743"/>
            <a:ext cx="3302758" cy="3179708"/>
          </a:xfrm>
          <a:prstGeom prst="rect">
            <a:avLst/>
          </a:prstGeom>
        </p:spPr>
      </p:pic>
      <p:sp>
        <p:nvSpPr>
          <p:cNvPr id="10" name="Rectangle 2">
            <a:extLst>
              <a:ext uri="{FF2B5EF4-FFF2-40B4-BE49-F238E27FC236}">
                <a16:creationId xmlns:a16="http://schemas.microsoft.com/office/drawing/2014/main" id="{491BD660-EC36-4B41-8139-EECD506C007F}"/>
              </a:ext>
            </a:extLst>
          </p:cNvPr>
          <p:cNvSpPr>
            <a:spLocks noChangeArrowheads="1" noGrp="1"/>
          </p:cNvSpPr>
          <p:nvPr/>
        </p:nvSpPr>
        <p:spPr bwMode="auto">
          <a:xfrm>
            <a:off x="1821934" y="2506669"/>
            <a:ext cx="8548132" cy="7540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anose="020f0502020204030204" pitchFamily="34" typeface="Calibri"/>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9pPr>
          </a:lstStyle>
          <a:p>
            <a:pPr algn="dist" eaLnBrk="1" hangingPunct="1">
              <a:spcBef>
                <a:spcPct val="0"/>
              </a:spcBef>
              <a:buFontTx/>
              <a:buNone/>
            </a:pPr>
            <a:r>
              <a:rPr altLang="en-US" b="1" lang="zh-CN" sz="7200">
                <a:solidFill>
                  <a:srgbClr val="2F54BA"/>
                </a:solidFill>
                <a:latin charset="-122" panose="020b0800000000000000" pitchFamily="34" typeface="思源黑体 CN Bold"/>
                <a:ea charset="-122" panose="020b0800000000000000" pitchFamily="34" typeface="思源黑体 CN Bold"/>
                <a:cs typeface="+mn-ea"/>
                <a:sym typeface="+mn-lt"/>
              </a:rPr>
              <a:t>急性胰腺炎护理查房</a:t>
            </a:r>
          </a:p>
        </p:txBody>
      </p:sp>
      <p:sp>
        <p:nvSpPr>
          <p:cNvPr id="11" name="矩形 10">
            <a:extLst>
              <a:ext uri="{FF2B5EF4-FFF2-40B4-BE49-F238E27FC236}">
                <a16:creationId xmlns:a16="http://schemas.microsoft.com/office/drawing/2014/main" id="{33450318-EED5-4BAA-9927-5C84836A2532}"/>
              </a:ext>
            </a:extLst>
          </p:cNvPr>
          <p:cNvSpPr/>
          <p:nvPr/>
        </p:nvSpPr>
        <p:spPr>
          <a:xfrm>
            <a:off x="5229465" y="1538598"/>
            <a:ext cx="1733070" cy="350498"/>
          </a:xfrm>
          <a:prstGeom prst="rect">
            <a:avLst/>
          </a:prstGeom>
          <a:solidFill>
            <a:srgbClr val="2F54BA"/>
          </a:solidFill>
          <a:ln>
            <a:noFill/>
          </a:ln>
        </p:spPr>
        <p:txBody>
          <a:bodyPr bIns="38089" lIns="76179" rIns="76179" tIns="38089"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eaLnBrk="1" fontAlgn="auto" hangingPunct="1">
              <a:spcBef>
                <a:spcPct val="0"/>
              </a:spcBef>
              <a:spcAft>
                <a:spcPct val="0"/>
              </a:spcAft>
              <a:defRPr/>
            </a:pPr>
            <a:r>
              <a:rPr altLang="en-US" b="1" lang="zh-CN">
                <a:solidFill>
                  <a:schemeClr val="bg1"/>
                </a:solidFill>
                <a:latin typeface="+mn-lt"/>
                <a:ea typeface="+mn-ea"/>
                <a:cs typeface="+mn-ea"/>
                <a:sym typeface="+mn-lt"/>
              </a:rPr>
              <a:t>某某市医院</a:t>
            </a:r>
          </a:p>
        </p:txBody>
      </p:sp>
      <p:grpSp>
        <p:nvGrpSpPr>
          <p:cNvPr id="20" name="组合 19">
            <a:extLst>
              <a:ext uri="{FF2B5EF4-FFF2-40B4-BE49-F238E27FC236}">
                <a16:creationId xmlns:a16="http://schemas.microsoft.com/office/drawing/2014/main" id="{9F81F107-251A-4646-B877-F957CC3E09AA}"/>
              </a:ext>
            </a:extLst>
          </p:cNvPr>
          <p:cNvGrpSpPr/>
          <p:nvPr/>
        </p:nvGrpSpPr>
        <p:grpSpPr>
          <a:xfrm>
            <a:off x="3971498" y="4273167"/>
            <a:ext cx="1705971" cy="443334"/>
            <a:chOff x="3971498" y="3346660"/>
            <a:chExt cx="1705971" cy="443334"/>
          </a:xfrm>
        </p:grpSpPr>
        <p:sp>
          <p:nvSpPr>
            <p:cNvPr id="16" name="矩形: 圆角 15">
              <a:extLst>
                <a:ext uri="{FF2B5EF4-FFF2-40B4-BE49-F238E27FC236}">
                  <a16:creationId xmlns:a16="http://schemas.microsoft.com/office/drawing/2014/main" id="{A6B2AA44-5CD8-4692-9957-4B5A59A2AF56}"/>
                </a:ext>
              </a:extLst>
            </p:cNvPr>
            <p:cNvSpPr/>
            <p:nvPr/>
          </p:nvSpPr>
          <p:spPr>
            <a:xfrm>
              <a:off x="3971498" y="3346660"/>
              <a:ext cx="1705971" cy="443334"/>
            </a:xfrm>
            <a:prstGeom prst="roundRect">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a:extLst>
                <a:ext uri="{FF2B5EF4-FFF2-40B4-BE49-F238E27FC236}">
                  <a16:creationId xmlns:a16="http://schemas.microsoft.com/office/drawing/2014/main" id="{94D94535-90F4-4247-9A17-640C65C56DFB}"/>
                </a:ext>
              </a:extLst>
            </p:cNvPr>
            <p:cNvSpPr txBox="1"/>
            <p:nvPr/>
          </p:nvSpPr>
          <p:spPr>
            <a:xfrm>
              <a:off x="4302478" y="3368272"/>
              <a:ext cx="1044011" cy="396240"/>
            </a:xfrm>
            <a:prstGeom prst="rect">
              <a:avLst/>
            </a:prstGeom>
            <a:noFill/>
          </p:spPr>
          <p:txBody>
            <a:bodyPr rtlCol="0" wrap="square">
              <a:spAutoFit/>
            </a:bodyPr>
            <a:lstStyle/>
            <a:p>
              <a:r>
                <a:rPr altLang="en-US" lang="zh-CN" sz="2000">
                  <a:solidFill>
                    <a:schemeClr val="bg1"/>
                  </a:solidFill>
                  <a:cs typeface="+mn-ea"/>
                  <a:sym typeface="+mn-lt"/>
                </a:rPr>
                <a:t>急诊科</a:t>
              </a:r>
            </a:p>
          </p:txBody>
        </p:sp>
      </p:grpSp>
      <p:grpSp>
        <p:nvGrpSpPr>
          <p:cNvPr id="21" name="组合 20">
            <a:extLst>
              <a:ext uri="{FF2B5EF4-FFF2-40B4-BE49-F238E27FC236}">
                <a16:creationId xmlns:a16="http://schemas.microsoft.com/office/drawing/2014/main" id="{515FCAA8-468C-4FC8-A902-ACAF90A0332F}"/>
              </a:ext>
            </a:extLst>
          </p:cNvPr>
          <p:cNvGrpSpPr/>
          <p:nvPr/>
        </p:nvGrpSpPr>
        <p:grpSpPr>
          <a:xfrm>
            <a:off x="6275038" y="4273167"/>
            <a:ext cx="2212013" cy="443334"/>
            <a:chOff x="4136988" y="3346660"/>
            <a:chExt cx="2092756" cy="443334"/>
          </a:xfrm>
        </p:grpSpPr>
        <p:sp>
          <p:nvSpPr>
            <p:cNvPr id="22" name="矩形: 圆角 21">
              <a:extLst>
                <a:ext uri="{FF2B5EF4-FFF2-40B4-BE49-F238E27FC236}">
                  <a16:creationId xmlns:a16="http://schemas.microsoft.com/office/drawing/2014/main" id="{25B6CADB-CDD8-435F-8687-4DBE3E484C7F}"/>
                </a:ext>
              </a:extLst>
            </p:cNvPr>
            <p:cNvSpPr/>
            <p:nvPr/>
          </p:nvSpPr>
          <p:spPr>
            <a:xfrm>
              <a:off x="4136988" y="3346660"/>
              <a:ext cx="2065460" cy="443334"/>
            </a:xfrm>
            <a:prstGeom prst="roundRect">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a:extLst>
                <a:ext uri="{FF2B5EF4-FFF2-40B4-BE49-F238E27FC236}">
                  <a16:creationId xmlns:a16="http://schemas.microsoft.com/office/drawing/2014/main" id="{9D6010D3-0486-45D0-BE64-82C4C8DDBBB0}"/>
                </a:ext>
              </a:extLst>
            </p:cNvPr>
            <p:cNvSpPr txBox="1"/>
            <p:nvPr/>
          </p:nvSpPr>
          <p:spPr>
            <a:xfrm>
              <a:off x="4164284" y="3368272"/>
              <a:ext cx="2065460" cy="396240"/>
            </a:xfrm>
            <a:prstGeom prst="rect">
              <a:avLst/>
            </a:prstGeom>
            <a:noFill/>
          </p:spPr>
          <p:txBody>
            <a:bodyPr rtlCol="0" wrap="square">
              <a:spAutoFit/>
            </a:bodyPr>
            <a:lstStyle/>
            <a:p>
              <a:r>
                <a:rPr altLang="en-US" lang="zh-CN" sz="2000">
                  <a:solidFill>
                    <a:schemeClr val="bg1"/>
                  </a:solidFill>
                  <a:cs typeface="+mn-ea"/>
                  <a:sym typeface="+mn-lt"/>
                </a:rPr>
                <a:t>汇报人：优页PPT</a:t>
              </a:r>
            </a:p>
          </p:txBody>
        </p:sp>
      </p:grpSp>
      <p:sp>
        <p:nvSpPr>
          <p:cNvPr id="2" name="文本框 1">
            <a:extLst>
              <a:ext uri="{FF2B5EF4-FFF2-40B4-BE49-F238E27FC236}">
                <a16:creationId xmlns:a16="http://schemas.microsoft.com/office/drawing/2014/main" id="{20B9695F-A92C-498F-8A73-DCBA451B9985}"/>
              </a:ext>
            </a:extLst>
          </p:cNvPr>
          <p:cNvSpPr txBox="1"/>
          <p:nvPr/>
        </p:nvSpPr>
        <p:spPr>
          <a:xfrm>
            <a:off x="3193889" y="3579199"/>
            <a:ext cx="5804223" cy="457200"/>
          </a:xfrm>
          <a:prstGeom prst="rect">
            <a:avLst/>
          </a:prstGeom>
          <a:noFill/>
        </p:spPr>
        <p:txBody>
          <a:bodyPr rtlCol="0" wrap="square">
            <a:spAutoFit/>
          </a:bodyPr>
          <a:lstStyle/>
          <a:p>
            <a:pPr algn="dist"/>
            <a:r>
              <a:rPr altLang="en-US" lang="zh-CN" sz="2400">
                <a:solidFill>
                  <a:srgbClr val="2F54BA"/>
                </a:solidFill>
              </a:rPr>
              <a:t>生活急救|急救常识|中毒急救|应急救护</a:t>
            </a:r>
          </a:p>
        </p:txBody>
      </p:sp>
    </p:spTree>
    <p:extLst>
      <p:ext uri="{BB962C8B-B14F-4D97-AF65-F5344CB8AC3E}">
        <p14:creationId val="639449667"/>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7"/>
                                        </p:tgtEl>
                                        <p:attrNameLst>
                                          <p:attrName>style.visibility</p:attrName>
                                        </p:attrNameLst>
                                      </p:cBhvr>
                                      <p:to>
                                        <p:strVal val="visible"/>
                                      </p:to>
                                    </p:set>
                                    <p:animEffect filter="wipe(down)" transition="in">
                                      <p:cBhvr>
                                        <p:cTn dur="750" id="7"/>
                                        <p:tgtEl>
                                          <p:spTgt spid="7"/>
                                        </p:tgtEl>
                                      </p:cBhvr>
                                    </p:animEffect>
                                  </p:childTnLst>
                                </p:cTn>
                              </p:par>
                            </p:childTnLst>
                          </p:cTn>
                        </p:par>
                        <p:par>
                          <p:cTn fill="hold" id="8" nodeType="afterGroup">
                            <p:stCondLst>
                              <p:cond delay="750"/>
                            </p:stCondLst>
                            <p:childTnLst>
                              <p:par>
                                <p:cTn fill="hold" id="9" nodeType="afterEffect" presetClass="entr" presetID="22" presetSubtype="4">
                                  <p:stCondLst>
                                    <p:cond delay="0"/>
                                  </p:stCondLst>
                                  <p:childTnLst>
                                    <p:set>
                                      <p:cBhvr>
                                        <p:cTn dur="1" fill="hold" id="10">
                                          <p:stCondLst>
                                            <p:cond delay="0"/>
                                          </p:stCondLst>
                                        </p:cTn>
                                        <p:tgtEl>
                                          <p:spTgt spid="9"/>
                                        </p:tgtEl>
                                        <p:attrNameLst>
                                          <p:attrName>style.visibility</p:attrName>
                                        </p:attrNameLst>
                                      </p:cBhvr>
                                      <p:to>
                                        <p:strVal val="visible"/>
                                      </p:to>
                                    </p:set>
                                    <p:animEffect filter="wipe(down)" transition="in">
                                      <p:cBhvr>
                                        <p:cTn dur="750" id="11"/>
                                        <p:tgtEl>
                                          <p:spTgt spid="9"/>
                                        </p:tgtEl>
                                      </p:cBhvr>
                                    </p:animEffect>
                                  </p:childTnLst>
                                </p:cTn>
                              </p:par>
                            </p:childTnLst>
                          </p:cTn>
                        </p:par>
                        <p:par>
                          <p:cTn fill="hold" id="12" nodeType="afterGroup">
                            <p:stCondLst>
                              <p:cond delay="1500"/>
                            </p:stCondLst>
                            <p:childTnLst>
                              <p:par>
                                <p:cTn fill="hold" grpId="0" id="13" nodeType="afterEffect" presetClass="entr" presetID="10" presetSubtype="0">
                                  <p:stCondLst>
                                    <p:cond delay="0"/>
                                  </p:stCondLst>
                                  <p:childTnLst>
                                    <p:set>
                                      <p:cBhvr>
                                        <p:cTn dur="1" fill="hold" id="14">
                                          <p:stCondLst>
                                            <p:cond delay="0"/>
                                          </p:stCondLst>
                                        </p:cTn>
                                        <p:tgtEl>
                                          <p:spTgt spid="11"/>
                                        </p:tgtEl>
                                        <p:attrNameLst>
                                          <p:attrName>style.visibility</p:attrName>
                                        </p:attrNameLst>
                                      </p:cBhvr>
                                      <p:to>
                                        <p:strVal val="visible"/>
                                      </p:to>
                                    </p:set>
                                    <p:animEffect filter="fade" transition="in">
                                      <p:cBhvr>
                                        <p:cTn dur="750" id="15"/>
                                        <p:tgtEl>
                                          <p:spTgt spid="11"/>
                                        </p:tgtEl>
                                      </p:cBhvr>
                                    </p:animEffect>
                                  </p:childTnLst>
                                </p:cTn>
                              </p:par>
                            </p:childTnLst>
                          </p:cTn>
                        </p:par>
                        <p:par>
                          <p:cTn fill="hold" id="16" nodeType="afterGroup">
                            <p:stCondLst>
                              <p:cond delay="2250"/>
                            </p:stCondLst>
                            <p:childTnLst>
                              <p:par>
                                <p:cTn fill="hold" id="17" nodeType="afterEffect" presetClass="entr" presetID="16" presetSubtype="21">
                                  <p:stCondLst>
                                    <p:cond delay="0"/>
                                  </p:stCondLst>
                                  <p:childTnLst>
                                    <p:set>
                                      <p:cBhvr>
                                        <p:cTn dur="1" fill="hold" id="18">
                                          <p:stCondLst>
                                            <p:cond delay="0"/>
                                          </p:stCondLst>
                                        </p:cTn>
                                        <p:tgtEl>
                                          <p:spTgt spid="10">
                                            <p:txEl>
                                              <p:pRg end="0" st="0"/>
                                            </p:txEl>
                                          </p:spTgt>
                                        </p:tgtEl>
                                        <p:attrNameLst>
                                          <p:attrName>style.visibility</p:attrName>
                                        </p:attrNameLst>
                                      </p:cBhvr>
                                      <p:to>
                                        <p:strVal val="visible"/>
                                      </p:to>
                                    </p:set>
                                    <p:animEffect filter="barn(inVertical)" transition="in">
                                      <p:cBhvr>
                                        <p:cTn dur="750" id="19"/>
                                        <p:tgtEl>
                                          <p:spTgt spid="10">
                                            <p:txEl>
                                              <p:pRg end="0" st="0"/>
                                            </p:txEl>
                                          </p:spTgt>
                                        </p:tgtEl>
                                      </p:cBhvr>
                                    </p:animEffect>
                                  </p:childTnLst>
                                </p:cTn>
                              </p:par>
                            </p:childTnLst>
                          </p:cTn>
                        </p:par>
                        <p:par>
                          <p:cTn fill="hold" id="20" nodeType="afterGroup">
                            <p:stCondLst>
                              <p:cond delay="3000"/>
                            </p:stCondLst>
                            <p:childTnLst>
                              <p:par>
                                <p:cTn fill="hold" id="21" nodeType="afterEffect" presetClass="entr" presetID="42" presetSubtype="0">
                                  <p:stCondLst>
                                    <p:cond delay="0"/>
                                  </p:stCondLst>
                                  <p:childTnLst>
                                    <p:set>
                                      <p:cBhvr>
                                        <p:cTn dur="1" fill="hold" id="22">
                                          <p:stCondLst>
                                            <p:cond delay="0"/>
                                          </p:stCondLst>
                                        </p:cTn>
                                        <p:tgtEl>
                                          <p:spTgt spid="20"/>
                                        </p:tgtEl>
                                        <p:attrNameLst>
                                          <p:attrName>style.visibility</p:attrName>
                                        </p:attrNameLst>
                                      </p:cBhvr>
                                      <p:to>
                                        <p:strVal val="visible"/>
                                      </p:to>
                                    </p:set>
                                    <p:animEffect filter="fade" transition="in">
                                      <p:cBhvr>
                                        <p:cTn dur="750" id="23"/>
                                        <p:tgtEl>
                                          <p:spTgt spid="20"/>
                                        </p:tgtEl>
                                      </p:cBhvr>
                                    </p:animEffect>
                                    <p:anim calcmode="lin" valueType="num">
                                      <p:cBhvr>
                                        <p:cTn dur="750" fill="hold" id="24"/>
                                        <p:tgtEl>
                                          <p:spTgt spid="20"/>
                                        </p:tgtEl>
                                        <p:attrNameLst>
                                          <p:attrName>ppt_x</p:attrName>
                                        </p:attrNameLst>
                                      </p:cBhvr>
                                      <p:tavLst>
                                        <p:tav tm="0">
                                          <p:val>
                                            <p:strVal val="#ppt_x"/>
                                          </p:val>
                                        </p:tav>
                                        <p:tav tm="100000">
                                          <p:val>
                                            <p:strVal val="#ppt_x"/>
                                          </p:val>
                                        </p:tav>
                                      </p:tavLst>
                                    </p:anim>
                                    <p:anim calcmode="lin" valueType="num">
                                      <p:cBhvr>
                                        <p:cTn dur="750" fill="hold" id="25"/>
                                        <p:tgtEl>
                                          <p:spTgt spid="20"/>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750"/>
                            </p:stCondLst>
                            <p:childTnLst>
                              <p:par>
                                <p:cTn fill="hold" id="27" nodeType="afterEffect" presetClass="entr" presetID="42" presetSubtype="0">
                                  <p:stCondLst>
                                    <p:cond delay="0"/>
                                  </p:stCondLst>
                                  <p:childTnLst>
                                    <p:set>
                                      <p:cBhvr>
                                        <p:cTn dur="1" fill="hold" id="28">
                                          <p:stCondLst>
                                            <p:cond delay="0"/>
                                          </p:stCondLst>
                                        </p:cTn>
                                        <p:tgtEl>
                                          <p:spTgt spid="21"/>
                                        </p:tgtEl>
                                        <p:attrNameLst>
                                          <p:attrName>style.visibility</p:attrName>
                                        </p:attrNameLst>
                                      </p:cBhvr>
                                      <p:to>
                                        <p:strVal val="visible"/>
                                      </p:to>
                                    </p:set>
                                    <p:animEffect filter="fade" transition="in">
                                      <p:cBhvr>
                                        <p:cTn dur="750" id="29"/>
                                        <p:tgtEl>
                                          <p:spTgt spid="21"/>
                                        </p:tgtEl>
                                      </p:cBhvr>
                                    </p:animEffect>
                                    <p:anim calcmode="lin" valueType="num">
                                      <p:cBhvr>
                                        <p:cTn dur="750" fill="hold" id="30"/>
                                        <p:tgtEl>
                                          <p:spTgt spid="21"/>
                                        </p:tgtEl>
                                        <p:attrNameLst>
                                          <p:attrName>ppt_x</p:attrName>
                                        </p:attrNameLst>
                                      </p:cBhvr>
                                      <p:tavLst>
                                        <p:tav tm="0">
                                          <p:val>
                                            <p:strVal val="#ppt_x"/>
                                          </p:val>
                                        </p:tav>
                                        <p:tav tm="100000">
                                          <p:val>
                                            <p:strVal val="#ppt_x"/>
                                          </p:val>
                                        </p:tav>
                                      </p:tavLst>
                                    </p:anim>
                                    <p:anim calcmode="lin" valueType="num">
                                      <p:cBhvr>
                                        <p:cTn dur="750" fill="hold" id="31"/>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CB857416-8143-48BA-94FC-D5C5678D2653}"/>
              </a:ext>
            </a:extLst>
          </p:cNvPr>
          <p:cNvPicPr>
            <a:picLocks noChangeAspect="1"/>
          </p:cNvPicPr>
          <p:nvPr/>
        </p:nvPicPr>
        <p:blipFill>
          <a:blip r:embed="rId2">
            <a:extLst>
              <a:ext uri="{28A0092B-C50C-407E-A947-70E740481C1C}">
                <a14:useLocalDpi val="0"/>
              </a:ext>
            </a:extLst>
          </a:blip>
          <a:stretch>
            <a:fillRect/>
          </a:stretch>
        </p:blipFill>
        <p:spPr>
          <a:xfrm>
            <a:off x="0" y="-133350"/>
            <a:ext cx="12192000" cy="6973063"/>
          </a:xfrm>
          <a:prstGeom prst="rect">
            <a:avLst/>
          </a:prstGeom>
        </p:spPr>
      </p:pic>
      <p:grpSp>
        <p:nvGrpSpPr>
          <p:cNvPr id="15" name="组合 14">
            <a:extLst>
              <a:ext uri="{FF2B5EF4-FFF2-40B4-BE49-F238E27FC236}">
                <a16:creationId xmlns:a16="http://schemas.microsoft.com/office/drawing/2014/main" id="{5EC3B136-CDDB-44D5-BC71-44CEB6C15FC7}"/>
              </a:ext>
            </a:extLst>
          </p:cNvPr>
          <p:cNvGrpSpPr/>
          <p:nvPr/>
        </p:nvGrpSpPr>
        <p:grpSpPr>
          <a:xfrm>
            <a:off x="4674568" y="774455"/>
            <a:ext cx="2842865" cy="505867"/>
            <a:chOff x="1456180" y="2565778"/>
            <a:chExt cx="2842865" cy="505867"/>
          </a:xfrm>
        </p:grpSpPr>
        <p:grpSp>
          <p:nvGrpSpPr>
            <p:cNvPr id="16" name="组合 15">
              <a:extLst>
                <a:ext uri="{FF2B5EF4-FFF2-40B4-BE49-F238E27FC236}">
                  <a16:creationId xmlns:a16="http://schemas.microsoft.com/office/drawing/2014/main" id="{2DB93155-802B-4106-8607-1442AFDB99A7}"/>
                </a:ext>
              </a:extLst>
            </p:cNvPr>
            <p:cNvGrpSpPr/>
            <p:nvPr/>
          </p:nvGrpSpPr>
          <p:grpSpPr>
            <a:xfrm>
              <a:off x="1456180" y="2565778"/>
              <a:ext cx="2842865" cy="505867"/>
              <a:chOff x="1346998" y="2661312"/>
              <a:chExt cx="5598932" cy="996288"/>
            </a:xfrm>
          </p:grpSpPr>
          <p:sp>
            <p:nvSpPr>
              <p:cNvPr id="18" name="椭圆 17">
                <a:extLst>
                  <a:ext uri="{FF2B5EF4-FFF2-40B4-BE49-F238E27FC236}">
                    <a16:creationId xmlns:a16="http://schemas.microsoft.com/office/drawing/2014/main" id="{94533AB8-04E3-45A0-A2E7-B308ACBF619C}"/>
                  </a:ext>
                </a:extLst>
              </p:cNvPr>
              <p:cNvSpPr/>
              <p:nvPr/>
            </p:nvSpPr>
            <p:spPr>
              <a:xfrm>
                <a:off x="1346998" y="2661312"/>
                <a:ext cx="996289" cy="996288"/>
              </a:xfrm>
              <a:prstGeom prst="ellipse">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00">
                  <a:latin charset="-122" panose="020b0200000000000000" pitchFamily="34" typeface="思源黑体 CN ExtraLight"/>
                  <a:ea charset="-122" panose="020b0200000000000000" pitchFamily="34" typeface="思源黑体 CN ExtraLight"/>
                </a:endParaRPr>
              </a:p>
            </p:txBody>
          </p:sp>
          <p:sp>
            <p:nvSpPr>
              <p:cNvPr id="19" name="矩形: 圆角 18">
                <a:extLst>
                  <a:ext uri="{FF2B5EF4-FFF2-40B4-BE49-F238E27FC236}">
                    <a16:creationId xmlns:a16="http://schemas.microsoft.com/office/drawing/2014/main" id="{560258D2-3874-4C9F-8156-28DC4C995445}"/>
                  </a:ext>
                </a:extLst>
              </p:cNvPr>
              <p:cNvSpPr/>
              <p:nvPr/>
            </p:nvSpPr>
            <p:spPr>
              <a:xfrm>
                <a:off x="2532833" y="2661312"/>
                <a:ext cx="4413097" cy="996288"/>
              </a:xfrm>
              <a:prstGeom prst="roundRect">
                <a:avLst>
                  <a:gd fmla="val 50000" name="adj"/>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r>
                  <a:rPr altLang="en-US" b="1" lang="zh-CN" spc="300" sz="2000">
                    <a:latin charset="-122" panose="020b0200000000000000" pitchFamily="34" typeface="思源黑体 CN ExtraLight"/>
                    <a:ea charset="-122" panose="020b0200000000000000" pitchFamily="34" typeface="思源黑体 CN ExtraLight"/>
                    <a:cs typeface="+mn-ea"/>
                    <a:sym typeface="+mn-lt"/>
                  </a:rPr>
                  <a:t>胰腺炎病因</a:t>
                </a:r>
              </a:p>
            </p:txBody>
          </p:sp>
        </p:grpSp>
        <p:sp>
          <p:nvSpPr>
            <p:cNvPr id="17" name="文本框 16">
              <a:extLst>
                <a:ext uri="{FF2B5EF4-FFF2-40B4-BE49-F238E27FC236}">
                  <a16:creationId xmlns:a16="http://schemas.microsoft.com/office/drawing/2014/main" id="{258441C7-9F0B-4002-B6FA-6CB68FBBF003}"/>
                </a:ext>
              </a:extLst>
            </p:cNvPr>
            <p:cNvSpPr txBox="1"/>
            <p:nvPr/>
          </p:nvSpPr>
          <p:spPr>
            <a:xfrm>
              <a:off x="1494952" y="2634045"/>
              <a:ext cx="424180" cy="365760"/>
            </a:xfrm>
            <a:prstGeom prst="rect">
              <a:avLst/>
            </a:prstGeom>
            <a:noFill/>
          </p:spPr>
          <p:txBody>
            <a:bodyPr rtlCol="0" wrap="none">
              <a:spAutoFit/>
            </a:bodyPr>
            <a:lstStyle/>
            <a:p>
              <a:r>
                <a:rPr altLang="zh-CN" lang="en-US">
                  <a:solidFill>
                    <a:schemeClr val="bg1"/>
                  </a:solidFill>
                </a:rPr>
                <a:t>02</a:t>
              </a:r>
            </a:p>
          </p:txBody>
        </p:sp>
      </p:grpSp>
      <p:sp>
        <p:nvSpPr>
          <p:cNvPr id="20" name="矩形 19">
            <a:extLst>
              <a:ext uri="{FF2B5EF4-FFF2-40B4-BE49-F238E27FC236}">
                <a16:creationId xmlns:a16="http://schemas.microsoft.com/office/drawing/2014/main" id="{211E1F1C-4842-4507-87F9-72EB70845A64}"/>
              </a:ext>
            </a:extLst>
          </p:cNvPr>
          <p:cNvSpPr/>
          <p:nvPr/>
        </p:nvSpPr>
        <p:spPr>
          <a:xfrm>
            <a:off x="-47259" y="4718302"/>
            <a:ext cx="12192000" cy="445625"/>
          </a:xfrm>
          <a:prstGeom prst="rect">
            <a:avLst/>
          </a:prstGeom>
          <a:solidFill>
            <a:srgbClr val="2F54BA"/>
          </a:solidFill>
          <a:ln algn="ctr" cap="flat" cmpd="sng" w="12700">
            <a:solidFill>
              <a:srgbClr val="2F54BA"/>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21" name="组合 20">
            <a:extLst>
              <a:ext uri="{FF2B5EF4-FFF2-40B4-BE49-F238E27FC236}">
                <a16:creationId xmlns:a16="http://schemas.microsoft.com/office/drawing/2014/main" id="{757E3432-8E52-4630-A623-7C71DEE7BAE4}"/>
              </a:ext>
            </a:extLst>
          </p:cNvPr>
          <p:cNvGrpSpPr/>
          <p:nvPr/>
        </p:nvGrpSpPr>
        <p:grpSpPr>
          <a:xfrm>
            <a:off x="6677761" y="1861905"/>
            <a:ext cx="4924890" cy="3134189"/>
            <a:chOff x="6987161" y="1906568"/>
            <a:chExt cx="3916045" cy="2492162"/>
          </a:xfrm>
          <a:effectLst>
            <a:reflection algn="bl" blurRad="6350" dir="5400000" endA="300" endPos="35000" rotWithShape="0" stA="52000" sy="-100000"/>
          </a:effectLst>
        </p:grpSpPr>
        <p:pic>
          <p:nvPicPr>
            <p:cNvPr id="26" name="图片 25">
              <a:extLst>
                <a:ext uri="{FF2B5EF4-FFF2-40B4-BE49-F238E27FC236}">
                  <a16:creationId xmlns:a16="http://schemas.microsoft.com/office/drawing/2014/main" id="{7BC6EC35-16B9-4D44-B4DE-448A76FCBF8B}"/>
                </a:ext>
              </a:extLst>
            </p:cNvPr>
            <p:cNvPicPr>
              <a:picLocks noChangeAspect="1"/>
            </p:cNvPicPr>
            <p:nvPr/>
          </p:nvPicPr>
          <p:blipFill>
            <a:blip r:embed="rId3"/>
            <a:stretch>
              <a:fillRect/>
            </a:stretch>
          </p:blipFill>
          <p:spPr>
            <a:xfrm>
              <a:off x="6987161" y="1906568"/>
              <a:ext cx="3916045" cy="2492162"/>
            </a:xfrm>
            <a:prstGeom prst="rect">
              <a:avLst/>
            </a:prstGeom>
          </p:spPr>
        </p:pic>
        <p:sp>
          <p:nvSpPr>
            <p:cNvPr id="27" name="矩形 26">
              <a:extLst>
                <a:ext uri="{FF2B5EF4-FFF2-40B4-BE49-F238E27FC236}">
                  <a16:creationId xmlns:a16="http://schemas.microsoft.com/office/drawing/2014/main" id="{AB3FC42A-4806-4211-ADD4-D28FD55AEABC}"/>
                </a:ext>
              </a:extLst>
            </p:cNvPr>
            <p:cNvSpPr/>
            <p:nvPr/>
          </p:nvSpPr>
          <p:spPr>
            <a:xfrm>
              <a:off x="7501283" y="2232277"/>
              <a:ext cx="2803861" cy="1784785"/>
            </a:xfrm>
            <a:prstGeom prst="rect">
              <a:avLst/>
            </a:prstGeom>
            <a:blipFill dpi="0" rotWithShape="1">
              <a:blip r:embed="rId4">
                <a:extLst>
                  <a:ext uri="{28A0092B-C50C-407E-A947-70E740481C1C}">
                    <a14:useLocalDpi val="0"/>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28" name="Rectangle 3">
            <a:extLst>
              <a:ext uri="{FF2B5EF4-FFF2-40B4-BE49-F238E27FC236}">
                <a16:creationId xmlns:a16="http://schemas.microsoft.com/office/drawing/2014/main" id="{F69A1D5B-D04F-488F-A533-F924FA5AA6FC}"/>
              </a:ext>
            </a:extLst>
          </p:cNvPr>
          <p:cNvSpPr>
            <a:spLocks noChangeArrowheads="1" noGrp="1"/>
          </p:cNvSpPr>
          <p:nvPr/>
        </p:nvSpPr>
        <p:spPr>
          <a:xfrm>
            <a:off x="936746" y="2455122"/>
            <a:ext cx="5635450" cy="2241850"/>
          </a:xfrm>
          <a:prstGeom prst="rect">
            <a:avLst/>
          </a:prstGeom>
          <a:noFill/>
          <a:ln>
            <a:noFill/>
          </a:ln>
        </p:spPr>
        <p:txBody>
          <a:bodyPr anchor="t" anchorCtr="0" bIns="45720" compatLnSpc="1" lIns="91440" numCol="1" rIns="91440" tIns="45720" vert="horz" wrap="square"/>
          <a:lstStyle>
            <a:lvl1pPr algn="l" eaLnBrk="0" fontAlgn="base" hangingPunct="0" indent="-342900" marL="342900" rtl="0">
              <a:spcBef>
                <a:spcPct val="20000"/>
              </a:spcBef>
              <a:spcAft>
                <a:spcPct val="0"/>
              </a:spcAft>
              <a:buChar char="•"/>
              <a:defRPr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sz="2800">
                <a:solidFill>
                  <a:schemeClr val="tx1"/>
                </a:solidFill>
                <a:latin typeface="+mn-lt"/>
              </a:defRPr>
            </a:lvl2pPr>
            <a:lvl3pPr algn="l" eaLnBrk="0" fontAlgn="base" hangingPunct="0" indent="-228600" marL="1143000" rtl="0">
              <a:spcBef>
                <a:spcPct val="20000"/>
              </a:spcBef>
              <a:spcAft>
                <a:spcPct val="0"/>
              </a:spcAft>
              <a:buChar char="•"/>
              <a:defRPr sz="2400">
                <a:solidFill>
                  <a:schemeClr val="tx1"/>
                </a:solidFill>
                <a:latin typeface="+mn-lt"/>
              </a:defRPr>
            </a:lvl3pPr>
            <a:lvl4pPr algn="l" eaLnBrk="0" fontAlgn="base" hangingPunct="0" indent="-228600" marL="1600200" rtl="0">
              <a:spcBef>
                <a:spcPct val="20000"/>
              </a:spcBef>
              <a:spcAft>
                <a:spcPct val="0"/>
              </a:spcAft>
              <a:buChar char="–"/>
              <a:defRPr sz="2000">
                <a:solidFill>
                  <a:schemeClr val="tx1"/>
                </a:solidFill>
                <a:latin typeface="+mn-lt"/>
              </a:defRPr>
            </a:lvl4pPr>
            <a:lvl5pPr algn="l" eaLnBrk="0" fontAlgn="base" hangingPunct="0" indent="-228600" marL="2057400" rtl="0">
              <a:spcBef>
                <a:spcPct val="20000"/>
              </a:spcBef>
              <a:spcAft>
                <a:spcPct val="0"/>
              </a:spcAft>
              <a:buChar char="»"/>
              <a:defRPr sz="2000">
                <a:solidFill>
                  <a:schemeClr val="tx1"/>
                </a:solidFill>
                <a:latin typeface="+mn-lt"/>
              </a:defRPr>
            </a:lvl5pPr>
            <a:lvl6pPr algn="l" fontAlgn="base" indent="-228600" marL="2514600" rtl="0">
              <a:spcBef>
                <a:spcPct val="20000"/>
              </a:spcBef>
              <a:spcAft>
                <a:spcPct val="0"/>
              </a:spcAft>
              <a:buChar char="»"/>
              <a:defRPr sz="2000">
                <a:solidFill>
                  <a:schemeClr val="tx1"/>
                </a:solidFill>
                <a:latin typeface="+mn-lt"/>
              </a:defRPr>
            </a:lvl6pPr>
            <a:lvl7pPr algn="l" fontAlgn="base" indent="-228600" marL="2971800" rtl="0">
              <a:spcBef>
                <a:spcPct val="20000"/>
              </a:spcBef>
              <a:spcAft>
                <a:spcPct val="0"/>
              </a:spcAft>
              <a:buChar char="»"/>
              <a:defRPr sz="2000">
                <a:solidFill>
                  <a:schemeClr val="tx1"/>
                </a:solidFill>
                <a:latin typeface="+mn-lt"/>
              </a:defRPr>
            </a:lvl7pPr>
            <a:lvl8pPr algn="l" fontAlgn="base" indent="-228600" marL="3429000" rtl="0">
              <a:spcBef>
                <a:spcPct val="20000"/>
              </a:spcBef>
              <a:spcAft>
                <a:spcPct val="0"/>
              </a:spcAft>
              <a:buChar char="»"/>
              <a:defRPr sz="2000">
                <a:solidFill>
                  <a:schemeClr val="tx1"/>
                </a:solidFill>
                <a:latin typeface="+mn-lt"/>
              </a:defRPr>
            </a:lvl8pPr>
            <a:lvl9pPr algn="l" fontAlgn="base" indent="-228600" marL="3886200" rtl="0">
              <a:spcBef>
                <a:spcPct val="20000"/>
              </a:spcBef>
              <a:spcAft>
                <a:spcPct val="0"/>
              </a:spcAft>
              <a:buChar char="»"/>
              <a:defRPr sz="2000">
                <a:solidFill>
                  <a:schemeClr val="tx1"/>
                </a:solidFill>
                <a:latin typeface="+mn-lt"/>
              </a:defRPr>
            </a:lvl9pPr>
          </a:lstStyle>
          <a:p>
            <a:pPr eaLnBrk="1" hangingPunct="1">
              <a:buClr>
                <a:schemeClr val="tx2"/>
              </a:buClr>
              <a:buFont charset="2" panose="05000000000000000000" pitchFamily="2" typeface="Wingdings"/>
              <a:buChar char="ü"/>
            </a:pPr>
            <a:r>
              <a:rPr altLang="zh-CN" lang="en-US" sz="1600">
                <a:solidFill>
                  <a:srgbClr val="2F54BA"/>
                </a:solidFill>
                <a:latin charset="-122" panose="020b0200000000000000" pitchFamily="34" typeface="思源黑体 CN ExtraLight"/>
                <a:ea charset="-122" panose="020b0200000000000000" pitchFamily="34" typeface="思源黑体 CN ExtraLight"/>
                <a:cs typeface="+mn-ea"/>
                <a:sym typeface="+mn-lt"/>
              </a:rPr>
              <a:t>2.酗酒、暴饮暴食</a:t>
            </a:r>
          </a:p>
          <a:p>
            <a:pPr eaLnBrk="1" hangingPunct="1">
              <a:buClr>
                <a:schemeClr val="tx2"/>
              </a:buClr>
              <a:buFont charset="2" panose="05000000000000000000" pitchFamily="2" typeface="Wingdings"/>
              <a:buChar char="ü"/>
            </a:pPr>
            <a:r>
              <a:rPr altLang="zh-CN" lang="en-US" sz="1600">
                <a:solidFill>
                  <a:srgbClr val="2F54BA"/>
                </a:solidFill>
                <a:latin charset="-122" panose="020b0200000000000000" pitchFamily="34" typeface="思源黑体 CN ExtraLight"/>
                <a:ea charset="-122" panose="020b0200000000000000" pitchFamily="34" typeface="思源黑体 CN ExtraLight"/>
                <a:cs typeface="+mn-ea"/>
                <a:sym typeface="+mn-lt"/>
              </a:rPr>
              <a:t>3.十二指肠液返流：入胰管，其内肠酶激活胰酶</a:t>
            </a:r>
          </a:p>
          <a:p>
            <a:pPr eaLnBrk="1" hangingPunct="1">
              <a:buClr>
                <a:schemeClr val="tx2"/>
              </a:buClr>
              <a:buFont charset="2" panose="05000000000000000000" pitchFamily="2" typeface="Wingdings"/>
              <a:buChar char="ü"/>
            </a:pPr>
            <a:r>
              <a:rPr altLang="zh-CN" lang="en-US" sz="1600">
                <a:solidFill>
                  <a:srgbClr val="2F54BA"/>
                </a:solidFill>
                <a:latin charset="-122" panose="020b0200000000000000" pitchFamily="34" typeface="思源黑体 CN ExtraLight"/>
                <a:ea charset="-122" panose="020b0200000000000000" pitchFamily="34" typeface="思源黑体 CN ExtraLight"/>
                <a:cs typeface="+mn-ea"/>
                <a:sym typeface="+mn-lt"/>
              </a:rPr>
              <a:t>4.外伤及手术检查：胰腺外伤；胃、胆道手术；ERCP等</a:t>
            </a:r>
          </a:p>
          <a:p>
            <a:pPr eaLnBrk="1" hangingPunct="1">
              <a:buClr>
                <a:schemeClr val="tx2"/>
              </a:buClr>
              <a:buFont charset="2" panose="05000000000000000000" pitchFamily="2" typeface="Wingdings"/>
              <a:buChar char="ü"/>
            </a:pPr>
            <a:r>
              <a:rPr altLang="zh-CN" lang="en-US" sz="1600">
                <a:solidFill>
                  <a:srgbClr val="2F54BA"/>
                </a:solidFill>
                <a:latin charset="-122" panose="020b0200000000000000" pitchFamily="34" typeface="思源黑体 CN ExtraLight"/>
                <a:ea charset="-122" panose="020b0200000000000000" pitchFamily="34" typeface="思源黑体 CN ExtraLight"/>
                <a:cs typeface="+mn-ea"/>
                <a:sym typeface="+mn-lt"/>
              </a:rPr>
              <a:t>5.其它：如细菌或病毒感染等</a:t>
            </a:r>
          </a:p>
          <a:p>
            <a:pPr eaLnBrk="1" hangingPunct="1">
              <a:buClr>
                <a:schemeClr val="tx2"/>
              </a:buClr>
              <a:buFont charset="2" panose="05000000000000000000" pitchFamily="2" typeface="Wingdings"/>
              <a:buChar char="ü"/>
            </a:pPr>
            <a:r>
              <a:rPr altLang="zh-CN" lang="en-US" sz="1600">
                <a:solidFill>
                  <a:srgbClr val="2F54BA"/>
                </a:solidFill>
                <a:latin charset="-122" panose="020b0200000000000000" pitchFamily="34" typeface="思源黑体 CN ExtraLight"/>
                <a:ea charset="-122" panose="020b0200000000000000" pitchFamily="34" typeface="思源黑体 CN ExtraLight"/>
                <a:cs typeface="+mn-ea"/>
                <a:sym typeface="+mn-lt"/>
              </a:rPr>
              <a:t>急性胰腺炎可是由多种病因引起，但都具有相同的病理生理过程，即一系列胰腺消化酶被激活导致胰腺的自身消化。</a:t>
            </a:r>
          </a:p>
        </p:txBody>
      </p:sp>
    </p:spTree>
    <p:extLst>
      <p:ext uri="{BB962C8B-B14F-4D97-AF65-F5344CB8AC3E}">
        <p14:creationId val="3638900321"/>
      </p:ext>
    </p:extLst>
  </p:cSld>
  <p:clrMapOvr>
    <a:masterClrMapping/>
  </p:clrMapOvr>
  <p:transition advTm="100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750" id="7"/>
                                        <p:tgtEl>
                                          <p:spTgt spid="15"/>
                                        </p:tgtEl>
                                      </p:cBhvr>
                                    </p:animEffect>
                                  </p:childTnLst>
                                </p:cTn>
                              </p:par>
                            </p:childTnLst>
                          </p:cTn>
                        </p:par>
                        <p:par>
                          <p:cTn fill="hold" id="8" nodeType="afterGroup">
                            <p:stCondLst>
                              <p:cond delay="750"/>
                            </p:stCondLst>
                            <p:childTnLst>
                              <p:par>
                                <p:cTn fill="hold" id="9" nodeType="afterEffect" presetClass="entr" presetID="22" presetSubtype="4">
                                  <p:stCondLst>
                                    <p:cond delay="0"/>
                                  </p:stCondLst>
                                  <p:childTnLst>
                                    <p:set>
                                      <p:cBhvr>
                                        <p:cTn dur="1" fill="hold" id="10">
                                          <p:stCondLst>
                                            <p:cond delay="0"/>
                                          </p:stCondLst>
                                        </p:cTn>
                                        <p:tgtEl>
                                          <p:spTgt spid="21"/>
                                        </p:tgtEl>
                                        <p:attrNameLst>
                                          <p:attrName>style.visibility</p:attrName>
                                        </p:attrNameLst>
                                      </p:cBhvr>
                                      <p:to>
                                        <p:strVal val="visible"/>
                                      </p:to>
                                    </p:set>
                                    <p:animEffect filter="wipe(down)" transition="in">
                                      <p:cBhvr>
                                        <p:cTn dur="750" id="11"/>
                                        <p:tgtEl>
                                          <p:spTgt spid="21"/>
                                        </p:tgtEl>
                                      </p:cBhvr>
                                    </p:animEffect>
                                  </p:childTnLst>
                                </p:cTn>
                              </p:par>
                            </p:childTnLst>
                          </p:cTn>
                        </p:par>
                        <p:par>
                          <p:cTn fill="hold" id="12" nodeType="afterGroup">
                            <p:stCondLst>
                              <p:cond delay="1500"/>
                            </p:stCondLst>
                            <p:childTnLst>
                              <p:par>
                                <p:cTn fill="hold" grpId="0" id="13" nodeType="afterEffect" presetClass="entr" presetID="16" presetSubtype="21">
                                  <p:stCondLst>
                                    <p:cond delay="0"/>
                                  </p:stCondLst>
                                  <p:childTnLst>
                                    <p:set>
                                      <p:cBhvr>
                                        <p:cTn dur="1" fill="hold" id="14">
                                          <p:stCondLst>
                                            <p:cond delay="0"/>
                                          </p:stCondLst>
                                        </p:cTn>
                                        <p:tgtEl>
                                          <p:spTgt spid="28"/>
                                        </p:tgtEl>
                                        <p:attrNameLst>
                                          <p:attrName>style.visibility</p:attrName>
                                        </p:attrNameLst>
                                      </p:cBhvr>
                                      <p:to>
                                        <p:strVal val="visible"/>
                                      </p:to>
                                    </p:set>
                                    <p:animEffect filter="barn(inVertical)" transition="in">
                                      <p:cBhvr>
                                        <p:cTn dur="750" id="15"/>
                                        <p:tgtEl>
                                          <p:spTgt spid="28"/>
                                        </p:tgtEl>
                                      </p:cBhvr>
                                    </p:animEffect>
                                  </p:childTnLst>
                                </p:cTn>
                              </p:par>
                            </p:childTnLst>
                          </p:cTn>
                        </p:par>
                        <p:par>
                          <p:cTn fill="hold" id="16" nodeType="afterGroup">
                            <p:stCondLst>
                              <p:cond delay="2250"/>
                            </p:stCondLst>
                            <p:childTnLst>
                              <p:par>
                                <p:cTn fill="hold" grpId="0" id="17" nodeType="afterEffect" presetClass="entr" presetID="2" presetSubtype="8">
                                  <p:stCondLst>
                                    <p:cond delay="0"/>
                                  </p:stCondLst>
                                  <p:childTnLst>
                                    <p:set>
                                      <p:cBhvr>
                                        <p:cTn dur="1" fill="hold" id="18">
                                          <p:stCondLst>
                                            <p:cond delay="0"/>
                                          </p:stCondLst>
                                        </p:cTn>
                                        <p:tgtEl>
                                          <p:spTgt spid="20"/>
                                        </p:tgtEl>
                                        <p:attrNameLst>
                                          <p:attrName>style.visibility</p:attrName>
                                        </p:attrNameLst>
                                      </p:cBhvr>
                                      <p:to>
                                        <p:strVal val="visible"/>
                                      </p:to>
                                    </p:set>
                                    <p:anim calcmode="lin" valueType="num">
                                      <p:cBhvr additive="base">
                                        <p:cTn dur="750" fill="hold" id="19"/>
                                        <p:tgtEl>
                                          <p:spTgt spid="20"/>
                                        </p:tgtEl>
                                        <p:attrNameLst>
                                          <p:attrName>ppt_x</p:attrName>
                                        </p:attrNameLst>
                                      </p:cBhvr>
                                      <p:tavLst>
                                        <p:tav tm="0">
                                          <p:val>
                                            <p:strVal val="0-#ppt_w/2"/>
                                          </p:val>
                                        </p:tav>
                                        <p:tav tm="100000">
                                          <p:val>
                                            <p:strVal val="#ppt_x"/>
                                          </p:val>
                                        </p:tav>
                                      </p:tavLst>
                                    </p:anim>
                                    <p:anim calcmode="lin" valueType="num">
                                      <p:cBhvr additive="base">
                                        <p:cTn dur="750" fill="hold" id="20"/>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a:extLst>
              <a:ext uri="{FF2B5EF4-FFF2-40B4-BE49-F238E27FC236}">
                <a16:creationId xmlns:a16="http://schemas.microsoft.com/office/drawing/2014/main" id="{58E9CB16-9A5F-45E0-ACA8-AFC9421511B5}"/>
              </a:ext>
            </a:extLst>
          </p:cNvPr>
          <p:cNvPicPr>
            <a:picLocks noChangeAspect="1"/>
          </p:cNvPicPr>
          <p:nvPr/>
        </p:nvPicPr>
        <p:blipFill>
          <a:blip r:embed="rId2">
            <a:extLst>
              <a:ext uri="{28A0092B-C50C-407E-A947-70E740481C1C}">
                <a14:useLocalDpi val="0"/>
              </a:ext>
            </a:extLst>
          </a:blip>
          <a:stretch>
            <a:fillRect/>
          </a:stretch>
        </p:blipFill>
        <p:spPr>
          <a:xfrm>
            <a:off x="0" y="-133350"/>
            <a:ext cx="12192000" cy="6973063"/>
          </a:xfrm>
          <a:prstGeom prst="rect">
            <a:avLst/>
          </a:prstGeom>
        </p:spPr>
      </p:pic>
      <p:grpSp>
        <p:nvGrpSpPr>
          <p:cNvPr id="9" name="组合 8">
            <a:extLst>
              <a:ext uri="{FF2B5EF4-FFF2-40B4-BE49-F238E27FC236}">
                <a16:creationId xmlns:a16="http://schemas.microsoft.com/office/drawing/2014/main" id="{5F21C51B-DADD-4BC0-A970-8E2FE097BE03}"/>
              </a:ext>
            </a:extLst>
          </p:cNvPr>
          <p:cNvGrpSpPr/>
          <p:nvPr/>
        </p:nvGrpSpPr>
        <p:grpSpPr>
          <a:xfrm>
            <a:off x="8785638" y="2329505"/>
            <a:ext cx="2034947" cy="792293"/>
            <a:chOff x="9017650" y="2329505"/>
            <a:chExt cx="2034947" cy="792293"/>
          </a:xfrm>
        </p:grpSpPr>
        <p:sp>
          <p:nvSpPr>
            <p:cNvPr id="67" name="文本框 98">
              <a:extLst>
                <a:ext uri="{FF2B5EF4-FFF2-40B4-BE49-F238E27FC236}">
                  <a16:creationId xmlns:a16="http://schemas.microsoft.com/office/drawing/2014/main" id="{CBDFB33F-4F00-496A-823C-31FC986BFEDD}"/>
                </a:ext>
              </a:extLst>
            </p:cNvPr>
            <p:cNvSpPr txBox="1"/>
            <p:nvPr/>
          </p:nvSpPr>
          <p:spPr>
            <a:xfrm>
              <a:off x="10122764" y="2329505"/>
              <a:ext cx="929833" cy="7620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r>
                <a:rPr altLang="zh-CN" lang="en-US" sz="4400">
                  <a:solidFill>
                    <a:srgbClr val="2F54BA"/>
                  </a:solidFill>
                  <a:latin charset="-122" panose="020b0a00000000000000" pitchFamily="34" typeface="思源黑体 CN Heavy"/>
                  <a:ea charset="-122" panose="020b0a00000000000000" pitchFamily="34" typeface="思源黑体 CN Heavy"/>
                </a:rPr>
                <a:t>03</a:t>
              </a:r>
            </a:p>
          </p:txBody>
        </p:sp>
        <p:cxnSp>
          <p:nvCxnSpPr>
            <p:cNvPr id="70" name="直接连接符 69">
              <a:extLst>
                <a:ext uri="{FF2B5EF4-FFF2-40B4-BE49-F238E27FC236}">
                  <a16:creationId xmlns:a16="http://schemas.microsoft.com/office/drawing/2014/main" id="{B009EB0C-EA23-4659-8FE6-29B796B21D0C}"/>
                </a:ext>
              </a:extLst>
            </p:cNvPr>
            <p:cNvCxnSpPr/>
            <p:nvPr/>
          </p:nvCxnSpPr>
          <p:spPr>
            <a:xfrm>
              <a:off x="9017650" y="3121798"/>
              <a:ext cx="1922244" cy="0"/>
            </a:xfrm>
            <a:prstGeom prst="line">
              <a:avLst/>
            </a:prstGeom>
            <a:ln>
              <a:solidFill>
                <a:srgbClr val="2F54BA"/>
              </a:solidFill>
            </a:ln>
          </p:spPr>
          <p:style>
            <a:lnRef idx="1">
              <a:schemeClr val="accent3"/>
            </a:lnRef>
            <a:fillRef idx="0">
              <a:schemeClr val="accent3"/>
            </a:fillRef>
            <a:effectRef idx="0">
              <a:schemeClr val="accent3"/>
            </a:effectRef>
            <a:fontRef idx="minor">
              <a:schemeClr val="tx1"/>
            </a:fontRef>
          </p:style>
        </p:cxnSp>
      </p:grpSp>
      <p:sp>
        <p:nvSpPr>
          <p:cNvPr id="71" name="文本框 62">
            <a:extLst>
              <a:ext uri="{FF2B5EF4-FFF2-40B4-BE49-F238E27FC236}">
                <a16:creationId xmlns:a16="http://schemas.microsoft.com/office/drawing/2014/main" id="{969787CC-6C84-483B-8CBA-5EC2F2DCB8A7}"/>
              </a:ext>
            </a:extLst>
          </p:cNvPr>
          <p:cNvSpPr txBox="1"/>
          <p:nvPr/>
        </p:nvSpPr>
        <p:spPr>
          <a:xfrm>
            <a:off x="5295900" y="3251223"/>
            <a:ext cx="5649581" cy="10058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defRPr/>
            </a:pPr>
            <a:r>
              <a:rPr altLang="en-US" lang="zh-CN" sz="6000">
                <a:solidFill>
                  <a:srgbClr val="2F54BA"/>
                </a:solidFill>
                <a:latin charset="-122" panose="020b0800000000000000" pitchFamily="34" typeface="思源黑体 CN Bold"/>
                <a:ea charset="-122" panose="020b0800000000000000" pitchFamily="34" typeface="思源黑体 CN Bold"/>
                <a:cs typeface="+mn-ea"/>
                <a:sym typeface="+mn-lt"/>
              </a:rPr>
              <a:t>胰腺炎的治疗</a:t>
            </a:r>
          </a:p>
        </p:txBody>
      </p:sp>
      <p:grpSp>
        <p:nvGrpSpPr>
          <p:cNvPr id="10" name="组合 9">
            <a:extLst>
              <a:ext uri="{FF2B5EF4-FFF2-40B4-BE49-F238E27FC236}">
                <a16:creationId xmlns:a16="http://schemas.microsoft.com/office/drawing/2014/main" id="{9AC6FA79-7375-45DE-A2C9-22BA918A1F81}"/>
              </a:ext>
            </a:extLst>
          </p:cNvPr>
          <p:cNvGrpSpPr/>
          <p:nvPr/>
        </p:nvGrpSpPr>
        <p:grpSpPr>
          <a:xfrm>
            <a:off x="5493155" y="4541694"/>
            <a:ext cx="5141308" cy="314034"/>
            <a:chOff x="5725167" y="4541694"/>
            <a:chExt cx="5141308" cy="314034"/>
          </a:xfrm>
        </p:grpSpPr>
        <p:sp>
          <p:nvSpPr>
            <p:cNvPr id="68" name="圆: 空心 67">
              <a:extLst>
                <a:ext uri="{FF2B5EF4-FFF2-40B4-BE49-F238E27FC236}">
                  <a16:creationId xmlns:a16="http://schemas.microsoft.com/office/drawing/2014/main" id="{A42B4A91-69F2-4A7B-AF80-A3D7DC597C7B}"/>
                </a:ext>
              </a:extLst>
            </p:cNvPr>
            <p:cNvSpPr/>
            <p:nvPr/>
          </p:nvSpPr>
          <p:spPr>
            <a:xfrm>
              <a:off x="5725167" y="4541694"/>
              <a:ext cx="314034" cy="314034"/>
            </a:xfrm>
            <a:prstGeom prst="donut">
              <a:avLst>
                <a:gd fmla="val 5134" name="adj"/>
              </a:avLst>
            </a:prstGeom>
            <a:solidFill>
              <a:srgbClr val="FF9E00"/>
            </a:solidFill>
            <a:ln algn="ctr" cap="flat" cmpd="sng" w="12700">
              <a:solidFill>
                <a:srgbClr val="2F54BA"/>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72" name="组合 71">
              <a:extLst>
                <a:ext uri="{FF2B5EF4-FFF2-40B4-BE49-F238E27FC236}">
                  <a16:creationId xmlns:a16="http://schemas.microsoft.com/office/drawing/2014/main" id="{9E878A1F-5E78-46A6-962B-987278934717}"/>
                </a:ext>
              </a:extLst>
            </p:cNvPr>
            <p:cNvGrpSpPr/>
            <p:nvPr/>
          </p:nvGrpSpPr>
          <p:grpSpPr>
            <a:xfrm>
              <a:off x="8286130" y="4541694"/>
              <a:ext cx="2580345" cy="118853"/>
              <a:chOff x="9204217" y="4110247"/>
              <a:chExt cx="2580345" cy="118853"/>
            </a:xfrm>
            <a:solidFill>
              <a:srgbClr val="2F54BA"/>
            </a:solidFill>
          </p:grpSpPr>
          <p:sp>
            <p:nvSpPr>
              <p:cNvPr id="73" name="椭圆 72">
                <a:extLst>
                  <a:ext uri="{FF2B5EF4-FFF2-40B4-BE49-F238E27FC236}">
                    <a16:creationId xmlns:a16="http://schemas.microsoft.com/office/drawing/2014/main" id="{A801D43D-102A-48CE-B5E2-D2B2A0F2DE4D}"/>
                  </a:ext>
                </a:extLst>
              </p:cNvPr>
              <p:cNvSpPr/>
              <p:nvPr/>
            </p:nvSpPr>
            <p:spPr>
              <a:xfrm>
                <a:off x="11665709" y="4110247"/>
                <a:ext cx="118853" cy="118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74" name="椭圆 73">
                <a:extLst>
                  <a:ext uri="{FF2B5EF4-FFF2-40B4-BE49-F238E27FC236}">
                    <a16:creationId xmlns:a16="http://schemas.microsoft.com/office/drawing/2014/main" id="{8AC73235-2532-4CB1-8663-39D63F15AA52}"/>
                  </a:ext>
                </a:extLst>
              </p:cNvPr>
              <p:cNvSpPr/>
              <p:nvPr/>
            </p:nvSpPr>
            <p:spPr>
              <a:xfrm>
                <a:off x="11446342" y="4110247"/>
                <a:ext cx="118853" cy="118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75" name="椭圆 74">
                <a:extLst>
                  <a:ext uri="{FF2B5EF4-FFF2-40B4-BE49-F238E27FC236}">
                    <a16:creationId xmlns:a16="http://schemas.microsoft.com/office/drawing/2014/main" id="{8421D6DD-BDC7-428A-AE54-4DE1F539CAE0}"/>
                  </a:ext>
                </a:extLst>
              </p:cNvPr>
              <p:cNvSpPr/>
              <p:nvPr/>
            </p:nvSpPr>
            <p:spPr>
              <a:xfrm>
                <a:off x="11226975" y="4110247"/>
                <a:ext cx="118853" cy="118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cxnSp>
            <p:nvCxnSpPr>
              <p:cNvPr id="76" name="直接连接符 75">
                <a:extLst>
                  <a:ext uri="{FF2B5EF4-FFF2-40B4-BE49-F238E27FC236}">
                    <a16:creationId xmlns:a16="http://schemas.microsoft.com/office/drawing/2014/main" id="{3FC5E71D-FE38-42F3-AAC9-9860C4550A7A}"/>
                  </a:ext>
                </a:extLst>
              </p:cNvPr>
              <p:cNvCxnSpPr/>
              <p:nvPr/>
            </p:nvCxnSpPr>
            <p:spPr>
              <a:xfrm>
                <a:off x="9204217" y="4169673"/>
                <a:ext cx="1922244" cy="0"/>
              </a:xfrm>
              <a:prstGeom prst="line">
                <a:avLst/>
              </a:prstGeom>
              <a:grpFill/>
              <a:ln>
                <a:solidFill>
                  <a:srgbClr val="2F54BA"/>
                </a:solidFill>
              </a:ln>
            </p:spPr>
            <p:style>
              <a:lnRef idx="1">
                <a:schemeClr val="accent3"/>
              </a:lnRef>
              <a:fillRef idx="0">
                <a:schemeClr val="accent3"/>
              </a:fillRef>
              <a:effectRef idx="0">
                <a:schemeClr val="accent3"/>
              </a:effectRef>
              <a:fontRef idx="minor">
                <a:schemeClr val="tx1"/>
              </a:fontRef>
            </p:style>
          </p:cxnSp>
        </p:grpSp>
      </p:grpSp>
      <p:pic>
        <p:nvPicPr>
          <p:cNvPr id="8" name="图片 7">
            <a:extLst>
              <a:ext uri="{FF2B5EF4-FFF2-40B4-BE49-F238E27FC236}">
                <a16:creationId xmlns:a16="http://schemas.microsoft.com/office/drawing/2014/main" id="{EC8FDBC8-8F79-4827-9EA8-5AA1C0552A96}"/>
              </a:ext>
            </a:extLst>
          </p:cNvPr>
          <p:cNvPicPr>
            <a:picLocks noChangeAspect="1"/>
          </p:cNvPicPr>
          <p:nvPr/>
        </p:nvPicPr>
        <p:blipFill>
          <a:blip r:embed="rId3">
            <a:extLst>
              <a:ext uri="{28A0092B-C50C-407E-A947-70E740481C1C}">
                <a14:useLocalDpi val="0"/>
              </a:ext>
            </a:extLst>
          </a:blip>
          <a:srcRect b="7578" l="16952" r="16659" t="5051"/>
          <a:stretch>
            <a:fillRect/>
          </a:stretch>
        </p:blipFill>
        <p:spPr>
          <a:xfrm>
            <a:off x="725412" y="1037233"/>
            <a:ext cx="5056258" cy="4995724"/>
          </a:xfrm>
          <a:prstGeom prst="rect">
            <a:avLst/>
          </a:prstGeom>
        </p:spPr>
      </p:pic>
    </p:spTree>
    <p:extLst>
      <p:ext uri="{BB962C8B-B14F-4D97-AF65-F5344CB8AC3E}">
        <p14:creationId val="3731368444"/>
      </p:ext>
    </p:extLst>
  </p:cSld>
  <p:clrMapOvr>
    <a:masterClrMapping/>
  </p:clrMapOvr>
  <mc:AlternateContent>
    <mc:Choice Requires="p14">
      <p:transition advTm="1000" p14:dur="1250" spd="slow">
        <p14:flip dir="r"/>
      </p:transition>
    </mc:Choice>
    <mc:Fallback>
      <p:transition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heel(1)" transition="in">
                                      <p:cBhvr>
                                        <p:cTn dur="750" id="7"/>
                                        <p:tgtEl>
                                          <p:spTgt spid="8"/>
                                        </p:tgtEl>
                                      </p:cBhvr>
                                    </p:animEffect>
                                  </p:childTnLst>
                                </p:cTn>
                              </p:par>
                            </p:childTnLst>
                          </p:cTn>
                        </p:par>
                        <p:par>
                          <p:cTn fill="hold" id="8" nodeType="afterGroup">
                            <p:stCondLst>
                              <p:cond delay="750"/>
                            </p:stCondLst>
                            <p:childTnLst>
                              <p:par>
                                <p:cTn fill="hold" id="9" nodeType="afterEffect" presetClass="entr" presetID="31" presetSubtype="0">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p:cTn dur="750" fill="hold" id="11"/>
                                        <p:tgtEl>
                                          <p:spTgt spid="9"/>
                                        </p:tgtEl>
                                        <p:attrNameLst>
                                          <p:attrName>ppt_w</p:attrName>
                                        </p:attrNameLst>
                                      </p:cBhvr>
                                      <p:tavLst>
                                        <p:tav tm="0">
                                          <p:val>
                                            <p:fltVal val="0"/>
                                          </p:val>
                                        </p:tav>
                                        <p:tav tm="100000">
                                          <p:val>
                                            <p:strVal val="#ppt_w"/>
                                          </p:val>
                                        </p:tav>
                                      </p:tavLst>
                                    </p:anim>
                                    <p:anim calcmode="lin" valueType="num">
                                      <p:cBhvr>
                                        <p:cTn dur="750" fill="hold" id="12"/>
                                        <p:tgtEl>
                                          <p:spTgt spid="9"/>
                                        </p:tgtEl>
                                        <p:attrNameLst>
                                          <p:attrName>ppt_h</p:attrName>
                                        </p:attrNameLst>
                                      </p:cBhvr>
                                      <p:tavLst>
                                        <p:tav tm="0">
                                          <p:val>
                                            <p:fltVal val="0"/>
                                          </p:val>
                                        </p:tav>
                                        <p:tav tm="100000">
                                          <p:val>
                                            <p:strVal val="#ppt_h"/>
                                          </p:val>
                                        </p:tav>
                                      </p:tavLst>
                                    </p:anim>
                                    <p:anim calcmode="lin" valueType="num">
                                      <p:cBhvr>
                                        <p:cTn dur="750" fill="hold" id="13"/>
                                        <p:tgtEl>
                                          <p:spTgt spid="9"/>
                                        </p:tgtEl>
                                        <p:attrNameLst>
                                          <p:attrName>style.rotation</p:attrName>
                                        </p:attrNameLst>
                                      </p:cBhvr>
                                      <p:tavLst>
                                        <p:tav tm="0">
                                          <p:val>
                                            <p:fltVal val="90"/>
                                          </p:val>
                                        </p:tav>
                                        <p:tav tm="100000">
                                          <p:val>
                                            <p:fltVal val="0"/>
                                          </p:val>
                                        </p:tav>
                                      </p:tavLst>
                                    </p:anim>
                                    <p:animEffect filter="fade" transition="in">
                                      <p:cBhvr>
                                        <p:cTn dur="750" id="14"/>
                                        <p:tgtEl>
                                          <p:spTgt spid="9"/>
                                        </p:tgtEl>
                                      </p:cBhvr>
                                    </p:animEffect>
                                  </p:childTnLst>
                                </p:cTn>
                              </p:par>
                            </p:childTnLst>
                          </p:cTn>
                        </p:par>
                        <p:par>
                          <p:cTn fill="hold" id="15" nodeType="afterGroup">
                            <p:stCondLst>
                              <p:cond delay="1500"/>
                            </p:stCondLst>
                            <p:childTnLst>
                              <p:par>
                                <p:cTn fill="hold" grpId="0" id="16" nodeType="afterEffect" presetClass="entr" presetID="16" presetSubtype="21">
                                  <p:stCondLst>
                                    <p:cond delay="0"/>
                                  </p:stCondLst>
                                  <p:childTnLst>
                                    <p:set>
                                      <p:cBhvr>
                                        <p:cTn dur="1" fill="hold" id="17">
                                          <p:stCondLst>
                                            <p:cond delay="0"/>
                                          </p:stCondLst>
                                        </p:cTn>
                                        <p:tgtEl>
                                          <p:spTgt spid="71"/>
                                        </p:tgtEl>
                                        <p:attrNameLst>
                                          <p:attrName>style.visibility</p:attrName>
                                        </p:attrNameLst>
                                      </p:cBhvr>
                                      <p:to>
                                        <p:strVal val="visible"/>
                                      </p:to>
                                    </p:set>
                                    <p:animEffect filter="barn(inVertical)" transition="in">
                                      <p:cBhvr>
                                        <p:cTn dur="750" id="18"/>
                                        <p:tgtEl>
                                          <p:spTgt spid="71"/>
                                        </p:tgtEl>
                                      </p:cBhvr>
                                    </p:animEffect>
                                  </p:childTnLst>
                                </p:cTn>
                              </p:par>
                            </p:childTnLst>
                          </p:cTn>
                        </p:par>
                        <p:par>
                          <p:cTn fill="hold" id="19" nodeType="afterGroup">
                            <p:stCondLst>
                              <p:cond delay="2250"/>
                            </p:stCondLst>
                            <p:childTnLst>
                              <p:par>
                                <p:cTn fill="hold" id="20" nodeType="afterEffect" presetClass="entr" presetID="10" presetSubtype="0">
                                  <p:stCondLst>
                                    <p:cond delay="0"/>
                                  </p:stCondLst>
                                  <p:childTnLst>
                                    <p:set>
                                      <p:cBhvr>
                                        <p:cTn dur="1" fill="hold" id="21">
                                          <p:stCondLst>
                                            <p:cond delay="0"/>
                                          </p:stCondLst>
                                        </p:cTn>
                                        <p:tgtEl>
                                          <p:spTgt spid="10"/>
                                        </p:tgtEl>
                                        <p:attrNameLst>
                                          <p:attrName>style.visibility</p:attrName>
                                        </p:attrNameLst>
                                      </p:cBhvr>
                                      <p:to>
                                        <p:strVal val="visible"/>
                                      </p:to>
                                    </p:set>
                                    <p:animEffect filter="fade" transition="in">
                                      <p:cBhvr>
                                        <p:cTn dur="750" id="22"/>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 name="图片 19">
            <a:extLst>
              <a:ext uri="{FF2B5EF4-FFF2-40B4-BE49-F238E27FC236}">
                <a16:creationId xmlns:a16="http://schemas.microsoft.com/office/drawing/2014/main" id="{4C6AD270-ACD8-4C7A-A057-ED8C0E8FD543}"/>
              </a:ext>
            </a:extLst>
          </p:cNvPr>
          <p:cNvPicPr>
            <a:picLocks noChangeAspect="1"/>
          </p:cNvPicPr>
          <p:nvPr/>
        </p:nvPicPr>
        <p:blipFill>
          <a:blip r:embed="rId2">
            <a:extLst>
              <a:ext uri="{28A0092B-C50C-407E-A947-70E740481C1C}">
                <a14:useLocalDpi val="0"/>
              </a:ext>
            </a:extLst>
          </a:blip>
          <a:stretch>
            <a:fillRect/>
          </a:stretch>
        </p:blipFill>
        <p:spPr>
          <a:xfrm>
            <a:off x="0" y="-133350"/>
            <a:ext cx="12192000" cy="6973063"/>
          </a:xfrm>
          <a:prstGeom prst="rect">
            <a:avLst/>
          </a:prstGeom>
        </p:spPr>
      </p:pic>
      <p:grpSp>
        <p:nvGrpSpPr>
          <p:cNvPr id="15" name="组合 14">
            <a:extLst>
              <a:ext uri="{FF2B5EF4-FFF2-40B4-BE49-F238E27FC236}">
                <a16:creationId xmlns:a16="http://schemas.microsoft.com/office/drawing/2014/main" id="{5EC3B136-CDDB-44D5-BC71-44CEB6C15FC7}"/>
              </a:ext>
            </a:extLst>
          </p:cNvPr>
          <p:cNvGrpSpPr/>
          <p:nvPr/>
        </p:nvGrpSpPr>
        <p:grpSpPr>
          <a:xfrm>
            <a:off x="4674568" y="774455"/>
            <a:ext cx="2842865" cy="505867"/>
            <a:chOff x="1456180" y="2565778"/>
            <a:chExt cx="2842865" cy="505867"/>
          </a:xfrm>
        </p:grpSpPr>
        <p:grpSp>
          <p:nvGrpSpPr>
            <p:cNvPr id="16" name="组合 15">
              <a:extLst>
                <a:ext uri="{FF2B5EF4-FFF2-40B4-BE49-F238E27FC236}">
                  <a16:creationId xmlns:a16="http://schemas.microsoft.com/office/drawing/2014/main" id="{2DB93155-802B-4106-8607-1442AFDB99A7}"/>
                </a:ext>
              </a:extLst>
            </p:cNvPr>
            <p:cNvGrpSpPr/>
            <p:nvPr/>
          </p:nvGrpSpPr>
          <p:grpSpPr>
            <a:xfrm>
              <a:off x="1456180" y="2565778"/>
              <a:ext cx="2842865" cy="505867"/>
              <a:chOff x="1346998" y="2661312"/>
              <a:chExt cx="5598932" cy="996288"/>
            </a:xfrm>
          </p:grpSpPr>
          <p:sp>
            <p:nvSpPr>
              <p:cNvPr id="18" name="椭圆 17">
                <a:extLst>
                  <a:ext uri="{FF2B5EF4-FFF2-40B4-BE49-F238E27FC236}">
                    <a16:creationId xmlns:a16="http://schemas.microsoft.com/office/drawing/2014/main" id="{94533AB8-04E3-45A0-A2E7-B308ACBF619C}"/>
                  </a:ext>
                </a:extLst>
              </p:cNvPr>
              <p:cNvSpPr/>
              <p:nvPr/>
            </p:nvSpPr>
            <p:spPr>
              <a:xfrm>
                <a:off x="1346998" y="2661312"/>
                <a:ext cx="996289" cy="996288"/>
              </a:xfrm>
              <a:prstGeom prst="ellipse">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00">
                  <a:latin charset="-122" panose="020b0200000000000000" pitchFamily="34" typeface="思源黑体 CN ExtraLight"/>
                  <a:ea charset="-122" panose="020b0200000000000000" pitchFamily="34" typeface="思源黑体 CN ExtraLight"/>
                </a:endParaRPr>
              </a:p>
            </p:txBody>
          </p:sp>
          <p:sp>
            <p:nvSpPr>
              <p:cNvPr id="19" name="矩形: 圆角 18">
                <a:extLst>
                  <a:ext uri="{FF2B5EF4-FFF2-40B4-BE49-F238E27FC236}">
                    <a16:creationId xmlns:a16="http://schemas.microsoft.com/office/drawing/2014/main" id="{560258D2-3874-4C9F-8156-28DC4C995445}"/>
                  </a:ext>
                </a:extLst>
              </p:cNvPr>
              <p:cNvSpPr/>
              <p:nvPr/>
            </p:nvSpPr>
            <p:spPr>
              <a:xfrm>
                <a:off x="2532833" y="2661312"/>
                <a:ext cx="4413097" cy="996288"/>
              </a:xfrm>
              <a:prstGeom prst="roundRect">
                <a:avLst>
                  <a:gd fmla="val 50000" name="adj"/>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r>
                  <a:rPr altLang="en-US" lang="zh-CN" sz="2000">
                    <a:solidFill>
                      <a:schemeClr val="bg1"/>
                    </a:solidFill>
                    <a:latin charset="-122" panose="020b0200000000000000" pitchFamily="34" typeface="思源黑体 CN ExtraLight"/>
                    <a:ea charset="-122" panose="020b0200000000000000" pitchFamily="34" typeface="思源黑体 CN ExtraLight"/>
                    <a:cs typeface="+mn-ea"/>
                    <a:sym typeface="+mn-lt"/>
                  </a:rPr>
                  <a:t>胰腺炎的治疗</a:t>
                </a:r>
              </a:p>
            </p:txBody>
          </p:sp>
        </p:grpSp>
        <p:sp>
          <p:nvSpPr>
            <p:cNvPr id="17" name="文本框 16">
              <a:extLst>
                <a:ext uri="{FF2B5EF4-FFF2-40B4-BE49-F238E27FC236}">
                  <a16:creationId xmlns:a16="http://schemas.microsoft.com/office/drawing/2014/main" id="{258441C7-9F0B-4002-B6FA-6CB68FBBF003}"/>
                </a:ext>
              </a:extLst>
            </p:cNvPr>
            <p:cNvSpPr txBox="1"/>
            <p:nvPr/>
          </p:nvSpPr>
          <p:spPr>
            <a:xfrm>
              <a:off x="1494952" y="2634045"/>
              <a:ext cx="424180" cy="365760"/>
            </a:xfrm>
            <a:prstGeom prst="rect">
              <a:avLst/>
            </a:prstGeom>
            <a:noFill/>
          </p:spPr>
          <p:txBody>
            <a:bodyPr rtlCol="0" wrap="none">
              <a:spAutoFit/>
            </a:bodyPr>
            <a:lstStyle/>
            <a:p>
              <a:r>
                <a:rPr altLang="zh-CN" lang="en-US">
                  <a:solidFill>
                    <a:schemeClr val="bg1"/>
                  </a:solidFill>
                </a:rPr>
                <a:t>03</a:t>
              </a:r>
            </a:p>
          </p:txBody>
        </p:sp>
      </p:grpSp>
      <p:sp>
        <p:nvSpPr>
          <p:cNvPr id="29" name="矩形: 圆角 28">
            <a:extLst>
              <a:ext uri="{FF2B5EF4-FFF2-40B4-BE49-F238E27FC236}">
                <a16:creationId xmlns:a16="http://schemas.microsoft.com/office/drawing/2014/main" id="{E64A4F16-26FA-4709-BF20-304232205C8C}"/>
              </a:ext>
            </a:extLst>
          </p:cNvPr>
          <p:cNvSpPr/>
          <p:nvPr/>
        </p:nvSpPr>
        <p:spPr>
          <a:xfrm>
            <a:off x="814770" y="3849320"/>
            <a:ext cx="2912960" cy="401444"/>
          </a:xfrm>
          <a:prstGeom prst="roundRect">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b="1" lang="zh-CN">
                <a:solidFill>
                  <a:schemeClr val="bg1"/>
                </a:solidFill>
                <a:latin charset="-122" panose="020b0200000000000000" pitchFamily="34" typeface="思源黑体 CN ExtraLight"/>
                <a:ea charset="-122" panose="020b0200000000000000" pitchFamily="34" typeface="思源黑体 CN ExtraLight"/>
                <a:cs typeface="+mn-ea"/>
                <a:sym typeface="+mn-lt"/>
              </a:rPr>
              <a:t>一、抑制或减少胰液分泌</a:t>
            </a:r>
          </a:p>
        </p:txBody>
      </p:sp>
      <p:sp>
        <p:nvSpPr>
          <p:cNvPr id="30" name="文本框 12">
            <a:extLst>
              <a:ext uri="{FF2B5EF4-FFF2-40B4-BE49-F238E27FC236}">
                <a16:creationId xmlns:a16="http://schemas.microsoft.com/office/drawing/2014/main" id="{506E7D8E-EA56-4BA2-A9DF-1900466B6598}"/>
              </a:ext>
            </a:extLst>
          </p:cNvPr>
          <p:cNvSpPr txBox="1"/>
          <p:nvPr/>
        </p:nvSpPr>
        <p:spPr>
          <a:xfrm>
            <a:off x="814770" y="4366417"/>
            <a:ext cx="2912960" cy="10668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buFontTx/>
              <a:buNone/>
            </a:pPr>
            <a:r>
              <a:rPr altLang="zh-CN" lang="en-US" sz="1600">
                <a:solidFill>
                  <a:srgbClr val="2F54BA"/>
                </a:solidFill>
                <a:latin charset="-122" panose="020b0200000000000000" pitchFamily="34" typeface="思源黑体 CN ExtraLight"/>
                <a:ea charset="-122" panose="020b0200000000000000" pitchFamily="34" typeface="思源黑体 CN ExtraLight"/>
                <a:cs typeface="+mn-ea"/>
                <a:sym typeface="+mn-lt"/>
              </a:rPr>
              <a:t>1、禁食、禁水，胃肠减压</a:t>
            </a:r>
          </a:p>
          <a:p>
            <a:pPr>
              <a:buFontTx/>
              <a:buNone/>
            </a:pPr>
            <a:r>
              <a:rPr altLang="zh-CN" lang="en-US" sz="1600">
                <a:solidFill>
                  <a:srgbClr val="2F54BA"/>
                </a:solidFill>
                <a:latin charset="-122" panose="020b0200000000000000" pitchFamily="34" typeface="思源黑体 CN ExtraLight"/>
                <a:ea charset="-122" panose="020b0200000000000000" pitchFamily="34" typeface="思源黑体 CN ExtraLight"/>
                <a:cs typeface="+mn-ea"/>
                <a:sym typeface="+mn-lt"/>
              </a:rPr>
              <a:t>2、抑酸：H2受体拮抗剂、PPI</a:t>
            </a:r>
          </a:p>
          <a:p>
            <a:pPr>
              <a:buFontTx/>
              <a:buNone/>
            </a:pPr>
            <a:r>
              <a:rPr altLang="zh-CN" lang="en-US" sz="1600">
                <a:solidFill>
                  <a:srgbClr val="2F54BA"/>
                </a:solidFill>
                <a:latin charset="-122" panose="020b0200000000000000" pitchFamily="34" typeface="思源黑体 CN ExtraLight"/>
                <a:ea charset="-122" panose="020b0200000000000000" pitchFamily="34" typeface="思源黑体 CN ExtraLight"/>
                <a:cs typeface="+mn-ea"/>
                <a:sym typeface="+mn-lt"/>
              </a:rPr>
              <a:t>3、生长抑素：250μg/h维持</a:t>
            </a:r>
          </a:p>
        </p:txBody>
      </p:sp>
      <p:sp>
        <p:nvSpPr>
          <p:cNvPr id="42" name="矩形: 圆角 41">
            <a:extLst>
              <a:ext uri="{FF2B5EF4-FFF2-40B4-BE49-F238E27FC236}">
                <a16:creationId xmlns:a16="http://schemas.microsoft.com/office/drawing/2014/main" id="{C8E8C692-86B8-4F0F-9B16-4E5D16908849}"/>
              </a:ext>
            </a:extLst>
          </p:cNvPr>
          <p:cNvSpPr/>
          <p:nvPr/>
        </p:nvSpPr>
        <p:spPr>
          <a:xfrm>
            <a:off x="4310871" y="3849320"/>
            <a:ext cx="2912960" cy="401444"/>
          </a:xfrm>
          <a:prstGeom prst="roundRect">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buFontTx/>
              <a:buNone/>
            </a:pPr>
            <a:r>
              <a:rPr altLang="en-US" lang="zh-CN">
                <a:solidFill>
                  <a:schemeClr val="bg1"/>
                </a:solidFill>
                <a:latin charset="-122" panose="020b0200000000000000" pitchFamily="34" typeface="思源黑体 CN ExtraLight"/>
                <a:ea charset="-122" panose="020b0200000000000000" pitchFamily="34" typeface="思源黑体 CN ExtraLight"/>
                <a:cs typeface="+mn-ea"/>
                <a:sym typeface="+mn-lt"/>
              </a:rPr>
              <a:t>二、抑制胰酶活性</a:t>
            </a:r>
          </a:p>
        </p:txBody>
      </p:sp>
      <p:sp>
        <p:nvSpPr>
          <p:cNvPr id="43" name="文本框 12">
            <a:extLst>
              <a:ext uri="{FF2B5EF4-FFF2-40B4-BE49-F238E27FC236}">
                <a16:creationId xmlns:a16="http://schemas.microsoft.com/office/drawing/2014/main" id="{4E89FE7F-9B59-4FF8-A982-E83D40A12764}"/>
              </a:ext>
            </a:extLst>
          </p:cNvPr>
          <p:cNvSpPr txBox="1"/>
          <p:nvPr/>
        </p:nvSpPr>
        <p:spPr>
          <a:xfrm>
            <a:off x="4310870" y="4366417"/>
            <a:ext cx="3206563" cy="20421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buFontTx/>
              <a:buNone/>
            </a:pPr>
            <a:r>
              <a:rPr altLang="zh-CN" lang="en-US" sz="1600">
                <a:solidFill>
                  <a:srgbClr val="2F54BA"/>
                </a:solidFill>
                <a:cs typeface="+mn-ea"/>
                <a:sym typeface="+mn-lt"/>
              </a:rPr>
              <a:t>1、胰酶抑制剂   加贝酯  100~300mg溶于GS，以每小时2.5mg/kg速度静滴</a:t>
            </a:r>
          </a:p>
          <a:p>
            <a:pPr>
              <a:buFontTx/>
              <a:buNone/>
            </a:pPr>
            <a:r>
              <a:rPr altLang="zh-CN" lang="en-US" sz="1600">
                <a:solidFill>
                  <a:srgbClr val="2F54BA"/>
                </a:solidFill>
                <a:cs typeface="+mn-ea"/>
                <a:sym typeface="+mn-lt"/>
              </a:rPr>
              <a:t>2、乌司他丁   对多种蛋白酶、糖和脂水解酶活性有抑制作用；稳定溶解体酶，抑制溶酶体酶的释放；抑制心肌抑制因子（MDF）的产生，改善休克的循环状态</a:t>
            </a:r>
          </a:p>
        </p:txBody>
      </p:sp>
      <p:sp>
        <p:nvSpPr>
          <p:cNvPr id="44" name="矩形: 圆角 43">
            <a:extLst>
              <a:ext uri="{FF2B5EF4-FFF2-40B4-BE49-F238E27FC236}">
                <a16:creationId xmlns:a16="http://schemas.microsoft.com/office/drawing/2014/main" id="{5DA1B03F-E7D4-47D2-BC76-177200E14085}"/>
              </a:ext>
            </a:extLst>
          </p:cNvPr>
          <p:cNvSpPr/>
          <p:nvPr/>
        </p:nvSpPr>
        <p:spPr>
          <a:xfrm>
            <a:off x="8038601" y="3849320"/>
            <a:ext cx="2912960" cy="401444"/>
          </a:xfrm>
          <a:prstGeom prst="roundRect">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buFontTx/>
              <a:buNone/>
            </a:pPr>
            <a:r>
              <a:rPr altLang="en-US" b="1" lang="zh-CN">
                <a:solidFill>
                  <a:schemeClr val="bg1"/>
                </a:solidFill>
                <a:latin charset="-122" panose="020b0200000000000000" pitchFamily="34" typeface="思源黑体 CN ExtraLight"/>
                <a:ea charset="-122" panose="020b0200000000000000" pitchFamily="34" typeface="思源黑体 CN ExtraLight"/>
                <a:cs typeface="+mn-ea"/>
                <a:sym typeface="+mn-lt"/>
              </a:rPr>
              <a:t>三、解痉镇痛</a:t>
            </a:r>
          </a:p>
        </p:txBody>
      </p:sp>
      <p:sp>
        <p:nvSpPr>
          <p:cNvPr id="45" name="文本框 12">
            <a:extLst>
              <a:ext uri="{FF2B5EF4-FFF2-40B4-BE49-F238E27FC236}">
                <a16:creationId xmlns:a16="http://schemas.microsoft.com/office/drawing/2014/main" id="{39430760-963D-4192-8296-6B003AEB6F14}"/>
              </a:ext>
            </a:extLst>
          </p:cNvPr>
          <p:cNvSpPr txBox="1"/>
          <p:nvPr/>
        </p:nvSpPr>
        <p:spPr>
          <a:xfrm>
            <a:off x="8038602" y="4366417"/>
            <a:ext cx="2912960" cy="8229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lvl="0">
              <a:lnSpc>
                <a:spcPct val="150000"/>
              </a:lnSpc>
              <a:buNone/>
            </a:pPr>
            <a:r>
              <a:rPr altLang="en-US"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腹痛剧烈者可用哌替啶，禁用吗啡</a:t>
            </a:r>
          </a:p>
        </p:txBody>
      </p:sp>
      <p:pic>
        <p:nvPicPr>
          <p:cNvPr id="3" name="图片 2">
            <a:extLst>
              <a:ext uri="{FF2B5EF4-FFF2-40B4-BE49-F238E27FC236}">
                <a16:creationId xmlns:a16="http://schemas.microsoft.com/office/drawing/2014/main" id="{3387EBDC-29F0-4686-8B85-BC71AE260268}"/>
              </a:ext>
            </a:extLst>
          </p:cNvPr>
          <p:cNvPicPr>
            <a:picLocks noChangeAspect="1"/>
          </p:cNvPicPr>
          <p:nvPr/>
        </p:nvPicPr>
        <p:blipFill>
          <a:blip r:embed="rId3">
            <a:extLst>
              <a:ext uri="{28A0092B-C50C-407E-A947-70E740481C1C}">
                <a14:useLocalDpi val="0"/>
              </a:ext>
            </a:extLst>
          </a:blip>
          <a:srcRect b="38680" t="34653"/>
          <a:stretch>
            <a:fillRect/>
          </a:stretch>
        </p:blipFill>
        <p:spPr>
          <a:xfrm>
            <a:off x="0" y="1602491"/>
            <a:ext cx="12208118" cy="1924659"/>
          </a:xfrm>
          <a:prstGeom prst="rect">
            <a:avLst/>
          </a:prstGeom>
        </p:spPr>
      </p:pic>
    </p:spTree>
    <p:extLst>
      <p:ext uri="{BB962C8B-B14F-4D97-AF65-F5344CB8AC3E}">
        <p14:creationId val="1755546400"/>
      </p:ext>
    </p:extLst>
  </p:cSld>
  <p:clrMapOvr>
    <a:masterClrMapping/>
  </p:clrMapOvr>
  <p:transition advTm="100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750" id="7"/>
                                        <p:tgtEl>
                                          <p:spTgt spid="15"/>
                                        </p:tgtEl>
                                      </p:cBhvr>
                                    </p:animEffect>
                                  </p:childTnLst>
                                </p:cTn>
                              </p:par>
                            </p:childTnLst>
                          </p:cTn>
                        </p:par>
                        <p:par>
                          <p:cTn fill="hold" id="8" nodeType="afterGroup">
                            <p:stCondLst>
                              <p:cond delay="750"/>
                            </p:stCondLst>
                            <p:childTnLst>
                              <p:par>
                                <p:cTn fill="hold" id="9" nodeType="afterEffect" presetClass="entr" presetID="16" presetSubtype="21">
                                  <p:stCondLst>
                                    <p:cond delay="0"/>
                                  </p:stCondLst>
                                  <p:childTnLst>
                                    <p:set>
                                      <p:cBhvr>
                                        <p:cTn dur="1" fill="hold" id="10">
                                          <p:stCondLst>
                                            <p:cond delay="0"/>
                                          </p:stCondLst>
                                        </p:cTn>
                                        <p:tgtEl>
                                          <p:spTgt spid="3"/>
                                        </p:tgtEl>
                                        <p:attrNameLst>
                                          <p:attrName>style.visibility</p:attrName>
                                        </p:attrNameLst>
                                      </p:cBhvr>
                                      <p:to>
                                        <p:strVal val="visible"/>
                                      </p:to>
                                    </p:set>
                                    <p:animEffect filter="barn(inVertical)" transition="in">
                                      <p:cBhvr>
                                        <p:cTn dur="750" id="11"/>
                                        <p:tgtEl>
                                          <p:spTgt spid="3"/>
                                        </p:tgtEl>
                                      </p:cBhvr>
                                    </p:animEffect>
                                  </p:childTnLst>
                                </p:cTn>
                              </p:par>
                            </p:childTnLst>
                          </p:cTn>
                        </p:par>
                        <p:par>
                          <p:cTn fill="hold" id="12" nodeType="afterGroup">
                            <p:stCondLst>
                              <p:cond delay="1500"/>
                            </p:stCondLst>
                            <p:childTnLst>
                              <p:par>
                                <p:cTn fill="hold" grpId="0" id="13" nodeType="afterEffect" presetClass="entr" presetID="31" presetSubtype="0">
                                  <p:stCondLst>
                                    <p:cond delay="0"/>
                                  </p:stCondLst>
                                  <p:childTnLst>
                                    <p:set>
                                      <p:cBhvr>
                                        <p:cTn dur="1" fill="hold" id="14">
                                          <p:stCondLst>
                                            <p:cond delay="0"/>
                                          </p:stCondLst>
                                        </p:cTn>
                                        <p:tgtEl>
                                          <p:spTgt spid="29"/>
                                        </p:tgtEl>
                                        <p:attrNameLst>
                                          <p:attrName>style.visibility</p:attrName>
                                        </p:attrNameLst>
                                      </p:cBhvr>
                                      <p:to>
                                        <p:strVal val="visible"/>
                                      </p:to>
                                    </p:set>
                                    <p:anim calcmode="lin" valueType="num">
                                      <p:cBhvr>
                                        <p:cTn dur="750" fill="hold" id="15"/>
                                        <p:tgtEl>
                                          <p:spTgt spid="29"/>
                                        </p:tgtEl>
                                        <p:attrNameLst>
                                          <p:attrName>ppt_w</p:attrName>
                                        </p:attrNameLst>
                                      </p:cBhvr>
                                      <p:tavLst>
                                        <p:tav tm="0">
                                          <p:val>
                                            <p:fltVal val="0"/>
                                          </p:val>
                                        </p:tav>
                                        <p:tav tm="100000">
                                          <p:val>
                                            <p:strVal val="#ppt_w"/>
                                          </p:val>
                                        </p:tav>
                                      </p:tavLst>
                                    </p:anim>
                                    <p:anim calcmode="lin" valueType="num">
                                      <p:cBhvr>
                                        <p:cTn dur="750" fill="hold" id="16"/>
                                        <p:tgtEl>
                                          <p:spTgt spid="29"/>
                                        </p:tgtEl>
                                        <p:attrNameLst>
                                          <p:attrName>ppt_h</p:attrName>
                                        </p:attrNameLst>
                                      </p:cBhvr>
                                      <p:tavLst>
                                        <p:tav tm="0">
                                          <p:val>
                                            <p:fltVal val="0"/>
                                          </p:val>
                                        </p:tav>
                                        <p:tav tm="100000">
                                          <p:val>
                                            <p:strVal val="#ppt_h"/>
                                          </p:val>
                                        </p:tav>
                                      </p:tavLst>
                                    </p:anim>
                                    <p:anim calcmode="lin" valueType="num">
                                      <p:cBhvr>
                                        <p:cTn dur="750" fill="hold" id="17"/>
                                        <p:tgtEl>
                                          <p:spTgt spid="29"/>
                                        </p:tgtEl>
                                        <p:attrNameLst>
                                          <p:attrName>style.rotation</p:attrName>
                                        </p:attrNameLst>
                                      </p:cBhvr>
                                      <p:tavLst>
                                        <p:tav tm="0">
                                          <p:val>
                                            <p:fltVal val="90"/>
                                          </p:val>
                                        </p:tav>
                                        <p:tav tm="100000">
                                          <p:val>
                                            <p:fltVal val="0"/>
                                          </p:val>
                                        </p:tav>
                                      </p:tavLst>
                                    </p:anim>
                                    <p:animEffect filter="fade" transition="in">
                                      <p:cBhvr>
                                        <p:cTn dur="750" id="18"/>
                                        <p:tgtEl>
                                          <p:spTgt spid="29"/>
                                        </p:tgtEl>
                                      </p:cBhvr>
                                    </p:animEffect>
                                  </p:childTnLst>
                                </p:cTn>
                              </p:par>
                            </p:childTnLst>
                          </p:cTn>
                        </p:par>
                        <p:par>
                          <p:cTn fill="hold" id="19" nodeType="afterGroup">
                            <p:stCondLst>
                              <p:cond delay="2250"/>
                            </p:stCondLst>
                            <p:childTnLst>
                              <p:par>
                                <p:cTn fill="hold" grpId="0" id="20" nodeType="afterEffect" presetClass="entr" presetID="42" presetSubtype="0">
                                  <p:stCondLst>
                                    <p:cond delay="0"/>
                                  </p:stCondLst>
                                  <p:childTnLst>
                                    <p:set>
                                      <p:cBhvr>
                                        <p:cTn dur="1" fill="hold" id="21">
                                          <p:stCondLst>
                                            <p:cond delay="0"/>
                                          </p:stCondLst>
                                        </p:cTn>
                                        <p:tgtEl>
                                          <p:spTgt spid="30"/>
                                        </p:tgtEl>
                                        <p:attrNameLst>
                                          <p:attrName>style.visibility</p:attrName>
                                        </p:attrNameLst>
                                      </p:cBhvr>
                                      <p:to>
                                        <p:strVal val="visible"/>
                                      </p:to>
                                    </p:set>
                                    <p:animEffect filter="fade" transition="in">
                                      <p:cBhvr>
                                        <p:cTn dur="750" id="22"/>
                                        <p:tgtEl>
                                          <p:spTgt spid="30"/>
                                        </p:tgtEl>
                                      </p:cBhvr>
                                    </p:animEffect>
                                    <p:anim calcmode="lin" valueType="num">
                                      <p:cBhvr>
                                        <p:cTn dur="750" fill="hold" id="23"/>
                                        <p:tgtEl>
                                          <p:spTgt spid="30"/>
                                        </p:tgtEl>
                                        <p:attrNameLst>
                                          <p:attrName>ppt_x</p:attrName>
                                        </p:attrNameLst>
                                      </p:cBhvr>
                                      <p:tavLst>
                                        <p:tav tm="0">
                                          <p:val>
                                            <p:strVal val="#ppt_x"/>
                                          </p:val>
                                        </p:tav>
                                        <p:tav tm="100000">
                                          <p:val>
                                            <p:strVal val="#ppt_x"/>
                                          </p:val>
                                        </p:tav>
                                      </p:tavLst>
                                    </p:anim>
                                    <p:anim calcmode="lin" valueType="num">
                                      <p:cBhvr>
                                        <p:cTn dur="750" fill="hold" id="24"/>
                                        <p:tgtEl>
                                          <p:spTgt spid="30"/>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3000"/>
                            </p:stCondLst>
                            <p:childTnLst>
                              <p:par>
                                <p:cTn fill="hold" grpId="0" id="26" nodeType="afterEffect" presetClass="entr" presetID="31" presetSubtype="0">
                                  <p:stCondLst>
                                    <p:cond delay="0"/>
                                  </p:stCondLst>
                                  <p:childTnLst>
                                    <p:set>
                                      <p:cBhvr>
                                        <p:cTn dur="1" fill="hold" id="27">
                                          <p:stCondLst>
                                            <p:cond delay="0"/>
                                          </p:stCondLst>
                                        </p:cTn>
                                        <p:tgtEl>
                                          <p:spTgt spid="42"/>
                                        </p:tgtEl>
                                        <p:attrNameLst>
                                          <p:attrName>style.visibility</p:attrName>
                                        </p:attrNameLst>
                                      </p:cBhvr>
                                      <p:to>
                                        <p:strVal val="visible"/>
                                      </p:to>
                                    </p:set>
                                    <p:anim calcmode="lin" valueType="num">
                                      <p:cBhvr>
                                        <p:cTn dur="750" fill="hold" id="28"/>
                                        <p:tgtEl>
                                          <p:spTgt spid="42"/>
                                        </p:tgtEl>
                                        <p:attrNameLst>
                                          <p:attrName>ppt_w</p:attrName>
                                        </p:attrNameLst>
                                      </p:cBhvr>
                                      <p:tavLst>
                                        <p:tav tm="0">
                                          <p:val>
                                            <p:fltVal val="0"/>
                                          </p:val>
                                        </p:tav>
                                        <p:tav tm="100000">
                                          <p:val>
                                            <p:strVal val="#ppt_w"/>
                                          </p:val>
                                        </p:tav>
                                      </p:tavLst>
                                    </p:anim>
                                    <p:anim calcmode="lin" valueType="num">
                                      <p:cBhvr>
                                        <p:cTn dur="750" fill="hold" id="29"/>
                                        <p:tgtEl>
                                          <p:spTgt spid="42"/>
                                        </p:tgtEl>
                                        <p:attrNameLst>
                                          <p:attrName>ppt_h</p:attrName>
                                        </p:attrNameLst>
                                      </p:cBhvr>
                                      <p:tavLst>
                                        <p:tav tm="0">
                                          <p:val>
                                            <p:fltVal val="0"/>
                                          </p:val>
                                        </p:tav>
                                        <p:tav tm="100000">
                                          <p:val>
                                            <p:strVal val="#ppt_h"/>
                                          </p:val>
                                        </p:tav>
                                      </p:tavLst>
                                    </p:anim>
                                    <p:anim calcmode="lin" valueType="num">
                                      <p:cBhvr>
                                        <p:cTn dur="750" fill="hold" id="30"/>
                                        <p:tgtEl>
                                          <p:spTgt spid="42"/>
                                        </p:tgtEl>
                                        <p:attrNameLst>
                                          <p:attrName>style.rotation</p:attrName>
                                        </p:attrNameLst>
                                      </p:cBhvr>
                                      <p:tavLst>
                                        <p:tav tm="0">
                                          <p:val>
                                            <p:fltVal val="90"/>
                                          </p:val>
                                        </p:tav>
                                        <p:tav tm="100000">
                                          <p:val>
                                            <p:fltVal val="0"/>
                                          </p:val>
                                        </p:tav>
                                      </p:tavLst>
                                    </p:anim>
                                    <p:animEffect filter="fade" transition="in">
                                      <p:cBhvr>
                                        <p:cTn dur="750" id="31"/>
                                        <p:tgtEl>
                                          <p:spTgt spid="42"/>
                                        </p:tgtEl>
                                      </p:cBhvr>
                                    </p:animEffect>
                                  </p:childTnLst>
                                </p:cTn>
                              </p:par>
                            </p:childTnLst>
                          </p:cTn>
                        </p:par>
                        <p:par>
                          <p:cTn fill="hold" id="32" nodeType="afterGroup">
                            <p:stCondLst>
                              <p:cond delay="3750"/>
                            </p:stCondLst>
                            <p:childTnLst>
                              <p:par>
                                <p:cTn fill="hold" grpId="0" id="33" nodeType="afterEffect" presetClass="entr" presetID="42" presetSubtype="0">
                                  <p:stCondLst>
                                    <p:cond delay="0"/>
                                  </p:stCondLst>
                                  <p:childTnLst>
                                    <p:set>
                                      <p:cBhvr>
                                        <p:cTn dur="1" fill="hold" id="34">
                                          <p:stCondLst>
                                            <p:cond delay="0"/>
                                          </p:stCondLst>
                                        </p:cTn>
                                        <p:tgtEl>
                                          <p:spTgt spid="43"/>
                                        </p:tgtEl>
                                        <p:attrNameLst>
                                          <p:attrName>style.visibility</p:attrName>
                                        </p:attrNameLst>
                                      </p:cBhvr>
                                      <p:to>
                                        <p:strVal val="visible"/>
                                      </p:to>
                                    </p:set>
                                    <p:animEffect filter="fade" transition="in">
                                      <p:cBhvr>
                                        <p:cTn dur="750" id="35"/>
                                        <p:tgtEl>
                                          <p:spTgt spid="43"/>
                                        </p:tgtEl>
                                      </p:cBhvr>
                                    </p:animEffect>
                                    <p:anim calcmode="lin" valueType="num">
                                      <p:cBhvr>
                                        <p:cTn dur="750" fill="hold" id="36"/>
                                        <p:tgtEl>
                                          <p:spTgt spid="43"/>
                                        </p:tgtEl>
                                        <p:attrNameLst>
                                          <p:attrName>ppt_x</p:attrName>
                                        </p:attrNameLst>
                                      </p:cBhvr>
                                      <p:tavLst>
                                        <p:tav tm="0">
                                          <p:val>
                                            <p:strVal val="#ppt_x"/>
                                          </p:val>
                                        </p:tav>
                                        <p:tav tm="100000">
                                          <p:val>
                                            <p:strVal val="#ppt_x"/>
                                          </p:val>
                                        </p:tav>
                                      </p:tavLst>
                                    </p:anim>
                                    <p:anim calcmode="lin" valueType="num">
                                      <p:cBhvr>
                                        <p:cTn dur="750" fill="hold" id="37"/>
                                        <p:tgtEl>
                                          <p:spTgt spid="43"/>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4500"/>
                            </p:stCondLst>
                            <p:childTnLst>
                              <p:par>
                                <p:cTn fill="hold" grpId="0" id="39" nodeType="afterEffect" presetClass="entr" presetID="31" presetSubtype="0">
                                  <p:stCondLst>
                                    <p:cond delay="0"/>
                                  </p:stCondLst>
                                  <p:childTnLst>
                                    <p:set>
                                      <p:cBhvr>
                                        <p:cTn dur="1" fill="hold" id="40">
                                          <p:stCondLst>
                                            <p:cond delay="0"/>
                                          </p:stCondLst>
                                        </p:cTn>
                                        <p:tgtEl>
                                          <p:spTgt spid="44"/>
                                        </p:tgtEl>
                                        <p:attrNameLst>
                                          <p:attrName>style.visibility</p:attrName>
                                        </p:attrNameLst>
                                      </p:cBhvr>
                                      <p:to>
                                        <p:strVal val="visible"/>
                                      </p:to>
                                    </p:set>
                                    <p:anim calcmode="lin" valueType="num">
                                      <p:cBhvr>
                                        <p:cTn dur="750" fill="hold" id="41"/>
                                        <p:tgtEl>
                                          <p:spTgt spid="44"/>
                                        </p:tgtEl>
                                        <p:attrNameLst>
                                          <p:attrName>ppt_w</p:attrName>
                                        </p:attrNameLst>
                                      </p:cBhvr>
                                      <p:tavLst>
                                        <p:tav tm="0">
                                          <p:val>
                                            <p:fltVal val="0"/>
                                          </p:val>
                                        </p:tav>
                                        <p:tav tm="100000">
                                          <p:val>
                                            <p:strVal val="#ppt_w"/>
                                          </p:val>
                                        </p:tav>
                                      </p:tavLst>
                                    </p:anim>
                                    <p:anim calcmode="lin" valueType="num">
                                      <p:cBhvr>
                                        <p:cTn dur="750" fill="hold" id="42"/>
                                        <p:tgtEl>
                                          <p:spTgt spid="44"/>
                                        </p:tgtEl>
                                        <p:attrNameLst>
                                          <p:attrName>ppt_h</p:attrName>
                                        </p:attrNameLst>
                                      </p:cBhvr>
                                      <p:tavLst>
                                        <p:tav tm="0">
                                          <p:val>
                                            <p:fltVal val="0"/>
                                          </p:val>
                                        </p:tav>
                                        <p:tav tm="100000">
                                          <p:val>
                                            <p:strVal val="#ppt_h"/>
                                          </p:val>
                                        </p:tav>
                                      </p:tavLst>
                                    </p:anim>
                                    <p:anim calcmode="lin" valueType="num">
                                      <p:cBhvr>
                                        <p:cTn dur="750" fill="hold" id="43"/>
                                        <p:tgtEl>
                                          <p:spTgt spid="44"/>
                                        </p:tgtEl>
                                        <p:attrNameLst>
                                          <p:attrName>style.rotation</p:attrName>
                                        </p:attrNameLst>
                                      </p:cBhvr>
                                      <p:tavLst>
                                        <p:tav tm="0">
                                          <p:val>
                                            <p:fltVal val="90"/>
                                          </p:val>
                                        </p:tav>
                                        <p:tav tm="100000">
                                          <p:val>
                                            <p:fltVal val="0"/>
                                          </p:val>
                                        </p:tav>
                                      </p:tavLst>
                                    </p:anim>
                                    <p:animEffect filter="fade" transition="in">
                                      <p:cBhvr>
                                        <p:cTn dur="750" id="44"/>
                                        <p:tgtEl>
                                          <p:spTgt spid="44"/>
                                        </p:tgtEl>
                                      </p:cBhvr>
                                    </p:animEffect>
                                  </p:childTnLst>
                                </p:cTn>
                              </p:par>
                            </p:childTnLst>
                          </p:cTn>
                        </p:par>
                        <p:par>
                          <p:cTn fill="hold" id="45" nodeType="afterGroup">
                            <p:stCondLst>
                              <p:cond delay="5250"/>
                            </p:stCondLst>
                            <p:childTnLst>
                              <p:par>
                                <p:cTn fill="hold" grpId="0" id="46" nodeType="afterEffect" presetClass="entr" presetID="42" presetSubtype="0">
                                  <p:stCondLst>
                                    <p:cond delay="0"/>
                                  </p:stCondLst>
                                  <p:childTnLst>
                                    <p:set>
                                      <p:cBhvr>
                                        <p:cTn dur="1" fill="hold" id="47">
                                          <p:stCondLst>
                                            <p:cond delay="0"/>
                                          </p:stCondLst>
                                        </p:cTn>
                                        <p:tgtEl>
                                          <p:spTgt spid="45"/>
                                        </p:tgtEl>
                                        <p:attrNameLst>
                                          <p:attrName>style.visibility</p:attrName>
                                        </p:attrNameLst>
                                      </p:cBhvr>
                                      <p:to>
                                        <p:strVal val="visible"/>
                                      </p:to>
                                    </p:set>
                                    <p:animEffect filter="fade" transition="in">
                                      <p:cBhvr>
                                        <p:cTn dur="750" id="48"/>
                                        <p:tgtEl>
                                          <p:spTgt spid="45"/>
                                        </p:tgtEl>
                                      </p:cBhvr>
                                    </p:animEffect>
                                    <p:anim calcmode="lin" valueType="num">
                                      <p:cBhvr>
                                        <p:cTn dur="750" fill="hold" id="49"/>
                                        <p:tgtEl>
                                          <p:spTgt spid="45"/>
                                        </p:tgtEl>
                                        <p:attrNameLst>
                                          <p:attrName>ppt_x</p:attrName>
                                        </p:attrNameLst>
                                      </p:cBhvr>
                                      <p:tavLst>
                                        <p:tav tm="0">
                                          <p:val>
                                            <p:strVal val="#ppt_x"/>
                                          </p:val>
                                        </p:tav>
                                        <p:tav tm="100000">
                                          <p:val>
                                            <p:strVal val="#ppt_x"/>
                                          </p:val>
                                        </p:tav>
                                      </p:tavLst>
                                    </p:anim>
                                    <p:anim calcmode="lin" valueType="num">
                                      <p:cBhvr>
                                        <p:cTn dur="750" fill="hold" id="50"/>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42"/>
      <p:bldP grpId="0" spid="43"/>
      <p:bldP grpId="0" spid="44"/>
      <p:bldP grpId="0" spid="4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 name="图片 19">
            <a:extLst>
              <a:ext uri="{FF2B5EF4-FFF2-40B4-BE49-F238E27FC236}">
                <a16:creationId xmlns:a16="http://schemas.microsoft.com/office/drawing/2014/main" id="{1C3DDC5C-FB83-4DD6-94F7-614EA3EB0991}"/>
              </a:ext>
            </a:extLst>
          </p:cNvPr>
          <p:cNvPicPr>
            <a:picLocks noChangeAspect="1"/>
          </p:cNvPicPr>
          <p:nvPr/>
        </p:nvPicPr>
        <p:blipFill>
          <a:blip r:embed="rId2">
            <a:extLst>
              <a:ext uri="{28A0092B-C50C-407E-A947-70E740481C1C}">
                <a14:useLocalDpi val="0"/>
              </a:ext>
            </a:extLst>
          </a:blip>
          <a:stretch>
            <a:fillRect/>
          </a:stretch>
        </p:blipFill>
        <p:spPr>
          <a:xfrm>
            <a:off x="0" y="-133350"/>
            <a:ext cx="12192000" cy="6973063"/>
          </a:xfrm>
          <a:prstGeom prst="rect">
            <a:avLst/>
          </a:prstGeom>
        </p:spPr>
      </p:pic>
      <p:grpSp>
        <p:nvGrpSpPr>
          <p:cNvPr id="15" name="组合 14">
            <a:extLst>
              <a:ext uri="{FF2B5EF4-FFF2-40B4-BE49-F238E27FC236}">
                <a16:creationId xmlns:a16="http://schemas.microsoft.com/office/drawing/2014/main" id="{5EC3B136-CDDB-44D5-BC71-44CEB6C15FC7}"/>
              </a:ext>
            </a:extLst>
          </p:cNvPr>
          <p:cNvGrpSpPr/>
          <p:nvPr/>
        </p:nvGrpSpPr>
        <p:grpSpPr>
          <a:xfrm>
            <a:off x="4674568" y="774455"/>
            <a:ext cx="2842865" cy="505867"/>
            <a:chOff x="1456180" y="2565778"/>
            <a:chExt cx="2842865" cy="505867"/>
          </a:xfrm>
        </p:grpSpPr>
        <p:grpSp>
          <p:nvGrpSpPr>
            <p:cNvPr id="16" name="组合 15">
              <a:extLst>
                <a:ext uri="{FF2B5EF4-FFF2-40B4-BE49-F238E27FC236}">
                  <a16:creationId xmlns:a16="http://schemas.microsoft.com/office/drawing/2014/main" id="{2DB93155-802B-4106-8607-1442AFDB99A7}"/>
                </a:ext>
              </a:extLst>
            </p:cNvPr>
            <p:cNvGrpSpPr/>
            <p:nvPr/>
          </p:nvGrpSpPr>
          <p:grpSpPr>
            <a:xfrm>
              <a:off x="1456180" y="2565778"/>
              <a:ext cx="2842865" cy="505867"/>
              <a:chOff x="1346998" y="2661312"/>
              <a:chExt cx="5598932" cy="996288"/>
            </a:xfrm>
          </p:grpSpPr>
          <p:sp>
            <p:nvSpPr>
              <p:cNvPr id="18" name="椭圆 17">
                <a:extLst>
                  <a:ext uri="{FF2B5EF4-FFF2-40B4-BE49-F238E27FC236}">
                    <a16:creationId xmlns:a16="http://schemas.microsoft.com/office/drawing/2014/main" id="{94533AB8-04E3-45A0-A2E7-B308ACBF619C}"/>
                  </a:ext>
                </a:extLst>
              </p:cNvPr>
              <p:cNvSpPr/>
              <p:nvPr/>
            </p:nvSpPr>
            <p:spPr>
              <a:xfrm>
                <a:off x="1346998" y="2661312"/>
                <a:ext cx="996289" cy="996288"/>
              </a:xfrm>
              <a:prstGeom prst="ellipse">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00">
                  <a:latin charset="-122" panose="020b0200000000000000" pitchFamily="34" typeface="思源黑体 CN ExtraLight"/>
                  <a:ea charset="-122" panose="020b0200000000000000" pitchFamily="34" typeface="思源黑体 CN ExtraLight"/>
                </a:endParaRPr>
              </a:p>
            </p:txBody>
          </p:sp>
          <p:sp>
            <p:nvSpPr>
              <p:cNvPr id="19" name="矩形: 圆角 18">
                <a:extLst>
                  <a:ext uri="{FF2B5EF4-FFF2-40B4-BE49-F238E27FC236}">
                    <a16:creationId xmlns:a16="http://schemas.microsoft.com/office/drawing/2014/main" id="{560258D2-3874-4C9F-8156-28DC4C995445}"/>
                  </a:ext>
                </a:extLst>
              </p:cNvPr>
              <p:cNvSpPr/>
              <p:nvPr/>
            </p:nvSpPr>
            <p:spPr>
              <a:xfrm>
                <a:off x="2532833" y="2661312"/>
                <a:ext cx="4413097" cy="996288"/>
              </a:xfrm>
              <a:prstGeom prst="roundRect">
                <a:avLst>
                  <a:gd fmla="val 50000" name="adj"/>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r>
                  <a:rPr altLang="en-US" lang="zh-CN" sz="2000">
                    <a:solidFill>
                      <a:schemeClr val="bg1"/>
                    </a:solidFill>
                    <a:latin charset="-122" panose="020b0200000000000000" pitchFamily="34" typeface="思源黑体 CN ExtraLight"/>
                    <a:ea charset="-122" panose="020b0200000000000000" pitchFamily="34" typeface="思源黑体 CN ExtraLight"/>
                    <a:cs typeface="+mn-ea"/>
                    <a:sym typeface="+mn-lt"/>
                  </a:rPr>
                  <a:t>胰腺炎的治疗</a:t>
                </a:r>
              </a:p>
            </p:txBody>
          </p:sp>
        </p:grpSp>
        <p:sp>
          <p:nvSpPr>
            <p:cNvPr id="17" name="文本框 16">
              <a:extLst>
                <a:ext uri="{FF2B5EF4-FFF2-40B4-BE49-F238E27FC236}">
                  <a16:creationId xmlns:a16="http://schemas.microsoft.com/office/drawing/2014/main" id="{258441C7-9F0B-4002-B6FA-6CB68FBBF003}"/>
                </a:ext>
              </a:extLst>
            </p:cNvPr>
            <p:cNvSpPr txBox="1"/>
            <p:nvPr/>
          </p:nvSpPr>
          <p:spPr>
            <a:xfrm>
              <a:off x="1494952" y="2634045"/>
              <a:ext cx="424180" cy="365760"/>
            </a:xfrm>
            <a:prstGeom prst="rect">
              <a:avLst/>
            </a:prstGeom>
            <a:noFill/>
          </p:spPr>
          <p:txBody>
            <a:bodyPr rtlCol="0" wrap="none">
              <a:spAutoFit/>
            </a:bodyPr>
            <a:lstStyle/>
            <a:p>
              <a:r>
                <a:rPr altLang="zh-CN" lang="en-US">
                  <a:solidFill>
                    <a:schemeClr val="bg1"/>
                  </a:solidFill>
                </a:rPr>
                <a:t>03</a:t>
              </a:r>
            </a:p>
          </p:txBody>
        </p:sp>
      </p:grpSp>
      <p:sp>
        <p:nvSpPr>
          <p:cNvPr id="8" name="左大括号 7">
            <a:extLst>
              <a:ext uri="{FF2B5EF4-FFF2-40B4-BE49-F238E27FC236}">
                <a16:creationId xmlns:a16="http://schemas.microsoft.com/office/drawing/2014/main" id="{70A48C2A-8234-45BB-BEF0-A55A79A80E21}"/>
              </a:ext>
            </a:extLst>
          </p:cNvPr>
          <p:cNvSpPr/>
          <p:nvPr/>
        </p:nvSpPr>
        <p:spPr>
          <a:xfrm rot="5400000">
            <a:off x="5882710" y="-1514926"/>
            <a:ext cx="584769" cy="7724172"/>
          </a:xfrm>
          <a:prstGeom prst="leftBrace">
            <a:avLst/>
          </a:prstGeom>
          <a:ln>
            <a:solidFill>
              <a:srgbClr val="2F54BA"/>
            </a:solidFill>
          </a:ln>
        </p:spPr>
        <p:style>
          <a:lnRef idx="1">
            <a:schemeClr val="accent1"/>
          </a:lnRef>
          <a:fillRef idx="0">
            <a:schemeClr val="accent1"/>
          </a:fillRef>
          <a:effectRef idx="0">
            <a:schemeClr val="accent1"/>
          </a:effectRef>
          <a:fontRef idx="minor">
            <a:schemeClr val="tx1"/>
          </a:fontRef>
        </p:style>
        <p:txBody>
          <a:bodyPr anchor="ctr" rtlCol="0"/>
          <a:lstStyle>
            <a:defPPr>
              <a:defRPr lang="zh-CN">
                <a:solidFill>
                  <a:schemeClr val="tx1"/>
                </a:solidFill>
              </a:defRP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ltLang="en-US" lang="zh-CN"/>
          </a:p>
        </p:txBody>
      </p:sp>
      <p:sp>
        <p:nvSpPr>
          <p:cNvPr id="9" name="矩形: 圆角 8">
            <a:extLst>
              <a:ext uri="{FF2B5EF4-FFF2-40B4-BE49-F238E27FC236}">
                <a16:creationId xmlns:a16="http://schemas.microsoft.com/office/drawing/2014/main" id="{7E589C95-BCF8-46ED-B699-31D71673D7A3}"/>
              </a:ext>
            </a:extLst>
          </p:cNvPr>
          <p:cNvSpPr/>
          <p:nvPr/>
        </p:nvSpPr>
        <p:spPr>
          <a:xfrm>
            <a:off x="1224986" y="2827385"/>
            <a:ext cx="2176042" cy="465917"/>
          </a:xfrm>
          <a:prstGeom prst="roundRect">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buFontTx/>
              <a:buNone/>
            </a:pPr>
            <a:r>
              <a:rPr altLang="en-US" b="1" lang="zh-CN" sz="2000">
                <a:solidFill>
                  <a:schemeClr val="bg1"/>
                </a:solidFill>
                <a:latin charset="-122" panose="020b0200000000000000" pitchFamily="34" typeface="思源黑体 CN ExtraLight"/>
                <a:ea charset="-122" panose="020b0200000000000000" pitchFamily="34" typeface="思源黑体 CN ExtraLight"/>
                <a:cs typeface="+mn-ea"/>
                <a:sym typeface="+mn-lt"/>
              </a:rPr>
              <a:t>四、抗休克</a:t>
            </a:r>
          </a:p>
        </p:txBody>
      </p:sp>
      <p:sp>
        <p:nvSpPr>
          <p:cNvPr id="10" name="矩形: 圆角 9">
            <a:extLst>
              <a:ext uri="{FF2B5EF4-FFF2-40B4-BE49-F238E27FC236}">
                <a16:creationId xmlns:a16="http://schemas.microsoft.com/office/drawing/2014/main" id="{8BB08D06-E102-46BE-8889-F7B13AFE595C}"/>
              </a:ext>
            </a:extLst>
          </p:cNvPr>
          <p:cNvSpPr/>
          <p:nvPr/>
        </p:nvSpPr>
        <p:spPr>
          <a:xfrm>
            <a:off x="4438890" y="2827385"/>
            <a:ext cx="3472406" cy="465917"/>
          </a:xfrm>
          <a:prstGeom prst="roundRect">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buFontTx/>
              <a:buNone/>
            </a:pPr>
            <a:r>
              <a:rPr altLang="en-US" b="1" lang="zh-CN" sz="2000">
                <a:solidFill>
                  <a:schemeClr val="bg1"/>
                </a:solidFill>
                <a:latin charset="-122" panose="020b0200000000000000" pitchFamily="34" typeface="思源黑体 CN ExtraLight"/>
                <a:ea charset="-122" panose="020b0200000000000000" pitchFamily="34" typeface="思源黑体 CN ExtraLight"/>
                <a:cs typeface="+mn-ea"/>
                <a:sym typeface="+mn-lt"/>
              </a:rPr>
              <a:t>五、营养支持</a:t>
            </a:r>
          </a:p>
        </p:txBody>
      </p:sp>
      <p:sp>
        <p:nvSpPr>
          <p:cNvPr id="11" name="矩形: 圆角 10">
            <a:extLst>
              <a:ext uri="{FF2B5EF4-FFF2-40B4-BE49-F238E27FC236}">
                <a16:creationId xmlns:a16="http://schemas.microsoft.com/office/drawing/2014/main" id="{DF6C5005-299D-403D-97CE-B7CD698E6482}"/>
              </a:ext>
            </a:extLst>
          </p:cNvPr>
          <p:cNvSpPr/>
          <p:nvPr/>
        </p:nvSpPr>
        <p:spPr>
          <a:xfrm>
            <a:off x="8980024" y="2827385"/>
            <a:ext cx="2176042" cy="465917"/>
          </a:xfrm>
          <a:prstGeom prst="roundRect">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b="1" lang="zh-CN" sz="2000">
                <a:solidFill>
                  <a:schemeClr val="bg1"/>
                </a:solidFill>
                <a:latin charset="-122" panose="020b0200000000000000" pitchFamily="34" typeface="思源黑体 CN ExtraLight"/>
                <a:ea charset="-122" panose="020b0200000000000000" pitchFamily="34" typeface="思源黑体 CN ExtraLight"/>
                <a:cs typeface="+mn-ea"/>
                <a:sym typeface="+mn-lt"/>
              </a:rPr>
              <a:t>六、其他</a:t>
            </a:r>
          </a:p>
        </p:txBody>
      </p:sp>
      <p:sp>
        <p:nvSpPr>
          <p:cNvPr id="12" name="文本框 15">
            <a:extLst>
              <a:ext uri="{FF2B5EF4-FFF2-40B4-BE49-F238E27FC236}">
                <a16:creationId xmlns:a16="http://schemas.microsoft.com/office/drawing/2014/main" id="{DCB0C562-ADAB-4E89-9448-B8D1FFB9C9F0}"/>
              </a:ext>
            </a:extLst>
          </p:cNvPr>
          <p:cNvSpPr txBox="1"/>
          <p:nvPr/>
        </p:nvSpPr>
        <p:spPr>
          <a:xfrm>
            <a:off x="792866" y="3698247"/>
            <a:ext cx="2781781" cy="8229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buFontTx/>
              <a:buNone/>
            </a:pPr>
            <a:r>
              <a:rPr altLang="en-US"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维持有效血容量是预防及治疗休克的重要措施。必须检测CVP，以免影响心肺功能。</a:t>
            </a:r>
          </a:p>
        </p:txBody>
      </p:sp>
      <p:sp>
        <p:nvSpPr>
          <p:cNvPr id="13" name="文本框 29">
            <a:extLst>
              <a:ext uri="{FF2B5EF4-FFF2-40B4-BE49-F238E27FC236}">
                <a16:creationId xmlns:a16="http://schemas.microsoft.com/office/drawing/2014/main" id="{51A23599-B934-4EC7-B7D4-13367BF41257}"/>
              </a:ext>
            </a:extLst>
          </p:cNvPr>
          <p:cNvSpPr txBox="1"/>
          <p:nvPr/>
        </p:nvSpPr>
        <p:spPr>
          <a:xfrm>
            <a:off x="8617353" y="3698247"/>
            <a:ext cx="2781781" cy="1310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buFont charset="2" panose="05000000000000000000" pitchFamily="2" typeface="Wingdings"/>
              <a:buChar char="Ø"/>
            </a:pPr>
            <a:r>
              <a:rPr altLang="en-US"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并发症的处理：急性肾衰、MODS</a:t>
            </a:r>
          </a:p>
          <a:p>
            <a:pPr>
              <a:buFont charset="2" panose="05000000000000000000" pitchFamily="2" typeface="Wingdings"/>
              <a:buChar char="Ø"/>
            </a:pPr>
            <a:r>
              <a:rPr altLang="en-US"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血液滤过或透析治疗</a:t>
            </a:r>
          </a:p>
          <a:p>
            <a:pPr>
              <a:buFont charset="2" panose="05000000000000000000" pitchFamily="2" typeface="Wingdings"/>
              <a:buChar char="Ø"/>
            </a:pPr>
            <a:r>
              <a:rPr altLang="en-US"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中医治疗</a:t>
            </a:r>
          </a:p>
          <a:p>
            <a:pPr>
              <a:buFont charset="2" panose="05000000000000000000" pitchFamily="2" typeface="Wingdings"/>
              <a:buChar char="Ø"/>
            </a:pPr>
            <a:r>
              <a:rPr altLang="en-US"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手术治疗</a:t>
            </a:r>
          </a:p>
        </p:txBody>
      </p:sp>
      <p:sp>
        <p:nvSpPr>
          <p:cNvPr id="14" name="文本框 30">
            <a:extLst>
              <a:ext uri="{FF2B5EF4-FFF2-40B4-BE49-F238E27FC236}">
                <a16:creationId xmlns:a16="http://schemas.microsoft.com/office/drawing/2014/main" id="{FF5BD0B1-1C40-424B-88EC-B8691EF0D992}"/>
              </a:ext>
            </a:extLst>
          </p:cNvPr>
          <p:cNvSpPr txBox="1"/>
          <p:nvPr/>
        </p:nvSpPr>
        <p:spPr>
          <a:xfrm>
            <a:off x="4494834" y="3698247"/>
            <a:ext cx="3360518" cy="17983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buFontTx/>
              <a:buNone/>
            </a:pPr>
            <a:r>
              <a:rPr altLang="en-US"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早期  由于SAP需绝对禁食14-30天，而且SAP患者能量消耗高，是正常人的1.5倍，所以全胃肠外营养（TNP）是必要的</a:t>
            </a:r>
          </a:p>
          <a:p>
            <a:pPr>
              <a:buFontTx/>
              <a:buNone/>
            </a:pPr>
            <a:r>
              <a:rPr altLang="en-US"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  一旦胰腺炎症高峰过去，趋向稳定，淀粉酶降至正常范围，肠麻痹解除，即应由TNP向肠内营（EN）过渡</a:t>
            </a:r>
          </a:p>
        </p:txBody>
      </p:sp>
    </p:spTree>
    <p:extLst>
      <p:ext uri="{BB962C8B-B14F-4D97-AF65-F5344CB8AC3E}">
        <p14:creationId val="158606775"/>
      </p:ext>
    </p:extLst>
  </p:cSld>
  <p:clrMapOvr>
    <a:masterClrMapping/>
  </p:clrMapOvr>
  <p:transition advTm="100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250" id="7"/>
                                        <p:tgtEl>
                                          <p:spTgt spid="15"/>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8"/>
                                        </p:tgtEl>
                                        <p:attrNameLst>
                                          <p:attrName>style.visibility</p:attrName>
                                        </p:attrNameLst>
                                      </p:cBhvr>
                                      <p:to>
                                        <p:strVal val="visible"/>
                                      </p:to>
                                    </p:set>
                                    <p:animEffect filter="fade" transition="in">
                                      <p:cBhvr>
                                        <p:cTn dur="1000" id="12"/>
                                        <p:tgtEl>
                                          <p:spTgt spid="8"/>
                                        </p:tgtEl>
                                      </p:cBhvr>
                                    </p:animEffect>
                                    <p:anim calcmode="lin" valueType="num">
                                      <p:cBhvr>
                                        <p:cTn dur="1000" fill="hold" id="13"/>
                                        <p:tgtEl>
                                          <p:spTgt spid="8"/>
                                        </p:tgtEl>
                                        <p:attrNameLst>
                                          <p:attrName>ppt_x</p:attrName>
                                        </p:attrNameLst>
                                      </p:cBhvr>
                                      <p:tavLst>
                                        <p:tav tm="0">
                                          <p:val>
                                            <p:strVal val="#ppt_x"/>
                                          </p:val>
                                        </p:tav>
                                        <p:tav tm="100000">
                                          <p:val>
                                            <p:strVal val="#ppt_x"/>
                                          </p:val>
                                        </p:tav>
                                      </p:tavLst>
                                    </p:anim>
                                    <p:anim calcmode="lin" valueType="num">
                                      <p:cBhvr>
                                        <p:cTn dur="1000" fill="hold" id="14"/>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grpId="0" id="17" nodeType="clickEffect" presetClass="entr" presetID="31" presetSubtype="0">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p:cTn dur="1000" fill="hold" id="19"/>
                                        <p:tgtEl>
                                          <p:spTgt spid="9"/>
                                        </p:tgtEl>
                                        <p:attrNameLst>
                                          <p:attrName>ppt_w</p:attrName>
                                        </p:attrNameLst>
                                      </p:cBhvr>
                                      <p:tavLst>
                                        <p:tav tm="0">
                                          <p:val>
                                            <p:fltVal val="0"/>
                                          </p:val>
                                        </p:tav>
                                        <p:tav tm="100000">
                                          <p:val>
                                            <p:strVal val="#ppt_w"/>
                                          </p:val>
                                        </p:tav>
                                      </p:tavLst>
                                    </p:anim>
                                    <p:anim calcmode="lin" valueType="num">
                                      <p:cBhvr>
                                        <p:cTn dur="1000" fill="hold" id="20"/>
                                        <p:tgtEl>
                                          <p:spTgt spid="9"/>
                                        </p:tgtEl>
                                        <p:attrNameLst>
                                          <p:attrName>ppt_h</p:attrName>
                                        </p:attrNameLst>
                                      </p:cBhvr>
                                      <p:tavLst>
                                        <p:tav tm="0">
                                          <p:val>
                                            <p:fltVal val="0"/>
                                          </p:val>
                                        </p:tav>
                                        <p:tav tm="100000">
                                          <p:val>
                                            <p:strVal val="#ppt_h"/>
                                          </p:val>
                                        </p:tav>
                                      </p:tavLst>
                                    </p:anim>
                                    <p:anim calcmode="lin" valueType="num">
                                      <p:cBhvr>
                                        <p:cTn dur="1000" fill="hold" id="21"/>
                                        <p:tgtEl>
                                          <p:spTgt spid="9"/>
                                        </p:tgtEl>
                                        <p:attrNameLst>
                                          <p:attrName>style.rotation</p:attrName>
                                        </p:attrNameLst>
                                      </p:cBhvr>
                                      <p:tavLst>
                                        <p:tav tm="0">
                                          <p:val>
                                            <p:fltVal val="90"/>
                                          </p:val>
                                        </p:tav>
                                        <p:tav tm="100000">
                                          <p:val>
                                            <p:fltVal val="0"/>
                                          </p:val>
                                        </p:tav>
                                      </p:tavLst>
                                    </p:anim>
                                    <p:animEffect filter="fade" transition="in">
                                      <p:cBhvr>
                                        <p:cTn dur="1000" id="22"/>
                                        <p:tgtEl>
                                          <p:spTgt spid="9"/>
                                        </p:tgtEl>
                                      </p:cBhvr>
                                    </p:animEffect>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grpId="0" id="25" nodeType="clickEffect" presetClass="entr" presetID="42" presetSubtype="0">
                                  <p:stCondLst>
                                    <p:cond delay="0"/>
                                  </p:stCondLst>
                                  <p:childTnLst>
                                    <p:set>
                                      <p:cBhvr>
                                        <p:cTn dur="1" fill="hold" id="26">
                                          <p:stCondLst>
                                            <p:cond delay="0"/>
                                          </p:stCondLst>
                                        </p:cTn>
                                        <p:tgtEl>
                                          <p:spTgt spid="12"/>
                                        </p:tgtEl>
                                        <p:attrNameLst>
                                          <p:attrName>style.visibility</p:attrName>
                                        </p:attrNameLst>
                                      </p:cBhvr>
                                      <p:to>
                                        <p:strVal val="visible"/>
                                      </p:to>
                                    </p:set>
                                    <p:animEffect filter="fade" transition="in">
                                      <p:cBhvr>
                                        <p:cTn dur="1000" id="27"/>
                                        <p:tgtEl>
                                          <p:spTgt spid="12"/>
                                        </p:tgtEl>
                                      </p:cBhvr>
                                    </p:animEffect>
                                    <p:anim calcmode="lin" valueType="num">
                                      <p:cBhvr>
                                        <p:cTn dur="1000" fill="hold" id="28"/>
                                        <p:tgtEl>
                                          <p:spTgt spid="12"/>
                                        </p:tgtEl>
                                        <p:attrNameLst>
                                          <p:attrName>ppt_x</p:attrName>
                                        </p:attrNameLst>
                                      </p:cBhvr>
                                      <p:tavLst>
                                        <p:tav tm="0">
                                          <p:val>
                                            <p:strVal val="#ppt_x"/>
                                          </p:val>
                                        </p:tav>
                                        <p:tav tm="100000">
                                          <p:val>
                                            <p:strVal val="#ppt_x"/>
                                          </p:val>
                                        </p:tav>
                                      </p:tavLst>
                                    </p:anim>
                                    <p:anim calcmode="lin" valueType="num">
                                      <p:cBhvr>
                                        <p:cTn dur="1000" fill="hold" id="29"/>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30" nodeType="clickPar">
                      <p:stCondLst>
                        <p:cond delay="indefinite"/>
                        <p:cond delay="0" evt="onBegin">
                          <p:tn val="29"/>
                        </p:cond>
                      </p:stCondLst>
                      <p:childTnLst>
                        <p:par>
                          <p:cTn fill="hold" id="31" nodeType="afterGroup">
                            <p:stCondLst>
                              <p:cond delay="0"/>
                            </p:stCondLst>
                            <p:childTnLst>
                              <p:par>
                                <p:cTn fill="hold" grpId="0" id="32" nodeType="clickEffect" presetClass="entr" presetID="31" presetSubtype="0">
                                  <p:stCondLst>
                                    <p:cond delay="0"/>
                                  </p:stCondLst>
                                  <p:childTnLst>
                                    <p:set>
                                      <p:cBhvr>
                                        <p:cTn dur="1" fill="hold" id="33">
                                          <p:stCondLst>
                                            <p:cond delay="0"/>
                                          </p:stCondLst>
                                        </p:cTn>
                                        <p:tgtEl>
                                          <p:spTgt spid="10"/>
                                        </p:tgtEl>
                                        <p:attrNameLst>
                                          <p:attrName>style.visibility</p:attrName>
                                        </p:attrNameLst>
                                      </p:cBhvr>
                                      <p:to>
                                        <p:strVal val="visible"/>
                                      </p:to>
                                    </p:set>
                                    <p:anim calcmode="lin" valueType="num">
                                      <p:cBhvr>
                                        <p:cTn dur="1000" fill="hold" id="34"/>
                                        <p:tgtEl>
                                          <p:spTgt spid="10"/>
                                        </p:tgtEl>
                                        <p:attrNameLst>
                                          <p:attrName>ppt_w</p:attrName>
                                        </p:attrNameLst>
                                      </p:cBhvr>
                                      <p:tavLst>
                                        <p:tav tm="0">
                                          <p:val>
                                            <p:fltVal val="0"/>
                                          </p:val>
                                        </p:tav>
                                        <p:tav tm="100000">
                                          <p:val>
                                            <p:strVal val="#ppt_w"/>
                                          </p:val>
                                        </p:tav>
                                      </p:tavLst>
                                    </p:anim>
                                    <p:anim calcmode="lin" valueType="num">
                                      <p:cBhvr>
                                        <p:cTn dur="1000" fill="hold" id="35"/>
                                        <p:tgtEl>
                                          <p:spTgt spid="10"/>
                                        </p:tgtEl>
                                        <p:attrNameLst>
                                          <p:attrName>ppt_h</p:attrName>
                                        </p:attrNameLst>
                                      </p:cBhvr>
                                      <p:tavLst>
                                        <p:tav tm="0">
                                          <p:val>
                                            <p:fltVal val="0"/>
                                          </p:val>
                                        </p:tav>
                                        <p:tav tm="100000">
                                          <p:val>
                                            <p:strVal val="#ppt_h"/>
                                          </p:val>
                                        </p:tav>
                                      </p:tavLst>
                                    </p:anim>
                                    <p:anim calcmode="lin" valueType="num">
                                      <p:cBhvr>
                                        <p:cTn dur="1000" fill="hold" id="36"/>
                                        <p:tgtEl>
                                          <p:spTgt spid="10"/>
                                        </p:tgtEl>
                                        <p:attrNameLst>
                                          <p:attrName>style.rotation</p:attrName>
                                        </p:attrNameLst>
                                      </p:cBhvr>
                                      <p:tavLst>
                                        <p:tav tm="0">
                                          <p:val>
                                            <p:fltVal val="90"/>
                                          </p:val>
                                        </p:tav>
                                        <p:tav tm="100000">
                                          <p:val>
                                            <p:fltVal val="0"/>
                                          </p:val>
                                        </p:tav>
                                      </p:tavLst>
                                    </p:anim>
                                    <p:animEffect filter="fade" transition="in">
                                      <p:cBhvr>
                                        <p:cTn dur="1000" id="37"/>
                                        <p:tgtEl>
                                          <p:spTgt spid="10"/>
                                        </p:tgtEl>
                                      </p:cBhvr>
                                    </p:animEffect>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grpId="0" id="40" nodeType="clickEffect" presetClass="entr" presetID="42" presetSubtype="0">
                                  <p:stCondLst>
                                    <p:cond delay="0"/>
                                  </p:stCondLst>
                                  <p:childTnLst>
                                    <p:set>
                                      <p:cBhvr>
                                        <p:cTn dur="1" fill="hold" id="41">
                                          <p:stCondLst>
                                            <p:cond delay="0"/>
                                          </p:stCondLst>
                                        </p:cTn>
                                        <p:tgtEl>
                                          <p:spTgt spid="14"/>
                                        </p:tgtEl>
                                        <p:attrNameLst>
                                          <p:attrName>style.visibility</p:attrName>
                                        </p:attrNameLst>
                                      </p:cBhvr>
                                      <p:to>
                                        <p:strVal val="visible"/>
                                      </p:to>
                                    </p:set>
                                    <p:animEffect filter="fade" transition="in">
                                      <p:cBhvr>
                                        <p:cTn dur="1000" id="42"/>
                                        <p:tgtEl>
                                          <p:spTgt spid="14"/>
                                        </p:tgtEl>
                                      </p:cBhvr>
                                    </p:animEffect>
                                    <p:anim calcmode="lin" valueType="num">
                                      <p:cBhvr>
                                        <p:cTn dur="1000" fill="hold" id="43"/>
                                        <p:tgtEl>
                                          <p:spTgt spid="14"/>
                                        </p:tgtEl>
                                        <p:attrNameLst>
                                          <p:attrName>ppt_x</p:attrName>
                                        </p:attrNameLst>
                                      </p:cBhvr>
                                      <p:tavLst>
                                        <p:tav tm="0">
                                          <p:val>
                                            <p:strVal val="#ppt_x"/>
                                          </p:val>
                                        </p:tav>
                                        <p:tav tm="100000">
                                          <p:val>
                                            <p:strVal val="#ppt_x"/>
                                          </p:val>
                                        </p:tav>
                                      </p:tavLst>
                                    </p:anim>
                                    <p:anim calcmode="lin" valueType="num">
                                      <p:cBhvr>
                                        <p:cTn dur="1000" fill="hold" id="44"/>
                                        <p:tgtEl>
                                          <p:spTgt spid="14"/>
                                        </p:tgtEl>
                                        <p:attrNameLst>
                                          <p:attrName>ppt_y</p:attrName>
                                        </p:attrNameLst>
                                      </p:cBhvr>
                                      <p:tavLst>
                                        <p:tav tm="0">
                                          <p:val>
                                            <p:strVal val="#ppt_y+.1"/>
                                          </p:val>
                                        </p:tav>
                                        <p:tav tm="100000">
                                          <p:val>
                                            <p:strVal val="#ppt_y"/>
                                          </p:val>
                                        </p:tav>
                                      </p:tavLst>
                                    </p:anim>
                                  </p:childTnLst>
                                </p:cTn>
                              </p:par>
                            </p:childTnLst>
                          </p:cTn>
                        </p:par>
                      </p:childTnLst>
                    </p:cTn>
                  </p:par>
                  <p:par>
                    <p:cTn fill="hold" id="45" nodeType="clickPar">
                      <p:stCondLst>
                        <p:cond delay="indefinite"/>
                        <p:cond delay="0" evt="onBegin">
                          <p:tn val="44"/>
                        </p:cond>
                      </p:stCondLst>
                      <p:childTnLst>
                        <p:par>
                          <p:cTn fill="hold" id="46" nodeType="afterGroup">
                            <p:stCondLst>
                              <p:cond delay="0"/>
                            </p:stCondLst>
                            <p:childTnLst>
                              <p:par>
                                <p:cTn fill="hold" grpId="0" id="47" nodeType="clickEffect" presetClass="entr" presetID="31" presetSubtype="0">
                                  <p:stCondLst>
                                    <p:cond delay="0"/>
                                  </p:stCondLst>
                                  <p:childTnLst>
                                    <p:set>
                                      <p:cBhvr>
                                        <p:cTn dur="1" fill="hold" id="48">
                                          <p:stCondLst>
                                            <p:cond delay="0"/>
                                          </p:stCondLst>
                                        </p:cTn>
                                        <p:tgtEl>
                                          <p:spTgt spid="11"/>
                                        </p:tgtEl>
                                        <p:attrNameLst>
                                          <p:attrName>style.visibility</p:attrName>
                                        </p:attrNameLst>
                                      </p:cBhvr>
                                      <p:to>
                                        <p:strVal val="visible"/>
                                      </p:to>
                                    </p:set>
                                    <p:anim calcmode="lin" valueType="num">
                                      <p:cBhvr>
                                        <p:cTn dur="1000" fill="hold" id="49"/>
                                        <p:tgtEl>
                                          <p:spTgt spid="11"/>
                                        </p:tgtEl>
                                        <p:attrNameLst>
                                          <p:attrName>ppt_w</p:attrName>
                                        </p:attrNameLst>
                                      </p:cBhvr>
                                      <p:tavLst>
                                        <p:tav tm="0">
                                          <p:val>
                                            <p:fltVal val="0"/>
                                          </p:val>
                                        </p:tav>
                                        <p:tav tm="100000">
                                          <p:val>
                                            <p:strVal val="#ppt_w"/>
                                          </p:val>
                                        </p:tav>
                                      </p:tavLst>
                                    </p:anim>
                                    <p:anim calcmode="lin" valueType="num">
                                      <p:cBhvr>
                                        <p:cTn dur="1000" fill="hold" id="50"/>
                                        <p:tgtEl>
                                          <p:spTgt spid="11"/>
                                        </p:tgtEl>
                                        <p:attrNameLst>
                                          <p:attrName>ppt_h</p:attrName>
                                        </p:attrNameLst>
                                      </p:cBhvr>
                                      <p:tavLst>
                                        <p:tav tm="0">
                                          <p:val>
                                            <p:fltVal val="0"/>
                                          </p:val>
                                        </p:tav>
                                        <p:tav tm="100000">
                                          <p:val>
                                            <p:strVal val="#ppt_h"/>
                                          </p:val>
                                        </p:tav>
                                      </p:tavLst>
                                    </p:anim>
                                    <p:anim calcmode="lin" valueType="num">
                                      <p:cBhvr>
                                        <p:cTn dur="1000" fill="hold" id="51"/>
                                        <p:tgtEl>
                                          <p:spTgt spid="11"/>
                                        </p:tgtEl>
                                        <p:attrNameLst>
                                          <p:attrName>style.rotation</p:attrName>
                                        </p:attrNameLst>
                                      </p:cBhvr>
                                      <p:tavLst>
                                        <p:tav tm="0">
                                          <p:val>
                                            <p:fltVal val="90"/>
                                          </p:val>
                                        </p:tav>
                                        <p:tav tm="100000">
                                          <p:val>
                                            <p:fltVal val="0"/>
                                          </p:val>
                                        </p:tav>
                                      </p:tavLst>
                                    </p:anim>
                                    <p:animEffect filter="fade" transition="in">
                                      <p:cBhvr>
                                        <p:cTn dur="1000" id="52"/>
                                        <p:tgtEl>
                                          <p:spTgt spid="11"/>
                                        </p:tgtEl>
                                      </p:cBhvr>
                                    </p:animEffect>
                                  </p:childTnLst>
                                </p:cTn>
                              </p:par>
                            </p:childTnLst>
                          </p:cTn>
                        </p:par>
                      </p:childTnLst>
                    </p:cTn>
                  </p:par>
                  <p:par>
                    <p:cTn fill="hold" id="53" nodeType="clickPar">
                      <p:stCondLst>
                        <p:cond delay="indefinite"/>
                        <p:cond delay="0" evt="onBegin">
                          <p:tn val="52"/>
                        </p:cond>
                      </p:stCondLst>
                      <p:childTnLst>
                        <p:par>
                          <p:cTn fill="hold" id="54" nodeType="afterGroup">
                            <p:stCondLst>
                              <p:cond delay="0"/>
                            </p:stCondLst>
                            <p:childTnLst>
                              <p:par>
                                <p:cTn fill="hold" grpId="0" id="55" nodeType="clickEffect" presetClass="entr" presetID="42" presetSubtype="0">
                                  <p:stCondLst>
                                    <p:cond delay="0"/>
                                  </p:stCondLst>
                                  <p:childTnLst>
                                    <p:set>
                                      <p:cBhvr>
                                        <p:cTn dur="1" fill="hold" id="56">
                                          <p:stCondLst>
                                            <p:cond delay="0"/>
                                          </p:stCondLst>
                                        </p:cTn>
                                        <p:tgtEl>
                                          <p:spTgt spid="13"/>
                                        </p:tgtEl>
                                        <p:attrNameLst>
                                          <p:attrName>style.visibility</p:attrName>
                                        </p:attrNameLst>
                                      </p:cBhvr>
                                      <p:to>
                                        <p:strVal val="visible"/>
                                      </p:to>
                                    </p:set>
                                    <p:animEffect filter="fade" transition="in">
                                      <p:cBhvr>
                                        <p:cTn dur="1000" id="57"/>
                                        <p:tgtEl>
                                          <p:spTgt spid="13"/>
                                        </p:tgtEl>
                                      </p:cBhvr>
                                    </p:animEffect>
                                    <p:anim calcmode="lin" valueType="num">
                                      <p:cBhvr>
                                        <p:cTn dur="1000" fill="hold" id="58"/>
                                        <p:tgtEl>
                                          <p:spTgt spid="13"/>
                                        </p:tgtEl>
                                        <p:attrNameLst>
                                          <p:attrName>ppt_x</p:attrName>
                                        </p:attrNameLst>
                                      </p:cBhvr>
                                      <p:tavLst>
                                        <p:tav tm="0">
                                          <p:val>
                                            <p:strVal val="#ppt_x"/>
                                          </p:val>
                                        </p:tav>
                                        <p:tav tm="100000">
                                          <p:val>
                                            <p:strVal val="#ppt_x"/>
                                          </p:val>
                                        </p:tav>
                                      </p:tavLst>
                                    </p:anim>
                                    <p:anim calcmode="lin" valueType="num">
                                      <p:cBhvr>
                                        <p:cTn dur="1000" fill="hold" id="59"/>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a:extLst>
              <a:ext uri="{FF2B5EF4-FFF2-40B4-BE49-F238E27FC236}">
                <a16:creationId xmlns:a16="http://schemas.microsoft.com/office/drawing/2014/main" id="{567B4417-A3BF-435D-86B3-40CD568D920E}"/>
              </a:ext>
            </a:extLst>
          </p:cNvPr>
          <p:cNvPicPr>
            <a:picLocks noChangeAspect="1"/>
          </p:cNvPicPr>
          <p:nvPr/>
        </p:nvPicPr>
        <p:blipFill>
          <a:blip r:embed="rId2">
            <a:extLst>
              <a:ext uri="{28A0092B-C50C-407E-A947-70E740481C1C}">
                <a14:useLocalDpi val="0"/>
              </a:ext>
            </a:extLst>
          </a:blip>
          <a:stretch>
            <a:fillRect/>
          </a:stretch>
        </p:blipFill>
        <p:spPr>
          <a:xfrm>
            <a:off x="0" y="-133350"/>
            <a:ext cx="12192000" cy="6973063"/>
          </a:xfrm>
          <a:prstGeom prst="rect">
            <a:avLst/>
          </a:prstGeom>
        </p:spPr>
      </p:pic>
      <p:sp>
        <p:nvSpPr>
          <p:cNvPr id="12" name="Text Box 4">
            <a:extLst>
              <a:ext uri="{FF2B5EF4-FFF2-40B4-BE49-F238E27FC236}">
                <a16:creationId xmlns:a16="http://schemas.microsoft.com/office/drawing/2014/main" id="{07597023-A287-44C9-966A-AC2DD58DA839}"/>
              </a:ext>
            </a:extLst>
          </p:cNvPr>
          <p:cNvSpPr txBox="1">
            <a:spLocks noChangeArrowheads="1" noGrp="1"/>
          </p:cNvSpPr>
          <p:nvPr/>
        </p:nvSpPr>
        <p:spPr bwMode="auto">
          <a:xfrm>
            <a:off x="992227" y="2200389"/>
            <a:ext cx="4683063" cy="2211561"/>
          </a:xfrm>
          <a:prstGeom prst="rect">
            <a:avLst/>
          </a:prstGeom>
          <a:noFill/>
          <a:ln>
            <a:noFill/>
          </a:ln>
        </p:spPr>
        <p:txBody>
          <a:bodyPr anchor="t" anchorCtr="0" bIns="45720" compatLnSpc="1" lIns="91440" numCol="1" rIns="91440" tIns="45720" vert="horz" wrap="square"/>
          <a:lstStyle>
            <a:lvl1pPr algn="l" eaLnBrk="0" fontAlgn="base" hangingPunct="0" indent="-342900" marL="342900" rtl="0">
              <a:spcBef>
                <a:spcPct val="20000"/>
              </a:spcBef>
              <a:spcAft>
                <a:spcPct val="0"/>
              </a:spcAft>
              <a:buChar char="•"/>
              <a:defRPr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sz="2800">
                <a:solidFill>
                  <a:schemeClr val="tx1"/>
                </a:solidFill>
                <a:latin typeface="+mn-lt"/>
              </a:defRPr>
            </a:lvl2pPr>
            <a:lvl3pPr algn="l" eaLnBrk="0" fontAlgn="base" hangingPunct="0" indent="-228600" marL="1143000" rtl="0">
              <a:spcBef>
                <a:spcPct val="20000"/>
              </a:spcBef>
              <a:spcAft>
                <a:spcPct val="0"/>
              </a:spcAft>
              <a:buChar char="•"/>
              <a:defRPr sz="2400">
                <a:solidFill>
                  <a:schemeClr val="tx1"/>
                </a:solidFill>
                <a:latin typeface="+mn-lt"/>
              </a:defRPr>
            </a:lvl3pPr>
            <a:lvl4pPr algn="l" eaLnBrk="0" fontAlgn="base" hangingPunct="0" indent="-228600" marL="1600200" rtl="0">
              <a:spcBef>
                <a:spcPct val="20000"/>
              </a:spcBef>
              <a:spcAft>
                <a:spcPct val="0"/>
              </a:spcAft>
              <a:buChar char="–"/>
              <a:defRPr sz="2000">
                <a:solidFill>
                  <a:schemeClr val="tx1"/>
                </a:solidFill>
                <a:latin typeface="+mn-lt"/>
              </a:defRPr>
            </a:lvl4pPr>
            <a:lvl5pPr algn="l" eaLnBrk="0" fontAlgn="base" hangingPunct="0" indent="-228600" marL="2057400" rtl="0">
              <a:spcBef>
                <a:spcPct val="20000"/>
              </a:spcBef>
              <a:spcAft>
                <a:spcPct val="0"/>
              </a:spcAft>
              <a:buChar char="»"/>
              <a:defRPr sz="2000">
                <a:solidFill>
                  <a:schemeClr val="tx1"/>
                </a:solidFill>
                <a:latin typeface="+mn-lt"/>
              </a:defRPr>
            </a:lvl5pPr>
            <a:lvl6pPr algn="l" fontAlgn="base" indent="-228600" marL="2514600" rtl="0">
              <a:spcBef>
                <a:spcPct val="20000"/>
              </a:spcBef>
              <a:spcAft>
                <a:spcPct val="0"/>
              </a:spcAft>
              <a:buChar char="»"/>
              <a:defRPr sz="2000">
                <a:solidFill>
                  <a:schemeClr val="tx1"/>
                </a:solidFill>
                <a:latin typeface="+mn-lt"/>
              </a:defRPr>
            </a:lvl6pPr>
            <a:lvl7pPr algn="l" fontAlgn="base" indent="-228600" marL="2971800" rtl="0">
              <a:spcBef>
                <a:spcPct val="20000"/>
              </a:spcBef>
              <a:spcAft>
                <a:spcPct val="0"/>
              </a:spcAft>
              <a:buChar char="»"/>
              <a:defRPr sz="2000">
                <a:solidFill>
                  <a:schemeClr val="tx1"/>
                </a:solidFill>
                <a:latin typeface="+mn-lt"/>
              </a:defRPr>
            </a:lvl7pPr>
            <a:lvl8pPr algn="l" fontAlgn="base" indent="-228600" marL="3429000" rtl="0">
              <a:spcBef>
                <a:spcPct val="20000"/>
              </a:spcBef>
              <a:spcAft>
                <a:spcPct val="0"/>
              </a:spcAft>
              <a:buChar char="»"/>
              <a:defRPr sz="2000">
                <a:solidFill>
                  <a:schemeClr val="tx1"/>
                </a:solidFill>
                <a:latin typeface="+mn-lt"/>
              </a:defRPr>
            </a:lvl8pPr>
            <a:lvl9pPr algn="l" fontAlgn="base" indent="-228600" marL="3886200" rtl="0">
              <a:spcBef>
                <a:spcPct val="20000"/>
              </a:spcBef>
              <a:spcAft>
                <a:spcPct val="0"/>
              </a:spcAft>
              <a:buChar char="»"/>
              <a:defRPr sz="2000">
                <a:solidFill>
                  <a:schemeClr val="tx1"/>
                </a:solidFill>
                <a:latin typeface="+mn-lt"/>
              </a:defRPr>
            </a:lvl9pPr>
          </a:lstStyle>
          <a:p>
            <a:pPr eaLnBrk="1" hangingPunct="1">
              <a:lnSpc>
                <a:spcPct val="150000"/>
              </a:lnSpc>
              <a:defRPr/>
            </a:pPr>
            <a:r>
              <a:rPr altLang="en-US" b="1" kumimoji="1"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1.意识、生命体征、腹部症状体征等            </a:t>
            </a:r>
          </a:p>
          <a:p>
            <a:pPr eaLnBrk="1" hangingPunct="1">
              <a:lnSpc>
                <a:spcPct val="150000"/>
              </a:lnSpc>
              <a:defRPr/>
            </a:pPr>
            <a:r>
              <a:rPr altLang="en-US" b="1" kumimoji="1"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2.身体状况：局部、全身症状体征、辅助检查</a:t>
            </a:r>
          </a:p>
          <a:p>
            <a:pPr eaLnBrk="1" hangingPunct="1">
              <a:lnSpc>
                <a:spcPct val="150000"/>
              </a:lnSpc>
              <a:defRPr/>
            </a:pPr>
            <a:r>
              <a:rPr altLang="en-US" b="1" kumimoji="1"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3.心理社会支持状况</a:t>
            </a:r>
          </a:p>
          <a:p>
            <a:pPr eaLnBrk="1" hangingPunct="1">
              <a:lnSpc>
                <a:spcPct val="150000"/>
              </a:lnSpc>
              <a:defRPr/>
            </a:pPr>
            <a:r>
              <a:rPr altLang="en-US" b="1" kumimoji="1"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4.健康史：饮食、疾病、手术、外伤、用药、感染等。</a:t>
            </a:r>
          </a:p>
          <a:p>
            <a:pPr eaLnBrk="1" hangingPunct="1">
              <a:lnSpc>
                <a:spcPct val="150000"/>
              </a:lnSpc>
              <a:defRPr/>
            </a:pPr>
            <a:r>
              <a:rPr altLang="en-US" b="1" kumimoji="1"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5.伤口及引流情况</a:t>
            </a:r>
          </a:p>
          <a:p>
            <a:pPr eaLnBrk="1" hangingPunct="1">
              <a:lnSpc>
                <a:spcPct val="150000"/>
              </a:lnSpc>
              <a:defRPr/>
            </a:pPr>
            <a:r>
              <a:rPr altLang="en-US" b="1" kumimoji="1"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6.营养状况</a:t>
            </a:r>
          </a:p>
          <a:p>
            <a:pPr eaLnBrk="1" hangingPunct="1">
              <a:lnSpc>
                <a:spcPct val="150000"/>
              </a:lnSpc>
              <a:defRPr/>
            </a:pPr>
            <a:r>
              <a:rPr altLang="en-US" b="1" kumimoji="1"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7.并发症情况：胰瘘、肠瘘、出血等</a:t>
            </a:r>
          </a:p>
        </p:txBody>
      </p:sp>
      <p:grpSp>
        <p:nvGrpSpPr>
          <p:cNvPr id="13" name="组合 12">
            <a:extLst>
              <a:ext uri="{FF2B5EF4-FFF2-40B4-BE49-F238E27FC236}">
                <a16:creationId xmlns:a16="http://schemas.microsoft.com/office/drawing/2014/main" id="{257E7349-743C-4B41-BA6D-BD16026DD82C}"/>
              </a:ext>
            </a:extLst>
          </p:cNvPr>
          <p:cNvGrpSpPr/>
          <p:nvPr/>
        </p:nvGrpSpPr>
        <p:grpSpPr>
          <a:xfrm>
            <a:off x="4674568" y="774455"/>
            <a:ext cx="2842865" cy="505867"/>
            <a:chOff x="1456180" y="2565778"/>
            <a:chExt cx="2842865" cy="505867"/>
          </a:xfrm>
        </p:grpSpPr>
        <p:grpSp>
          <p:nvGrpSpPr>
            <p:cNvPr id="14" name="组合 13">
              <a:extLst>
                <a:ext uri="{FF2B5EF4-FFF2-40B4-BE49-F238E27FC236}">
                  <a16:creationId xmlns:a16="http://schemas.microsoft.com/office/drawing/2014/main" id="{46C5C778-60D0-4EBD-ABA2-127ADE63E2FD}"/>
                </a:ext>
              </a:extLst>
            </p:cNvPr>
            <p:cNvGrpSpPr/>
            <p:nvPr/>
          </p:nvGrpSpPr>
          <p:grpSpPr>
            <a:xfrm>
              <a:off x="1456180" y="2565778"/>
              <a:ext cx="2842865" cy="505867"/>
              <a:chOff x="1346998" y="2661312"/>
              <a:chExt cx="5598932" cy="996288"/>
            </a:xfrm>
          </p:grpSpPr>
          <p:sp>
            <p:nvSpPr>
              <p:cNvPr id="21" name="椭圆 20">
                <a:extLst>
                  <a:ext uri="{FF2B5EF4-FFF2-40B4-BE49-F238E27FC236}">
                    <a16:creationId xmlns:a16="http://schemas.microsoft.com/office/drawing/2014/main" id="{4C43D8FC-1EFD-49D6-9C96-19C2C1848C75}"/>
                  </a:ext>
                </a:extLst>
              </p:cNvPr>
              <p:cNvSpPr/>
              <p:nvPr/>
            </p:nvSpPr>
            <p:spPr>
              <a:xfrm>
                <a:off x="1346998" y="2661312"/>
                <a:ext cx="996289" cy="996288"/>
              </a:xfrm>
              <a:prstGeom prst="ellipse">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00">
                  <a:latin charset="-122" panose="020b0200000000000000" pitchFamily="34" typeface="思源黑体 CN ExtraLight"/>
                  <a:ea charset="-122" panose="020b0200000000000000" pitchFamily="34" typeface="思源黑体 CN ExtraLight"/>
                </a:endParaRPr>
              </a:p>
            </p:txBody>
          </p:sp>
          <p:sp>
            <p:nvSpPr>
              <p:cNvPr id="22" name="矩形: 圆角 21">
                <a:extLst>
                  <a:ext uri="{FF2B5EF4-FFF2-40B4-BE49-F238E27FC236}">
                    <a16:creationId xmlns:a16="http://schemas.microsoft.com/office/drawing/2014/main" id="{6739A5D7-18C6-4D69-9F8E-3A3D104CFCD0}"/>
                  </a:ext>
                </a:extLst>
              </p:cNvPr>
              <p:cNvSpPr/>
              <p:nvPr/>
            </p:nvSpPr>
            <p:spPr>
              <a:xfrm>
                <a:off x="2532833" y="2661312"/>
                <a:ext cx="4413097" cy="996288"/>
              </a:xfrm>
              <a:prstGeom prst="roundRect">
                <a:avLst>
                  <a:gd fmla="val 50000" name="adj"/>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r>
                  <a:rPr altLang="en-US" lang="zh-CN" sz="2000">
                    <a:solidFill>
                      <a:schemeClr val="bg1"/>
                    </a:solidFill>
                    <a:latin charset="-122" panose="020b0200000000000000" pitchFamily="34" typeface="思源黑体 CN ExtraLight"/>
                    <a:ea charset="-122" panose="020b0200000000000000" pitchFamily="34" typeface="思源黑体 CN ExtraLight"/>
                    <a:cs typeface="+mn-ea"/>
                    <a:sym typeface="+mn-lt"/>
                  </a:rPr>
                  <a:t>胰腺炎的治疗</a:t>
                </a:r>
              </a:p>
            </p:txBody>
          </p:sp>
        </p:grpSp>
        <p:sp>
          <p:nvSpPr>
            <p:cNvPr id="20" name="文本框 19">
              <a:extLst>
                <a:ext uri="{FF2B5EF4-FFF2-40B4-BE49-F238E27FC236}">
                  <a16:creationId xmlns:a16="http://schemas.microsoft.com/office/drawing/2014/main" id="{9973A705-A6C2-4998-8826-DA4D8E4AD9B2}"/>
                </a:ext>
              </a:extLst>
            </p:cNvPr>
            <p:cNvSpPr txBox="1"/>
            <p:nvPr/>
          </p:nvSpPr>
          <p:spPr>
            <a:xfrm>
              <a:off x="1494952" y="2634045"/>
              <a:ext cx="424180" cy="365760"/>
            </a:xfrm>
            <a:prstGeom prst="rect">
              <a:avLst/>
            </a:prstGeom>
            <a:noFill/>
          </p:spPr>
          <p:txBody>
            <a:bodyPr rtlCol="0" wrap="none">
              <a:spAutoFit/>
            </a:bodyPr>
            <a:lstStyle/>
            <a:p>
              <a:r>
                <a:rPr altLang="zh-CN" lang="en-US">
                  <a:solidFill>
                    <a:schemeClr val="bg1"/>
                  </a:solidFill>
                </a:rPr>
                <a:t>03</a:t>
              </a:r>
            </a:p>
          </p:txBody>
        </p:sp>
      </p:grpSp>
      <p:grpSp>
        <p:nvGrpSpPr>
          <p:cNvPr id="7" name="组合 6">
            <a:extLst>
              <a:ext uri="{FF2B5EF4-FFF2-40B4-BE49-F238E27FC236}">
                <a16:creationId xmlns:a16="http://schemas.microsoft.com/office/drawing/2014/main" id="{2930910C-192A-42E9-B646-244BA3C25F75}"/>
              </a:ext>
            </a:extLst>
          </p:cNvPr>
          <p:cNvGrpSpPr/>
          <p:nvPr/>
        </p:nvGrpSpPr>
        <p:grpSpPr>
          <a:xfrm>
            <a:off x="5987307" y="1577077"/>
            <a:ext cx="5565538" cy="4506468"/>
            <a:chOff x="5987307" y="1577077"/>
            <a:chExt cx="5565538" cy="4506468"/>
          </a:xfrm>
        </p:grpSpPr>
        <p:sp>
          <p:nvSpPr>
            <p:cNvPr id="8" name="矩形 7">
              <a:extLst>
                <a:ext uri="{FF2B5EF4-FFF2-40B4-BE49-F238E27FC236}">
                  <a16:creationId xmlns:a16="http://schemas.microsoft.com/office/drawing/2014/main" id="{8BFBC9AF-B131-4C68-9669-0C95307C5971}"/>
                </a:ext>
              </a:extLst>
            </p:cNvPr>
            <p:cNvSpPr/>
            <p:nvPr/>
          </p:nvSpPr>
          <p:spPr>
            <a:xfrm>
              <a:off x="5987307" y="4644426"/>
              <a:ext cx="1439119" cy="1439119"/>
            </a:xfrm>
            <a:prstGeom prst="rect">
              <a:avLst/>
            </a:prstGeom>
            <a:noFill/>
            <a:ln cap="rnd" w="50800">
              <a:gradFill>
                <a:gsLst>
                  <a:gs pos="0">
                    <a:srgbClr val="FB9C00"/>
                  </a:gs>
                  <a:gs pos="100000">
                    <a:srgbClr val="FFBC9A"/>
                  </a:gs>
                </a:gsLst>
                <a:lin ang="5400000" scaled="1"/>
              </a:gradFill>
            </a:ln>
          </p:spPr>
          <p:style>
            <a:lnRef idx="1">
              <a:schemeClr val="accent1"/>
            </a:lnRef>
            <a:fillRef idx="0">
              <a:schemeClr val="accent1"/>
            </a:fillRef>
            <a:effectRef idx="0">
              <a:schemeClr val="accent1"/>
            </a:effectRef>
            <a:fontRef idx="minor">
              <a:schemeClr val="tx1"/>
            </a:fontRef>
          </p:style>
          <p:txBody>
            <a:bodyPr anchor="ctr" rtlCol="0"/>
            <a:lstStyle>
              <a:defPPr>
                <a:defRPr lang="zh-CN">
                  <a:solidFill>
                    <a:schemeClr val="tx1"/>
                  </a:solidFill>
                </a:defRP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ltLang="en-US" lang="zh-CN" sz="2000">
                <a:solidFill>
                  <a:schemeClr val="tx1">
                    <a:lumMod val="85000"/>
                    <a:lumOff val="15000"/>
                  </a:schemeClr>
                </a:solidFill>
                <a:latin charset="-122" panose="00000500000000000000" pitchFamily="2" typeface="字魂105号-简雅黑"/>
                <a:ea charset="-122" panose="00000500000000000000" pitchFamily="2" typeface="字魂105号-简雅黑"/>
              </a:endParaRPr>
            </a:p>
          </p:txBody>
        </p:sp>
        <p:pic>
          <p:nvPicPr>
            <p:cNvPr id="3" name="图片 2">
              <a:extLst>
                <a:ext uri="{FF2B5EF4-FFF2-40B4-BE49-F238E27FC236}">
                  <a16:creationId xmlns:a16="http://schemas.microsoft.com/office/drawing/2014/main" id="{C3C7134F-077E-4916-8C99-2EC41E00C8E2}"/>
                </a:ext>
              </a:extLst>
            </p:cNvPr>
            <p:cNvPicPr>
              <a:picLocks noChangeAspect="1"/>
            </p:cNvPicPr>
            <p:nvPr/>
          </p:nvPicPr>
          <p:blipFill>
            <a:blip r:embed="rId3">
              <a:extLst>
                <a:ext uri="{28A0092B-C50C-407E-A947-70E740481C1C}">
                  <a14:useLocalDpi val="0"/>
                </a:ext>
              </a:extLst>
            </a:blip>
            <a:srcRect b="17698" r="50594" t="9685"/>
            <a:stretch>
              <a:fillRect/>
            </a:stretch>
          </p:blipFill>
          <p:spPr>
            <a:xfrm>
              <a:off x="9092130" y="1577077"/>
              <a:ext cx="2460715" cy="2401735"/>
            </a:xfrm>
            <a:prstGeom prst="rect">
              <a:avLst/>
            </a:prstGeom>
          </p:spPr>
        </p:pic>
        <p:pic>
          <p:nvPicPr>
            <p:cNvPr id="6" name="图片 5">
              <a:extLst>
                <a:ext uri="{FF2B5EF4-FFF2-40B4-BE49-F238E27FC236}">
                  <a16:creationId xmlns:a16="http://schemas.microsoft.com/office/drawing/2014/main" id="{917C0521-3E55-41A2-9C46-B24B0C6BEBA6}"/>
                </a:ext>
              </a:extLst>
            </p:cNvPr>
            <p:cNvPicPr>
              <a:picLocks noChangeAspect="1"/>
            </p:cNvPicPr>
            <p:nvPr/>
          </p:nvPicPr>
          <p:blipFill>
            <a:blip r:embed="rId4">
              <a:extLst>
                <a:ext uri="{28A0092B-C50C-407E-A947-70E740481C1C}">
                  <a14:useLocalDpi val="0"/>
                </a:ext>
              </a:extLst>
            </a:blip>
            <a:stretch>
              <a:fillRect/>
            </a:stretch>
          </p:blipFill>
          <p:spPr>
            <a:xfrm>
              <a:off x="6372115" y="2754900"/>
              <a:ext cx="4387917" cy="2925278"/>
            </a:xfrm>
            <a:prstGeom prst="rect">
              <a:avLst/>
            </a:prstGeom>
          </p:spPr>
        </p:pic>
      </p:grpSp>
    </p:spTree>
    <p:extLst>
      <p:ext uri="{BB962C8B-B14F-4D97-AF65-F5344CB8AC3E}">
        <p14:creationId val="455379260"/>
      </p:ext>
    </p:extLst>
  </p:cSld>
  <p:clrMapOvr>
    <a:masterClrMapping/>
  </p:clrMapOvr>
  <p:transition advTm="100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3"/>
                                        </p:tgtEl>
                                        <p:attrNameLst>
                                          <p:attrName>style.visibility</p:attrName>
                                        </p:attrNameLst>
                                      </p:cBhvr>
                                      <p:to>
                                        <p:strVal val="visible"/>
                                      </p:to>
                                    </p:set>
                                    <p:animEffect filter="barn(inVertical)" transition="in">
                                      <p:cBhvr>
                                        <p:cTn dur="750" id="7"/>
                                        <p:tgtEl>
                                          <p:spTgt spid="13"/>
                                        </p:tgtEl>
                                      </p:cBhvr>
                                    </p:animEffect>
                                  </p:childTnLst>
                                </p:cTn>
                              </p:par>
                            </p:childTnLst>
                          </p:cTn>
                        </p:par>
                        <p:par>
                          <p:cTn fill="hold" id="8" nodeType="afterGroup">
                            <p:stCondLst>
                              <p:cond delay="750"/>
                            </p:stCondLst>
                            <p:childTnLst>
                              <p:par>
                                <p:cTn fill="hold" grpId="0" id="9" nodeType="afterEffect" presetClass="entr" presetID="22" presetSubtype="4">
                                  <p:stCondLst>
                                    <p:cond delay="0"/>
                                  </p:stCondLst>
                                  <p:childTnLst>
                                    <p:set>
                                      <p:cBhvr>
                                        <p:cTn dur="1" fill="hold" id="10">
                                          <p:stCondLst>
                                            <p:cond delay="0"/>
                                          </p:stCondLst>
                                        </p:cTn>
                                        <p:tgtEl>
                                          <p:spTgt spid="12"/>
                                        </p:tgtEl>
                                        <p:attrNameLst>
                                          <p:attrName>style.visibility</p:attrName>
                                        </p:attrNameLst>
                                      </p:cBhvr>
                                      <p:to>
                                        <p:strVal val="visible"/>
                                      </p:to>
                                    </p:set>
                                    <p:animEffect filter="wipe(down)" transition="in">
                                      <p:cBhvr>
                                        <p:cTn dur="750" id="11"/>
                                        <p:tgtEl>
                                          <p:spTgt spid="12"/>
                                        </p:tgtEl>
                                      </p:cBhvr>
                                    </p:animEffect>
                                  </p:childTnLst>
                                </p:cTn>
                              </p:par>
                            </p:childTnLst>
                          </p:cTn>
                        </p:par>
                        <p:par>
                          <p:cTn fill="hold" id="12" nodeType="afterGroup">
                            <p:stCondLst>
                              <p:cond delay="1500"/>
                            </p:stCondLst>
                            <p:childTnLst>
                              <p:par>
                                <p:cTn fill="hold" id="13" nodeType="afterEffect" presetClass="entr" presetID="21" presetSubtype="1">
                                  <p:stCondLst>
                                    <p:cond delay="0"/>
                                  </p:stCondLst>
                                  <p:childTnLst>
                                    <p:set>
                                      <p:cBhvr>
                                        <p:cTn dur="1" fill="hold" id="14">
                                          <p:stCondLst>
                                            <p:cond delay="0"/>
                                          </p:stCondLst>
                                        </p:cTn>
                                        <p:tgtEl>
                                          <p:spTgt spid="7"/>
                                        </p:tgtEl>
                                        <p:attrNameLst>
                                          <p:attrName>style.visibility</p:attrName>
                                        </p:attrNameLst>
                                      </p:cBhvr>
                                      <p:to>
                                        <p:strVal val="visible"/>
                                      </p:to>
                                    </p:set>
                                    <p:animEffect filter="wheel(1)" transition="in">
                                      <p:cBhvr>
                                        <p:cTn dur="750" id="15"/>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a:extLst>
              <a:ext uri="{FF2B5EF4-FFF2-40B4-BE49-F238E27FC236}">
                <a16:creationId xmlns:a16="http://schemas.microsoft.com/office/drawing/2014/main" id="{DE0D5348-2F48-4809-9AA1-48DDF4CA58CE}"/>
              </a:ext>
            </a:extLst>
          </p:cNvPr>
          <p:cNvPicPr>
            <a:picLocks noChangeAspect="1"/>
          </p:cNvPicPr>
          <p:nvPr/>
        </p:nvPicPr>
        <p:blipFill>
          <a:blip r:embed="rId2">
            <a:extLst>
              <a:ext uri="{28A0092B-C50C-407E-A947-70E740481C1C}">
                <a14:useLocalDpi val="0"/>
              </a:ext>
            </a:extLst>
          </a:blip>
          <a:stretch>
            <a:fillRect/>
          </a:stretch>
        </p:blipFill>
        <p:spPr>
          <a:xfrm>
            <a:off x="0" y="-133350"/>
            <a:ext cx="12192000" cy="6973063"/>
          </a:xfrm>
          <a:prstGeom prst="rect">
            <a:avLst/>
          </a:prstGeom>
        </p:spPr>
      </p:pic>
      <p:sp>
        <p:nvSpPr>
          <p:cNvPr id="8" name="Rectangle 3">
            <a:extLst>
              <a:ext uri="{FF2B5EF4-FFF2-40B4-BE49-F238E27FC236}">
                <a16:creationId xmlns:a16="http://schemas.microsoft.com/office/drawing/2014/main" id="{478BB94C-45D9-43E9-9801-85060E648F3F}"/>
              </a:ext>
            </a:extLst>
          </p:cNvPr>
          <p:cNvSpPr>
            <a:spLocks noChangeArrowheads="1" noGrp="1"/>
          </p:cNvSpPr>
          <p:nvPr/>
        </p:nvSpPr>
        <p:spPr>
          <a:xfrm>
            <a:off x="1157649" y="2470118"/>
            <a:ext cx="4392488" cy="1667528"/>
          </a:xfrm>
          <a:prstGeom prst="rect">
            <a:avLst/>
          </a:prstGeom>
          <a:noFill/>
          <a:ln>
            <a:noFill/>
          </a:ln>
        </p:spPr>
        <p:txBody>
          <a:bodyPr anchor="t" anchorCtr="0" bIns="45720" compatLnSpc="1" lIns="91440" numCol="1" rIns="91440" tIns="45720" vert="horz" wrap="square"/>
          <a:lstStyle>
            <a:lvl1pPr algn="l" eaLnBrk="0" fontAlgn="base" hangingPunct="0" indent="-342900" marL="342900" rtl="0">
              <a:spcBef>
                <a:spcPct val="20000"/>
              </a:spcBef>
              <a:spcAft>
                <a:spcPct val="0"/>
              </a:spcAft>
              <a:buChar char="•"/>
              <a:defRPr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sz="2800">
                <a:solidFill>
                  <a:schemeClr val="tx1"/>
                </a:solidFill>
                <a:latin typeface="+mn-lt"/>
              </a:defRPr>
            </a:lvl2pPr>
            <a:lvl3pPr algn="l" eaLnBrk="0" fontAlgn="base" hangingPunct="0" indent="-228600" marL="1143000" rtl="0">
              <a:spcBef>
                <a:spcPct val="20000"/>
              </a:spcBef>
              <a:spcAft>
                <a:spcPct val="0"/>
              </a:spcAft>
              <a:buChar char="•"/>
              <a:defRPr sz="2400">
                <a:solidFill>
                  <a:schemeClr val="tx1"/>
                </a:solidFill>
                <a:latin typeface="+mn-lt"/>
              </a:defRPr>
            </a:lvl3pPr>
            <a:lvl4pPr algn="l" eaLnBrk="0" fontAlgn="base" hangingPunct="0" indent="-228600" marL="1600200" rtl="0">
              <a:spcBef>
                <a:spcPct val="20000"/>
              </a:spcBef>
              <a:spcAft>
                <a:spcPct val="0"/>
              </a:spcAft>
              <a:buChar char="–"/>
              <a:defRPr sz="2000">
                <a:solidFill>
                  <a:schemeClr val="tx1"/>
                </a:solidFill>
                <a:latin typeface="+mn-lt"/>
              </a:defRPr>
            </a:lvl4pPr>
            <a:lvl5pPr algn="l" eaLnBrk="0" fontAlgn="base" hangingPunct="0" indent="-228600" marL="2057400" rtl="0">
              <a:spcBef>
                <a:spcPct val="20000"/>
              </a:spcBef>
              <a:spcAft>
                <a:spcPct val="0"/>
              </a:spcAft>
              <a:buChar char="»"/>
              <a:defRPr sz="2000">
                <a:solidFill>
                  <a:schemeClr val="tx1"/>
                </a:solidFill>
                <a:latin typeface="+mn-lt"/>
              </a:defRPr>
            </a:lvl5pPr>
            <a:lvl6pPr algn="l" fontAlgn="base" indent="-228600" marL="2514600" rtl="0">
              <a:spcBef>
                <a:spcPct val="20000"/>
              </a:spcBef>
              <a:spcAft>
                <a:spcPct val="0"/>
              </a:spcAft>
              <a:buChar char="»"/>
              <a:defRPr sz="2000">
                <a:solidFill>
                  <a:schemeClr val="tx1"/>
                </a:solidFill>
                <a:latin typeface="+mn-lt"/>
              </a:defRPr>
            </a:lvl6pPr>
            <a:lvl7pPr algn="l" fontAlgn="base" indent="-228600" marL="2971800" rtl="0">
              <a:spcBef>
                <a:spcPct val="20000"/>
              </a:spcBef>
              <a:spcAft>
                <a:spcPct val="0"/>
              </a:spcAft>
              <a:buChar char="»"/>
              <a:defRPr sz="2000">
                <a:solidFill>
                  <a:schemeClr val="tx1"/>
                </a:solidFill>
                <a:latin typeface="+mn-lt"/>
              </a:defRPr>
            </a:lvl7pPr>
            <a:lvl8pPr algn="l" fontAlgn="base" indent="-228600" marL="3429000" rtl="0">
              <a:spcBef>
                <a:spcPct val="20000"/>
              </a:spcBef>
              <a:spcAft>
                <a:spcPct val="0"/>
              </a:spcAft>
              <a:buChar char="»"/>
              <a:defRPr sz="2000">
                <a:solidFill>
                  <a:schemeClr val="tx1"/>
                </a:solidFill>
                <a:latin typeface="+mn-lt"/>
              </a:defRPr>
            </a:lvl8pPr>
            <a:lvl9pPr algn="l" fontAlgn="base" indent="-228600" marL="3886200" rtl="0">
              <a:spcBef>
                <a:spcPct val="20000"/>
              </a:spcBef>
              <a:spcAft>
                <a:spcPct val="0"/>
              </a:spcAft>
              <a:buChar char="»"/>
              <a:defRPr sz="2000">
                <a:solidFill>
                  <a:schemeClr val="tx1"/>
                </a:solidFill>
                <a:latin typeface="+mn-lt"/>
              </a:defRPr>
            </a:lvl9pPr>
          </a:lstStyle>
          <a:p>
            <a:pPr eaLnBrk="1" hangingPunct="1">
              <a:lnSpc>
                <a:spcPct val="150000"/>
              </a:lnSpc>
            </a:pPr>
            <a:r>
              <a:rPr altLang="en-US" b="1"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疼痛</a:t>
            </a:r>
          </a:p>
          <a:p>
            <a:pPr eaLnBrk="1" hangingPunct="1">
              <a:lnSpc>
                <a:spcPct val="150000"/>
              </a:lnSpc>
            </a:pPr>
            <a:r>
              <a:rPr altLang="en-US" b="1"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气体交换受损</a:t>
            </a:r>
          </a:p>
          <a:p>
            <a:pPr eaLnBrk="1" hangingPunct="1">
              <a:lnSpc>
                <a:spcPct val="150000"/>
              </a:lnSpc>
            </a:pPr>
            <a:r>
              <a:rPr altLang="en-US" b="1"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清理呼吸道低效</a:t>
            </a:r>
          </a:p>
          <a:p>
            <a:pPr eaLnBrk="1" hangingPunct="1">
              <a:lnSpc>
                <a:spcPct val="150000"/>
              </a:lnSpc>
            </a:pPr>
            <a:r>
              <a:rPr altLang="en-US" b="1"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营养失调：低于机体需要量</a:t>
            </a:r>
          </a:p>
          <a:p>
            <a:pPr eaLnBrk="1" hangingPunct="1">
              <a:lnSpc>
                <a:spcPct val="150000"/>
              </a:lnSpc>
            </a:pPr>
            <a:r>
              <a:rPr altLang="en-US" b="1"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体温过高</a:t>
            </a:r>
          </a:p>
          <a:p>
            <a:pPr eaLnBrk="1" hangingPunct="1">
              <a:lnSpc>
                <a:spcPct val="150000"/>
              </a:lnSpc>
            </a:pPr>
            <a:r>
              <a:rPr altLang="en-US" b="1"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舒适的改变：疼痛、恶心、腹胀</a:t>
            </a:r>
          </a:p>
          <a:p>
            <a:pPr eaLnBrk="1" hangingPunct="1">
              <a:lnSpc>
                <a:spcPct val="150000"/>
              </a:lnSpc>
            </a:pPr>
            <a:endParaRPr altLang="en-US" b="1" lang="zh-CN" sz="1600">
              <a:solidFill>
                <a:srgbClr val="2F54BA"/>
              </a:solidFill>
              <a:latin charset="-122" panose="020b0200000000000000" pitchFamily="34" typeface="思源黑体 CN ExtraLight"/>
              <a:ea charset="-122" panose="020b0200000000000000" pitchFamily="34" typeface="思源黑体 CN ExtraLight"/>
              <a:cs typeface="+mn-ea"/>
              <a:sym typeface="+mn-lt"/>
            </a:endParaRPr>
          </a:p>
        </p:txBody>
      </p:sp>
      <p:sp>
        <p:nvSpPr>
          <p:cNvPr id="9" name="矩形 8">
            <a:extLst>
              <a:ext uri="{FF2B5EF4-FFF2-40B4-BE49-F238E27FC236}">
                <a16:creationId xmlns:a16="http://schemas.microsoft.com/office/drawing/2014/main" id="{2BB89A84-01E6-45B9-AD78-1D55A7398566}"/>
              </a:ext>
            </a:extLst>
          </p:cNvPr>
          <p:cNvSpPr/>
          <p:nvPr/>
        </p:nvSpPr>
        <p:spPr>
          <a:xfrm>
            <a:off x="4831788" y="2470118"/>
            <a:ext cx="2804269" cy="26517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eaLnBrk="1" hangingPunct="1" indent="-285750" marL="285750">
              <a:lnSpc>
                <a:spcPct val="150000"/>
              </a:lnSpc>
              <a:buFont charset="0" panose="020b0604020202020204" pitchFamily="34" typeface="Arial"/>
              <a:buChar char="•"/>
            </a:pPr>
            <a:r>
              <a:rPr altLang="en-US" b="1"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体液不足</a:t>
            </a:r>
          </a:p>
          <a:p>
            <a:pPr eaLnBrk="1" hangingPunct="1" indent="-285750" marL="285750">
              <a:lnSpc>
                <a:spcPct val="150000"/>
              </a:lnSpc>
              <a:buFont charset="0" panose="020b0604020202020204" pitchFamily="34" typeface="Arial"/>
              <a:buChar char="•"/>
            </a:pPr>
            <a:r>
              <a:rPr altLang="en-US" b="1"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潜在并发症：MODS、感染、出血、胰瘘、肠瘘</a:t>
            </a:r>
          </a:p>
          <a:p>
            <a:pPr eaLnBrk="1" hangingPunct="1" indent="-285750" marL="285750">
              <a:lnSpc>
                <a:spcPct val="150000"/>
              </a:lnSpc>
              <a:buFont charset="0" panose="020b0604020202020204" pitchFamily="34" typeface="Arial"/>
              <a:buChar char="•"/>
            </a:pPr>
            <a:r>
              <a:rPr altLang="en-US" b="1"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睡眠型态紊乱</a:t>
            </a:r>
          </a:p>
          <a:p>
            <a:pPr eaLnBrk="1" hangingPunct="1" indent="-285750" marL="285750">
              <a:lnSpc>
                <a:spcPct val="150000"/>
              </a:lnSpc>
              <a:buFont charset="0" panose="020b0604020202020204" pitchFamily="34" typeface="Arial"/>
              <a:buChar char="•"/>
            </a:pPr>
            <a:r>
              <a:rPr altLang="en-US" b="1"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焦虑/恐惧</a:t>
            </a:r>
          </a:p>
          <a:p>
            <a:pPr eaLnBrk="1" hangingPunct="1" indent="-285750" marL="285750">
              <a:lnSpc>
                <a:spcPct val="150000"/>
              </a:lnSpc>
              <a:buFont charset="0" panose="020b0604020202020204" pitchFamily="34" typeface="Arial"/>
              <a:buChar char="•"/>
            </a:pPr>
            <a:r>
              <a:rPr altLang="en-US" b="1"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皮肤完整性受损</a:t>
            </a:r>
          </a:p>
          <a:p>
            <a:pPr eaLnBrk="1" hangingPunct="1" indent="-285750" marL="285750">
              <a:lnSpc>
                <a:spcPct val="150000"/>
              </a:lnSpc>
              <a:buFont charset="0" panose="020b0604020202020204" pitchFamily="34" typeface="Arial"/>
              <a:buChar char="•"/>
            </a:pPr>
            <a:r>
              <a:rPr altLang="en-US" b="1"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知识缺乏</a:t>
            </a:r>
          </a:p>
        </p:txBody>
      </p:sp>
      <p:grpSp>
        <p:nvGrpSpPr>
          <p:cNvPr id="13" name="组合 12">
            <a:extLst>
              <a:ext uri="{FF2B5EF4-FFF2-40B4-BE49-F238E27FC236}">
                <a16:creationId xmlns:a16="http://schemas.microsoft.com/office/drawing/2014/main" id="{9A76F210-98F2-4C7D-872C-32198357A788}"/>
              </a:ext>
            </a:extLst>
          </p:cNvPr>
          <p:cNvGrpSpPr/>
          <p:nvPr/>
        </p:nvGrpSpPr>
        <p:grpSpPr>
          <a:xfrm>
            <a:off x="4674568" y="774455"/>
            <a:ext cx="2842865" cy="505867"/>
            <a:chOff x="1456180" y="2565778"/>
            <a:chExt cx="2842865" cy="505867"/>
          </a:xfrm>
        </p:grpSpPr>
        <p:grpSp>
          <p:nvGrpSpPr>
            <p:cNvPr id="14" name="组合 13">
              <a:extLst>
                <a:ext uri="{FF2B5EF4-FFF2-40B4-BE49-F238E27FC236}">
                  <a16:creationId xmlns:a16="http://schemas.microsoft.com/office/drawing/2014/main" id="{7CB90BDB-BD4C-49D5-BC9D-6394A7C40321}"/>
                </a:ext>
              </a:extLst>
            </p:cNvPr>
            <p:cNvGrpSpPr/>
            <p:nvPr/>
          </p:nvGrpSpPr>
          <p:grpSpPr>
            <a:xfrm>
              <a:off x="1456180" y="2565778"/>
              <a:ext cx="2842865" cy="505867"/>
              <a:chOff x="1346998" y="2661312"/>
              <a:chExt cx="5598932" cy="996288"/>
            </a:xfrm>
          </p:grpSpPr>
          <p:sp>
            <p:nvSpPr>
              <p:cNvPr id="21" name="椭圆 20">
                <a:extLst>
                  <a:ext uri="{FF2B5EF4-FFF2-40B4-BE49-F238E27FC236}">
                    <a16:creationId xmlns:a16="http://schemas.microsoft.com/office/drawing/2014/main" id="{F348784E-469C-49F5-8EFC-F0FF9620B687}"/>
                  </a:ext>
                </a:extLst>
              </p:cNvPr>
              <p:cNvSpPr/>
              <p:nvPr/>
            </p:nvSpPr>
            <p:spPr>
              <a:xfrm>
                <a:off x="1346998" y="2661312"/>
                <a:ext cx="996289" cy="996288"/>
              </a:xfrm>
              <a:prstGeom prst="ellipse">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00">
                  <a:latin charset="-122" panose="020b0200000000000000" pitchFamily="34" typeface="思源黑体 CN ExtraLight"/>
                  <a:ea charset="-122" panose="020b0200000000000000" pitchFamily="34" typeface="思源黑体 CN ExtraLight"/>
                </a:endParaRPr>
              </a:p>
            </p:txBody>
          </p:sp>
          <p:sp>
            <p:nvSpPr>
              <p:cNvPr id="22" name="矩形: 圆角 21">
                <a:extLst>
                  <a:ext uri="{FF2B5EF4-FFF2-40B4-BE49-F238E27FC236}">
                    <a16:creationId xmlns:a16="http://schemas.microsoft.com/office/drawing/2014/main" id="{A35C4F9F-AEF8-4BC1-8790-8052938F3DAE}"/>
                  </a:ext>
                </a:extLst>
              </p:cNvPr>
              <p:cNvSpPr/>
              <p:nvPr/>
            </p:nvSpPr>
            <p:spPr>
              <a:xfrm>
                <a:off x="2532833" y="2661312"/>
                <a:ext cx="4413097" cy="996288"/>
              </a:xfrm>
              <a:prstGeom prst="roundRect">
                <a:avLst>
                  <a:gd fmla="val 50000" name="adj"/>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r>
                  <a:rPr altLang="en-US" lang="zh-CN" sz="2000">
                    <a:solidFill>
                      <a:schemeClr val="bg1"/>
                    </a:solidFill>
                    <a:latin charset="-122" panose="020b0200000000000000" pitchFamily="34" typeface="思源黑体 CN ExtraLight"/>
                    <a:ea charset="-122" panose="020b0200000000000000" pitchFamily="34" typeface="思源黑体 CN ExtraLight"/>
                    <a:cs typeface="+mn-ea"/>
                    <a:sym typeface="+mn-lt"/>
                  </a:rPr>
                  <a:t>胰腺炎的治疗</a:t>
                </a:r>
              </a:p>
            </p:txBody>
          </p:sp>
        </p:grpSp>
        <p:sp>
          <p:nvSpPr>
            <p:cNvPr id="20" name="文本框 19">
              <a:extLst>
                <a:ext uri="{FF2B5EF4-FFF2-40B4-BE49-F238E27FC236}">
                  <a16:creationId xmlns:a16="http://schemas.microsoft.com/office/drawing/2014/main" id="{C6D126B2-6CAB-4C76-90BA-B5BCA68559E6}"/>
                </a:ext>
              </a:extLst>
            </p:cNvPr>
            <p:cNvSpPr txBox="1"/>
            <p:nvPr/>
          </p:nvSpPr>
          <p:spPr>
            <a:xfrm>
              <a:off x="1494952" y="2634045"/>
              <a:ext cx="424180" cy="365760"/>
            </a:xfrm>
            <a:prstGeom prst="rect">
              <a:avLst/>
            </a:prstGeom>
            <a:noFill/>
          </p:spPr>
          <p:txBody>
            <a:bodyPr rtlCol="0" wrap="none">
              <a:spAutoFit/>
            </a:bodyPr>
            <a:lstStyle/>
            <a:p>
              <a:r>
                <a:rPr altLang="zh-CN" lang="en-US">
                  <a:solidFill>
                    <a:schemeClr val="bg1"/>
                  </a:solidFill>
                </a:rPr>
                <a:t>03</a:t>
              </a:r>
            </a:p>
          </p:txBody>
        </p:sp>
      </p:grpSp>
      <p:pic>
        <p:nvPicPr>
          <p:cNvPr id="3" name="图片 2">
            <a:extLst>
              <a:ext uri="{FF2B5EF4-FFF2-40B4-BE49-F238E27FC236}">
                <a16:creationId xmlns:a16="http://schemas.microsoft.com/office/drawing/2014/main" id="{2161B800-F5B9-41F7-A2D9-CACF416FC338}"/>
              </a:ext>
            </a:extLst>
          </p:cNvPr>
          <p:cNvPicPr>
            <a:picLocks noChangeAspect="1"/>
          </p:cNvPicPr>
          <p:nvPr/>
        </p:nvPicPr>
        <p:blipFill>
          <a:blip r:embed="rId3">
            <a:extLst>
              <a:ext uri="{28A0092B-C50C-407E-A947-70E740481C1C}">
                <a14:useLocalDpi val="0"/>
              </a:ext>
            </a:extLst>
          </a:blip>
          <a:srcRect l="20812" r="19408"/>
          <a:stretch>
            <a:fillRect/>
          </a:stretch>
        </p:blipFill>
        <p:spPr>
          <a:xfrm>
            <a:off x="7636057" y="1471378"/>
            <a:ext cx="3891386" cy="4343518"/>
          </a:xfrm>
          <a:prstGeom prst="rect">
            <a:avLst/>
          </a:prstGeom>
        </p:spPr>
      </p:pic>
    </p:spTree>
    <p:extLst>
      <p:ext uri="{BB962C8B-B14F-4D97-AF65-F5344CB8AC3E}">
        <p14:creationId val="1056443723"/>
      </p:ext>
    </p:extLst>
  </p:cSld>
  <p:clrMapOvr>
    <a:masterClrMapping/>
  </p:clrMapOvr>
  <p:transition advTm="100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13"/>
                                        </p:tgtEl>
                                        <p:attrNameLst>
                                          <p:attrName>style.visibility</p:attrName>
                                        </p:attrNameLst>
                                      </p:cBhvr>
                                      <p:to>
                                        <p:strVal val="visible"/>
                                      </p:to>
                                    </p:set>
                                    <p:animEffect filter="barn(inVertical)" transition="in">
                                      <p:cBhvr>
                                        <p:cTn dur="750" id="7"/>
                                        <p:tgtEl>
                                          <p:spTgt spid="13"/>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8"/>
                                        </p:tgtEl>
                                        <p:attrNameLst>
                                          <p:attrName>style.visibility</p:attrName>
                                        </p:attrNameLst>
                                      </p:cBhvr>
                                      <p:to>
                                        <p:strVal val="visible"/>
                                      </p:to>
                                    </p:set>
                                    <p:animEffect filter="wipe(down)" transition="in">
                                      <p:cBhvr>
                                        <p:cTn dur="750" id="10"/>
                                        <p:tgtEl>
                                          <p:spTgt spid="8"/>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9"/>
                                        </p:tgtEl>
                                        <p:attrNameLst>
                                          <p:attrName>style.visibility</p:attrName>
                                        </p:attrNameLst>
                                      </p:cBhvr>
                                      <p:to>
                                        <p:strVal val="visible"/>
                                      </p:to>
                                    </p:set>
                                    <p:animEffect filter="wipe(down)" transition="in">
                                      <p:cBhvr>
                                        <p:cTn dur="750" id="13"/>
                                        <p:tgtEl>
                                          <p:spTgt spid="9"/>
                                        </p:tgtEl>
                                      </p:cBhvr>
                                    </p:animEffect>
                                  </p:childTnLst>
                                </p:cTn>
                              </p:par>
                              <p:par>
                                <p:cTn fill="hold" id="14" nodeType="withEffect" presetClass="entr" presetID="10" presetSubtype="0">
                                  <p:stCondLst>
                                    <p:cond delay="0"/>
                                  </p:stCondLst>
                                  <p:childTnLst>
                                    <p:set>
                                      <p:cBhvr>
                                        <p:cTn dur="1" fill="hold" id="15">
                                          <p:stCondLst>
                                            <p:cond delay="0"/>
                                          </p:stCondLst>
                                        </p:cTn>
                                        <p:tgtEl>
                                          <p:spTgt spid="3"/>
                                        </p:tgtEl>
                                        <p:attrNameLst>
                                          <p:attrName>style.visibility</p:attrName>
                                        </p:attrNameLst>
                                      </p:cBhvr>
                                      <p:to>
                                        <p:strVal val="visible"/>
                                      </p:to>
                                    </p:set>
                                    <p:animEffect filter="fade" transition="in">
                                      <p:cBhvr>
                                        <p:cTn dur="750" id="16"/>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a:extLst>
              <a:ext uri="{FF2B5EF4-FFF2-40B4-BE49-F238E27FC236}">
                <a16:creationId xmlns:a16="http://schemas.microsoft.com/office/drawing/2014/main" id="{DFE6839B-284C-424F-B2F2-6D14FCAFF454}"/>
              </a:ext>
            </a:extLst>
          </p:cNvPr>
          <p:cNvPicPr>
            <a:picLocks noChangeAspect="1"/>
          </p:cNvPicPr>
          <p:nvPr/>
        </p:nvPicPr>
        <p:blipFill>
          <a:blip r:embed="rId2">
            <a:extLst>
              <a:ext uri="{28A0092B-C50C-407E-A947-70E740481C1C}">
                <a14:useLocalDpi val="0"/>
              </a:ext>
            </a:extLst>
          </a:blip>
          <a:stretch>
            <a:fillRect/>
          </a:stretch>
        </p:blipFill>
        <p:spPr>
          <a:xfrm>
            <a:off x="0" y="-133350"/>
            <a:ext cx="12192000" cy="6973063"/>
          </a:xfrm>
          <a:prstGeom prst="rect">
            <a:avLst/>
          </a:prstGeom>
        </p:spPr>
      </p:pic>
      <p:grpSp>
        <p:nvGrpSpPr>
          <p:cNvPr id="9" name="组合 8">
            <a:extLst>
              <a:ext uri="{FF2B5EF4-FFF2-40B4-BE49-F238E27FC236}">
                <a16:creationId xmlns:a16="http://schemas.microsoft.com/office/drawing/2014/main" id="{5F21C51B-DADD-4BC0-A970-8E2FE097BE03}"/>
              </a:ext>
            </a:extLst>
          </p:cNvPr>
          <p:cNvGrpSpPr/>
          <p:nvPr/>
        </p:nvGrpSpPr>
        <p:grpSpPr>
          <a:xfrm>
            <a:off x="8785638" y="2329505"/>
            <a:ext cx="2034947" cy="792293"/>
            <a:chOff x="9017650" y="2329505"/>
            <a:chExt cx="2034947" cy="792293"/>
          </a:xfrm>
        </p:grpSpPr>
        <p:sp>
          <p:nvSpPr>
            <p:cNvPr id="67" name="文本框 98">
              <a:extLst>
                <a:ext uri="{FF2B5EF4-FFF2-40B4-BE49-F238E27FC236}">
                  <a16:creationId xmlns:a16="http://schemas.microsoft.com/office/drawing/2014/main" id="{CBDFB33F-4F00-496A-823C-31FC986BFEDD}"/>
                </a:ext>
              </a:extLst>
            </p:cNvPr>
            <p:cNvSpPr txBox="1"/>
            <p:nvPr/>
          </p:nvSpPr>
          <p:spPr>
            <a:xfrm>
              <a:off x="10122764" y="2329505"/>
              <a:ext cx="929833" cy="7620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r>
                <a:rPr altLang="zh-CN" lang="en-US" sz="4400">
                  <a:solidFill>
                    <a:srgbClr val="2F54BA"/>
                  </a:solidFill>
                  <a:latin charset="-122" panose="020b0a00000000000000" pitchFamily="34" typeface="思源黑体 CN Heavy"/>
                  <a:ea charset="-122" panose="020b0a00000000000000" pitchFamily="34" typeface="思源黑体 CN Heavy"/>
                </a:rPr>
                <a:t>04</a:t>
              </a:r>
            </a:p>
          </p:txBody>
        </p:sp>
        <p:cxnSp>
          <p:nvCxnSpPr>
            <p:cNvPr id="70" name="直接连接符 69">
              <a:extLst>
                <a:ext uri="{FF2B5EF4-FFF2-40B4-BE49-F238E27FC236}">
                  <a16:creationId xmlns:a16="http://schemas.microsoft.com/office/drawing/2014/main" id="{B009EB0C-EA23-4659-8FE6-29B796B21D0C}"/>
                </a:ext>
              </a:extLst>
            </p:cNvPr>
            <p:cNvCxnSpPr/>
            <p:nvPr/>
          </p:nvCxnSpPr>
          <p:spPr>
            <a:xfrm>
              <a:off x="9017650" y="3121798"/>
              <a:ext cx="1922244" cy="0"/>
            </a:xfrm>
            <a:prstGeom prst="line">
              <a:avLst/>
            </a:prstGeom>
            <a:ln>
              <a:solidFill>
                <a:srgbClr val="2F54BA"/>
              </a:solidFill>
            </a:ln>
          </p:spPr>
          <p:style>
            <a:lnRef idx="1">
              <a:schemeClr val="accent3"/>
            </a:lnRef>
            <a:fillRef idx="0">
              <a:schemeClr val="accent3"/>
            </a:fillRef>
            <a:effectRef idx="0">
              <a:schemeClr val="accent3"/>
            </a:effectRef>
            <a:fontRef idx="minor">
              <a:schemeClr val="tx1"/>
            </a:fontRef>
          </p:style>
        </p:cxnSp>
      </p:grpSp>
      <p:sp>
        <p:nvSpPr>
          <p:cNvPr id="71" name="文本框 62">
            <a:extLst>
              <a:ext uri="{FF2B5EF4-FFF2-40B4-BE49-F238E27FC236}">
                <a16:creationId xmlns:a16="http://schemas.microsoft.com/office/drawing/2014/main" id="{969787CC-6C84-483B-8CBA-5EC2F2DCB8A7}"/>
              </a:ext>
            </a:extLst>
          </p:cNvPr>
          <p:cNvSpPr txBox="1"/>
          <p:nvPr/>
        </p:nvSpPr>
        <p:spPr>
          <a:xfrm>
            <a:off x="5295900" y="3251223"/>
            <a:ext cx="5649581" cy="10058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defRPr/>
            </a:pPr>
            <a:r>
              <a:rPr altLang="en-US" lang="zh-CN" sz="6000">
                <a:solidFill>
                  <a:srgbClr val="2F54BA"/>
                </a:solidFill>
                <a:latin charset="-122" panose="020b0800000000000000" pitchFamily="34" typeface="思源黑体 CN Bold"/>
                <a:ea charset="-122" panose="020b0800000000000000" pitchFamily="34" typeface="思源黑体 CN Bold"/>
                <a:cs typeface="+mn-ea"/>
                <a:sym typeface="+mn-lt"/>
              </a:rPr>
              <a:t>相关护理问题</a:t>
            </a:r>
          </a:p>
        </p:txBody>
      </p:sp>
      <p:grpSp>
        <p:nvGrpSpPr>
          <p:cNvPr id="10" name="组合 9">
            <a:extLst>
              <a:ext uri="{FF2B5EF4-FFF2-40B4-BE49-F238E27FC236}">
                <a16:creationId xmlns:a16="http://schemas.microsoft.com/office/drawing/2014/main" id="{9AC6FA79-7375-45DE-A2C9-22BA918A1F81}"/>
              </a:ext>
            </a:extLst>
          </p:cNvPr>
          <p:cNvGrpSpPr/>
          <p:nvPr/>
        </p:nvGrpSpPr>
        <p:grpSpPr>
          <a:xfrm>
            <a:off x="5493155" y="4541694"/>
            <a:ext cx="5141308" cy="314034"/>
            <a:chOff x="5725167" y="4541694"/>
            <a:chExt cx="5141308" cy="314034"/>
          </a:xfrm>
        </p:grpSpPr>
        <p:sp>
          <p:nvSpPr>
            <p:cNvPr id="68" name="圆: 空心 67">
              <a:extLst>
                <a:ext uri="{FF2B5EF4-FFF2-40B4-BE49-F238E27FC236}">
                  <a16:creationId xmlns:a16="http://schemas.microsoft.com/office/drawing/2014/main" id="{A42B4A91-69F2-4A7B-AF80-A3D7DC597C7B}"/>
                </a:ext>
              </a:extLst>
            </p:cNvPr>
            <p:cNvSpPr/>
            <p:nvPr/>
          </p:nvSpPr>
          <p:spPr>
            <a:xfrm>
              <a:off x="5725167" y="4541694"/>
              <a:ext cx="314034" cy="314034"/>
            </a:xfrm>
            <a:prstGeom prst="donut">
              <a:avLst>
                <a:gd fmla="val 5134" name="adj"/>
              </a:avLst>
            </a:prstGeom>
            <a:solidFill>
              <a:srgbClr val="FF9E00"/>
            </a:solidFill>
            <a:ln algn="ctr" cap="flat" cmpd="sng" w="12700">
              <a:solidFill>
                <a:srgbClr val="2F54BA"/>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72" name="组合 71">
              <a:extLst>
                <a:ext uri="{FF2B5EF4-FFF2-40B4-BE49-F238E27FC236}">
                  <a16:creationId xmlns:a16="http://schemas.microsoft.com/office/drawing/2014/main" id="{9E878A1F-5E78-46A6-962B-987278934717}"/>
                </a:ext>
              </a:extLst>
            </p:cNvPr>
            <p:cNvGrpSpPr/>
            <p:nvPr/>
          </p:nvGrpSpPr>
          <p:grpSpPr>
            <a:xfrm>
              <a:off x="8286130" y="4541694"/>
              <a:ext cx="2580345" cy="118853"/>
              <a:chOff x="9204217" y="4110247"/>
              <a:chExt cx="2580345" cy="118853"/>
            </a:xfrm>
            <a:solidFill>
              <a:srgbClr val="2F54BA"/>
            </a:solidFill>
          </p:grpSpPr>
          <p:sp>
            <p:nvSpPr>
              <p:cNvPr id="73" name="椭圆 72">
                <a:extLst>
                  <a:ext uri="{FF2B5EF4-FFF2-40B4-BE49-F238E27FC236}">
                    <a16:creationId xmlns:a16="http://schemas.microsoft.com/office/drawing/2014/main" id="{A801D43D-102A-48CE-B5E2-D2B2A0F2DE4D}"/>
                  </a:ext>
                </a:extLst>
              </p:cNvPr>
              <p:cNvSpPr/>
              <p:nvPr/>
            </p:nvSpPr>
            <p:spPr>
              <a:xfrm>
                <a:off x="11665709" y="4110247"/>
                <a:ext cx="118853" cy="118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74" name="椭圆 73">
                <a:extLst>
                  <a:ext uri="{FF2B5EF4-FFF2-40B4-BE49-F238E27FC236}">
                    <a16:creationId xmlns:a16="http://schemas.microsoft.com/office/drawing/2014/main" id="{8AC73235-2532-4CB1-8663-39D63F15AA52}"/>
                  </a:ext>
                </a:extLst>
              </p:cNvPr>
              <p:cNvSpPr/>
              <p:nvPr/>
            </p:nvSpPr>
            <p:spPr>
              <a:xfrm>
                <a:off x="11446342" y="4110247"/>
                <a:ext cx="118853" cy="118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75" name="椭圆 74">
                <a:extLst>
                  <a:ext uri="{FF2B5EF4-FFF2-40B4-BE49-F238E27FC236}">
                    <a16:creationId xmlns:a16="http://schemas.microsoft.com/office/drawing/2014/main" id="{8421D6DD-BDC7-428A-AE54-4DE1F539CAE0}"/>
                  </a:ext>
                </a:extLst>
              </p:cNvPr>
              <p:cNvSpPr/>
              <p:nvPr/>
            </p:nvSpPr>
            <p:spPr>
              <a:xfrm>
                <a:off x="11226975" y="4110247"/>
                <a:ext cx="118853" cy="118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cxnSp>
            <p:nvCxnSpPr>
              <p:cNvPr id="76" name="直接连接符 75">
                <a:extLst>
                  <a:ext uri="{FF2B5EF4-FFF2-40B4-BE49-F238E27FC236}">
                    <a16:creationId xmlns:a16="http://schemas.microsoft.com/office/drawing/2014/main" id="{3FC5E71D-FE38-42F3-AAC9-9860C4550A7A}"/>
                  </a:ext>
                </a:extLst>
              </p:cNvPr>
              <p:cNvCxnSpPr/>
              <p:nvPr/>
            </p:nvCxnSpPr>
            <p:spPr>
              <a:xfrm>
                <a:off x="9204217" y="4169673"/>
                <a:ext cx="1922244" cy="0"/>
              </a:xfrm>
              <a:prstGeom prst="line">
                <a:avLst/>
              </a:prstGeom>
              <a:grpFill/>
              <a:ln>
                <a:solidFill>
                  <a:srgbClr val="2F54BA"/>
                </a:solidFill>
              </a:ln>
            </p:spPr>
            <p:style>
              <a:lnRef idx="1">
                <a:schemeClr val="accent3"/>
              </a:lnRef>
              <a:fillRef idx="0">
                <a:schemeClr val="accent3"/>
              </a:fillRef>
              <a:effectRef idx="0">
                <a:schemeClr val="accent3"/>
              </a:effectRef>
              <a:fontRef idx="minor">
                <a:schemeClr val="tx1"/>
              </a:fontRef>
            </p:style>
          </p:cxnSp>
        </p:grpSp>
      </p:grpSp>
      <p:pic>
        <p:nvPicPr>
          <p:cNvPr id="8" name="图片 7">
            <a:extLst>
              <a:ext uri="{FF2B5EF4-FFF2-40B4-BE49-F238E27FC236}">
                <a16:creationId xmlns:a16="http://schemas.microsoft.com/office/drawing/2014/main" id="{EC8FDBC8-8F79-4827-9EA8-5AA1C0552A96}"/>
              </a:ext>
            </a:extLst>
          </p:cNvPr>
          <p:cNvPicPr>
            <a:picLocks noChangeAspect="1"/>
          </p:cNvPicPr>
          <p:nvPr/>
        </p:nvPicPr>
        <p:blipFill>
          <a:blip r:embed="rId3">
            <a:extLst>
              <a:ext uri="{28A0092B-C50C-407E-A947-70E740481C1C}">
                <a14:useLocalDpi val="0"/>
              </a:ext>
            </a:extLst>
          </a:blip>
          <a:srcRect b="7578" l="16952" r="16659" t="5051"/>
          <a:stretch>
            <a:fillRect/>
          </a:stretch>
        </p:blipFill>
        <p:spPr>
          <a:xfrm>
            <a:off x="725412" y="1037233"/>
            <a:ext cx="5056258" cy="4995724"/>
          </a:xfrm>
          <a:prstGeom prst="rect">
            <a:avLst/>
          </a:prstGeom>
        </p:spPr>
      </p:pic>
    </p:spTree>
    <p:extLst>
      <p:ext uri="{BB962C8B-B14F-4D97-AF65-F5344CB8AC3E}">
        <p14:creationId val="1043684124"/>
      </p:ext>
    </p:extLst>
  </p:cSld>
  <p:clrMapOvr>
    <a:masterClrMapping/>
  </p:clrMapOvr>
  <mc:AlternateContent>
    <mc:Choice Requires="p14">
      <p:transition advTm="1000" p14:dur="1250" spd="slow">
        <p14:flip dir="r"/>
      </p:transition>
    </mc:Choice>
    <mc:Fallback>
      <p:transition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heel(1)" transition="in">
                                      <p:cBhvr>
                                        <p:cTn dur="750" id="7"/>
                                        <p:tgtEl>
                                          <p:spTgt spid="8"/>
                                        </p:tgtEl>
                                      </p:cBhvr>
                                    </p:animEffect>
                                  </p:childTnLst>
                                </p:cTn>
                              </p:par>
                            </p:childTnLst>
                          </p:cTn>
                        </p:par>
                        <p:par>
                          <p:cTn fill="hold" id="8" nodeType="afterGroup">
                            <p:stCondLst>
                              <p:cond delay="750"/>
                            </p:stCondLst>
                            <p:childTnLst>
                              <p:par>
                                <p:cTn fill="hold" id="9" nodeType="afterEffect" presetClass="entr" presetID="31" presetSubtype="0">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p:cTn dur="750" fill="hold" id="11"/>
                                        <p:tgtEl>
                                          <p:spTgt spid="9"/>
                                        </p:tgtEl>
                                        <p:attrNameLst>
                                          <p:attrName>ppt_w</p:attrName>
                                        </p:attrNameLst>
                                      </p:cBhvr>
                                      <p:tavLst>
                                        <p:tav tm="0">
                                          <p:val>
                                            <p:fltVal val="0"/>
                                          </p:val>
                                        </p:tav>
                                        <p:tav tm="100000">
                                          <p:val>
                                            <p:strVal val="#ppt_w"/>
                                          </p:val>
                                        </p:tav>
                                      </p:tavLst>
                                    </p:anim>
                                    <p:anim calcmode="lin" valueType="num">
                                      <p:cBhvr>
                                        <p:cTn dur="750" fill="hold" id="12"/>
                                        <p:tgtEl>
                                          <p:spTgt spid="9"/>
                                        </p:tgtEl>
                                        <p:attrNameLst>
                                          <p:attrName>ppt_h</p:attrName>
                                        </p:attrNameLst>
                                      </p:cBhvr>
                                      <p:tavLst>
                                        <p:tav tm="0">
                                          <p:val>
                                            <p:fltVal val="0"/>
                                          </p:val>
                                        </p:tav>
                                        <p:tav tm="100000">
                                          <p:val>
                                            <p:strVal val="#ppt_h"/>
                                          </p:val>
                                        </p:tav>
                                      </p:tavLst>
                                    </p:anim>
                                    <p:anim calcmode="lin" valueType="num">
                                      <p:cBhvr>
                                        <p:cTn dur="750" fill="hold" id="13"/>
                                        <p:tgtEl>
                                          <p:spTgt spid="9"/>
                                        </p:tgtEl>
                                        <p:attrNameLst>
                                          <p:attrName>style.rotation</p:attrName>
                                        </p:attrNameLst>
                                      </p:cBhvr>
                                      <p:tavLst>
                                        <p:tav tm="0">
                                          <p:val>
                                            <p:fltVal val="90"/>
                                          </p:val>
                                        </p:tav>
                                        <p:tav tm="100000">
                                          <p:val>
                                            <p:fltVal val="0"/>
                                          </p:val>
                                        </p:tav>
                                      </p:tavLst>
                                    </p:anim>
                                    <p:animEffect filter="fade" transition="in">
                                      <p:cBhvr>
                                        <p:cTn dur="750" id="14"/>
                                        <p:tgtEl>
                                          <p:spTgt spid="9"/>
                                        </p:tgtEl>
                                      </p:cBhvr>
                                    </p:animEffect>
                                  </p:childTnLst>
                                </p:cTn>
                              </p:par>
                            </p:childTnLst>
                          </p:cTn>
                        </p:par>
                        <p:par>
                          <p:cTn fill="hold" id="15" nodeType="afterGroup">
                            <p:stCondLst>
                              <p:cond delay="1500"/>
                            </p:stCondLst>
                            <p:childTnLst>
                              <p:par>
                                <p:cTn fill="hold" grpId="0" id="16" nodeType="afterEffect" presetClass="entr" presetID="16" presetSubtype="21">
                                  <p:stCondLst>
                                    <p:cond delay="0"/>
                                  </p:stCondLst>
                                  <p:childTnLst>
                                    <p:set>
                                      <p:cBhvr>
                                        <p:cTn dur="1" fill="hold" id="17">
                                          <p:stCondLst>
                                            <p:cond delay="0"/>
                                          </p:stCondLst>
                                        </p:cTn>
                                        <p:tgtEl>
                                          <p:spTgt spid="71"/>
                                        </p:tgtEl>
                                        <p:attrNameLst>
                                          <p:attrName>style.visibility</p:attrName>
                                        </p:attrNameLst>
                                      </p:cBhvr>
                                      <p:to>
                                        <p:strVal val="visible"/>
                                      </p:to>
                                    </p:set>
                                    <p:animEffect filter="barn(inVertical)" transition="in">
                                      <p:cBhvr>
                                        <p:cTn dur="750" id="18"/>
                                        <p:tgtEl>
                                          <p:spTgt spid="71"/>
                                        </p:tgtEl>
                                      </p:cBhvr>
                                    </p:animEffect>
                                  </p:childTnLst>
                                </p:cTn>
                              </p:par>
                            </p:childTnLst>
                          </p:cTn>
                        </p:par>
                        <p:par>
                          <p:cTn fill="hold" id="19" nodeType="afterGroup">
                            <p:stCondLst>
                              <p:cond delay="2250"/>
                            </p:stCondLst>
                            <p:childTnLst>
                              <p:par>
                                <p:cTn fill="hold" id="20" nodeType="afterEffect" presetClass="entr" presetID="10" presetSubtype="0">
                                  <p:stCondLst>
                                    <p:cond delay="0"/>
                                  </p:stCondLst>
                                  <p:childTnLst>
                                    <p:set>
                                      <p:cBhvr>
                                        <p:cTn dur="1" fill="hold" id="21">
                                          <p:stCondLst>
                                            <p:cond delay="0"/>
                                          </p:stCondLst>
                                        </p:cTn>
                                        <p:tgtEl>
                                          <p:spTgt spid="10"/>
                                        </p:tgtEl>
                                        <p:attrNameLst>
                                          <p:attrName>style.visibility</p:attrName>
                                        </p:attrNameLst>
                                      </p:cBhvr>
                                      <p:to>
                                        <p:strVal val="visible"/>
                                      </p:to>
                                    </p:set>
                                    <p:animEffect filter="fade" transition="in">
                                      <p:cBhvr>
                                        <p:cTn dur="750" id="22"/>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1" name="图片 20">
            <a:extLst>
              <a:ext uri="{FF2B5EF4-FFF2-40B4-BE49-F238E27FC236}">
                <a16:creationId xmlns:a16="http://schemas.microsoft.com/office/drawing/2014/main" id="{9D44E5A9-3422-4F59-AFB4-4F39FC69F770}"/>
              </a:ext>
            </a:extLst>
          </p:cNvPr>
          <p:cNvPicPr>
            <a:picLocks noChangeAspect="1"/>
          </p:cNvPicPr>
          <p:nvPr/>
        </p:nvPicPr>
        <p:blipFill>
          <a:blip r:embed="rId2">
            <a:extLst>
              <a:ext uri="{28A0092B-C50C-407E-A947-70E740481C1C}">
                <a14:useLocalDpi val="0"/>
              </a:ext>
            </a:extLst>
          </a:blip>
          <a:stretch>
            <a:fillRect/>
          </a:stretch>
        </p:blipFill>
        <p:spPr>
          <a:xfrm>
            <a:off x="0" y="-133350"/>
            <a:ext cx="12192000" cy="6973063"/>
          </a:xfrm>
          <a:prstGeom prst="rect">
            <a:avLst/>
          </a:prstGeom>
        </p:spPr>
      </p:pic>
      <p:grpSp>
        <p:nvGrpSpPr>
          <p:cNvPr id="15" name="组合 14">
            <a:extLst>
              <a:ext uri="{FF2B5EF4-FFF2-40B4-BE49-F238E27FC236}">
                <a16:creationId xmlns:a16="http://schemas.microsoft.com/office/drawing/2014/main" id="{5EC3B136-CDDB-44D5-BC71-44CEB6C15FC7}"/>
              </a:ext>
            </a:extLst>
          </p:cNvPr>
          <p:cNvGrpSpPr/>
          <p:nvPr/>
        </p:nvGrpSpPr>
        <p:grpSpPr>
          <a:xfrm>
            <a:off x="4674568" y="774455"/>
            <a:ext cx="2842865" cy="505867"/>
            <a:chOff x="1456180" y="2565778"/>
            <a:chExt cx="2842865" cy="505867"/>
          </a:xfrm>
        </p:grpSpPr>
        <p:grpSp>
          <p:nvGrpSpPr>
            <p:cNvPr id="16" name="组合 15">
              <a:extLst>
                <a:ext uri="{FF2B5EF4-FFF2-40B4-BE49-F238E27FC236}">
                  <a16:creationId xmlns:a16="http://schemas.microsoft.com/office/drawing/2014/main" id="{2DB93155-802B-4106-8607-1442AFDB99A7}"/>
                </a:ext>
              </a:extLst>
            </p:cNvPr>
            <p:cNvGrpSpPr/>
            <p:nvPr/>
          </p:nvGrpSpPr>
          <p:grpSpPr>
            <a:xfrm>
              <a:off x="1456180" y="2565778"/>
              <a:ext cx="2842865" cy="505867"/>
              <a:chOff x="1346998" y="2661312"/>
              <a:chExt cx="5598932" cy="996288"/>
            </a:xfrm>
          </p:grpSpPr>
          <p:sp>
            <p:nvSpPr>
              <p:cNvPr id="18" name="椭圆 17">
                <a:extLst>
                  <a:ext uri="{FF2B5EF4-FFF2-40B4-BE49-F238E27FC236}">
                    <a16:creationId xmlns:a16="http://schemas.microsoft.com/office/drawing/2014/main" id="{94533AB8-04E3-45A0-A2E7-B308ACBF619C}"/>
                  </a:ext>
                </a:extLst>
              </p:cNvPr>
              <p:cNvSpPr/>
              <p:nvPr/>
            </p:nvSpPr>
            <p:spPr>
              <a:xfrm>
                <a:off x="1346998" y="2661312"/>
                <a:ext cx="996289" cy="996288"/>
              </a:xfrm>
              <a:prstGeom prst="ellipse">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00">
                  <a:latin charset="-122" panose="020b0200000000000000" pitchFamily="34" typeface="思源黑体 CN ExtraLight"/>
                  <a:ea charset="-122" panose="020b0200000000000000" pitchFamily="34" typeface="思源黑体 CN ExtraLight"/>
                </a:endParaRPr>
              </a:p>
            </p:txBody>
          </p:sp>
          <p:sp>
            <p:nvSpPr>
              <p:cNvPr id="19" name="矩形: 圆角 18">
                <a:extLst>
                  <a:ext uri="{FF2B5EF4-FFF2-40B4-BE49-F238E27FC236}">
                    <a16:creationId xmlns:a16="http://schemas.microsoft.com/office/drawing/2014/main" id="{560258D2-3874-4C9F-8156-28DC4C995445}"/>
                  </a:ext>
                </a:extLst>
              </p:cNvPr>
              <p:cNvSpPr/>
              <p:nvPr/>
            </p:nvSpPr>
            <p:spPr>
              <a:xfrm>
                <a:off x="2532833" y="2661312"/>
                <a:ext cx="4413097" cy="996288"/>
              </a:xfrm>
              <a:prstGeom prst="roundRect">
                <a:avLst>
                  <a:gd fmla="val 50000" name="adj"/>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r>
                  <a:rPr altLang="en-US" lang="zh-CN" sz="2000">
                    <a:solidFill>
                      <a:schemeClr val="bg1"/>
                    </a:solidFill>
                    <a:latin charset="-122" panose="020b0200000000000000" pitchFamily="34" typeface="思源黑体 CN ExtraLight"/>
                    <a:ea charset="-122" panose="020b0200000000000000" pitchFamily="34" typeface="思源黑体 CN ExtraLight"/>
                    <a:cs typeface="+mn-ea"/>
                    <a:sym typeface="+mn-lt"/>
                  </a:rPr>
                  <a:t>相关护理问题</a:t>
                </a:r>
              </a:p>
            </p:txBody>
          </p:sp>
        </p:grpSp>
        <p:sp>
          <p:nvSpPr>
            <p:cNvPr id="17" name="文本框 16">
              <a:extLst>
                <a:ext uri="{FF2B5EF4-FFF2-40B4-BE49-F238E27FC236}">
                  <a16:creationId xmlns:a16="http://schemas.microsoft.com/office/drawing/2014/main" id="{258441C7-9F0B-4002-B6FA-6CB68FBBF003}"/>
                </a:ext>
              </a:extLst>
            </p:cNvPr>
            <p:cNvSpPr txBox="1"/>
            <p:nvPr/>
          </p:nvSpPr>
          <p:spPr>
            <a:xfrm>
              <a:off x="1494952" y="2634045"/>
              <a:ext cx="424180" cy="365760"/>
            </a:xfrm>
            <a:prstGeom prst="rect">
              <a:avLst/>
            </a:prstGeom>
            <a:noFill/>
          </p:spPr>
          <p:txBody>
            <a:bodyPr rtlCol="0" wrap="none">
              <a:spAutoFit/>
            </a:bodyPr>
            <a:lstStyle/>
            <a:p>
              <a:r>
                <a:rPr altLang="zh-CN" lang="en-US">
                  <a:solidFill>
                    <a:schemeClr val="bg1"/>
                  </a:solidFill>
                </a:rPr>
                <a:t>04</a:t>
              </a:r>
            </a:p>
          </p:txBody>
        </p:sp>
      </p:grpSp>
      <p:grpSp>
        <p:nvGrpSpPr>
          <p:cNvPr id="2" name="组合 1">
            <a:extLst>
              <a:ext uri="{FF2B5EF4-FFF2-40B4-BE49-F238E27FC236}">
                <a16:creationId xmlns:a16="http://schemas.microsoft.com/office/drawing/2014/main" id="{2D053652-7027-4ED8-8183-345504F93F8C}"/>
              </a:ext>
            </a:extLst>
          </p:cNvPr>
          <p:cNvGrpSpPr/>
          <p:nvPr/>
        </p:nvGrpSpPr>
        <p:grpSpPr>
          <a:xfrm>
            <a:off x="890299" y="1916074"/>
            <a:ext cx="8253701" cy="1669143"/>
            <a:chOff x="890299" y="1916074"/>
            <a:chExt cx="8253701" cy="1669143"/>
          </a:xfrm>
        </p:grpSpPr>
        <p:sp>
          <p:nvSpPr>
            <p:cNvPr id="8" name="矩形 7">
              <a:extLst>
                <a:ext uri="{FF2B5EF4-FFF2-40B4-BE49-F238E27FC236}">
                  <a16:creationId xmlns:a16="http://schemas.microsoft.com/office/drawing/2014/main" id="{F420AC0C-E754-4477-8BE3-2ACE9A1DF303}"/>
                </a:ext>
              </a:extLst>
            </p:cNvPr>
            <p:cNvSpPr/>
            <p:nvPr/>
          </p:nvSpPr>
          <p:spPr>
            <a:xfrm>
              <a:off x="890299" y="1916074"/>
              <a:ext cx="117260" cy="1669143"/>
            </a:xfrm>
            <a:prstGeom prst="rect">
              <a:avLst/>
            </a:prstGeom>
            <a:solidFill>
              <a:schemeClr val="bg1"/>
            </a:solidFill>
            <a:ln>
              <a:noFill/>
            </a:ln>
          </p:spPr>
          <p:txBody>
            <a:bodyPr anchor="t" anchorCtr="0" bIns="45720" compatLnSpc="1" lIns="91440" numCol="1" rIns="91440" tIns="45720" vert="horz"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9" name="矩形 8">
              <a:extLst>
                <a:ext uri="{FF2B5EF4-FFF2-40B4-BE49-F238E27FC236}">
                  <a16:creationId xmlns:a16="http://schemas.microsoft.com/office/drawing/2014/main" id="{768B3CF8-6514-4AD1-9994-0DA881257494}"/>
                </a:ext>
              </a:extLst>
            </p:cNvPr>
            <p:cNvSpPr/>
            <p:nvPr/>
          </p:nvSpPr>
          <p:spPr>
            <a:xfrm>
              <a:off x="1104717" y="1916074"/>
              <a:ext cx="8039283" cy="1669143"/>
            </a:xfrm>
            <a:prstGeom prst="rect">
              <a:avLst/>
            </a:prstGeom>
            <a:solidFill>
              <a:schemeClr val="bg1"/>
            </a:solidFill>
            <a:ln>
              <a:noFill/>
            </a:ln>
            <a:effectLst>
              <a:outerShdw algn="tl" blurRad="508000" dir="2700000" dist="1016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200">
                <a:solidFill>
                  <a:schemeClr val="tx1">
                    <a:lumMod val="75000"/>
                    <a:lumOff val="25000"/>
                  </a:schemeClr>
                </a:solidFill>
                <a:ea charset="-122" panose="02010601030101010101" pitchFamily="2" typeface="包图简圆体"/>
              </a:endParaRPr>
            </a:p>
          </p:txBody>
        </p:sp>
      </p:grpSp>
      <p:grpSp>
        <p:nvGrpSpPr>
          <p:cNvPr id="3" name="组合 2">
            <a:extLst>
              <a:ext uri="{FF2B5EF4-FFF2-40B4-BE49-F238E27FC236}">
                <a16:creationId xmlns:a16="http://schemas.microsoft.com/office/drawing/2014/main" id="{07D42DE8-198A-4AFC-8DC6-B458725AA094}"/>
              </a:ext>
            </a:extLst>
          </p:cNvPr>
          <p:cNvGrpSpPr/>
          <p:nvPr/>
        </p:nvGrpSpPr>
        <p:grpSpPr>
          <a:xfrm>
            <a:off x="890299" y="4118946"/>
            <a:ext cx="6506788" cy="1669143"/>
            <a:chOff x="890299" y="4118946"/>
            <a:chExt cx="6506788" cy="1669143"/>
          </a:xfrm>
        </p:grpSpPr>
        <p:sp>
          <p:nvSpPr>
            <p:cNvPr id="12" name="矩形 11">
              <a:extLst>
                <a:ext uri="{FF2B5EF4-FFF2-40B4-BE49-F238E27FC236}">
                  <a16:creationId xmlns:a16="http://schemas.microsoft.com/office/drawing/2014/main" id="{BFF8C88C-0E0B-4D39-8AE2-61C08D7D7BE3}"/>
                </a:ext>
              </a:extLst>
            </p:cNvPr>
            <p:cNvSpPr/>
            <p:nvPr/>
          </p:nvSpPr>
          <p:spPr>
            <a:xfrm>
              <a:off x="890299" y="4118946"/>
              <a:ext cx="117260" cy="1669143"/>
            </a:xfrm>
            <a:prstGeom prst="rect">
              <a:avLst/>
            </a:prstGeom>
            <a:solidFill>
              <a:schemeClr val="bg1"/>
            </a:solidFill>
            <a:ln>
              <a:noFill/>
            </a:ln>
          </p:spPr>
          <p:txBody>
            <a:bodyPr anchor="t" anchorCtr="0" bIns="45720" compatLnSpc="1" lIns="91440" numCol="1" rIns="91440" tIns="45720" vert="horz"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3" name="矩形 12">
              <a:extLst>
                <a:ext uri="{FF2B5EF4-FFF2-40B4-BE49-F238E27FC236}">
                  <a16:creationId xmlns:a16="http://schemas.microsoft.com/office/drawing/2014/main" id="{B9A755E2-6D9C-46CB-9993-0623130F2313}"/>
                </a:ext>
              </a:extLst>
            </p:cNvPr>
            <p:cNvSpPr/>
            <p:nvPr/>
          </p:nvSpPr>
          <p:spPr>
            <a:xfrm>
              <a:off x="1104717" y="4118946"/>
              <a:ext cx="6292370" cy="1669143"/>
            </a:xfrm>
            <a:prstGeom prst="rect">
              <a:avLst/>
            </a:prstGeom>
            <a:solidFill>
              <a:schemeClr val="bg1"/>
            </a:solidFill>
            <a:ln>
              <a:noFill/>
            </a:ln>
            <a:effectLst>
              <a:outerShdw algn="tl" blurRad="508000" dir="2700000" dist="1016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200">
                <a:solidFill>
                  <a:schemeClr val="tx1">
                    <a:lumMod val="75000"/>
                    <a:lumOff val="25000"/>
                  </a:schemeClr>
                </a:solidFill>
                <a:ea charset="-122" panose="02010601030101010101" pitchFamily="2" typeface="包图简圆体"/>
              </a:endParaRPr>
            </a:p>
          </p:txBody>
        </p:sp>
      </p:grpSp>
      <p:sp>
        <p:nvSpPr>
          <p:cNvPr id="20" name="文本框 32">
            <a:extLst>
              <a:ext uri="{FF2B5EF4-FFF2-40B4-BE49-F238E27FC236}">
                <a16:creationId xmlns:a16="http://schemas.microsoft.com/office/drawing/2014/main" id="{CCFD31FF-65BE-44EA-BEB7-47B7419DF12B}"/>
              </a:ext>
            </a:extLst>
          </p:cNvPr>
          <p:cNvSpPr txBox="1"/>
          <p:nvPr/>
        </p:nvSpPr>
        <p:spPr>
          <a:xfrm>
            <a:off x="1104717" y="2165869"/>
            <a:ext cx="7848214" cy="11887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a:solidFill>
                  <a:srgbClr val="2F54BA"/>
                </a:solidFill>
                <a:latin charset="-122" panose="020b0200000000000000" pitchFamily="34" typeface="思源黑体 CN ExtraLight"/>
                <a:ea charset="-122" panose="020b0200000000000000" pitchFamily="34" typeface="思源黑体 CN ExtraLight"/>
                <a:cs typeface="+mn-ea"/>
                <a:sym typeface="+mn-lt"/>
              </a:rPr>
              <a:t>P 疼痛与胰腺及其周围组织炎症、胆道梗阻有关</a:t>
            </a:r>
          </a:p>
          <a:p>
            <a:r>
              <a:rPr altLang="zh-CN" lang="en-US">
                <a:solidFill>
                  <a:srgbClr val="2F54BA"/>
                </a:solidFill>
                <a:latin charset="-122" panose="020b0200000000000000" pitchFamily="34" typeface="思源黑体 CN ExtraLight"/>
                <a:ea charset="-122" panose="020b0200000000000000" pitchFamily="34" typeface="思源黑体 CN ExtraLight"/>
                <a:cs typeface="+mn-ea"/>
                <a:sym typeface="+mn-lt"/>
              </a:rPr>
              <a:t> I（1）禁食、胃肠减压（2）协助病人取屈膝侧卧位（3）遵医嘱给予止痛药（杜冷       丁）、抑制胰酶药（奥曲肽）（4）按摩背部，增加舒适感</a:t>
            </a:r>
          </a:p>
          <a:p>
            <a:r>
              <a:rPr altLang="zh-CN" lang="en-US">
                <a:solidFill>
                  <a:srgbClr val="2F54BA"/>
                </a:solidFill>
                <a:latin charset="-122" panose="020b0200000000000000" pitchFamily="34" typeface="思源黑体 CN ExtraLight"/>
                <a:ea charset="-122" panose="020b0200000000000000" pitchFamily="34" typeface="思源黑体 CN ExtraLight"/>
                <a:cs typeface="+mn-ea"/>
                <a:sym typeface="+mn-lt"/>
              </a:rPr>
              <a:t>O 02.18患者疼痛缓解、仍有轻微腹痛</a:t>
            </a:r>
          </a:p>
        </p:txBody>
      </p:sp>
      <p:sp>
        <p:nvSpPr>
          <p:cNvPr id="29" name="文本框 32">
            <a:extLst>
              <a:ext uri="{FF2B5EF4-FFF2-40B4-BE49-F238E27FC236}">
                <a16:creationId xmlns:a16="http://schemas.microsoft.com/office/drawing/2014/main" id="{9A586C22-D093-4306-BF7F-ADCE40FD63E5}"/>
              </a:ext>
            </a:extLst>
          </p:cNvPr>
          <p:cNvSpPr txBox="1"/>
          <p:nvPr/>
        </p:nvSpPr>
        <p:spPr>
          <a:xfrm>
            <a:off x="1257117" y="4368741"/>
            <a:ext cx="7848214" cy="14630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r>
              <a:rPr altLang="zh-CN" b="1" lang="en-US">
                <a:solidFill>
                  <a:srgbClr val="2F54BA"/>
                </a:solidFill>
                <a:latin charset="-122" panose="020b0200000000000000" pitchFamily="34" typeface="思源黑体 CN ExtraLight"/>
                <a:ea charset="-122" panose="020b0200000000000000" pitchFamily="34" typeface="思源黑体 CN ExtraLight"/>
                <a:cs typeface="+mn-ea"/>
                <a:sym typeface="+mn-lt"/>
              </a:rPr>
              <a:t> P焦虑与急性腹痛腹胀致严重不适、担心疾病预后有关</a:t>
            </a:r>
          </a:p>
          <a:p>
            <a:pPr lvl="0"/>
            <a:r>
              <a:rPr altLang="zh-CN" b="1" lang="en-US">
                <a:solidFill>
                  <a:srgbClr val="2F54BA"/>
                </a:solidFill>
                <a:latin charset="-122" panose="020b0200000000000000" pitchFamily="34" typeface="思源黑体 CN ExtraLight"/>
                <a:ea charset="-122" panose="020b0200000000000000" pitchFamily="34" typeface="思源黑体 CN ExtraLight"/>
                <a:cs typeface="+mn-ea"/>
                <a:sym typeface="+mn-lt"/>
              </a:rPr>
              <a:t> I ( 1 )关心病人、了解病人需要</a:t>
            </a:r>
          </a:p>
          <a:p>
            <a:pPr lvl="0"/>
            <a:r>
              <a:rPr altLang="zh-CN" b="1" lang="en-US">
                <a:solidFill>
                  <a:srgbClr val="2F54BA"/>
                </a:solidFill>
                <a:latin charset="-122" panose="020b0200000000000000" pitchFamily="34" typeface="思源黑体 CN ExtraLight"/>
                <a:ea charset="-122" panose="020b0200000000000000" pitchFamily="34" typeface="思源黑体 CN ExtraLight"/>
                <a:cs typeface="+mn-ea"/>
                <a:sym typeface="+mn-lt"/>
              </a:rPr>
              <a:t>   （2）做好家属沟通、加强陪护</a:t>
            </a:r>
          </a:p>
          <a:p>
            <a:pPr lvl="0"/>
            <a:r>
              <a:rPr altLang="zh-CN" b="1" lang="en-US">
                <a:solidFill>
                  <a:srgbClr val="2F54BA"/>
                </a:solidFill>
                <a:latin charset="-122" panose="020b0200000000000000" pitchFamily="34" typeface="思源黑体 CN ExtraLight"/>
                <a:ea charset="-122" panose="020b0200000000000000" pitchFamily="34" typeface="思源黑体 CN ExtraLight"/>
                <a:cs typeface="+mn-ea"/>
                <a:sym typeface="+mn-lt"/>
              </a:rPr>
              <a:t>   （3）帮助病人树立战胜疾病的信心</a:t>
            </a:r>
          </a:p>
          <a:p>
            <a:pPr lvl="0"/>
            <a:r>
              <a:rPr altLang="zh-CN" b="1" lang="en-US">
                <a:solidFill>
                  <a:srgbClr val="2F54BA"/>
                </a:solidFill>
                <a:latin charset="-122" panose="020b0200000000000000" pitchFamily="34" typeface="思源黑体 CN ExtraLight"/>
                <a:ea charset="-122" panose="020b0200000000000000" pitchFamily="34" typeface="思源黑体 CN ExtraLight"/>
                <a:cs typeface="+mn-ea"/>
                <a:sym typeface="+mn-lt"/>
              </a:rPr>
              <a:t>   O  病人较乐观、积极配合治疗和护理</a:t>
            </a:r>
          </a:p>
        </p:txBody>
      </p:sp>
      <p:pic>
        <p:nvPicPr>
          <p:cNvPr id="6" name="图片 5">
            <a:extLst>
              <a:ext uri="{FF2B5EF4-FFF2-40B4-BE49-F238E27FC236}">
                <a16:creationId xmlns:a16="http://schemas.microsoft.com/office/drawing/2014/main" id="{E7036F7E-94A7-45F0-870A-F78DCF6A74CB}"/>
              </a:ext>
            </a:extLst>
          </p:cNvPr>
          <p:cNvPicPr>
            <a:picLocks noChangeAspect="1"/>
          </p:cNvPicPr>
          <p:nvPr/>
        </p:nvPicPr>
        <p:blipFill>
          <a:blip r:embed="rId3">
            <a:extLst>
              <a:ext uri="{28A0092B-C50C-407E-A947-70E740481C1C}">
                <a14:useLocalDpi val="0"/>
              </a:ext>
            </a:extLst>
          </a:blip>
          <a:stretch>
            <a:fillRect/>
          </a:stretch>
        </p:blipFill>
        <p:spPr>
          <a:xfrm>
            <a:off x="8021784" y="4047355"/>
            <a:ext cx="3065499" cy="1812323"/>
          </a:xfrm>
          <a:prstGeom prst="rect">
            <a:avLst/>
          </a:prstGeom>
        </p:spPr>
      </p:pic>
    </p:spTree>
    <p:extLst>
      <p:ext uri="{BB962C8B-B14F-4D97-AF65-F5344CB8AC3E}">
        <p14:creationId val="3737556818"/>
      </p:ext>
    </p:extLst>
  </p:cSld>
  <p:clrMapOvr>
    <a:masterClrMapping/>
  </p:clrMapOvr>
  <p:transition advTm="100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750" id="7"/>
                                        <p:tgtEl>
                                          <p:spTgt spid="15"/>
                                        </p:tgtEl>
                                      </p:cBhvr>
                                    </p:animEffect>
                                  </p:childTnLst>
                                </p:cTn>
                              </p:par>
                            </p:childTnLst>
                          </p:cTn>
                        </p:par>
                        <p:par>
                          <p:cTn fill="hold" id="8" nodeType="afterGroup">
                            <p:stCondLst>
                              <p:cond delay="750"/>
                            </p:stCondLst>
                            <p:childTnLst>
                              <p:par>
                                <p:cTn fill="hold" id="9" nodeType="afterEffect" presetClass="entr" presetID="2" presetSubtype="4">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750" fill="hold" id="11"/>
                                        <p:tgtEl>
                                          <p:spTgt spid="2"/>
                                        </p:tgtEl>
                                        <p:attrNameLst>
                                          <p:attrName>ppt_x</p:attrName>
                                        </p:attrNameLst>
                                      </p:cBhvr>
                                      <p:tavLst>
                                        <p:tav tm="0">
                                          <p:val>
                                            <p:strVal val="#ppt_x"/>
                                          </p:val>
                                        </p:tav>
                                        <p:tav tm="100000">
                                          <p:val>
                                            <p:strVal val="#ppt_x"/>
                                          </p:val>
                                        </p:tav>
                                      </p:tavLst>
                                    </p:anim>
                                    <p:anim calcmode="lin" valueType="num">
                                      <p:cBhvr additive="base">
                                        <p:cTn dur="750" fill="hold" id="12"/>
                                        <p:tgtEl>
                                          <p:spTgt spid="2"/>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16" presetSubtype="21">
                                  <p:stCondLst>
                                    <p:cond delay="0"/>
                                  </p:stCondLst>
                                  <p:childTnLst>
                                    <p:set>
                                      <p:cBhvr>
                                        <p:cTn dur="1" fill="hold" id="15">
                                          <p:stCondLst>
                                            <p:cond delay="0"/>
                                          </p:stCondLst>
                                        </p:cTn>
                                        <p:tgtEl>
                                          <p:spTgt spid="20"/>
                                        </p:tgtEl>
                                        <p:attrNameLst>
                                          <p:attrName>style.visibility</p:attrName>
                                        </p:attrNameLst>
                                      </p:cBhvr>
                                      <p:to>
                                        <p:strVal val="visible"/>
                                      </p:to>
                                    </p:set>
                                    <p:animEffect filter="barn(inVertical)" transition="in">
                                      <p:cBhvr>
                                        <p:cTn dur="750" id="16"/>
                                        <p:tgtEl>
                                          <p:spTgt spid="20"/>
                                        </p:tgtEl>
                                      </p:cBhvr>
                                    </p:animEffect>
                                  </p:childTnLst>
                                </p:cTn>
                              </p:par>
                            </p:childTnLst>
                          </p:cTn>
                        </p:par>
                        <p:par>
                          <p:cTn fill="hold" id="17" nodeType="afterGroup">
                            <p:stCondLst>
                              <p:cond delay="2250"/>
                            </p:stCondLst>
                            <p:childTnLst>
                              <p:par>
                                <p:cTn fill="hold" id="18" nodeType="afterEffect" presetClass="entr" presetID="2" presetSubtype="4">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additive="base">
                                        <p:cTn dur="750" fill="hold" id="20"/>
                                        <p:tgtEl>
                                          <p:spTgt spid="3"/>
                                        </p:tgtEl>
                                        <p:attrNameLst>
                                          <p:attrName>ppt_x</p:attrName>
                                        </p:attrNameLst>
                                      </p:cBhvr>
                                      <p:tavLst>
                                        <p:tav tm="0">
                                          <p:val>
                                            <p:strVal val="#ppt_x"/>
                                          </p:val>
                                        </p:tav>
                                        <p:tav tm="100000">
                                          <p:val>
                                            <p:strVal val="#ppt_x"/>
                                          </p:val>
                                        </p:tav>
                                      </p:tavLst>
                                    </p:anim>
                                    <p:anim calcmode="lin" valueType="num">
                                      <p:cBhvr additive="base">
                                        <p:cTn dur="750" fill="hold" id="21"/>
                                        <p:tgtEl>
                                          <p:spTgt spid="3"/>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3000"/>
                            </p:stCondLst>
                            <p:childTnLst>
                              <p:par>
                                <p:cTn fill="hold" grpId="0" id="23" nodeType="afterEffect" presetClass="entr" presetID="16" presetSubtype="21">
                                  <p:stCondLst>
                                    <p:cond delay="0"/>
                                  </p:stCondLst>
                                  <p:childTnLst>
                                    <p:set>
                                      <p:cBhvr>
                                        <p:cTn dur="1" fill="hold" id="24">
                                          <p:stCondLst>
                                            <p:cond delay="0"/>
                                          </p:stCondLst>
                                        </p:cTn>
                                        <p:tgtEl>
                                          <p:spTgt spid="29"/>
                                        </p:tgtEl>
                                        <p:attrNameLst>
                                          <p:attrName>style.visibility</p:attrName>
                                        </p:attrNameLst>
                                      </p:cBhvr>
                                      <p:to>
                                        <p:strVal val="visible"/>
                                      </p:to>
                                    </p:set>
                                    <p:animEffect filter="barn(inVertical)" transition="in">
                                      <p:cBhvr>
                                        <p:cTn dur="750" id="25"/>
                                        <p:tgtEl>
                                          <p:spTgt spid="29"/>
                                        </p:tgtEl>
                                      </p:cBhvr>
                                    </p:animEffect>
                                  </p:childTnLst>
                                </p:cTn>
                              </p:par>
                            </p:childTnLst>
                          </p:cTn>
                        </p:par>
                        <p:par>
                          <p:cTn fill="hold" id="26" nodeType="afterGroup">
                            <p:stCondLst>
                              <p:cond delay="3750"/>
                            </p:stCondLst>
                            <p:childTnLst>
                              <p:par>
                                <p:cTn fill="hold" id="27" nodeType="afterEffect" presetClass="entr" presetID="21" presetSubtype="1">
                                  <p:stCondLst>
                                    <p:cond delay="0"/>
                                  </p:stCondLst>
                                  <p:childTnLst>
                                    <p:set>
                                      <p:cBhvr>
                                        <p:cTn dur="1" fill="hold" id="28">
                                          <p:stCondLst>
                                            <p:cond delay="0"/>
                                          </p:stCondLst>
                                        </p:cTn>
                                        <p:tgtEl>
                                          <p:spTgt spid="6"/>
                                        </p:tgtEl>
                                        <p:attrNameLst>
                                          <p:attrName>style.visibility</p:attrName>
                                        </p:attrNameLst>
                                      </p:cBhvr>
                                      <p:to>
                                        <p:strVal val="visible"/>
                                      </p:to>
                                    </p:set>
                                    <p:animEffect filter="wheel(1)" transition="in">
                                      <p:cBhvr>
                                        <p:cTn dur="750" id="29"/>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DCF48FA1-A1FD-48FA-8E04-7C0708C9752D}"/>
              </a:ext>
            </a:extLst>
          </p:cNvPr>
          <p:cNvPicPr>
            <a:picLocks noChangeAspect="1"/>
          </p:cNvPicPr>
          <p:nvPr/>
        </p:nvPicPr>
        <p:blipFill>
          <a:blip r:embed="rId2">
            <a:extLst>
              <a:ext uri="{28A0092B-C50C-407E-A947-70E740481C1C}">
                <a14:useLocalDpi val="0"/>
              </a:ext>
            </a:extLst>
          </a:blip>
          <a:stretch>
            <a:fillRect/>
          </a:stretch>
        </p:blipFill>
        <p:spPr>
          <a:xfrm>
            <a:off x="0" y="-133350"/>
            <a:ext cx="12192000" cy="6973063"/>
          </a:xfrm>
          <a:prstGeom prst="rect">
            <a:avLst/>
          </a:prstGeom>
        </p:spPr>
      </p:pic>
      <p:grpSp>
        <p:nvGrpSpPr>
          <p:cNvPr id="15" name="组合 14">
            <a:extLst>
              <a:ext uri="{FF2B5EF4-FFF2-40B4-BE49-F238E27FC236}">
                <a16:creationId xmlns:a16="http://schemas.microsoft.com/office/drawing/2014/main" id="{5EC3B136-CDDB-44D5-BC71-44CEB6C15FC7}"/>
              </a:ext>
            </a:extLst>
          </p:cNvPr>
          <p:cNvGrpSpPr/>
          <p:nvPr/>
        </p:nvGrpSpPr>
        <p:grpSpPr>
          <a:xfrm>
            <a:off x="4674568" y="774455"/>
            <a:ext cx="2842865" cy="505867"/>
            <a:chOff x="1456180" y="2565778"/>
            <a:chExt cx="2842865" cy="505867"/>
          </a:xfrm>
        </p:grpSpPr>
        <p:grpSp>
          <p:nvGrpSpPr>
            <p:cNvPr id="16" name="组合 15">
              <a:extLst>
                <a:ext uri="{FF2B5EF4-FFF2-40B4-BE49-F238E27FC236}">
                  <a16:creationId xmlns:a16="http://schemas.microsoft.com/office/drawing/2014/main" id="{2DB93155-802B-4106-8607-1442AFDB99A7}"/>
                </a:ext>
              </a:extLst>
            </p:cNvPr>
            <p:cNvGrpSpPr/>
            <p:nvPr/>
          </p:nvGrpSpPr>
          <p:grpSpPr>
            <a:xfrm>
              <a:off x="1456180" y="2565778"/>
              <a:ext cx="2842865" cy="505867"/>
              <a:chOff x="1346998" y="2661312"/>
              <a:chExt cx="5598932" cy="996288"/>
            </a:xfrm>
          </p:grpSpPr>
          <p:sp>
            <p:nvSpPr>
              <p:cNvPr id="18" name="椭圆 17">
                <a:extLst>
                  <a:ext uri="{FF2B5EF4-FFF2-40B4-BE49-F238E27FC236}">
                    <a16:creationId xmlns:a16="http://schemas.microsoft.com/office/drawing/2014/main" id="{94533AB8-04E3-45A0-A2E7-B308ACBF619C}"/>
                  </a:ext>
                </a:extLst>
              </p:cNvPr>
              <p:cNvSpPr/>
              <p:nvPr/>
            </p:nvSpPr>
            <p:spPr>
              <a:xfrm>
                <a:off x="1346998" y="2661312"/>
                <a:ext cx="996289" cy="996288"/>
              </a:xfrm>
              <a:prstGeom prst="ellipse">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00">
                  <a:latin charset="-122" panose="020b0200000000000000" pitchFamily="34" typeface="思源黑体 CN ExtraLight"/>
                  <a:ea charset="-122" panose="020b0200000000000000" pitchFamily="34" typeface="思源黑体 CN ExtraLight"/>
                </a:endParaRPr>
              </a:p>
            </p:txBody>
          </p:sp>
          <p:sp>
            <p:nvSpPr>
              <p:cNvPr id="19" name="矩形: 圆角 18">
                <a:extLst>
                  <a:ext uri="{FF2B5EF4-FFF2-40B4-BE49-F238E27FC236}">
                    <a16:creationId xmlns:a16="http://schemas.microsoft.com/office/drawing/2014/main" id="{560258D2-3874-4C9F-8156-28DC4C995445}"/>
                  </a:ext>
                </a:extLst>
              </p:cNvPr>
              <p:cNvSpPr/>
              <p:nvPr/>
            </p:nvSpPr>
            <p:spPr>
              <a:xfrm>
                <a:off x="2532833" y="2661312"/>
                <a:ext cx="4413097" cy="996288"/>
              </a:xfrm>
              <a:prstGeom prst="roundRect">
                <a:avLst>
                  <a:gd fmla="val 50000" name="adj"/>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r>
                  <a:rPr altLang="en-US" lang="zh-CN" sz="2000">
                    <a:solidFill>
                      <a:schemeClr val="bg1"/>
                    </a:solidFill>
                    <a:latin charset="-122" panose="020b0200000000000000" pitchFamily="34" typeface="思源黑体 CN ExtraLight"/>
                    <a:ea charset="-122" panose="020b0200000000000000" pitchFamily="34" typeface="思源黑体 CN ExtraLight"/>
                    <a:cs typeface="+mn-ea"/>
                    <a:sym typeface="+mn-lt"/>
                  </a:rPr>
                  <a:t>相关护理问题</a:t>
                </a:r>
              </a:p>
            </p:txBody>
          </p:sp>
        </p:grpSp>
        <p:sp>
          <p:nvSpPr>
            <p:cNvPr id="17" name="文本框 16">
              <a:extLst>
                <a:ext uri="{FF2B5EF4-FFF2-40B4-BE49-F238E27FC236}">
                  <a16:creationId xmlns:a16="http://schemas.microsoft.com/office/drawing/2014/main" id="{258441C7-9F0B-4002-B6FA-6CB68FBBF003}"/>
                </a:ext>
              </a:extLst>
            </p:cNvPr>
            <p:cNvSpPr txBox="1"/>
            <p:nvPr/>
          </p:nvSpPr>
          <p:spPr>
            <a:xfrm>
              <a:off x="1494952" y="2634045"/>
              <a:ext cx="424180" cy="365760"/>
            </a:xfrm>
            <a:prstGeom prst="rect">
              <a:avLst/>
            </a:prstGeom>
            <a:noFill/>
          </p:spPr>
          <p:txBody>
            <a:bodyPr rtlCol="0" wrap="none">
              <a:spAutoFit/>
            </a:bodyPr>
            <a:lstStyle/>
            <a:p>
              <a:r>
                <a:rPr altLang="zh-CN" lang="en-US">
                  <a:solidFill>
                    <a:schemeClr val="bg1"/>
                  </a:solidFill>
                </a:rPr>
                <a:t>04</a:t>
              </a:r>
            </a:p>
          </p:txBody>
        </p:sp>
      </p:grpSp>
      <p:sp>
        <p:nvSpPr>
          <p:cNvPr id="8" name="矩形 7">
            <a:extLst>
              <a:ext uri="{FF2B5EF4-FFF2-40B4-BE49-F238E27FC236}">
                <a16:creationId xmlns:a16="http://schemas.microsoft.com/office/drawing/2014/main" id="{7C068A03-E18B-4845-A4D8-D952DD0B89AA}"/>
              </a:ext>
            </a:extLst>
          </p:cNvPr>
          <p:cNvSpPr/>
          <p:nvPr/>
        </p:nvSpPr>
        <p:spPr>
          <a:xfrm>
            <a:off x="996802" y="1627288"/>
            <a:ext cx="2131580" cy="4456257"/>
          </a:xfrm>
          <a:prstGeom prst="rect">
            <a:avLst/>
          </a:prstGeom>
          <a:solidFill>
            <a:schemeClr val="bg1"/>
          </a:solidFill>
          <a:ln>
            <a:noFill/>
          </a:ln>
        </p:spPr>
        <p:txBody>
          <a:bodyPr anchor="t" anchorCtr="0" bIns="45720" compatLnSpc="1" lIns="91440" numCol="1" rIns="91440" tIns="45720" vert="horz"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solidFill>
            </a:endParaRPr>
          </a:p>
        </p:txBody>
      </p:sp>
      <p:sp>
        <p:nvSpPr>
          <p:cNvPr id="11" name="Rectangle 3">
            <a:extLst>
              <a:ext uri="{FF2B5EF4-FFF2-40B4-BE49-F238E27FC236}">
                <a16:creationId xmlns:a16="http://schemas.microsoft.com/office/drawing/2014/main" id="{CE7D0813-5F53-4E8E-A756-FC043FD0097A}"/>
              </a:ext>
            </a:extLst>
          </p:cNvPr>
          <p:cNvSpPr>
            <a:spLocks noChangeArrowheads="1" noGrp="1"/>
          </p:cNvSpPr>
          <p:nvPr/>
        </p:nvSpPr>
        <p:spPr>
          <a:xfrm>
            <a:off x="5643967" y="2252018"/>
            <a:ext cx="5451663" cy="2353963"/>
          </a:xfrm>
          <a:prstGeom prst="rect">
            <a:avLst/>
          </a:prstGeom>
          <a:noFill/>
          <a:ln>
            <a:noFill/>
          </a:ln>
        </p:spPr>
        <p:txBody>
          <a:bodyPr anchor="t" anchorCtr="0" bIns="45720" compatLnSpc="1" lIns="91440" numCol="1" rIns="91440" tIns="45720" vert="horz" wrap="square"/>
          <a:lstStyle>
            <a:lvl1pPr algn="l" eaLnBrk="0" fontAlgn="base" hangingPunct="0" indent="-342900" marL="342900" rtl="0">
              <a:spcBef>
                <a:spcPct val="20000"/>
              </a:spcBef>
              <a:spcAft>
                <a:spcPct val="0"/>
              </a:spcAft>
              <a:buChar char="•"/>
              <a:defRPr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sz="2800">
                <a:solidFill>
                  <a:schemeClr val="tx1"/>
                </a:solidFill>
                <a:latin typeface="+mn-lt"/>
              </a:defRPr>
            </a:lvl2pPr>
            <a:lvl3pPr algn="l" eaLnBrk="0" fontAlgn="base" hangingPunct="0" indent="-228600" marL="1143000" rtl="0">
              <a:spcBef>
                <a:spcPct val="20000"/>
              </a:spcBef>
              <a:spcAft>
                <a:spcPct val="0"/>
              </a:spcAft>
              <a:buChar char="•"/>
              <a:defRPr sz="2400">
                <a:solidFill>
                  <a:schemeClr val="tx1"/>
                </a:solidFill>
                <a:latin typeface="+mn-lt"/>
              </a:defRPr>
            </a:lvl3pPr>
            <a:lvl4pPr algn="l" eaLnBrk="0" fontAlgn="base" hangingPunct="0" indent="-228600" marL="1600200" rtl="0">
              <a:spcBef>
                <a:spcPct val="20000"/>
              </a:spcBef>
              <a:spcAft>
                <a:spcPct val="0"/>
              </a:spcAft>
              <a:buChar char="–"/>
              <a:defRPr sz="2000">
                <a:solidFill>
                  <a:schemeClr val="tx1"/>
                </a:solidFill>
                <a:latin typeface="+mn-lt"/>
              </a:defRPr>
            </a:lvl4pPr>
            <a:lvl5pPr algn="l" eaLnBrk="0" fontAlgn="base" hangingPunct="0" indent="-228600" marL="2057400" rtl="0">
              <a:spcBef>
                <a:spcPct val="20000"/>
              </a:spcBef>
              <a:spcAft>
                <a:spcPct val="0"/>
              </a:spcAft>
              <a:buChar char="»"/>
              <a:defRPr sz="2000">
                <a:solidFill>
                  <a:schemeClr val="tx1"/>
                </a:solidFill>
                <a:latin typeface="+mn-lt"/>
              </a:defRPr>
            </a:lvl5pPr>
            <a:lvl6pPr algn="l" fontAlgn="base" indent="-228600" marL="2514600" rtl="0">
              <a:spcBef>
                <a:spcPct val="20000"/>
              </a:spcBef>
              <a:spcAft>
                <a:spcPct val="0"/>
              </a:spcAft>
              <a:buChar char="»"/>
              <a:defRPr sz="2000">
                <a:solidFill>
                  <a:schemeClr val="tx1"/>
                </a:solidFill>
                <a:latin typeface="+mn-lt"/>
              </a:defRPr>
            </a:lvl6pPr>
            <a:lvl7pPr algn="l" fontAlgn="base" indent="-228600" marL="2971800" rtl="0">
              <a:spcBef>
                <a:spcPct val="20000"/>
              </a:spcBef>
              <a:spcAft>
                <a:spcPct val="0"/>
              </a:spcAft>
              <a:buChar char="»"/>
              <a:defRPr sz="2000">
                <a:solidFill>
                  <a:schemeClr val="tx1"/>
                </a:solidFill>
                <a:latin typeface="+mn-lt"/>
              </a:defRPr>
            </a:lvl7pPr>
            <a:lvl8pPr algn="l" fontAlgn="base" indent="-228600" marL="3429000" rtl="0">
              <a:spcBef>
                <a:spcPct val="20000"/>
              </a:spcBef>
              <a:spcAft>
                <a:spcPct val="0"/>
              </a:spcAft>
              <a:buChar char="»"/>
              <a:defRPr sz="2000">
                <a:solidFill>
                  <a:schemeClr val="tx1"/>
                </a:solidFill>
                <a:latin typeface="+mn-lt"/>
              </a:defRPr>
            </a:lvl8pPr>
            <a:lvl9pPr algn="l" fontAlgn="base" indent="-228600" marL="3886200" rtl="0">
              <a:spcBef>
                <a:spcPct val="20000"/>
              </a:spcBef>
              <a:spcAft>
                <a:spcPct val="0"/>
              </a:spcAft>
              <a:buChar char="»"/>
              <a:defRPr sz="2000">
                <a:solidFill>
                  <a:schemeClr val="tx1"/>
                </a:solidFill>
                <a:latin typeface="+mn-lt"/>
              </a:defRPr>
            </a:lvl9pPr>
          </a:lstStyle>
          <a:p>
            <a:pPr>
              <a:lnSpc>
                <a:spcPct val="150000"/>
              </a:lnSpc>
              <a:buFontTx/>
              <a:buNone/>
            </a:pPr>
            <a:r>
              <a:rPr altLang="zh-CN" lang="en-US" sz="1800">
                <a:solidFill>
                  <a:srgbClr val="2F54BA"/>
                </a:solidFill>
                <a:latin charset="-122" panose="020b0200000000000000" pitchFamily="34" typeface="思源黑体 CN ExtraLight"/>
                <a:ea charset="-122" panose="020b0200000000000000" pitchFamily="34" typeface="思源黑体 CN ExtraLight"/>
                <a:cs typeface="+mn-ea"/>
                <a:sym typeface="+mn-lt"/>
              </a:rPr>
              <a:t> P有皮肤完整性受损的危险  与长期卧床有关</a:t>
            </a:r>
          </a:p>
          <a:p>
            <a:pPr>
              <a:lnSpc>
                <a:spcPct val="150000"/>
              </a:lnSpc>
              <a:buFontTx/>
              <a:buNone/>
            </a:pPr>
            <a:r>
              <a:rPr altLang="zh-CN" lang="en-US" sz="1800">
                <a:solidFill>
                  <a:srgbClr val="2F54BA"/>
                </a:solidFill>
                <a:latin charset="-122" panose="020b0200000000000000" pitchFamily="34" typeface="思源黑体 CN ExtraLight"/>
                <a:ea charset="-122" panose="020b0200000000000000" pitchFamily="34" typeface="思源黑体 CN ExtraLight"/>
                <a:cs typeface="+mn-ea"/>
                <a:sym typeface="+mn-lt"/>
              </a:rPr>
              <a:t>    I （1）嘱患者在床上勤翻身</a:t>
            </a:r>
          </a:p>
          <a:p>
            <a:pPr>
              <a:lnSpc>
                <a:spcPct val="150000"/>
              </a:lnSpc>
              <a:buFontTx/>
              <a:buNone/>
            </a:pPr>
            <a:r>
              <a:rPr altLang="zh-CN" lang="en-US" sz="1800">
                <a:solidFill>
                  <a:srgbClr val="2F54BA"/>
                </a:solidFill>
                <a:latin charset="-122" panose="020b0200000000000000" pitchFamily="34" typeface="思源黑体 CN ExtraLight"/>
                <a:ea charset="-122" panose="020b0200000000000000" pitchFamily="34" typeface="思源黑体 CN ExtraLight"/>
                <a:cs typeface="+mn-ea"/>
                <a:sym typeface="+mn-lt"/>
              </a:rPr>
              <a:t>      （2）疼痛减轻时嘱患者多下床活动</a:t>
            </a:r>
          </a:p>
          <a:p>
            <a:pPr>
              <a:lnSpc>
                <a:spcPct val="150000"/>
              </a:lnSpc>
              <a:buFontTx/>
              <a:buNone/>
            </a:pPr>
            <a:r>
              <a:rPr altLang="zh-CN" lang="en-US" sz="1800">
                <a:solidFill>
                  <a:srgbClr val="2F54BA"/>
                </a:solidFill>
                <a:latin charset="-122" panose="020b0200000000000000" pitchFamily="34" typeface="思源黑体 CN ExtraLight"/>
                <a:ea charset="-122" panose="020b0200000000000000" pitchFamily="34" typeface="思源黑体 CN ExtraLight"/>
                <a:cs typeface="+mn-ea"/>
                <a:sym typeface="+mn-lt"/>
              </a:rPr>
              <a:t>      （3）患者疼痛严重无法活动时可给予定时翻身拍背</a:t>
            </a:r>
          </a:p>
          <a:p>
            <a:pPr>
              <a:lnSpc>
                <a:spcPct val="150000"/>
              </a:lnSpc>
              <a:buFontTx/>
              <a:buNone/>
            </a:pPr>
            <a:r>
              <a:rPr altLang="zh-CN" lang="en-US" sz="1800">
                <a:solidFill>
                  <a:srgbClr val="2F54BA"/>
                </a:solidFill>
                <a:latin charset="-122" panose="020b0200000000000000" pitchFamily="34" typeface="思源黑体 CN ExtraLight"/>
                <a:ea charset="-122" panose="020b0200000000000000" pitchFamily="34" typeface="思源黑体 CN ExtraLight"/>
                <a:cs typeface="+mn-ea"/>
                <a:sym typeface="+mn-lt"/>
              </a:rPr>
              <a:t>      （4）保持床单位整洁、及时更换潮湿的衣物</a:t>
            </a:r>
          </a:p>
          <a:p>
            <a:pPr>
              <a:lnSpc>
                <a:spcPct val="150000"/>
              </a:lnSpc>
              <a:buFontTx/>
              <a:buNone/>
            </a:pPr>
            <a:r>
              <a:rPr altLang="zh-CN" lang="en-US" sz="1800">
                <a:solidFill>
                  <a:srgbClr val="2F54BA"/>
                </a:solidFill>
                <a:latin charset="-122" panose="020b0200000000000000" pitchFamily="34" typeface="思源黑体 CN ExtraLight"/>
                <a:ea charset="-122" panose="020b0200000000000000" pitchFamily="34" typeface="思源黑体 CN ExtraLight"/>
                <a:cs typeface="+mn-ea"/>
                <a:sym typeface="+mn-lt"/>
              </a:rPr>
              <a:t>      （5）加强营养增强机体抵抗力。</a:t>
            </a:r>
          </a:p>
          <a:p>
            <a:pPr>
              <a:lnSpc>
                <a:spcPct val="150000"/>
              </a:lnSpc>
              <a:buFontTx/>
              <a:buNone/>
            </a:pPr>
            <a:r>
              <a:rPr altLang="zh-CN" lang="en-US" sz="1800">
                <a:solidFill>
                  <a:srgbClr val="2F54BA"/>
                </a:solidFill>
                <a:latin charset="-122" panose="020b0200000000000000" pitchFamily="34" typeface="思源黑体 CN ExtraLight"/>
                <a:ea charset="-122" panose="020b0200000000000000" pitchFamily="34" typeface="思源黑体 CN ExtraLight"/>
                <a:cs typeface="+mn-ea"/>
                <a:sym typeface="+mn-lt"/>
              </a:rPr>
              <a:t>  O患者住院期间未发生压疮</a:t>
            </a:r>
          </a:p>
          <a:p>
            <a:pPr>
              <a:lnSpc>
                <a:spcPct val="150000"/>
              </a:lnSpc>
              <a:buFontTx/>
              <a:buNone/>
            </a:pPr>
            <a:r>
              <a:rPr altLang="zh-CN" lang="en-US" sz="1800">
                <a:solidFill>
                  <a:srgbClr val="2F54BA"/>
                </a:solidFill>
                <a:latin charset="-122" panose="020b0200000000000000" pitchFamily="34" typeface="思源黑体 CN ExtraLight"/>
                <a:ea charset="-122" panose="020b0200000000000000" pitchFamily="34" typeface="思源黑体 CN ExtraLight"/>
                <a:cs typeface="+mn-ea"/>
                <a:sym typeface="+mn-lt"/>
              </a:rPr>
              <a:t>   </a:t>
            </a:r>
          </a:p>
        </p:txBody>
      </p:sp>
      <p:grpSp>
        <p:nvGrpSpPr>
          <p:cNvPr id="7" name="组合 6">
            <a:extLst>
              <a:ext uri="{FF2B5EF4-FFF2-40B4-BE49-F238E27FC236}">
                <a16:creationId xmlns:a16="http://schemas.microsoft.com/office/drawing/2014/main" id="{36CF270C-3574-4367-86F5-C22E453A2BC8}"/>
              </a:ext>
            </a:extLst>
          </p:cNvPr>
          <p:cNvGrpSpPr/>
          <p:nvPr/>
        </p:nvGrpSpPr>
        <p:grpSpPr>
          <a:xfrm>
            <a:off x="1556259" y="2054776"/>
            <a:ext cx="3583146" cy="3934390"/>
            <a:chOff x="1556259" y="2054776"/>
            <a:chExt cx="3583146" cy="3934390"/>
          </a:xfrm>
        </p:grpSpPr>
        <p:pic>
          <p:nvPicPr>
            <p:cNvPr id="3" name="图片 2">
              <a:extLst>
                <a:ext uri="{FF2B5EF4-FFF2-40B4-BE49-F238E27FC236}">
                  <a16:creationId xmlns:a16="http://schemas.microsoft.com/office/drawing/2014/main" id="{F8AACEB8-6067-4C52-8E83-7409AED98558}"/>
                </a:ext>
              </a:extLst>
            </p:cNvPr>
            <p:cNvPicPr>
              <a:picLocks noChangeAspect="1"/>
            </p:cNvPicPr>
            <p:nvPr/>
          </p:nvPicPr>
          <p:blipFill>
            <a:blip r:embed="rId3">
              <a:extLst>
                <a:ext uri="{28A0092B-C50C-407E-A947-70E740481C1C}">
                  <a14:useLocalDpi val="0"/>
                </a:ext>
              </a:extLst>
            </a:blip>
            <a:stretch>
              <a:fillRect/>
            </a:stretch>
          </p:blipFill>
          <p:spPr>
            <a:xfrm>
              <a:off x="2550291" y="4263090"/>
              <a:ext cx="2589114" cy="1726076"/>
            </a:xfrm>
            <a:prstGeom prst="rect">
              <a:avLst/>
            </a:prstGeom>
          </p:spPr>
        </p:pic>
        <p:pic>
          <p:nvPicPr>
            <p:cNvPr id="6" name="图片 5">
              <a:extLst>
                <a:ext uri="{FF2B5EF4-FFF2-40B4-BE49-F238E27FC236}">
                  <a16:creationId xmlns:a16="http://schemas.microsoft.com/office/drawing/2014/main" id="{9078372B-FFD0-4E55-BC05-6A09E48B40B6}"/>
                </a:ext>
              </a:extLst>
            </p:cNvPr>
            <p:cNvPicPr>
              <a:picLocks noChangeAspect="1"/>
            </p:cNvPicPr>
            <p:nvPr/>
          </p:nvPicPr>
          <p:blipFill>
            <a:blip r:embed="rId4">
              <a:extLst>
                <a:ext uri="{28A0092B-C50C-407E-A947-70E740481C1C}">
                  <a14:useLocalDpi val="0"/>
                </a:ext>
              </a:extLst>
            </a:blip>
            <a:stretch>
              <a:fillRect/>
            </a:stretch>
          </p:blipFill>
          <p:spPr>
            <a:xfrm>
              <a:off x="1556259" y="2054776"/>
              <a:ext cx="3371242" cy="1993078"/>
            </a:xfrm>
            <a:prstGeom prst="rect">
              <a:avLst/>
            </a:prstGeom>
          </p:spPr>
        </p:pic>
      </p:grpSp>
    </p:spTree>
    <p:extLst>
      <p:ext uri="{BB962C8B-B14F-4D97-AF65-F5344CB8AC3E}">
        <p14:creationId val="3810716497"/>
      </p:ext>
    </p:extLst>
  </p:cSld>
  <p:clrMapOvr>
    <a:masterClrMapping/>
  </p:clrMapOvr>
  <p:transition advTm="100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750" id="7"/>
                                        <p:tgtEl>
                                          <p:spTgt spid="15"/>
                                        </p:tgtEl>
                                      </p:cBhvr>
                                    </p:animEffect>
                                  </p:childTnLst>
                                </p:cTn>
                              </p:par>
                            </p:childTnLst>
                          </p:cTn>
                        </p:par>
                        <p:par>
                          <p:cTn fill="hold" id="8" nodeType="afterGroup">
                            <p:stCondLst>
                              <p:cond delay="750"/>
                            </p:stCondLst>
                            <p:childTnLst>
                              <p:par>
                                <p:cTn fill="hold" grpId="0"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750" id="11"/>
                                        <p:tgtEl>
                                          <p:spTgt spid="8"/>
                                        </p:tgtEl>
                                      </p:cBhvr>
                                    </p:animEffect>
                                    <p:anim calcmode="lin" valueType="num">
                                      <p:cBhvr>
                                        <p:cTn dur="750" fill="hold" id="12"/>
                                        <p:tgtEl>
                                          <p:spTgt spid="8"/>
                                        </p:tgtEl>
                                        <p:attrNameLst>
                                          <p:attrName>ppt_x</p:attrName>
                                        </p:attrNameLst>
                                      </p:cBhvr>
                                      <p:tavLst>
                                        <p:tav tm="0">
                                          <p:val>
                                            <p:strVal val="#ppt_x"/>
                                          </p:val>
                                        </p:tav>
                                        <p:tav tm="100000">
                                          <p:val>
                                            <p:strVal val="#ppt_x"/>
                                          </p:val>
                                        </p:tav>
                                      </p:tavLst>
                                    </p:anim>
                                    <p:anim calcmode="lin" valueType="num">
                                      <p:cBhvr>
                                        <p:cTn dur="750" fill="hold" id="13"/>
                                        <p:tgtEl>
                                          <p:spTgt spid="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16" presetSubtype="21">
                                  <p:stCondLst>
                                    <p:cond delay="0"/>
                                  </p:stCondLst>
                                  <p:childTnLst>
                                    <p:set>
                                      <p:cBhvr>
                                        <p:cTn dur="1" fill="hold" id="16">
                                          <p:stCondLst>
                                            <p:cond delay="0"/>
                                          </p:stCondLst>
                                        </p:cTn>
                                        <p:tgtEl>
                                          <p:spTgt spid="7"/>
                                        </p:tgtEl>
                                        <p:attrNameLst>
                                          <p:attrName>style.visibility</p:attrName>
                                        </p:attrNameLst>
                                      </p:cBhvr>
                                      <p:to>
                                        <p:strVal val="visible"/>
                                      </p:to>
                                    </p:set>
                                    <p:animEffect filter="barn(inVertical)" transition="in">
                                      <p:cBhvr>
                                        <p:cTn dur="750" id="17"/>
                                        <p:tgtEl>
                                          <p:spTgt spid="7"/>
                                        </p:tgtEl>
                                      </p:cBhvr>
                                    </p:animEffect>
                                  </p:childTnLst>
                                </p:cTn>
                              </p:par>
                            </p:childTnLst>
                          </p:cTn>
                        </p:par>
                        <p:par>
                          <p:cTn fill="hold" id="18" nodeType="afterGroup">
                            <p:stCondLst>
                              <p:cond delay="2250"/>
                            </p:stCondLst>
                            <p:childTnLst>
                              <p:par>
                                <p:cTn fill="hold" grpId="0" id="19" nodeType="afterEffect" presetClass="entr" presetID="22" presetSubtype="4">
                                  <p:stCondLst>
                                    <p:cond delay="0"/>
                                  </p:stCondLst>
                                  <p:childTnLst>
                                    <p:set>
                                      <p:cBhvr>
                                        <p:cTn dur="1" fill="hold" id="20">
                                          <p:stCondLst>
                                            <p:cond delay="0"/>
                                          </p:stCondLst>
                                        </p:cTn>
                                        <p:tgtEl>
                                          <p:spTgt spid="11"/>
                                        </p:tgtEl>
                                        <p:attrNameLst>
                                          <p:attrName>style.visibility</p:attrName>
                                        </p:attrNameLst>
                                      </p:cBhvr>
                                      <p:to>
                                        <p:strVal val="visible"/>
                                      </p:to>
                                    </p:set>
                                    <p:animEffect filter="wipe(down)" transition="in">
                                      <p:cBhvr>
                                        <p:cTn dur="750" id="2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4C5857D7-9B80-4A34-A147-F7B79CC93D90}"/>
              </a:ext>
            </a:extLst>
          </p:cNvPr>
          <p:cNvPicPr>
            <a:picLocks noChangeAspect="1"/>
          </p:cNvPicPr>
          <p:nvPr/>
        </p:nvPicPr>
        <p:blipFill>
          <a:blip r:embed="rId2">
            <a:extLst>
              <a:ext uri="{28A0092B-C50C-407E-A947-70E740481C1C}">
                <a14:useLocalDpi val="0"/>
              </a:ext>
            </a:extLst>
          </a:blip>
          <a:stretch>
            <a:fillRect/>
          </a:stretch>
        </p:blipFill>
        <p:spPr>
          <a:xfrm>
            <a:off x="0" y="-133350"/>
            <a:ext cx="12192000" cy="6973063"/>
          </a:xfrm>
          <a:prstGeom prst="rect">
            <a:avLst/>
          </a:prstGeom>
        </p:spPr>
      </p:pic>
      <p:pic>
        <p:nvPicPr>
          <p:cNvPr id="7" name="图片 6">
            <a:extLst>
              <a:ext uri="{FF2B5EF4-FFF2-40B4-BE49-F238E27FC236}">
                <a16:creationId xmlns:a16="http://schemas.microsoft.com/office/drawing/2014/main" id="{8CCAF751-4685-4665-BFD2-04DEEABD7915}"/>
              </a:ext>
            </a:extLst>
          </p:cNvPr>
          <p:cNvPicPr>
            <a:picLocks noChangeAspect="1"/>
          </p:cNvPicPr>
          <p:nvPr/>
        </p:nvPicPr>
        <p:blipFill>
          <a:blip r:embed="rId3">
            <a:extLst>
              <a:ext uri="{28A0092B-C50C-407E-A947-70E740481C1C}">
                <a14:useLocalDpi val="0"/>
              </a:ext>
            </a:extLst>
          </a:blip>
          <a:stretch>
            <a:fillRect/>
          </a:stretch>
        </p:blipFill>
        <p:spPr>
          <a:xfrm>
            <a:off x="0" y="-132466"/>
            <a:ext cx="12192000" cy="6815328"/>
          </a:xfrm>
          <a:prstGeom prst="rect">
            <a:avLst/>
          </a:prstGeom>
        </p:spPr>
      </p:pic>
      <p:pic>
        <p:nvPicPr>
          <p:cNvPr id="9" name="图片 8">
            <a:extLst>
              <a:ext uri="{FF2B5EF4-FFF2-40B4-BE49-F238E27FC236}">
                <a16:creationId xmlns:a16="http://schemas.microsoft.com/office/drawing/2014/main" id="{0232EB54-3CC1-4AD8-8278-E1AFB0F1D16E}"/>
              </a:ext>
            </a:extLst>
          </p:cNvPr>
          <p:cNvPicPr>
            <a:picLocks noChangeAspect="1"/>
          </p:cNvPicPr>
          <p:nvPr/>
        </p:nvPicPr>
        <p:blipFill>
          <a:blip r:embed="rId4">
            <a:extLst>
              <a:ext uri="{28A0092B-C50C-407E-A947-70E740481C1C}">
                <a14:useLocalDpi val="0"/>
              </a:ext>
            </a:extLst>
          </a:blip>
          <a:srcRect b="36847" l="27015" r="7388"/>
          <a:stretch>
            <a:fillRect/>
          </a:stretch>
        </p:blipFill>
        <p:spPr>
          <a:xfrm>
            <a:off x="7874758" y="3698743"/>
            <a:ext cx="3302758" cy="3179708"/>
          </a:xfrm>
          <a:prstGeom prst="rect">
            <a:avLst/>
          </a:prstGeom>
        </p:spPr>
      </p:pic>
      <p:sp>
        <p:nvSpPr>
          <p:cNvPr id="10" name="Rectangle 2">
            <a:extLst>
              <a:ext uri="{FF2B5EF4-FFF2-40B4-BE49-F238E27FC236}">
                <a16:creationId xmlns:a16="http://schemas.microsoft.com/office/drawing/2014/main" id="{491BD660-EC36-4B41-8139-EECD506C007F}"/>
              </a:ext>
            </a:extLst>
          </p:cNvPr>
          <p:cNvSpPr>
            <a:spLocks noChangeArrowheads="1" noGrp="1"/>
          </p:cNvSpPr>
          <p:nvPr/>
        </p:nvSpPr>
        <p:spPr bwMode="auto">
          <a:xfrm>
            <a:off x="1821934" y="2506669"/>
            <a:ext cx="8548132" cy="7540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anose="020f0502020204030204" pitchFamily="34" typeface="Calibri"/>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9pPr>
          </a:lstStyle>
          <a:p>
            <a:pPr algn="dist" eaLnBrk="1" hangingPunct="1">
              <a:spcBef>
                <a:spcPct val="0"/>
              </a:spcBef>
              <a:buFontTx/>
              <a:buNone/>
            </a:pPr>
            <a:r>
              <a:rPr altLang="en-US" b="1" lang="zh-CN" sz="7200">
                <a:solidFill>
                  <a:srgbClr val="2F54BA"/>
                </a:solidFill>
                <a:latin charset="-122" panose="020b0800000000000000" pitchFamily="34" typeface="思源黑体 CN Bold"/>
                <a:ea charset="-122" panose="020b0800000000000000" pitchFamily="34" typeface="思源黑体 CN Bold"/>
                <a:cs typeface="+mn-ea"/>
                <a:sym typeface="+mn-lt"/>
              </a:rPr>
              <a:t>感谢您的观看</a:t>
            </a:r>
          </a:p>
        </p:txBody>
      </p:sp>
      <p:sp>
        <p:nvSpPr>
          <p:cNvPr id="11" name="矩形 10">
            <a:extLst>
              <a:ext uri="{FF2B5EF4-FFF2-40B4-BE49-F238E27FC236}">
                <a16:creationId xmlns:a16="http://schemas.microsoft.com/office/drawing/2014/main" id="{33450318-EED5-4BAA-9927-5C84836A2532}"/>
              </a:ext>
            </a:extLst>
          </p:cNvPr>
          <p:cNvSpPr/>
          <p:nvPr/>
        </p:nvSpPr>
        <p:spPr>
          <a:xfrm>
            <a:off x="5229465" y="1538598"/>
            <a:ext cx="1733070" cy="350498"/>
          </a:xfrm>
          <a:prstGeom prst="rect">
            <a:avLst/>
          </a:prstGeom>
          <a:solidFill>
            <a:srgbClr val="2F54BA"/>
          </a:solidFill>
          <a:ln>
            <a:noFill/>
          </a:ln>
        </p:spPr>
        <p:txBody>
          <a:bodyPr bIns="38089" lIns="76179" rIns="76179" tIns="38089"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eaLnBrk="1" fontAlgn="auto" hangingPunct="1">
              <a:spcBef>
                <a:spcPct val="0"/>
              </a:spcBef>
              <a:spcAft>
                <a:spcPct val="0"/>
              </a:spcAft>
              <a:defRPr/>
            </a:pPr>
            <a:r>
              <a:rPr altLang="en-US" b="1" lang="zh-CN">
                <a:solidFill>
                  <a:schemeClr val="bg1"/>
                </a:solidFill>
                <a:latin typeface="+mn-lt"/>
                <a:ea typeface="+mn-ea"/>
                <a:cs typeface="+mn-ea"/>
                <a:sym typeface="+mn-lt"/>
              </a:rPr>
              <a:t>某某市医院</a:t>
            </a:r>
          </a:p>
        </p:txBody>
      </p:sp>
      <p:grpSp>
        <p:nvGrpSpPr>
          <p:cNvPr id="20" name="组合 19">
            <a:extLst>
              <a:ext uri="{FF2B5EF4-FFF2-40B4-BE49-F238E27FC236}">
                <a16:creationId xmlns:a16="http://schemas.microsoft.com/office/drawing/2014/main" id="{9F81F107-251A-4646-B877-F957CC3E09AA}"/>
              </a:ext>
            </a:extLst>
          </p:cNvPr>
          <p:cNvGrpSpPr/>
          <p:nvPr/>
        </p:nvGrpSpPr>
        <p:grpSpPr>
          <a:xfrm>
            <a:off x="3971498" y="3855494"/>
            <a:ext cx="1705971" cy="443334"/>
            <a:chOff x="3971498" y="3346660"/>
            <a:chExt cx="1705971" cy="443334"/>
          </a:xfrm>
        </p:grpSpPr>
        <p:sp>
          <p:nvSpPr>
            <p:cNvPr id="16" name="矩形: 圆角 15">
              <a:extLst>
                <a:ext uri="{FF2B5EF4-FFF2-40B4-BE49-F238E27FC236}">
                  <a16:creationId xmlns:a16="http://schemas.microsoft.com/office/drawing/2014/main" id="{A6B2AA44-5CD8-4692-9957-4B5A59A2AF56}"/>
                </a:ext>
              </a:extLst>
            </p:cNvPr>
            <p:cNvSpPr/>
            <p:nvPr/>
          </p:nvSpPr>
          <p:spPr>
            <a:xfrm>
              <a:off x="3971498" y="3346660"/>
              <a:ext cx="1705971" cy="443334"/>
            </a:xfrm>
            <a:prstGeom prst="roundRect">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a:extLst>
                <a:ext uri="{FF2B5EF4-FFF2-40B4-BE49-F238E27FC236}">
                  <a16:creationId xmlns:a16="http://schemas.microsoft.com/office/drawing/2014/main" id="{94D94535-90F4-4247-9A17-640C65C56DFB}"/>
                </a:ext>
              </a:extLst>
            </p:cNvPr>
            <p:cNvSpPr txBox="1"/>
            <p:nvPr/>
          </p:nvSpPr>
          <p:spPr>
            <a:xfrm>
              <a:off x="4302478" y="3368272"/>
              <a:ext cx="1044011" cy="396240"/>
            </a:xfrm>
            <a:prstGeom prst="rect">
              <a:avLst/>
            </a:prstGeom>
            <a:noFill/>
          </p:spPr>
          <p:txBody>
            <a:bodyPr rtlCol="0" wrap="square">
              <a:spAutoFit/>
            </a:bodyPr>
            <a:lstStyle/>
            <a:p>
              <a:r>
                <a:rPr altLang="en-US" lang="zh-CN" sz="2000">
                  <a:solidFill>
                    <a:schemeClr val="bg1"/>
                  </a:solidFill>
                  <a:cs typeface="+mn-ea"/>
                  <a:sym typeface="+mn-lt"/>
                </a:rPr>
                <a:t>急诊科</a:t>
              </a:r>
            </a:p>
          </p:txBody>
        </p:sp>
      </p:grpSp>
      <p:grpSp>
        <p:nvGrpSpPr>
          <p:cNvPr id="21" name="组合 20">
            <a:extLst>
              <a:ext uri="{FF2B5EF4-FFF2-40B4-BE49-F238E27FC236}">
                <a16:creationId xmlns:a16="http://schemas.microsoft.com/office/drawing/2014/main" id="{515FCAA8-468C-4FC8-A902-ACAF90A0332F}"/>
              </a:ext>
            </a:extLst>
          </p:cNvPr>
          <p:cNvGrpSpPr/>
          <p:nvPr/>
        </p:nvGrpSpPr>
        <p:grpSpPr>
          <a:xfrm>
            <a:off x="6275038" y="3855494"/>
            <a:ext cx="2220891" cy="729498"/>
            <a:chOff x="4136988" y="3346660"/>
            <a:chExt cx="2092756" cy="729498"/>
          </a:xfrm>
        </p:grpSpPr>
        <p:sp>
          <p:nvSpPr>
            <p:cNvPr id="22" name="矩形: 圆角 21">
              <a:extLst>
                <a:ext uri="{FF2B5EF4-FFF2-40B4-BE49-F238E27FC236}">
                  <a16:creationId xmlns:a16="http://schemas.microsoft.com/office/drawing/2014/main" id="{25B6CADB-CDD8-435F-8687-4DBE3E484C7F}"/>
                </a:ext>
              </a:extLst>
            </p:cNvPr>
            <p:cNvSpPr/>
            <p:nvPr/>
          </p:nvSpPr>
          <p:spPr>
            <a:xfrm>
              <a:off x="4136988" y="3346660"/>
              <a:ext cx="2065460" cy="443334"/>
            </a:xfrm>
            <a:prstGeom prst="roundRect">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a:extLst>
                <a:ext uri="{FF2B5EF4-FFF2-40B4-BE49-F238E27FC236}">
                  <a16:creationId xmlns:a16="http://schemas.microsoft.com/office/drawing/2014/main" id="{9D6010D3-0486-45D0-BE64-82C4C8DDBBB0}"/>
                </a:ext>
              </a:extLst>
            </p:cNvPr>
            <p:cNvSpPr txBox="1"/>
            <p:nvPr/>
          </p:nvSpPr>
          <p:spPr>
            <a:xfrm>
              <a:off x="4164284" y="3368272"/>
              <a:ext cx="2065460" cy="396240"/>
            </a:xfrm>
            <a:prstGeom prst="rect">
              <a:avLst/>
            </a:prstGeom>
            <a:noFill/>
          </p:spPr>
          <p:txBody>
            <a:bodyPr rtlCol="0" wrap="square">
              <a:spAutoFit/>
            </a:bodyPr>
            <a:lstStyle/>
            <a:p>
              <a:r>
                <a:rPr altLang="en-US" lang="zh-CN" sz="2000">
                  <a:solidFill>
                    <a:schemeClr val="bg1"/>
                  </a:solidFill>
                  <a:cs typeface="+mn-ea"/>
                  <a:sym typeface="+mn-lt"/>
                </a:rPr>
                <a:t>汇报人：优页PPT</a:t>
              </a:r>
            </a:p>
          </p:txBody>
        </p:sp>
      </p:grpSp>
    </p:spTree>
    <p:extLst>
      <p:ext uri="{BB962C8B-B14F-4D97-AF65-F5344CB8AC3E}">
        <p14:creationId val="14634913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7"/>
                                        </p:tgtEl>
                                        <p:attrNameLst>
                                          <p:attrName>style.visibility</p:attrName>
                                        </p:attrNameLst>
                                      </p:cBhvr>
                                      <p:to>
                                        <p:strVal val="visible"/>
                                      </p:to>
                                    </p:set>
                                    <p:animEffect filter="wipe(down)" transition="in">
                                      <p:cBhvr>
                                        <p:cTn dur="750" id="7"/>
                                        <p:tgtEl>
                                          <p:spTgt spid="7"/>
                                        </p:tgtEl>
                                      </p:cBhvr>
                                    </p:animEffect>
                                  </p:childTnLst>
                                </p:cTn>
                              </p:par>
                            </p:childTnLst>
                          </p:cTn>
                        </p:par>
                        <p:par>
                          <p:cTn fill="hold" id="8" nodeType="afterGroup">
                            <p:stCondLst>
                              <p:cond delay="750"/>
                            </p:stCondLst>
                            <p:childTnLst>
                              <p:par>
                                <p:cTn fill="hold" id="9" nodeType="afterEffect" presetClass="entr" presetID="22" presetSubtype="4">
                                  <p:stCondLst>
                                    <p:cond delay="0"/>
                                  </p:stCondLst>
                                  <p:childTnLst>
                                    <p:set>
                                      <p:cBhvr>
                                        <p:cTn dur="1" fill="hold" id="10">
                                          <p:stCondLst>
                                            <p:cond delay="0"/>
                                          </p:stCondLst>
                                        </p:cTn>
                                        <p:tgtEl>
                                          <p:spTgt spid="9"/>
                                        </p:tgtEl>
                                        <p:attrNameLst>
                                          <p:attrName>style.visibility</p:attrName>
                                        </p:attrNameLst>
                                      </p:cBhvr>
                                      <p:to>
                                        <p:strVal val="visible"/>
                                      </p:to>
                                    </p:set>
                                    <p:animEffect filter="wipe(down)" transition="in">
                                      <p:cBhvr>
                                        <p:cTn dur="750" id="11"/>
                                        <p:tgtEl>
                                          <p:spTgt spid="9"/>
                                        </p:tgtEl>
                                      </p:cBhvr>
                                    </p:animEffect>
                                  </p:childTnLst>
                                </p:cTn>
                              </p:par>
                            </p:childTnLst>
                          </p:cTn>
                        </p:par>
                        <p:par>
                          <p:cTn fill="hold" id="12" nodeType="afterGroup">
                            <p:stCondLst>
                              <p:cond delay="1500"/>
                            </p:stCondLst>
                            <p:childTnLst>
                              <p:par>
                                <p:cTn fill="hold" grpId="0" id="13" nodeType="afterEffect" presetClass="entr" presetID="10" presetSubtype="0">
                                  <p:stCondLst>
                                    <p:cond delay="0"/>
                                  </p:stCondLst>
                                  <p:childTnLst>
                                    <p:set>
                                      <p:cBhvr>
                                        <p:cTn dur="1" fill="hold" id="14">
                                          <p:stCondLst>
                                            <p:cond delay="0"/>
                                          </p:stCondLst>
                                        </p:cTn>
                                        <p:tgtEl>
                                          <p:spTgt spid="11"/>
                                        </p:tgtEl>
                                        <p:attrNameLst>
                                          <p:attrName>style.visibility</p:attrName>
                                        </p:attrNameLst>
                                      </p:cBhvr>
                                      <p:to>
                                        <p:strVal val="visible"/>
                                      </p:to>
                                    </p:set>
                                    <p:animEffect filter="fade" transition="in">
                                      <p:cBhvr>
                                        <p:cTn dur="750" id="15"/>
                                        <p:tgtEl>
                                          <p:spTgt spid="11"/>
                                        </p:tgtEl>
                                      </p:cBhvr>
                                    </p:animEffect>
                                  </p:childTnLst>
                                </p:cTn>
                              </p:par>
                            </p:childTnLst>
                          </p:cTn>
                        </p:par>
                        <p:par>
                          <p:cTn fill="hold" id="16" nodeType="afterGroup">
                            <p:stCondLst>
                              <p:cond delay="2250"/>
                            </p:stCondLst>
                            <p:childTnLst>
                              <p:par>
                                <p:cTn fill="hold" id="17" nodeType="afterEffect" presetClass="entr" presetID="16" presetSubtype="21">
                                  <p:stCondLst>
                                    <p:cond delay="0"/>
                                  </p:stCondLst>
                                  <p:childTnLst>
                                    <p:set>
                                      <p:cBhvr>
                                        <p:cTn dur="1" fill="hold" id="18">
                                          <p:stCondLst>
                                            <p:cond delay="0"/>
                                          </p:stCondLst>
                                        </p:cTn>
                                        <p:tgtEl>
                                          <p:spTgt spid="10">
                                            <p:txEl>
                                              <p:pRg end="0" st="0"/>
                                            </p:txEl>
                                          </p:spTgt>
                                        </p:tgtEl>
                                        <p:attrNameLst>
                                          <p:attrName>style.visibility</p:attrName>
                                        </p:attrNameLst>
                                      </p:cBhvr>
                                      <p:to>
                                        <p:strVal val="visible"/>
                                      </p:to>
                                    </p:set>
                                    <p:animEffect filter="barn(inVertical)" transition="in">
                                      <p:cBhvr>
                                        <p:cTn dur="750" id="19"/>
                                        <p:tgtEl>
                                          <p:spTgt spid="10">
                                            <p:txEl>
                                              <p:pRg end="0" st="0"/>
                                            </p:txEl>
                                          </p:spTgt>
                                        </p:tgtEl>
                                      </p:cBhvr>
                                    </p:animEffect>
                                  </p:childTnLst>
                                </p:cTn>
                              </p:par>
                            </p:childTnLst>
                          </p:cTn>
                        </p:par>
                        <p:par>
                          <p:cTn fill="hold" id="20" nodeType="afterGroup">
                            <p:stCondLst>
                              <p:cond delay="3000"/>
                            </p:stCondLst>
                            <p:childTnLst>
                              <p:par>
                                <p:cTn fill="hold" id="21" nodeType="afterEffect" presetClass="entr" presetID="42" presetSubtype="0">
                                  <p:stCondLst>
                                    <p:cond delay="0"/>
                                  </p:stCondLst>
                                  <p:childTnLst>
                                    <p:set>
                                      <p:cBhvr>
                                        <p:cTn dur="1" fill="hold" id="22">
                                          <p:stCondLst>
                                            <p:cond delay="0"/>
                                          </p:stCondLst>
                                        </p:cTn>
                                        <p:tgtEl>
                                          <p:spTgt spid="20"/>
                                        </p:tgtEl>
                                        <p:attrNameLst>
                                          <p:attrName>style.visibility</p:attrName>
                                        </p:attrNameLst>
                                      </p:cBhvr>
                                      <p:to>
                                        <p:strVal val="visible"/>
                                      </p:to>
                                    </p:set>
                                    <p:animEffect filter="fade" transition="in">
                                      <p:cBhvr>
                                        <p:cTn dur="750" id="23"/>
                                        <p:tgtEl>
                                          <p:spTgt spid="20"/>
                                        </p:tgtEl>
                                      </p:cBhvr>
                                    </p:animEffect>
                                    <p:anim calcmode="lin" valueType="num">
                                      <p:cBhvr>
                                        <p:cTn dur="750" fill="hold" id="24"/>
                                        <p:tgtEl>
                                          <p:spTgt spid="20"/>
                                        </p:tgtEl>
                                        <p:attrNameLst>
                                          <p:attrName>ppt_x</p:attrName>
                                        </p:attrNameLst>
                                      </p:cBhvr>
                                      <p:tavLst>
                                        <p:tav tm="0">
                                          <p:val>
                                            <p:strVal val="#ppt_x"/>
                                          </p:val>
                                        </p:tav>
                                        <p:tav tm="100000">
                                          <p:val>
                                            <p:strVal val="#ppt_x"/>
                                          </p:val>
                                        </p:tav>
                                      </p:tavLst>
                                    </p:anim>
                                    <p:anim calcmode="lin" valueType="num">
                                      <p:cBhvr>
                                        <p:cTn dur="750" fill="hold" id="25"/>
                                        <p:tgtEl>
                                          <p:spTgt spid="20"/>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750"/>
                            </p:stCondLst>
                            <p:childTnLst>
                              <p:par>
                                <p:cTn fill="hold" id="27" nodeType="afterEffect" presetClass="entr" presetID="42" presetSubtype="0">
                                  <p:stCondLst>
                                    <p:cond delay="0"/>
                                  </p:stCondLst>
                                  <p:childTnLst>
                                    <p:set>
                                      <p:cBhvr>
                                        <p:cTn dur="1" fill="hold" id="28">
                                          <p:stCondLst>
                                            <p:cond delay="0"/>
                                          </p:stCondLst>
                                        </p:cTn>
                                        <p:tgtEl>
                                          <p:spTgt spid="21"/>
                                        </p:tgtEl>
                                        <p:attrNameLst>
                                          <p:attrName>style.visibility</p:attrName>
                                        </p:attrNameLst>
                                      </p:cBhvr>
                                      <p:to>
                                        <p:strVal val="visible"/>
                                      </p:to>
                                    </p:set>
                                    <p:animEffect filter="fade" transition="in">
                                      <p:cBhvr>
                                        <p:cTn dur="750" id="29"/>
                                        <p:tgtEl>
                                          <p:spTgt spid="21"/>
                                        </p:tgtEl>
                                      </p:cBhvr>
                                    </p:animEffect>
                                    <p:anim calcmode="lin" valueType="num">
                                      <p:cBhvr>
                                        <p:cTn dur="750" fill="hold" id="30"/>
                                        <p:tgtEl>
                                          <p:spTgt spid="21"/>
                                        </p:tgtEl>
                                        <p:attrNameLst>
                                          <p:attrName>ppt_x</p:attrName>
                                        </p:attrNameLst>
                                      </p:cBhvr>
                                      <p:tavLst>
                                        <p:tav tm="0">
                                          <p:val>
                                            <p:strVal val="#ppt_x"/>
                                          </p:val>
                                        </p:tav>
                                        <p:tav tm="100000">
                                          <p:val>
                                            <p:strVal val="#ppt_x"/>
                                          </p:val>
                                        </p:tav>
                                      </p:tavLst>
                                    </p:anim>
                                    <p:anim calcmode="lin" valueType="num">
                                      <p:cBhvr>
                                        <p:cTn dur="750" fill="hold" id="31"/>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E1215833-2B7C-4F15-A756-7985BA56038B}"/>
              </a:ext>
            </a:extLst>
          </p:cNvPr>
          <p:cNvPicPr>
            <a:picLocks noChangeAspect="1"/>
          </p:cNvPicPr>
          <p:nvPr/>
        </p:nvPicPr>
        <p:blipFill>
          <a:blip r:embed="rId2">
            <a:extLst>
              <a:ext uri="{28A0092B-C50C-407E-A947-70E740481C1C}">
                <a14:useLocalDpi val="0"/>
              </a:ext>
            </a:extLst>
          </a:blip>
          <a:stretch>
            <a:fillRect/>
          </a:stretch>
        </p:blipFill>
        <p:spPr>
          <a:xfrm>
            <a:off x="0" y="0"/>
            <a:ext cx="12192000" cy="6839713"/>
          </a:xfrm>
          <a:prstGeom prst="rect">
            <a:avLst/>
          </a:prstGeom>
        </p:spPr>
      </p:pic>
      <p:pic>
        <p:nvPicPr>
          <p:cNvPr id="7" name="图片 6">
            <a:extLst>
              <a:ext uri="{FF2B5EF4-FFF2-40B4-BE49-F238E27FC236}">
                <a16:creationId xmlns:a16="http://schemas.microsoft.com/office/drawing/2014/main" id="{8CCAF751-4685-4665-BFD2-04DEEABD7915}"/>
              </a:ext>
            </a:extLst>
          </p:cNvPr>
          <p:cNvPicPr>
            <a:picLocks noChangeAspect="1"/>
          </p:cNvPicPr>
          <p:nvPr/>
        </p:nvPicPr>
        <p:blipFill>
          <a:blip r:embed="rId3">
            <a:extLst>
              <a:ext uri="{28A0092B-C50C-407E-A947-70E740481C1C}">
                <a14:useLocalDpi val="0"/>
              </a:ext>
            </a:extLst>
          </a:blip>
          <a:stretch>
            <a:fillRect/>
          </a:stretch>
        </p:blipFill>
        <p:spPr>
          <a:xfrm>
            <a:off x="0" y="9762"/>
            <a:ext cx="12192000" cy="6815328"/>
          </a:xfrm>
          <a:prstGeom prst="rect">
            <a:avLst/>
          </a:prstGeom>
        </p:spPr>
      </p:pic>
      <p:sp>
        <p:nvSpPr>
          <p:cNvPr id="13" name="文本框 98">
            <a:extLst>
              <a:ext uri="{FF2B5EF4-FFF2-40B4-BE49-F238E27FC236}">
                <a16:creationId xmlns:a16="http://schemas.microsoft.com/office/drawing/2014/main" id="{1CD13D43-1F1E-487A-9DA3-D692EBC347DC}"/>
              </a:ext>
            </a:extLst>
          </p:cNvPr>
          <p:cNvSpPr txBox="1"/>
          <p:nvPr/>
        </p:nvSpPr>
        <p:spPr>
          <a:xfrm>
            <a:off x="5346018" y="1288332"/>
            <a:ext cx="1499965" cy="7620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a:r>
              <a:rPr altLang="en-US" lang="zh-CN" sz="4400">
                <a:solidFill>
                  <a:srgbClr val="2F54BA"/>
                </a:solidFill>
                <a:latin charset="-122" panose="020b0a00000000000000" pitchFamily="34" typeface="思源黑体 CN Heavy"/>
                <a:ea charset="-122" panose="020b0a00000000000000" pitchFamily="34" typeface="思源黑体 CN Heavy"/>
              </a:rPr>
              <a:t>目录</a:t>
            </a:r>
          </a:p>
        </p:txBody>
      </p:sp>
      <p:grpSp>
        <p:nvGrpSpPr>
          <p:cNvPr id="6" name="组合 5">
            <a:extLst>
              <a:ext uri="{FF2B5EF4-FFF2-40B4-BE49-F238E27FC236}">
                <a16:creationId xmlns:a16="http://schemas.microsoft.com/office/drawing/2014/main" id="{8D9D14B7-23A0-4D57-9B93-43522C6A18AB}"/>
              </a:ext>
            </a:extLst>
          </p:cNvPr>
          <p:cNvGrpSpPr/>
          <p:nvPr/>
        </p:nvGrpSpPr>
        <p:grpSpPr>
          <a:xfrm>
            <a:off x="2930138" y="2482040"/>
            <a:ext cx="2842865" cy="505867"/>
            <a:chOff x="1456180" y="2565778"/>
            <a:chExt cx="2842865" cy="505867"/>
          </a:xfrm>
        </p:grpSpPr>
        <p:grpSp>
          <p:nvGrpSpPr>
            <p:cNvPr id="3" name="组合 2">
              <a:extLst>
                <a:ext uri="{FF2B5EF4-FFF2-40B4-BE49-F238E27FC236}">
                  <a16:creationId xmlns:a16="http://schemas.microsoft.com/office/drawing/2014/main" id="{0A648B97-BA10-4C33-9147-28523786AAD5}"/>
                </a:ext>
              </a:extLst>
            </p:cNvPr>
            <p:cNvGrpSpPr/>
            <p:nvPr/>
          </p:nvGrpSpPr>
          <p:grpSpPr>
            <a:xfrm>
              <a:off x="1456180" y="2565778"/>
              <a:ext cx="2842865" cy="505867"/>
              <a:chOff x="1346998" y="2661312"/>
              <a:chExt cx="5598932" cy="996288"/>
            </a:xfrm>
          </p:grpSpPr>
          <p:sp>
            <p:nvSpPr>
              <p:cNvPr id="32" name="椭圆 31">
                <a:extLst>
                  <a:ext uri="{FF2B5EF4-FFF2-40B4-BE49-F238E27FC236}">
                    <a16:creationId xmlns:a16="http://schemas.microsoft.com/office/drawing/2014/main" id="{6DD3D0A2-4ED5-4357-A02A-A54B7B015978}"/>
                  </a:ext>
                </a:extLst>
              </p:cNvPr>
              <p:cNvSpPr/>
              <p:nvPr/>
            </p:nvSpPr>
            <p:spPr>
              <a:xfrm>
                <a:off x="1346998" y="2661312"/>
                <a:ext cx="996289" cy="996288"/>
              </a:xfrm>
              <a:prstGeom prst="ellipse">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00">
                  <a:latin charset="-122" panose="020b0200000000000000" pitchFamily="34" typeface="思源黑体 CN ExtraLight"/>
                  <a:ea charset="-122" panose="020b0200000000000000" pitchFamily="34" typeface="思源黑体 CN ExtraLight"/>
                </a:endParaRPr>
              </a:p>
            </p:txBody>
          </p:sp>
          <p:sp>
            <p:nvSpPr>
              <p:cNvPr id="33" name="矩形: 圆角 32">
                <a:extLst>
                  <a:ext uri="{FF2B5EF4-FFF2-40B4-BE49-F238E27FC236}">
                    <a16:creationId xmlns:a16="http://schemas.microsoft.com/office/drawing/2014/main" id="{448C14F9-5109-46BA-932D-BD50399575B1}"/>
                  </a:ext>
                </a:extLst>
              </p:cNvPr>
              <p:cNvSpPr/>
              <p:nvPr/>
            </p:nvSpPr>
            <p:spPr>
              <a:xfrm>
                <a:off x="2532833" y="2661312"/>
                <a:ext cx="4413097" cy="996288"/>
              </a:xfrm>
              <a:prstGeom prst="roundRect">
                <a:avLst>
                  <a:gd fmla="val 50000" name="adj"/>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r>
                  <a:rPr altLang="en-US" lang="zh-CN" sz="2000">
                    <a:latin charset="-122" panose="020b0200000000000000" pitchFamily="34" typeface="思源黑体 CN ExtraLight"/>
                    <a:ea charset="-122" panose="020b0200000000000000" pitchFamily="34" typeface="思源黑体 CN ExtraLight"/>
                    <a:cs typeface="+mn-ea"/>
                    <a:sym typeface="+mn-lt"/>
                  </a:rPr>
                  <a:t>病史介绍</a:t>
                </a:r>
              </a:p>
            </p:txBody>
          </p:sp>
        </p:grpSp>
        <p:sp>
          <p:nvSpPr>
            <p:cNvPr id="4" name="文本框 3">
              <a:extLst>
                <a:ext uri="{FF2B5EF4-FFF2-40B4-BE49-F238E27FC236}">
                  <a16:creationId xmlns:a16="http://schemas.microsoft.com/office/drawing/2014/main" id="{47AEEBB6-91A6-4C6F-AAD5-87850C7FD25C}"/>
                </a:ext>
              </a:extLst>
            </p:cNvPr>
            <p:cNvSpPr txBox="1"/>
            <p:nvPr/>
          </p:nvSpPr>
          <p:spPr>
            <a:xfrm>
              <a:off x="1494952" y="2634045"/>
              <a:ext cx="424180" cy="365760"/>
            </a:xfrm>
            <a:prstGeom prst="rect">
              <a:avLst/>
            </a:prstGeom>
            <a:noFill/>
          </p:spPr>
          <p:txBody>
            <a:bodyPr rtlCol="0" wrap="none">
              <a:spAutoFit/>
            </a:bodyPr>
            <a:lstStyle/>
            <a:p>
              <a:r>
                <a:rPr altLang="zh-CN" lang="en-US">
                  <a:solidFill>
                    <a:schemeClr val="bg1"/>
                  </a:solidFill>
                </a:rPr>
                <a:t>01</a:t>
              </a:r>
            </a:p>
          </p:txBody>
        </p:sp>
      </p:grpSp>
      <p:grpSp>
        <p:nvGrpSpPr>
          <p:cNvPr id="36" name="组合 35">
            <a:extLst>
              <a:ext uri="{FF2B5EF4-FFF2-40B4-BE49-F238E27FC236}">
                <a16:creationId xmlns:a16="http://schemas.microsoft.com/office/drawing/2014/main" id="{227A74B8-B247-4CA7-B7EA-69EECF821EE9}"/>
              </a:ext>
            </a:extLst>
          </p:cNvPr>
          <p:cNvGrpSpPr/>
          <p:nvPr/>
        </p:nvGrpSpPr>
        <p:grpSpPr>
          <a:xfrm>
            <a:off x="6524050" y="2482040"/>
            <a:ext cx="2842865" cy="505867"/>
            <a:chOff x="1456180" y="2565778"/>
            <a:chExt cx="2842865" cy="505867"/>
          </a:xfrm>
        </p:grpSpPr>
        <p:grpSp>
          <p:nvGrpSpPr>
            <p:cNvPr id="37" name="组合 36">
              <a:extLst>
                <a:ext uri="{FF2B5EF4-FFF2-40B4-BE49-F238E27FC236}">
                  <a16:creationId xmlns:a16="http://schemas.microsoft.com/office/drawing/2014/main" id="{77962419-6AB1-4C64-BC63-6210F0D91DA4}"/>
                </a:ext>
              </a:extLst>
            </p:cNvPr>
            <p:cNvGrpSpPr/>
            <p:nvPr/>
          </p:nvGrpSpPr>
          <p:grpSpPr>
            <a:xfrm>
              <a:off x="1456180" y="2565778"/>
              <a:ext cx="2842865" cy="505867"/>
              <a:chOff x="1346998" y="2661312"/>
              <a:chExt cx="5598932" cy="996288"/>
            </a:xfrm>
          </p:grpSpPr>
          <p:sp>
            <p:nvSpPr>
              <p:cNvPr id="39" name="椭圆 38">
                <a:extLst>
                  <a:ext uri="{FF2B5EF4-FFF2-40B4-BE49-F238E27FC236}">
                    <a16:creationId xmlns:a16="http://schemas.microsoft.com/office/drawing/2014/main" id="{1B5F14CD-BA73-426F-8692-FD71EA395B76}"/>
                  </a:ext>
                </a:extLst>
              </p:cNvPr>
              <p:cNvSpPr/>
              <p:nvPr/>
            </p:nvSpPr>
            <p:spPr>
              <a:xfrm>
                <a:off x="1346998" y="2661312"/>
                <a:ext cx="996289" cy="996288"/>
              </a:xfrm>
              <a:prstGeom prst="ellipse">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00">
                  <a:latin charset="-122" panose="020b0200000000000000" pitchFamily="34" typeface="思源黑体 CN ExtraLight"/>
                  <a:ea charset="-122" panose="020b0200000000000000" pitchFamily="34" typeface="思源黑体 CN ExtraLight"/>
                </a:endParaRPr>
              </a:p>
            </p:txBody>
          </p:sp>
          <p:sp>
            <p:nvSpPr>
              <p:cNvPr id="40" name="矩形: 圆角 39">
                <a:extLst>
                  <a:ext uri="{FF2B5EF4-FFF2-40B4-BE49-F238E27FC236}">
                    <a16:creationId xmlns:a16="http://schemas.microsoft.com/office/drawing/2014/main" id="{E35F9AFD-DE7B-4D63-8A2E-ADC89FE1B2EF}"/>
                  </a:ext>
                </a:extLst>
              </p:cNvPr>
              <p:cNvSpPr/>
              <p:nvPr/>
            </p:nvSpPr>
            <p:spPr>
              <a:xfrm>
                <a:off x="2532833" y="2661312"/>
                <a:ext cx="4413097" cy="996288"/>
              </a:xfrm>
              <a:prstGeom prst="roundRect">
                <a:avLst>
                  <a:gd fmla="val 50000" name="adj"/>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r>
                  <a:rPr altLang="en-US" lang="zh-CN" sz="2000">
                    <a:cs typeface="+mn-ea"/>
                    <a:sym typeface="+mn-lt"/>
                  </a:rPr>
                  <a:t>胰腺炎相关知识</a:t>
                </a:r>
              </a:p>
            </p:txBody>
          </p:sp>
        </p:grpSp>
        <p:sp>
          <p:nvSpPr>
            <p:cNvPr id="38" name="文本框 37">
              <a:extLst>
                <a:ext uri="{FF2B5EF4-FFF2-40B4-BE49-F238E27FC236}">
                  <a16:creationId xmlns:a16="http://schemas.microsoft.com/office/drawing/2014/main" id="{C5FD3384-04C8-4AFD-88A7-F4524270E9B8}"/>
                </a:ext>
              </a:extLst>
            </p:cNvPr>
            <p:cNvSpPr txBox="1"/>
            <p:nvPr/>
          </p:nvSpPr>
          <p:spPr>
            <a:xfrm>
              <a:off x="1494953" y="2634045"/>
              <a:ext cx="424180" cy="365760"/>
            </a:xfrm>
            <a:prstGeom prst="rect">
              <a:avLst/>
            </a:prstGeom>
            <a:noFill/>
          </p:spPr>
          <p:txBody>
            <a:bodyPr rtlCol="0" wrap="none">
              <a:spAutoFit/>
            </a:bodyPr>
            <a:lstStyle/>
            <a:p>
              <a:r>
                <a:rPr altLang="zh-CN" lang="en-US">
                  <a:solidFill>
                    <a:schemeClr val="bg1"/>
                  </a:solidFill>
                </a:rPr>
                <a:t>02</a:t>
              </a:r>
            </a:p>
          </p:txBody>
        </p:sp>
      </p:grpSp>
      <p:grpSp>
        <p:nvGrpSpPr>
          <p:cNvPr id="41" name="组合 40">
            <a:extLst>
              <a:ext uri="{FF2B5EF4-FFF2-40B4-BE49-F238E27FC236}">
                <a16:creationId xmlns:a16="http://schemas.microsoft.com/office/drawing/2014/main" id="{DFF5F726-B609-4CBD-BF34-CF9346CA3656}"/>
              </a:ext>
            </a:extLst>
          </p:cNvPr>
          <p:cNvGrpSpPr/>
          <p:nvPr/>
        </p:nvGrpSpPr>
        <p:grpSpPr>
          <a:xfrm>
            <a:off x="2930138" y="3588250"/>
            <a:ext cx="2842865" cy="505867"/>
            <a:chOff x="1456180" y="2565778"/>
            <a:chExt cx="2842865" cy="505867"/>
          </a:xfrm>
        </p:grpSpPr>
        <p:grpSp>
          <p:nvGrpSpPr>
            <p:cNvPr id="42" name="组合 41">
              <a:extLst>
                <a:ext uri="{FF2B5EF4-FFF2-40B4-BE49-F238E27FC236}">
                  <a16:creationId xmlns:a16="http://schemas.microsoft.com/office/drawing/2014/main" id="{0ADA6469-BD91-4C1E-AA43-F93DEF3BE30E}"/>
                </a:ext>
              </a:extLst>
            </p:cNvPr>
            <p:cNvGrpSpPr/>
            <p:nvPr/>
          </p:nvGrpSpPr>
          <p:grpSpPr>
            <a:xfrm>
              <a:off x="1456180" y="2565778"/>
              <a:ext cx="2842865" cy="505867"/>
              <a:chOff x="1346998" y="2661312"/>
              <a:chExt cx="5598932" cy="996288"/>
            </a:xfrm>
          </p:grpSpPr>
          <p:sp>
            <p:nvSpPr>
              <p:cNvPr id="44" name="椭圆 43">
                <a:extLst>
                  <a:ext uri="{FF2B5EF4-FFF2-40B4-BE49-F238E27FC236}">
                    <a16:creationId xmlns:a16="http://schemas.microsoft.com/office/drawing/2014/main" id="{697479F6-A9C1-48A1-8717-7C236D637969}"/>
                  </a:ext>
                </a:extLst>
              </p:cNvPr>
              <p:cNvSpPr/>
              <p:nvPr/>
            </p:nvSpPr>
            <p:spPr>
              <a:xfrm>
                <a:off x="1346998" y="2661312"/>
                <a:ext cx="996289" cy="996288"/>
              </a:xfrm>
              <a:prstGeom prst="ellipse">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00">
                  <a:latin charset="-122" panose="020b0200000000000000" pitchFamily="34" typeface="思源黑体 CN ExtraLight"/>
                  <a:ea charset="-122" panose="020b0200000000000000" pitchFamily="34" typeface="思源黑体 CN ExtraLight"/>
                </a:endParaRPr>
              </a:p>
            </p:txBody>
          </p:sp>
          <p:sp>
            <p:nvSpPr>
              <p:cNvPr id="45" name="矩形: 圆角 44">
                <a:extLst>
                  <a:ext uri="{FF2B5EF4-FFF2-40B4-BE49-F238E27FC236}">
                    <a16:creationId xmlns:a16="http://schemas.microsoft.com/office/drawing/2014/main" id="{C26435CE-9610-4E00-8487-1ABD3141A1F3}"/>
                  </a:ext>
                </a:extLst>
              </p:cNvPr>
              <p:cNvSpPr/>
              <p:nvPr/>
            </p:nvSpPr>
            <p:spPr>
              <a:xfrm>
                <a:off x="2532833" y="2661312"/>
                <a:ext cx="4413097" cy="996288"/>
              </a:xfrm>
              <a:prstGeom prst="roundRect">
                <a:avLst>
                  <a:gd fmla="val 50000" name="adj"/>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r>
                  <a:rPr altLang="en-US" lang="zh-CN" sz="2000">
                    <a:cs typeface="+mn-ea"/>
                    <a:sym typeface="+mn-lt"/>
                  </a:rPr>
                  <a:t>胰腺炎的治疗</a:t>
                </a:r>
              </a:p>
            </p:txBody>
          </p:sp>
        </p:grpSp>
        <p:sp>
          <p:nvSpPr>
            <p:cNvPr id="43" name="文本框 42">
              <a:extLst>
                <a:ext uri="{FF2B5EF4-FFF2-40B4-BE49-F238E27FC236}">
                  <a16:creationId xmlns:a16="http://schemas.microsoft.com/office/drawing/2014/main" id="{CAF7A062-4A1B-4801-B34D-4D2465CB9FD7}"/>
                </a:ext>
              </a:extLst>
            </p:cNvPr>
            <p:cNvSpPr txBox="1"/>
            <p:nvPr/>
          </p:nvSpPr>
          <p:spPr>
            <a:xfrm>
              <a:off x="1494952" y="2634045"/>
              <a:ext cx="424180" cy="365760"/>
            </a:xfrm>
            <a:prstGeom prst="rect">
              <a:avLst/>
            </a:prstGeom>
            <a:noFill/>
          </p:spPr>
          <p:txBody>
            <a:bodyPr rtlCol="0" wrap="none">
              <a:spAutoFit/>
            </a:bodyPr>
            <a:lstStyle/>
            <a:p>
              <a:r>
                <a:rPr altLang="zh-CN" lang="en-US">
                  <a:solidFill>
                    <a:schemeClr val="bg1"/>
                  </a:solidFill>
                </a:rPr>
                <a:t>03</a:t>
              </a:r>
            </a:p>
          </p:txBody>
        </p:sp>
      </p:grpSp>
      <p:grpSp>
        <p:nvGrpSpPr>
          <p:cNvPr id="46" name="组合 45">
            <a:extLst>
              <a:ext uri="{FF2B5EF4-FFF2-40B4-BE49-F238E27FC236}">
                <a16:creationId xmlns:a16="http://schemas.microsoft.com/office/drawing/2014/main" id="{5CDA92A4-998E-4C58-B44C-D19F19B077C7}"/>
              </a:ext>
            </a:extLst>
          </p:cNvPr>
          <p:cNvGrpSpPr/>
          <p:nvPr/>
        </p:nvGrpSpPr>
        <p:grpSpPr>
          <a:xfrm>
            <a:off x="6524050" y="3577234"/>
            <a:ext cx="2842865" cy="505867"/>
            <a:chOff x="1456180" y="2565778"/>
            <a:chExt cx="2842865" cy="505867"/>
          </a:xfrm>
        </p:grpSpPr>
        <p:grpSp>
          <p:nvGrpSpPr>
            <p:cNvPr id="47" name="组合 46">
              <a:extLst>
                <a:ext uri="{FF2B5EF4-FFF2-40B4-BE49-F238E27FC236}">
                  <a16:creationId xmlns:a16="http://schemas.microsoft.com/office/drawing/2014/main" id="{4233E5E3-358D-47F3-AC29-4F19DE63AD45}"/>
                </a:ext>
              </a:extLst>
            </p:cNvPr>
            <p:cNvGrpSpPr/>
            <p:nvPr/>
          </p:nvGrpSpPr>
          <p:grpSpPr>
            <a:xfrm>
              <a:off x="1456180" y="2565778"/>
              <a:ext cx="2842865" cy="505867"/>
              <a:chOff x="1346998" y="2661312"/>
              <a:chExt cx="5598932" cy="996288"/>
            </a:xfrm>
          </p:grpSpPr>
          <p:sp>
            <p:nvSpPr>
              <p:cNvPr id="49" name="椭圆 48">
                <a:extLst>
                  <a:ext uri="{FF2B5EF4-FFF2-40B4-BE49-F238E27FC236}">
                    <a16:creationId xmlns:a16="http://schemas.microsoft.com/office/drawing/2014/main" id="{834285B8-3FCA-4135-8F40-50CDEC8D8F9B}"/>
                  </a:ext>
                </a:extLst>
              </p:cNvPr>
              <p:cNvSpPr/>
              <p:nvPr/>
            </p:nvSpPr>
            <p:spPr>
              <a:xfrm>
                <a:off x="1346998" y="2661312"/>
                <a:ext cx="996289" cy="996288"/>
              </a:xfrm>
              <a:prstGeom prst="ellipse">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00">
                  <a:latin charset="-122" panose="020b0200000000000000" pitchFamily="34" typeface="思源黑体 CN ExtraLight"/>
                  <a:ea charset="-122" panose="020b0200000000000000" pitchFamily="34" typeface="思源黑体 CN ExtraLight"/>
                </a:endParaRPr>
              </a:p>
            </p:txBody>
          </p:sp>
          <p:sp>
            <p:nvSpPr>
              <p:cNvPr id="50" name="矩形: 圆角 49">
                <a:extLst>
                  <a:ext uri="{FF2B5EF4-FFF2-40B4-BE49-F238E27FC236}">
                    <a16:creationId xmlns:a16="http://schemas.microsoft.com/office/drawing/2014/main" id="{DD3BAFBA-7894-4A3A-BC87-81A6EBA98BA4}"/>
                  </a:ext>
                </a:extLst>
              </p:cNvPr>
              <p:cNvSpPr/>
              <p:nvPr/>
            </p:nvSpPr>
            <p:spPr>
              <a:xfrm>
                <a:off x="2532833" y="2661312"/>
                <a:ext cx="4413097" cy="996288"/>
              </a:xfrm>
              <a:prstGeom prst="roundRect">
                <a:avLst>
                  <a:gd fmla="val 50000" name="adj"/>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r>
                  <a:rPr altLang="en-US" lang="zh-CN" sz="2000">
                    <a:cs typeface="+mn-ea"/>
                    <a:sym typeface="+mn-lt"/>
                  </a:rPr>
                  <a:t>相关护理问题</a:t>
                </a:r>
              </a:p>
            </p:txBody>
          </p:sp>
        </p:grpSp>
        <p:sp>
          <p:nvSpPr>
            <p:cNvPr id="48" name="文本框 47">
              <a:extLst>
                <a:ext uri="{FF2B5EF4-FFF2-40B4-BE49-F238E27FC236}">
                  <a16:creationId xmlns:a16="http://schemas.microsoft.com/office/drawing/2014/main" id="{ECECBA21-FDA6-4468-A403-16611D49CD62}"/>
                </a:ext>
              </a:extLst>
            </p:cNvPr>
            <p:cNvSpPr txBox="1"/>
            <p:nvPr/>
          </p:nvSpPr>
          <p:spPr>
            <a:xfrm>
              <a:off x="1494953" y="2634045"/>
              <a:ext cx="424180" cy="365760"/>
            </a:xfrm>
            <a:prstGeom prst="rect">
              <a:avLst/>
            </a:prstGeom>
            <a:noFill/>
          </p:spPr>
          <p:txBody>
            <a:bodyPr rtlCol="0" wrap="none">
              <a:spAutoFit/>
            </a:bodyPr>
            <a:lstStyle/>
            <a:p>
              <a:r>
                <a:rPr altLang="zh-CN" lang="en-US">
                  <a:solidFill>
                    <a:schemeClr val="bg1"/>
                  </a:solidFill>
                </a:rPr>
                <a:t>04</a:t>
              </a:r>
            </a:p>
          </p:txBody>
        </p:sp>
      </p:grpSp>
    </p:spTree>
    <p:extLst>
      <p:ext uri="{BB962C8B-B14F-4D97-AF65-F5344CB8AC3E}">
        <p14:creationId val="44644708"/>
      </p:ext>
    </p:extLst>
  </p:cSld>
  <p:clrMapOvr>
    <a:masterClrMapping/>
  </p:clrMapOvr>
  <mc:AlternateContent>
    <mc:Choice Requires="p14">
      <p:transition advTm="1000" p14:dur="1250" spd="slow">
        <p14:flip dir="r"/>
      </p:transition>
    </mc:Choice>
    <mc:Fallback>
      <p:transition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7"/>
                                        </p:tgtEl>
                                        <p:attrNameLst>
                                          <p:attrName>style.visibility</p:attrName>
                                        </p:attrNameLst>
                                      </p:cBhvr>
                                      <p:to>
                                        <p:strVal val="visible"/>
                                      </p:to>
                                    </p:set>
                                    <p:animEffect filter="wipe(down)" transition="in">
                                      <p:cBhvr>
                                        <p:cTn dur="750" id="7"/>
                                        <p:tgtEl>
                                          <p:spTgt spid="7"/>
                                        </p:tgtEl>
                                      </p:cBhvr>
                                    </p:animEffect>
                                  </p:childTnLst>
                                </p:cTn>
                              </p:par>
                            </p:childTnLst>
                          </p:cTn>
                        </p:par>
                        <p:par>
                          <p:cTn fill="hold" id="8" nodeType="afterGroup">
                            <p:stCondLst>
                              <p:cond delay="750"/>
                            </p:stCondLst>
                            <p:childTnLst>
                              <p:par>
                                <p:cTn fill="hold" grpId="0" id="9" nodeType="afterEffect" presetClass="entr" presetID="31" presetSubtype="0">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p:cTn dur="750" fill="hold" id="11"/>
                                        <p:tgtEl>
                                          <p:spTgt spid="13"/>
                                        </p:tgtEl>
                                        <p:attrNameLst>
                                          <p:attrName>ppt_w</p:attrName>
                                        </p:attrNameLst>
                                      </p:cBhvr>
                                      <p:tavLst>
                                        <p:tav tm="0">
                                          <p:val>
                                            <p:fltVal val="0"/>
                                          </p:val>
                                        </p:tav>
                                        <p:tav tm="100000">
                                          <p:val>
                                            <p:strVal val="#ppt_w"/>
                                          </p:val>
                                        </p:tav>
                                      </p:tavLst>
                                    </p:anim>
                                    <p:anim calcmode="lin" valueType="num">
                                      <p:cBhvr>
                                        <p:cTn dur="750" fill="hold" id="12"/>
                                        <p:tgtEl>
                                          <p:spTgt spid="13"/>
                                        </p:tgtEl>
                                        <p:attrNameLst>
                                          <p:attrName>ppt_h</p:attrName>
                                        </p:attrNameLst>
                                      </p:cBhvr>
                                      <p:tavLst>
                                        <p:tav tm="0">
                                          <p:val>
                                            <p:fltVal val="0"/>
                                          </p:val>
                                        </p:tav>
                                        <p:tav tm="100000">
                                          <p:val>
                                            <p:strVal val="#ppt_h"/>
                                          </p:val>
                                        </p:tav>
                                      </p:tavLst>
                                    </p:anim>
                                    <p:anim calcmode="lin" valueType="num">
                                      <p:cBhvr>
                                        <p:cTn dur="750" fill="hold" id="13"/>
                                        <p:tgtEl>
                                          <p:spTgt spid="13"/>
                                        </p:tgtEl>
                                        <p:attrNameLst>
                                          <p:attrName>style.rotation</p:attrName>
                                        </p:attrNameLst>
                                      </p:cBhvr>
                                      <p:tavLst>
                                        <p:tav tm="0">
                                          <p:val>
                                            <p:fltVal val="90"/>
                                          </p:val>
                                        </p:tav>
                                        <p:tav tm="100000">
                                          <p:val>
                                            <p:fltVal val="0"/>
                                          </p:val>
                                        </p:tav>
                                      </p:tavLst>
                                    </p:anim>
                                    <p:animEffect filter="fade" transition="in">
                                      <p:cBhvr>
                                        <p:cTn dur="750" id="14"/>
                                        <p:tgtEl>
                                          <p:spTgt spid="13"/>
                                        </p:tgtEl>
                                      </p:cBhvr>
                                    </p:animEffect>
                                  </p:childTnLst>
                                </p:cTn>
                              </p:par>
                            </p:childTnLst>
                          </p:cTn>
                        </p:par>
                        <p:par>
                          <p:cTn fill="hold" id="15" nodeType="afterGroup">
                            <p:stCondLst>
                              <p:cond delay="1500"/>
                            </p:stCondLst>
                            <p:childTnLst>
                              <p:par>
                                <p:cTn fill="hold" id="16" nodeType="afterEffect" presetClass="entr" presetID="26" presetSubtype="0">
                                  <p:stCondLst>
                                    <p:cond delay="0"/>
                                  </p:stCondLst>
                                  <p:childTnLst>
                                    <p:set>
                                      <p:cBhvr>
                                        <p:cTn dur="1" fill="hold" id="17">
                                          <p:stCondLst>
                                            <p:cond delay="0"/>
                                          </p:stCondLst>
                                        </p:cTn>
                                        <p:tgtEl>
                                          <p:spTgt spid="6"/>
                                        </p:tgtEl>
                                        <p:attrNameLst>
                                          <p:attrName>style.visibility</p:attrName>
                                        </p:attrNameLst>
                                      </p:cBhvr>
                                      <p:to>
                                        <p:strVal val="visible"/>
                                      </p:to>
                                    </p:set>
                                    <p:animEffect filter="wipe(down)" transition="in">
                                      <p:cBhvr>
                                        <p:cTn dur="214" id="18">
                                          <p:stCondLst>
                                            <p:cond delay="0"/>
                                          </p:stCondLst>
                                        </p:cTn>
                                        <p:tgtEl>
                                          <p:spTgt spid="6"/>
                                        </p:tgtEl>
                                      </p:cBhvr>
                                    </p:animEffect>
                                    <p:anim calcmode="lin" valueType="num">
                                      <p:cBhvr>
                                        <p:cTn dur="672" id="1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dur="245" id="20" tmFilter="0.0,0.0; 0.25,0.07; 0.50,0.2; 0.75,0.467; 1.0,1.0">
                                          <p:stCondLst>
                                            <p:cond delay="0"/>
                                          </p:stCondLst>
                                        </p:cTn>
                                        <p:tgtEl>
                                          <p:spTgt spid="6"/>
                                        </p:tgtEl>
                                        <p:attrNameLst>
                                          <p:attrName>ppt_y</p:attrName>
                                        </p:attrNameLst>
                                      </p:cBhvr>
                                      <p:tavLst>
                                        <p:tav fmla="#ppt_y-sin(pi*$)/3" tm="0">
                                          <p:val>
                                            <p:fltVal val="0.5"/>
                                          </p:val>
                                        </p:tav>
                                        <p:tav tm="100000">
                                          <p:val>
                                            <p:fltVal val="1"/>
                                          </p:val>
                                        </p:tav>
                                      </p:tavLst>
                                    </p:anim>
                                    <p:anim calcmode="lin" valueType="num">
                                      <p:cBhvr>
                                        <p:cTn dur="245" id="21" tmFilter="0, 0; 0.125,0.2665; 0.25,0.4; 0.375,0.465; 0.5,0.5;  0.625,0.535; 0.75,0.6; 0.875,0.7335; 1,1">
                                          <p:stCondLst>
                                            <p:cond delay="245"/>
                                          </p:stCondLst>
                                        </p:cTn>
                                        <p:tgtEl>
                                          <p:spTgt spid="6"/>
                                        </p:tgtEl>
                                        <p:attrNameLst>
                                          <p:attrName>ppt_y</p:attrName>
                                        </p:attrNameLst>
                                      </p:cBhvr>
                                      <p:tavLst>
                                        <p:tav fmla="#ppt_y-sin(pi*$)/9" tm="0">
                                          <p:val>
                                            <p:fltVal val="0"/>
                                          </p:val>
                                        </p:tav>
                                        <p:tav tm="100000">
                                          <p:val>
                                            <p:fltVal val="1"/>
                                          </p:val>
                                        </p:tav>
                                      </p:tavLst>
                                    </p:anim>
                                    <p:anim calcmode="lin" valueType="num">
                                      <p:cBhvr>
                                        <p:cTn dur="2" id="22" tmFilter="0, 0; 0.125,0.2665; 0.25,0.4; 0.375,0.465; 0.5,0.5;  0.625,0.535; 0.75,0.6; 0.875,0.7335; 1,1">
                                          <p:stCondLst>
                                            <p:cond delay="488"/>
                                          </p:stCondLst>
                                        </p:cTn>
                                        <p:tgtEl>
                                          <p:spTgt spid="6"/>
                                        </p:tgtEl>
                                        <p:attrNameLst>
                                          <p:attrName>ppt_y</p:attrName>
                                        </p:attrNameLst>
                                      </p:cBhvr>
                                      <p:tavLst>
                                        <p:tav fmla="#ppt_y-sin(pi*$)/27" tm="0">
                                          <p:val>
                                            <p:fltVal val="0"/>
                                          </p:val>
                                        </p:tav>
                                        <p:tav tm="100000">
                                          <p:val>
                                            <p:fltVal val="1"/>
                                          </p:val>
                                        </p:tav>
                                      </p:tavLst>
                                    </p:anim>
                                    <p:anim calcmode="lin" valueType="num">
                                      <p:cBhvr>
                                        <p:cTn dur="1" id="23" tmFilter="0, 0; 0.125,0.2665; 0.25,0.4; 0.375,0.465; 0.5,0.5;  0.625,0.535; 0.75,0.6; 0.875,0.7335; 1,1">
                                          <p:stCondLst>
                                            <p:cond delay="749"/>
                                          </p:stCondLst>
                                        </p:cTn>
                                        <p:tgtEl>
                                          <p:spTgt spid="6"/>
                                        </p:tgtEl>
                                        <p:attrNameLst>
                                          <p:attrName>ppt_y</p:attrName>
                                        </p:attrNameLst>
                                      </p:cBhvr>
                                      <p:tavLst>
                                        <p:tav fmla="#ppt_y-sin(pi*$)/81" tm="0">
                                          <p:val>
                                            <p:fltVal val="0"/>
                                          </p:val>
                                        </p:tav>
                                        <p:tav tm="100000">
                                          <p:val>
                                            <p:fltVal val="1"/>
                                          </p:val>
                                        </p:tav>
                                      </p:tavLst>
                                    </p:anim>
                                    <p:animScale>
                                      <p:cBhvr>
                                        <p:cTn dur="1" id="24">
                                          <p:stCondLst>
                                            <p:cond delay="240"/>
                                          </p:stCondLst>
                                        </p:cTn>
                                        <p:tgtEl>
                                          <p:spTgt spid="6"/>
                                        </p:tgtEl>
                                      </p:cBhvr>
                                      <p:to x="100000" y="60000"/>
                                    </p:animScale>
                                    <p:animScale>
                                      <p:cBhvr>
                                        <p:cTn decel="50000" dur="1" id="25">
                                          <p:stCondLst>
                                            <p:cond delay="249"/>
                                          </p:stCondLst>
                                        </p:cTn>
                                        <p:tgtEl>
                                          <p:spTgt spid="6"/>
                                        </p:tgtEl>
                                      </p:cBhvr>
                                      <p:to x="100000" y="100000"/>
                                    </p:animScale>
                                    <p:animScale>
                                      <p:cBhvr>
                                        <p:cTn dur="1" id="26">
                                          <p:stCondLst>
                                            <p:cond delay="484"/>
                                          </p:stCondLst>
                                        </p:cTn>
                                        <p:tgtEl>
                                          <p:spTgt spid="6"/>
                                        </p:tgtEl>
                                      </p:cBhvr>
                                      <p:to x="100000" y="80000"/>
                                    </p:animScale>
                                    <p:animScale>
                                      <p:cBhvr>
                                        <p:cTn decel="50000" dur="1" id="27">
                                          <p:stCondLst>
                                            <p:cond delay="493"/>
                                          </p:stCondLst>
                                        </p:cTn>
                                        <p:tgtEl>
                                          <p:spTgt spid="6"/>
                                        </p:tgtEl>
                                      </p:cBhvr>
                                      <p:to x="100000" y="100000"/>
                                    </p:animScale>
                                    <p:animScale>
                                      <p:cBhvr>
                                        <p:cTn dur="1" id="28">
                                          <p:stCondLst>
                                            <p:cond delay="749"/>
                                          </p:stCondLst>
                                        </p:cTn>
                                        <p:tgtEl>
                                          <p:spTgt spid="6"/>
                                        </p:tgtEl>
                                      </p:cBhvr>
                                      <p:to x="100000" y="90000"/>
                                    </p:animScale>
                                    <p:animScale>
                                      <p:cBhvr>
                                        <p:cTn decel="50000" dur="1" id="29">
                                          <p:stCondLst>
                                            <p:cond delay="749"/>
                                          </p:stCondLst>
                                        </p:cTn>
                                        <p:tgtEl>
                                          <p:spTgt spid="6"/>
                                        </p:tgtEl>
                                      </p:cBhvr>
                                      <p:to x="100000" y="100000"/>
                                    </p:animScale>
                                    <p:animScale>
                                      <p:cBhvr>
                                        <p:cTn dur="1" id="30">
                                          <p:stCondLst>
                                            <p:cond delay="749"/>
                                          </p:stCondLst>
                                        </p:cTn>
                                        <p:tgtEl>
                                          <p:spTgt spid="6"/>
                                        </p:tgtEl>
                                      </p:cBhvr>
                                      <p:to x="100000" y="95000"/>
                                    </p:animScale>
                                    <p:animScale>
                                      <p:cBhvr>
                                        <p:cTn decel="50000" dur="1" id="31">
                                          <p:stCondLst>
                                            <p:cond delay="749"/>
                                          </p:stCondLst>
                                        </p:cTn>
                                        <p:tgtEl>
                                          <p:spTgt spid="6"/>
                                        </p:tgtEl>
                                      </p:cBhvr>
                                      <p:to x="100000" y="100000"/>
                                    </p:animScale>
                                  </p:childTnLst>
                                </p:cTn>
                              </p:par>
                            </p:childTnLst>
                          </p:cTn>
                        </p:par>
                        <p:par>
                          <p:cTn fill="hold" id="32" nodeType="afterGroup">
                            <p:stCondLst>
                              <p:cond delay="2250"/>
                            </p:stCondLst>
                            <p:childTnLst>
                              <p:par>
                                <p:cTn fill="hold" id="33" nodeType="afterEffect" presetClass="entr" presetID="26" presetSubtype="0">
                                  <p:stCondLst>
                                    <p:cond delay="0"/>
                                  </p:stCondLst>
                                  <p:childTnLst>
                                    <p:set>
                                      <p:cBhvr>
                                        <p:cTn dur="1" fill="hold" id="34">
                                          <p:stCondLst>
                                            <p:cond delay="0"/>
                                          </p:stCondLst>
                                        </p:cTn>
                                        <p:tgtEl>
                                          <p:spTgt spid="36"/>
                                        </p:tgtEl>
                                        <p:attrNameLst>
                                          <p:attrName>style.visibility</p:attrName>
                                        </p:attrNameLst>
                                      </p:cBhvr>
                                      <p:to>
                                        <p:strVal val="visible"/>
                                      </p:to>
                                    </p:set>
                                    <p:animEffect filter="wipe(down)" transition="in">
                                      <p:cBhvr>
                                        <p:cTn dur="214" id="35">
                                          <p:stCondLst>
                                            <p:cond delay="0"/>
                                          </p:stCondLst>
                                        </p:cTn>
                                        <p:tgtEl>
                                          <p:spTgt spid="36"/>
                                        </p:tgtEl>
                                      </p:cBhvr>
                                    </p:animEffect>
                                    <p:anim calcmode="lin" valueType="num">
                                      <p:cBhvr>
                                        <p:cTn dur="672" id="36"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dur="245" id="37" tmFilter="0.0,0.0; 0.25,0.07; 0.50,0.2; 0.75,0.467; 1.0,1.0">
                                          <p:stCondLst>
                                            <p:cond delay="0"/>
                                          </p:stCondLst>
                                        </p:cTn>
                                        <p:tgtEl>
                                          <p:spTgt spid="36"/>
                                        </p:tgtEl>
                                        <p:attrNameLst>
                                          <p:attrName>ppt_y</p:attrName>
                                        </p:attrNameLst>
                                      </p:cBhvr>
                                      <p:tavLst>
                                        <p:tav fmla="#ppt_y-sin(pi*$)/3" tm="0">
                                          <p:val>
                                            <p:fltVal val="0.5"/>
                                          </p:val>
                                        </p:tav>
                                        <p:tav tm="100000">
                                          <p:val>
                                            <p:fltVal val="1"/>
                                          </p:val>
                                        </p:tav>
                                      </p:tavLst>
                                    </p:anim>
                                    <p:anim calcmode="lin" valueType="num">
                                      <p:cBhvr>
                                        <p:cTn dur="245" id="38" tmFilter="0, 0; 0.125,0.2665; 0.25,0.4; 0.375,0.465; 0.5,0.5;  0.625,0.535; 0.75,0.6; 0.875,0.7335; 1,1">
                                          <p:stCondLst>
                                            <p:cond delay="245"/>
                                          </p:stCondLst>
                                        </p:cTn>
                                        <p:tgtEl>
                                          <p:spTgt spid="36"/>
                                        </p:tgtEl>
                                        <p:attrNameLst>
                                          <p:attrName>ppt_y</p:attrName>
                                        </p:attrNameLst>
                                      </p:cBhvr>
                                      <p:tavLst>
                                        <p:tav fmla="#ppt_y-sin(pi*$)/9" tm="0">
                                          <p:val>
                                            <p:fltVal val="0"/>
                                          </p:val>
                                        </p:tav>
                                        <p:tav tm="100000">
                                          <p:val>
                                            <p:fltVal val="1"/>
                                          </p:val>
                                        </p:tav>
                                      </p:tavLst>
                                    </p:anim>
                                    <p:anim calcmode="lin" valueType="num">
                                      <p:cBhvr>
                                        <p:cTn dur="2" id="39" tmFilter="0, 0; 0.125,0.2665; 0.25,0.4; 0.375,0.465; 0.5,0.5;  0.625,0.535; 0.75,0.6; 0.875,0.7335; 1,1">
                                          <p:stCondLst>
                                            <p:cond delay="488"/>
                                          </p:stCondLst>
                                        </p:cTn>
                                        <p:tgtEl>
                                          <p:spTgt spid="36"/>
                                        </p:tgtEl>
                                        <p:attrNameLst>
                                          <p:attrName>ppt_y</p:attrName>
                                        </p:attrNameLst>
                                      </p:cBhvr>
                                      <p:tavLst>
                                        <p:tav fmla="#ppt_y-sin(pi*$)/27" tm="0">
                                          <p:val>
                                            <p:fltVal val="0"/>
                                          </p:val>
                                        </p:tav>
                                        <p:tav tm="100000">
                                          <p:val>
                                            <p:fltVal val="1"/>
                                          </p:val>
                                        </p:tav>
                                      </p:tavLst>
                                    </p:anim>
                                    <p:anim calcmode="lin" valueType="num">
                                      <p:cBhvr>
                                        <p:cTn dur="1" id="40" tmFilter="0, 0; 0.125,0.2665; 0.25,0.4; 0.375,0.465; 0.5,0.5;  0.625,0.535; 0.75,0.6; 0.875,0.7335; 1,1">
                                          <p:stCondLst>
                                            <p:cond delay="749"/>
                                          </p:stCondLst>
                                        </p:cTn>
                                        <p:tgtEl>
                                          <p:spTgt spid="36"/>
                                        </p:tgtEl>
                                        <p:attrNameLst>
                                          <p:attrName>ppt_y</p:attrName>
                                        </p:attrNameLst>
                                      </p:cBhvr>
                                      <p:tavLst>
                                        <p:tav fmla="#ppt_y-sin(pi*$)/81" tm="0">
                                          <p:val>
                                            <p:fltVal val="0"/>
                                          </p:val>
                                        </p:tav>
                                        <p:tav tm="100000">
                                          <p:val>
                                            <p:fltVal val="1"/>
                                          </p:val>
                                        </p:tav>
                                      </p:tavLst>
                                    </p:anim>
                                    <p:animScale>
                                      <p:cBhvr>
                                        <p:cTn dur="1" id="41">
                                          <p:stCondLst>
                                            <p:cond delay="240"/>
                                          </p:stCondLst>
                                        </p:cTn>
                                        <p:tgtEl>
                                          <p:spTgt spid="36"/>
                                        </p:tgtEl>
                                      </p:cBhvr>
                                      <p:to x="100000" y="60000"/>
                                    </p:animScale>
                                    <p:animScale>
                                      <p:cBhvr>
                                        <p:cTn decel="50000" dur="1" id="42">
                                          <p:stCondLst>
                                            <p:cond delay="249"/>
                                          </p:stCondLst>
                                        </p:cTn>
                                        <p:tgtEl>
                                          <p:spTgt spid="36"/>
                                        </p:tgtEl>
                                      </p:cBhvr>
                                      <p:to x="100000" y="100000"/>
                                    </p:animScale>
                                    <p:animScale>
                                      <p:cBhvr>
                                        <p:cTn dur="1" id="43">
                                          <p:stCondLst>
                                            <p:cond delay="484"/>
                                          </p:stCondLst>
                                        </p:cTn>
                                        <p:tgtEl>
                                          <p:spTgt spid="36"/>
                                        </p:tgtEl>
                                      </p:cBhvr>
                                      <p:to x="100000" y="80000"/>
                                    </p:animScale>
                                    <p:animScale>
                                      <p:cBhvr>
                                        <p:cTn decel="50000" dur="1" id="44">
                                          <p:stCondLst>
                                            <p:cond delay="493"/>
                                          </p:stCondLst>
                                        </p:cTn>
                                        <p:tgtEl>
                                          <p:spTgt spid="36"/>
                                        </p:tgtEl>
                                      </p:cBhvr>
                                      <p:to x="100000" y="100000"/>
                                    </p:animScale>
                                    <p:animScale>
                                      <p:cBhvr>
                                        <p:cTn dur="1" id="45">
                                          <p:stCondLst>
                                            <p:cond delay="749"/>
                                          </p:stCondLst>
                                        </p:cTn>
                                        <p:tgtEl>
                                          <p:spTgt spid="36"/>
                                        </p:tgtEl>
                                      </p:cBhvr>
                                      <p:to x="100000" y="90000"/>
                                    </p:animScale>
                                    <p:animScale>
                                      <p:cBhvr>
                                        <p:cTn decel="50000" dur="1" id="46">
                                          <p:stCondLst>
                                            <p:cond delay="749"/>
                                          </p:stCondLst>
                                        </p:cTn>
                                        <p:tgtEl>
                                          <p:spTgt spid="36"/>
                                        </p:tgtEl>
                                      </p:cBhvr>
                                      <p:to x="100000" y="100000"/>
                                    </p:animScale>
                                    <p:animScale>
                                      <p:cBhvr>
                                        <p:cTn dur="1" id="47">
                                          <p:stCondLst>
                                            <p:cond delay="749"/>
                                          </p:stCondLst>
                                        </p:cTn>
                                        <p:tgtEl>
                                          <p:spTgt spid="36"/>
                                        </p:tgtEl>
                                      </p:cBhvr>
                                      <p:to x="100000" y="95000"/>
                                    </p:animScale>
                                    <p:animScale>
                                      <p:cBhvr>
                                        <p:cTn decel="50000" dur="1" id="48">
                                          <p:stCondLst>
                                            <p:cond delay="749"/>
                                          </p:stCondLst>
                                        </p:cTn>
                                        <p:tgtEl>
                                          <p:spTgt spid="36"/>
                                        </p:tgtEl>
                                      </p:cBhvr>
                                      <p:to x="100000" y="100000"/>
                                    </p:animScale>
                                  </p:childTnLst>
                                </p:cTn>
                              </p:par>
                            </p:childTnLst>
                          </p:cTn>
                        </p:par>
                        <p:par>
                          <p:cTn fill="hold" id="49" nodeType="afterGroup">
                            <p:stCondLst>
                              <p:cond delay="3000"/>
                            </p:stCondLst>
                            <p:childTnLst>
                              <p:par>
                                <p:cTn fill="hold" id="50" nodeType="afterEffect" presetClass="entr" presetID="26" presetSubtype="0">
                                  <p:stCondLst>
                                    <p:cond delay="0"/>
                                  </p:stCondLst>
                                  <p:childTnLst>
                                    <p:set>
                                      <p:cBhvr>
                                        <p:cTn dur="1" fill="hold" id="51">
                                          <p:stCondLst>
                                            <p:cond delay="0"/>
                                          </p:stCondLst>
                                        </p:cTn>
                                        <p:tgtEl>
                                          <p:spTgt spid="41"/>
                                        </p:tgtEl>
                                        <p:attrNameLst>
                                          <p:attrName>style.visibility</p:attrName>
                                        </p:attrNameLst>
                                      </p:cBhvr>
                                      <p:to>
                                        <p:strVal val="visible"/>
                                      </p:to>
                                    </p:set>
                                    <p:animEffect filter="wipe(down)" transition="in">
                                      <p:cBhvr>
                                        <p:cTn dur="214" id="52">
                                          <p:stCondLst>
                                            <p:cond delay="0"/>
                                          </p:stCondLst>
                                        </p:cTn>
                                        <p:tgtEl>
                                          <p:spTgt spid="41"/>
                                        </p:tgtEl>
                                      </p:cBhvr>
                                    </p:animEffect>
                                    <p:anim calcmode="lin" valueType="num">
                                      <p:cBhvr>
                                        <p:cTn dur="672" id="53"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dur="245" id="54" tmFilter="0.0,0.0; 0.25,0.07; 0.50,0.2; 0.75,0.467; 1.0,1.0">
                                          <p:stCondLst>
                                            <p:cond delay="0"/>
                                          </p:stCondLst>
                                        </p:cTn>
                                        <p:tgtEl>
                                          <p:spTgt spid="41"/>
                                        </p:tgtEl>
                                        <p:attrNameLst>
                                          <p:attrName>ppt_y</p:attrName>
                                        </p:attrNameLst>
                                      </p:cBhvr>
                                      <p:tavLst>
                                        <p:tav fmla="#ppt_y-sin(pi*$)/3" tm="0">
                                          <p:val>
                                            <p:fltVal val="0.5"/>
                                          </p:val>
                                        </p:tav>
                                        <p:tav tm="100000">
                                          <p:val>
                                            <p:fltVal val="1"/>
                                          </p:val>
                                        </p:tav>
                                      </p:tavLst>
                                    </p:anim>
                                    <p:anim calcmode="lin" valueType="num">
                                      <p:cBhvr>
                                        <p:cTn dur="245" id="55" tmFilter="0, 0; 0.125,0.2665; 0.25,0.4; 0.375,0.465; 0.5,0.5;  0.625,0.535; 0.75,0.6; 0.875,0.7335; 1,1">
                                          <p:stCondLst>
                                            <p:cond delay="245"/>
                                          </p:stCondLst>
                                        </p:cTn>
                                        <p:tgtEl>
                                          <p:spTgt spid="41"/>
                                        </p:tgtEl>
                                        <p:attrNameLst>
                                          <p:attrName>ppt_y</p:attrName>
                                        </p:attrNameLst>
                                      </p:cBhvr>
                                      <p:tavLst>
                                        <p:tav fmla="#ppt_y-sin(pi*$)/9" tm="0">
                                          <p:val>
                                            <p:fltVal val="0"/>
                                          </p:val>
                                        </p:tav>
                                        <p:tav tm="100000">
                                          <p:val>
                                            <p:fltVal val="1"/>
                                          </p:val>
                                        </p:tav>
                                      </p:tavLst>
                                    </p:anim>
                                    <p:anim calcmode="lin" valueType="num">
                                      <p:cBhvr>
                                        <p:cTn dur="2" id="56" tmFilter="0, 0; 0.125,0.2665; 0.25,0.4; 0.375,0.465; 0.5,0.5;  0.625,0.535; 0.75,0.6; 0.875,0.7335; 1,1">
                                          <p:stCondLst>
                                            <p:cond delay="488"/>
                                          </p:stCondLst>
                                        </p:cTn>
                                        <p:tgtEl>
                                          <p:spTgt spid="41"/>
                                        </p:tgtEl>
                                        <p:attrNameLst>
                                          <p:attrName>ppt_y</p:attrName>
                                        </p:attrNameLst>
                                      </p:cBhvr>
                                      <p:tavLst>
                                        <p:tav fmla="#ppt_y-sin(pi*$)/27" tm="0">
                                          <p:val>
                                            <p:fltVal val="0"/>
                                          </p:val>
                                        </p:tav>
                                        <p:tav tm="100000">
                                          <p:val>
                                            <p:fltVal val="1"/>
                                          </p:val>
                                        </p:tav>
                                      </p:tavLst>
                                    </p:anim>
                                    <p:anim calcmode="lin" valueType="num">
                                      <p:cBhvr>
                                        <p:cTn dur="1" id="57" tmFilter="0, 0; 0.125,0.2665; 0.25,0.4; 0.375,0.465; 0.5,0.5;  0.625,0.535; 0.75,0.6; 0.875,0.7335; 1,1">
                                          <p:stCondLst>
                                            <p:cond delay="749"/>
                                          </p:stCondLst>
                                        </p:cTn>
                                        <p:tgtEl>
                                          <p:spTgt spid="41"/>
                                        </p:tgtEl>
                                        <p:attrNameLst>
                                          <p:attrName>ppt_y</p:attrName>
                                        </p:attrNameLst>
                                      </p:cBhvr>
                                      <p:tavLst>
                                        <p:tav fmla="#ppt_y-sin(pi*$)/81" tm="0">
                                          <p:val>
                                            <p:fltVal val="0"/>
                                          </p:val>
                                        </p:tav>
                                        <p:tav tm="100000">
                                          <p:val>
                                            <p:fltVal val="1"/>
                                          </p:val>
                                        </p:tav>
                                      </p:tavLst>
                                    </p:anim>
                                    <p:animScale>
                                      <p:cBhvr>
                                        <p:cTn dur="1" id="58">
                                          <p:stCondLst>
                                            <p:cond delay="240"/>
                                          </p:stCondLst>
                                        </p:cTn>
                                        <p:tgtEl>
                                          <p:spTgt spid="41"/>
                                        </p:tgtEl>
                                      </p:cBhvr>
                                      <p:to x="100000" y="60000"/>
                                    </p:animScale>
                                    <p:animScale>
                                      <p:cBhvr>
                                        <p:cTn decel="50000" dur="1" id="59">
                                          <p:stCondLst>
                                            <p:cond delay="249"/>
                                          </p:stCondLst>
                                        </p:cTn>
                                        <p:tgtEl>
                                          <p:spTgt spid="41"/>
                                        </p:tgtEl>
                                      </p:cBhvr>
                                      <p:to x="100000" y="100000"/>
                                    </p:animScale>
                                    <p:animScale>
                                      <p:cBhvr>
                                        <p:cTn dur="1" id="60">
                                          <p:stCondLst>
                                            <p:cond delay="484"/>
                                          </p:stCondLst>
                                        </p:cTn>
                                        <p:tgtEl>
                                          <p:spTgt spid="41"/>
                                        </p:tgtEl>
                                      </p:cBhvr>
                                      <p:to x="100000" y="80000"/>
                                    </p:animScale>
                                    <p:animScale>
                                      <p:cBhvr>
                                        <p:cTn decel="50000" dur="1" id="61">
                                          <p:stCondLst>
                                            <p:cond delay="493"/>
                                          </p:stCondLst>
                                        </p:cTn>
                                        <p:tgtEl>
                                          <p:spTgt spid="41"/>
                                        </p:tgtEl>
                                      </p:cBhvr>
                                      <p:to x="100000" y="100000"/>
                                    </p:animScale>
                                    <p:animScale>
                                      <p:cBhvr>
                                        <p:cTn dur="1" id="62">
                                          <p:stCondLst>
                                            <p:cond delay="749"/>
                                          </p:stCondLst>
                                        </p:cTn>
                                        <p:tgtEl>
                                          <p:spTgt spid="41"/>
                                        </p:tgtEl>
                                      </p:cBhvr>
                                      <p:to x="100000" y="90000"/>
                                    </p:animScale>
                                    <p:animScale>
                                      <p:cBhvr>
                                        <p:cTn decel="50000" dur="1" id="63">
                                          <p:stCondLst>
                                            <p:cond delay="749"/>
                                          </p:stCondLst>
                                        </p:cTn>
                                        <p:tgtEl>
                                          <p:spTgt spid="41"/>
                                        </p:tgtEl>
                                      </p:cBhvr>
                                      <p:to x="100000" y="100000"/>
                                    </p:animScale>
                                    <p:animScale>
                                      <p:cBhvr>
                                        <p:cTn dur="1" id="64">
                                          <p:stCondLst>
                                            <p:cond delay="749"/>
                                          </p:stCondLst>
                                        </p:cTn>
                                        <p:tgtEl>
                                          <p:spTgt spid="41"/>
                                        </p:tgtEl>
                                      </p:cBhvr>
                                      <p:to x="100000" y="95000"/>
                                    </p:animScale>
                                    <p:animScale>
                                      <p:cBhvr>
                                        <p:cTn decel="50000" dur="1" id="65">
                                          <p:stCondLst>
                                            <p:cond delay="749"/>
                                          </p:stCondLst>
                                        </p:cTn>
                                        <p:tgtEl>
                                          <p:spTgt spid="41"/>
                                        </p:tgtEl>
                                      </p:cBhvr>
                                      <p:to x="100000" y="100000"/>
                                    </p:animScale>
                                  </p:childTnLst>
                                </p:cTn>
                              </p:par>
                            </p:childTnLst>
                          </p:cTn>
                        </p:par>
                        <p:par>
                          <p:cTn fill="hold" id="66" nodeType="afterGroup">
                            <p:stCondLst>
                              <p:cond delay="3750"/>
                            </p:stCondLst>
                            <p:childTnLst>
                              <p:par>
                                <p:cTn fill="hold" id="67" nodeType="afterEffect" presetClass="entr" presetID="26" presetSubtype="0">
                                  <p:stCondLst>
                                    <p:cond delay="0"/>
                                  </p:stCondLst>
                                  <p:childTnLst>
                                    <p:set>
                                      <p:cBhvr>
                                        <p:cTn dur="1" fill="hold" id="68">
                                          <p:stCondLst>
                                            <p:cond delay="0"/>
                                          </p:stCondLst>
                                        </p:cTn>
                                        <p:tgtEl>
                                          <p:spTgt spid="46"/>
                                        </p:tgtEl>
                                        <p:attrNameLst>
                                          <p:attrName>style.visibility</p:attrName>
                                        </p:attrNameLst>
                                      </p:cBhvr>
                                      <p:to>
                                        <p:strVal val="visible"/>
                                      </p:to>
                                    </p:set>
                                    <p:animEffect filter="wipe(down)" transition="in">
                                      <p:cBhvr>
                                        <p:cTn dur="214" id="69">
                                          <p:stCondLst>
                                            <p:cond delay="0"/>
                                          </p:stCondLst>
                                        </p:cTn>
                                        <p:tgtEl>
                                          <p:spTgt spid="46"/>
                                        </p:tgtEl>
                                      </p:cBhvr>
                                    </p:animEffect>
                                    <p:anim calcmode="lin" valueType="num">
                                      <p:cBhvr>
                                        <p:cTn dur="672" id="70"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dur="245" id="71" tmFilter="0.0,0.0; 0.25,0.07; 0.50,0.2; 0.75,0.467; 1.0,1.0">
                                          <p:stCondLst>
                                            <p:cond delay="0"/>
                                          </p:stCondLst>
                                        </p:cTn>
                                        <p:tgtEl>
                                          <p:spTgt spid="46"/>
                                        </p:tgtEl>
                                        <p:attrNameLst>
                                          <p:attrName>ppt_y</p:attrName>
                                        </p:attrNameLst>
                                      </p:cBhvr>
                                      <p:tavLst>
                                        <p:tav fmla="#ppt_y-sin(pi*$)/3" tm="0">
                                          <p:val>
                                            <p:fltVal val="0.5"/>
                                          </p:val>
                                        </p:tav>
                                        <p:tav tm="100000">
                                          <p:val>
                                            <p:fltVal val="1"/>
                                          </p:val>
                                        </p:tav>
                                      </p:tavLst>
                                    </p:anim>
                                    <p:anim calcmode="lin" valueType="num">
                                      <p:cBhvr>
                                        <p:cTn dur="245" id="72" tmFilter="0, 0; 0.125,0.2665; 0.25,0.4; 0.375,0.465; 0.5,0.5;  0.625,0.535; 0.75,0.6; 0.875,0.7335; 1,1">
                                          <p:stCondLst>
                                            <p:cond delay="245"/>
                                          </p:stCondLst>
                                        </p:cTn>
                                        <p:tgtEl>
                                          <p:spTgt spid="46"/>
                                        </p:tgtEl>
                                        <p:attrNameLst>
                                          <p:attrName>ppt_y</p:attrName>
                                        </p:attrNameLst>
                                      </p:cBhvr>
                                      <p:tavLst>
                                        <p:tav fmla="#ppt_y-sin(pi*$)/9" tm="0">
                                          <p:val>
                                            <p:fltVal val="0"/>
                                          </p:val>
                                        </p:tav>
                                        <p:tav tm="100000">
                                          <p:val>
                                            <p:fltVal val="1"/>
                                          </p:val>
                                        </p:tav>
                                      </p:tavLst>
                                    </p:anim>
                                    <p:anim calcmode="lin" valueType="num">
                                      <p:cBhvr>
                                        <p:cTn dur="2" id="73" tmFilter="0, 0; 0.125,0.2665; 0.25,0.4; 0.375,0.465; 0.5,0.5;  0.625,0.535; 0.75,0.6; 0.875,0.7335; 1,1">
                                          <p:stCondLst>
                                            <p:cond delay="488"/>
                                          </p:stCondLst>
                                        </p:cTn>
                                        <p:tgtEl>
                                          <p:spTgt spid="46"/>
                                        </p:tgtEl>
                                        <p:attrNameLst>
                                          <p:attrName>ppt_y</p:attrName>
                                        </p:attrNameLst>
                                      </p:cBhvr>
                                      <p:tavLst>
                                        <p:tav fmla="#ppt_y-sin(pi*$)/27" tm="0">
                                          <p:val>
                                            <p:fltVal val="0"/>
                                          </p:val>
                                        </p:tav>
                                        <p:tav tm="100000">
                                          <p:val>
                                            <p:fltVal val="1"/>
                                          </p:val>
                                        </p:tav>
                                      </p:tavLst>
                                    </p:anim>
                                    <p:anim calcmode="lin" valueType="num">
                                      <p:cBhvr>
                                        <p:cTn dur="1" id="74" tmFilter="0, 0; 0.125,0.2665; 0.25,0.4; 0.375,0.465; 0.5,0.5;  0.625,0.535; 0.75,0.6; 0.875,0.7335; 1,1">
                                          <p:stCondLst>
                                            <p:cond delay="749"/>
                                          </p:stCondLst>
                                        </p:cTn>
                                        <p:tgtEl>
                                          <p:spTgt spid="46"/>
                                        </p:tgtEl>
                                        <p:attrNameLst>
                                          <p:attrName>ppt_y</p:attrName>
                                        </p:attrNameLst>
                                      </p:cBhvr>
                                      <p:tavLst>
                                        <p:tav fmla="#ppt_y-sin(pi*$)/81" tm="0">
                                          <p:val>
                                            <p:fltVal val="0"/>
                                          </p:val>
                                        </p:tav>
                                        <p:tav tm="100000">
                                          <p:val>
                                            <p:fltVal val="1"/>
                                          </p:val>
                                        </p:tav>
                                      </p:tavLst>
                                    </p:anim>
                                    <p:animScale>
                                      <p:cBhvr>
                                        <p:cTn dur="1" id="75">
                                          <p:stCondLst>
                                            <p:cond delay="240"/>
                                          </p:stCondLst>
                                        </p:cTn>
                                        <p:tgtEl>
                                          <p:spTgt spid="46"/>
                                        </p:tgtEl>
                                      </p:cBhvr>
                                      <p:to x="100000" y="60000"/>
                                    </p:animScale>
                                    <p:animScale>
                                      <p:cBhvr>
                                        <p:cTn decel="50000" dur="1" id="76">
                                          <p:stCondLst>
                                            <p:cond delay="249"/>
                                          </p:stCondLst>
                                        </p:cTn>
                                        <p:tgtEl>
                                          <p:spTgt spid="46"/>
                                        </p:tgtEl>
                                      </p:cBhvr>
                                      <p:to x="100000" y="100000"/>
                                    </p:animScale>
                                    <p:animScale>
                                      <p:cBhvr>
                                        <p:cTn dur="1" id="77">
                                          <p:stCondLst>
                                            <p:cond delay="484"/>
                                          </p:stCondLst>
                                        </p:cTn>
                                        <p:tgtEl>
                                          <p:spTgt spid="46"/>
                                        </p:tgtEl>
                                      </p:cBhvr>
                                      <p:to x="100000" y="80000"/>
                                    </p:animScale>
                                    <p:animScale>
                                      <p:cBhvr>
                                        <p:cTn decel="50000" dur="1" id="78">
                                          <p:stCondLst>
                                            <p:cond delay="493"/>
                                          </p:stCondLst>
                                        </p:cTn>
                                        <p:tgtEl>
                                          <p:spTgt spid="46"/>
                                        </p:tgtEl>
                                      </p:cBhvr>
                                      <p:to x="100000" y="100000"/>
                                    </p:animScale>
                                    <p:animScale>
                                      <p:cBhvr>
                                        <p:cTn dur="1" id="79">
                                          <p:stCondLst>
                                            <p:cond delay="749"/>
                                          </p:stCondLst>
                                        </p:cTn>
                                        <p:tgtEl>
                                          <p:spTgt spid="46"/>
                                        </p:tgtEl>
                                      </p:cBhvr>
                                      <p:to x="100000" y="90000"/>
                                    </p:animScale>
                                    <p:animScale>
                                      <p:cBhvr>
                                        <p:cTn decel="50000" dur="1" id="80">
                                          <p:stCondLst>
                                            <p:cond delay="749"/>
                                          </p:stCondLst>
                                        </p:cTn>
                                        <p:tgtEl>
                                          <p:spTgt spid="46"/>
                                        </p:tgtEl>
                                      </p:cBhvr>
                                      <p:to x="100000" y="100000"/>
                                    </p:animScale>
                                    <p:animScale>
                                      <p:cBhvr>
                                        <p:cTn dur="1" id="81">
                                          <p:stCondLst>
                                            <p:cond delay="749"/>
                                          </p:stCondLst>
                                        </p:cTn>
                                        <p:tgtEl>
                                          <p:spTgt spid="46"/>
                                        </p:tgtEl>
                                      </p:cBhvr>
                                      <p:to x="100000" y="95000"/>
                                    </p:animScale>
                                    <p:animScale>
                                      <p:cBhvr>
                                        <p:cTn decel="50000" dur="1" id="82">
                                          <p:stCondLst>
                                            <p:cond delay="749"/>
                                          </p:stCondLst>
                                        </p:cTn>
                                        <p:tgtEl>
                                          <p:spTgt spid="46"/>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E1215833-2B7C-4F15-A756-7985BA56038B}"/>
              </a:ext>
            </a:extLst>
          </p:cNvPr>
          <p:cNvPicPr>
            <a:picLocks noChangeAspect="1"/>
          </p:cNvPicPr>
          <p:nvPr/>
        </p:nvPicPr>
        <p:blipFill>
          <a:blip r:embed="rId2">
            <a:extLst>
              <a:ext uri="{28A0092B-C50C-407E-A947-70E740481C1C}">
                <a14:useLocalDpi val="0"/>
              </a:ext>
            </a:extLst>
          </a:blip>
          <a:stretch>
            <a:fillRect/>
          </a:stretch>
        </p:blipFill>
        <p:spPr>
          <a:xfrm>
            <a:off x="0" y="-133350"/>
            <a:ext cx="12192000" cy="6973063"/>
          </a:xfrm>
          <a:prstGeom prst="rect">
            <a:avLst/>
          </a:prstGeom>
        </p:spPr>
      </p:pic>
      <p:grpSp>
        <p:nvGrpSpPr>
          <p:cNvPr id="9" name="组合 8">
            <a:extLst>
              <a:ext uri="{FF2B5EF4-FFF2-40B4-BE49-F238E27FC236}">
                <a16:creationId xmlns:a16="http://schemas.microsoft.com/office/drawing/2014/main" id="{5F21C51B-DADD-4BC0-A970-8E2FE097BE03}"/>
              </a:ext>
            </a:extLst>
          </p:cNvPr>
          <p:cNvGrpSpPr/>
          <p:nvPr/>
        </p:nvGrpSpPr>
        <p:grpSpPr>
          <a:xfrm>
            <a:off x="8785638" y="2329505"/>
            <a:ext cx="2034947" cy="792293"/>
            <a:chOff x="9017650" y="2329505"/>
            <a:chExt cx="2034947" cy="792293"/>
          </a:xfrm>
        </p:grpSpPr>
        <p:sp>
          <p:nvSpPr>
            <p:cNvPr id="67" name="文本框 98">
              <a:extLst>
                <a:ext uri="{FF2B5EF4-FFF2-40B4-BE49-F238E27FC236}">
                  <a16:creationId xmlns:a16="http://schemas.microsoft.com/office/drawing/2014/main" id="{CBDFB33F-4F00-496A-823C-31FC986BFEDD}"/>
                </a:ext>
              </a:extLst>
            </p:cNvPr>
            <p:cNvSpPr txBox="1"/>
            <p:nvPr/>
          </p:nvSpPr>
          <p:spPr>
            <a:xfrm>
              <a:off x="10122764" y="2329505"/>
              <a:ext cx="929833" cy="7620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r>
                <a:rPr altLang="zh-CN" lang="en-US" sz="4400">
                  <a:solidFill>
                    <a:srgbClr val="2F54BA"/>
                  </a:solidFill>
                  <a:latin charset="-122" panose="020b0a00000000000000" pitchFamily="34" typeface="思源黑体 CN Heavy"/>
                  <a:ea charset="-122" panose="020b0a00000000000000" pitchFamily="34" typeface="思源黑体 CN Heavy"/>
                </a:rPr>
                <a:t>01</a:t>
              </a:r>
            </a:p>
          </p:txBody>
        </p:sp>
        <p:cxnSp>
          <p:nvCxnSpPr>
            <p:cNvPr id="70" name="直接连接符 69">
              <a:extLst>
                <a:ext uri="{FF2B5EF4-FFF2-40B4-BE49-F238E27FC236}">
                  <a16:creationId xmlns:a16="http://schemas.microsoft.com/office/drawing/2014/main" id="{B009EB0C-EA23-4659-8FE6-29B796B21D0C}"/>
                </a:ext>
              </a:extLst>
            </p:cNvPr>
            <p:cNvCxnSpPr/>
            <p:nvPr/>
          </p:nvCxnSpPr>
          <p:spPr>
            <a:xfrm>
              <a:off x="9017650" y="3121798"/>
              <a:ext cx="1922244" cy="0"/>
            </a:xfrm>
            <a:prstGeom prst="line">
              <a:avLst/>
            </a:prstGeom>
            <a:ln>
              <a:solidFill>
                <a:srgbClr val="2F54BA"/>
              </a:solidFill>
            </a:ln>
          </p:spPr>
          <p:style>
            <a:lnRef idx="1">
              <a:schemeClr val="accent3"/>
            </a:lnRef>
            <a:fillRef idx="0">
              <a:schemeClr val="accent3"/>
            </a:fillRef>
            <a:effectRef idx="0">
              <a:schemeClr val="accent3"/>
            </a:effectRef>
            <a:fontRef idx="minor">
              <a:schemeClr val="tx1"/>
            </a:fontRef>
          </p:style>
        </p:cxnSp>
      </p:grpSp>
      <p:sp>
        <p:nvSpPr>
          <p:cNvPr id="71" name="文本框 62">
            <a:extLst>
              <a:ext uri="{FF2B5EF4-FFF2-40B4-BE49-F238E27FC236}">
                <a16:creationId xmlns:a16="http://schemas.microsoft.com/office/drawing/2014/main" id="{969787CC-6C84-483B-8CBA-5EC2F2DCB8A7}"/>
              </a:ext>
            </a:extLst>
          </p:cNvPr>
          <p:cNvSpPr txBox="1"/>
          <p:nvPr/>
        </p:nvSpPr>
        <p:spPr>
          <a:xfrm>
            <a:off x="6507081" y="3251223"/>
            <a:ext cx="4438399" cy="10058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a:defRPr/>
            </a:pPr>
            <a:r>
              <a:rPr altLang="en-US" lang="zh-CN" sz="6000">
                <a:solidFill>
                  <a:srgbClr val="2F54BA"/>
                </a:solidFill>
                <a:latin charset="-122" panose="020b0800000000000000" pitchFamily="34" typeface="思源黑体 CN Bold"/>
                <a:ea charset="-122" panose="020b0800000000000000" pitchFamily="34" typeface="思源黑体 CN Bold"/>
                <a:cs typeface="+mn-ea"/>
                <a:sym typeface="+mn-lt"/>
              </a:rPr>
              <a:t>病史介绍</a:t>
            </a:r>
          </a:p>
        </p:txBody>
      </p:sp>
      <p:grpSp>
        <p:nvGrpSpPr>
          <p:cNvPr id="10" name="组合 9">
            <a:extLst>
              <a:ext uri="{FF2B5EF4-FFF2-40B4-BE49-F238E27FC236}">
                <a16:creationId xmlns:a16="http://schemas.microsoft.com/office/drawing/2014/main" id="{9AC6FA79-7375-45DE-A2C9-22BA918A1F81}"/>
              </a:ext>
            </a:extLst>
          </p:cNvPr>
          <p:cNvGrpSpPr/>
          <p:nvPr/>
        </p:nvGrpSpPr>
        <p:grpSpPr>
          <a:xfrm>
            <a:off x="5493155" y="4541694"/>
            <a:ext cx="5141308" cy="314034"/>
            <a:chOff x="5725167" y="4541694"/>
            <a:chExt cx="5141308" cy="314034"/>
          </a:xfrm>
        </p:grpSpPr>
        <p:sp>
          <p:nvSpPr>
            <p:cNvPr id="68" name="圆: 空心 67">
              <a:extLst>
                <a:ext uri="{FF2B5EF4-FFF2-40B4-BE49-F238E27FC236}">
                  <a16:creationId xmlns:a16="http://schemas.microsoft.com/office/drawing/2014/main" id="{A42B4A91-69F2-4A7B-AF80-A3D7DC597C7B}"/>
                </a:ext>
              </a:extLst>
            </p:cNvPr>
            <p:cNvSpPr/>
            <p:nvPr/>
          </p:nvSpPr>
          <p:spPr>
            <a:xfrm>
              <a:off x="5725167" y="4541694"/>
              <a:ext cx="314034" cy="314034"/>
            </a:xfrm>
            <a:prstGeom prst="donut">
              <a:avLst>
                <a:gd fmla="val 5134" name="adj"/>
              </a:avLst>
            </a:prstGeom>
            <a:solidFill>
              <a:srgbClr val="FF9E00"/>
            </a:solidFill>
            <a:ln algn="ctr" cap="flat" cmpd="sng" w="12700">
              <a:solidFill>
                <a:srgbClr val="2F54BA"/>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72" name="组合 71">
              <a:extLst>
                <a:ext uri="{FF2B5EF4-FFF2-40B4-BE49-F238E27FC236}">
                  <a16:creationId xmlns:a16="http://schemas.microsoft.com/office/drawing/2014/main" id="{9E878A1F-5E78-46A6-962B-987278934717}"/>
                </a:ext>
              </a:extLst>
            </p:cNvPr>
            <p:cNvGrpSpPr/>
            <p:nvPr/>
          </p:nvGrpSpPr>
          <p:grpSpPr>
            <a:xfrm>
              <a:off x="8286130" y="4541694"/>
              <a:ext cx="2580345" cy="118853"/>
              <a:chOff x="9204217" y="4110247"/>
              <a:chExt cx="2580345" cy="118853"/>
            </a:xfrm>
            <a:solidFill>
              <a:srgbClr val="2F54BA"/>
            </a:solidFill>
          </p:grpSpPr>
          <p:sp>
            <p:nvSpPr>
              <p:cNvPr id="73" name="椭圆 72">
                <a:extLst>
                  <a:ext uri="{FF2B5EF4-FFF2-40B4-BE49-F238E27FC236}">
                    <a16:creationId xmlns:a16="http://schemas.microsoft.com/office/drawing/2014/main" id="{A801D43D-102A-48CE-B5E2-D2B2A0F2DE4D}"/>
                  </a:ext>
                </a:extLst>
              </p:cNvPr>
              <p:cNvSpPr/>
              <p:nvPr/>
            </p:nvSpPr>
            <p:spPr>
              <a:xfrm>
                <a:off x="11665709" y="4110247"/>
                <a:ext cx="118853" cy="118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74" name="椭圆 73">
                <a:extLst>
                  <a:ext uri="{FF2B5EF4-FFF2-40B4-BE49-F238E27FC236}">
                    <a16:creationId xmlns:a16="http://schemas.microsoft.com/office/drawing/2014/main" id="{8AC73235-2532-4CB1-8663-39D63F15AA52}"/>
                  </a:ext>
                </a:extLst>
              </p:cNvPr>
              <p:cNvSpPr/>
              <p:nvPr/>
            </p:nvSpPr>
            <p:spPr>
              <a:xfrm>
                <a:off x="11446342" y="4110247"/>
                <a:ext cx="118853" cy="118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75" name="椭圆 74">
                <a:extLst>
                  <a:ext uri="{FF2B5EF4-FFF2-40B4-BE49-F238E27FC236}">
                    <a16:creationId xmlns:a16="http://schemas.microsoft.com/office/drawing/2014/main" id="{8421D6DD-BDC7-428A-AE54-4DE1F539CAE0}"/>
                  </a:ext>
                </a:extLst>
              </p:cNvPr>
              <p:cNvSpPr/>
              <p:nvPr/>
            </p:nvSpPr>
            <p:spPr>
              <a:xfrm>
                <a:off x="11226975" y="4110247"/>
                <a:ext cx="118853" cy="118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cxnSp>
            <p:nvCxnSpPr>
              <p:cNvPr id="76" name="直接连接符 75">
                <a:extLst>
                  <a:ext uri="{FF2B5EF4-FFF2-40B4-BE49-F238E27FC236}">
                    <a16:creationId xmlns:a16="http://schemas.microsoft.com/office/drawing/2014/main" id="{3FC5E71D-FE38-42F3-AAC9-9860C4550A7A}"/>
                  </a:ext>
                </a:extLst>
              </p:cNvPr>
              <p:cNvCxnSpPr/>
              <p:nvPr/>
            </p:nvCxnSpPr>
            <p:spPr>
              <a:xfrm>
                <a:off x="9204217" y="4169673"/>
                <a:ext cx="1922244" cy="0"/>
              </a:xfrm>
              <a:prstGeom prst="line">
                <a:avLst/>
              </a:prstGeom>
              <a:grpFill/>
              <a:ln>
                <a:solidFill>
                  <a:srgbClr val="2F54BA"/>
                </a:solidFill>
              </a:ln>
            </p:spPr>
            <p:style>
              <a:lnRef idx="1">
                <a:schemeClr val="accent3"/>
              </a:lnRef>
              <a:fillRef idx="0">
                <a:schemeClr val="accent3"/>
              </a:fillRef>
              <a:effectRef idx="0">
                <a:schemeClr val="accent3"/>
              </a:effectRef>
              <a:fontRef idx="minor">
                <a:schemeClr val="tx1"/>
              </a:fontRef>
            </p:style>
          </p:cxnSp>
        </p:grpSp>
      </p:grpSp>
      <p:pic>
        <p:nvPicPr>
          <p:cNvPr id="8" name="图片 7">
            <a:extLst>
              <a:ext uri="{FF2B5EF4-FFF2-40B4-BE49-F238E27FC236}">
                <a16:creationId xmlns:a16="http://schemas.microsoft.com/office/drawing/2014/main" id="{EC8FDBC8-8F79-4827-9EA8-5AA1C0552A96}"/>
              </a:ext>
            </a:extLst>
          </p:cNvPr>
          <p:cNvPicPr>
            <a:picLocks noChangeAspect="1"/>
          </p:cNvPicPr>
          <p:nvPr/>
        </p:nvPicPr>
        <p:blipFill>
          <a:blip r:embed="rId3">
            <a:extLst>
              <a:ext uri="{28A0092B-C50C-407E-A947-70E740481C1C}">
                <a14:useLocalDpi val="0"/>
              </a:ext>
            </a:extLst>
          </a:blip>
          <a:srcRect b="7578" l="16952" r="16659" t="5051"/>
          <a:stretch>
            <a:fillRect/>
          </a:stretch>
        </p:blipFill>
        <p:spPr>
          <a:xfrm>
            <a:off x="725412" y="1037233"/>
            <a:ext cx="5056258" cy="4995724"/>
          </a:xfrm>
          <a:prstGeom prst="rect">
            <a:avLst/>
          </a:prstGeom>
        </p:spPr>
      </p:pic>
    </p:spTree>
    <p:extLst>
      <p:ext uri="{BB962C8B-B14F-4D97-AF65-F5344CB8AC3E}">
        <p14:creationId val="121793545"/>
      </p:ext>
    </p:extLst>
  </p:cSld>
  <p:clrMapOvr>
    <a:masterClrMapping/>
  </p:clrMapOvr>
  <mc:AlternateContent>
    <mc:Choice Requires="p14">
      <p:transition advTm="1000" p14:dur="1250" spd="slow">
        <p14:flip dir="r"/>
      </p:transition>
    </mc:Choice>
    <mc:Fallback>
      <p:transition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heel(1)" transition="in">
                                      <p:cBhvr>
                                        <p:cTn dur="750" id="7"/>
                                        <p:tgtEl>
                                          <p:spTgt spid="8"/>
                                        </p:tgtEl>
                                      </p:cBhvr>
                                    </p:animEffect>
                                  </p:childTnLst>
                                </p:cTn>
                              </p:par>
                            </p:childTnLst>
                          </p:cTn>
                        </p:par>
                        <p:par>
                          <p:cTn fill="hold" id="8" nodeType="afterGroup">
                            <p:stCondLst>
                              <p:cond delay="750"/>
                            </p:stCondLst>
                            <p:childTnLst>
                              <p:par>
                                <p:cTn fill="hold" id="9" nodeType="afterEffect" presetClass="entr" presetID="31" presetSubtype="0">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p:cTn dur="750" fill="hold" id="11"/>
                                        <p:tgtEl>
                                          <p:spTgt spid="9"/>
                                        </p:tgtEl>
                                        <p:attrNameLst>
                                          <p:attrName>ppt_w</p:attrName>
                                        </p:attrNameLst>
                                      </p:cBhvr>
                                      <p:tavLst>
                                        <p:tav tm="0">
                                          <p:val>
                                            <p:fltVal val="0"/>
                                          </p:val>
                                        </p:tav>
                                        <p:tav tm="100000">
                                          <p:val>
                                            <p:strVal val="#ppt_w"/>
                                          </p:val>
                                        </p:tav>
                                      </p:tavLst>
                                    </p:anim>
                                    <p:anim calcmode="lin" valueType="num">
                                      <p:cBhvr>
                                        <p:cTn dur="750" fill="hold" id="12"/>
                                        <p:tgtEl>
                                          <p:spTgt spid="9"/>
                                        </p:tgtEl>
                                        <p:attrNameLst>
                                          <p:attrName>ppt_h</p:attrName>
                                        </p:attrNameLst>
                                      </p:cBhvr>
                                      <p:tavLst>
                                        <p:tav tm="0">
                                          <p:val>
                                            <p:fltVal val="0"/>
                                          </p:val>
                                        </p:tav>
                                        <p:tav tm="100000">
                                          <p:val>
                                            <p:strVal val="#ppt_h"/>
                                          </p:val>
                                        </p:tav>
                                      </p:tavLst>
                                    </p:anim>
                                    <p:anim calcmode="lin" valueType="num">
                                      <p:cBhvr>
                                        <p:cTn dur="750" fill="hold" id="13"/>
                                        <p:tgtEl>
                                          <p:spTgt spid="9"/>
                                        </p:tgtEl>
                                        <p:attrNameLst>
                                          <p:attrName>style.rotation</p:attrName>
                                        </p:attrNameLst>
                                      </p:cBhvr>
                                      <p:tavLst>
                                        <p:tav tm="0">
                                          <p:val>
                                            <p:fltVal val="90"/>
                                          </p:val>
                                        </p:tav>
                                        <p:tav tm="100000">
                                          <p:val>
                                            <p:fltVal val="0"/>
                                          </p:val>
                                        </p:tav>
                                      </p:tavLst>
                                    </p:anim>
                                    <p:animEffect filter="fade" transition="in">
                                      <p:cBhvr>
                                        <p:cTn dur="750" id="14"/>
                                        <p:tgtEl>
                                          <p:spTgt spid="9"/>
                                        </p:tgtEl>
                                      </p:cBhvr>
                                    </p:animEffect>
                                  </p:childTnLst>
                                </p:cTn>
                              </p:par>
                            </p:childTnLst>
                          </p:cTn>
                        </p:par>
                        <p:par>
                          <p:cTn fill="hold" id="15" nodeType="afterGroup">
                            <p:stCondLst>
                              <p:cond delay="1500"/>
                            </p:stCondLst>
                            <p:childTnLst>
                              <p:par>
                                <p:cTn fill="hold" grpId="0" id="16" nodeType="afterEffect" presetClass="entr" presetID="16" presetSubtype="21">
                                  <p:stCondLst>
                                    <p:cond delay="0"/>
                                  </p:stCondLst>
                                  <p:childTnLst>
                                    <p:set>
                                      <p:cBhvr>
                                        <p:cTn dur="1" fill="hold" id="17">
                                          <p:stCondLst>
                                            <p:cond delay="0"/>
                                          </p:stCondLst>
                                        </p:cTn>
                                        <p:tgtEl>
                                          <p:spTgt spid="71"/>
                                        </p:tgtEl>
                                        <p:attrNameLst>
                                          <p:attrName>style.visibility</p:attrName>
                                        </p:attrNameLst>
                                      </p:cBhvr>
                                      <p:to>
                                        <p:strVal val="visible"/>
                                      </p:to>
                                    </p:set>
                                    <p:animEffect filter="barn(inVertical)" transition="in">
                                      <p:cBhvr>
                                        <p:cTn dur="750" id="18"/>
                                        <p:tgtEl>
                                          <p:spTgt spid="71"/>
                                        </p:tgtEl>
                                      </p:cBhvr>
                                    </p:animEffect>
                                  </p:childTnLst>
                                </p:cTn>
                              </p:par>
                            </p:childTnLst>
                          </p:cTn>
                        </p:par>
                        <p:par>
                          <p:cTn fill="hold" id="19" nodeType="afterGroup">
                            <p:stCondLst>
                              <p:cond delay="2250"/>
                            </p:stCondLst>
                            <p:childTnLst>
                              <p:par>
                                <p:cTn fill="hold" id="20" nodeType="afterEffect" presetClass="entr" presetID="10" presetSubtype="0">
                                  <p:stCondLst>
                                    <p:cond delay="0"/>
                                  </p:stCondLst>
                                  <p:childTnLst>
                                    <p:set>
                                      <p:cBhvr>
                                        <p:cTn dur="1" fill="hold" id="21">
                                          <p:stCondLst>
                                            <p:cond delay="0"/>
                                          </p:stCondLst>
                                        </p:cTn>
                                        <p:tgtEl>
                                          <p:spTgt spid="10"/>
                                        </p:tgtEl>
                                        <p:attrNameLst>
                                          <p:attrName>style.visibility</p:attrName>
                                        </p:attrNameLst>
                                      </p:cBhvr>
                                      <p:to>
                                        <p:strVal val="visible"/>
                                      </p:to>
                                    </p:set>
                                    <p:animEffect filter="fade" transition="in">
                                      <p:cBhvr>
                                        <p:cTn dur="750" id="22"/>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8" name="图片 27">
            <a:extLst>
              <a:ext uri="{FF2B5EF4-FFF2-40B4-BE49-F238E27FC236}">
                <a16:creationId xmlns:a16="http://schemas.microsoft.com/office/drawing/2014/main" id="{08E305BB-A18D-47A4-804C-DE1B7E78506D}"/>
              </a:ext>
            </a:extLst>
          </p:cNvPr>
          <p:cNvPicPr>
            <a:picLocks noChangeAspect="1"/>
          </p:cNvPicPr>
          <p:nvPr/>
        </p:nvPicPr>
        <p:blipFill>
          <a:blip r:embed="rId2">
            <a:extLst>
              <a:ext uri="{28A0092B-C50C-407E-A947-70E740481C1C}">
                <a14:useLocalDpi val="0"/>
              </a:ext>
            </a:extLst>
          </a:blip>
          <a:stretch>
            <a:fillRect/>
          </a:stretch>
        </p:blipFill>
        <p:spPr>
          <a:xfrm>
            <a:off x="0" y="-133350"/>
            <a:ext cx="12192000" cy="6973063"/>
          </a:xfrm>
          <a:prstGeom prst="rect">
            <a:avLst/>
          </a:prstGeom>
        </p:spPr>
      </p:pic>
      <p:grpSp>
        <p:nvGrpSpPr>
          <p:cNvPr id="15" name="组合 14">
            <a:extLst>
              <a:ext uri="{FF2B5EF4-FFF2-40B4-BE49-F238E27FC236}">
                <a16:creationId xmlns:a16="http://schemas.microsoft.com/office/drawing/2014/main" id="{5EC3B136-CDDB-44D5-BC71-44CEB6C15FC7}"/>
              </a:ext>
            </a:extLst>
          </p:cNvPr>
          <p:cNvGrpSpPr/>
          <p:nvPr/>
        </p:nvGrpSpPr>
        <p:grpSpPr>
          <a:xfrm>
            <a:off x="4674568" y="774455"/>
            <a:ext cx="2842865" cy="505867"/>
            <a:chOff x="1456180" y="2565778"/>
            <a:chExt cx="2842865" cy="505867"/>
          </a:xfrm>
          <a:solidFill>
            <a:srgbClr val="2F54BA"/>
          </a:solidFill>
        </p:grpSpPr>
        <p:grpSp>
          <p:nvGrpSpPr>
            <p:cNvPr id="16" name="组合 15">
              <a:extLst>
                <a:ext uri="{FF2B5EF4-FFF2-40B4-BE49-F238E27FC236}">
                  <a16:creationId xmlns:a16="http://schemas.microsoft.com/office/drawing/2014/main" id="{2DB93155-802B-4106-8607-1442AFDB99A7}"/>
                </a:ext>
              </a:extLst>
            </p:cNvPr>
            <p:cNvGrpSpPr/>
            <p:nvPr/>
          </p:nvGrpSpPr>
          <p:grpSpPr>
            <a:xfrm>
              <a:off x="1456180" y="2565778"/>
              <a:ext cx="2842865" cy="505867"/>
              <a:chOff x="1346998" y="2661312"/>
              <a:chExt cx="5598932" cy="996288"/>
            </a:xfrm>
            <a:grpFill/>
          </p:grpSpPr>
          <p:sp>
            <p:nvSpPr>
              <p:cNvPr id="18" name="椭圆 17">
                <a:extLst>
                  <a:ext uri="{FF2B5EF4-FFF2-40B4-BE49-F238E27FC236}">
                    <a16:creationId xmlns:a16="http://schemas.microsoft.com/office/drawing/2014/main" id="{94533AB8-04E3-45A0-A2E7-B308ACBF619C}"/>
                  </a:ext>
                </a:extLst>
              </p:cNvPr>
              <p:cNvSpPr/>
              <p:nvPr/>
            </p:nvSpPr>
            <p:spPr>
              <a:xfrm>
                <a:off x="1346998" y="2661312"/>
                <a:ext cx="996289" cy="9962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00">
                  <a:latin charset="-122" panose="020b0200000000000000" pitchFamily="34" typeface="思源黑体 CN ExtraLight"/>
                  <a:ea charset="-122" panose="020b0200000000000000" pitchFamily="34" typeface="思源黑体 CN ExtraLight"/>
                </a:endParaRPr>
              </a:p>
            </p:txBody>
          </p:sp>
          <p:sp>
            <p:nvSpPr>
              <p:cNvPr id="19" name="矩形: 圆角 18">
                <a:extLst>
                  <a:ext uri="{FF2B5EF4-FFF2-40B4-BE49-F238E27FC236}">
                    <a16:creationId xmlns:a16="http://schemas.microsoft.com/office/drawing/2014/main" id="{560258D2-3874-4C9F-8156-28DC4C995445}"/>
                  </a:ext>
                </a:extLst>
              </p:cNvPr>
              <p:cNvSpPr/>
              <p:nvPr/>
            </p:nvSpPr>
            <p:spPr>
              <a:xfrm>
                <a:off x="2532833" y="2661312"/>
                <a:ext cx="4413097" cy="996288"/>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r>
                  <a:rPr altLang="en-US" lang="zh-CN" sz="2000">
                    <a:latin charset="-122" panose="020b0200000000000000" pitchFamily="34" typeface="思源黑体 CN ExtraLight"/>
                    <a:ea charset="-122" panose="020b0200000000000000" pitchFamily="34" typeface="思源黑体 CN ExtraLight"/>
                    <a:cs typeface="+mn-ea"/>
                    <a:sym typeface="+mn-lt"/>
                  </a:rPr>
                  <a:t>病史介绍</a:t>
                </a:r>
              </a:p>
            </p:txBody>
          </p:sp>
        </p:grpSp>
        <p:sp>
          <p:nvSpPr>
            <p:cNvPr id="17" name="文本框 16">
              <a:extLst>
                <a:ext uri="{FF2B5EF4-FFF2-40B4-BE49-F238E27FC236}">
                  <a16:creationId xmlns:a16="http://schemas.microsoft.com/office/drawing/2014/main" id="{258441C7-9F0B-4002-B6FA-6CB68FBBF003}"/>
                </a:ext>
              </a:extLst>
            </p:cNvPr>
            <p:cNvSpPr txBox="1"/>
            <p:nvPr/>
          </p:nvSpPr>
          <p:spPr>
            <a:xfrm>
              <a:off x="1494952" y="2634045"/>
              <a:ext cx="424180" cy="365760"/>
            </a:xfrm>
            <a:prstGeom prst="rect">
              <a:avLst/>
            </a:prstGeom>
            <a:grpFill/>
          </p:spPr>
          <p:txBody>
            <a:bodyPr rtlCol="0" wrap="none">
              <a:spAutoFit/>
            </a:bodyPr>
            <a:lstStyle/>
            <a:p>
              <a:r>
                <a:rPr altLang="zh-CN" lang="en-US">
                  <a:solidFill>
                    <a:schemeClr val="bg1"/>
                  </a:solidFill>
                </a:rPr>
                <a:t>01</a:t>
              </a:r>
            </a:p>
          </p:txBody>
        </p:sp>
      </p:grpSp>
      <p:grpSp>
        <p:nvGrpSpPr>
          <p:cNvPr id="2" name="组合 1">
            <a:extLst>
              <a:ext uri="{FF2B5EF4-FFF2-40B4-BE49-F238E27FC236}">
                <a16:creationId xmlns:a16="http://schemas.microsoft.com/office/drawing/2014/main" id="{BF346687-8C0F-4FB4-89FC-7159A8CAFA86}"/>
              </a:ext>
            </a:extLst>
          </p:cNvPr>
          <p:cNvGrpSpPr/>
          <p:nvPr/>
        </p:nvGrpSpPr>
        <p:grpSpPr>
          <a:xfrm>
            <a:off x="939985" y="1915200"/>
            <a:ext cx="5139160" cy="609844"/>
            <a:chOff x="956840" y="2054776"/>
            <a:chExt cx="5139160" cy="609844"/>
          </a:xfrm>
        </p:grpSpPr>
        <p:sp>
          <p:nvSpPr>
            <p:cNvPr id="20" name="椭圆 19">
              <a:extLst>
                <a:ext uri="{FF2B5EF4-FFF2-40B4-BE49-F238E27FC236}">
                  <a16:creationId xmlns:a16="http://schemas.microsoft.com/office/drawing/2014/main" id="{3CCDB49B-EF99-4797-BB11-A6FE551F7D28}"/>
                </a:ext>
              </a:extLst>
            </p:cNvPr>
            <p:cNvSpPr/>
            <p:nvPr/>
          </p:nvSpPr>
          <p:spPr>
            <a:xfrm>
              <a:off x="956840" y="2112768"/>
              <a:ext cx="347240" cy="347240"/>
            </a:xfrm>
            <a:prstGeom prst="ellipse">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2000">
                <a:latin charset="-122" panose="00000500000000000000" pitchFamily="2" typeface="字魂105号-简雅黑"/>
                <a:ea charset="-122" panose="00000500000000000000" pitchFamily="2" typeface="字魂105号-简雅黑"/>
              </a:endParaRPr>
            </a:p>
          </p:txBody>
        </p:sp>
        <p:sp>
          <p:nvSpPr>
            <p:cNvPr id="21" name="文本框 27">
              <a:extLst>
                <a:ext uri="{FF2B5EF4-FFF2-40B4-BE49-F238E27FC236}">
                  <a16:creationId xmlns:a16="http://schemas.microsoft.com/office/drawing/2014/main" id="{0D05F612-0387-49D1-9482-F69E1D996EA2}"/>
                </a:ext>
              </a:extLst>
            </p:cNvPr>
            <p:cNvSpPr txBox="1"/>
            <p:nvPr/>
          </p:nvSpPr>
          <p:spPr>
            <a:xfrm>
              <a:off x="1396130" y="2054776"/>
              <a:ext cx="3225686"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pc="300" sz="2400">
                  <a:solidFill>
                    <a:srgbClr val="2F54BA"/>
                  </a:solidFill>
                  <a:latin charset="-122" panose="020b0800000000000000" pitchFamily="34" typeface="思源黑体 CN Bold"/>
                  <a:ea charset="-122" panose="020b0800000000000000" pitchFamily="34" typeface="思源黑体 CN Bold"/>
                  <a:cs typeface="+mn-ea"/>
                  <a:sym typeface="+mn-lt"/>
                </a:rPr>
                <a:t>病史介绍:</a:t>
              </a:r>
            </a:p>
          </p:txBody>
        </p:sp>
        <p:grpSp>
          <p:nvGrpSpPr>
            <p:cNvPr id="22" name="组合 21">
              <a:extLst>
                <a:ext uri="{FF2B5EF4-FFF2-40B4-BE49-F238E27FC236}">
                  <a16:creationId xmlns:a16="http://schemas.microsoft.com/office/drawing/2014/main" id="{AADF7B32-E34F-4B78-91A8-59DB1465F315}"/>
                </a:ext>
              </a:extLst>
            </p:cNvPr>
            <p:cNvGrpSpPr/>
            <p:nvPr/>
          </p:nvGrpSpPr>
          <p:grpSpPr>
            <a:xfrm flipH="1">
              <a:off x="1518604" y="2608443"/>
              <a:ext cx="4577396" cy="56177"/>
              <a:chOff x="971156" y="639148"/>
              <a:chExt cx="4577396" cy="56177"/>
            </a:xfrm>
            <a:solidFill>
              <a:srgbClr val="2F54BA"/>
            </a:solidFill>
          </p:grpSpPr>
          <p:grpSp>
            <p:nvGrpSpPr>
              <p:cNvPr id="23" name="组合 22">
                <a:extLst>
                  <a:ext uri="{FF2B5EF4-FFF2-40B4-BE49-F238E27FC236}">
                    <a16:creationId xmlns:a16="http://schemas.microsoft.com/office/drawing/2014/main" id="{D0A0B9B1-B52F-46EF-B082-E1390DBAE759}"/>
                  </a:ext>
                </a:extLst>
              </p:cNvPr>
              <p:cNvGrpSpPr/>
              <p:nvPr/>
            </p:nvGrpSpPr>
            <p:grpSpPr>
              <a:xfrm>
                <a:off x="5053641" y="639148"/>
                <a:ext cx="494911" cy="56177"/>
                <a:chOff x="5086026" y="602953"/>
                <a:chExt cx="494911" cy="56177"/>
              </a:xfrm>
              <a:grpFill/>
            </p:grpSpPr>
            <p:sp>
              <p:nvSpPr>
                <p:cNvPr id="25" name="椭圆 24">
                  <a:extLst>
                    <a:ext uri="{FF2B5EF4-FFF2-40B4-BE49-F238E27FC236}">
                      <a16:creationId xmlns:a16="http://schemas.microsoft.com/office/drawing/2014/main" id="{DA3E79DA-618D-4E24-9D71-D54425AB3E28}"/>
                    </a:ext>
                  </a:extLst>
                </p:cNvPr>
                <p:cNvSpPr/>
                <p:nvPr/>
              </p:nvSpPr>
              <p:spPr>
                <a:xfrm>
                  <a:off x="5524760" y="602953"/>
                  <a:ext cx="56177" cy="56177"/>
                </a:xfrm>
                <a:prstGeom prst="ellipse">
                  <a:avLst/>
                </a:prstGeom>
                <a:grpFill/>
                <a:ln>
                  <a:solidFill>
                    <a:srgbClr val="2F54B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6" name="椭圆 25">
                  <a:extLst>
                    <a:ext uri="{FF2B5EF4-FFF2-40B4-BE49-F238E27FC236}">
                      <a16:creationId xmlns:a16="http://schemas.microsoft.com/office/drawing/2014/main" id="{2AD03AD2-1149-4E82-BD4F-F5CA00C6AAAD}"/>
                    </a:ext>
                  </a:extLst>
                </p:cNvPr>
                <p:cNvSpPr/>
                <p:nvPr/>
              </p:nvSpPr>
              <p:spPr>
                <a:xfrm>
                  <a:off x="5305393" y="602953"/>
                  <a:ext cx="56177" cy="56177"/>
                </a:xfrm>
                <a:prstGeom prst="ellipse">
                  <a:avLst/>
                </a:prstGeom>
                <a:grpFill/>
                <a:ln>
                  <a:solidFill>
                    <a:srgbClr val="2F54B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7" name="椭圆 26">
                  <a:extLst>
                    <a:ext uri="{FF2B5EF4-FFF2-40B4-BE49-F238E27FC236}">
                      <a16:creationId xmlns:a16="http://schemas.microsoft.com/office/drawing/2014/main" id="{AA47702E-3785-486B-B165-92ACEE066292}"/>
                    </a:ext>
                  </a:extLst>
                </p:cNvPr>
                <p:cNvSpPr/>
                <p:nvPr/>
              </p:nvSpPr>
              <p:spPr>
                <a:xfrm>
                  <a:off x="5086026" y="602953"/>
                  <a:ext cx="56177" cy="56177"/>
                </a:xfrm>
                <a:prstGeom prst="ellipse">
                  <a:avLst/>
                </a:prstGeom>
                <a:grpFill/>
                <a:ln>
                  <a:solidFill>
                    <a:srgbClr val="2F54B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cxnSp>
            <p:nvCxnSpPr>
              <p:cNvPr id="24" name="直接连接符 23">
                <a:extLst>
                  <a:ext uri="{FF2B5EF4-FFF2-40B4-BE49-F238E27FC236}">
                    <a16:creationId xmlns:a16="http://schemas.microsoft.com/office/drawing/2014/main" id="{1C560C7F-EB31-4858-BC19-3609E561ADDB}"/>
                  </a:ext>
                </a:extLst>
              </p:cNvPr>
              <p:cNvCxnSpPr/>
              <p:nvPr/>
            </p:nvCxnSpPr>
            <p:spPr>
              <a:xfrm>
                <a:off x="971156" y="667236"/>
                <a:ext cx="4014355" cy="0"/>
              </a:xfrm>
              <a:prstGeom prst="line">
                <a:avLst/>
              </a:prstGeom>
              <a:grpFill/>
              <a:ln>
                <a:solidFill>
                  <a:srgbClr val="2F54BA"/>
                </a:solidFill>
              </a:ln>
            </p:spPr>
            <p:style>
              <a:lnRef idx="1">
                <a:schemeClr val="accent3"/>
              </a:lnRef>
              <a:fillRef idx="0">
                <a:schemeClr val="accent3"/>
              </a:fillRef>
              <a:effectRef idx="0">
                <a:schemeClr val="accent3"/>
              </a:effectRef>
              <a:fontRef idx="minor">
                <a:schemeClr val="tx1"/>
              </a:fontRef>
            </p:style>
          </p:cxnSp>
        </p:grpSp>
      </p:grpSp>
      <p:sp>
        <p:nvSpPr>
          <p:cNvPr id="37" name="Rectangle 3">
            <a:extLst>
              <a:ext uri="{FF2B5EF4-FFF2-40B4-BE49-F238E27FC236}">
                <a16:creationId xmlns:a16="http://schemas.microsoft.com/office/drawing/2014/main" id="{6122DA6C-F86E-4D5D-B3F6-193B891EA7A7}"/>
              </a:ext>
            </a:extLst>
          </p:cNvPr>
          <p:cNvSpPr>
            <a:spLocks noChangeArrowheads="1" noGrp="1"/>
          </p:cNvSpPr>
          <p:nvPr/>
        </p:nvSpPr>
        <p:spPr bwMode="auto">
          <a:xfrm>
            <a:off x="821874" y="2826347"/>
            <a:ext cx="5892826" cy="3433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spcBef>
                <a:spcPct val="20000"/>
              </a:spcBef>
              <a:buFont charset="0" panose="020b0604020202020204" pitchFamily="34" typeface="Arial"/>
              <a:buChar char="•"/>
              <a:defRPr sz="3200">
                <a:solidFill>
                  <a:schemeClr val="tx1"/>
                </a:solidFill>
                <a:latin charset="0" panose="020f0502020204030204" pitchFamily="34" typeface="Calibri"/>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9pPr>
          </a:lstStyle>
          <a:p>
            <a:pPr eaLnBrk="1" hangingPunct="1">
              <a:buClr>
                <a:schemeClr val="tx1"/>
              </a:buClr>
              <a:buSzPct val="90000"/>
              <a:buFontTx/>
              <a:buNone/>
            </a:pPr>
            <a:r>
              <a:rPr altLang="en-US" b="1" lang="zh-CN" sz="2800">
                <a:solidFill>
                  <a:schemeClr val="tx1">
                    <a:lumMod val="95000"/>
                    <a:lumOff val="5000"/>
                  </a:schemeClr>
                </a:solidFill>
                <a:latin charset="-122" panose="020b0200000000000000" pitchFamily="34" typeface="思源黑体 CN ExtraLight"/>
                <a:ea charset="-122" panose="020b0200000000000000" pitchFamily="34" typeface="思源黑体 CN ExtraLight"/>
                <a:cs typeface="+mn-ea"/>
                <a:sym typeface="+mn-lt"/>
              </a:rPr>
              <a:t>患者李xx，女，37岁</a:t>
            </a:r>
          </a:p>
          <a:p>
            <a:pPr eaLnBrk="1" hangingPunct="1">
              <a:buClr>
                <a:schemeClr val="tx1"/>
              </a:buClr>
              <a:buSzPct val="90000"/>
              <a:buFontTx/>
              <a:buNone/>
            </a:pPr>
            <a:endParaRPr altLang="en-US" b="1" lang="zh-CN" sz="2800">
              <a:solidFill>
                <a:schemeClr val="tx1">
                  <a:lumMod val="95000"/>
                  <a:lumOff val="5000"/>
                </a:schemeClr>
              </a:solidFill>
              <a:latin charset="-122" panose="020b0200000000000000" pitchFamily="34" typeface="思源黑体 CN ExtraLight"/>
              <a:ea charset="-122" panose="020b0200000000000000" pitchFamily="34" typeface="思源黑体 CN ExtraLight"/>
              <a:cs typeface="+mn-ea"/>
              <a:sym typeface="+mn-lt"/>
            </a:endParaRPr>
          </a:p>
          <a:p>
            <a:pPr eaLnBrk="1" hangingPunct="1">
              <a:buClr>
                <a:schemeClr val="tx1"/>
              </a:buClr>
              <a:buSzPct val="90000"/>
              <a:buFontTx/>
              <a:buNone/>
            </a:pPr>
            <a:r>
              <a:rPr altLang="en-US" b="1" lang="zh-CN" sz="2800">
                <a:solidFill>
                  <a:schemeClr val="tx1">
                    <a:lumMod val="95000"/>
                    <a:lumOff val="5000"/>
                  </a:schemeClr>
                </a:solidFill>
                <a:latin charset="-122" panose="020b0200000000000000" pitchFamily="34" typeface="思源黑体 CN ExtraLight"/>
                <a:ea charset="-122" panose="020b0200000000000000" pitchFamily="34" typeface="思源黑体 CN ExtraLight"/>
                <a:cs typeface="+mn-ea"/>
                <a:sym typeface="+mn-lt"/>
              </a:rPr>
              <a:t>系“突发上腹部疼痛4小时余”于2014年02月14日17：46入院</a:t>
            </a:r>
          </a:p>
          <a:p>
            <a:pPr eaLnBrk="1" hangingPunct="1">
              <a:buClr>
                <a:schemeClr val="tx1"/>
              </a:buClr>
              <a:buSzPct val="90000"/>
              <a:buFontTx/>
              <a:buNone/>
            </a:pPr>
            <a:r>
              <a:rPr altLang="en-US" b="1" lang="zh-CN" sz="2800">
                <a:solidFill>
                  <a:schemeClr val="tx1">
                    <a:lumMod val="95000"/>
                    <a:lumOff val="5000"/>
                  </a:schemeClr>
                </a:solidFill>
                <a:latin charset="-122" panose="020b0200000000000000" pitchFamily="34" typeface="思源黑体 CN ExtraLight"/>
                <a:ea charset="-122" panose="020b0200000000000000" pitchFamily="34" typeface="思源黑体 CN ExtraLight"/>
                <a:cs typeface="+mn-ea"/>
                <a:sym typeface="+mn-lt"/>
              </a:rPr>
              <a:t>查体：神志清楚，精神尚可，皮肤巩膜无黄染，心率：84次/分，未闻及病理性杂音。腹平软，肝脾肋下未触及，上腹部压痛明显，Murphy(+),反跳痛（－），未扪及包块，肝肾区叩击痛（－），移动性浊音阴性，肠鸣音无亢进。脊柱四肢无畸形，活动正常。患者8年前曾患肺结核，否认肝病史。</a:t>
            </a:r>
          </a:p>
          <a:p>
            <a:pPr eaLnBrk="1" hangingPunct="1">
              <a:buClr>
                <a:schemeClr val="tx1"/>
              </a:buClr>
              <a:buSzPct val="90000"/>
              <a:buFontTx/>
              <a:buNone/>
            </a:pPr>
            <a:endParaRPr altLang="en-US" b="1" lang="zh-CN" sz="2800">
              <a:solidFill>
                <a:schemeClr val="tx1">
                  <a:lumMod val="95000"/>
                  <a:lumOff val="5000"/>
                </a:schemeClr>
              </a:solidFill>
              <a:latin charset="-122" panose="020b0200000000000000" pitchFamily="34" typeface="思源黑体 CN ExtraLight"/>
              <a:ea charset="-122" panose="020b0200000000000000" pitchFamily="34" typeface="思源黑体 CN ExtraLight"/>
              <a:cs typeface="+mn-ea"/>
              <a:sym typeface="+mn-lt"/>
            </a:endParaRPr>
          </a:p>
        </p:txBody>
      </p:sp>
      <p:pic>
        <p:nvPicPr>
          <p:cNvPr id="5" name="图片 4">
            <a:extLst>
              <a:ext uri="{FF2B5EF4-FFF2-40B4-BE49-F238E27FC236}">
                <a16:creationId xmlns:a16="http://schemas.microsoft.com/office/drawing/2014/main" id="{2F146D55-6FCF-43B2-A339-640C2C6F8F96}"/>
              </a:ext>
            </a:extLst>
          </p:cNvPr>
          <p:cNvPicPr>
            <a:picLocks noChangeAspect="1"/>
          </p:cNvPicPr>
          <p:nvPr/>
        </p:nvPicPr>
        <p:blipFill>
          <a:blip r:embed="rId3">
            <a:extLst>
              <a:ext uri="{28A0092B-C50C-407E-A947-70E740481C1C}">
                <a14:useLocalDpi val="0"/>
              </a:ext>
            </a:extLst>
          </a:blip>
          <a:srcRect b="46239" l="28259" r="21686"/>
          <a:stretch>
            <a:fillRect/>
          </a:stretch>
        </p:blipFill>
        <p:spPr>
          <a:xfrm>
            <a:off x="7536574" y="1509727"/>
            <a:ext cx="3432838" cy="3686907"/>
          </a:xfrm>
          <a:prstGeom prst="rect">
            <a:avLst/>
          </a:prstGeom>
        </p:spPr>
      </p:pic>
    </p:spTree>
    <p:extLst>
      <p:ext uri="{BB962C8B-B14F-4D97-AF65-F5344CB8AC3E}">
        <p14:creationId val="3303085835"/>
      </p:ext>
    </p:extLst>
  </p:cSld>
  <p:clrMapOvr>
    <a:masterClrMapping/>
  </p:clrMapOvr>
  <p:transition advTm="100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750" id="7"/>
                                        <p:tgtEl>
                                          <p:spTgt spid="15"/>
                                        </p:tgtEl>
                                      </p:cBhvr>
                                    </p:animEffect>
                                  </p:childTnLst>
                                </p:cTn>
                              </p:par>
                            </p:childTnLst>
                          </p:cTn>
                        </p:par>
                        <p:par>
                          <p:cTn fill="hold" id="8" nodeType="afterGroup">
                            <p:stCondLst>
                              <p:cond delay="750"/>
                            </p:stCondLst>
                            <p:childTnLst>
                              <p:par>
                                <p:cTn fill="hold" id="9" nodeType="afterEffect" presetClass="entr" presetID="31"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750" fill="hold" id="11"/>
                                        <p:tgtEl>
                                          <p:spTgt spid="2"/>
                                        </p:tgtEl>
                                        <p:attrNameLst>
                                          <p:attrName>ppt_w</p:attrName>
                                        </p:attrNameLst>
                                      </p:cBhvr>
                                      <p:tavLst>
                                        <p:tav tm="0">
                                          <p:val>
                                            <p:fltVal val="0"/>
                                          </p:val>
                                        </p:tav>
                                        <p:tav tm="100000">
                                          <p:val>
                                            <p:strVal val="#ppt_w"/>
                                          </p:val>
                                        </p:tav>
                                      </p:tavLst>
                                    </p:anim>
                                    <p:anim calcmode="lin" valueType="num">
                                      <p:cBhvr>
                                        <p:cTn dur="750" fill="hold" id="12"/>
                                        <p:tgtEl>
                                          <p:spTgt spid="2"/>
                                        </p:tgtEl>
                                        <p:attrNameLst>
                                          <p:attrName>ppt_h</p:attrName>
                                        </p:attrNameLst>
                                      </p:cBhvr>
                                      <p:tavLst>
                                        <p:tav tm="0">
                                          <p:val>
                                            <p:fltVal val="0"/>
                                          </p:val>
                                        </p:tav>
                                        <p:tav tm="100000">
                                          <p:val>
                                            <p:strVal val="#ppt_h"/>
                                          </p:val>
                                        </p:tav>
                                      </p:tavLst>
                                    </p:anim>
                                    <p:anim calcmode="lin" valueType="num">
                                      <p:cBhvr>
                                        <p:cTn dur="750" fill="hold" id="13"/>
                                        <p:tgtEl>
                                          <p:spTgt spid="2"/>
                                        </p:tgtEl>
                                        <p:attrNameLst>
                                          <p:attrName>style.rotation</p:attrName>
                                        </p:attrNameLst>
                                      </p:cBhvr>
                                      <p:tavLst>
                                        <p:tav tm="0">
                                          <p:val>
                                            <p:fltVal val="90"/>
                                          </p:val>
                                        </p:tav>
                                        <p:tav tm="100000">
                                          <p:val>
                                            <p:fltVal val="0"/>
                                          </p:val>
                                        </p:tav>
                                      </p:tavLst>
                                    </p:anim>
                                    <p:animEffect filter="fade" transition="in">
                                      <p:cBhvr>
                                        <p:cTn dur="750" id="14"/>
                                        <p:tgtEl>
                                          <p:spTgt spid="2"/>
                                        </p:tgtEl>
                                      </p:cBhvr>
                                    </p:animEffect>
                                  </p:childTnLst>
                                </p:cTn>
                              </p:par>
                            </p:childTnLst>
                          </p:cTn>
                        </p:par>
                        <p:par>
                          <p:cTn fill="hold" id="15" nodeType="afterGroup">
                            <p:stCondLst>
                              <p:cond delay="1500"/>
                            </p:stCondLst>
                            <p:childTnLst>
                              <p:par>
                                <p:cTn fill="hold" grpId="0" id="16" nodeType="afterEffect" presetClass="entr" presetID="42" presetSubtype="0">
                                  <p:stCondLst>
                                    <p:cond delay="0"/>
                                  </p:stCondLst>
                                  <p:childTnLst>
                                    <p:set>
                                      <p:cBhvr>
                                        <p:cTn dur="1" fill="hold" id="17">
                                          <p:stCondLst>
                                            <p:cond delay="0"/>
                                          </p:stCondLst>
                                        </p:cTn>
                                        <p:tgtEl>
                                          <p:spTgt spid="37"/>
                                        </p:tgtEl>
                                        <p:attrNameLst>
                                          <p:attrName>style.visibility</p:attrName>
                                        </p:attrNameLst>
                                      </p:cBhvr>
                                      <p:to>
                                        <p:strVal val="visible"/>
                                      </p:to>
                                    </p:set>
                                    <p:animEffect filter="fade" transition="in">
                                      <p:cBhvr>
                                        <p:cTn dur="750" id="18"/>
                                        <p:tgtEl>
                                          <p:spTgt spid="37"/>
                                        </p:tgtEl>
                                      </p:cBhvr>
                                    </p:animEffect>
                                    <p:anim calcmode="lin" valueType="num">
                                      <p:cBhvr>
                                        <p:cTn dur="750" fill="hold" id="19"/>
                                        <p:tgtEl>
                                          <p:spTgt spid="37"/>
                                        </p:tgtEl>
                                        <p:attrNameLst>
                                          <p:attrName>ppt_x</p:attrName>
                                        </p:attrNameLst>
                                      </p:cBhvr>
                                      <p:tavLst>
                                        <p:tav tm="0">
                                          <p:val>
                                            <p:strVal val="#ppt_x"/>
                                          </p:val>
                                        </p:tav>
                                        <p:tav tm="100000">
                                          <p:val>
                                            <p:strVal val="#ppt_x"/>
                                          </p:val>
                                        </p:tav>
                                      </p:tavLst>
                                    </p:anim>
                                    <p:anim calcmode="lin" valueType="num">
                                      <p:cBhvr>
                                        <p:cTn dur="750" fill="hold" id="20"/>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BE409FF1-52C5-4BBD-AF61-36E7A040F282}"/>
              </a:ext>
            </a:extLst>
          </p:cNvPr>
          <p:cNvPicPr>
            <a:picLocks noChangeAspect="1"/>
          </p:cNvPicPr>
          <p:nvPr/>
        </p:nvPicPr>
        <p:blipFill>
          <a:blip r:embed="rId2">
            <a:extLst>
              <a:ext uri="{28A0092B-C50C-407E-A947-70E740481C1C}">
                <a14:useLocalDpi val="0"/>
              </a:ext>
            </a:extLst>
          </a:blip>
          <a:stretch>
            <a:fillRect/>
          </a:stretch>
        </p:blipFill>
        <p:spPr>
          <a:xfrm>
            <a:off x="0" y="-133350"/>
            <a:ext cx="12192000" cy="6973063"/>
          </a:xfrm>
          <a:prstGeom prst="rect">
            <a:avLst/>
          </a:prstGeom>
        </p:spPr>
      </p:pic>
      <p:grpSp>
        <p:nvGrpSpPr>
          <p:cNvPr id="15" name="组合 14">
            <a:extLst>
              <a:ext uri="{FF2B5EF4-FFF2-40B4-BE49-F238E27FC236}">
                <a16:creationId xmlns:a16="http://schemas.microsoft.com/office/drawing/2014/main" id="{5EC3B136-CDDB-44D5-BC71-44CEB6C15FC7}"/>
              </a:ext>
            </a:extLst>
          </p:cNvPr>
          <p:cNvGrpSpPr/>
          <p:nvPr/>
        </p:nvGrpSpPr>
        <p:grpSpPr>
          <a:xfrm>
            <a:off x="4674568" y="774455"/>
            <a:ext cx="2842865" cy="505867"/>
            <a:chOff x="1456180" y="2565778"/>
            <a:chExt cx="2842865" cy="505867"/>
          </a:xfrm>
        </p:grpSpPr>
        <p:grpSp>
          <p:nvGrpSpPr>
            <p:cNvPr id="16" name="组合 15">
              <a:extLst>
                <a:ext uri="{FF2B5EF4-FFF2-40B4-BE49-F238E27FC236}">
                  <a16:creationId xmlns:a16="http://schemas.microsoft.com/office/drawing/2014/main" id="{2DB93155-802B-4106-8607-1442AFDB99A7}"/>
                </a:ext>
              </a:extLst>
            </p:cNvPr>
            <p:cNvGrpSpPr/>
            <p:nvPr/>
          </p:nvGrpSpPr>
          <p:grpSpPr>
            <a:xfrm>
              <a:off x="1456180" y="2565778"/>
              <a:ext cx="2842865" cy="505867"/>
              <a:chOff x="1346998" y="2661312"/>
              <a:chExt cx="5598932" cy="996288"/>
            </a:xfrm>
          </p:grpSpPr>
          <p:sp>
            <p:nvSpPr>
              <p:cNvPr id="18" name="椭圆 17">
                <a:extLst>
                  <a:ext uri="{FF2B5EF4-FFF2-40B4-BE49-F238E27FC236}">
                    <a16:creationId xmlns:a16="http://schemas.microsoft.com/office/drawing/2014/main" id="{94533AB8-04E3-45A0-A2E7-B308ACBF619C}"/>
                  </a:ext>
                </a:extLst>
              </p:cNvPr>
              <p:cNvSpPr/>
              <p:nvPr/>
            </p:nvSpPr>
            <p:spPr>
              <a:xfrm>
                <a:off x="1346998" y="2661312"/>
                <a:ext cx="996289" cy="996288"/>
              </a:xfrm>
              <a:prstGeom prst="ellipse">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00">
                  <a:latin charset="-122" panose="020b0200000000000000" pitchFamily="34" typeface="思源黑体 CN ExtraLight"/>
                  <a:ea charset="-122" panose="020b0200000000000000" pitchFamily="34" typeface="思源黑体 CN ExtraLight"/>
                </a:endParaRPr>
              </a:p>
            </p:txBody>
          </p:sp>
          <p:sp>
            <p:nvSpPr>
              <p:cNvPr id="19" name="矩形: 圆角 18">
                <a:extLst>
                  <a:ext uri="{FF2B5EF4-FFF2-40B4-BE49-F238E27FC236}">
                    <a16:creationId xmlns:a16="http://schemas.microsoft.com/office/drawing/2014/main" id="{560258D2-3874-4C9F-8156-28DC4C995445}"/>
                  </a:ext>
                </a:extLst>
              </p:cNvPr>
              <p:cNvSpPr/>
              <p:nvPr/>
            </p:nvSpPr>
            <p:spPr>
              <a:xfrm>
                <a:off x="2532833" y="2661312"/>
                <a:ext cx="4413097" cy="996288"/>
              </a:xfrm>
              <a:prstGeom prst="roundRect">
                <a:avLst>
                  <a:gd fmla="val 50000" name="adj"/>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r>
                  <a:rPr altLang="en-US" lang="zh-CN" sz="2000">
                    <a:latin charset="-122" panose="020b0200000000000000" pitchFamily="34" typeface="思源黑体 CN ExtraLight"/>
                    <a:ea charset="-122" panose="020b0200000000000000" pitchFamily="34" typeface="思源黑体 CN ExtraLight"/>
                    <a:cs typeface="+mn-ea"/>
                    <a:sym typeface="+mn-lt"/>
                  </a:rPr>
                  <a:t>病史介绍</a:t>
                </a:r>
              </a:p>
            </p:txBody>
          </p:sp>
        </p:grpSp>
        <p:sp>
          <p:nvSpPr>
            <p:cNvPr id="17" name="文本框 16">
              <a:extLst>
                <a:ext uri="{FF2B5EF4-FFF2-40B4-BE49-F238E27FC236}">
                  <a16:creationId xmlns:a16="http://schemas.microsoft.com/office/drawing/2014/main" id="{258441C7-9F0B-4002-B6FA-6CB68FBBF003}"/>
                </a:ext>
              </a:extLst>
            </p:cNvPr>
            <p:cNvSpPr txBox="1"/>
            <p:nvPr/>
          </p:nvSpPr>
          <p:spPr>
            <a:xfrm>
              <a:off x="1494952" y="2634045"/>
              <a:ext cx="424180" cy="365760"/>
            </a:xfrm>
            <a:prstGeom prst="rect">
              <a:avLst/>
            </a:prstGeom>
            <a:noFill/>
          </p:spPr>
          <p:txBody>
            <a:bodyPr rtlCol="0" wrap="none">
              <a:spAutoFit/>
            </a:bodyPr>
            <a:lstStyle/>
            <a:p>
              <a:r>
                <a:rPr altLang="zh-CN" lang="en-US">
                  <a:solidFill>
                    <a:schemeClr val="bg1"/>
                  </a:solidFill>
                </a:rPr>
                <a:t>01</a:t>
              </a:r>
            </a:p>
          </p:txBody>
        </p:sp>
      </p:grpSp>
      <p:grpSp>
        <p:nvGrpSpPr>
          <p:cNvPr id="3" name="组合 2">
            <a:extLst>
              <a:ext uri="{FF2B5EF4-FFF2-40B4-BE49-F238E27FC236}">
                <a16:creationId xmlns:a16="http://schemas.microsoft.com/office/drawing/2014/main" id="{E35282E6-D257-45FF-8DF9-83C73C9DC43F}"/>
              </a:ext>
            </a:extLst>
          </p:cNvPr>
          <p:cNvGrpSpPr/>
          <p:nvPr/>
        </p:nvGrpSpPr>
        <p:grpSpPr>
          <a:xfrm>
            <a:off x="1676566" y="1845226"/>
            <a:ext cx="5452684" cy="3770188"/>
            <a:chOff x="3842692" y="1869281"/>
            <a:chExt cx="4511526" cy="3119437"/>
          </a:xfrm>
        </p:grpSpPr>
        <p:grpSp>
          <p:nvGrpSpPr>
            <p:cNvPr id="28" name="组合 27">
              <a:extLst>
                <a:ext uri="{FF2B5EF4-FFF2-40B4-BE49-F238E27FC236}">
                  <a16:creationId xmlns:a16="http://schemas.microsoft.com/office/drawing/2014/main" id="{5A526201-4794-43A5-B2BE-02BC0AC3FDFA}"/>
                </a:ext>
              </a:extLst>
            </p:cNvPr>
            <p:cNvGrpSpPr/>
            <p:nvPr/>
          </p:nvGrpSpPr>
          <p:grpSpPr>
            <a:xfrm>
              <a:off x="3842692" y="2512218"/>
              <a:ext cx="480223" cy="2195513"/>
              <a:chOff x="2177703" y="4168021"/>
              <a:chExt cx="687440" cy="2488408"/>
            </a:xfrm>
          </p:grpSpPr>
          <p:sp>
            <p:nvSpPr>
              <p:cNvPr id="45" name="AutoShape 4">
                <a:extLst>
                  <a:ext uri="{FF2B5EF4-FFF2-40B4-BE49-F238E27FC236}">
                    <a16:creationId xmlns:a16="http://schemas.microsoft.com/office/drawing/2014/main" id="{0E2BDBE7-1018-4B39-A1E1-3322506FED70}"/>
                  </a:ext>
                </a:extLst>
              </p:cNvPr>
              <p:cNvSpPr>
                <a:spLocks noChangeArrowheads="1"/>
              </p:cNvSpPr>
              <p:nvPr/>
            </p:nvSpPr>
            <p:spPr bwMode="ltGray">
              <a:xfrm rot="5400000">
                <a:off x="1313824" y="5105110"/>
                <a:ext cx="2488408" cy="614230"/>
              </a:xfrm>
              <a:prstGeom prst="roundRect">
                <a:avLst>
                  <a:gd fmla="val 50000" name="adj"/>
                </a:avLst>
              </a:prstGeom>
              <a:solidFill>
                <a:srgbClr val="2F54BA"/>
              </a:solidFill>
              <a:ln w="28575">
                <a:solidFill>
                  <a:srgbClr val="FEFEFE"/>
                </a:solidFill>
                <a:round/>
              </a:ln>
              <a:effectLst>
                <a:outerShdw algn="ctr" dir="2700000" dist="53882" rotWithShape="0">
                  <a:schemeClr val="bg2"/>
                </a:outerShdw>
              </a:effectLst>
            </p:spPr>
            <p:txBody>
              <a:bodyPr anchor="ctr" vert="eaVert" wrap="none"/>
              <a:lstStyle>
                <a:lvl1pPr>
                  <a:spcBef>
                    <a:spcPct val="20000"/>
                  </a:spcBef>
                  <a:buFont charset="0" panose="020b0604020202020204" pitchFamily="34" typeface="Arial"/>
                  <a:buChar char="•"/>
                  <a:defRPr sz="3200">
                    <a:solidFill>
                      <a:schemeClr val="tx1"/>
                    </a:solidFill>
                    <a:latin charset="0" panose="020f0502020204030204" pitchFamily="34" typeface="Calibri"/>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9pPr>
              </a:lstStyle>
              <a:p>
                <a:pPr eaLnBrk="1" hangingPunct="1">
                  <a:spcBef>
                    <a:spcPct val="0"/>
                  </a:spcBef>
                  <a:buFontTx/>
                  <a:buNone/>
                </a:pPr>
                <a:endParaRPr altLang="en-US" lang="zh-CN" sz="1200">
                  <a:latin typeface="+mn-lt"/>
                  <a:ea typeface="+mn-ea"/>
                  <a:cs typeface="+mn-ea"/>
                  <a:sym typeface="+mn-lt"/>
                </a:endParaRPr>
              </a:p>
            </p:txBody>
          </p:sp>
          <p:sp>
            <p:nvSpPr>
              <p:cNvPr id="46" name="Rectangle 5">
                <a:extLst>
                  <a:ext uri="{FF2B5EF4-FFF2-40B4-BE49-F238E27FC236}">
                    <a16:creationId xmlns:a16="http://schemas.microsoft.com/office/drawing/2014/main" id="{E117346A-D21C-4BDC-85FA-6A33E06BD84D}"/>
                  </a:ext>
                </a:extLst>
              </p:cNvPr>
              <p:cNvSpPr>
                <a:spLocks noChangeArrowheads="1"/>
              </p:cNvSpPr>
              <p:nvPr/>
            </p:nvSpPr>
            <p:spPr bwMode="white">
              <a:xfrm>
                <a:off x="2237382" y="4459394"/>
                <a:ext cx="541516" cy="16436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lvl1pPr>
                  <a:spcBef>
                    <a:spcPct val="20000"/>
                  </a:spcBef>
                  <a:buFont charset="0" panose="020b0604020202020204" pitchFamily="34" typeface="Arial"/>
                  <a:buChar char="•"/>
                  <a:defRPr sz="3200">
                    <a:solidFill>
                      <a:schemeClr val="tx1"/>
                    </a:solidFill>
                    <a:latin charset="0" panose="020f0502020204030204" pitchFamily="34" typeface="Calibri"/>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9pPr>
              </a:lstStyle>
              <a:p>
                <a:pPr algn="ctr" eaLnBrk="1" hangingPunct="1">
                  <a:spcBef>
                    <a:spcPct val="0"/>
                  </a:spcBef>
                  <a:buFontTx/>
                  <a:buNone/>
                </a:pPr>
                <a:r>
                  <a:rPr altLang="en-US" b="1" lang="zh-CN" sz="1800">
                    <a:solidFill>
                      <a:srgbClr val="FEFEFE"/>
                    </a:solidFill>
                    <a:latin typeface="+mn-lt"/>
                    <a:ea typeface="+mn-ea"/>
                    <a:cs typeface="+mn-ea"/>
                    <a:sym typeface="+mn-lt"/>
                  </a:rPr>
                  <a:t>尿淀粉酶值(U/L)</a:t>
                </a:r>
              </a:p>
            </p:txBody>
          </p:sp>
        </p:grpSp>
        <p:sp>
          <p:nvSpPr>
            <p:cNvPr id="33" name="AutoShape 9">
              <a:extLst>
                <a:ext uri="{FF2B5EF4-FFF2-40B4-BE49-F238E27FC236}">
                  <a16:creationId xmlns:a16="http://schemas.microsoft.com/office/drawing/2014/main" id="{FC55B970-8163-48AC-AE47-A1D624BCB3A7}"/>
                </a:ext>
              </a:extLst>
            </p:cNvPr>
            <p:cNvSpPr>
              <a:spLocks noChangeArrowheads="1"/>
            </p:cNvSpPr>
            <p:nvPr/>
          </p:nvSpPr>
          <p:spPr bwMode="ltGray">
            <a:xfrm flipV="1" rot="16200000">
              <a:off x="7801768" y="4158456"/>
              <a:ext cx="177800" cy="622300"/>
            </a:xfrm>
            <a:prstGeom prst="cube">
              <a:avLst>
                <a:gd fmla="val 23792" name="adj"/>
              </a:avLst>
            </a:prstGeom>
            <a:solidFill>
              <a:srgbClr val="92D050"/>
            </a:solidFill>
            <a:ln>
              <a:noFill/>
            </a:ln>
            <a:extLst>
              <a:ext uri="{91240B29-F687-4F45-9708-019B960494DF}">
                <a14:hiddenLine w="9525">
                  <a:solidFill>
                    <a:srgbClr val="000000"/>
                  </a:solidFill>
                  <a:miter lim="800000"/>
                  <a:headEnd/>
                  <a:tailEnd/>
                </a14:hiddenLine>
              </a:ext>
            </a:extLst>
          </p:spPr>
          <p:txBody>
            <a:bodyPr anchor="ctr" rot="10800000" vert="eaVert" wrap="none"/>
            <a:lstStyle>
              <a:lvl1pPr>
                <a:spcBef>
                  <a:spcPct val="20000"/>
                </a:spcBef>
                <a:buFont charset="0" panose="020b0604020202020204" pitchFamily="34" typeface="Arial"/>
                <a:buChar char="•"/>
                <a:defRPr sz="3200">
                  <a:solidFill>
                    <a:schemeClr val="tx1"/>
                  </a:solidFill>
                  <a:latin charset="0" panose="020f0502020204030204" pitchFamily="34" typeface="Calibri"/>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9pPr>
            </a:lstStyle>
            <a:p>
              <a:pPr eaLnBrk="1" hangingPunct="1">
                <a:spcBef>
                  <a:spcPct val="0"/>
                </a:spcBef>
                <a:buFontTx/>
                <a:buNone/>
              </a:pPr>
              <a:endParaRPr altLang="en-US" lang="zh-CN" sz="1800">
                <a:latin typeface="+mn-lt"/>
                <a:ea typeface="+mn-ea"/>
                <a:cs typeface="+mn-ea"/>
                <a:sym typeface="+mn-lt"/>
              </a:endParaRPr>
            </a:p>
          </p:txBody>
        </p:sp>
        <p:sp>
          <p:nvSpPr>
            <p:cNvPr id="34" name="AutoShape 10">
              <a:extLst>
                <a:ext uri="{FF2B5EF4-FFF2-40B4-BE49-F238E27FC236}">
                  <a16:creationId xmlns:a16="http://schemas.microsoft.com/office/drawing/2014/main" id="{AA420A72-976E-41FA-85A7-03AAE888E794}"/>
                </a:ext>
              </a:extLst>
            </p:cNvPr>
            <p:cNvSpPr>
              <a:spLocks noChangeArrowheads="1"/>
            </p:cNvSpPr>
            <p:nvPr/>
          </p:nvSpPr>
          <p:spPr bwMode="ltGray">
            <a:xfrm flipV="1" rot="16200000">
              <a:off x="5579268" y="3290093"/>
              <a:ext cx="2119313" cy="563563"/>
            </a:xfrm>
            <a:prstGeom prst="cube">
              <a:avLst>
                <a:gd fmla="val 23792" name="adj"/>
              </a:avLst>
            </a:prstGeom>
            <a:solidFill>
              <a:srgbClr val="2F54BA"/>
            </a:solidFill>
            <a:ln>
              <a:noFill/>
            </a:ln>
            <a:extLst>
              <a:ext uri="{91240B29-F687-4F45-9708-019B960494DF}">
                <a14:hiddenLine w="9525">
                  <a:solidFill>
                    <a:srgbClr val="000000"/>
                  </a:solidFill>
                  <a:miter lim="800000"/>
                  <a:headEnd/>
                  <a:tailEnd/>
                </a14:hiddenLine>
              </a:ext>
            </a:extLst>
          </p:spPr>
          <p:txBody>
            <a:bodyPr anchor="ctr" rot="10800000" vert="eaVert" wrap="none"/>
            <a:lstStyle>
              <a:lvl1pPr>
                <a:spcBef>
                  <a:spcPct val="20000"/>
                </a:spcBef>
                <a:buFont charset="0" panose="020b0604020202020204" pitchFamily="34" typeface="Arial"/>
                <a:buChar char="•"/>
                <a:defRPr sz="3200">
                  <a:solidFill>
                    <a:schemeClr val="tx1"/>
                  </a:solidFill>
                  <a:latin charset="0" panose="020f0502020204030204" pitchFamily="34" typeface="Calibri"/>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9pPr>
            </a:lstStyle>
            <a:p>
              <a:pPr eaLnBrk="1" hangingPunct="1">
                <a:spcBef>
                  <a:spcPct val="0"/>
                </a:spcBef>
                <a:buFontTx/>
                <a:buNone/>
              </a:pPr>
              <a:endParaRPr altLang="en-US" lang="zh-CN" sz="1800">
                <a:latin typeface="+mn-lt"/>
                <a:ea typeface="+mn-ea"/>
                <a:cs typeface="+mn-ea"/>
                <a:sym typeface="+mn-lt"/>
              </a:endParaRPr>
            </a:p>
          </p:txBody>
        </p:sp>
        <p:sp>
          <p:nvSpPr>
            <p:cNvPr id="35" name="AutoShape 11">
              <a:extLst>
                <a:ext uri="{FF2B5EF4-FFF2-40B4-BE49-F238E27FC236}">
                  <a16:creationId xmlns:a16="http://schemas.microsoft.com/office/drawing/2014/main" id="{427024AF-D99A-4DB5-9DED-566A251950E5}"/>
                </a:ext>
              </a:extLst>
            </p:cNvPr>
            <p:cNvSpPr>
              <a:spLocks noChangeArrowheads="1"/>
            </p:cNvSpPr>
            <p:nvPr/>
          </p:nvSpPr>
          <p:spPr bwMode="ltGray">
            <a:xfrm flipV="1" rot="16200000">
              <a:off x="5141912" y="3908424"/>
              <a:ext cx="808038" cy="612775"/>
            </a:xfrm>
            <a:prstGeom prst="cube">
              <a:avLst>
                <a:gd fmla="val 23792" name="adj"/>
              </a:avLst>
            </a:prstGeom>
            <a:solidFill>
              <a:srgbClr val="0070C0"/>
            </a:solidFill>
            <a:ln>
              <a:noFill/>
            </a:ln>
            <a:extLst>
              <a:ext uri="{91240B29-F687-4F45-9708-019B960494DF}">
                <a14:hiddenLine w="9525">
                  <a:solidFill>
                    <a:srgbClr val="000000"/>
                  </a:solidFill>
                  <a:miter lim="800000"/>
                  <a:headEnd/>
                  <a:tailEnd/>
                </a14:hiddenLine>
              </a:ext>
            </a:extLst>
          </p:spPr>
          <p:txBody>
            <a:bodyPr anchor="ctr" rot="10800000" vert="eaVert" wrap="none"/>
            <a:lstStyle>
              <a:lvl1pPr>
                <a:spcBef>
                  <a:spcPct val="20000"/>
                </a:spcBef>
                <a:buFont charset="0" panose="020b0604020202020204" pitchFamily="34" typeface="Arial"/>
                <a:buChar char="•"/>
                <a:defRPr sz="3200">
                  <a:solidFill>
                    <a:schemeClr val="tx1"/>
                  </a:solidFill>
                  <a:latin charset="0" panose="020f0502020204030204" pitchFamily="34" typeface="Calibri"/>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9pPr>
            </a:lstStyle>
            <a:p>
              <a:pPr eaLnBrk="1" hangingPunct="1">
                <a:spcBef>
                  <a:spcPct val="0"/>
                </a:spcBef>
                <a:buFontTx/>
                <a:buNone/>
              </a:pPr>
              <a:endParaRPr altLang="en-US" lang="zh-CN" sz="1800">
                <a:latin typeface="+mn-lt"/>
                <a:ea typeface="+mn-ea"/>
                <a:cs typeface="+mn-ea"/>
                <a:sym typeface="+mn-lt"/>
              </a:endParaRPr>
            </a:p>
          </p:txBody>
        </p:sp>
        <p:sp>
          <p:nvSpPr>
            <p:cNvPr id="36" name="Text Box 12">
              <a:extLst>
                <a:ext uri="{FF2B5EF4-FFF2-40B4-BE49-F238E27FC236}">
                  <a16:creationId xmlns:a16="http://schemas.microsoft.com/office/drawing/2014/main" id="{2CAC2B55-41B7-48F8-B222-D3F4F8127D81}"/>
                </a:ext>
              </a:extLst>
            </p:cNvPr>
            <p:cNvSpPr txBox="1">
              <a:spLocks noChangeArrowheads="1"/>
            </p:cNvSpPr>
            <p:nvPr/>
          </p:nvSpPr>
          <p:spPr bwMode="gray">
            <a:xfrm>
              <a:off x="5080793" y="4680743"/>
              <a:ext cx="838200" cy="252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0" panose="020f0502020204030204" pitchFamily="34" typeface="Calibri"/>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9pPr>
            </a:lstStyle>
            <a:p>
              <a:pPr algn="ctr" eaLnBrk="1" hangingPunct="1">
                <a:spcBef>
                  <a:spcPct val="0"/>
                </a:spcBef>
                <a:buFontTx/>
                <a:buNone/>
              </a:pPr>
              <a:r>
                <a:rPr altLang="zh-CN" lang="en-US" sz="1400">
                  <a:solidFill>
                    <a:srgbClr val="2F54BA"/>
                  </a:solidFill>
                  <a:latin typeface="+mn-lt"/>
                  <a:ea typeface="+mn-ea"/>
                  <a:cs typeface="+mn-ea"/>
                  <a:sym typeface="+mn-lt"/>
                </a:rPr>
                <a:t>02.14</a:t>
              </a:r>
            </a:p>
          </p:txBody>
        </p:sp>
        <p:sp>
          <p:nvSpPr>
            <p:cNvPr id="38" name="Text Box 14">
              <a:extLst>
                <a:ext uri="{FF2B5EF4-FFF2-40B4-BE49-F238E27FC236}">
                  <a16:creationId xmlns:a16="http://schemas.microsoft.com/office/drawing/2014/main" id="{69A75245-EEF3-4DFD-95A7-1D0FB1F9B73F}"/>
                </a:ext>
              </a:extLst>
            </p:cNvPr>
            <p:cNvSpPr txBox="1">
              <a:spLocks noChangeArrowheads="1"/>
            </p:cNvSpPr>
            <p:nvPr/>
          </p:nvSpPr>
          <p:spPr bwMode="gray">
            <a:xfrm>
              <a:off x="7384255" y="4675980"/>
              <a:ext cx="914400" cy="252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0" panose="020f0502020204030204" pitchFamily="34" typeface="Calibri"/>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9pPr>
            </a:lstStyle>
            <a:p>
              <a:pPr algn="ctr" eaLnBrk="1" hangingPunct="1">
                <a:spcBef>
                  <a:spcPct val="0"/>
                </a:spcBef>
                <a:buFontTx/>
                <a:buNone/>
              </a:pPr>
              <a:r>
                <a:rPr altLang="zh-CN" lang="en-US" sz="1400">
                  <a:solidFill>
                    <a:srgbClr val="2F54BA"/>
                  </a:solidFill>
                  <a:latin typeface="+mn-lt"/>
                  <a:ea typeface="+mn-ea"/>
                  <a:cs typeface="+mn-ea"/>
                  <a:sym typeface="+mn-lt"/>
                </a:rPr>
                <a:t>02.18</a:t>
              </a:r>
            </a:p>
          </p:txBody>
        </p:sp>
        <p:sp>
          <p:nvSpPr>
            <p:cNvPr id="39" name="Text Box 18">
              <a:extLst>
                <a:ext uri="{FF2B5EF4-FFF2-40B4-BE49-F238E27FC236}">
                  <a16:creationId xmlns:a16="http://schemas.microsoft.com/office/drawing/2014/main" id="{BF7D44C9-CC07-4B5E-9C9A-FBC9DEE9ABA2}"/>
                </a:ext>
              </a:extLst>
            </p:cNvPr>
            <p:cNvSpPr txBox="1">
              <a:spLocks noChangeArrowheads="1"/>
            </p:cNvSpPr>
            <p:nvPr/>
          </p:nvSpPr>
          <p:spPr bwMode="black">
            <a:xfrm>
              <a:off x="6421372" y="3737768"/>
              <a:ext cx="350965" cy="3026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charset="0" panose="020b0604020202020204" pitchFamily="34" typeface="Arial"/>
                <a:buChar char="•"/>
                <a:defRPr sz="3200">
                  <a:solidFill>
                    <a:schemeClr val="tx1"/>
                  </a:solidFill>
                  <a:latin charset="0" panose="020f0502020204030204" pitchFamily="34" typeface="Calibri"/>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9pPr>
            </a:lstStyle>
            <a:p>
              <a:pPr algn="ctr" eaLnBrk="1" hangingPunct="1">
                <a:spcBef>
                  <a:spcPct val="0"/>
                </a:spcBef>
                <a:buFontTx/>
                <a:buNone/>
              </a:pPr>
              <a:r>
                <a:rPr altLang="zh-CN" lang="en-US" sz="1800">
                  <a:solidFill>
                    <a:srgbClr val="FEFEFE"/>
                  </a:solidFill>
                  <a:latin typeface="+mn-lt"/>
                  <a:ea typeface="+mn-ea"/>
                  <a:cs typeface="+mn-ea"/>
                  <a:sym typeface="+mn-lt"/>
                </a:rPr>
                <a:t>70</a:t>
              </a:r>
            </a:p>
          </p:txBody>
        </p:sp>
        <p:sp>
          <p:nvSpPr>
            <p:cNvPr id="40" name="Freeform 6">
              <a:extLst>
                <a:ext uri="{FF2B5EF4-FFF2-40B4-BE49-F238E27FC236}">
                  <a16:creationId xmlns:a16="http://schemas.microsoft.com/office/drawing/2014/main" id="{3B2E2499-20B9-4736-AC75-F922136E0FF9}"/>
                </a:ext>
              </a:extLst>
            </p:cNvPr>
            <p:cNvSpPr/>
            <p:nvPr/>
          </p:nvSpPr>
          <p:spPr bwMode="gray">
            <a:xfrm rot="14984319">
              <a:off x="6918579" y="2920399"/>
              <a:ext cx="1150330" cy="752272"/>
            </a:xfrm>
            <a:custGeom>
              <a:gdLst>
                <a:gd fmla="*/ 0 w 952" name="T0"/>
                <a:gd fmla="*/ 1637581002 h 947" name="T1"/>
                <a:gd fmla="*/ 838974842 w 952" name="T2"/>
                <a:gd fmla="*/ 1280173069 h 947" name="T3"/>
                <a:gd fmla="*/ 834581414 w 952" name="T4"/>
                <a:gd fmla="*/ 1455627230 h 947" name="T5"/>
                <a:gd fmla="*/ 852150932 w 952" name="T6"/>
                <a:gd fmla="*/ 1455627230 h 947" name="T7"/>
                <a:gd fmla="*/ 900470248 w 952" name="T8"/>
                <a:gd fmla="*/ 1455627230 h 947" name="T9"/>
                <a:gd fmla="*/ 988319931 w 952" name="T10"/>
                <a:gd fmla="*/ 1453462165 h 947" name="T11"/>
                <a:gd fmla="*/ 1098134654 w 952" name="T12"/>
                <a:gd fmla="*/ 1444797489 h 947" name="T13"/>
                <a:gd fmla="*/ 1234301556 w 952" name="T14"/>
                <a:gd fmla="*/ 1433966277 h 947" name="T15"/>
                <a:gd fmla="*/ 1388042169 w 952" name="T16"/>
                <a:gd fmla="*/ 1414471861 h 947" name="T17"/>
                <a:gd fmla="*/ 1563743629 w 952" name="T18"/>
                <a:gd fmla="*/ 1388477834 h 947" name="T19"/>
                <a:gd fmla="*/ 1752621180 w 952" name="T20"/>
                <a:gd fmla="*/ 1355987140 h 947" name="T21"/>
                <a:gd fmla="*/ 1950285585 w 952" name="T22"/>
                <a:gd fmla="*/ 1310498697 h 947" name="T23"/>
                <a:gd fmla="*/ 2147483646 w 952" name="T24"/>
                <a:gd fmla="*/ 1252012505 h 947" name="T25"/>
                <a:gd fmla="*/ 2147483646 w 952" name="T26"/>
                <a:gd fmla="*/ 1184863109 h 947" name="T27"/>
                <a:gd fmla="*/ 2147483646 w 952" name="T28"/>
                <a:gd fmla="*/ 1100385834 h 947" name="T29"/>
                <a:gd fmla="*/ 2147483646 w 952" name="T30"/>
                <a:gd fmla="*/ 1002910809 h 947" name="T31"/>
                <a:gd fmla="*/ 2147483646 w 952" name="T32"/>
                <a:gd fmla="*/ 877275221 h 947" name="T33"/>
                <a:gd fmla="*/ 2147483646 w 952" name="T34"/>
                <a:gd fmla="*/ 758139244 h 947" name="T35"/>
                <a:gd fmla="*/ 2147483646 w 952" name="T36"/>
                <a:gd fmla="*/ 645501405 h 947" name="T37"/>
                <a:gd fmla="*/ 2147483646 w 952" name="T38"/>
                <a:gd fmla="*/ 539361705 h 947" name="T39"/>
                <a:gd fmla="*/ 2147483646 w 952" name="T40"/>
                <a:gd fmla="*/ 441886680 h 947" name="T41"/>
                <a:gd fmla="*/ 2147483646 w 952" name="T42"/>
                <a:gd fmla="*/ 355242868 h 947" name="T43"/>
                <a:gd fmla="*/ 2147483646 w 952" name="T44"/>
                <a:gd fmla="*/ 272930658 h 947" name="T45"/>
                <a:gd fmla="*/ 2147483646 w 952" name="T46"/>
                <a:gd fmla="*/ 203614725 h 947" name="T47"/>
                <a:gd fmla="*/ 2147483646 w 952" name="T48"/>
                <a:gd fmla="*/ 142963468 h 947" name="T49"/>
                <a:gd fmla="*/ 2147483646 w 952" name="T50"/>
                <a:gd fmla="*/ 90976886 h 947" name="T51"/>
                <a:gd fmla="*/ 2147483646 w 952" name="T52"/>
                <a:gd fmla="*/ 51986582 h 947" name="T53"/>
                <a:gd fmla="*/ 2147483646 w 952" name="T54"/>
                <a:gd fmla="*/ 25994027 h 947" name="T55"/>
                <a:gd fmla="*/ 2147483646 w 952" name="T56"/>
                <a:gd fmla="*/ 4331602 h 947" name="T57"/>
                <a:gd fmla="*/ 2147483646 w 952" name="T58"/>
                <a:gd fmla="*/ 0 h 947" name="T59"/>
                <a:gd fmla="*/ 2147483646 w 952" name="T60"/>
                <a:gd fmla="*/ 8664676 h 947" name="T61"/>
                <a:gd fmla="*/ 2147483646 w 952" name="T62"/>
                <a:gd fmla="*/ 36823767 h 947" name="T63"/>
                <a:gd fmla="*/ 2147483646 w 952" name="T64"/>
                <a:gd fmla="*/ 77980608 h 947" name="T65"/>
                <a:gd fmla="*/ 2147483646 w 952" name="T66"/>
                <a:gd fmla="*/ 134298792 h 947" name="T67"/>
                <a:gd fmla="*/ 2147483646 w 952" name="T68"/>
                <a:gd fmla="*/ 201448188 h 947" name="T69"/>
                <a:gd fmla="*/ 2147483646 w 952" name="T70"/>
                <a:gd fmla="*/ 281595333 h 947" name="T71"/>
                <a:gd fmla="*/ 2147483646 w 952" name="T72"/>
                <a:gd fmla="*/ 372570747 h 947" name="T73"/>
                <a:gd fmla="*/ 2147483646 w 952" name="T74"/>
                <a:gd fmla="*/ 470045772 h 947" name="T75"/>
                <a:gd fmla="*/ 2147483646 w 952" name="T76"/>
                <a:gd fmla="*/ 571853870 h 947" name="T77"/>
                <a:gd fmla="*/ 2147483646 w 952" name="T78"/>
                <a:gd fmla="*/ 682325172 h 947" name="T79"/>
                <a:gd fmla="*/ 2147483646 w 952" name="T80"/>
                <a:gd fmla="*/ 797129548 h 947" name="T81"/>
                <a:gd fmla="*/ 2147483646 w 952" name="T82"/>
                <a:gd fmla="*/ 911933924 h 947" name="T83"/>
                <a:gd fmla="*/ 2147483646 w 952" name="T84"/>
                <a:gd fmla="*/ 1028903364 h 947" name="T85"/>
                <a:gd fmla="*/ 2147483646 w 952" name="T86"/>
                <a:gd fmla="*/ 1145874277 h 947" name="T87"/>
                <a:gd fmla="*/ 2147483646 w 952" name="T88"/>
                <a:gd fmla="*/ 1260677181 h 947" name="T89"/>
                <a:gd fmla="*/ 2147483646 w 952" name="T90"/>
                <a:gd fmla="*/ 1379813158 h 947" name="T91"/>
                <a:gd fmla="*/ 2147483646 w 952" name="T92"/>
                <a:gd fmla="*/ 1483787794 h 947" name="T93"/>
                <a:gd fmla="*/ 2147483646 w 952" name="T94"/>
                <a:gd fmla="*/ 1572598143 h 947" name="T95"/>
                <a:gd fmla="*/ 1963463771 w 952" name="T96"/>
                <a:gd fmla="*/ 1648412214 h 947" name="T97"/>
                <a:gd fmla="*/ 1739445090 w 952" name="T98"/>
                <a:gd fmla="*/ 1711228536 h 947" name="T99"/>
                <a:gd fmla="*/ 1537387257 w 952" name="T100"/>
                <a:gd fmla="*/ 1761050053 h 947" name="T101"/>
                <a:gd fmla="*/ 1348507611 w 952" name="T102"/>
                <a:gd fmla="*/ 1800038885 h 947" name="T103"/>
                <a:gd fmla="*/ 1185984336 w 952" name="T104"/>
                <a:gd fmla="*/ 1830364514 h 947" name="T105"/>
                <a:gd fmla="*/ 1045424006 w 952" name="T106"/>
                <a:gd fmla="*/ 1852026939 h 947" name="T107"/>
                <a:gd fmla="*/ 931217952 w 952" name="T108"/>
                <a:gd fmla="*/ 1867189753 h 947" name="T109"/>
                <a:gd fmla="*/ 843366173 w 952" name="T110"/>
                <a:gd fmla="*/ 1875852957 h 947" name="T111"/>
                <a:gd fmla="*/ 795048953 w 952" name="T112"/>
                <a:gd fmla="*/ 1880186031 h 947" name="T113"/>
                <a:gd fmla="*/ 773086008 w 952" name="T114"/>
                <a:gd fmla="*/ 1880186031 h 947" name="T115"/>
                <a:gd fmla="*/ 733553546 w 952" name="T116"/>
                <a:gd fmla="*/ 2051308590 h 947" name="T117"/>
                <a:gd fmla="*/ 0 w 952" name="T118"/>
                <a:gd fmla="*/ 1637581002 h 947"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52" name="T180"/>
                <a:gd fmla="*/ 0 h 947" name="T181"/>
                <a:gd fmla="*/ 952 w 952" name="T182"/>
                <a:gd fmla="*/ 947 h 947"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945" w="952">
                  <a:moveTo>
                    <a:pt x="0" y="756"/>
                  </a:moveTo>
                  <a:lnTo>
                    <a:pt x="191" y="591"/>
                  </a:lnTo>
                  <a:lnTo>
                    <a:pt x="190" y="672"/>
                  </a:lnTo>
                  <a:lnTo>
                    <a:pt x="194" y="672"/>
                  </a:lnTo>
                  <a:lnTo>
                    <a:pt x="205" y="672"/>
                  </a:lnTo>
                  <a:lnTo>
                    <a:pt x="225" y="671"/>
                  </a:lnTo>
                  <a:lnTo>
                    <a:pt x="250" y="667"/>
                  </a:lnTo>
                  <a:lnTo>
                    <a:pt x="281" y="662"/>
                  </a:lnTo>
                  <a:lnTo>
                    <a:pt x="316" y="653"/>
                  </a:lnTo>
                  <a:lnTo>
                    <a:pt x="356" y="641"/>
                  </a:lnTo>
                  <a:lnTo>
                    <a:pt x="399" y="626"/>
                  </a:lnTo>
                  <a:lnTo>
                    <a:pt x="444" y="605"/>
                  </a:lnTo>
                  <a:lnTo>
                    <a:pt x="492" y="578"/>
                  </a:lnTo>
                  <a:lnTo>
                    <a:pt x="540" y="547"/>
                  </a:lnTo>
                  <a:lnTo>
                    <a:pt x="587" y="508"/>
                  </a:lnTo>
                  <a:lnTo>
                    <a:pt x="635" y="463"/>
                  </a:lnTo>
                  <a:lnTo>
                    <a:pt x="689" y="405"/>
                  </a:lnTo>
                  <a:lnTo>
                    <a:pt x="737" y="350"/>
                  </a:lnTo>
                  <a:lnTo>
                    <a:pt x="780" y="298"/>
                  </a:lnTo>
                  <a:lnTo>
                    <a:pt x="816" y="249"/>
                  </a:lnTo>
                  <a:lnTo>
                    <a:pt x="847" y="204"/>
                  </a:lnTo>
                  <a:lnTo>
                    <a:pt x="873" y="164"/>
                  </a:lnTo>
                  <a:lnTo>
                    <a:pt x="895" y="126"/>
                  </a:lnTo>
                  <a:lnTo>
                    <a:pt x="913" y="94"/>
                  </a:lnTo>
                  <a:lnTo>
                    <a:pt x="926" y="66"/>
                  </a:lnTo>
                  <a:lnTo>
                    <a:pt x="936" y="42"/>
                  </a:lnTo>
                  <a:lnTo>
                    <a:pt x="944" y="24"/>
                  </a:lnTo>
                  <a:lnTo>
                    <a:pt x="949" y="12"/>
                  </a:lnTo>
                  <a:lnTo>
                    <a:pt x="952" y="2"/>
                  </a:lnTo>
                  <a:lnTo>
                    <a:pt x="952" y="0"/>
                  </a:lnTo>
                  <a:lnTo>
                    <a:pt x="952" y="4"/>
                  </a:lnTo>
                  <a:lnTo>
                    <a:pt x="950" y="17"/>
                  </a:lnTo>
                  <a:lnTo>
                    <a:pt x="948" y="36"/>
                  </a:lnTo>
                  <a:lnTo>
                    <a:pt x="942" y="62"/>
                  </a:lnTo>
                  <a:lnTo>
                    <a:pt x="936" y="93"/>
                  </a:lnTo>
                  <a:lnTo>
                    <a:pt x="927" y="130"/>
                  </a:lnTo>
                  <a:lnTo>
                    <a:pt x="914" y="172"/>
                  </a:lnTo>
                  <a:lnTo>
                    <a:pt x="899" y="217"/>
                  </a:lnTo>
                  <a:lnTo>
                    <a:pt x="881" y="264"/>
                  </a:lnTo>
                  <a:lnTo>
                    <a:pt x="857" y="315"/>
                  </a:lnTo>
                  <a:lnTo>
                    <a:pt x="830" y="368"/>
                  </a:lnTo>
                  <a:lnTo>
                    <a:pt x="798" y="421"/>
                  </a:lnTo>
                  <a:lnTo>
                    <a:pt x="762" y="475"/>
                  </a:lnTo>
                  <a:lnTo>
                    <a:pt x="719" y="529"/>
                  </a:lnTo>
                  <a:lnTo>
                    <a:pt x="671" y="582"/>
                  </a:lnTo>
                  <a:lnTo>
                    <a:pt x="613" y="637"/>
                  </a:lnTo>
                  <a:lnTo>
                    <a:pt x="555" y="685"/>
                  </a:lnTo>
                  <a:lnTo>
                    <a:pt x="500" y="726"/>
                  </a:lnTo>
                  <a:lnTo>
                    <a:pt x="447" y="761"/>
                  </a:lnTo>
                  <a:lnTo>
                    <a:pt x="396" y="790"/>
                  </a:lnTo>
                  <a:lnTo>
                    <a:pt x="350" y="813"/>
                  </a:lnTo>
                  <a:lnTo>
                    <a:pt x="307" y="831"/>
                  </a:lnTo>
                  <a:lnTo>
                    <a:pt x="270" y="845"/>
                  </a:lnTo>
                  <a:lnTo>
                    <a:pt x="238" y="855"/>
                  </a:lnTo>
                  <a:lnTo>
                    <a:pt x="212" y="862"/>
                  </a:lnTo>
                  <a:lnTo>
                    <a:pt x="192" y="866"/>
                  </a:lnTo>
                  <a:lnTo>
                    <a:pt x="181" y="868"/>
                  </a:lnTo>
                  <a:lnTo>
                    <a:pt x="176" y="868"/>
                  </a:lnTo>
                  <a:lnTo>
                    <a:pt x="167" y="947"/>
                  </a:lnTo>
                  <a:lnTo>
                    <a:pt x="0" y="756"/>
                  </a:lnTo>
                  <a:close/>
                </a:path>
              </a:pathLst>
            </a:custGeom>
            <a:solidFill>
              <a:srgbClr val="6EB92B"/>
            </a:solidFill>
            <a:ln>
              <a:noFill/>
            </a:ln>
            <a:effectLst>
              <a:outerShdw algn="ctr" dir="2700000" dist="107763" rotWithShape="0">
                <a:srgbClr val="080808">
                  <a:alpha val="50000"/>
                </a:srgbClr>
              </a:outerShdw>
            </a:effectLst>
          </p:spPr>
          <p:txBody>
            <a:bodyPr vert="eaVert"/>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latin typeface="+mn-lt"/>
                <a:ea typeface="+mn-ea"/>
                <a:cs typeface="+mn-ea"/>
                <a:sym typeface="+mn-lt"/>
              </a:endParaRPr>
            </a:p>
          </p:txBody>
        </p:sp>
        <p:sp>
          <p:nvSpPr>
            <p:cNvPr id="41" name="Text Box 23">
              <a:extLst>
                <a:ext uri="{FF2B5EF4-FFF2-40B4-BE49-F238E27FC236}">
                  <a16:creationId xmlns:a16="http://schemas.microsoft.com/office/drawing/2014/main" id="{89E54C07-D3EA-4DC7-8092-B688BD6DDB44}"/>
                </a:ext>
              </a:extLst>
            </p:cNvPr>
            <p:cNvSpPr txBox="1">
              <a:spLocks noChangeArrowheads="1"/>
            </p:cNvSpPr>
            <p:nvPr/>
          </p:nvSpPr>
          <p:spPr bwMode="gray">
            <a:xfrm>
              <a:off x="5134769" y="3390106"/>
              <a:ext cx="820738" cy="2774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342900" marL="342900">
                <a:spcBef>
                  <a:spcPct val="20000"/>
                </a:spcBef>
                <a:buFont charset="0" panose="020b0604020202020204" pitchFamily="34" typeface="Arial"/>
                <a:buChar char="•"/>
                <a:defRPr sz="3200">
                  <a:solidFill>
                    <a:schemeClr val="tx1"/>
                  </a:solidFill>
                  <a:latin charset="0" panose="020f0502020204030204" pitchFamily="34" typeface="Calibri"/>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9pPr>
            </a:lstStyle>
            <a:p>
              <a:pPr eaLnBrk="1" hangingPunct="1">
                <a:spcBef>
                  <a:spcPct val="50000"/>
                </a:spcBef>
                <a:buFontTx/>
                <a:buNone/>
              </a:pPr>
              <a:r>
                <a:rPr altLang="zh-CN" b="1" lang="en-US" sz="1600">
                  <a:solidFill>
                    <a:srgbClr val="2F54BA"/>
                  </a:solidFill>
                  <a:latin typeface="+mn-lt"/>
                  <a:ea typeface="+mn-ea"/>
                  <a:cs typeface="+mn-ea"/>
                  <a:sym typeface="+mn-lt"/>
                </a:rPr>
                <a:t>2988</a:t>
              </a:r>
            </a:p>
          </p:txBody>
        </p:sp>
        <p:sp>
          <p:nvSpPr>
            <p:cNvPr id="42" name="Text Box 25">
              <a:extLst>
                <a:ext uri="{FF2B5EF4-FFF2-40B4-BE49-F238E27FC236}">
                  <a16:creationId xmlns:a16="http://schemas.microsoft.com/office/drawing/2014/main" id="{B41CDB91-C0E0-4285-8F78-25FD05539255}"/>
                </a:ext>
              </a:extLst>
            </p:cNvPr>
            <p:cNvSpPr txBox="1">
              <a:spLocks noChangeArrowheads="1"/>
            </p:cNvSpPr>
            <p:nvPr/>
          </p:nvSpPr>
          <p:spPr bwMode="gray">
            <a:xfrm>
              <a:off x="6376193" y="1869281"/>
              <a:ext cx="1371600" cy="2774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342900" marL="342900">
                <a:spcBef>
                  <a:spcPct val="20000"/>
                </a:spcBef>
                <a:buFont charset="0" panose="020b0604020202020204" pitchFamily="34" typeface="Arial"/>
                <a:buChar char="•"/>
                <a:defRPr sz="3200">
                  <a:solidFill>
                    <a:schemeClr val="tx1"/>
                  </a:solidFill>
                  <a:latin charset="0" panose="020f0502020204030204" pitchFamily="34" typeface="Calibri"/>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9pPr>
            </a:lstStyle>
            <a:p>
              <a:pPr eaLnBrk="1" hangingPunct="1">
                <a:spcBef>
                  <a:spcPct val="50000"/>
                </a:spcBef>
                <a:buFontTx/>
                <a:buNone/>
              </a:pPr>
              <a:r>
                <a:rPr altLang="zh-CN" b="1" lang="en-US" sz="1600">
                  <a:solidFill>
                    <a:srgbClr val="2F54BA"/>
                  </a:solidFill>
                  <a:latin typeface="+mn-lt"/>
                  <a:ea typeface="+mn-ea"/>
                  <a:cs typeface="+mn-ea"/>
                  <a:sym typeface="+mn-lt"/>
                </a:rPr>
                <a:t>6802</a:t>
              </a:r>
            </a:p>
          </p:txBody>
        </p:sp>
        <p:sp>
          <p:nvSpPr>
            <p:cNvPr id="43" name="Text Box 26">
              <a:extLst>
                <a:ext uri="{FF2B5EF4-FFF2-40B4-BE49-F238E27FC236}">
                  <a16:creationId xmlns:a16="http://schemas.microsoft.com/office/drawing/2014/main" id="{78D17B72-C261-4A21-B069-938BF0610D54}"/>
                </a:ext>
              </a:extLst>
            </p:cNvPr>
            <p:cNvSpPr txBox="1">
              <a:spLocks noChangeArrowheads="1"/>
            </p:cNvSpPr>
            <p:nvPr/>
          </p:nvSpPr>
          <p:spPr bwMode="gray">
            <a:xfrm>
              <a:off x="7509668" y="3856831"/>
              <a:ext cx="844550" cy="252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342900" marL="342900">
                <a:spcBef>
                  <a:spcPct val="20000"/>
                </a:spcBef>
                <a:buFont charset="0" panose="020b0604020202020204" pitchFamily="34" typeface="Arial"/>
                <a:buChar char="•"/>
                <a:defRPr sz="3200">
                  <a:solidFill>
                    <a:schemeClr val="tx1"/>
                  </a:solidFill>
                  <a:latin charset="0" panose="020f0502020204030204" pitchFamily="34" typeface="Calibri"/>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9pPr>
            </a:lstStyle>
            <a:p>
              <a:pPr eaLnBrk="1" hangingPunct="1">
                <a:spcBef>
                  <a:spcPct val="50000"/>
                </a:spcBef>
                <a:buFontTx/>
                <a:buNone/>
              </a:pPr>
              <a:r>
                <a:rPr altLang="zh-CN" b="1" lang="en-US" sz="1400">
                  <a:solidFill>
                    <a:srgbClr val="2F54BA"/>
                  </a:solidFill>
                  <a:latin typeface="+mn-lt"/>
                  <a:ea typeface="+mn-ea"/>
                  <a:cs typeface="+mn-ea"/>
                  <a:sym typeface="+mn-lt"/>
                </a:rPr>
                <a:t>266.7</a:t>
              </a:r>
            </a:p>
          </p:txBody>
        </p:sp>
        <p:sp>
          <p:nvSpPr>
            <p:cNvPr id="44" name="Text Box 14">
              <a:extLst>
                <a:ext uri="{FF2B5EF4-FFF2-40B4-BE49-F238E27FC236}">
                  <a16:creationId xmlns:a16="http://schemas.microsoft.com/office/drawing/2014/main" id="{A3B3402B-D4C7-47CA-AF09-836743AC84C3}"/>
                </a:ext>
              </a:extLst>
            </p:cNvPr>
            <p:cNvSpPr txBox="1">
              <a:spLocks noChangeArrowheads="1"/>
            </p:cNvSpPr>
            <p:nvPr/>
          </p:nvSpPr>
          <p:spPr bwMode="gray">
            <a:xfrm>
              <a:off x="6147593" y="4675980"/>
              <a:ext cx="914400" cy="252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0" panose="020f0502020204030204" pitchFamily="34" typeface="Calibri"/>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9pPr>
            </a:lstStyle>
            <a:p>
              <a:pPr algn="ctr" eaLnBrk="1" hangingPunct="1">
                <a:spcBef>
                  <a:spcPct val="0"/>
                </a:spcBef>
                <a:buFontTx/>
                <a:buNone/>
              </a:pPr>
              <a:r>
                <a:rPr altLang="zh-CN" lang="en-US" sz="1400">
                  <a:solidFill>
                    <a:srgbClr val="2F54BA"/>
                  </a:solidFill>
                  <a:latin typeface="+mn-lt"/>
                  <a:ea typeface="+mn-ea"/>
                  <a:cs typeface="+mn-ea"/>
                  <a:sym typeface="+mn-lt"/>
                </a:rPr>
                <a:t>02.15</a:t>
              </a:r>
            </a:p>
          </p:txBody>
        </p:sp>
      </p:grpSp>
      <p:sp>
        <p:nvSpPr>
          <p:cNvPr id="47" name="矩形: 圆角 46">
            <a:extLst>
              <a:ext uri="{FF2B5EF4-FFF2-40B4-BE49-F238E27FC236}">
                <a16:creationId xmlns:a16="http://schemas.microsoft.com/office/drawing/2014/main" id="{BD7E235F-FD21-4524-A0AB-9C1534C33FF4}"/>
              </a:ext>
            </a:extLst>
          </p:cNvPr>
          <p:cNvSpPr/>
          <p:nvPr/>
        </p:nvSpPr>
        <p:spPr>
          <a:xfrm>
            <a:off x="7855283" y="2929799"/>
            <a:ext cx="2240756" cy="550771"/>
          </a:xfrm>
          <a:prstGeom prst="roundRect">
            <a:avLst/>
          </a:prstGeom>
          <a:solidFill>
            <a:schemeClr val="bg1"/>
          </a:solidFill>
          <a:ln>
            <a:solidFill>
              <a:srgbClr val="2F54BA"/>
            </a:solidFill>
          </a:ln>
          <a:effectLst>
            <a:outerShdw algn="tl" blurRad="1270000" dir="2700000" dist="647700" rotWithShape="0" sx="89000" sy="8900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b="1" lang="en-US" sz="2000">
                <a:solidFill>
                  <a:srgbClr val="2F54BA"/>
                </a:solidFill>
                <a:latin charset="-122" panose="020b0800000000000000" pitchFamily="34" typeface="思源黑体 CN Bold"/>
                <a:ea charset="-122" panose="020b0800000000000000" pitchFamily="34" typeface="思源黑体 CN Bold"/>
                <a:cs typeface="+mn-ea"/>
                <a:sym typeface="+mn-lt"/>
              </a:rPr>
              <a:t>02.14禁食水</a:t>
            </a:r>
          </a:p>
        </p:txBody>
      </p:sp>
      <p:sp>
        <p:nvSpPr>
          <p:cNvPr id="48" name="矩形: 圆角 47">
            <a:extLst>
              <a:ext uri="{FF2B5EF4-FFF2-40B4-BE49-F238E27FC236}">
                <a16:creationId xmlns:a16="http://schemas.microsoft.com/office/drawing/2014/main" id="{2D9F86AD-FF84-4B58-A210-8C62507916E4}"/>
              </a:ext>
            </a:extLst>
          </p:cNvPr>
          <p:cNvSpPr/>
          <p:nvPr/>
        </p:nvSpPr>
        <p:spPr>
          <a:xfrm>
            <a:off x="7855283" y="3775919"/>
            <a:ext cx="2240756" cy="550771"/>
          </a:xfrm>
          <a:prstGeom prst="roundRect">
            <a:avLst/>
          </a:prstGeom>
          <a:solidFill>
            <a:schemeClr val="bg1"/>
          </a:solidFill>
          <a:ln>
            <a:solidFill>
              <a:srgbClr val="2F54BA"/>
            </a:solidFill>
          </a:ln>
          <a:effectLst>
            <a:outerShdw algn="tl" blurRad="1270000" dir="2700000" dist="647700" rotWithShape="0" sx="89000" sy="8900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b="1" lang="en-US" sz="2000">
                <a:solidFill>
                  <a:srgbClr val="2F54BA"/>
                </a:solidFill>
                <a:latin charset="-122" panose="020b0800000000000000" pitchFamily="34" typeface="思源黑体 CN Bold"/>
                <a:ea charset="-122" panose="020b0800000000000000" pitchFamily="34" typeface="思源黑体 CN Bold"/>
                <a:cs typeface="+mn-ea"/>
                <a:sym typeface="+mn-lt"/>
              </a:rPr>
              <a:t>02.22流质饮食</a:t>
            </a:r>
          </a:p>
        </p:txBody>
      </p:sp>
    </p:spTree>
    <p:extLst>
      <p:ext uri="{BB962C8B-B14F-4D97-AF65-F5344CB8AC3E}">
        <p14:creationId val="790614789"/>
      </p:ext>
    </p:extLst>
  </p:cSld>
  <p:clrMapOvr>
    <a:masterClrMapping/>
  </p:clrMapOvr>
  <p:transition advTm="100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750" id="7"/>
                                        <p:tgtEl>
                                          <p:spTgt spid="15"/>
                                        </p:tgtEl>
                                      </p:cBhvr>
                                    </p:animEffect>
                                  </p:childTnLst>
                                </p:cTn>
                              </p:par>
                            </p:childTnLst>
                          </p:cTn>
                        </p:par>
                        <p:par>
                          <p:cTn fill="hold" id="8" nodeType="afterGroup">
                            <p:stCondLst>
                              <p:cond delay="750"/>
                            </p:stCondLst>
                            <p:childTnLst>
                              <p:par>
                                <p:cTn fill="hold" id="9" nodeType="afterEffect" presetClass="entr" presetID="22" presetSubtype="4">
                                  <p:stCondLst>
                                    <p:cond delay="0"/>
                                  </p:stCondLst>
                                  <p:childTnLst>
                                    <p:set>
                                      <p:cBhvr>
                                        <p:cTn dur="1" fill="hold" id="10">
                                          <p:stCondLst>
                                            <p:cond delay="0"/>
                                          </p:stCondLst>
                                        </p:cTn>
                                        <p:tgtEl>
                                          <p:spTgt spid="3"/>
                                        </p:tgtEl>
                                        <p:attrNameLst>
                                          <p:attrName>style.visibility</p:attrName>
                                        </p:attrNameLst>
                                      </p:cBhvr>
                                      <p:to>
                                        <p:strVal val="visible"/>
                                      </p:to>
                                    </p:set>
                                    <p:animEffect filter="wipe(down)" transition="in">
                                      <p:cBhvr>
                                        <p:cTn dur="750" id="11"/>
                                        <p:tgtEl>
                                          <p:spTgt spid="3"/>
                                        </p:tgtEl>
                                      </p:cBhvr>
                                    </p:animEffect>
                                  </p:childTnLst>
                                </p:cTn>
                              </p:par>
                            </p:childTnLst>
                          </p:cTn>
                        </p:par>
                        <p:par>
                          <p:cTn fill="hold" id="12" nodeType="afterGroup">
                            <p:stCondLst>
                              <p:cond delay="1500"/>
                            </p:stCondLst>
                            <p:childTnLst>
                              <p:par>
                                <p:cTn fill="hold" grpId="0" id="13" nodeType="afterEffect" presetClass="entr" presetID="31" presetSubtype="0">
                                  <p:stCondLst>
                                    <p:cond delay="0"/>
                                  </p:stCondLst>
                                  <p:childTnLst>
                                    <p:set>
                                      <p:cBhvr>
                                        <p:cTn dur="1" fill="hold" id="14">
                                          <p:stCondLst>
                                            <p:cond delay="0"/>
                                          </p:stCondLst>
                                        </p:cTn>
                                        <p:tgtEl>
                                          <p:spTgt spid="47"/>
                                        </p:tgtEl>
                                        <p:attrNameLst>
                                          <p:attrName>style.visibility</p:attrName>
                                        </p:attrNameLst>
                                      </p:cBhvr>
                                      <p:to>
                                        <p:strVal val="visible"/>
                                      </p:to>
                                    </p:set>
                                    <p:anim calcmode="lin" valueType="num">
                                      <p:cBhvr>
                                        <p:cTn dur="750" fill="hold" id="15"/>
                                        <p:tgtEl>
                                          <p:spTgt spid="47"/>
                                        </p:tgtEl>
                                        <p:attrNameLst>
                                          <p:attrName>ppt_w</p:attrName>
                                        </p:attrNameLst>
                                      </p:cBhvr>
                                      <p:tavLst>
                                        <p:tav tm="0">
                                          <p:val>
                                            <p:fltVal val="0"/>
                                          </p:val>
                                        </p:tav>
                                        <p:tav tm="100000">
                                          <p:val>
                                            <p:strVal val="#ppt_w"/>
                                          </p:val>
                                        </p:tav>
                                      </p:tavLst>
                                    </p:anim>
                                    <p:anim calcmode="lin" valueType="num">
                                      <p:cBhvr>
                                        <p:cTn dur="750" fill="hold" id="16"/>
                                        <p:tgtEl>
                                          <p:spTgt spid="47"/>
                                        </p:tgtEl>
                                        <p:attrNameLst>
                                          <p:attrName>ppt_h</p:attrName>
                                        </p:attrNameLst>
                                      </p:cBhvr>
                                      <p:tavLst>
                                        <p:tav tm="0">
                                          <p:val>
                                            <p:fltVal val="0"/>
                                          </p:val>
                                        </p:tav>
                                        <p:tav tm="100000">
                                          <p:val>
                                            <p:strVal val="#ppt_h"/>
                                          </p:val>
                                        </p:tav>
                                      </p:tavLst>
                                    </p:anim>
                                    <p:anim calcmode="lin" valueType="num">
                                      <p:cBhvr>
                                        <p:cTn dur="750" fill="hold" id="17"/>
                                        <p:tgtEl>
                                          <p:spTgt spid="47"/>
                                        </p:tgtEl>
                                        <p:attrNameLst>
                                          <p:attrName>style.rotation</p:attrName>
                                        </p:attrNameLst>
                                      </p:cBhvr>
                                      <p:tavLst>
                                        <p:tav tm="0">
                                          <p:val>
                                            <p:fltVal val="90"/>
                                          </p:val>
                                        </p:tav>
                                        <p:tav tm="100000">
                                          <p:val>
                                            <p:fltVal val="0"/>
                                          </p:val>
                                        </p:tav>
                                      </p:tavLst>
                                    </p:anim>
                                    <p:animEffect filter="fade" transition="in">
                                      <p:cBhvr>
                                        <p:cTn dur="750" id="18"/>
                                        <p:tgtEl>
                                          <p:spTgt spid="47"/>
                                        </p:tgtEl>
                                      </p:cBhvr>
                                    </p:animEffect>
                                  </p:childTnLst>
                                </p:cTn>
                              </p:par>
                            </p:childTnLst>
                          </p:cTn>
                        </p:par>
                        <p:par>
                          <p:cTn fill="hold" id="19" nodeType="afterGroup">
                            <p:stCondLst>
                              <p:cond delay="2250"/>
                            </p:stCondLst>
                            <p:childTnLst>
                              <p:par>
                                <p:cTn fill="hold" grpId="0" id="20" nodeType="afterEffect" presetClass="entr" presetID="31" presetSubtype="0">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p:cTn dur="750" fill="hold" id="22"/>
                                        <p:tgtEl>
                                          <p:spTgt spid="48"/>
                                        </p:tgtEl>
                                        <p:attrNameLst>
                                          <p:attrName>ppt_w</p:attrName>
                                        </p:attrNameLst>
                                      </p:cBhvr>
                                      <p:tavLst>
                                        <p:tav tm="0">
                                          <p:val>
                                            <p:fltVal val="0"/>
                                          </p:val>
                                        </p:tav>
                                        <p:tav tm="100000">
                                          <p:val>
                                            <p:strVal val="#ppt_w"/>
                                          </p:val>
                                        </p:tav>
                                      </p:tavLst>
                                    </p:anim>
                                    <p:anim calcmode="lin" valueType="num">
                                      <p:cBhvr>
                                        <p:cTn dur="750" fill="hold" id="23"/>
                                        <p:tgtEl>
                                          <p:spTgt spid="48"/>
                                        </p:tgtEl>
                                        <p:attrNameLst>
                                          <p:attrName>ppt_h</p:attrName>
                                        </p:attrNameLst>
                                      </p:cBhvr>
                                      <p:tavLst>
                                        <p:tav tm="0">
                                          <p:val>
                                            <p:fltVal val="0"/>
                                          </p:val>
                                        </p:tav>
                                        <p:tav tm="100000">
                                          <p:val>
                                            <p:strVal val="#ppt_h"/>
                                          </p:val>
                                        </p:tav>
                                      </p:tavLst>
                                    </p:anim>
                                    <p:anim calcmode="lin" valueType="num">
                                      <p:cBhvr>
                                        <p:cTn dur="750" fill="hold" id="24"/>
                                        <p:tgtEl>
                                          <p:spTgt spid="48"/>
                                        </p:tgtEl>
                                        <p:attrNameLst>
                                          <p:attrName>style.rotation</p:attrName>
                                        </p:attrNameLst>
                                      </p:cBhvr>
                                      <p:tavLst>
                                        <p:tav tm="0">
                                          <p:val>
                                            <p:fltVal val="90"/>
                                          </p:val>
                                        </p:tav>
                                        <p:tav tm="100000">
                                          <p:val>
                                            <p:fltVal val="0"/>
                                          </p:val>
                                        </p:tav>
                                      </p:tavLst>
                                    </p:anim>
                                    <p:animEffect filter="fade" transition="in">
                                      <p:cBhvr>
                                        <p:cTn dur="750" id="25"/>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a:extLst>
              <a:ext uri="{FF2B5EF4-FFF2-40B4-BE49-F238E27FC236}">
                <a16:creationId xmlns:a16="http://schemas.microsoft.com/office/drawing/2014/main" id="{FD2CF2FE-6143-4890-B2C7-D9026061D263}"/>
              </a:ext>
            </a:extLst>
          </p:cNvPr>
          <p:cNvPicPr>
            <a:picLocks noChangeAspect="1"/>
          </p:cNvPicPr>
          <p:nvPr/>
        </p:nvPicPr>
        <p:blipFill>
          <a:blip r:embed="rId2">
            <a:extLst>
              <a:ext uri="{28A0092B-C50C-407E-A947-70E740481C1C}">
                <a14:useLocalDpi val="0"/>
              </a:ext>
            </a:extLst>
          </a:blip>
          <a:stretch>
            <a:fillRect/>
          </a:stretch>
        </p:blipFill>
        <p:spPr>
          <a:xfrm>
            <a:off x="0" y="-133350"/>
            <a:ext cx="12192000" cy="6973063"/>
          </a:xfrm>
          <a:prstGeom prst="rect">
            <a:avLst/>
          </a:prstGeom>
        </p:spPr>
      </p:pic>
      <p:grpSp>
        <p:nvGrpSpPr>
          <p:cNvPr id="9" name="组合 8">
            <a:extLst>
              <a:ext uri="{FF2B5EF4-FFF2-40B4-BE49-F238E27FC236}">
                <a16:creationId xmlns:a16="http://schemas.microsoft.com/office/drawing/2014/main" id="{5F21C51B-DADD-4BC0-A970-8E2FE097BE03}"/>
              </a:ext>
            </a:extLst>
          </p:cNvPr>
          <p:cNvGrpSpPr/>
          <p:nvPr/>
        </p:nvGrpSpPr>
        <p:grpSpPr>
          <a:xfrm>
            <a:off x="8785638" y="2329505"/>
            <a:ext cx="2034947" cy="792293"/>
            <a:chOff x="9017650" y="2329505"/>
            <a:chExt cx="2034947" cy="792293"/>
          </a:xfrm>
        </p:grpSpPr>
        <p:sp>
          <p:nvSpPr>
            <p:cNvPr id="67" name="文本框 98">
              <a:extLst>
                <a:ext uri="{FF2B5EF4-FFF2-40B4-BE49-F238E27FC236}">
                  <a16:creationId xmlns:a16="http://schemas.microsoft.com/office/drawing/2014/main" id="{CBDFB33F-4F00-496A-823C-31FC986BFEDD}"/>
                </a:ext>
              </a:extLst>
            </p:cNvPr>
            <p:cNvSpPr txBox="1"/>
            <p:nvPr/>
          </p:nvSpPr>
          <p:spPr>
            <a:xfrm>
              <a:off x="10122764" y="2329505"/>
              <a:ext cx="929833" cy="7620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r>
                <a:rPr altLang="zh-CN" lang="en-US" sz="4400">
                  <a:solidFill>
                    <a:srgbClr val="2F54BA"/>
                  </a:solidFill>
                  <a:latin charset="-122" panose="020b0a00000000000000" pitchFamily="34" typeface="思源黑体 CN Heavy"/>
                  <a:ea charset="-122" panose="020b0a00000000000000" pitchFamily="34" typeface="思源黑体 CN Heavy"/>
                </a:rPr>
                <a:t>02</a:t>
              </a:r>
            </a:p>
          </p:txBody>
        </p:sp>
        <p:cxnSp>
          <p:nvCxnSpPr>
            <p:cNvPr id="70" name="直接连接符 69">
              <a:extLst>
                <a:ext uri="{FF2B5EF4-FFF2-40B4-BE49-F238E27FC236}">
                  <a16:creationId xmlns:a16="http://schemas.microsoft.com/office/drawing/2014/main" id="{B009EB0C-EA23-4659-8FE6-29B796B21D0C}"/>
                </a:ext>
              </a:extLst>
            </p:cNvPr>
            <p:cNvCxnSpPr/>
            <p:nvPr/>
          </p:nvCxnSpPr>
          <p:spPr>
            <a:xfrm>
              <a:off x="9017650" y="3121798"/>
              <a:ext cx="1922244" cy="0"/>
            </a:xfrm>
            <a:prstGeom prst="line">
              <a:avLst/>
            </a:prstGeom>
            <a:ln>
              <a:solidFill>
                <a:srgbClr val="2F54BA"/>
              </a:solidFill>
            </a:ln>
          </p:spPr>
          <p:style>
            <a:lnRef idx="1">
              <a:schemeClr val="accent3"/>
            </a:lnRef>
            <a:fillRef idx="0">
              <a:schemeClr val="accent3"/>
            </a:fillRef>
            <a:effectRef idx="0">
              <a:schemeClr val="accent3"/>
            </a:effectRef>
            <a:fontRef idx="minor">
              <a:schemeClr val="tx1"/>
            </a:fontRef>
          </p:style>
        </p:cxnSp>
      </p:grpSp>
      <p:sp>
        <p:nvSpPr>
          <p:cNvPr id="71" name="文本框 62">
            <a:extLst>
              <a:ext uri="{FF2B5EF4-FFF2-40B4-BE49-F238E27FC236}">
                <a16:creationId xmlns:a16="http://schemas.microsoft.com/office/drawing/2014/main" id="{969787CC-6C84-483B-8CBA-5EC2F2DCB8A7}"/>
              </a:ext>
            </a:extLst>
          </p:cNvPr>
          <p:cNvSpPr txBox="1"/>
          <p:nvPr/>
        </p:nvSpPr>
        <p:spPr>
          <a:xfrm>
            <a:off x="5295901" y="3251223"/>
            <a:ext cx="5649581" cy="10058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6000">
                <a:solidFill>
                  <a:srgbClr val="2F54BA"/>
                </a:solidFill>
                <a:latin charset="-122" panose="020b0800000000000000" pitchFamily="34" typeface="思源黑体 CN Bold"/>
                <a:ea charset="-122" panose="020b0800000000000000" pitchFamily="34" typeface="思源黑体 CN Bold"/>
                <a:cs typeface="+mn-ea"/>
                <a:sym typeface="+mn-lt"/>
              </a:rPr>
              <a:t>胰腺炎相关知识</a:t>
            </a:r>
          </a:p>
        </p:txBody>
      </p:sp>
      <p:grpSp>
        <p:nvGrpSpPr>
          <p:cNvPr id="10" name="组合 9">
            <a:extLst>
              <a:ext uri="{FF2B5EF4-FFF2-40B4-BE49-F238E27FC236}">
                <a16:creationId xmlns:a16="http://schemas.microsoft.com/office/drawing/2014/main" id="{9AC6FA79-7375-45DE-A2C9-22BA918A1F81}"/>
              </a:ext>
            </a:extLst>
          </p:cNvPr>
          <p:cNvGrpSpPr/>
          <p:nvPr/>
        </p:nvGrpSpPr>
        <p:grpSpPr>
          <a:xfrm>
            <a:off x="5493155" y="4541694"/>
            <a:ext cx="5141308" cy="314034"/>
            <a:chOff x="5725167" y="4541694"/>
            <a:chExt cx="5141308" cy="314034"/>
          </a:xfrm>
        </p:grpSpPr>
        <p:sp>
          <p:nvSpPr>
            <p:cNvPr id="68" name="圆: 空心 67">
              <a:extLst>
                <a:ext uri="{FF2B5EF4-FFF2-40B4-BE49-F238E27FC236}">
                  <a16:creationId xmlns:a16="http://schemas.microsoft.com/office/drawing/2014/main" id="{A42B4A91-69F2-4A7B-AF80-A3D7DC597C7B}"/>
                </a:ext>
              </a:extLst>
            </p:cNvPr>
            <p:cNvSpPr/>
            <p:nvPr/>
          </p:nvSpPr>
          <p:spPr>
            <a:xfrm>
              <a:off x="5725167" y="4541694"/>
              <a:ext cx="314034" cy="314034"/>
            </a:xfrm>
            <a:prstGeom prst="donut">
              <a:avLst>
                <a:gd fmla="val 5134" name="adj"/>
              </a:avLst>
            </a:prstGeom>
            <a:solidFill>
              <a:srgbClr val="FF9E00"/>
            </a:solidFill>
            <a:ln algn="ctr" cap="flat" cmpd="sng" w="12700">
              <a:solidFill>
                <a:srgbClr val="2F54BA"/>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72" name="组合 71">
              <a:extLst>
                <a:ext uri="{FF2B5EF4-FFF2-40B4-BE49-F238E27FC236}">
                  <a16:creationId xmlns:a16="http://schemas.microsoft.com/office/drawing/2014/main" id="{9E878A1F-5E78-46A6-962B-987278934717}"/>
                </a:ext>
              </a:extLst>
            </p:cNvPr>
            <p:cNvGrpSpPr/>
            <p:nvPr/>
          </p:nvGrpSpPr>
          <p:grpSpPr>
            <a:xfrm>
              <a:off x="8286130" y="4541694"/>
              <a:ext cx="2580345" cy="118853"/>
              <a:chOff x="9204217" y="4110247"/>
              <a:chExt cx="2580345" cy="118853"/>
            </a:xfrm>
            <a:solidFill>
              <a:srgbClr val="2F54BA"/>
            </a:solidFill>
          </p:grpSpPr>
          <p:sp>
            <p:nvSpPr>
              <p:cNvPr id="73" name="椭圆 72">
                <a:extLst>
                  <a:ext uri="{FF2B5EF4-FFF2-40B4-BE49-F238E27FC236}">
                    <a16:creationId xmlns:a16="http://schemas.microsoft.com/office/drawing/2014/main" id="{A801D43D-102A-48CE-B5E2-D2B2A0F2DE4D}"/>
                  </a:ext>
                </a:extLst>
              </p:cNvPr>
              <p:cNvSpPr/>
              <p:nvPr/>
            </p:nvSpPr>
            <p:spPr>
              <a:xfrm>
                <a:off x="11665709" y="4110247"/>
                <a:ext cx="118853" cy="118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74" name="椭圆 73">
                <a:extLst>
                  <a:ext uri="{FF2B5EF4-FFF2-40B4-BE49-F238E27FC236}">
                    <a16:creationId xmlns:a16="http://schemas.microsoft.com/office/drawing/2014/main" id="{8AC73235-2532-4CB1-8663-39D63F15AA52}"/>
                  </a:ext>
                </a:extLst>
              </p:cNvPr>
              <p:cNvSpPr/>
              <p:nvPr/>
            </p:nvSpPr>
            <p:spPr>
              <a:xfrm>
                <a:off x="11446342" y="4110247"/>
                <a:ext cx="118853" cy="118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75" name="椭圆 74">
                <a:extLst>
                  <a:ext uri="{FF2B5EF4-FFF2-40B4-BE49-F238E27FC236}">
                    <a16:creationId xmlns:a16="http://schemas.microsoft.com/office/drawing/2014/main" id="{8421D6DD-BDC7-428A-AE54-4DE1F539CAE0}"/>
                  </a:ext>
                </a:extLst>
              </p:cNvPr>
              <p:cNvSpPr/>
              <p:nvPr/>
            </p:nvSpPr>
            <p:spPr>
              <a:xfrm>
                <a:off x="11226975" y="4110247"/>
                <a:ext cx="118853" cy="118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cxnSp>
            <p:nvCxnSpPr>
              <p:cNvPr id="76" name="直接连接符 75">
                <a:extLst>
                  <a:ext uri="{FF2B5EF4-FFF2-40B4-BE49-F238E27FC236}">
                    <a16:creationId xmlns:a16="http://schemas.microsoft.com/office/drawing/2014/main" id="{3FC5E71D-FE38-42F3-AAC9-9860C4550A7A}"/>
                  </a:ext>
                </a:extLst>
              </p:cNvPr>
              <p:cNvCxnSpPr/>
              <p:nvPr/>
            </p:nvCxnSpPr>
            <p:spPr>
              <a:xfrm>
                <a:off x="9204217" y="4169673"/>
                <a:ext cx="1922244" cy="0"/>
              </a:xfrm>
              <a:prstGeom prst="line">
                <a:avLst/>
              </a:prstGeom>
              <a:grpFill/>
              <a:ln>
                <a:solidFill>
                  <a:srgbClr val="2F54BA"/>
                </a:solidFill>
              </a:ln>
            </p:spPr>
            <p:style>
              <a:lnRef idx="1">
                <a:schemeClr val="accent3"/>
              </a:lnRef>
              <a:fillRef idx="0">
                <a:schemeClr val="accent3"/>
              </a:fillRef>
              <a:effectRef idx="0">
                <a:schemeClr val="accent3"/>
              </a:effectRef>
              <a:fontRef idx="minor">
                <a:schemeClr val="tx1"/>
              </a:fontRef>
            </p:style>
          </p:cxnSp>
        </p:grpSp>
      </p:grpSp>
      <p:pic>
        <p:nvPicPr>
          <p:cNvPr id="8" name="图片 7">
            <a:extLst>
              <a:ext uri="{FF2B5EF4-FFF2-40B4-BE49-F238E27FC236}">
                <a16:creationId xmlns:a16="http://schemas.microsoft.com/office/drawing/2014/main" id="{EC8FDBC8-8F79-4827-9EA8-5AA1C0552A96}"/>
              </a:ext>
            </a:extLst>
          </p:cNvPr>
          <p:cNvPicPr>
            <a:picLocks noChangeAspect="1"/>
          </p:cNvPicPr>
          <p:nvPr/>
        </p:nvPicPr>
        <p:blipFill>
          <a:blip r:embed="rId3">
            <a:extLst>
              <a:ext uri="{28A0092B-C50C-407E-A947-70E740481C1C}">
                <a14:useLocalDpi val="0"/>
              </a:ext>
            </a:extLst>
          </a:blip>
          <a:srcRect b="7578" l="16952" r="16659" t="5051"/>
          <a:stretch>
            <a:fillRect/>
          </a:stretch>
        </p:blipFill>
        <p:spPr>
          <a:xfrm>
            <a:off x="725412" y="1037233"/>
            <a:ext cx="5056258" cy="4995724"/>
          </a:xfrm>
          <a:prstGeom prst="rect">
            <a:avLst/>
          </a:prstGeom>
        </p:spPr>
      </p:pic>
    </p:spTree>
    <p:extLst>
      <p:ext uri="{BB962C8B-B14F-4D97-AF65-F5344CB8AC3E}">
        <p14:creationId val="3061267810"/>
      </p:ext>
    </p:extLst>
  </p:cSld>
  <p:clrMapOvr>
    <a:masterClrMapping/>
  </p:clrMapOvr>
  <mc:AlternateContent>
    <mc:Choice Requires="p14">
      <p:transition advTm="1000" p14:dur="1250" spd="slow">
        <p14:flip dir="r"/>
      </p:transition>
    </mc:Choice>
    <mc:Fallback>
      <p:transition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heel(1)" transition="in">
                                      <p:cBhvr>
                                        <p:cTn dur="750" id="7"/>
                                        <p:tgtEl>
                                          <p:spTgt spid="8"/>
                                        </p:tgtEl>
                                      </p:cBhvr>
                                    </p:animEffect>
                                  </p:childTnLst>
                                </p:cTn>
                              </p:par>
                            </p:childTnLst>
                          </p:cTn>
                        </p:par>
                        <p:par>
                          <p:cTn fill="hold" id="8" nodeType="afterGroup">
                            <p:stCondLst>
                              <p:cond delay="750"/>
                            </p:stCondLst>
                            <p:childTnLst>
                              <p:par>
                                <p:cTn fill="hold" id="9" nodeType="afterEffect" presetClass="entr" presetID="31" presetSubtype="0">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p:cTn dur="750" fill="hold" id="11"/>
                                        <p:tgtEl>
                                          <p:spTgt spid="9"/>
                                        </p:tgtEl>
                                        <p:attrNameLst>
                                          <p:attrName>ppt_w</p:attrName>
                                        </p:attrNameLst>
                                      </p:cBhvr>
                                      <p:tavLst>
                                        <p:tav tm="0">
                                          <p:val>
                                            <p:fltVal val="0"/>
                                          </p:val>
                                        </p:tav>
                                        <p:tav tm="100000">
                                          <p:val>
                                            <p:strVal val="#ppt_w"/>
                                          </p:val>
                                        </p:tav>
                                      </p:tavLst>
                                    </p:anim>
                                    <p:anim calcmode="lin" valueType="num">
                                      <p:cBhvr>
                                        <p:cTn dur="750" fill="hold" id="12"/>
                                        <p:tgtEl>
                                          <p:spTgt spid="9"/>
                                        </p:tgtEl>
                                        <p:attrNameLst>
                                          <p:attrName>ppt_h</p:attrName>
                                        </p:attrNameLst>
                                      </p:cBhvr>
                                      <p:tavLst>
                                        <p:tav tm="0">
                                          <p:val>
                                            <p:fltVal val="0"/>
                                          </p:val>
                                        </p:tav>
                                        <p:tav tm="100000">
                                          <p:val>
                                            <p:strVal val="#ppt_h"/>
                                          </p:val>
                                        </p:tav>
                                      </p:tavLst>
                                    </p:anim>
                                    <p:anim calcmode="lin" valueType="num">
                                      <p:cBhvr>
                                        <p:cTn dur="750" fill="hold" id="13"/>
                                        <p:tgtEl>
                                          <p:spTgt spid="9"/>
                                        </p:tgtEl>
                                        <p:attrNameLst>
                                          <p:attrName>style.rotation</p:attrName>
                                        </p:attrNameLst>
                                      </p:cBhvr>
                                      <p:tavLst>
                                        <p:tav tm="0">
                                          <p:val>
                                            <p:fltVal val="90"/>
                                          </p:val>
                                        </p:tav>
                                        <p:tav tm="100000">
                                          <p:val>
                                            <p:fltVal val="0"/>
                                          </p:val>
                                        </p:tav>
                                      </p:tavLst>
                                    </p:anim>
                                    <p:animEffect filter="fade" transition="in">
                                      <p:cBhvr>
                                        <p:cTn dur="750" id="14"/>
                                        <p:tgtEl>
                                          <p:spTgt spid="9"/>
                                        </p:tgtEl>
                                      </p:cBhvr>
                                    </p:animEffect>
                                  </p:childTnLst>
                                </p:cTn>
                              </p:par>
                            </p:childTnLst>
                          </p:cTn>
                        </p:par>
                        <p:par>
                          <p:cTn fill="hold" id="15" nodeType="afterGroup">
                            <p:stCondLst>
                              <p:cond delay="1500"/>
                            </p:stCondLst>
                            <p:childTnLst>
                              <p:par>
                                <p:cTn fill="hold" grpId="0" id="16" nodeType="afterEffect" presetClass="entr" presetID="16" presetSubtype="21">
                                  <p:stCondLst>
                                    <p:cond delay="0"/>
                                  </p:stCondLst>
                                  <p:childTnLst>
                                    <p:set>
                                      <p:cBhvr>
                                        <p:cTn dur="1" fill="hold" id="17">
                                          <p:stCondLst>
                                            <p:cond delay="0"/>
                                          </p:stCondLst>
                                        </p:cTn>
                                        <p:tgtEl>
                                          <p:spTgt spid="71"/>
                                        </p:tgtEl>
                                        <p:attrNameLst>
                                          <p:attrName>style.visibility</p:attrName>
                                        </p:attrNameLst>
                                      </p:cBhvr>
                                      <p:to>
                                        <p:strVal val="visible"/>
                                      </p:to>
                                    </p:set>
                                    <p:animEffect filter="barn(inVertical)" transition="in">
                                      <p:cBhvr>
                                        <p:cTn dur="750" id="18"/>
                                        <p:tgtEl>
                                          <p:spTgt spid="71"/>
                                        </p:tgtEl>
                                      </p:cBhvr>
                                    </p:animEffect>
                                  </p:childTnLst>
                                </p:cTn>
                              </p:par>
                            </p:childTnLst>
                          </p:cTn>
                        </p:par>
                        <p:par>
                          <p:cTn fill="hold" id="19" nodeType="afterGroup">
                            <p:stCondLst>
                              <p:cond delay="2250"/>
                            </p:stCondLst>
                            <p:childTnLst>
                              <p:par>
                                <p:cTn fill="hold" id="20" nodeType="afterEffect" presetClass="entr" presetID="10" presetSubtype="0">
                                  <p:stCondLst>
                                    <p:cond delay="0"/>
                                  </p:stCondLst>
                                  <p:childTnLst>
                                    <p:set>
                                      <p:cBhvr>
                                        <p:cTn dur="1" fill="hold" id="21">
                                          <p:stCondLst>
                                            <p:cond delay="0"/>
                                          </p:stCondLst>
                                        </p:cTn>
                                        <p:tgtEl>
                                          <p:spTgt spid="10"/>
                                        </p:tgtEl>
                                        <p:attrNameLst>
                                          <p:attrName>style.visibility</p:attrName>
                                        </p:attrNameLst>
                                      </p:cBhvr>
                                      <p:to>
                                        <p:strVal val="visible"/>
                                      </p:to>
                                    </p:set>
                                    <p:animEffect filter="fade" transition="in">
                                      <p:cBhvr>
                                        <p:cTn dur="750" id="22"/>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 name="图片 19">
            <a:extLst>
              <a:ext uri="{FF2B5EF4-FFF2-40B4-BE49-F238E27FC236}">
                <a16:creationId xmlns:a16="http://schemas.microsoft.com/office/drawing/2014/main" id="{A3F9A37A-519D-4109-ABD2-6FF42BDBE415}"/>
              </a:ext>
            </a:extLst>
          </p:cNvPr>
          <p:cNvPicPr>
            <a:picLocks noChangeAspect="1"/>
          </p:cNvPicPr>
          <p:nvPr/>
        </p:nvPicPr>
        <p:blipFill>
          <a:blip r:embed="rId2">
            <a:extLst>
              <a:ext uri="{28A0092B-C50C-407E-A947-70E740481C1C}">
                <a14:useLocalDpi val="0"/>
              </a:ext>
            </a:extLst>
          </a:blip>
          <a:stretch>
            <a:fillRect/>
          </a:stretch>
        </p:blipFill>
        <p:spPr>
          <a:xfrm>
            <a:off x="0" y="-133350"/>
            <a:ext cx="12192000" cy="6973063"/>
          </a:xfrm>
          <a:prstGeom prst="rect">
            <a:avLst/>
          </a:prstGeom>
        </p:spPr>
      </p:pic>
      <p:grpSp>
        <p:nvGrpSpPr>
          <p:cNvPr id="15" name="组合 14">
            <a:extLst>
              <a:ext uri="{FF2B5EF4-FFF2-40B4-BE49-F238E27FC236}">
                <a16:creationId xmlns:a16="http://schemas.microsoft.com/office/drawing/2014/main" id="{5EC3B136-CDDB-44D5-BC71-44CEB6C15FC7}"/>
              </a:ext>
            </a:extLst>
          </p:cNvPr>
          <p:cNvGrpSpPr/>
          <p:nvPr/>
        </p:nvGrpSpPr>
        <p:grpSpPr>
          <a:xfrm>
            <a:off x="4674568" y="774455"/>
            <a:ext cx="2842865" cy="505867"/>
            <a:chOff x="1456180" y="2565778"/>
            <a:chExt cx="2842865" cy="505867"/>
          </a:xfrm>
        </p:grpSpPr>
        <p:grpSp>
          <p:nvGrpSpPr>
            <p:cNvPr id="16" name="组合 15">
              <a:extLst>
                <a:ext uri="{FF2B5EF4-FFF2-40B4-BE49-F238E27FC236}">
                  <a16:creationId xmlns:a16="http://schemas.microsoft.com/office/drawing/2014/main" id="{2DB93155-802B-4106-8607-1442AFDB99A7}"/>
                </a:ext>
              </a:extLst>
            </p:cNvPr>
            <p:cNvGrpSpPr/>
            <p:nvPr/>
          </p:nvGrpSpPr>
          <p:grpSpPr>
            <a:xfrm>
              <a:off x="1456180" y="2565778"/>
              <a:ext cx="2842865" cy="505867"/>
              <a:chOff x="1346998" y="2661312"/>
              <a:chExt cx="5598932" cy="996288"/>
            </a:xfrm>
          </p:grpSpPr>
          <p:sp>
            <p:nvSpPr>
              <p:cNvPr id="18" name="椭圆 17">
                <a:extLst>
                  <a:ext uri="{FF2B5EF4-FFF2-40B4-BE49-F238E27FC236}">
                    <a16:creationId xmlns:a16="http://schemas.microsoft.com/office/drawing/2014/main" id="{94533AB8-04E3-45A0-A2E7-B308ACBF619C}"/>
                  </a:ext>
                </a:extLst>
              </p:cNvPr>
              <p:cNvSpPr/>
              <p:nvPr/>
            </p:nvSpPr>
            <p:spPr>
              <a:xfrm>
                <a:off x="1346998" y="2661312"/>
                <a:ext cx="996289" cy="996288"/>
              </a:xfrm>
              <a:prstGeom prst="ellipse">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00">
                  <a:latin charset="-122" panose="020b0200000000000000" pitchFamily="34" typeface="思源黑体 CN ExtraLight"/>
                  <a:ea charset="-122" panose="020b0200000000000000" pitchFamily="34" typeface="思源黑体 CN ExtraLight"/>
                </a:endParaRPr>
              </a:p>
            </p:txBody>
          </p:sp>
          <p:sp>
            <p:nvSpPr>
              <p:cNvPr id="19" name="矩形: 圆角 18">
                <a:extLst>
                  <a:ext uri="{FF2B5EF4-FFF2-40B4-BE49-F238E27FC236}">
                    <a16:creationId xmlns:a16="http://schemas.microsoft.com/office/drawing/2014/main" id="{560258D2-3874-4C9F-8156-28DC4C995445}"/>
                  </a:ext>
                </a:extLst>
              </p:cNvPr>
              <p:cNvSpPr/>
              <p:nvPr/>
            </p:nvSpPr>
            <p:spPr>
              <a:xfrm>
                <a:off x="2532833" y="2661312"/>
                <a:ext cx="4413097" cy="996288"/>
              </a:xfrm>
              <a:prstGeom prst="roundRect">
                <a:avLst>
                  <a:gd fmla="val 50000" name="adj"/>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r>
                  <a:rPr altLang="en-US" b="1" lang="zh-CN" spc="300" sz="2000">
                    <a:solidFill>
                      <a:schemeClr val="bg1"/>
                    </a:solidFill>
                    <a:latin charset="-122" panose="020b0200000000000000" pitchFamily="34" typeface="思源黑体 CN ExtraLight"/>
                    <a:ea charset="-122" panose="020b0200000000000000" pitchFamily="34" typeface="思源黑体 CN ExtraLight"/>
                    <a:cs typeface="+mn-ea"/>
                    <a:sym typeface="+mn-lt"/>
                  </a:rPr>
                  <a:t>胰腺解剖</a:t>
                </a:r>
              </a:p>
            </p:txBody>
          </p:sp>
        </p:grpSp>
        <p:sp>
          <p:nvSpPr>
            <p:cNvPr id="17" name="文本框 16">
              <a:extLst>
                <a:ext uri="{FF2B5EF4-FFF2-40B4-BE49-F238E27FC236}">
                  <a16:creationId xmlns:a16="http://schemas.microsoft.com/office/drawing/2014/main" id="{258441C7-9F0B-4002-B6FA-6CB68FBBF003}"/>
                </a:ext>
              </a:extLst>
            </p:cNvPr>
            <p:cNvSpPr txBox="1"/>
            <p:nvPr/>
          </p:nvSpPr>
          <p:spPr>
            <a:xfrm>
              <a:off x="1494952" y="2634045"/>
              <a:ext cx="424180" cy="365760"/>
            </a:xfrm>
            <a:prstGeom prst="rect">
              <a:avLst/>
            </a:prstGeom>
            <a:noFill/>
          </p:spPr>
          <p:txBody>
            <a:bodyPr rtlCol="0" wrap="none">
              <a:spAutoFit/>
            </a:bodyPr>
            <a:lstStyle/>
            <a:p>
              <a:r>
                <a:rPr altLang="zh-CN" lang="en-US">
                  <a:solidFill>
                    <a:schemeClr val="bg1"/>
                  </a:solidFill>
                </a:rPr>
                <a:t>02</a:t>
              </a:r>
            </a:p>
          </p:txBody>
        </p:sp>
      </p:grpSp>
      <p:grpSp>
        <p:nvGrpSpPr>
          <p:cNvPr id="8" name="组合 7">
            <a:extLst>
              <a:ext uri="{FF2B5EF4-FFF2-40B4-BE49-F238E27FC236}">
                <a16:creationId xmlns:a16="http://schemas.microsoft.com/office/drawing/2014/main" id="{6F799B37-CC6A-4783-B2A2-E4E7B22370F6}"/>
              </a:ext>
            </a:extLst>
          </p:cNvPr>
          <p:cNvGrpSpPr/>
          <p:nvPr/>
        </p:nvGrpSpPr>
        <p:grpSpPr>
          <a:xfrm>
            <a:off x="1920666" y="1963524"/>
            <a:ext cx="3662514" cy="3431606"/>
            <a:chOff x="8288874" y="1288838"/>
            <a:chExt cx="3662514" cy="3431606"/>
          </a:xfrm>
        </p:grpSpPr>
        <p:sp>
          <p:nvSpPr>
            <p:cNvPr id="11" name="iš1íḋê">
              <a:extLst>
                <a:ext uri="{FF2B5EF4-FFF2-40B4-BE49-F238E27FC236}">
                  <a16:creationId xmlns:a16="http://schemas.microsoft.com/office/drawing/2014/main" id="{9DA95A83-7612-43DE-9934-6708ABB7C383}"/>
                </a:ext>
              </a:extLst>
            </p:cNvPr>
            <p:cNvSpPr/>
            <p:nvPr/>
          </p:nvSpPr>
          <p:spPr>
            <a:xfrm>
              <a:off x="8288874" y="1679116"/>
              <a:ext cx="3662514" cy="3041328"/>
            </a:xfrm>
            <a:prstGeom prst="roundRect">
              <a:avLst>
                <a:gd fmla="val 4401" name="adj"/>
              </a:avLst>
            </a:prstGeom>
            <a:solidFill>
              <a:schemeClr val="bg1"/>
            </a:solidFill>
            <a:ln>
              <a:noFill/>
            </a:ln>
            <a:effectLst>
              <a:outerShdw algn="tl" blurRad="1270000" dir="2700000" dist="647700" rotWithShape="0" sx="89000" sy="8900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latin typeface="+mj-ea"/>
                <a:ea typeface="+mj-ea"/>
              </a:endParaRPr>
            </a:p>
          </p:txBody>
        </p:sp>
        <p:sp>
          <p:nvSpPr>
            <p:cNvPr id="12" name="íṩ1íḑè">
              <a:extLst>
                <a:ext uri="{FF2B5EF4-FFF2-40B4-BE49-F238E27FC236}">
                  <a16:creationId xmlns:a16="http://schemas.microsoft.com/office/drawing/2014/main" id="{C651A39E-4AC2-49CD-B66B-386B6B69485B}"/>
                </a:ext>
              </a:extLst>
            </p:cNvPr>
            <p:cNvSpPr/>
            <p:nvPr/>
          </p:nvSpPr>
          <p:spPr bwMode="auto">
            <a:xfrm>
              <a:off x="9514845" y="1288838"/>
              <a:ext cx="779671" cy="779669"/>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2F54BA"/>
            </a:solidFill>
            <a:ln w="57150">
              <a:solidFill>
                <a:schemeClr val="bg1"/>
              </a:solidFill>
            </a:ln>
            <a:effectLst/>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latin typeface="+mj-ea"/>
                <a:ea typeface="+mj-ea"/>
              </a:endParaRPr>
            </a:p>
          </p:txBody>
        </p:sp>
        <p:sp>
          <p:nvSpPr>
            <p:cNvPr id="13" name="ísḷiḋè">
              <a:extLst>
                <a:ext uri="{FF2B5EF4-FFF2-40B4-BE49-F238E27FC236}">
                  <a16:creationId xmlns:a16="http://schemas.microsoft.com/office/drawing/2014/main" id="{CABDB93B-2BCE-4EA7-8C06-CEE71F3A6302}"/>
                </a:ext>
              </a:extLst>
            </p:cNvPr>
            <p:cNvSpPr/>
            <p:nvPr/>
          </p:nvSpPr>
          <p:spPr bwMode="auto">
            <a:xfrm>
              <a:off x="9778233" y="1495696"/>
              <a:ext cx="252896" cy="366840"/>
            </a:xfrm>
            <a:custGeom>
              <a:gdLst>
                <a:gd fmla="*/ 227931 w 417128" name="connsiteX0"/>
                <a:gd fmla="*/ 379061 h 605066" name="connsiteY0"/>
                <a:gd fmla="*/ 190687 w 417128" name="connsiteX1"/>
                <a:gd fmla="*/ 394806 h 605066" name="connsiteY1"/>
                <a:gd fmla="*/ 190687 w 417128" name="connsiteX2"/>
                <a:gd fmla="*/ 468199 h 605066" name="connsiteY2"/>
                <a:gd fmla="*/ 258222 w 417128" name="connsiteX3"/>
                <a:gd fmla="*/ 535641 h 605066" name="connsiteY3"/>
                <a:gd fmla="*/ 271133 w 417128" name="connsiteX4"/>
                <a:gd fmla="*/ 535641 h 605066" name="connsiteY4"/>
                <a:gd fmla="*/ 338668 w 417128" name="connsiteX5"/>
                <a:gd fmla="*/ 468199 h 605066" name="connsiteY5"/>
                <a:gd fmla="*/ 338668 w 417128" name="connsiteX6"/>
                <a:gd fmla="*/ 394806 h 605066" name="connsiteY6"/>
                <a:gd fmla="*/ 265174 w 417128" name="connsiteX7"/>
                <a:gd fmla="*/ 393814 h 605066" name="connsiteY7"/>
                <a:gd fmla="*/ 227931 w 417128" name="connsiteX8"/>
                <a:gd fmla="*/ 379061 h 605066" name="connsiteY8"/>
                <a:gd fmla="*/ 136063 w 417128" name="connsiteX9"/>
                <a:gd fmla="*/ 312487 h 605066" name="connsiteY9"/>
                <a:gd fmla="*/ 281065 w 417128" name="connsiteX10"/>
                <a:gd fmla="*/ 312487 h 605066" name="connsiteY10"/>
                <a:gd fmla="*/ 417128 w 417128" name="connsiteX11"/>
                <a:gd fmla="*/ 448363 h 605066" name="connsiteY11"/>
                <a:gd fmla="*/ 417128 w 417128" name="connsiteX12"/>
                <a:gd fmla="*/ 576304 h 605066" name="connsiteY12"/>
                <a:gd fmla="*/ 388327 w 417128" name="connsiteX13"/>
                <a:gd fmla="*/ 605066 h 605066" name="connsiteY13"/>
                <a:gd fmla="*/ 27808 w 417128" name="connsiteX14"/>
                <a:gd fmla="*/ 605066 h 605066" name="connsiteY14"/>
                <a:gd fmla="*/ 0 w 417128" name="connsiteX15"/>
                <a:gd fmla="*/ 576304 h 605066" name="connsiteY15"/>
                <a:gd fmla="*/ 0 w 417128" name="connsiteX16"/>
                <a:gd fmla="*/ 448363 h 605066" name="connsiteY16"/>
                <a:gd fmla="*/ 136063 w 417128" name="connsiteX17"/>
                <a:gd fmla="*/ 312487 h 605066" name="connsiteY17"/>
                <a:gd fmla="*/ 208583 w 417128" name="connsiteX18"/>
                <a:gd fmla="*/ 0 h 605066" name="connsiteY18"/>
                <a:gd fmla="*/ 284109 w 417128" name="connsiteX19"/>
                <a:gd fmla="*/ 65465 h 605066" name="connsiteY19"/>
                <a:gd fmla="*/ 277152 w 417128" name="connsiteX20"/>
                <a:gd fmla="*/ 92246 h 605066" name="connsiteY20"/>
                <a:gd fmla="*/ 313921 w 417128" name="connsiteX21"/>
                <a:gd fmla="*/ 172589 h 605066" name="connsiteY21"/>
                <a:gd fmla="*/ 208583 w 417128" name="connsiteX22"/>
                <a:gd fmla="*/ 278722 h 605066" name="connsiteY22"/>
                <a:gd fmla="*/ 102251 w 417128" name="connsiteX23"/>
                <a:gd fmla="*/ 172589 h 605066" name="connsiteY23"/>
                <a:gd fmla="*/ 140014 w 417128" name="connsiteX24"/>
                <a:gd fmla="*/ 92246 h 605066" name="connsiteY24"/>
                <a:gd fmla="*/ 133058 w 417128" name="connsiteX25"/>
                <a:gd fmla="*/ 65465 h 605066" name="connsiteY25"/>
                <a:gd fmla="*/ 208583 w 417128" name="connsiteX26"/>
                <a:gd fmla="*/ 0 h 605066"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5066" w="417127">
                  <a:moveTo>
                    <a:pt x="227931" y="379061"/>
                  </a:moveTo>
                  <a:cubicBezTo>
                    <a:pt x="214523" y="379185"/>
                    <a:pt x="201116" y="384392"/>
                    <a:pt x="190687" y="394806"/>
                  </a:cubicBezTo>
                  <a:cubicBezTo>
                    <a:pt x="169831" y="414642"/>
                    <a:pt x="169831" y="448363"/>
                    <a:pt x="190687" y="468199"/>
                  </a:cubicBezTo>
                  <a:cubicBezTo>
                    <a:pt x="191680" y="469190"/>
                    <a:pt x="240345" y="517788"/>
                    <a:pt x="258222" y="535641"/>
                  </a:cubicBezTo>
                  <a:cubicBezTo>
                    <a:pt x="262195" y="539608"/>
                    <a:pt x="267161" y="539608"/>
                    <a:pt x="271133" y="535641"/>
                  </a:cubicBezTo>
                  <a:cubicBezTo>
                    <a:pt x="289010" y="517788"/>
                    <a:pt x="337675" y="469190"/>
                    <a:pt x="338668" y="468199"/>
                  </a:cubicBezTo>
                  <a:cubicBezTo>
                    <a:pt x="359525" y="448363"/>
                    <a:pt x="359525" y="414642"/>
                    <a:pt x="338668" y="394806"/>
                  </a:cubicBezTo>
                  <a:cubicBezTo>
                    <a:pt x="318805" y="373978"/>
                    <a:pt x="285038" y="373978"/>
                    <a:pt x="265174" y="393814"/>
                  </a:cubicBezTo>
                  <a:cubicBezTo>
                    <a:pt x="254746" y="383896"/>
                    <a:pt x="241339" y="378937"/>
                    <a:pt x="227931" y="379061"/>
                  </a:cubicBezTo>
                  <a:close/>
                  <a:moveTo>
                    <a:pt x="136063" y="312487"/>
                  </a:moveTo>
                  <a:lnTo>
                    <a:pt x="281065" y="312487"/>
                  </a:lnTo>
                  <a:cubicBezTo>
                    <a:pt x="355552" y="312487"/>
                    <a:pt x="417128" y="372986"/>
                    <a:pt x="417128" y="448363"/>
                  </a:cubicBezTo>
                  <a:lnTo>
                    <a:pt x="417128" y="576304"/>
                  </a:lnTo>
                  <a:cubicBezTo>
                    <a:pt x="417128" y="592173"/>
                    <a:pt x="404217" y="605066"/>
                    <a:pt x="388327" y="605066"/>
                  </a:cubicBezTo>
                  <a:lnTo>
                    <a:pt x="27808" y="605066"/>
                  </a:lnTo>
                  <a:cubicBezTo>
                    <a:pt x="12911" y="605066"/>
                    <a:pt x="0" y="592173"/>
                    <a:pt x="0" y="576304"/>
                  </a:cubicBezTo>
                  <a:lnTo>
                    <a:pt x="0" y="448363"/>
                  </a:lnTo>
                  <a:cubicBezTo>
                    <a:pt x="0" y="372986"/>
                    <a:pt x="60583" y="312487"/>
                    <a:pt x="136063" y="312487"/>
                  </a:cubicBezTo>
                  <a:close/>
                  <a:moveTo>
                    <a:pt x="208583" y="0"/>
                  </a:moveTo>
                  <a:cubicBezTo>
                    <a:pt x="250321" y="0"/>
                    <a:pt x="284109" y="28765"/>
                    <a:pt x="284109" y="65465"/>
                  </a:cubicBezTo>
                  <a:cubicBezTo>
                    <a:pt x="284109" y="75384"/>
                    <a:pt x="282121" y="84311"/>
                    <a:pt x="277152" y="92246"/>
                  </a:cubicBezTo>
                  <a:cubicBezTo>
                    <a:pt x="300009" y="112084"/>
                    <a:pt x="313921" y="140849"/>
                    <a:pt x="313921" y="172589"/>
                  </a:cubicBezTo>
                  <a:cubicBezTo>
                    <a:pt x="313921" y="231111"/>
                    <a:pt x="267215" y="278722"/>
                    <a:pt x="208583" y="278722"/>
                  </a:cubicBezTo>
                  <a:cubicBezTo>
                    <a:pt x="149952" y="278722"/>
                    <a:pt x="102251" y="231111"/>
                    <a:pt x="102251" y="172589"/>
                  </a:cubicBezTo>
                  <a:cubicBezTo>
                    <a:pt x="102251" y="140849"/>
                    <a:pt x="117158" y="112084"/>
                    <a:pt x="140014" y="92246"/>
                  </a:cubicBezTo>
                  <a:cubicBezTo>
                    <a:pt x="135045" y="84311"/>
                    <a:pt x="133058" y="75384"/>
                    <a:pt x="133058" y="65465"/>
                  </a:cubicBezTo>
                  <a:cubicBezTo>
                    <a:pt x="133058" y="28765"/>
                    <a:pt x="166845" y="0"/>
                    <a:pt x="208583" y="0"/>
                  </a:cubicBezTo>
                  <a:close/>
                </a:path>
              </a:pathLst>
            </a:custGeom>
            <a:solidFill>
              <a:srgbClr val="FFFFFF"/>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45720" lIns="91440" rIns="91440" tIns="45720" wrap="square">
              <a:norm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endParaRPr>
                <a:latin typeface="+mj-ea"/>
                <a:ea typeface="+mj-ea"/>
              </a:endParaRPr>
            </a:p>
          </p:txBody>
        </p:sp>
      </p:grpSp>
      <p:sp>
        <p:nvSpPr>
          <p:cNvPr id="9" name="文本框 8">
            <a:extLst>
              <a:ext uri="{FF2B5EF4-FFF2-40B4-BE49-F238E27FC236}">
                <a16:creationId xmlns:a16="http://schemas.microsoft.com/office/drawing/2014/main" id="{85DA68E2-6485-43FD-B334-F250E71546F0}"/>
              </a:ext>
            </a:extLst>
          </p:cNvPr>
          <p:cNvSpPr txBox="1"/>
          <p:nvPr/>
        </p:nvSpPr>
        <p:spPr>
          <a:xfrm>
            <a:off x="2039769" y="2950051"/>
            <a:ext cx="3408396" cy="1920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50000"/>
              </a:lnSpc>
              <a:spcBef>
                <a:spcPct val="50000"/>
              </a:spcBef>
            </a:pPr>
            <a:r>
              <a:rPr altLang="en-US"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胰腺是人体第二大消化器官，位于胃的后方，在第1、2腰椎体前方，分胰头、体、尾三部分，胰头部被十二指肠包绕，主胰管与胆总管汇合共同开口于十二指肠乳头</a:t>
            </a:r>
          </a:p>
        </p:txBody>
      </p:sp>
      <p:pic>
        <p:nvPicPr>
          <p:cNvPr descr="104-1" id="14" name="Picture 25">
            <a:extLst>
              <a:ext uri="{FF2B5EF4-FFF2-40B4-BE49-F238E27FC236}">
                <a16:creationId xmlns:a16="http://schemas.microsoft.com/office/drawing/2014/main" id="{D010AACA-0040-4190-87E0-C245D95B94F4}"/>
              </a:ext>
            </a:extLst>
          </p:cNvPr>
          <p:cNvPicPr>
            <a:picLocks noChangeArrowheads="1" noChangeAspect="1"/>
          </p:cNvPicPr>
          <p:nvPr/>
        </p:nvPicPr>
        <p:blipFill>
          <a:blip r:embed="rId3">
            <a:extLst>
              <a:ext uri="{28A0092B-C50C-407E-A947-70E740481C1C}">
                <a14:useLocalDpi val="0"/>
              </a:ext>
            </a:extLst>
          </a:blip>
          <a:srcRect b="2773" l="-464" r="719" t="2771"/>
          <a:stretch>
            <a:fillRect/>
          </a:stretch>
        </p:blipFill>
        <p:spPr bwMode="auto">
          <a:xfrm>
            <a:off x="6397055" y="2353358"/>
            <a:ext cx="4052518" cy="30070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2104919114"/>
      </p:ext>
    </p:extLst>
  </p:cSld>
  <p:clrMapOvr>
    <a:masterClrMapping/>
  </p:clrMapOvr>
  <p:transition advTm="100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750" id="7"/>
                                        <p:tgtEl>
                                          <p:spTgt spid="15"/>
                                        </p:tgtEl>
                                      </p:cBhvr>
                                    </p:animEffect>
                                  </p:childTnLst>
                                </p:cTn>
                              </p:par>
                            </p:childTnLst>
                          </p:cTn>
                        </p:par>
                        <p:par>
                          <p:cTn fill="hold" id="8" nodeType="afterGroup">
                            <p:stCondLst>
                              <p:cond delay="750"/>
                            </p:stCondLst>
                            <p:childTnLst>
                              <p:par>
                                <p:cTn fill="hold" id="9" nodeType="afterEffect" presetClass="entr" presetID="22" presetSubtype="4">
                                  <p:stCondLst>
                                    <p:cond delay="0"/>
                                  </p:stCondLst>
                                  <p:childTnLst>
                                    <p:set>
                                      <p:cBhvr>
                                        <p:cTn dur="1" fill="hold" id="10">
                                          <p:stCondLst>
                                            <p:cond delay="0"/>
                                          </p:stCondLst>
                                        </p:cTn>
                                        <p:tgtEl>
                                          <p:spTgt spid="8"/>
                                        </p:tgtEl>
                                        <p:attrNameLst>
                                          <p:attrName>style.visibility</p:attrName>
                                        </p:attrNameLst>
                                      </p:cBhvr>
                                      <p:to>
                                        <p:strVal val="visible"/>
                                      </p:to>
                                    </p:set>
                                    <p:animEffect filter="wipe(down)" transition="in">
                                      <p:cBhvr>
                                        <p:cTn dur="750" id="11"/>
                                        <p:tgtEl>
                                          <p:spTgt spid="8"/>
                                        </p:tgtEl>
                                      </p:cBhvr>
                                    </p:animEffect>
                                  </p:childTnLst>
                                </p:cTn>
                              </p:par>
                            </p:childTnLst>
                          </p:cTn>
                        </p:par>
                        <p:par>
                          <p:cTn fill="hold" id="12" nodeType="afterGroup">
                            <p:stCondLst>
                              <p:cond delay="1500"/>
                            </p:stCondLst>
                            <p:childTnLst>
                              <p:par>
                                <p:cTn fill="hold" grpId="0" id="13" nodeType="afterEffect" presetClass="entr" presetID="42" presetSubtype="0">
                                  <p:stCondLst>
                                    <p:cond delay="0"/>
                                  </p:stCondLst>
                                  <p:childTnLst>
                                    <p:set>
                                      <p:cBhvr>
                                        <p:cTn dur="1" fill="hold" id="14">
                                          <p:stCondLst>
                                            <p:cond delay="0"/>
                                          </p:stCondLst>
                                        </p:cTn>
                                        <p:tgtEl>
                                          <p:spTgt spid="9"/>
                                        </p:tgtEl>
                                        <p:attrNameLst>
                                          <p:attrName>style.visibility</p:attrName>
                                        </p:attrNameLst>
                                      </p:cBhvr>
                                      <p:to>
                                        <p:strVal val="visible"/>
                                      </p:to>
                                    </p:set>
                                    <p:animEffect filter="fade" transition="in">
                                      <p:cBhvr>
                                        <p:cTn dur="750" id="15"/>
                                        <p:tgtEl>
                                          <p:spTgt spid="9"/>
                                        </p:tgtEl>
                                      </p:cBhvr>
                                    </p:animEffect>
                                    <p:anim calcmode="lin" valueType="num">
                                      <p:cBhvr>
                                        <p:cTn dur="750" fill="hold" id="16"/>
                                        <p:tgtEl>
                                          <p:spTgt spid="9"/>
                                        </p:tgtEl>
                                        <p:attrNameLst>
                                          <p:attrName>ppt_x</p:attrName>
                                        </p:attrNameLst>
                                      </p:cBhvr>
                                      <p:tavLst>
                                        <p:tav tm="0">
                                          <p:val>
                                            <p:strVal val="#ppt_x"/>
                                          </p:val>
                                        </p:tav>
                                        <p:tav tm="100000">
                                          <p:val>
                                            <p:strVal val="#ppt_x"/>
                                          </p:val>
                                        </p:tav>
                                      </p:tavLst>
                                    </p:anim>
                                    <p:anim calcmode="lin" valueType="num">
                                      <p:cBhvr>
                                        <p:cTn dur="750" fill="hold" id="17"/>
                                        <p:tgtEl>
                                          <p:spTgt spid="9"/>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250"/>
                            </p:stCondLst>
                            <p:childTnLst>
                              <p:par>
                                <p:cTn fill="hold" id="19" nodeType="afterEffect" presetClass="entr" presetID="21" presetSubtype="1">
                                  <p:stCondLst>
                                    <p:cond delay="0"/>
                                  </p:stCondLst>
                                  <p:childTnLst>
                                    <p:set>
                                      <p:cBhvr>
                                        <p:cTn dur="1" fill="hold" id="20">
                                          <p:stCondLst>
                                            <p:cond delay="0"/>
                                          </p:stCondLst>
                                        </p:cTn>
                                        <p:tgtEl>
                                          <p:spTgt spid="14"/>
                                        </p:tgtEl>
                                        <p:attrNameLst>
                                          <p:attrName>style.visibility</p:attrName>
                                        </p:attrNameLst>
                                      </p:cBhvr>
                                      <p:to>
                                        <p:strVal val="visible"/>
                                      </p:to>
                                    </p:set>
                                    <p:animEffect filter="wheel(1)" transition="in">
                                      <p:cBhvr>
                                        <p:cTn dur="750" id="2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 name="图片 19">
            <a:extLst>
              <a:ext uri="{FF2B5EF4-FFF2-40B4-BE49-F238E27FC236}">
                <a16:creationId xmlns:a16="http://schemas.microsoft.com/office/drawing/2014/main" id="{E9B1AEAC-8CB4-4418-B560-9543CEFD8425}"/>
              </a:ext>
            </a:extLst>
          </p:cNvPr>
          <p:cNvPicPr>
            <a:picLocks noChangeAspect="1"/>
          </p:cNvPicPr>
          <p:nvPr/>
        </p:nvPicPr>
        <p:blipFill>
          <a:blip r:embed="rId2">
            <a:extLst>
              <a:ext uri="{28A0092B-C50C-407E-A947-70E740481C1C}">
                <a14:useLocalDpi val="0"/>
              </a:ext>
            </a:extLst>
          </a:blip>
          <a:stretch>
            <a:fillRect/>
          </a:stretch>
        </p:blipFill>
        <p:spPr>
          <a:xfrm>
            <a:off x="0" y="-106716"/>
            <a:ext cx="12192000" cy="6973063"/>
          </a:xfrm>
          <a:prstGeom prst="rect">
            <a:avLst/>
          </a:prstGeom>
        </p:spPr>
      </p:pic>
      <p:grpSp>
        <p:nvGrpSpPr>
          <p:cNvPr id="15" name="组合 14">
            <a:extLst>
              <a:ext uri="{FF2B5EF4-FFF2-40B4-BE49-F238E27FC236}">
                <a16:creationId xmlns:a16="http://schemas.microsoft.com/office/drawing/2014/main" id="{5EC3B136-CDDB-44D5-BC71-44CEB6C15FC7}"/>
              </a:ext>
            </a:extLst>
          </p:cNvPr>
          <p:cNvGrpSpPr/>
          <p:nvPr/>
        </p:nvGrpSpPr>
        <p:grpSpPr>
          <a:xfrm>
            <a:off x="4674568" y="774455"/>
            <a:ext cx="2842865" cy="505867"/>
            <a:chOff x="1456180" y="2565778"/>
            <a:chExt cx="2842865" cy="505867"/>
          </a:xfrm>
        </p:grpSpPr>
        <p:grpSp>
          <p:nvGrpSpPr>
            <p:cNvPr id="16" name="组合 15">
              <a:extLst>
                <a:ext uri="{FF2B5EF4-FFF2-40B4-BE49-F238E27FC236}">
                  <a16:creationId xmlns:a16="http://schemas.microsoft.com/office/drawing/2014/main" id="{2DB93155-802B-4106-8607-1442AFDB99A7}"/>
                </a:ext>
              </a:extLst>
            </p:cNvPr>
            <p:cNvGrpSpPr/>
            <p:nvPr/>
          </p:nvGrpSpPr>
          <p:grpSpPr>
            <a:xfrm>
              <a:off x="1456180" y="2565778"/>
              <a:ext cx="2842865" cy="505867"/>
              <a:chOff x="1346998" y="2661312"/>
              <a:chExt cx="5598932" cy="996288"/>
            </a:xfrm>
          </p:grpSpPr>
          <p:sp>
            <p:nvSpPr>
              <p:cNvPr id="18" name="椭圆 17">
                <a:extLst>
                  <a:ext uri="{FF2B5EF4-FFF2-40B4-BE49-F238E27FC236}">
                    <a16:creationId xmlns:a16="http://schemas.microsoft.com/office/drawing/2014/main" id="{94533AB8-04E3-45A0-A2E7-B308ACBF619C}"/>
                  </a:ext>
                </a:extLst>
              </p:cNvPr>
              <p:cNvSpPr/>
              <p:nvPr/>
            </p:nvSpPr>
            <p:spPr>
              <a:xfrm>
                <a:off x="1346998" y="2661312"/>
                <a:ext cx="996289" cy="996288"/>
              </a:xfrm>
              <a:prstGeom prst="ellipse">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00">
                  <a:latin charset="-122" panose="020b0200000000000000" pitchFamily="34" typeface="思源黑体 CN ExtraLight"/>
                  <a:ea charset="-122" panose="020b0200000000000000" pitchFamily="34" typeface="思源黑体 CN ExtraLight"/>
                </a:endParaRPr>
              </a:p>
            </p:txBody>
          </p:sp>
          <p:sp>
            <p:nvSpPr>
              <p:cNvPr id="19" name="矩形: 圆角 18">
                <a:extLst>
                  <a:ext uri="{FF2B5EF4-FFF2-40B4-BE49-F238E27FC236}">
                    <a16:creationId xmlns:a16="http://schemas.microsoft.com/office/drawing/2014/main" id="{560258D2-3874-4C9F-8156-28DC4C995445}"/>
                  </a:ext>
                </a:extLst>
              </p:cNvPr>
              <p:cNvSpPr/>
              <p:nvPr/>
            </p:nvSpPr>
            <p:spPr>
              <a:xfrm>
                <a:off x="2532833" y="2661312"/>
                <a:ext cx="4413097" cy="996288"/>
              </a:xfrm>
              <a:prstGeom prst="roundRect">
                <a:avLst>
                  <a:gd fmla="val 50000" name="adj"/>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r>
                  <a:rPr altLang="en-US" b="1" lang="zh-CN" spc="300" sz="2000">
                    <a:solidFill>
                      <a:schemeClr val="bg1"/>
                    </a:solidFill>
                    <a:latin charset="-122" panose="020b0200000000000000" pitchFamily="34" typeface="思源黑体 CN ExtraLight"/>
                    <a:ea charset="-122" panose="020b0200000000000000" pitchFamily="34" typeface="思源黑体 CN ExtraLight"/>
                    <a:cs typeface="+mn-ea"/>
                    <a:sym typeface="+mn-lt"/>
                  </a:rPr>
                  <a:t>胰腺炎定义</a:t>
                </a:r>
              </a:p>
            </p:txBody>
          </p:sp>
        </p:grpSp>
        <p:sp>
          <p:nvSpPr>
            <p:cNvPr id="17" name="文本框 16">
              <a:extLst>
                <a:ext uri="{FF2B5EF4-FFF2-40B4-BE49-F238E27FC236}">
                  <a16:creationId xmlns:a16="http://schemas.microsoft.com/office/drawing/2014/main" id="{258441C7-9F0B-4002-B6FA-6CB68FBBF003}"/>
                </a:ext>
              </a:extLst>
            </p:cNvPr>
            <p:cNvSpPr txBox="1"/>
            <p:nvPr/>
          </p:nvSpPr>
          <p:spPr>
            <a:xfrm>
              <a:off x="1494952" y="2634045"/>
              <a:ext cx="424180" cy="365760"/>
            </a:xfrm>
            <a:prstGeom prst="rect">
              <a:avLst/>
            </a:prstGeom>
            <a:noFill/>
          </p:spPr>
          <p:txBody>
            <a:bodyPr rtlCol="0" wrap="none">
              <a:spAutoFit/>
            </a:bodyPr>
            <a:lstStyle/>
            <a:p>
              <a:r>
                <a:rPr altLang="zh-CN" lang="en-US">
                  <a:solidFill>
                    <a:schemeClr val="bg1"/>
                  </a:solidFill>
                </a:rPr>
                <a:t>02</a:t>
              </a:r>
            </a:p>
          </p:txBody>
        </p:sp>
      </p:grpSp>
      <p:sp>
        <p:nvSpPr>
          <p:cNvPr id="21" name="矩形 20">
            <a:extLst>
              <a:ext uri="{FF2B5EF4-FFF2-40B4-BE49-F238E27FC236}">
                <a16:creationId xmlns:a16="http://schemas.microsoft.com/office/drawing/2014/main" id="{0155848B-CB4B-415B-9697-306ACE148098}"/>
              </a:ext>
            </a:extLst>
          </p:cNvPr>
          <p:cNvSpPr/>
          <p:nvPr/>
        </p:nvSpPr>
        <p:spPr>
          <a:xfrm>
            <a:off x="649771" y="1175099"/>
            <a:ext cx="2315620" cy="4881071"/>
          </a:xfrm>
          <a:prstGeom prst="rect">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2000">
              <a:latin charset="-122" panose="00000500000000000000" pitchFamily="2" typeface="字魂105号-简雅黑"/>
              <a:ea charset="-122" panose="00000500000000000000" pitchFamily="2" typeface="字魂105号-简雅黑"/>
            </a:endParaRPr>
          </a:p>
        </p:txBody>
      </p:sp>
      <p:sp>
        <p:nvSpPr>
          <p:cNvPr id="22" name="矩形 21">
            <a:extLst>
              <a:ext uri="{FF2B5EF4-FFF2-40B4-BE49-F238E27FC236}">
                <a16:creationId xmlns:a16="http://schemas.microsoft.com/office/drawing/2014/main" id="{25D0BCE6-B254-462E-95A2-CD4C9D9CB634}"/>
              </a:ext>
            </a:extLst>
          </p:cNvPr>
          <p:cNvSpPr/>
          <p:nvPr/>
        </p:nvSpPr>
        <p:spPr>
          <a:xfrm>
            <a:off x="1112758" y="2054776"/>
            <a:ext cx="8290549" cy="3121718"/>
          </a:xfrm>
          <a:prstGeom prst="rect">
            <a:avLst/>
          </a:prstGeom>
          <a:solidFill>
            <a:schemeClr val="bg1"/>
          </a:solidFill>
          <a:ln>
            <a:noFill/>
          </a:ln>
          <a:effectLst>
            <a:outerShdw algn="tl" blurRad="1270000" dir="2700000" dist="647700" rotWithShape="0" sx="89000" sy="8900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latin typeface="+mj-ea"/>
              <a:ea typeface="+mj-ea"/>
            </a:endParaRPr>
          </a:p>
        </p:txBody>
      </p:sp>
      <p:grpSp>
        <p:nvGrpSpPr>
          <p:cNvPr id="4" name="组合 3">
            <a:extLst>
              <a:ext uri="{FF2B5EF4-FFF2-40B4-BE49-F238E27FC236}">
                <a16:creationId xmlns:a16="http://schemas.microsoft.com/office/drawing/2014/main" id="{A0CBCF08-9829-4B37-959E-4A02CCA4AF41}"/>
              </a:ext>
            </a:extLst>
          </p:cNvPr>
          <p:cNvGrpSpPr/>
          <p:nvPr/>
        </p:nvGrpSpPr>
        <p:grpSpPr>
          <a:xfrm>
            <a:off x="1383474" y="2500749"/>
            <a:ext cx="6341159" cy="2239353"/>
            <a:chOff x="1383474" y="2500749"/>
            <a:chExt cx="6341159" cy="2239353"/>
          </a:xfrm>
        </p:grpSpPr>
        <p:sp>
          <p:nvSpPr>
            <p:cNvPr id="24" name="文本框 39">
              <a:extLst>
                <a:ext uri="{FF2B5EF4-FFF2-40B4-BE49-F238E27FC236}">
                  <a16:creationId xmlns:a16="http://schemas.microsoft.com/office/drawing/2014/main" id="{70C35A59-97F9-4A5E-A6CE-2C516A3C6524}"/>
                </a:ext>
              </a:extLst>
            </p:cNvPr>
            <p:cNvSpPr txBox="1"/>
            <p:nvPr/>
          </p:nvSpPr>
          <p:spPr>
            <a:xfrm>
              <a:off x="1436841" y="2960727"/>
              <a:ext cx="6287792" cy="15544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hangingPunct="0">
                <a:lnSpc>
                  <a:spcPct val="150000"/>
                </a:lnSpc>
              </a:pPr>
              <a:r>
                <a:rPr altLang="en-US"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急性胰腺炎是多种病因导致胰酶在胰腺内被激活后引起胰腺组织自身消化、水肿、出血甚至坏死的炎症反应。多见于青壮年，女性高于男性（约2:1），急性出血坏死型约占2.4～12％，其病死率很高，达20～40%。</a:t>
              </a:r>
            </a:p>
          </p:txBody>
        </p:sp>
        <p:sp>
          <p:nvSpPr>
            <p:cNvPr id="25" name="left-quotes-sign_39711">
              <a:extLst>
                <a:ext uri="{FF2B5EF4-FFF2-40B4-BE49-F238E27FC236}">
                  <a16:creationId xmlns:a16="http://schemas.microsoft.com/office/drawing/2014/main" id="{14B44A46-A64E-44DB-9CC6-EE2C6CF9E738}"/>
                </a:ext>
              </a:extLst>
            </p:cNvPr>
            <p:cNvSpPr>
              <a:spLocks noChangeAspect="1"/>
            </p:cNvSpPr>
            <p:nvPr/>
          </p:nvSpPr>
          <p:spPr bwMode="auto">
            <a:xfrm>
              <a:off x="1383474" y="2500749"/>
              <a:ext cx="288069" cy="248507"/>
            </a:xfrm>
            <a:custGeom>
              <a:gdLst>
                <a:gd fmla="*/ 513606 w 607058" name="connsiteX0"/>
                <a:gd fmla="*/ 6 h 523687" name="connsiteY0"/>
                <a:gd fmla="*/ 415721 w 607058" name="connsiteX1"/>
                <a:gd fmla="*/ 242967 h 523687" name="connsiteY1"/>
                <a:gd fmla="*/ 462502 w 607058" name="connsiteX2"/>
                <a:gd fmla="*/ 235092 h 523687" name="connsiteY2"/>
                <a:gd fmla="*/ 607058 w 607058" name="connsiteX3"/>
                <a:gd fmla="*/ 379345 h 523687" name="connsiteY3"/>
                <a:gd fmla="*/ 462502 w 607058" name="connsiteX4"/>
                <a:gd fmla="*/ 523687 h 523687" name="connsiteY4"/>
                <a:gd fmla="*/ 318036 w 607058" name="connsiteX5"/>
                <a:gd fmla="*/ 379345 h 523687" name="connsiteY5"/>
                <a:gd fmla="*/ 318036 w 607058" name="connsiteX6"/>
                <a:gd fmla="*/ 379166 h 523687" name="connsiteY6"/>
                <a:gd fmla="*/ 458918 w 607058" name="connsiteX7"/>
                <a:gd fmla="*/ 35447 h 523687" name="connsiteY7"/>
                <a:gd fmla="*/ 513606 w 607058" name="connsiteX8"/>
                <a:gd fmla="*/ 6 h 523687" name="connsiteY8"/>
                <a:gd fmla="*/ 195685 w 607058" name="connsiteX9"/>
                <a:gd fmla="*/ 6 h 523687" name="connsiteY9"/>
                <a:gd fmla="*/ 97831 w 607058" name="connsiteX10"/>
                <a:gd fmla="*/ 242967 h 523687" name="connsiteY10"/>
                <a:gd fmla="*/ 144615 w 607058" name="connsiteX11"/>
                <a:gd fmla="*/ 235092 h 523687" name="connsiteY11"/>
                <a:gd fmla="*/ 289091 w 607058" name="connsiteX12"/>
                <a:gd fmla="*/ 379345 h 523687" name="connsiteY12"/>
                <a:gd fmla="*/ 144615 w 607058" name="connsiteX13"/>
                <a:gd fmla="*/ 523687 h 523687" name="connsiteY13"/>
                <a:gd fmla="*/ 50 w 607058" name="connsiteX14"/>
                <a:gd fmla="*/ 379345 h 523687" name="connsiteY14"/>
                <a:gd fmla="*/ 140 w 607058" name="connsiteX15"/>
                <a:gd fmla="*/ 379166 h 523687" name="connsiteY15"/>
                <a:gd fmla="*/ 140941 w 607058" name="connsiteX16"/>
                <a:gd fmla="*/ 35447 h 523687" name="connsiteY16"/>
                <a:gd fmla="*/ 195685 w 607058" name="connsiteX17"/>
                <a:gd fmla="*/ 6 h 523687"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523687" w="607058">
                  <a:moveTo>
                    <a:pt x="513606" y="6"/>
                  </a:moveTo>
                  <a:cubicBezTo>
                    <a:pt x="528036" y="832"/>
                    <a:pt x="440120" y="103300"/>
                    <a:pt x="415721" y="242967"/>
                  </a:cubicBezTo>
                  <a:cubicBezTo>
                    <a:pt x="430419" y="237955"/>
                    <a:pt x="446102" y="235092"/>
                    <a:pt x="462502" y="235092"/>
                  </a:cubicBezTo>
                  <a:cubicBezTo>
                    <a:pt x="542353" y="235092"/>
                    <a:pt x="607058" y="299701"/>
                    <a:pt x="607058" y="379345"/>
                  </a:cubicBezTo>
                  <a:cubicBezTo>
                    <a:pt x="607058" y="459077"/>
                    <a:pt x="542353" y="523687"/>
                    <a:pt x="462502" y="523687"/>
                  </a:cubicBezTo>
                  <a:cubicBezTo>
                    <a:pt x="382741" y="523687"/>
                    <a:pt x="318036" y="459077"/>
                    <a:pt x="318036" y="379345"/>
                  </a:cubicBezTo>
                  <a:cubicBezTo>
                    <a:pt x="318036" y="379345"/>
                    <a:pt x="318036" y="379255"/>
                    <a:pt x="318036" y="379166"/>
                  </a:cubicBezTo>
                  <a:cubicBezTo>
                    <a:pt x="317857" y="374960"/>
                    <a:pt x="309343" y="145068"/>
                    <a:pt x="458918" y="35447"/>
                  </a:cubicBezTo>
                  <a:cubicBezTo>
                    <a:pt x="492614" y="10748"/>
                    <a:pt x="508796" y="-270"/>
                    <a:pt x="513606" y="6"/>
                  </a:cubicBezTo>
                  <a:close/>
                  <a:moveTo>
                    <a:pt x="195685" y="6"/>
                  </a:moveTo>
                  <a:cubicBezTo>
                    <a:pt x="210154" y="832"/>
                    <a:pt x="122231" y="103300"/>
                    <a:pt x="97831" y="242967"/>
                  </a:cubicBezTo>
                  <a:cubicBezTo>
                    <a:pt x="112529" y="237955"/>
                    <a:pt x="128214" y="235092"/>
                    <a:pt x="144615" y="235092"/>
                  </a:cubicBezTo>
                  <a:cubicBezTo>
                    <a:pt x="224471" y="235092"/>
                    <a:pt x="289091" y="299701"/>
                    <a:pt x="289091" y="379345"/>
                  </a:cubicBezTo>
                  <a:cubicBezTo>
                    <a:pt x="289091" y="459077"/>
                    <a:pt x="224471" y="523687"/>
                    <a:pt x="144615" y="523687"/>
                  </a:cubicBezTo>
                  <a:cubicBezTo>
                    <a:pt x="64759" y="523687"/>
                    <a:pt x="50" y="459077"/>
                    <a:pt x="50" y="379345"/>
                  </a:cubicBezTo>
                  <a:cubicBezTo>
                    <a:pt x="50" y="379345"/>
                    <a:pt x="140" y="379255"/>
                    <a:pt x="140" y="379166"/>
                  </a:cubicBezTo>
                  <a:cubicBezTo>
                    <a:pt x="-40" y="374960"/>
                    <a:pt x="-8554" y="145068"/>
                    <a:pt x="140941" y="35447"/>
                  </a:cubicBezTo>
                  <a:cubicBezTo>
                    <a:pt x="174662" y="10748"/>
                    <a:pt x="190862" y="-270"/>
                    <a:pt x="195685" y="6"/>
                  </a:cubicBezTo>
                  <a:close/>
                </a:path>
              </a:pathLst>
            </a:cu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26" name="left-quotes-sign_39711">
              <a:extLst>
                <a:ext uri="{FF2B5EF4-FFF2-40B4-BE49-F238E27FC236}">
                  <a16:creationId xmlns:a16="http://schemas.microsoft.com/office/drawing/2014/main" id="{735F6DD3-3B5D-4352-B444-1F4FA9A02402}"/>
                </a:ext>
              </a:extLst>
            </p:cNvPr>
            <p:cNvSpPr>
              <a:spLocks noChangeAspect="1"/>
            </p:cNvSpPr>
            <p:nvPr/>
          </p:nvSpPr>
          <p:spPr bwMode="auto">
            <a:xfrm flipH="1">
              <a:off x="4242421" y="4491595"/>
              <a:ext cx="288069" cy="248507"/>
            </a:xfrm>
            <a:custGeom>
              <a:gdLst>
                <a:gd fmla="*/ 513606 w 607058" name="connsiteX0"/>
                <a:gd fmla="*/ 6 h 523687" name="connsiteY0"/>
                <a:gd fmla="*/ 415721 w 607058" name="connsiteX1"/>
                <a:gd fmla="*/ 242967 h 523687" name="connsiteY1"/>
                <a:gd fmla="*/ 462502 w 607058" name="connsiteX2"/>
                <a:gd fmla="*/ 235092 h 523687" name="connsiteY2"/>
                <a:gd fmla="*/ 607058 w 607058" name="connsiteX3"/>
                <a:gd fmla="*/ 379345 h 523687" name="connsiteY3"/>
                <a:gd fmla="*/ 462502 w 607058" name="connsiteX4"/>
                <a:gd fmla="*/ 523687 h 523687" name="connsiteY4"/>
                <a:gd fmla="*/ 318036 w 607058" name="connsiteX5"/>
                <a:gd fmla="*/ 379345 h 523687" name="connsiteY5"/>
                <a:gd fmla="*/ 318036 w 607058" name="connsiteX6"/>
                <a:gd fmla="*/ 379166 h 523687" name="connsiteY6"/>
                <a:gd fmla="*/ 458918 w 607058" name="connsiteX7"/>
                <a:gd fmla="*/ 35447 h 523687" name="connsiteY7"/>
                <a:gd fmla="*/ 513606 w 607058" name="connsiteX8"/>
                <a:gd fmla="*/ 6 h 523687" name="connsiteY8"/>
                <a:gd fmla="*/ 195685 w 607058" name="connsiteX9"/>
                <a:gd fmla="*/ 6 h 523687" name="connsiteY9"/>
                <a:gd fmla="*/ 97831 w 607058" name="connsiteX10"/>
                <a:gd fmla="*/ 242967 h 523687" name="connsiteY10"/>
                <a:gd fmla="*/ 144615 w 607058" name="connsiteX11"/>
                <a:gd fmla="*/ 235092 h 523687" name="connsiteY11"/>
                <a:gd fmla="*/ 289091 w 607058" name="connsiteX12"/>
                <a:gd fmla="*/ 379345 h 523687" name="connsiteY12"/>
                <a:gd fmla="*/ 144615 w 607058" name="connsiteX13"/>
                <a:gd fmla="*/ 523687 h 523687" name="connsiteY13"/>
                <a:gd fmla="*/ 50 w 607058" name="connsiteX14"/>
                <a:gd fmla="*/ 379345 h 523687" name="connsiteY14"/>
                <a:gd fmla="*/ 140 w 607058" name="connsiteX15"/>
                <a:gd fmla="*/ 379166 h 523687" name="connsiteY15"/>
                <a:gd fmla="*/ 140941 w 607058" name="connsiteX16"/>
                <a:gd fmla="*/ 35447 h 523687" name="connsiteY16"/>
                <a:gd fmla="*/ 195685 w 607058" name="connsiteX17"/>
                <a:gd fmla="*/ 6 h 523687"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523687" w="607058">
                  <a:moveTo>
                    <a:pt x="513606" y="6"/>
                  </a:moveTo>
                  <a:cubicBezTo>
                    <a:pt x="528036" y="832"/>
                    <a:pt x="440120" y="103300"/>
                    <a:pt x="415721" y="242967"/>
                  </a:cubicBezTo>
                  <a:cubicBezTo>
                    <a:pt x="430419" y="237955"/>
                    <a:pt x="446102" y="235092"/>
                    <a:pt x="462502" y="235092"/>
                  </a:cubicBezTo>
                  <a:cubicBezTo>
                    <a:pt x="542353" y="235092"/>
                    <a:pt x="607058" y="299701"/>
                    <a:pt x="607058" y="379345"/>
                  </a:cubicBezTo>
                  <a:cubicBezTo>
                    <a:pt x="607058" y="459077"/>
                    <a:pt x="542353" y="523687"/>
                    <a:pt x="462502" y="523687"/>
                  </a:cubicBezTo>
                  <a:cubicBezTo>
                    <a:pt x="382741" y="523687"/>
                    <a:pt x="318036" y="459077"/>
                    <a:pt x="318036" y="379345"/>
                  </a:cubicBezTo>
                  <a:cubicBezTo>
                    <a:pt x="318036" y="379345"/>
                    <a:pt x="318036" y="379255"/>
                    <a:pt x="318036" y="379166"/>
                  </a:cubicBezTo>
                  <a:cubicBezTo>
                    <a:pt x="317857" y="374960"/>
                    <a:pt x="309343" y="145068"/>
                    <a:pt x="458918" y="35447"/>
                  </a:cubicBezTo>
                  <a:cubicBezTo>
                    <a:pt x="492614" y="10748"/>
                    <a:pt x="508796" y="-270"/>
                    <a:pt x="513606" y="6"/>
                  </a:cubicBezTo>
                  <a:close/>
                  <a:moveTo>
                    <a:pt x="195685" y="6"/>
                  </a:moveTo>
                  <a:cubicBezTo>
                    <a:pt x="210154" y="832"/>
                    <a:pt x="122231" y="103300"/>
                    <a:pt x="97831" y="242967"/>
                  </a:cubicBezTo>
                  <a:cubicBezTo>
                    <a:pt x="112529" y="237955"/>
                    <a:pt x="128214" y="235092"/>
                    <a:pt x="144615" y="235092"/>
                  </a:cubicBezTo>
                  <a:cubicBezTo>
                    <a:pt x="224471" y="235092"/>
                    <a:pt x="289091" y="299701"/>
                    <a:pt x="289091" y="379345"/>
                  </a:cubicBezTo>
                  <a:cubicBezTo>
                    <a:pt x="289091" y="459077"/>
                    <a:pt x="224471" y="523687"/>
                    <a:pt x="144615" y="523687"/>
                  </a:cubicBezTo>
                  <a:cubicBezTo>
                    <a:pt x="64759" y="523687"/>
                    <a:pt x="50" y="459077"/>
                    <a:pt x="50" y="379345"/>
                  </a:cubicBezTo>
                  <a:cubicBezTo>
                    <a:pt x="50" y="379345"/>
                    <a:pt x="140" y="379255"/>
                    <a:pt x="140" y="379166"/>
                  </a:cubicBezTo>
                  <a:cubicBezTo>
                    <a:pt x="-40" y="374960"/>
                    <a:pt x="-8554" y="145068"/>
                    <a:pt x="140941" y="35447"/>
                  </a:cubicBezTo>
                  <a:cubicBezTo>
                    <a:pt x="174662" y="10748"/>
                    <a:pt x="190862" y="-270"/>
                    <a:pt x="195685" y="6"/>
                  </a:cubicBezTo>
                  <a:close/>
                </a:path>
              </a:pathLst>
            </a:cu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grpSp>
      <p:pic>
        <p:nvPicPr>
          <p:cNvPr id="3" name="图片 2">
            <a:extLst>
              <a:ext uri="{FF2B5EF4-FFF2-40B4-BE49-F238E27FC236}">
                <a16:creationId xmlns:a16="http://schemas.microsoft.com/office/drawing/2014/main" id="{107853CE-AFCB-4257-82E6-A333DC2B9A9F}"/>
              </a:ext>
            </a:extLst>
          </p:cNvPr>
          <p:cNvPicPr>
            <a:picLocks noChangeAspect="1"/>
          </p:cNvPicPr>
          <p:nvPr/>
        </p:nvPicPr>
        <p:blipFill>
          <a:blip r:embed="rId3">
            <a:extLst>
              <a:ext uri="{28A0092B-C50C-407E-A947-70E740481C1C}">
                <a14:useLocalDpi val="0"/>
              </a:ext>
            </a:extLst>
          </a:blip>
          <a:stretch>
            <a:fillRect/>
          </a:stretch>
        </p:blipFill>
        <p:spPr>
          <a:xfrm>
            <a:off x="8130332" y="3925748"/>
            <a:ext cx="3194115" cy="1888361"/>
          </a:xfrm>
          <a:prstGeom prst="rect">
            <a:avLst/>
          </a:prstGeom>
        </p:spPr>
      </p:pic>
    </p:spTree>
    <p:extLst>
      <p:ext uri="{BB962C8B-B14F-4D97-AF65-F5344CB8AC3E}">
        <p14:creationId val="3710113160"/>
      </p:ext>
    </p:extLst>
  </p:cSld>
  <p:clrMapOvr>
    <a:masterClrMapping/>
  </p:clrMapOvr>
  <p:transition advTm="100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750" id="7"/>
                                        <p:tgtEl>
                                          <p:spTgt spid="15"/>
                                        </p:tgtEl>
                                      </p:cBhvr>
                                    </p:animEffect>
                                  </p:childTnLst>
                                </p:cTn>
                              </p:par>
                            </p:childTnLst>
                          </p:cTn>
                        </p:par>
                        <p:par>
                          <p:cTn fill="hold" id="8" nodeType="afterGroup">
                            <p:stCondLst>
                              <p:cond delay="750"/>
                            </p:stCondLst>
                            <p:childTnLst>
                              <p:par>
                                <p:cTn fill="hold" grpId="0" id="9" nodeType="afterEffect" presetClass="entr" presetID="22" presetSubtype="4">
                                  <p:stCondLst>
                                    <p:cond delay="0"/>
                                  </p:stCondLst>
                                  <p:childTnLst>
                                    <p:set>
                                      <p:cBhvr>
                                        <p:cTn dur="1" fill="hold" id="10">
                                          <p:stCondLst>
                                            <p:cond delay="0"/>
                                          </p:stCondLst>
                                        </p:cTn>
                                        <p:tgtEl>
                                          <p:spTgt spid="21"/>
                                        </p:tgtEl>
                                        <p:attrNameLst>
                                          <p:attrName>style.visibility</p:attrName>
                                        </p:attrNameLst>
                                      </p:cBhvr>
                                      <p:to>
                                        <p:strVal val="visible"/>
                                      </p:to>
                                    </p:set>
                                    <p:animEffect filter="wipe(down)" transition="in">
                                      <p:cBhvr>
                                        <p:cTn dur="750" id="11"/>
                                        <p:tgtEl>
                                          <p:spTgt spid="21"/>
                                        </p:tgtEl>
                                      </p:cBhvr>
                                    </p:animEffect>
                                  </p:childTnLst>
                                </p:cTn>
                              </p:par>
                            </p:childTnLst>
                          </p:cTn>
                        </p:par>
                        <p:par>
                          <p:cTn fill="hold" id="12" nodeType="afterGroup">
                            <p:stCondLst>
                              <p:cond delay="1500"/>
                            </p:stCondLst>
                            <p:childTnLst>
                              <p:par>
                                <p:cTn fill="hold" grpId="0" id="13" nodeType="afterEffect" presetClass="entr" presetID="16" presetSubtype="21">
                                  <p:stCondLst>
                                    <p:cond delay="0"/>
                                  </p:stCondLst>
                                  <p:childTnLst>
                                    <p:set>
                                      <p:cBhvr>
                                        <p:cTn dur="1" fill="hold" id="14">
                                          <p:stCondLst>
                                            <p:cond delay="0"/>
                                          </p:stCondLst>
                                        </p:cTn>
                                        <p:tgtEl>
                                          <p:spTgt spid="22"/>
                                        </p:tgtEl>
                                        <p:attrNameLst>
                                          <p:attrName>style.visibility</p:attrName>
                                        </p:attrNameLst>
                                      </p:cBhvr>
                                      <p:to>
                                        <p:strVal val="visible"/>
                                      </p:to>
                                    </p:set>
                                    <p:animEffect filter="barn(inVertical)" transition="in">
                                      <p:cBhvr>
                                        <p:cTn dur="750" id="15"/>
                                        <p:tgtEl>
                                          <p:spTgt spid="22"/>
                                        </p:tgtEl>
                                      </p:cBhvr>
                                    </p:animEffect>
                                  </p:childTnLst>
                                </p:cTn>
                              </p:par>
                            </p:childTnLst>
                          </p:cTn>
                        </p:par>
                        <p:par>
                          <p:cTn fill="hold" id="16" nodeType="afterGroup">
                            <p:stCondLst>
                              <p:cond delay="2250"/>
                            </p:stCondLst>
                            <p:childTnLst>
                              <p:par>
                                <p:cTn fill="hold" id="17" nodeType="afterEffect" presetClass="entr" presetID="42"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750" id="19"/>
                                        <p:tgtEl>
                                          <p:spTgt spid="4"/>
                                        </p:tgtEl>
                                      </p:cBhvr>
                                    </p:animEffect>
                                    <p:anim calcmode="lin" valueType="num">
                                      <p:cBhvr>
                                        <p:cTn dur="750" fill="hold" id="20"/>
                                        <p:tgtEl>
                                          <p:spTgt spid="4"/>
                                        </p:tgtEl>
                                        <p:attrNameLst>
                                          <p:attrName>ppt_x</p:attrName>
                                        </p:attrNameLst>
                                      </p:cBhvr>
                                      <p:tavLst>
                                        <p:tav tm="0">
                                          <p:val>
                                            <p:strVal val="#ppt_x"/>
                                          </p:val>
                                        </p:tav>
                                        <p:tav tm="100000">
                                          <p:val>
                                            <p:strVal val="#ppt_x"/>
                                          </p:val>
                                        </p:tav>
                                      </p:tavLst>
                                    </p:anim>
                                    <p:anim calcmode="lin" valueType="num">
                                      <p:cBhvr>
                                        <p:cTn dur="750" fill="hold" id="21"/>
                                        <p:tgtEl>
                                          <p:spTgt spid="4"/>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21" presetSubtype="1">
                                  <p:stCondLst>
                                    <p:cond delay="0"/>
                                  </p:stCondLst>
                                  <p:childTnLst>
                                    <p:set>
                                      <p:cBhvr>
                                        <p:cTn dur="1" fill="hold" id="24">
                                          <p:stCondLst>
                                            <p:cond delay="0"/>
                                          </p:stCondLst>
                                        </p:cTn>
                                        <p:tgtEl>
                                          <p:spTgt spid="3"/>
                                        </p:tgtEl>
                                        <p:attrNameLst>
                                          <p:attrName>style.visibility</p:attrName>
                                        </p:attrNameLst>
                                      </p:cBhvr>
                                      <p:to>
                                        <p:strVal val="visible"/>
                                      </p:to>
                                    </p:set>
                                    <p:animEffect filter="wheel(1)" transition="in">
                                      <p:cBhvr>
                                        <p:cTn dur="750" id="2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 name="图片 19">
            <a:extLst>
              <a:ext uri="{FF2B5EF4-FFF2-40B4-BE49-F238E27FC236}">
                <a16:creationId xmlns:a16="http://schemas.microsoft.com/office/drawing/2014/main" id="{F8DEB756-2520-4100-AA2E-303FD35F3177}"/>
              </a:ext>
            </a:extLst>
          </p:cNvPr>
          <p:cNvPicPr>
            <a:picLocks noChangeAspect="1"/>
          </p:cNvPicPr>
          <p:nvPr/>
        </p:nvPicPr>
        <p:blipFill>
          <a:blip r:embed="rId2">
            <a:extLst>
              <a:ext uri="{28A0092B-C50C-407E-A947-70E740481C1C}">
                <a14:useLocalDpi val="0"/>
              </a:ext>
            </a:extLst>
          </a:blip>
          <a:stretch>
            <a:fillRect/>
          </a:stretch>
        </p:blipFill>
        <p:spPr>
          <a:xfrm>
            <a:off x="0" y="-133350"/>
            <a:ext cx="12192000" cy="6973063"/>
          </a:xfrm>
          <a:prstGeom prst="rect">
            <a:avLst/>
          </a:prstGeom>
        </p:spPr>
      </p:pic>
      <p:grpSp>
        <p:nvGrpSpPr>
          <p:cNvPr id="15" name="组合 14">
            <a:extLst>
              <a:ext uri="{FF2B5EF4-FFF2-40B4-BE49-F238E27FC236}">
                <a16:creationId xmlns:a16="http://schemas.microsoft.com/office/drawing/2014/main" id="{5EC3B136-CDDB-44D5-BC71-44CEB6C15FC7}"/>
              </a:ext>
            </a:extLst>
          </p:cNvPr>
          <p:cNvGrpSpPr/>
          <p:nvPr/>
        </p:nvGrpSpPr>
        <p:grpSpPr>
          <a:xfrm>
            <a:off x="4674568" y="774455"/>
            <a:ext cx="2842865" cy="505867"/>
            <a:chOff x="1456180" y="2565778"/>
            <a:chExt cx="2842865" cy="505867"/>
          </a:xfrm>
        </p:grpSpPr>
        <p:grpSp>
          <p:nvGrpSpPr>
            <p:cNvPr id="16" name="组合 15">
              <a:extLst>
                <a:ext uri="{FF2B5EF4-FFF2-40B4-BE49-F238E27FC236}">
                  <a16:creationId xmlns:a16="http://schemas.microsoft.com/office/drawing/2014/main" id="{2DB93155-802B-4106-8607-1442AFDB99A7}"/>
                </a:ext>
              </a:extLst>
            </p:cNvPr>
            <p:cNvGrpSpPr/>
            <p:nvPr/>
          </p:nvGrpSpPr>
          <p:grpSpPr>
            <a:xfrm>
              <a:off x="1456180" y="2565778"/>
              <a:ext cx="2842865" cy="505867"/>
              <a:chOff x="1346998" y="2661312"/>
              <a:chExt cx="5598932" cy="996288"/>
            </a:xfrm>
          </p:grpSpPr>
          <p:sp>
            <p:nvSpPr>
              <p:cNvPr id="18" name="椭圆 17">
                <a:extLst>
                  <a:ext uri="{FF2B5EF4-FFF2-40B4-BE49-F238E27FC236}">
                    <a16:creationId xmlns:a16="http://schemas.microsoft.com/office/drawing/2014/main" id="{94533AB8-04E3-45A0-A2E7-B308ACBF619C}"/>
                  </a:ext>
                </a:extLst>
              </p:cNvPr>
              <p:cNvSpPr/>
              <p:nvPr/>
            </p:nvSpPr>
            <p:spPr>
              <a:xfrm>
                <a:off x="1346998" y="2661312"/>
                <a:ext cx="996289" cy="996288"/>
              </a:xfrm>
              <a:prstGeom prst="ellipse">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00">
                  <a:latin charset="-122" panose="020b0200000000000000" pitchFamily="34" typeface="思源黑体 CN ExtraLight"/>
                  <a:ea charset="-122" panose="020b0200000000000000" pitchFamily="34" typeface="思源黑体 CN ExtraLight"/>
                </a:endParaRPr>
              </a:p>
            </p:txBody>
          </p:sp>
          <p:sp>
            <p:nvSpPr>
              <p:cNvPr id="19" name="矩形: 圆角 18">
                <a:extLst>
                  <a:ext uri="{FF2B5EF4-FFF2-40B4-BE49-F238E27FC236}">
                    <a16:creationId xmlns:a16="http://schemas.microsoft.com/office/drawing/2014/main" id="{560258D2-3874-4C9F-8156-28DC4C995445}"/>
                  </a:ext>
                </a:extLst>
              </p:cNvPr>
              <p:cNvSpPr/>
              <p:nvPr/>
            </p:nvSpPr>
            <p:spPr>
              <a:xfrm>
                <a:off x="2532833" y="2661312"/>
                <a:ext cx="4413097" cy="996288"/>
              </a:xfrm>
              <a:prstGeom prst="roundRect">
                <a:avLst>
                  <a:gd fmla="val 50000" name="adj"/>
                </a:avLst>
              </a:prstGeom>
              <a:solidFill>
                <a:srgbClr val="2F54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r>
                  <a:rPr altLang="en-US" b="1" lang="zh-CN" spc="300" sz="2000">
                    <a:latin charset="-122" panose="020b0200000000000000" pitchFamily="34" typeface="思源黑体 CN ExtraLight"/>
                    <a:ea charset="-122" panose="020b0200000000000000" pitchFamily="34" typeface="思源黑体 CN ExtraLight"/>
                    <a:cs typeface="+mn-ea"/>
                    <a:sym typeface="+mn-lt"/>
                  </a:rPr>
                  <a:t>胰腺炎分型</a:t>
                </a:r>
              </a:p>
            </p:txBody>
          </p:sp>
        </p:grpSp>
        <p:sp>
          <p:nvSpPr>
            <p:cNvPr id="17" name="文本框 16">
              <a:extLst>
                <a:ext uri="{FF2B5EF4-FFF2-40B4-BE49-F238E27FC236}">
                  <a16:creationId xmlns:a16="http://schemas.microsoft.com/office/drawing/2014/main" id="{258441C7-9F0B-4002-B6FA-6CB68FBBF003}"/>
                </a:ext>
              </a:extLst>
            </p:cNvPr>
            <p:cNvSpPr txBox="1"/>
            <p:nvPr/>
          </p:nvSpPr>
          <p:spPr>
            <a:xfrm>
              <a:off x="1494952" y="2634045"/>
              <a:ext cx="424180" cy="365760"/>
            </a:xfrm>
            <a:prstGeom prst="rect">
              <a:avLst/>
            </a:prstGeom>
            <a:noFill/>
          </p:spPr>
          <p:txBody>
            <a:bodyPr rtlCol="0" wrap="none">
              <a:spAutoFit/>
            </a:bodyPr>
            <a:lstStyle/>
            <a:p>
              <a:r>
                <a:rPr altLang="zh-CN" lang="en-US">
                  <a:solidFill>
                    <a:schemeClr val="bg1"/>
                  </a:solidFill>
                </a:rPr>
                <a:t>02</a:t>
              </a:r>
            </a:p>
          </p:txBody>
        </p:sp>
      </p:grpSp>
      <p:sp>
        <p:nvSpPr>
          <p:cNvPr id="9" name="椭圆 8">
            <a:extLst>
              <a:ext uri="{FF2B5EF4-FFF2-40B4-BE49-F238E27FC236}">
                <a16:creationId xmlns:a16="http://schemas.microsoft.com/office/drawing/2014/main" id="{8EF5E36B-0620-413F-8F54-5EE2DF447DF5}"/>
              </a:ext>
            </a:extLst>
          </p:cNvPr>
          <p:cNvSpPr/>
          <p:nvPr/>
        </p:nvSpPr>
        <p:spPr>
          <a:xfrm>
            <a:off x="5048492" y="2971460"/>
            <a:ext cx="2095018" cy="2095018"/>
          </a:xfrm>
          <a:prstGeom prst="ellipse">
            <a:avLst/>
          </a:prstGeom>
          <a:blipFill dpi="0" rotWithShape="1">
            <a:blip r:embed="rId3">
              <a:extLst>
                <a:ext uri="{28A0092B-C50C-407E-A947-70E740481C1C}">
                  <a14:useLocalDpi val="0"/>
                </a:ext>
              </a:extLst>
            </a:blip>
            <a:stretch>
              <a:fillRect/>
            </a:stretch>
          </a:blipFill>
          <a:ln w="76200">
            <a:solidFill>
              <a:srgbClr val="2F54BA"/>
            </a:solid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0" name="Rectangle 3">
            <a:extLst>
              <a:ext uri="{FF2B5EF4-FFF2-40B4-BE49-F238E27FC236}">
                <a16:creationId xmlns:a16="http://schemas.microsoft.com/office/drawing/2014/main" id="{4FF8BA43-5473-4A34-97EC-3C6E64372BC3}"/>
              </a:ext>
            </a:extLst>
          </p:cNvPr>
          <p:cNvSpPr>
            <a:spLocks noChangeArrowheads="1" noGrp="1"/>
          </p:cNvSpPr>
          <p:nvPr/>
        </p:nvSpPr>
        <p:spPr bwMode="auto">
          <a:xfrm>
            <a:off x="1981200" y="2055803"/>
            <a:ext cx="7995313" cy="354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spcBef>
                <a:spcPct val="20000"/>
              </a:spcBef>
              <a:buFont charset="0" panose="020b0604020202020204" pitchFamily="34" typeface="Arial"/>
              <a:buChar char="•"/>
              <a:defRPr sz="3200">
                <a:solidFill>
                  <a:schemeClr val="tx1"/>
                </a:solidFill>
                <a:latin charset="0" panose="020f0502020204030204" pitchFamily="34" typeface="Calibri"/>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9pPr>
          </a:lstStyle>
          <a:p>
            <a:pPr algn="ctr">
              <a:buFontTx/>
              <a:buNone/>
            </a:pPr>
            <a:r>
              <a:rPr altLang="en-US" b="1" lang="zh-CN" sz="2000">
                <a:solidFill>
                  <a:srgbClr val="2F54BA"/>
                </a:solidFill>
                <a:latin charset="-122" panose="020b0200000000000000" pitchFamily="34" typeface="思源黑体 CN ExtraLight"/>
                <a:ea charset="-122" panose="020b0200000000000000" pitchFamily="34" typeface="思源黑体 CN ExtraLight"/>
                <a:cs typeface="+mn-ea"/>
                <a:sym typeface="+mn-lt"/>
              </a:rPr>
              <a:t>依据亚特兰大标准（1992）急性胰腺炎可分为轻症急性胰腺炎（MAP）和重症急性胰腺炎（SAP） </a:t>
            </a:r>
          </a:p>
        </p:txBody>
      </p:sp>
      <p:grpSp>
        <p:nvGrpSpPr>
          <p:cNvPr id="2" name="组合 1">
            <a:extLst>
              <a:ext uri="{FF2B5EF4-FFF2-40B4-BE49-F238E27FC236}">
                <a16:creationId xmlns:a16="http://schemas.microsoft.com/office/drawing/2014/main" id="{63B8C8DC-12B5-4015-811B-AF3BD07B22CC}"/>
              </a:ext>
            </a:extLst>
          </p:cNvPr>
          <p:cNvGrpSpPr/>
          <p:nvPr/>
        </p:nvGrpSpPr>
        <p:grpSpPr>
          <a:xfrm>
            <a:off x="578115" y="3768014"/>
            <a:ext cx="4114707" cy="1414649"/>
            <a:chOff x="578115" y="3768014"/>
            <a:chExt cx="4114707" cy="1414649"/>
          </a:xfrm>
        </p:grpSpPr>
        <p:sp>
          <p:nvSpPr>
            <p:cNvPr id="31" name="iš1íḋê">
              <a:extLst>
                <a:ext uri="{FF2B5EF4-FFF2-40B4-BE49-F238E27FC236}">
                  <a16:creationId xmlns:a16="http://schemas.microsoft.com/office/drawing/2014/main" id="{5ED23832-D12F-4CEC-B5D5-6F85CF4054D3}"/>
                </a:ext>
              </a:extLst>
            </p:cNvPr>
            <p:cNvSpPr/>
            <p:nvPr/>
          </p:nvSpPr>
          <p:spPr>
            <a:xfrm>
              <a:off x="584199" y="3768014"/>
              <a:ext cx="4102539" cy="1414649"/>
            </a:xfrm>
            <a:prstGeom prst="roundRect">
              <a:avLst>
                <a:gd fmla="val 4401" name="adj"/>
              </a:avLst>
            </a:prstGeom>
            <a:solidFill>
              <a:schemeClr val="bg1"/>
            </a:solidFill>
            <a:ln>
              <a:noFill/>
            </a:ln>
            <a:effectLst>
              <a:outerShdw algn="tl" blurRad="1270000" dir="2700000" dist="647700" rotWithShape="0" sx="89000" sy="8900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latin typeface="+mj-ea"/>
                <a:ea typeface="+mj-ea"/>
              </a:endParaRPr>
            </a:p>
          </p:txBody>
        </p:sp>
        <p:sp>
          <p:nvSpPr>
            <p:cNvPr id="13" name="文本框 15">
              <a:extLst>
                <a:ext uri="{FF2B5EF4-FFF2-40B4-BE49-F238E27FC236}">
                  <a16:creationId xmlns:a16="http://schemas.microsoft.com/office/drawing/2014/main" id="{8622CC42-5480-498E-885E-24A929F3ED5F}"/>
                </a:ext>
              </a:extLst>
            </p:cNvPr>
            <p:cNvSpPr txBox="1"/>
            <p:nvPr/>
          </p:nvSpPr>
          <p:spPr>
            <a:xfrm>
              <a:off x="578115" y="4059839"/>
              <a:ext cx="4114707" cy="5791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spcBef>
                  <a:spcPct val="0"/>
                </a:spcBef>
              </a:pPr>
              <a:r>
                <a:rPr altLang="en-US" lang="zh-CN" sz="1600">
                  <a:solidFill>
                    <a:srgbClr val="2F54BA"/>
                  </a:solidFill>
                  <a:cs typeface="+mn-ea"/>
                  <a:sym typeface="+mn-lt"/>
                </a:rPr>
                <a:t>轻症急性胰腺炎（MAP）：以胰腺水肿为主，常呈自限性，预后良好。</a:t>
              </a:r>
            </a:p>
          </p:txBody>
        </p:sp>
      </p:grpSp>
      <p:grpSp>
        <p:nvGrpSpPr>
          <p:cNvPr id="3" name="组合 2">
            <a:extLst>
              <a:ext uri="{FF2B5EF4-FFF2-40B4-BE49-F238E27FC236}">
                <a16:creationId xmlns:a16="http://schemas.microsoft.com/office/drawing/2014/main" id="{C8C17E42-E691-4442-A219-AADB19A0B014}"/>
              </a:ext>
            </a:extLst>
          </p:cNvPr>
          <p:cNvGrpSpPr/>
          <p:nvPr/>
        </p:nvGrpSpPr>
        <p:grpSpPr>
          <a:xfrm>
            <a:off x="7499180" y="3429000"/>
            <a:ext cx="4236912" cy="1414649"/>
            <a:chOff x="7499180" y="3429000"/>
            <a:chExt cx="4236912" cy="1414649"/>
          </a:xfrm>
        </p:grpSpPr>
        <p:sp>
          <p:nvSpPr>
            <p:cNvPr id="32" name="iš1íḋê">
              <a:extLst>
                <a:ext uri="{FF2B5EF4-FFF2-40B4-BE49-F238E27FC236}">
                  <a16:creationId xmlns:a16="http://schemas.microsoft.com/office/drawing/2014/main" id="{75D34836-FCBA-465F-819A-177589AE0692}"/>
                </a:ext>
              </a:extLst>
            </p:cNvPr>
            <p:cNvSpPr/>
            <p:nvPr/>
          </p:nvSpPr>
          <p:spPr>
            <a:xfrm>
              <a:off x="7499180" y="3429000"/>
              <a:ext cx="4102539" cy="1414649"/>
            </a:xfrm>
            <a:prstGeom prst="roundRect">
              <a:avLst>
                <a:gd fmla="val 4401" name="adj"/>
              </a:avLst>
            </a:prstGeom>
            <a:solidFill>
              <a:schemeClr val="bg1"/>
            </a:solidFill>
            <a:ln>
              <a:noFill/>
            </a:ln>
            <a:effectLst>
              <a:outerShdw algn="tl" blurRad="1270000" dir="2700000" dist="647700" rotWithShape="0" sx="89000" sy="8900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latin typeface="+mj-ea"/>
                <a:ea typeface="+mj-ea"/>
              </a:endParaRPr>
            </a:p>
          </p:txBody>
        </p:sp>
        <p:sp>
          <p:nvSpPr>
            <p:cNvPr id="14" name="文本框 46">
              <a:extLst>
                <a:ext uri="{FF2B5EF4-FFF2-40B4-BE49-F238E27FC236}">
                  <a16:creationId xmlns:a16="http://schemas.microsoft.com/office/drawing/2014/main" id="{CA31AD55-CFA4-4D82-ADCA-3C9E2960ED27}"/>
                </a:ext>
              </a:extLst>
            </p:cNvPr>
            <p:cNvSpPr txBox="1"/>
            <p:nvPr/>
          </p:nvSpPr>
          <p:spPr>
            <a:xfrm>
              <a:off x="7621386" y="3720826"/>
              <a:ext cx="4114707" cy="8229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spcBef>
                  <a:spcPct val="0"/>
                </a:spcBef>
              </a:pPr>
              <a:r>
                <a:rPr altLang="en-US" lang="zh-CN" sz="1600">
                  <a:solidFill>
                    <a:srgbClr val="2F54BA"/>
                  </a:solidFill>
                  <a:latin charset="-122" panose="020b0200000000000000" pitchFamily="34" typeface="思源黑体 CN ExtraLight"/>
                  <a:ea charset="-122" panose="020b0200000000000000" pitchFamily="34" typeface="思源黑体 CN ExtraLight"/>
                  <a:cs typeface="+mn-ea"/>
                  <a:sym typeface="+mn-lt"/>
                </a:rPr>
                <a:t>重症急性胰腺炎（SAP）：胰腺出血坏死，常继发感染、腹膜炎和休克等多种并发症，病死率高。</a:t>
              </a:r>
            </a:p>
          </p:txBody>
        </p:sp>
      </p:grpSp>
    </p:spTree>
    <p:extLst>
      <p:ext uri="{BB962C8B-B14F-4D97-AF65-F5344CB8AC3E}">
        <p14:creationId val="3615514076"/>
      </p:ext>
    </p:extLst>
  </p:cSld>
  <p:clrMapOvr>
    <a:masterClrMapping/>
  </p:clrMapOvr>
  <p:transition advTm="100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30"/>
                                        </p:tgtEl>
                                        <p:attrNameLst>
                                          <p:attrName>style.visibility</p:attrName>
                                        </p:attrNameLst>
                                      </p:cBhvr>
                                      <p:to>
                                        <p:strVal val="visible"/>
                                      </p:to>
                                    </p:set>
                                    <p:animEffect filter="wipe(down)" transition="in">
                                      <p:cBhvr>
                                        <p:cTn dur="500" id="11"/>
                                        <p:tgtEl>
                                          <p:spTgt spid="30"/>
                                        </p:tgtEl>
                                      </p:cBhvr>
                                    </p:animEffect>
                                  </p:childTnLst>
                                </p:cTn>
                              </p:par>
                            </p:childTnLst>
                          </p:cTn>
                        </p:par>
                        <p:par>
                          <p:cTn fill="hold" id="12" nodeType="afterGroup">
                            <p:stCondLst>
                              <p:cond delay="1000"/>
                            </p:stCondLst>
                            <p:childTnLst>
                              <p:par>
                                <p:cTn fill="hold" grpId="0" id="13" nodeType="afterEffect" presetClass="entr" presetID="21" presetSubtype="1">
                                  <p:stCondLst>
                                    <p:cond delay="0"/>
                                  </p:stCondLst>
                                  <p:childTnLst>
                                    <p:set>
                                      <p:cBhvr>
                                        <p:cTn dur="1" fill="hold" id="14">
                                          <p:stCondLst>
                                            <p:cond delay="0"/>
                                          </p:stCondLst>
                                        </p:cTn>
                                        <p:tgtEl>
                                          <p:spTgt spid="9"/>
                                        </p:tgtEl>
                                        <p:attrNameLst>
                                          <p:attrName>style.visibility</p:attrName>
                                        </p:attrNameLst>
                                      </p:cBhvr>
                                      <p:to>
                                        <p:strVal val="visible"/>
                                      </p:to>
                                    </p:set>
                                    <p:animEffect filter="wheel(1)" transition="in">
                                      <p:cBhvr>
                                        <p:cTn dur="500" id="15"/>
                                        <p:tgtEl>
                                          <p:spTgt spid="9"/>
                                        </p:tgtEl>
                                      </p:cBhvr>
                                    </p:animEffect>
                                  </p:childTnLst>
                                </p:cTn>
                              </p:par>
                            </p:childTnLst>
                          </p:cTn>
                        </p:par>
                        <p:par>
                          <p:cTn fill="hold" id="16" nodeType="afterGroup">
                            <p:stCondLst>
                              <p:cond delay="1500"/>
                            </p:stCondLst>
                            <p:childTnLst>
                              <p:par>
                                <p:cTn fill="hold" id="17" nodeType="afterEffect" presetClass="entr" presetID="2" presetSubtype="8">
                                  <p:stCondLst>
                                    <p:cond delay="0"/>
                                  </p:stCondLst>
                                  <p:childTnLst>
                                    <p:set>
                                      <p:cBhvr>
                                        <p:cTn dur="1" fill="hold" id="18">
                                          <p:stCondLst>
                                            <p:cond delay="0"/>
                                          </p:stCondLst>
                                        </p:cTn>
                                        <p:tgtEl>
                                          <p:spTgt spid="2"/>
                                        </p:tgtEl>
                                        <p:attrNameLst>
                                          <p:attrName>style.visibility</p:attrName>
                                        </p:attrNameLst>
                                      </p:cBhvr>
                                      <p:to>
                                        <p:strVal val="visible"/>
                                      </p:to>
                                    </p:set>
                                    <p:anim calcmode="lin" valueType="num">
                                      <p:cBhvr additive="base">
                                        <p:cTn dur="500" fill="hold" id="19"/>
                                        <p:tgtEl>
                                          <p:spTgt spid="2"/>
                                        </p:tgtEl>
                                        <p:attrNameLst>
                                          <p:attrName>ppt_x</p:attrName>
                                        </p:attrNameLst>
                                      </p:cBhvr>
                                      <p:tavLst>
                                        <p:tav tm="0">
                                          <p:val>
                                            <p:strVal val="0-#ppt_w/2"/>
                                          </p:val>
                                        </p:tav>
                                        <p:tav tm="100000">
                                          <p:val>
                                            <p:strVal val="#ppt_x"/>
                                          </p:val>
                                        </p:tav>
                                      </p:tavLst>
                                    </p:anim>
                                    <p:anim calcmode="lin" valueType="num">
                                      <p:cBhvr additive="base">
                                        <p:cTn dur="500" fill="hold" id="20"/>
                                        <p:tgtEl>
                                          <p:spTgt spid="2"/>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2000"/>
                            </p:stCondLst>
                            <p:childTnLst>
                              <p:par>
                                <p:cTn fill="hold" id="22" nodeType="afterEffect" presetClass="entr" presetID="2" presetSubtype="2">
                                  <p:stCondLst>
                                    <p:cond delay="0"/>
                                  </p:stCondLst>
                                  <p:childTnLst>
                                    <p:set>
                                      <p:cBhvr>
                                        <p:cTn dur="1" fill="hold" id="23">
                                          <p:stCondLst>
                                            <p:cond delay="0"/>
                                          </p:stCondLst>
                                        </p:cTn>
                                        <p:tgtEl>
                                          <p:spTgt spid="3"/>
                                        </p:tgtEl>
                                        <p:attrNameLst>
                                          <p:attrName>style.visibility</p:attrName>
                                        </p:attrNameLst>
                                      </p:cBhvr>
                                      <p:to>
                                        <p:strVal val="visible"/>
                                      </p:to>
                                    </p:set>
                                    <p:anim calcmode="lin" valueType="num">
                                      <p:cBhvr additive="base">
                                        <p:cTn dur="500" fill="hold" id="24"/>
                                        <p:tgtEl>
                                          <p:spTgt spid="3"/>
                                        </p:tgtEl>
                                        <p:attrNameLst>
                                          <p:attrName>ppt_x</p:attrName>
                                        </p:attrNameLst>
                                      </p:cBhvr>
                                      <p:tavLst>
                                        <p:tav tm="0">
                                          <p:val>
                                            <p:strVal val="1+#ppt_w/2"/>
                                          </p:val>
                                        </p:tav>
                                        <p:tav tm="100000">
                                          <p:val>
                                            <p:strVal val="#ppt_x"/>
                                          </p:val>
                                        </p:tav>
                                      </p:tavLst>
                                    </p:anim>
                                    <p:anim calcmode="lin" valueType="num">
                                      <p:cBhvr additive="base">
                                        <p:cTn dur="500" fill="hold" id="25"/>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3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128</Paragraphs>
  <Slides>19</Slides>
  <Notes>0</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19</vt:i4>
      </vt:variant>
    </vt:vector>
  </HeadingPairs>
  <TitlesOfParts>
    <vt:vector baseType="lpstr" size="33">
      <vt:lpstr>Arial</vt:lpstr>
      <vt:lpstr>等线 Light</vt:lpstr>
      <vt:lpstr>等线</vt:lpstr>
      <vt:lpstr>Calibri Light</vt:lpstr>
      <vt:lpstr>Calibri</vt:lpstr>
      <vt:lpstr>微软雅黑</vt:lpstr>
      <vt:lpstr>思源黑体 CN Bold</vt:lpstr>
      <vt:lpstr>思源黑体 CN Heavy</vt:lpstr>
      <vt:lpstr>思源黑体 CN ExtraLight</vt:lpstr>
      <vt:lpstr>FZHei-B01S</vt:lpstr>
      <vt:lpstr>字魂105号-简雅黑</vt:lpstr>
      <vt:lpstr>Wingdings</vt:lpstr>
      <vt:lpstr>包图简圆体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2021-08-22T11:48:46Z</dcterms:created>
  <cp:lastPrinted>2021-08-22T11:48:46Z</cp:lastPrinted>
  <dcterms:modified xsi:type="dcterms:W3CDTF">2021-08-22T05:36:06Z</dcterms:modified>
  <cp:revision>1</cp:revision>
</cp:coreProperties>
</file>