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3"/>
  </p:notesMasterIdLst>
  <p:sldIdLst>
    <p:sldId id="257" r:id="rId4"/>
    <p:sldId id="267" r:id="rId5"/>
    <p:sldId id="258" r:id="rId6"/>
    <p:sldId id="259" r:id="rId7"/>
    <p:sldId id="260" r:id="rId8"/>
    <p:sldId id="263" r:id="rId9"/>
    <p:sldId id="261" r:id="rId10"/>
    <p:sldId id="262" r:id="rId11"/>
    <p:sldId id="264" r:id="rId12"/>
    <p:sldId id="265" r:id="rId13"/>
    <p:sldId id="266" r:id="rId14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89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orient="horz" pos="1434" userDrawn="1">
          <p15:clr>
            <a:srgbClr val="A4A3A4"/>
          </p15:clr>
        </p15:guide>
        <p15:guide id="6" pos="1459" userDrawn="1">
          <p15:clr>
            <a:srgbClr val="A4A3A4"/>
          </p15:clr>
        </p15:guide>
        <p15:guide id="7" pos="59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78" y="114"/>
      </p:cViewPr>
      <p:guideLst>
        <p:guide orient="horz" pos="2137"/>
        <p:guide pos="3840"/>
        <p:guide pos="189"/>
        <p:guide pos="529"/>
        <p:guide orient="horz" pos="1434"/>
        <p:guide pos="1459"/>
        <p:guide pos="59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tags/tag1.xml" Type="http://schemas.openxmlformats.org/officeDocument/2006/relationships/tags"/><Relationship Id="rId16" Target="presProps.xml" Type="http://schemas.openxmlformats.org/officeDocument/2006/relationships/presProps"/><Relationship Id="rId17" Target="viewProps.xml" Type="http://schemas.openxmlformats.org/officeDocument/2006/relationships/viewProps"/><Relationship Id="rId18" Target="theme/theme1.xml" Type="http://schemas.openxmlformats.org/officeDocument/2006/relationships/theme"/><Relationship Id="rId19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945C63C7-68C7-4B4E-9354-3C16AD1CB616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zh-CN" altLang="en-US"/>
        </a:p>
      </dgm:t>
    </dgm:pt>
    <dgm:pt modelId="{A307C9C9-9A8B-4648-84A3-713A4D4157A1}" type="parTrans" cxnId="{6C49BA55-E42E-4BF9-8252-80F9A1CF7D0E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itchFamily="34" charset="-122"/>
          </a:endParaRPr>
        </a:p>
      </dgm:t>
    </dgm:pt>
    <dgm:pt modelId="{58EC1E95-5601-4AF4-A396-9E50BF3D77FE}">
      <dgm:prSet phldrT="[文本]"/>
      <dgm:spPr>
        <a:solidFill>
          <a:schemeClr val="accent1">
            <a:lumMod val="40000"/>
            <a:lumOff val="60000"/>
          </a:schemeClr>
        </a:solidFill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b="1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具体</a:t>
          </a:r>
          <a:endParaRPr lang="zh-CN" altLang="en-US" b="1">
            <a:solidFill>
              <a:srgbClr val="27536B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961D417F-9BDF-4850-87DC-CAA4DD07A312}" type="parTrans" cxnId="{384F586B-4C02-42B7-B936-167768477EC5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E66A5D4-B38F-4A05-BA5D-A18B66BBC2C7}">
      <dgm:prSet phldrT="[文本]" custT="1"/>
      <dgm:spPr>
        <a:noFill/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sz="28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不能太高也不能太低</a:t>
          </a:r>
          <a:endParaRPr lang="zh-CN" altLang="en-US" sz="28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AAFCE0C9-7B85-4F91-BCC8-9B3AD4FBD1AA}" type="sibTrans" cxnId="{384F586B-4C02-42B7-B936-167768477EC5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3E6C15B-B6B2-4217-A75F-0E0857FBF1B7}" type="sibTrans" cxnId="{6C49BA55-E42E-4BF9-8252-80F9A1CF7D0E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86F9748-D700-4A7E-A2B9-BA277D638544}" type="parTrans" cxnId="{86C66E47-11A6-4AAE-8CB3-A2CDA2DF240E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1F7D0249-2D17-4792-A416-928F6428118F}">
      <dgm:prSet phldrT="[文本]"/>
      <dgm:spPr>
        <a:solidFill>
          <a:schemeClr val="accent1">
            <a:lumMod val="40000"/>
            <a:lumOff val="60000"/>
          </a:schemeClr>
        </a:solidFill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b="1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搭配</a:t>
          </a:r>
          <a:endParaRPr lang="zh-CN" altLang="en-US" b="1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61A6FC7-D24C-483F-9187-FD88B3B79582}" type="parTrans" cxnId="{43850149-80A9-47B5-8940-33ACFC5226E4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E58A94D-69FD-418A-BCEF-EE80B4E7DAD6}">
      <dgm:prSet phldrT="[文本]" custT="1"/>
      <dgm:spPr>
        <a:noFill/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sz="28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长期目标搭配短期目标</a:t>
          </a:r>
          <a:endParaRPr lang="zh-CN" altLang="en-US" sz="28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C233F3F-A22B-4000-B477-FFB227572B31}" type="sibTrans" cxnId="{43850149-80A9-47B5-8940-33ACFC5226E4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D8CE408-824A-4D83-A3CF-18C88F847AC8}" type="sibTrans" cxnId="{86C66E47-11A6-4AAE-8CB3-A2CDA2DF240E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CA52D4C-7DCC-4FCD-AA2A-C0691D74FD80}" type="parTrans" cxnId="{CF9CA906-96B4-4EDF-B8C3-A8810494E302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1A6C69D-6A3D-486B-B2ED-1994755419BA}">
      <dgm:prSet phldrT="[文本]"/>
      <dgm:spPr>
        <a:solidFill>
          <a:schemeClr val="accent1">
            <a:lumMod val="40000"/>
            <a:lumOff val="60000"/>
          </a:schemeClr>
        </a:solidFill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b="1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限量</a:t>
          </a:r>
          <a:endParaRPr lang="zh-CN" altLang="en-US" b="1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3002AC2-67DE-41FF-9E56-152B88EFA0B6}" type="parTrans" cxnId="{C3219A0B-80ED-4DE6-979B-59DB5CA0E788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9CF9C44F-AF1C-4958-B6FD-AFAD14C1D419}">
      <dgm:prSet phldrT="[文本]" custT="1"/>
      <dgm:spPr>
        <a:noFill/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sz="28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每次仅限三件事</a:t>
          </a:r>
          <a:endParaRPr lang="zh-CN" altLang="en-US" sz="28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98515C6-61F9-4299-8281-17957CD15866}" type="sibTrans" cxnId="{C3219A0B-80ED-4DE6-979B-59DB5CA0E788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72FBDCC0-668F-4C65-BC7D-C8AB317826A8}" type="sibTrans" cxnId="{CF9CA906-96B4-4EDF-B8C3-A8810494E302}">
      <dgm:prSet/>
      <dgm:spPr/>
      <dgm:t>
        <a:bodyPr/>
        <a:lstStyle/>
        <a:p>
          <a:endParaRPr lang="zh-CN" altLang="en-US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5245B38-5964-4C61-8564-D00084D29342}" type="parTrans" cxnId="{F5CF8852-AA07-4AAF-A903-FB89B5CE250F}">
      <dgm:prSet/>
      <dgm:spPr/>
      <dgm:t>
        <a:bodyPr/>
        <a:lstStyle/>
        <a:p>
          <a:endParaRPr lang="zh-CN" altLang="en-US"/>
        </a:p>
      </dgm:t>
    </dgm:pt>
    <dgm:pt modelId="{8B85E922-87F6-490E-AA1D-C17F37E2087D}">
      <dgm:prSet/>
      <dgm:spPr>
        <a:solidFill>
          <a:schemeClr val="accent1">
            <a:lumMod val="40000"/>
            <a:lumOff val="60000"/>
          </a:schemeClr>
        </a:solidFill>
        <a:ln w="31750">
          <a:solidFill>
            <a:schemeClr val="bg1"/>
          </a:solidFill>
          <a:prstDash val="sysDash"/>
        </a:ln>
      </dgm:spPr>
      <dgm:t>
        <a:bodyPr/>
        <a:lstStyle/>
        <a:p>
          <a:r>
            <a:rPr lang="zh-CN" altLang="en-US" b="1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渐进</a:t>
          </a:r>
          <a:endParaRPr lang="zh-CN" altLang="en-US" b="1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E925A8B-EFEB-4E64-974D-4F1C1620CE7B}" type="sibTrans" cxnId="{F5CF8852-AA07-4AAF-A903-FB89B5CE250F}">
      <dgm:prSet/>
      <dgm:spPr/>
      <dgm:t>
        <a:bodyPr/>
        <a:lstStyle/>
        <a:p>
          <a:endParaRPr lang="zh-CN" altLang="en-US"/>
        </a:p>
      </dgm:t>
    </dgm:pt>
    <dgm:pt modelId="{56D193C7-F2FE-4493-92BF-85BD9AE7299F}" type="pres">
      <dgm:prSet presAssocID="{945C63C7-68C7-4B4E-9354-3C16AD1CB616}" presName="Name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0B9969F-E071-4514-952D-C7FB1251D239}" type="pres">
      <dgm:prSet presAssocID="{58EC1E95-5601-4AF4-A396-9E50BF3D77FE}" presName="linNode"/>
      <dgm:spPr/>
      <dgm:t>
        <a:bodyPr/>
        <a:lstStyle/>
        <a:p/>
      </dgm:t>
    </dgm:pt>
    <dgm:pt modelId="{55CC62F2-6793-4145-A1D3-9023B3E76E50}" type="pres">
      <dgm:prSet presAssocID="{58EC1E95-5601-4AF4-A396-9E50BF3D77FE}" presName="parentText" presStyleLbl="node1" presStyleCnt="4" custLinFactNeighborX="-19159" custLinFactNeighborY="-42808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421E1A1-D50F-4EB9-8B9B-A8A8F5833160}" type="pres">
      <dgm:prSet presAssocID="{58EC1E95-5601-4AF4-A396-9E50BF3D77FE}" presName="descendantText" presStyleLbl="alignAccFollowNode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0A02BDB-BD79-4EDA-B380-88822573AB00}" type="pres">
      <dgm:prSet presAssocID="{73E6C15B-B6B2-4217-A75F-0E0857FBF1B7}" presName="sp"/>
      <dgm:spPr/>
      <dgm:t>
        <a:bodyPr/>
        <a:lstStyle/>
        <a:p/>
      </dgm:t>
    </dgm:pt>
    <dgm:pt modelId="{C30DB427-475B-403D-A632-5CC7A0F6FF35}" type="pres">
      <dgm:prSet presAssocID="{1F7D0249-2D17-4792-A416-928F6428118F}" presName="linNode"/>
      <dgm:spPr/>
      <dgm:t>
        <a:bodyPr/>
        <a:lstStyle/>
        <a:p/>
      </dgm:t>
    </dgm:pt>
    <dgm:pt modelId="{FF6A1C04-1AA7-473A-A853-E6AD711ECD93}" type="pres">
      <dgm:prSet presAssocID="{1F7D0249-2D17-4792-A416-928F6428118F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5A2A188-3F3A-4E21-8A16-7541B900CCD9}" type="pres">
      <dgm:prSet presAssocID="{1F7D0249-2D17-4792-A416-928F6428118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F8E56DC-B9CB-4800-ABFD-CC37909FA738}" type="pres">
      <dgm:prSet presAssocID="{BD8CE408-824A-4D83-A3CF-18C88F847AC8}" presName="sp"/>
      <dgm:spPr/>
      <dgm:t>
        <a:bodyPr/>
        <a:lstStyle/>
        <a:p/>
      </dgm:t>
    </dgm:pt>
    <dgm:pt modelId="{DC4BA2A5-3C37-41EA-B7BE-E97BDB6D943B}" type="pres">
      <dgm:prSet presAssocID="{81A6C69D-6A3D-486B-B2ED-1994755419BA}" presName="linNode"/>
      <dgm:spPr/>
      <dgm:t>
        <a:bodyPr/>
        <a:lstStyle/>
        <a:p/>
      </dgm:t>
    </dgm:pt>
    <dgm:pt modelId="{E4565775-8E8E-4740-B0C3-CE27023F3B2D}" type="pres">
      <dgm:prSet presAssocID="{81A6C69D-6A3D-486B-B2ED-1994755419BA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441F7B6-1D18-455E-A6FF-AE5114E03832}" type="pres">
      <dgm:prSet presAssocID="{81A6C69D-6A3D-486B-B2ED-1994755419B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1C1416C-FF26-43A3-94FC-E374D305D33A}" type="pres">
      <dgm:prSet presAssocID="{72FBDCC0-668F-4C65-BC7D-C8AB317826A8}" presName="sp"/>
      <dgm:spPr/>
      <dgm:t>
        <a:bodyPr/>
        <a:lstStyle/>
        <a:p/>
      </dgm:t>
    </dgm:pt>
    <dgm:pt modelId="{E8F7774A-357A-4569-843F-7C513D294118}" type="pres">
      <dgm:prSet presAssocID="{8B85E922-87F6-490E-AA1D-C17F37E2087D}" presName="linNode"/>
      <dgm:spPr/>
      <dgm:t>
        <a:bodyPr/>
        <a:lstStyle/>
        <a:p/>
      </dgm:t>
    </dgm:pt>
    <dgm:pt modelId="{A0E6ED44-A3B7-4EF9-961A-6A7C1E6A8DC0}" type="pres">
      <dgm:prSet presAssocID="{8B85E922-87F6-490E-AA1D-C17F37E2087D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C49BA55-E42E-4BF9-8252-80F9A1CF7D0E}" srcId="{945C63C7-68C7-4B4E-9354-3C16AD1CB616}" destId="{58EC1E95-5601-4AF4-A396-9E50BF3D77FE}" srcOrd="0" destOrd="0" parTransId="{A307C9C9-9A8B-4648-84A3-713A4D4157A1}" sibTransId="{73E6C15B-B6B2-4217-A75F-0E0857FBF1B7}"/>
    <dgm:cxn modelId="{384F586B-4C02-42B7-B936-167768477EC5}" srcId="{58EC1E95-5601-4AF4-A396-9E50BF3D77FE}" destId="{EE66A5D4-B38F-4A05-BA5D-A18B66BBC2C7}" srcOrd="0" destOrd="0" parTransId="{961D417F-9BDF-4850-87DC-CAA4DD07A312}" sibTransId="{AAFCE0C9-7B85-4F91-BCC8-9B3AD4FBD1AA}"/>
    <dgm:cxn modelId="{86C66E47-11A6-4AAE-8CB3-A2CDA2DF240E}" srcId="{945C63C7-68C7-4B4E-9354-3C16AD1CB616}" destId="{1F7D0249-2D17-4792-A416-928F6428118F}" srcOrd="1" destOrd="0" parTransId="{986F9748-D700-4A7E-A2B9-BA277D638544}" sibTransId="{BD8CE408-824A-4D83-A3CF-18C88F847AC8}"/>
    <dgm:cxn modelId="{43850149-80A9-47B5-8940-33ACFC5226E4}" srcId="{1F7D0249-2D17-4792-A416-928F6428118F}" destId="{7E58A94D-69FD-418A-BCEF-EE80B4E7DAD6}" srcOrd="0" destOrd="0" parTransId="{861A6FC7-D24C-483F-9187-FD88B3B79582}" sibTransId="{2C233F3F-A22B-4000-B477-FFB227572B31}"/>
    <dgm:cxn modelId="{CF9CA906-96B4-4EDF-B8C3-A8810494E302}" srcId="{945C63C7-68C7-4B4E-9354-3C16AD1CB616}" destId="{81A6C69D-6A3D-486B-B2ED-1994755419BA}" srcOrd="2" destOrd="0" parTransId="{8CA52D4C-7DCC-4FCD-AA2A-C0691D74FD80}" sibTransId="{72FBDCC0-668F-4C65-BC7D-C8AB317826A8}"/>
    <dgm:cxn modelId="{C3219A0B-80ED-4DE6-979B-59DB5CA0E788}" srcId="{81A6C69D-6A3D-486B-B2ED-1994755419BA}" destId="{9CF9C44F-AF1C-4958-B6FD-AFAD14C1D419}" srcOrd="0" destOrd="0" parTransId="{53002AC2-67DE-41FF-9E56-152B88EFA0B6}" sibTransId="{C98515C6-61F9-4299-8281-17957CD15866}"/>
    <dgm:cxn modelId="{F5CF8852-AA07-4AAF-A903-FB89B5CE250F}" srcId="{945C63C7-68C7-4B4E-9354-3C16AD1CB616}" destId="{8B85E922-87F6-490E-AA1D-C17F37E2087D}" srcOrd="3" destOrd="0" parTransId="{85245B38-5964-4C61-8564-D00084D29342}" sibTransId="{2E925A8B-EFEB-4E64-974D-4F1C1620CE7B}"/>
    <dgm:cxn modelId="{21CEC282-781C-42BA-9DCE-64A860C19994}" type="presOf" srcId="{945C63C7-68C7-4B4E-9354-3C16AD1CB616}" destId="{56D193C7-F2FE-4493-92BF-85BD9AE7299F}" srcOrd="0" destOrd="0" presId="urn:microsoft.com/office/officeart/2005/8/layout/vList5"/>
    <dgm:cxn modelId="{9AA46F37-6D04-44CB-A2BA-10820F1E132D}" type="presParOf" srcId="{56D193C7-F2FE-4493-92BF-85BD9AE7299F}" destId="{30B9969F-E071-4514-952D-C7FB1251D239}" srcOrd="0" destOrd="0" presId="urn:microsoft.com/office/officeart/2005/8/layout/vList5"/>
    <dgm:cxn modelId="{1C7DC7B2-E0BB-4858-8DBB-10BB98937037}" type="presParOf" srcId="{30B9969F-E071-4514-952D-C7FB1251D239}" destId="{55CC62F2-6793-4145-A1D3-9023B3E76E50}" srcOrd="0" destOrd="0" presId="urn:microsoft.com/office/officeart/2005/8/layout/vList5"/>
    <dgm:cxn modelId="{4FFD0214-B7EC-46CC-BFB1-655EE54438CB}" type="presOf" srcId="{58EC1E95-5601-4AF4-A396-9E50BF3D77FE}" destId="{55CC62F2-6793-4145-A1D3-9023B3E76E50}" srcOrd="0" destOrd="0" presId="urn:microsoft.com/office/officeart/2005/8/layout/vList5"/>
    <dgm:cxn modelId="{C2270CC3-B51C-405F-BC2B-01E66ABB2507}" type="presParOf" srcId="{30B9969F-E071-4514-952D-C7FB1251D239}" destId="{3421E1A1-D50F-4EB9-8B9B-A8A8F5833160}" srcOrd="1" destOrd="0" presId="urn:microsoft.com/office/officeart/2005/8/layout/vList5"/>
    <dgm:cxn modelId="{670A865B-FA5F-4D1E-A6D8-15670DE03AEC}" type="presOf" srcId="{EE66A5D4-B38F-4A05-BA5D-A18B66BBC2C7}" destId="{3421E1A1-D50F-4EB9-8B9B-A8A8F5833160}" srcOrd="0" destOrd="0" presId="urn:microsoft.com/office/officeart/2005/8/layout/vList5"/>
    <dgm:cxn modelId="{7C5F2B9D-D3EB-46E6-BDEF-FF74A7DCA80C}" type="presParOf" srcId="{56D193C7-F2FE-4493-92BF-85BD9AE7299F}" destId="{90A02BDB-BD79-4EDA-B380-88822573AB00}" srcOrd="1" destOrd="0" presId="urn:microsoft.com/office/officeart/2005/8/layout/vList5"/>
    <dgm:cxn modelId="{5FF50037-A958-411E-B823-83A6493589E2}" type="presParOf" srcId="{56D193C7-F2FE-4493-92BF-85BD9AE7299F}" destId="{C30DB427-475B-403D-A632-5CC7A0F6FF35}" srcOrd="2" destOrd="0" presId="urn:microsoft.com/office/officeart/2005/8/layout/vList5"/>
    <dgm:cxn modelId="{EFFB620A-4902-481D-AAAE-1EC9540AC8A6}" type="presParOf" srcId="{C30DB427-475B-403D-A632-5CC7A0F6FF35}" destId="{FF6A1C04-1AA7-473A-A853-E6AD711ECD93}" srcOrd="0" destOrd="0" presId="urn:microsoft.com/office/officeart/2005/8/layout/vList5"/>
    <dgm:cxn modelId="{22261D6E-9252-477A-B153-652C00CAE1BB}" type="presOf" srcId="{1F7D0249-2D17-4792-A416-928F6428118F}" destId="{FF6A1C04-1AA7-473A-A853-E6AD711ECD93}" srcOrd="0" destOrd="0" presId="urn:microsoft.com/office/officeart/2005/8/layout/vList5"/>
    <dgm:cxn modelId="{F6DF2F7A-DC40-4FE3-974C-9944F3A60CBF}" type="presParOf" srcId="{C30DB427-475B-403D-A632-5CC7A0F6FF35}" destId="{85A2A188-3F3A-4E21-8A16-7541B900CCD9}" srcOrd="1" destOrd="0" presId="urn:microsoft.com/office/officeart/2005/8/layout/vList5"/>
    <dgm:cxn modelId="{A4BA25D0-75BC-427E-9569-00E80ADAF01B}" type="presOf" srcId="{7E58A94D-69FD-418A-BCEF-EE80B4E7DAD6}" destId="{85A2A188-3F3A-4E21-8A16-7541B900CCD9}" srcOrd="0" destOrd="0" presId="urn:microsoft.com/office/officeart/2005/8/layout/vList5"/>
    <dgm:cxn modelId="{38592AAC-ADF2-4DB4-94FD-F2311295B118}" type="presParOf" srcId="{56D193C7-F2FE-4493-92BF-85BD9AE7299F}" destId="{BF8E56DC-B9CB-4800-ABFD-CC37909FA738}" srcOrd="3" destOrd="0" presId="urn:microsoft.com/office/officeart/2005/8/layout/vList5"/>
    <dgm:cxn modelId="{C640CA65-D0D6-448F-8261-0A01DD9D1C53}" type="presParOf" srcId="{56D193C7-F2FE-4493-92BF-85BD9AE7299F}" destId="{DC4BA2A5-3C37-41EA-B7BE-E97BDB6D943B}" srcOrd="4" destOrd="0" presId="urn:microsoft.com/office/officeart/2005/8/layout/vList5"/>
    <dgm:cxn modelId="{6E54F280-C314-47FF-AF6B-C47E77D663CF}" type="presParOf" srcId="{DC4BA2A5-3C37-41EA-B7BE-E97BDB6D943B}" destId="{E4565775-8E8E-4740-B0C3-CE27023F3B2D}" srcOrd="0" destOrd="0" presId="urn:microsoft.com/office/officeart/2005/8/layout/vList5"/>
    <dgm:cxn modelId="{D18A9625-0678-4B97-A3B4-DE6D6AEC4F3A}" type="presOf" srcId="{81A6C69D-6A3D-486B-B2ED-1994755419BA}" destId="{E4565775-8E8E-4740-B0C3-CE27023F3B2D}" srcOrd="0" destOrd="0" presId="urn:microsoft.com/office/officeart/2005/8/layout/vList5"/>
    <dgm:cxn modelId="{2F24B8ED-FD23-4364-912B-D0B5EAB3F50C}" type="presParOf" srcId="{DC4BA2A5-3C37-41EA-B7BE-E97BDB6D943B}" destId="{2441F7B6-1D18-455E-A6FF-AE5114E03832}" srcOrd="1" destOrd="0" presId="urn:microsoft.com/office/officeart/2005/8/layout/vList5"/>
    <dgm:cxn modelId="{44B70A5E-712C-4BF0-8825-6511FC3ADA20}" type="presOf" srcId="{9CF9C44F-AF1C-4958-B6FD-AFAD14C1D419}" destId="{2441F7B6-1D18-455E-A6FF-AE5114E03832}" srcOrd="0" destOrd="0" presId="urn:microsoft.com/office/officeart/2005/8/layout/vList5"/>
    <dgm:cxn modelId="{2F4B307D-0651-4CC2-850E-5DCABCCAFF40}" type="presParOf" srcId="{56D193C7-F2FE-4493-92BF-85BD9AE7299F}" destId="{01C1416C-FF26-43A3-94FC-E374D305D33A}" srcOrd="5" destOrd="0" presId="urn:microsoft.com/office/officeart/2005/8/layout/vList5"/>
    <dgm:cxn modelId="{456E7A5C-BE23-43C1-B0EB-EDEE9EC1C0DF}" type="presParOf" srcId="{56D193C7-F2FE-4493-92BF-85BD9AE7299F}" destId="{E8F7774A-357A-4569-843F-7C513D294118}" srcOrd="6" destOrd="0" presId="urn:microsoft.com/office/officeart/2005/8/layout/vList5"/>
    <dgm:cxn modelId="{A4B1C7DB-7030-4A4E-A1E8-36CFC4F815CD}" type="presParOf" srcId="{E8F7774A-357A-4569-843F-7C513D294118}" destId="{A0E6ED44-A3B7-4EF9-961A-6A7C1E6A8DC0}" srcOrd="0" destOrd="0" presId="urn:microsoft.com/office/officeart/2005/8/layout/vList5"/>
    <dgm:cxn modelId="{4C397D0B-D0E7-4648-B642-88902A3F63FB}" type="presOf" srcId="{8B85E922-87F6-490E-AA1D-C17F37E2087D}" destId="{A0E6ED44-A3B7-4EF9-961A-6A7C1E6A8DC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20" name=""/>
      <dsp:cNvGrpSpPr/>
    </dsp:nvGrpSpPr>
    <dsp:grpSpPr/>
    <dsp:sp modelId="{3421E1A1-D50F-4EB9-8B9B-A8A8F5833160}">
      <dsp:nvSpPr>
        <dsp:cNvPr id="21" name=""/>
        <dsp:cNvSpPr/>
      </dsp:nvSpPr>
      <dsp:spPr>
        <a:xfrm rot="5400000">
          <a:off x="4498807" y="-1860585"/>
          <a:ext cx="653828" cy="4541855"/>
        </a:xfrm>
        <a:prstGeom prst="round2SameRect">
          <a:avLst/>
        </a:prstGeom>
        <a:noFill/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不能太高也不能太低</a:t>
          </a:r>
          <a:endParaRPr lang="zh-CN" altLang="en-US" sz="2800" kern="1200">
            <a:solidFill>
              <a:schemeClr val="bg1"/>
            </a:solidFill>
            <a:latin typeface="微软雅黑" panose="020b0503020204020204" pitchFamily="34" charset="-122"/>
            <a:ea typeface="微软雅黑" pitchFamily="34" charset="-122"/>
          </a:endParaRPr>
        </a:p>
      </dsp:txBody>
      <dsp:txXfrm rot="-5400000">
        <a:off x="2554793" y="115346"/>
        <a:ext cx="4509938" cy="589993"/>
      </dsp:txXfrm>
    </dsp:sp>
    <dsp:sp modelId="{55CC62F2-6793-4145-A1D3-9023B3E76E50}">
      <dsp:nvSpPr>
        <dsp:cNvPr id="22" name=""/>
        <dsp:cNvSpPr/>
      </dsp:nvSpPr>
      <dsp:spPr>
        <a:xfrm>
          <a:off x="0" y="0"/>
          <a:ext cx="2554793" cy="81728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b="1" kern="1200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具体</a:t>
          </a:r>
          <a:endParaRPr lang="zh-CN" altLang="en-US" sz="3000" b="1" kern="1200">
            <a:solidFill>
              <a:srgbClr val="27536B"/>
            </a:solidFill>
            <a:latin typeface="微软雅黑" panose="020b0503020204020204" pitchFamily="34" charset="-122"/>
            <a:ea typeface="微软雅黑" pitchFamily="34" charset="-122"/>
          </a:endParaRPr>
        </a:p>
      </dsp:txBody>
      <dsp:txXfrm>
        <a:off x="39897" y="39897"/>
        <a:ext cx="2475000" cy="737492"/>
      </dsp:txXfrm>
    </dsp:sp>
    <dsp:sp modelId="{85A2A188-3F3A-4E21-8A16-7541B900CCD9}">
      <dsp:nvSpPr>
        <dsp:cNvPr id="23" name=""/>
        <dsp:cNvSpPr/>
      </dsp:nvSpPr>
      <dsp:spPr>
        <a:xfrm rot="5400000">
          <a:off x="4498807" y="-1002436"/>
          <a:ext cx="653828" cy="4541855"/>
        </a:xfrm>
        <a:prstGeom prst="round2SameRect">
          <a:avLst/>
        </a:prstGeom>
        <a:noFill/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长期目标搭配短期目标</a:t>
          </a:r>
          <a:endParaRPr lang="zh-CN" altLang="en-US" sz="28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-5400000">
        <a:off x="2554793" y="973495"/>
        <a:ext cx="4509938" cy="589993"/>
      </dsp:txXfrm>
    </dsp:sp>
    <dsp:sp modelId="{FF6A1C04-1AA7-473A-A853-E6AD711ECD93}">
      <dsp:nvSpPr>
        <dsp:cNvPr id="24" name=""/>
        <dsp:cNvSpPr/>
      </dsp:nvSpPr>
      <dsp:spPr>
        <a:xfrm>
          <a:off x="0" y="859848"/>
          <a:ext cx="2554793" cy="81728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b="1" kern="1200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搭配</a:t>
          </a:r>
          <a:endParaRPr lang="zh-CN" altLang="en-US" sz="3000" b="1" kern="1200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9897" y="899745"/>
        <a:ext cx="2475000" cy="737492"/>
      </dsp:txXfrm>
    </dsp:sp>
    <dsp:sp modelId="{2441F7B6-1D18-455E-A6FF-AE5114E03832}">
      <dsp:nvSpPr>
        <dsp:cNvPr id="25" name=""/>
        <dsp:cNvSpPr/>
      </dsp:nvSpPr>
      <dsp:spPr>
        <a:xfrm rot="5400000">
          <a:off x="4498807" y="-144286"/>
          <a:ext cx="653828" cy="4541855"/>
        </a:xfrm>
        <a:prstGeom prst="round2SameRect">
          <a:avLst/>
        </a:prstGeom>
        <a:noFill/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每次仅限三件事</a:t>
          </a:r>
          <a:endParaRPr lang="zh-CN" altLang="en-US" sz="2800" kern="1200">
            <a:solidFill>
              <a:schemeClr val="bg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 rot="-5400000">
        <a:off x="2554793" y="1831645"/>
        <a:ext cx="4509938" cy="589993"/>
      </dsp:txXfrm>
    </dsp:sp>
    <dsp:sp modelId="{E4565775-8E8E-4740-B0C3-CE27023F3B2D}">
      <dsp:nvSpPr>
        <dsp:cNvPr id="26" name=""/>
        <dsp:cNvSpPr/>
      </dsp:nvSpPr>
      <dsp:spPr>
        <a:xfrm>
          <a:off x="0" y="1717998"/>
          <a:ext cx="2554793" cy="81728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b="1" kern="1200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限量</a:t>
          </a:r>
          <a:endParaRPr lang="zh-CN" altLang="en-US" sz="3000" b="1" kern="1200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9897" y="1757895"/>
        <a:ext cx="2475000" cy="737492"/>
      </dsp:txXfrm>
    </dsp:sp>
    <dsp:sp modelId="{A0E6ED44-A3B7-4EF9-961A-6A7C1E6A8DC0}">
      <dsp:nvSpPr>
        <dsp:cNvPr id="27" name=""/>
        <dsp:cNvSpPr/>
      </dsp:nvSpPr>
      <dsp:spPr>
        <a:xfrm>
          <a:off x="0" y="2576148"/>
          <a:ext cx="2554793" cy="81728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1750" cap="flat" cmpd="sng" algn="ctr">
          <a:solidFill>
            <a:schemeClr val="bg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000" b="1" kern="1200" smtClean="0">
              <a:solidFill>
                <a:srgbClr val="27536B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渐进</a:t>
          </a:r>
          <a:endParaRPr lang="zh-CN" altLang="en-US" sz="3000" b="1" kern="1200">
            <a:solidFill>
              <a:srgbClr val="27536B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9897" y="2616045"/>
        <a:ext cx="2475000" cy="737492"/>
      </dsp:txXfrm>
    </dsp:sp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rot="90" type="round2SameRect" r:blip="">
                    <dgm:adjLst/>
                  </dgm:shape>
                </dgm:if>
                <dgm:else name="Name12">
                  <dgm:shape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DD853-8A71-4F3F-BFE2-30D7F2B31A28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ABAF3-7CBB-4F13-AB22-B5A0D42A4B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9086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427658309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标题和内容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圆角矩形 4"/>
          <p:cNvSpPr/>
          <p:nvPr userDrawn="1"/>
        </p:nvSpPr>
        <p:spPr>
          <a:xfrm>
            <a:off x="803275" y="5104263"/>
            <a:ext cx="10550525" cy="1351128"/>
          </a:xfrm>
          <a:prstGeom prst="round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/>
          </p:nvPr>
        </p:nvSpPr>
        <p:spPr>
          <a:xfrm>
            <a:off x="838200" y="5254388"/>
            <a:ext cx="10515600" cy="1050878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4400"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</p:spTree>
    <p:extLst>
      <p:ext uri="{BB962C8B-B14F-4D97-AF65-F5344CB8AC3E}">
        <p14:creationId val="3372041629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43952" y="2705358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8541" y="2406707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14513" y="2487613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262117877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349922" y="2719006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称赞和训斥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44511" y="2420355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3520483" y="2501261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309387104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节标题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43952" y="2705358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8541" y="2406707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14513" y="2487613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22904260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节标题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43952" y="2705358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8541" y="2406707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14513" y="2487613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274935163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节标题">
    <p:bg>
      <p:bgPr>
        <a:solidFill>
          <a:srgbClr val="AB3C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43952" y="2705358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8541" y="2406707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14513" y="2487613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396298774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节标题">
    <p:bg>
      <p:bgPr>
        <a:solidFill>
          <a:srgbClr val="AB3C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43952" y="2705358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8541" y="2406707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14513" y="2487613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43833485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节标题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11805" y="2753485"/>
            <a:ext cx="7274257" cy="840230"/>
          </a:xfrm>
        </p:spPr>
        <p:txBody>
          <a:bodyPr wrap="square" anchor="b">
            <a:spAutoFit/>
          </a:bodyPr>
          <a:lstStyle>
            <a:lvl1pPr>
              <a:defRPr sz="540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zh-CN" altLang="en-US" smtClean="0"/>
              <a:t>单击此处编辑母版标题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6394" y="2454834"/>
            <a:ext cx="1838359" cy="1458798"/>
          </a:xfrm>
          <a:prstGeom prst="rect">
            <a:avLst/>
          </a:prstGeom>
        </p:spPr>
      </p:pic>
      <p:sp>
        <p:nvSpPr>
          <p:cNvPr id="15" name="文本占位符 14"/>
          <p:cNvSpPr>
            <a:spLocks noGrp="1"/>
          </p:cNvSpPr>
          <p:nvPr>
            <p:ph type="body" sz="quarter" idx="10" hasCustomPrompt="1"/>
          </p:nvPr>
        </p:nvSpPr>
        <p:spPr>
          <a:xfrm>
            <a:off x="3282366" y="2535740"/>
            <a:ext cx="1285875" cy="1274762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Broadway" panose="04040905080b02020502" pitchFamily="82" charset="0"/>
              </a:defRPr>
            </a:lvl1pPr>
          </a:lstStyle>
          <a:p>
            <a:pPr lvl="0"/>
            <a:r>
              <a:rPr lang="en-US" altLang="zh-CN" smtClean="0"/>
              <a:t>01</a:t>
            </a:r>
            <a:endParaRPr lang="zh-CN" altLang="en-US"/>
          </a:p>
        </p:txBody>
      </p:sp>
    </p:spTree>
    <p:extLst>
      <p:ext uri="{BB962C8B-B14F-4D97-AF65-F5344CB8AC3E}">
        <p14:creationId val="42236541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1823780244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103213818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内容占位符 7"/>
          <p:cNvSpPr>
            <a:spLocks noGrp="1"/>
          </p:cNvSpPr>
          <p:nvPr>
            <p:ph sz="quarter" idx="13" hasCustomPrompt="1"/>
          </p:nvPr>
        </p:nvSpPr>
        <p:spPr>
          <a:xfrm>
            <a:off x="-1" y="472842"/>
            <a:ext cx="3581401" cy="972913"/>
          </a:xfrm>
          <a:solidFill>
            <a:schemeClr val="tx1">
              <a:alpha val="40000"/>
            </a:schemeClr>
          </a:solidFill>
        </p:spPr>
        <p:txBody>
          <a:bodyPr wrap="square" lIns="360000" tIns="180000" rIns="288000" bIns="180000" anchor="ctr" anchorCtr="0">
            <a:spAutoFit/>
          </a:bodyPr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Broadway" panose="04040905080b02020502" pitchFamily="82" charset="0"/>
                <a:ea typeface="华康俪金黑W8" panose="020b0809000000000000" pitchFamily="49" charset="-122"/>
              </a:defRPr>
            </a:lvl1pPr>
          </a:lstStyle>
          <a:p>
            <a:pPr lvl="0"/>
            <a:r>
              <a:rPr lang="en-US" altLang="zh-CN" smtClean="0"/>
              <a:t>1. </a:t>
            </a:r>
            <a:r>
              <a:rPr lang="zh-CN" altLang="en-US" smtClean="0"/>
              <a:t>标题</a:t>
            </a:r>
            <a:endParaRPr lang="zh-CN" altLang="en-US"/>
          </a:p>
        </p:txBody>
      </p:sp>
    </p:spTree>
    <p:extLst>
      <p:ext uri="{BB962C8B-B14F-4D97-AF65-F5344CB8AC3E}">
        <p14:creationId val="55968225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666675962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cxnSp>
        <p:nvCxnSpPr>
          <p:cNvPr id="6" name="直接连接符 5"/>
          <p:cNvCxnSpPr/>
          <p:nvPr userDrawn="1"/>
        </p:nvCxnSpPr>
        <p:spPr>
          <a:xfrm flipH="1">
            <a:off x="850232" y="-156411"/>
            <a:ext cx="0" cy="7218948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38627142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967420122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1791272688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1461777149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1461478569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39459906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47183344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6197573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926040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2865936943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75785531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87581467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4355577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8553919"/>
      </p:ext>
    </p:extLst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25072819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30456950"/>
      </p:ext>
    </p:extLst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859989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和内容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414597367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标题和内容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1237561258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标题和内容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val="3302387696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圆角矩形 4"/>
          <p:cNvSpPr/>
          <p:nvPr userDrawn="1"/>
        </p:nvSpPr>
        <p:spPr>
          <a:xfrm>
            <a:off x="803275" y="5104263"/>
            <a:ext cx="10550525" cy="1351128"/>
          </a:xfrm>
          <a:prstGeom prst="round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/>
          </p:nvPr>
        </p:nvSpPr>
        <p:spPr>
          <a:xfrm>
            <a:off x="838200" y="5254388"/>
            <a:ext cx="10515600" cy="1050878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4400"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</p:spTree>
    <p:extLst>
      <p:ext uri="{BB962C8B-B14F-4D97-AF65-F5344CB8AC3E}">
        <p14:creationId val="2595150260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和内容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圆角矩形 4"/>
          <p:cNvSpPr/>
          <p:nvPr userDrawn="1"/>
        </p:nvSpPr>
        <p:spPr>
          <a:xfrm>
            <a:off x="803275" y="5104263"/>
            <a:ext cx="10550525" cy="1351128"/>
          </a:xfrm>
          <a:prstGeom prst="round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/>
          </p:nvPr>
        </p:nvSpPr>
        <p:spPr>
          <a:xfrm>
            <a:off x="838200" y="5254388"/>
            <a:ext cx="10515600" cy="1050878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4400"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</p:spTree>
    <p:extLst>
      <p:ext uri="{BB962C8B-B14F-4D97-AF65-F5344CB8AC3E}">
        <p14:creationId val="1466847966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标题和内容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0" y="564776"/>
            <a:ext cx="12192000" cy="900953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719786"/>
            <a:ext cx="10514012" cy="590931"/>
          </a:xfrm>
        </p:spPr>
        <p:txBody>
          <a:bodyPr wrap="square">
            <a:spAutoFit/>
          </a:bodyPr>
          <a:lstStyle>
            <a:lvl1pPr algn="l">
              <a:defRPr sz="3600" baseline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r>
              <a:rPr lang="en-US" altLang="zh-CN" smtClean="0"/>
              <a:t>- </a:t>
            </a:r>
            <a:r>
              <a:rPr lang="zh-CN" altLang="en-US" smtClean="0"/>
              <a:t>单击此处编辑母版标题样式 </a:t>
            </a:r>
            <a:r>
              <a:rPr lang="en-US" altLang="zh-CN" smtClean="0"/>
              <a:t>-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854"/>
            <a:ext cx="10515600" cy="3333397"/>
          </a:xfrm>
        </p:spPr>
        <p:txBody>
          <a:bodyPr/>
          <a:lstStyle>
            <a:lvl1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1pPr>
            <a:lvl2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2pPr>
            <a:lvl3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3pPr>
            <a:lvl4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4pPr>
            <a:lvl5pPr>
              <a:lnSpc>
                <a:spcPct val="120000"/>
              </a:lnSpc>
              <a:defRPr>
                <a:latin typeface="方正大黑简体" panose="02010601030101010101" pitchFamily="2" charset="-122"/>
                <a:ea typeface="方正大黑简体" panose="02010601030101010101" pitchFamily="2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圆角矩形 4"/>
          <p:cNvSpPr/>
          <p:nvPr userDrawn="1"/>
        </p:nvSpPr>
        <p:spPr>
          <a:xfrm>
            <a:off x="803275" y="5104263"/>
            <a:ext cx="10550525" cy="1351128"/>
          </a:xfrm>
          <a:prstGeom prst="round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/>
          </p:nvPr>
        </p:nvSpPr>
        <p:spPr>
          <a:xfrm>
            <a:off x="838200" y="5254388"/>
            <a:ext cx="10515600" cy="1050878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4400">
                <a:latin typeface="华康俪金黑W8" panose="020b0809000000000000" pitchFamily="49" charset="-122"/>
                <a:ea typeface="华康俪金黑W8" panose="020b0809000000000000" pitchFamily="49" charset="-122"/>
              </a:defRPr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</p:spTree>
    <p:extLst>
      <p:ext uri="{BB962C8B-B14F-4D97-AF65-F5344CB8AC3E}">
        <p14:creationId val="3361056589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777">
          <p15:clr>
            <a:srgbClr val="FBAE40"/>
          </p15:clr>
        </p15:guide>
        <p15:guide id="2" pos="506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slideLayouts/slideLayout19.xml" Type="http://schemas.openxmlformats.org/officeDocument/2006/relationships/slideLayout"/><Relationship Id="rId2" Target="../slideLayouts/slideLayout2.xml" Type="http://schemas.openxmlformats.org/officeDocument/2006/relationships/slideLayout"/><Relationship Id="rId20" Target="../slideLayouts/slideLayout20.xml" Type="http://schemas.openxmlformats.org/officeDocument/2006/relationships/slideLayout"/><Relationship Id="rId21" Target="../slideLayouts/slideLayout21.xml" Type="http://schemas.openxmlformats.org/officeDocument/2006/relationships/slideLayout"/><Relationship Id="rId22" Target="../slideLayouts/slideLayout22.xml" Type="http://schemas.openxmlformats.org/officeDocument/2006/relationships/slideLayout"/><Relationship Id="rId23" Target="../slideLayouts/slideLayout23.xml" Type="http://schemas.openxmlformats.org/officeDocument/2006/relationships/slideLayout"/><Relationship Id="rId24" Target="../slideLayouts/slideLayout24.xml" Type="http://schemas.openxmlformats.org/officeDocument/2006/relationships/slideLayout"/><Relationship Id="rId25" Target="../slideLayouts/slideLayout25.xml" Type="http://schemas.openxmlformats.org/officeDocument/2006/relationships/slideLayout"/><Relationship Id="rId26" Target="../theme/theme1.xml" Type="http://schemas.openxmlformats.org/officeDocument/2006/relationships/them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6.xml" Type="http://schemas.openxmlformats.org/officeDocument/2006/relationships/slideLayout"/><Relationship Id="rId10" Target="../slideLayouts/slideLayout35.xml" Type="http://schemas.openxmlformats.org/officeDocument/2006/relationships/slideLayout"/><Relationship Id="rId11" Target="../slideLayouts/slideLayout3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27.xml" Type="http://schemas.openxmlformats.org/officeDocument/2006/relationships/slideLayout"/><Relationship Id="rId3" Target="../slideLayouts/slideLayout28.xml" Type="http://schemas.openxmlformats.org/officeDocument/2006/relationships/slideLayout"/><Relationship Id="rId4" Target="../slideLayouts/slideLayout29.xml" Type="http://schemas.openxmlformats.org/officeDocument/2006/relationships/slideLayout"/><Relationship Id="rId5" Target="../slideLayouts/slideLayout30.xml" Type="http://schemas.openxmlformats.org/officeDocument/2006/relationships/slideLayout"/><Relationship Id="rId6" Target="../slideLayouts/slideLayout31.xml" Type="http://schemas.openxmlformats.org/officeDocument/2006/relationships/slideLayout"/><Relationship Id="rId7" Target="../slideLayouts/slideLayout32.xml" Type="http://schemas.openxmlformats.org/officeDocument/2006/relationships/slideLayout"/><Relationship Id="rId8" Target="../slideLayouts/slideLayout33.xml" Type="http://schemas.openxmlformats.org/officeDocument/2006/relationships/slideLayout"/><Relationship Id="rId9" Target="../slideLayouts/slideLayout3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53641-2B42-4E58-8F83-B2472BD182F1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2021/2/18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B294C-17F0-4E6A-91E3-3BEAA7635C80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val="254488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5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6111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Relationship Id="rId2" Target="../diagrams/drawing1.xml" Type="http://schemas.microsoft.com/office/2007/relationships/diagramDrawing"/><Relationship Id="rId3" Target="../diagrams/data1.xml" Type="http://schemas.openxmlformats.org/officeDocument/2006/relationships/diagramData"/><Relationship Id="rId4" Target="../diagrams/layout1.xml" Type="http://schemas.openxmlformats.org/officeDocument/2006/relationships/diagramLayout"/><Relationship Id="rId5" Target="../diagrams/quickStyle1.xml" Type="http://schemas.openxmlformats.org/officeDocument/2006/relationships/diagramQuickStyle"/><Relationship Id="rId6" Target="../diagrams/colors1.xml" Type="http://schemas.openxmlformats.org/officeDocument/2006/relationships/diagramColors"/></Relationships>
</file>

<file path=ppt/slides/_rels/slide7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-150125" y="2251881"/>
            <a:ext cx="12342125" cy="2715904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FF"/>
              </a:solidFill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66135" y="863789"/>
            <a:ext cx="5130422" cy="5130422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1" name="文本框 10"/>
          <p:cNvSpPr txBox="1"/>
          <p:nvPr/>
        </p:nvSpPr>
        <p:spPr>
          <a:xfrm>
            <a:off x="5403376" y="2776388"/>
            <a:ext cx="43738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6600">
                <a:solidFill>
                  <a:srgbClr val="FFFFFF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带人的技术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581932" y="4012442"/>
            <a:ext cx="406589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[日]石田淳 / 著        @趁早同学 / PPT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9626801" y="329601"/>
            <a:ext cx="694208" cy="642322"/>
            <a:chOff x="6832912" y="-358926"/>
            <a:chExt cx="3817571" cy="3532239"/>
          </a:xfrm>
        </p:grpSpPr>
        <p:sp>
          <p:nvSpPr>
            <p:cNvPr id="38" name="任意多边形 37"/>
            <p:cNvSpPr/>
            <p:nvPr/>
          </p:nvSpPr>
          <p:spPr>
            <a:xfrm rot="16200000">
              <a:off x="6128702" y="345284"/>
              <a:ext cx="3532239" cy="2123819"/>
            </a:xfrm>
            <a:custGeom>
              <a:gdLst>
                <a:gd fmla="*/ 2152631 w 3532239" name="connsiteX0"/>
                <a:gd fmla="*/ 989874 h 2123819" name="connsiteY0"/>
                <a:gd fmla="*/ 2073996 w 3532239" name="connsiteX1"/>
                <a:gd fmla="*/ 1163779 h 2123819" name="connsiteY1"/>
                <a:gd fmla="*/ 1826573 w 3532239" name="connsiteX2"/>
                <a:gd fmla="*/ 1164501 h 2123819" name="connsiteY2"/>
                <a:gd fmla="*/ 1746923 w 3532239" name="connsiteX3"/>
                <a:gd fmla="*/ 991058 h 2123819" name="connsiteY3"/>
                <a:gd fmla="*/ 1757673 w 3532239" name="connsiteX4"/>
                <a:gd fmla="*/ 943948 h 2123819" name="connsiteY4"/>
                <a:gd fmla="*/ 2141870 w 3532239" name="connsiteX5"/>
                <a:gd fmla="*/ 943948 h 2123819" name="connsiteY5"/>
                <a:gd fmla="*/ 2344994 w 3532239" name="connsiteX6"/>
                <a:gd fmla="*/ 1051369 h 2123819" name="connsiteY6"/>
                <a:gd fmla="*/ 2319139 w 3532239" name="connsiteX7"/>
                <a:gd fmla="*/ 941033 h 2123819" name="connsiteY7"/>
                <a:gd fmla="*/ 2319139 w 3532239" name="connsiteX8"/>
                <a:gd fmla="*/ 752990 h 2123819" name="connsiteY8"/>
                <a:gd fmla="*/ 1165720 w 3532239" name="connsiteX9"/>
                <a:gd fmla="*/ 752990 h 2123819" name="connsiteY9"/>
                <a:gd fmla="*/ 1165720 w 3532239" name="connsiteX10"/>
                <a:gd fmla="*/ 943948 h 2123819" name="connsiteY10"/>
                <a:gd fmla="*/ 1594271 w 3532239" name="connsiteX11"/>
                <a:gd fmla="*/ 943948 h 2123819" name="connsiteY11"/>
                <a:gd fmla="*/ 1569243 w 3532239" name="connsiteX12"/>
                <a:gd fmla="*/ 1053635 h 2123819" name="connsiteY12"/>
                <a:gd fmla="*/ 1721541 w 3532239" name="connsiteX13"/>
                <a:gd fmla="*/ 1385275 h 2123819" name="connsiteY13"/>
                <a:gd fmla="*/ 2194636 w 3532239" name="connsiteX14"/>
                <a:gd fmla="*/ 1383893 h 2123819" name="connsiteY14"/>
                <a:gd fmla="*/ 2344994 w 3532239" name="connsiteX15"/>
                <a:gd fmla="*/ 1051369 h 2123819" name="connsiteY15"/>
                <a:gd fmla="*/ 3532239 w 3532239" name="connsiteX16"/>
                <a:gd fmla="*/ 2123819 h 2123819" name="connsiteY16"/>
                <a:gd fmla="*/ 0 w 3532239" name="connsiteX17"/>
                <a:gd fmla="*/ 2123819 h 2123819" name="connsiteY17"/>
                <a:gd fmla="*/ 319635 w 3532239" name="connsiteX18"/>
                <a:gd fmla="*/ 0 h 2123819" name="connsiteY18"/>
                <a:gd fmla="*/ 3212604 w 3532239" name="connsiteX19"/>
                <a:gd fmla="*/ 0 h 2123819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2123819" w="3532238">
                  <a:moveTo>
                    <a:pt x="2152631" y="989874"/>
                  </a:moveTo>
                  <a:cubicBezTo>
                    <a:pt x="2156866" y="1055905"/>
                    <a:pt x="2128601" y="1121625"/>
                    <a:pt x="2073996" y="1163779"/>
                  </a:cubicBezTo>
                  <a:cubicBezTo>
                    <a:pt x="2001188" y="1219985"/>
                    <a:pt x="1899706" y="1220282"/>
                    <a:pt x="1826573" y="1164501"/>
                  </a:cubicBezTo>
                  <a:cubicBezTo>
                    <a:pt x="1771722" y="1122667"/>
                    <a:pt x="1743074" y="1057113"/>
                    <a:pt x="1746923" y="991058"/>
                  </a:cubicBezTo>
                  <a:lnTo>
                    <a:pt x="1757673" y="943948"/>
                  </a:lnTo>
                  <a:lnTo>
                    <a:pt x="2141870" y="943948"/>
                  </a:lnTo>
                  <a:close/>
                  <a:moveTo>
                    <a:pt x="2344994" y="1051369"/>
                  </a:moveTo>
                  <a:lnTo>
                    <a:pt x="2319139" y="941033"/>
                  </a:lnTo>
                  <a:lnTo>
                    <a:pt x="2319139" y="752990"/>
                  </a:lnTo>
                  <a:lnTo>
                    <a:pt x="1165720" y="752990"/>
                  </a:lnTo>
                  <a:lnTo>
                    <a:pt x="1165720" y="943948"/>
                  </a:lnTo>
                  <a:lnTo>
                    <a:pt x="1594271" y="943948"/>
                  </a:lnTo>
                  <a:lnTo>
                    <a:pt x="1569243" y="1053635"/>
                  </a:lnTo>
                  <a:cubicBezTo>
                    <a:pt x="1561884" y="1179938"/>
                    <a:pt x="1616661" y="1305283"/>
                    <a:pt x="1721541" y="1385275"/>
                  </a:cubicBezTo>
                  <a:cubicBezTo>
                    <a:pt x="1861380" y="1491929"/>
                    <a:pt x="2055422" y="1491363"/>
                    <a:pt x="2194636" y="1383893"/>
                  </a:cubicBezTo>
                  <a:cubicBezTo>
                    <a:pt x="2299046" y="1303289"/>
                    <a:pt x="2353090" y="1177627"/>
                    <a:pt x="2344994" y="1051369"/>
                  </a:cubicBezTo>
                  <a:close/>
                  <a:moveTo>
                    <a:pt x="3532239" y="2123819"/>
                  </a:moveTo>
                  <a:lnTo>
                    <a:pt x="0" y="2123819"/>
                  </a:lnTo>
                  <a:lnTo>
                    <a:pt x="319635" y="0"/>
                  </a:lnTo>
                  <a:lnTo>
                    <a:pt x="321260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55" name="任意多边形 54"/>
            <p:cNvSpPr/>
            <p:nvPr/>
          </p:nvSpPr>
          <p:spPr>
            <a:xfrm>
              <a:off x="9085006" y="540383"/>
              <a:ext cx="1275737" cy="1951630"/>
            </a:xfrm>
            <a:custGeom>
              <a:gdLst>
                <a:gd fmla="*/ 259720 w 1275737" name="connsiteX0"/>
                <a:gd fmla="*/ 122696 h 1951630" name="connsiteY0"/>
                <a:gd fmla="*/ 259720 w 1275737" name="connsiteX1"/>
                <a:gd fmla="*/ 590566 h 1951630" name="connsiteY1"/>
                <a:gd fmla="*/ 727591 w 1275737" name="connsiteX2"/>
                <a:gd fmla="*/ 590567 h 1951630" name="connsiteY2"/>
                <a:gd fmla="*/ 590555 w 1275737" name="connsiteX3"/>
                <a:gd fmla="*/ 259732 h 1951630" name="connsiteY3"/>
                <a:gd fmla="*/ 259720 w 1275737" name="connsiteX4"/>
                <a:gd fmla="*/ 122696 h 1951630" name="connsiteY4"/>
                <a:gd fmla="*/ 0 w 1275737" name="connsiteX5"/>
                <a:gd fmla="*/ 0 h 1951630" name="connsiteY5"/>
                <a:gd fmla="*/ 1275737 w 1275737" name="connsiteX6"/>
                <a:gd fmla="*/ 0 h 1951630" name="connsiteY6"/>
                <a:gd fmla="*/ 1275737 w 1275737" name="connsiteX7"/>
                <a:gd fmla="*/ 1951630 h 1951630" name="connsiteY7"/>
                <a:gd fmla="*/ 0 w 1275737" name="connsiteX8"/>
                <a:gd fmla="*/ 1951630 h 1951630" name="connsiteY8"/>
                <a:gd fmla="*/ 0 w 1275737" name="connsiteX9"/>
                <a:gd fmla="*/ 1743301 h 1951630" name="connsiteY9"/>
                <a:gd fmla="*/ 855407 w 1275737" name="connsiteX10"/>
                <a:gd fmla="*/ 1743301 h 1951630" name="connsiteY10"/>
                <a:gd fmla="*/ 855407 w 1275737" name="connsiteX11"/>
                <a:gd fmla="*/ 1601835 h 1951630" name="connsiteY11"/>
                <a:gd fmla="*/ 0 w 1275737" name="connsiteX12"/>
                <a:gd fmla="*/ 1601835 h 1951630" name="connsiteY12"/>
                <a:gd fmla="*/ 0 w 1275737" name="connsiteX13"/>
                <a:gd fmla="*/ 1432665 h 1951630" name="connsiteY13"/>
                <a:gd fmla="*/ 855407 w 1275737" name="connsiteX14"/>
                <a:gd fmla="*/ 1432665 h 1951630" name="connsiteY14"/>
                <a:gd fmla="*/ 855407 w 1275737" name="connsiteX15"/>
                <a:gd fmla="*/ 1291199 h 1951630" name="connsiteY15"/>
                <a:gd fmla="*/ 0 w 1275737" name="connsiteX16"/>
                <a:gd fmla="*/ 1291199 h 1951630" name="connsiteY16"/>
                <a:gd fmla="*/ 0 w 1275737" name="connsiteX17"/>
                <a:gd fmla="*/ 1091136 h 1951630" name="connsiteY17"/>
                <a:gd fmla="*/ 14963 w 1275737" name="connsiteX18"/>
                <a:gd fmla="*/ 1099257 h 1951630" name="connsiteY18"/>
                <a:gd fmla="*/ 197079 w 1275737" name="connsiteX19"/>
                <a:gd fmla="*/ 1136025 h 1951630" name="connsiteY19"/>
                <a:gd fmla="*/ 664950 w 1275737" name="connsiteX20"/>
                <a:gd fmla="*/ 668154 h 1951630" name="connsiteY20"/>
                <a:gd fmla="*/ 197080 w 1275737" name="connsiteX21"/>
                <a:gd fmla="*/ 668154 h 1951630" name="connsiteY21"/>
                <a:gd fmla="*/ 197079 w 1275737" name="connsiteX22"/>
                <a:gd fmla="*/ 200283 h 1951630" name="connsiteY22"/>
                <a:gd fmla="*/ 14963 w 1275737" name="connsiteX23"/>
                <a:gd fmla="*/ 237051 h 1951630" name="connsiteY23"/>
                <a:gd fmla="*/ 0 w 1275737" name="connsiteX24"/>
                <a:gd fmla="*/ 245172 h 1951630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1951630" w="1275737">
                  <a:moveTo>
                    <a:pt x="259720" y="122696"/>
                  </a:moveTo>
                  <a:lnTo>
                    <a:pt x="259720" y="590566"/>
                  </a:lnTo>
                  <a:cubicBezTo>
                    <a:pt x="415677" y="590566"/>
                    <a:pt x="571634" y="590567"/>
                    <a:pt x="727591" y="590567"/>
                  </a:cubicBezTo>
                  <a:cubicBezTo>
                    <a:pt x="727591" y="466480"/>
                    <a:pt x="678298" y="347475"/>
                    <a:pt x="590555" y="259732"/>
                  </a:cubicBezTo>
                  <a:cubicBezTo>
                    <a:pt x="502812" y="171989"/>
                    <a:pt x="383807" y="122696"/>
                    <a:pt x="259720" y="122696"/>
                  </a:cubicBezTo>
                  <a:close/>
                  <a:moveTo>
                    <a:pt x="0" y="0"/>
                  </a:moveTo>
                  <a:lnTo>
                    <a:pt x="1275737" y="0"/>
                  </a:lnTo>
                  <a:lnTo>
                    <a:pt x="1275737" y="1951630"/>
                  </a:lnTo>
                  <a:lnTo>
                    <a:pt x="0" y="1951630"/>
                  </a:lnTo>
                  <a:lnTo>
                    <a:pt x="0" y="1743301"/>
                  </a:lnTo>
                  <a:lnTo>
                    <a:pt x="855407" y="1743301"/>
                  </a:lnTo>
                  <a:lnTo>
                    <a:pt x="855407" y="1601835"/>
                  </a:lnTo>
                  <a:lnTo>
                    <a:pt x="0" y="1601835"/>
                  </a:lnTo>
                  <a:lnTo>
                    <a:pt x="0" y="1432665"/>
                  </a:lnTo>
                  <a:lnTo>
                    <a:pt x="855407" y="1432665"/>
                  </a:lnTo>
                  <a:lnTo>
                    <a:pt x="855407" y="1291199"/>
                  </a:lnTo>
                  <a:lnTo>
                    <a:pt x="0" y="1291199"/>
                  </a:lnTo>
                  <a:lnTo>
                    <a:pt x="0" y="1091136"/>
                  </a:lnTo>
                  <a:lnTo>
                    <a:pt x="14963" y="1099257"/>
                  </a:lnTo>
                  <a:cubicBezTo>
                    <a:pt x="70938" y="1122933"/>
                    <a:pt x="132480" y="1136025"/>
                    <a:pt x="197079" y="1136025"/>
                  </a:cubicBezTo>
                  <a:cubicBezTo>
                    <a:pt x="455477" y="1136025"/>
                    <a:pt x="664950" y="926552"/>
                    <a:pt x="664950" y="668154"/>
                  </a:cubicBezTo>
                  <a:lnTo>
                    <a:pt x="197080" y="668154"/>
                  </a:lnTo>
                  <a:cubicBezTo>
                    <a:pt x="197080" y="512197"/>
                    <a:pt x="197079" y="356240"/>
                    <a:pt x="197079" y="200283"/>
                  </a:cubicBezTo>
                  <a:cubicBezTo>
                    <a:pt x="132480" y="200283"/>
                    <a:pt x="70938" y="213375"/>
                    <a:pt x="14963" y="237051"/>
                  </a:cubicBezTo>
                  <a:lnTo>
                    <a:pt x="0" y="24517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54" name="任意多边形 53"/>
            <p:cNvSpPr/>
            <p:nvPr/>
          </p:nvSpPr>
          <p:spPr>
            <a:xfrm>
              <a:off x="9092381" y="265864"/>
              <a:ext cx="1558102" cy="1830842"/>
            </a:xfrm>
            <a:custGeom>
              <a:gdLst>
                <a:gd fmla="*/ 0 w 1558102" name="connsiteX0"/>
                <a:gd fmla="*/ 0 h 1830842" name="connsiteY0"/>
                <a:gd fmla="*/ 1558102 w 1558102" name="connsiteX1"/>
                <a:gd fmla="*/ 0 h 1830842" name="connsiteY1"/>
                <a:gd fmla="*/ 1558102 w 1558102" name="connsiteX2"/>
                <a:gd fmla="*/ 1830842 h 1830842" name="connsiteY2"/>
                <a:gd fmla="*/ 1374615 w 1558102" name="connsiteX3"/>
                <a:gd fmla="*/ 1830842 h 1830842" name="connsiteY3"/>
                <a:gd fmla="*/ 1374615 w 1558102" name="connsiteX4"/>
                <a:gd fmla="*/ 185080 h 1830842" name="connsiteY4"/>
                <a:gd fmla="*/ 0 w 1558102" name="connsiteX5"/>
                <a:gd fmla="*/ 185080 h 1830842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830841" w="1558102">
                  <a:moveTo>
                    <a:pt x="0" y="0"/>
                  </a:moveTo>
                  <a:lnTo>
                    <a:pt x="1558102" y="0"/>
                  </a:lnTo>
                  <a:lnTo>
                    <a:pt x="1558102" y="1830842"/>
                  </a:lnTo>
                  <a:lnTo>
                    <a:pt x="1374615" y="1830842"/>
                  </a:lnTo>
                  <a:lnTo>
                    <a:pt x="1374615" y="185080"/>
                  </a:lnTo>
                  <a:lnTo>
                    <a:pt x="0" y="18508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9085006" y="562505"/>
              <a:ext cx="1255594" cy="19516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FFFFFF"/>
                </a:solidFill>
              </a:endParaRPr>
            </a:p>
          </p:txBody>
        </p:sp>
      </p:grpSp>
      <p:sp>
        <p:nvSpPr>
          <p:cNvPr id="56" name="文本框 55"/>
          <p:cNvSpPr txBox="1"/>
          <p:nvPr/>
        </p:nvSpPr>
        <p:spPr>
          <a:xfrm>
            <a:off x="10321008" y="466096"/>
            <a:ext cx="1576705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读书笔记 PPT</a:t>
            </a: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851820" y="4967785"/>
            <a:ext cx="0" cy="1890215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132874668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3" y="504978"/>
            <a:ext cx="7026444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8. 对不同员工必须因人而异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val="2667294555"/>
              </p:ext>
            </p:extLst>
          </p:nvPr>
        </p:nvGraphicFramePr>
        <p:xfrm>
          <a:off x="1164920" y="2101111"/>
          <a:ext cx="10622348" cy="4211708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889380"/>
                <a:gridCol w="7732968"/>
              </a:tblGrid>
              <a:tr h="363278">
                <a:tc>
                  <a:txBody>
                    <a:bodyPr vert="horz" wrap="square"/>
                    <a:lstStyle/>
                    <a:p>
                      <a:pPr algn="l" defTabSz="914400" eaLnBrk="1" hangingPunct="1" indent="0" latinLnBrk="0" marL="263525" rtl="0"/>
                      <a:r>
                        <a:rPr altLang="en-US" b="1" kern="1200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员工类型</a:t>
                      </a:r>
                      <a:endParaRPr altLang="en-US" b="1" kern="1200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 anchor="ctr" marL="9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处理方式</a:t>
                      </a:r>
                      <a:endParaRPr altLang="en-US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12254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年长的员工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-180975" marL="180975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摆正位置，勿以主从身份判断，应持“二人只是分工不同，但立场一致”的态度</a:t>
                      </a:r>
                    </a:p>
                    <a:p>
                      <a:pPr indent="-180975" marL="180975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将年长的人视为前辈</a:t>
                      </a: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821726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二度就业的员工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indent="-180975" latinLnBrk="0" marL="180975" rtl="0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确认有无基本知识和技术，清楚告诉他们该做什么和不该做什么</a:t>
                      </a:r>
                    </a:p>
                    <a:p>
                      <a:pPr algn="l" defTabSz="914400" eaLnBrk="1" hangingPunct="1" indent="-180975" latinLnBrk="0" marL="180975" rtl="0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把有经验的员工当作咨询对象</a:t>
                      </a: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442995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有心理落差的新人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indent="-180975" latinLnBrk="0" marL="180975" rtl="0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说明企业理念与日常业务之间的关系</a:t>
                      </a:r>
                      <a:endParaRPr altLang="en-US" kern="1200" lang="zh-CN" sz="16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  <a:cs typeface="+mn-cs"/>
                      </a:endParaRP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442470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优秀的员工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-180975" latinLnBrk="0" marL="180975" marR="0" rt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defRPr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给予充分信赖，但不能放任不管，要不定期的抽检</a:t>
                      </a: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442995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兼职员工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indent="-180975" latinLnBrk="0" marL="180975" rtl="0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详细说明工作全貌和人员定位，让他感受工作的价值</a:t>
                      </a:r>
                      <a:endParaRPr altLang="en-US" kern="1200" lang="zh-CN" sz="16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442995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派遣员工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auto" hangingPunct="1" indent="-180975" latinLnBrk="0" marL="180975" marR="0" rt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defRPr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充分沟通</a:t>
                      </a:r>
                      <a:endParaRPr altLang="zh-CN" kern="1200" lang="en-US" smtClean="0" sz="1600">
                        <a:solidFill>
                          <a:schemeClr val="bg1"/>
                        </a:solidFill>
                        <a:latin charset="-122" panose="020b0503020204020204" pitchFamily="34" typeface="微软雅黑"/>
                        <a:ea charset="-122" pitchFamily="34" typeface="微软雅黑"/>
                        <a:cs typeface="+mn-cs"/>
                      </a:endParaRP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  <a:tr h="442995">
                <a:tc>
                  <a:txBody>
                    <a:bodyPr vert="horz" wrap="square"/>
                    <a:lstStyle/>
                    <a:p>
                      <a:r>
                        <a:rPr altLang="en-US" b="1" lang="zh-CN" smtClean="0" sz="1600">
                          <a:solidFill>
                            <a:srgbClr val="27536B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</a:rPr>
                        <a:t>外籍员工</a:t>
                      </a:r>
                      <a:endParaRPr altLang="en-US" b="1" lang="zh-CN" sz="1600">
                        <a:solidFill>
                          <a:srgbClr val="27536B"/>
                        </a:solidFill>
                        <a:latin charset="-122" panose="020b0503020204020204" pitchFamily="34" typeface="微软雅黑"/>
                        <a:ea charset="-122" pitchFamily="34" typeface="微软雅黑"/>
                      </a:endParaRPr>
                    </a:p>
                  </a:txBody>
                  <a:tcPr anchor="ctr" marL="360000"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hangingPunct="1" indent="-180975" latinLnBrk="0" marL="180975" rtl="0">
                        <a:lnSpc>
                          <a:spcPct val="120000"/>
                        </a:lnSpc>
                        <a:buFont charset="0" panose="020b0604020202020204" pitchFamily="34" typeface="Arial"/>
                        <a:buChar char="•"/>
                      </a:pPr>
                      <a:r>
                        <a:rPr altLang="en-US" kern="1200" lang="zh-CN" smtClean="0" sz="1600">
                          <a:solidFill>
                            <a:schemeClr val="bg1"/>
                          </a:solidFill>
                          <a:latin charset="-122" panose="020b0503020204020204" pitchFamily="34" typeface="微软雅黑"/>
                          <a:ea charset="-122" panose="020b0503020204020204" pitchFamily="34" typeface="微软雅黑"/>
                          <a:cs typeface="+mn-cs"/>
                        </a:rPr>
                        <a:t>沟通最重要，但不要过度依赖语言，重点放在行为</a:t>
                      </a:r>
                    </a:p>
                  </a:txBody>
                  <a:tcPr>
                    <a:lnL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L>
                    <a:lnR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R>
                    <a:lnT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T>
                    <a:lnB algn="ctr" cap="flat" cmpd="sng" w="28575">
                      <a:solidFill>
                        <a:schemeClr val="bg1"/>
                      </a:solidFill>
                      <a:prstDash val="sysDash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val="131166070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-150125" y="2251881"/>
            <a:ext cx="12342125" cy="2715904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FFFFFF"/>
              </a:solidFill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852364" y="-105256"/>
            <a:ext cx="0" cy="2357137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48546" y="3055835"/>
            <a:ext cx="94030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6600">
                <a:solidFill>
                  <a:srgbClr val="FFFFFF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更多具体内容请参阅图书</a:t>
            </a:r>
          </a:p>
        </p:txBody>
      </p:sp>
    </p:spTree>
    <p:extLst>
      <p:ext uri="{BB962C8B-B14F-4D97-AF65-F5344CB8AC3E}">
        <p14:creationId val="203071920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122124" y="3810325"/>
            <a:ext cx="3810000" cy="2619375"/>
          </a:xfrm>
          <a:prstGeom prst="rect">
            <a:avLst/>
          </a:prstGeom>
          <a:effectLst/>
        </p:spPr>
      </p:pic>
      <p:sp>
        <p:nvSpPr>
          <p:cNvPr id="4" name="文本框 3"/>
          <p:cNvSpPr txBox="1"/>
          <p:nvPr/>
        </p:nvSpPr>
        <p:spPr>
          <a:xfrm>
            <a:off x="2329840" y="467021"/>
            <a:ext cx="7186930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5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教下属成材的 8 个必须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839788" y="2492679"/>
            <a:ext cx="9549604" cy="0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816832" y="2683012"/>
            <a:ext cx="4922729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不懂带人你就自己做到死</a:t>
            </a:r>
          </a:p>
        </p:txBody>
      </p:sp>
    </p:spTree>
    <p:extLst>
      <p:ext uri="{BB962C8B-B14F-4D97-AF65-F5344CB8AC3E}">
        <p14:creationId val="162879897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8939" y="504978"/>
            <a:ext cx="6364706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lvl1pPr algn="l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kern="1200" sz="44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lang="en-US" smtClean="0" sz="4000"/>
              <a:t>1. 教导下属必须关注行为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4241456" y="3293437"/>
            <a:ext cx="4145189" cy="2936875"/>
            <a:chOff x="4023405" y="1852613"/>
            <a:chExt cx="4145189" cy="2936875"/>
          </a:xfrm>
        </p:grpSpPr>
        <p:sp>
          <p:nvSpPr>
            <p:cNvPr id="5" name="矩形 4"/>
            <p:cNvSpPr/>
            <p:nvPr/>
          </p:nvSpPr>
          <p:spPr>
            <a:xfrm>
              <a:off x="4023405" y="1852613"/>
              <a:ext cx="4145189" cy="2936875"/>
            </a:xfrm>
            <a:prstGeom prst="rect">
              <a:avLst/>
            </a:prstGeom>
            <a:noFill/>
          </p:spPr>
          <p:txBody>
            <a:bodyPr/>
            <a:lstStyle/>
            <a:p/>
          </p:txBody>
        </p:sp>
        <p:sp>
          <p:nvSpPr>
            <p:cNvPr id="6" name="任意多边形 5"/>
            <p:cNvSpPr/>
            <p:nvPr/>
          </p:nvSpPr>
          <p:spPr>
            <a:xfrm>
              <a:off x="5457421" y="1852854"/>
              <a:ext cx="1277155" cy="1277155"/>
            </a:xfrm>
            <a:custGeom>
              <a:gdLst>
                <a:gd fmla="*/ 0 w 1277155" name="connsiteX0"/>
                <a:gd fmla="*/ 638578 h 1277155" name="connsiteY0"/>
                <a:gd fmla="*/ 638578 w 1277155" name="connsiteX1"/>
                <a:gd fmla="*/ 0 h 1277155" name="connsiteY1"/>
                <a:gd fmla="*/ 1277156 w 1277155" name="connsiteX2"/>
                <a:gd fmla="*/ 638578 h 1277155" name="connsiteY2"/>
                <a:gd fmla="*/ 638578 w 1277155" name="connsiteX3"/>
                <a:gd fmla="*/ 1277156 h 1277155" name="connsiteY3"/>
                <a:gd fmla="*/ 0 w 1277155" name="connsiteX4"/>
                <a:gd fmla="*/ 638578 h 127715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77155" w="1277155">
                  <a:moveTo>
                    <a:pt x="0" y="638578"/>
                  </a:moveTo>
                  <a:cubicBezTo>
                    <a:pt x="0" y="285901"/>
                    <a:pt x="285901" y="0"/>
                    <a:pt x="638578" y="0"/>
                  </a:cubicBezTo>
                  <a:cubicBezTo>
                    <a:pt x="991255" y="0"/>
                    <a:pt x="1277156" y="285901"/>
                    <a:pt x="1277156" y="638578"/>
                  </a:cubicBezTo>
                  <a:cubicBezTo>
                    <a:pt x="1277156" y="991255"/>
                    <a:pt x="991255" y="1277156"/>
                    <a:pt x="638578" y="1277156"/>
                  </a:cubicBezTo>
                  <a:cubicBezTo>
                    <a:pt x="285901" y="1277156"/>
                    <a:pt x="0" y="991255"/>
                    <a:pt x="0" y="63857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31750">
              <a:solidFill>
                <a:schemeClr val="bg1"/>
              </a:solidFill>
              <a:prstDash val="sysDash"/>
            </a:ln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 bIns="222595" lIns="222595" numCol="1" rIns="222595" spcCol="1270" spcFirstLastPara="0" tIns="222595" vert="horz" wrap="square">
              <a:noAutofit/>
            </a:bodyPr>
            <a:lstStyle/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A</a:t>
              </a:r>
            </a:p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条件</a:t>
              </a:r>
            </a:p>
          </p:txBody>
        </p:sp>
        <p:sp>
          <p:nvSpPr>
            <p:cNvPr id="7" name="任意多边形 6"/>
            <p:cNvSpPr/>
            <p:nvPr/>
          </p:nvSpPr>
          <p:spPr>
            <a:xfrm rot="3600000">
              <a:off x="6400916" y="3097232"/>
              <a:ext cx="338546" cy="431039"/>
            </a:xfrm>
            <a:custGeom>
              <a:gdLst>
                <a:gd fmla="*/ 0 w 338546" name="connsiteX0"/>
                <a:gd fmla="*/ 86208 h 431039" name="connsiteY0"/>
                <a:gd fmla="*/ 169273 w 338546" name="connsiteX1"/>
                <a:gd fmla="*/ 86208 h 431039" name="connsiteY1"/>
                <a:gd fmla="*/ 169273 w 338546" name="connsiteX2"/>
                <a:gd fmla="*/ 0 h 431039" name="connsiteY2"/>
                <a:gd fmla="*/ 338546 w 338546" name="connsiteX3"/>
                <a:gd fmla="*/ 215520 h 431039" name="connsiteY3"/>
                <a:gd fmla="*/ 169273 w 338546" name="connsiteX4"/>
                <a:gd fmla="*/ 431039 h 431039" name="connsiteY4"/>
                <a:gd fmla="*/ 169273 w 338546" name="connsiteX5"/>
                <a:gd fmla="*/ 344831 h 431039" name="connsiteY5"/>
                <a:gd fmla="*/ 0 w 338546" name="connsiteX6"/>
                <a:gd fmla="*/ 344831 h 431039" name="connsiteY6"/>
                <a:gd fmla="*/ 0 w 338546" name="connsiteX7"/>
                <a:gd fmla="*/ 86208 h 431039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31039" w="338546">
                  <a:moveTo>
                    <a:pt x="0" y="86208"/>
                  </a:moveTo>
                  <a:lnTo>
                    <a:pt x="169273" y="86208"/>
                  </a:lnTo>
                  <a:lnTo>
                    <a:pt x="169273" y="0"/>
                  </a:lnTo>
                  <a:lnTo>
                    <a:pt x="338546" y="215520"/>
                  </a:lnTo>
                  <a:lnTo>
                    <a:pt x="169273" y="431039"/>
                  </a:lnTo>
                  <a:lnTo>
                    <a:pt x="169273" y="344831"/>
                  </a:lnTo>
                  <a:lnTo>
                    <a:pt x="0" y="344831"/>
                  </a:lnTo>
                  <a:lnTo>
                    <a:pt x="0" y="862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6208" lIns="0" numCol="1" rIns="101563" spcCol="1270" spcFirstLastPara="0" tIns="86207" vert="horz" wrap="square">
              <a:noAutofit/>
            </a:bodyPr>
            <a:lstStyle/>
            <a:p>
              <a:pPr algn="ctr" defTabSz="12446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/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6415382" y="3512091"/>
              <a:ext cx="1277155" cy="1277155"/>
            </a:xfrm>
            <a:custGeom>
              <a:gdLst>
                <a:gd fmla="*/ 0 w 1277155" name="connsiteX0"/>
                <a:gd fmla="*/ 638578 h 1277155" name="connsiteY0"/>
                <a:gd fmla="*/ 638578 w 1277155" name="connsiteX1"/>
                <a:gd fmla="*/ 0 h 1277155" name="connsiteY1"/>
                <a:gd fmla="*/ 1277156 w 1277155" name="connsiteX2"/>
                <a:gd fmla="*/ 638578 h 1277155" name="connsiteY2"/>
                <a:gd fmla="*/ 638578 w 1277155" name="connsiteX3"/>
                <a:gd fmla="*/ 1277156 h 1277155" name="connsiteY3"/>
                <a:gd fmla="*/ 0 w 1277155" name="connsiteX4"/>
                <a:gd fmla="*/ 638578 h 127715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77155" w="1277155">
                  <a:moveTo>
                    <a:pt x="0" y="638578"/>
                  </a:moveTo>
                  <a:cubicBezTo>
                    <a:pt x="0" y="285901"/>
                    <a:pt x="285901" y="0"/>
                    <a:pt x="638578" y="0"/>
                  </a:cubicBezTo>
                  <a:cubicBezTo>
                    <a:pt x="991255" y="0"/>
                    <a:pt x="1277156" y="285901"/>
                    <a:pt x="1277156" y="638578"/>
                  </a:cubicBezTo>
                  <a:cubicBezTo>
                    <a:pt x="1277156" y="991255"/>
                    <a:pt x="991255" y="1277156"/>
                    <a:pt x="638578" y="1277156"/>
                  </a:cubicBezTo>
                  <a:cubicBezTo>
                    <a:pt x="285901" y="1277156"/>
                    <a:pt x="0" y="991255"/>
                    <a:pt x="0" y="63857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31750">
              <a:solidFill>
                <a:schemeClr val="bg1"/>
              </a:solidFill>
              <a:prstDash val="sysDash"/>
            </a:ln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944198"/>
                <a:satOff val="17568"/>
                <a:lumOff val="2352"/>
                <a:alphaOff val="0"/>
              </a:schemeClr>
            </a:fillRef>
            <a:effectRef idx="3">
              <a:schemeClr val="accent2">
                <a:hueOff val="-944198"/>
                <a:satOff val="17568"/>
                <a:lumOff val="2352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 bIns="222595" lIns="222595" numCol="1" rIns="222595" spcCol="1270" spcFirstLastPara="0" tIns="222595" vert="horz" wrap="square">
              <a:noAutofit/>
            </a:bodyPr>
            <a:lstStyle/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B</a:t>
              </a:r>
            </a:p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行为</a:t>
              </a:r>
            </a:p>
          </p:txBody>
        </p:sp>
        <p:sp>
          <p:nvSpPr>
            <p:cNvPr id="9" name="任意多边形 8"/>
            <p:cNvSpPr/>
            <p:nvPr/>
          </p:nvSpPr>
          <p:spPr>
            <a:xfrm rot="21600000">
              <a:off x="5936307" y="3935148"/>
              <a:ext cx="338546" cy="431040"/>
            </a:xfrm>
            <a:custGeom>
              <a:gdLst>
                <a:gd fmla="*/ 0 w 338546" name="connsiteX0"/>
                <a:gd fmla="*/ 86208 h 431039" name="connsiteY0"/>
                <a:gd fmla="*/ 169273 w 338546" name="connsiteX1"/>
                <a:gd fmla="*/ 86208 h 431039" name="connsiteY1"/>
                <a:gd fmla="*/ 169273 w 338546" name="connsiteX2"/>
                <a:gd fmla="*/ 0 h 431039" name="connsiteY2"/>
                <a:gd fmla="*/ 338546 w 338546" name="connsiteX3"/>
                <a:gd fmla="*/ 215520 h 431039" name="connsiteY3"/>
                <a:gd fmla="*/ 169273 w 338546" name="connsiteX4"/>
                <a:gd fmla="*/ 431039 h 431039" name="connsiteY4"/>
                <a:gd fmla="*/ 169273 w 338546" name="connsiteX5"/>
                <a:gd fmla="*/ 344831 h 431039" name="connsiteY5"/>
                <a:gd fmla="*/ 0 w 338546" name="connsiteX6"/>
                <a:gd fmla="*/ 344831 h 431039" name="connsiteY6"/>
                <a:gd fmla="*/ 0 w 338546" name="connsiteX7"/>
                <a:gd fmla="*/ 86208 h 431039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31039" w="338546">
                  <a:moveTo>
                    <a:pt x="338546" y="344831"/>
                  </a:moveTo>
                  <a:lnTo>
                    <a:pt x="169273" y="344831"/>
                  </a:lnTo>
                  <a:lnTo>
                    <a:pt x="169273" y="431039"/>
                  </a:lnTo>
                  <a:lnTo>
                    <a:pt x="0" y="215519"/>
                  </a:lnTo>
                  <a:lnTo>
                    <a:pt x="169273" y="0"/>
                  </a:lnTo>
                  <a:lnTo>
                    <a:pt x="169273" y="86208"/>
                  </a:lnTo>
                  <a:lnTo>
                    <a:pt x="338546" y="86208"/>
                  </a:lnTo>
                  <a:lnTo>
                    <a:pt x="338546" y="34483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944198"/>
                <a:satOff val="17568"/>
                <a:lumOff val="2352"/>
                <a:alphaOff val="0"/>
              </a:schemeClr>
            </a:fillRef>
            <a:effectRef idx="3">
              <a:schemeClr val="accent2">
                <a:hueOff val="-944198"/>
                <a:satOff val="17568"/>
                <a:lumOff val="2352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6208" lIns="101564" numCol="1" rIns="0" spcCol="1270" spcFirstLastPara="0" tIns="86209" vert="horz" wrap="square">
              <a:noAutofit/>
            </a:bodyPr>
            <a:lstStyle/>
            <a:p>
              <a:pPr algn="ctr" defTabSz="12446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4499460" y="3512091"/>
              <a:ext cx="1277155" cy="1277155"/>
            </a:xfrm>
            <a:custGeom>
              <a:gdLst>
                <a:gd fmla="*/ 0 w 1277155" name="connsiteX0"/>
                <a:gd fmla="*/ 638578 h 1277155" name="connsiteY0"/>
                <a:gd fmla="*/ 638578 w 1277155" name="connsiteX1"/>
                <a:gd fmla="*/ 0 h 1277155" name="connsiteY1"/>
                <a:gd fmla="*/ 1277156 w 1277155" name="connsiteX2"/>
                <a:gd fmla="*/ 638578 h 1277155" name="connsiteY2"/>
                <a:gd fmla="*/ 638578 w 1277155" name="connsiteX3"/>
                <a:gd fmla="*/ 1277156 h 1277155" name="connsiteY3"/>
                <a:gd fmla="*/ 0 w 1277155" name="connsiteX4"/>
                <a:gd fmla="*/ 638578 h 127715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77155" w="1277155">
                  <a:moveTo>
                    <a:pt x="0" y="638578"/>
                  </a:moveTo>
                  <a:cubicBezTo>
                    <a:pt x="0" y="285901"/>
                    <a:pt x="285901" y="0"/>
                    <a:pt x="638578" y="0"/>
                  </a:cubicBezTo>
                  <a:cubicBezTo>
                    <a:pt x="991255" y="0"/>
                    <a:pt x="1277156" y="285901"/>
                    <a:pt x="1277156" y="638578"/>
                  </a:cubicBezTo>
                  <a:cubicBezTo>
                    <a:pt x="1277156" y="991255"/>
                    <a:pt x="991255" y="1277156"/>
                    <a:pt x="638578" y="1277156"/>
                  </a:cubicBezTo>
                  <a:cubicBezTo>
                    <a:pt x="285901" y="1277156"/>
                    <a:pt x="0" y="991255"/>
                    <a:pt x="0" y="63857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31750">
              <a:solidFill>
                <a:schemeClr val="bg1"/>
              </a:solidFill>
              <a:prstDash val="sysDash"/>
            </a:ln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888395"/>
                <a:satOff val="35136"/>
                <a:lumOff val="4705"/>
                <a:alphaOff val="0"/>
              </a:schemeClr>
            </a:fillRef>
            <a:effectRef idx="3">
              <a:schemeClr val="accent2">
                <a:hueOff val="-1888395"/>
                <a:satOff val="35136"/>
                <a:lumOff val="4705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 bIns="222595" lIns="222595" numCol="1" rIns="222595" spcCol="1270" spcFirstLastPara="0" tIns="222595" vert="horz" wrap="square">
              <a:noAutofit/>
            </a:bodyPr>
            <a:lstStyle/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C</a:t>
              </a:r>
            </a:p>
            <a:p>
              <a:pPr algn="ctr" defTabSz="1244600" lvl="0">
                <a:lnSpc>
                  <a:spcPct val="7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b="1" baseline="0" kern="1200" lang="en-US" smtClean="0" sz="2800">
                  <a:solidFill>
                    <a:srgbClr val="27536B"/>
                  </a:solidFill>
                  <a:latin charset="0" panose="04040905080b02020502" pitchFamily="82" typeface="Broadway"/>
                  <a:ea charset="-122" panose="020b0809000000000000" pitchFamily="49" typeface="华康俪金黑W8"/>
                </a:rPr>
                <a:t>结果</a:t>
              </a:r>
            </a:p>
          </p:txBody>
        </p:sp>
        <p:sp>
          <p:nvSpPr>
            <p:cNvPr id="11" name="任意多边形 10"/>
            <p:cNvSpPr/>
            <p:nvPr/>
          </p:nvSpPr>
          <p:spPr>
            <a:xfrm rot="18000000">
              <a:off x="5442954" y="3113828"/>
              <a:ext cx="338546" cy="431039"/>
            </a:xfrm>
            <a:custGeom>
              <a:gdLst>
                <a:gd fmla="*/ 0 w 338546" name="connsiteX0"/>
                <a:gd fmla="*/ 86208 h 431039" name="connsiteY0"/>
                <a:gd fmla="*/ 169273 w 338546" name="connsiteX1"/>
                <a:gd fmla="*/ 86208 h 431039" name="connsiteY1"/>
                <a:gd fmla="*/ 169273 w 338546" name="connsiteX2"/>
                <a:gd fmla="*/ 0 h 431039" name="connsiteY2"/>
                <a:gd fmla="*/ 338546 w 338546" name="connsiteX3"/>
                <a:gd fmla="*/ 215520 h 431039" name="connsiteY3"/>
                <a:gd fmla="*/ 169273 w 338546" name="connsiteX4"/>
                <a:gd fmla="*/ 431039 h 431039" name="connsiteY4"/>
                <a:gd fmla="*/ 169273 w 338546" name="connsiteX5"/>
                <a:gd fmla="*/ 344831 h 431039" name="connsiteY5"/>
                <a:gd fmla="*/ 0 w 338546" name="connsiteX6"/>
                <a:gd fmla="*/ 344831 h 431039" name="connsiteY6"/>
                <a:gd fmla="*/ 0 w 338546" name="connsiteX7"/>
                <a:gd fmla="*/ 86208 h 431039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31039" w="338546">
                  <a:moveTo>
                    <a:pt x="0" y="86208"/>
                  </a:moveTo>
                  <a:lnTo>
                    <a:pt x="169273" y="86208"/>
                  </a:lnTo>
                  <a:lnTo>
                    <a:pt x="169273" y="0"/>
                  </a:lnTo>
                  <a:lnTo>
                    <a:pt x="338546" y="215520"/>
                  </a:lnTo>
                  <a:lnTo>
                    <a:pt x="169273" y="431039"/>
                  </a:lnTo>
                  <a:lnTo>
                    <a:pt x="169273" y="344831"/>
                  </a:lnTo>
                  <a:lnTo>
                    <a:pt x="0" y="344831"/>
                  </a:lnTo>
                  <a:lnTo>
                    <a:pt x="0" y="862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888395"/>
                <a:satOff val="35136"/>
                <a:lumOff val="4705"/>
                <a:alphaOff val="0"/>
              </a:schemeClr>
            </a:fillRef>
            <a:effectRef idx="3">
              <a:schemeClr val="accent2">
                <a:hueOff val="-1888395"/>
                <a:satOff val="35136"/>
                <a:lumOff val="4705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6208" lIns="-1" numCol="1" rIns="101564" spcCol="1270" spcFirstLastPara="0" tIns="86207" vert="horz" wrap="square">
              <a:noAutofit/>
            </a:bodyPr>
            <a:lstStyle/>
            <a:p>
              <a:pPr algn="ctr" defTabSz="12446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lang="zh-CN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5456801" y="4355474"/>
            <a:ext cx="1828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altLang="en-US" lang="zh-CN"/>
          </a:p>
        </p:txBody>
      </p:sp>
      <p:cxnSp>
        <p:nvCxnSpPr>
          <p:cNvPr id="13" name="直接连接符 12"/>
          <p:cNvCxnSpPr/>
          <p:nvPr/>
        </p:nvCxnSpPr>
        <p:spPr>
          <a:xfrm>
            <a:off x="6961751" y="3879224"/>
            <a:ext cx="762000" cy="0"/>
          </a:xfrm>
          <a:prstGeom prst="line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7914251" y="5631824"/>
            <a:ext cx="762000" cy="0"/>
          </a:xfrm>
          <a:prstGeom prst="line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989951" y="5631824"/>
            <a:ext cx="762000" cy="0"/>
          </a:xfrm>
          <a:prstGeom prst="line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7694205" y="3437341"/>
            <a:ext cx="2976880" cy="8229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altLang="en-US" lang="zh-CN" sz="20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采取行为之前的环境以及</a:t>
            </a:r>
          </a:p>
          <a:p>
            <a:pPr lvl="0">
              <a:lnSpc>
                <a:spcPct val="120000"/>
              </a:lnSpc>
            </a:pPr>
            <a:r>
              <a:rPr altLang="en-US" lang="zh-CN" sz="20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行为的目的、目标和期限</a:t>
            </a:r>
          </a:p>
        </p:txBody>
      </p:sp>
      <p:sp>
        <p:nvSpPr>
          <p:cNvPr id="17" name="矩形 16"/>
          <p:cNvSpPr/>
          <p:nvPr/>
        </p:nvSpPr>
        <p:spPr>
          <a:xfrm>
            <a:off x="8638149" y="5382845"/>
            <a:ext cx="2214880" cy="457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altLang="en-US" lang="zh-CN" sz="20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行为、发言、举止</a:t>
            </a:r>
          </a:p>
        </p:txBody>
      </p:sp>
      <p:sp>
        <p:nvSpPr>
          <p:cNvPr id="18" name="矩形 17"/>
          <p:cNvSpPr/>
          <p:nvPr/>
        </p:nvSpPr>
        <p:spPr>
          <a:xfrm>
            <a:off x="2006259" y="5216325"/>
            <a:ext cx="1960880" cy="8229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0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采取了行动之后</a:t>
            </a:r>
          </a:p>
          <a:p>
            <a:pPr>
              <a:lnSpc>
                <a:spcPct val="120000"/>
              </a:lnSpc>
            </a:pPr>
            <a:r>
              <a:rPr altLang="en-US" lang="zh-CN" smtClean="0" sz="20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环境产生的变化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006259" y="2086014"/>
            <a:ext cx="8135575" cy="606720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none">
            <a:spAutoFit/>
          </a:bodyPr>
          <a:lstStyle/>
          <a:p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人类行为的ABC原理 —— 控制结果可以强化行为</a:t>
            </a:r>
          </a:p>
        </p:txBody>
      </p:sp>
    </p:spTree>
    <p:extLst>
      <p:ext uri="{BB962C8B-B14F-4D97-AF65-F5344CB8AC3E}">
        <p14:creationId val="390261549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3" y="504978"/>
            <a:ext cx="5883442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2. 教之前必须先沟通好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54649" y="2630467"/>
            <a:ext cx="3055214" cy="6067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822703" y="2630466"/>
            <a:ext cx="3050132" cy="6067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什么时候？</a:t>
            </a:r>
          </a:p>
        </p:txBody>
      </p:sp>
      <p:cxnSp>
        <p:nvCxnSpPr>
          <p:cNvPr id="7" name="直接连接符 6"/>
          <p:cNvCxnSpPr>
            <a:stCxn id="6" idx="1"/>
            <a:endCxn id="4" idx="3"/>
          </p:cNvCxnSpPr>
          <p:nvPr/>
        </p:nvCxnSpPr>
        <p:spPr>
          <a:xfrm flipH="1">
            <a:off x="4309863" y="2933826"/>
            <a:ext cx="512840" cy="1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8385676" y="2630466"/>
            <a:ext cx="3050132" cy="6067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怎么做？</a:t>
            </a:r>
          </a:p>
        </p:txBody>
      </p:sp>
      <p:cxnSp>
        <p:nvCxnSpPr>
          <p:cNvPr id="9" name="直接连接符 8"/>
          <p:cNvCxnSpPr>
            <a:stCxn id="8" idx="1"/>
            <a:endCxn id="6" idx="3"/>
          </p:cNvCxnSpPr>
          <p:nvPr/>
        </p:nvCxnSpPr>
        <p:spPr>
          <a:xfrm flipH="1">
            <a:off x="7872836" y="2933826"/>
            <a:ext cx="512840" cy="0"/>
          </a:xfrm>
          <a:prstGeom prst="line">
            <a:avLst/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254649" y="3243111"/>
            <a:ext cx="3055214" cy="2007403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anchor="ctr" anchorCtr="0" rtlCol="0" wrap="square">
            <a:noAutofit/>
          </a:bodyPr>
          <a:lstStyle/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沟通程度与离职率成反比</a:t>
            </a:r>
          </a:p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了解下属的工作动机和目的</a:t>
            </a:r>
          </a:p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建立互信，敞开心扉聊工作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822703" y="3243111"/>
            <a:ext cx="3050132" cy="2007403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anchor="ctr" anchorCtr="0" rtlCol="0" wrap="square">
            <a:noAutofit/>
          </a:bodyPr>
          <a:lstStyle/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zh-CN" lang="en-US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1~2次谈话，充分聆听</a:t>
            </a:r>
          </a:p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zh-CN" lang="en-US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每个月几次5~10分钟谈话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8385675" y="3243111"/>
            <a:ext cx="3050132" cy="2007403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anchor="ctr" anchorCtr="0" rtlCol="0" wrap="square">
            <a:noAutofit/>
          </a:bodyPr>
          <a:lstStyle/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先营造气氛，不要一开口就谈工作</a:t>
            </a:r>
          </a:p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让下属了解你人性化的一面</a:t>
            </a:r>
          </a:p>
          <a:p>
            <a:pPr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谈谈自己的失败故事</a:t>
            </a:r>
          </a:p>
        </p:txBody>
      </p:sp>
    </p:spTree>
    <p:extLst>
      <p:ext uri="{BB962C8B-B14F-4D97-AF65-F5344CB8AC3E}">
        <p14:creationId val="235470341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弧形 11"/>
          <p:cNvSpPr/>
          <p:nvPr/>
        </p:nvSpPr>
        <p:spPr>
          <a:xfrm>
            <a:off x="-1067574" y="2155570"/>
            <a:ext cx="3739567" cy="3998724"/>
          </a:xfrm>
          <a:prstGeom prst="arc">
            <a:avLst>
              <a:gd fmla="val 16244425" name="adj1"/>
              <a:gd fmla="val 5348811" name="adj2"/>
            </a:avLst>
          </a:prstGeom>
          <a:ln w="317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内容占位符 7"/>
          <p:cNvSpPr txBox="1"/>
          <p:nvPr/>
        </p:nvSpPr>
        <p:spPr>
          <a:xfrm>
            <a:off x="318050" y="504978"/>
            <a:ext cx="5895474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3. 必须准备好教的内容</a:t>
            </a:r>
          </a:p>
        </p:txBody>
      </p:sp>
      <p:sp>
        <p:nvSpPr>
          <p:cNvPr id="6" name="任意多边形 5"/>
          <p:cNvSpPr/>
          <p:nvPr/>
        </p:nvSpPr>
        <p:spPr>
          <a:xfrm>
            <a:off x="2368015" y="2753337"/>
            <a:ext cx="8078692" cy="700798"/>
          </a:xfrm>
          <a:custGeom>
            <a:gdLst>
              <a:gd fmla="*/ 0 w 6076548" name="connsiteX0"/>
              <a:gd fmla="*/ 0 h 700798" name="connsiteY0"/>
              <a:gd fmla="*/ 6076548 w 6076548" name="connsiteX1"/>
              <a:gd fmla="*/ 0 h 700798" name="connsiteY1"/>
              <a:gd fmla="*/ 6076548 w 6076548" name="connsiteX2"/>
              <a:gd fmla="*/ 700798 h 700798" name="connsiteY2"/>
              <a:gd fmla="*/ 0 w 6076548" name="connsiteX3"/>
              <a:gd fmla="*/ 700798 h 700798" name="connsiteY3"/>
              <a:gd fmla="*/ 0 w 6076548" name="connsiteX4"/>
              <a:gd fmla="*/ 0 h 70079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700798" w="6076548">
                <a:moveTo>
                  <a:pt x="0" y="0"/>
                </a:moveTo>
                <a:lnTo>
                  <a:pt x="6076548" y="0"/>
                </a:lnTo>
                <a:lnTo>
                  <a:pt x="6076548" y="700798"/>
                </a:lnTo>
                <a:lnTo>
                  <a:pt x="0" y="700798"/>
                </a:lnTo>
                <a:lnTo>
                  <a:pt x="0" y="0"/>
                </a:lnTo>
                <a:close/>
              </a:path>
            </a:pathLst>
          </a:custGeom>
          <a:ln w="31750">
            <a:prstDash val="sys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88900" lIns="556258" numCol="1" rIns="88900" spcCol="1270" spcFirstLastPara="0" tIns="88900" vert="horz" wrap="square">
            <a:noAutofit/>
          </a:bodyPr>
          <a:lstStyle/>
          <a:p>
            <a:pPr algn="l" defTabSz="15557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lang="zh-CN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将教的内容分为知识和技术，列出详细清单</a:t>
            </a:r>
          </a:p>
        </p:txBody>
      </p:sp>
      <p:sp>
        <p:nvSpPr>
          <p:cNvPr id="7" name="椭圆 6"/>
          <p:cNvSpPr/>
          <p:nvPr/>
        </p:nvSpPr>
        <p:spPr>
          <a:xfrm>
            <a:off x="1930017" y="2665737"/>
            <a:ext cx="875997" cy="8759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8" name="任意多边形 7"/>
          <p:cNvSpPr/>
          <p:nvPr/>
        </p:nvSpPr>
        <p:spPr>
          <a:xfrm>
            <a:off x="2622755" y="3804534"/>
            <a:ext cx="7823951" cy="700798"/>
          </a:xfrm>
          <a:custGeom>
            <a:gdLst>
              <a:gd fmla="*/ 0 w 5821808" name="connsiteX0"/>
              <a:gd fmla="*/ 0 h 700798" name="connsiteY0"/>
              <a:gd fmla="*/ 5821808 w 5821808" name="connsiteX1"/>
              <a:gd fmla="*/ 0 h 700798" name="connsiteY1"/>
              <a:gd fmla="*/ 5821808 w 5821808" name="connsiteX2"/>
              <a:gd fmla="*/ 700798 h 700798" name="connsiteY2"/>
              <a:gd fmla="*/ 0 w 5821808" name="connsiteX3"/>
              <a:gd fmla="*/ 700798 h 700798" name="connsiteY3"/>
              <a:gd fmla="*/ 0 w 5821808" name="connsiteX4"/>
              <a:gd fmla="*/ 0 h 70079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700798" w="5821808">
                <a:moveTo>
                  <a:pt x="0" y="0"/>
                </a:moveTo>
                <a:lnTo>
                  <a:pt x="5821808" y="0"/>
                </a:lnTo>
                <a:lnTo>
                  <a:pt x="5821808" y="700798"/>
                </a:lnTo>
                <a:lnTo>
                  <a:pt x="0" y="700798"/>
                </a:lnTo>
                <a:lnTo>
                  <a:pt x="0" y="0"/>
                </a:lnTo>
                <a:close/>
              </a:path>
            </a:pathLst>
          </a:custGeom>
          <a:ln w="31750">
            <a:prstDash val="sys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88900" lIns="556258" numCol="1" rIns="88900" spcCol="1270" spcFirstLastPara="0" tIns="88900" vert="horz" wrap="square">
            <a:noAutofit/>
          </a:bodyPr>
          <a:lstStyle/>
          <a:p>
            <a:pPr algn="l" defTabSz="15557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归纳优秀员工行为的共同点，列出清单</a:t>
            </a:r>
          </a:p>
        </p:txBody>
      </p:sp>
      <p:sp>
        <p:nvSpPr>
          <p:cNvPr id="9" name="椭圆 8"/>
          <p:cNvSpPr/>
          <p:nvPr/>
        </p:nvSpPr>
        <p:spPr>
          <a:xfrm>
            <a:off x="2184757" y="3716934"/>
            <a:ext cx="875997" cy="8759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0" name="任意多边形 9"/>
          <p:cNvSpPr/>
          <p:nvPr/>
        </p:nvSpPr>
        <p:spPr>
          <a:xfrm>
            <a:off x="2368016" y="4855731"/>
            <a:ext cx="8078690" cy="700798"/>
          </a:xfrm>
          <a:custGeom>
            <a:gdLst>
              <a:gd fmla="*/ 0 w 6076548" name="connsiteX0"/>
              <a:gd fmla="*/ 0 h 700798" name="connsiteY0"/>
              <a:gd fmla="*/ 6076548 w 6076548" name="connsiteX1"/>
              <a:gd fmla="*/ 0 h 700798" name="connsiteY1"/>
              <a:gd fmla="*/ 6076548 w 6076548" name="connsiteX2"/>
              <a:gd fmla="*/ 700798 h 700798" name="connsiteY2"/>
              <a:gd fmla="*/ 0 w 6076548" name="connsiteX3"/>
              <a:gd fmla="*/ 700798 h 700798" name="connsiteY3"/>
              <a:gd fmla="*/ 0 w 6076548" name="connsiteX4"/>
              <a:gd fmla="*/ 0 h 70079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700798" w="6076548">
                <a:moveTo>
                  <a:pt x="0" y="0"/>
                </a:moveTo>
                <a:lnTo>
                  <a:pt x="6076548" y="0"/>
                </a:lnTo>
                <a:lnTo>
                  <a:pt x="6076548" y="700798"/>
                </a:lnTo>
                <a:lnTo>
                  <a:pt x="0" y="700798"/>
                </a:lnTo>
                <a:lnTo>
                  <a:pt x="0" y="0"/>
                </a:lnTo>
                <a:close/>
              </a:path>
            </a:pathLst>
          </a:custGeom>
          <a:ln w="31750">
            <a:prstDash val="sys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88900" lIns="556258" numCol="1" rIns="88900" spcCol="1270" spcFirstLastPara="0" tIns="88900" vert="horz" wrap="square">
            <a:noAutofit/>
          </a:bodyPr>
          <a:lstStyle/>
          <a:p>
            <a:pPr algn="l" defTabSz="15557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en-US" kern="1200" lang="zh-CN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对照清单，注意确认，检查下属水平</a:t>
            </a:r>
          </a:p>
        </p:txBody>
      </p:sp>
      <p:sp>
        <p:nvSpPr>
          <p:cNvPr id="11" name="椭圆 10"/>
          <p:cNvSpPr/>
          <p:nvPr/>
        </p:nvSpPr>
        <p:spPr>
          <a:xfrm>
            <a:off x="1930017" y="4768131"/>
            <a:ext cx="875997" cy="8759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13" name="文本框 12"/>
          <p:cNvSpPr txBox="1"/>
          <p:nvPr/>
        </p:nvSpPr>
        <p:spPr>
          <a:xfrm>
            <a:off x="2149016" y="2780570"/>
            <a:ext cx="43799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600">
                <a:solidFill>
                  <a:srgbClr val="27536B"/>
                </a:solidFill>
                <a:latin charset="0" panose="04040905080b02020502" pitchFamily="82" typeface="Broadway"/>
              </a:rPr>
              <a:t>1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367053" y="3831767"/>
            <a:ext cx="43799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600">
                <a:solidFill>
                  <a:srgbClr val="27536B"/>
                </a:solidFill>
                <a:latin charset="0" panose="04040905080b02020502" pitchFamily="82" typeface="Broadway"/>
              </a:rPr>
              <a:t>2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139909" y="4882963"/>
            <a:ext cx="43799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600">
                <a:solidFill>
                  <a:srgbClr val="27536B"/>
                </a:solidFill>
                <a:latin charset="0" panose="04040905080b02020502" pitchFamily="82" typeface="Broadway"/>
              </a:rPr>
              <a:t>3</a:t>
            </a:r>
          </a:p>
        </p:txBody>
      </p:sp>
    </p:spTree>
    <p:extLst>
      <p:ext uri="{BB962C8B-B14F-4D97-AF65-F5344CB8AC3E}">
        <p14:creationId val="122383203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2" y="504978"/>
            <a:ext cx="4343400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4. 目标必须合理</a:t>
            </a:r>
          </a:p>
        </p:txBody>
      </p:sp>
      <p:graphicFrame>
        <p:nvGraphicFramePr>
          <p:cNvPr id="12" name="图示 11"/>
          <p:cNvGraphicFramePr/>
          <p:nvPr>
            <p:extLst>
              <p:ext uri="{D42A27DB-BD31-4B8C-83A1-F6EECF244321}">
                <p14:modId val="2047751085"/>
              </p:ext>
            </p:extLst>
          </p:nvPr>
        </p:nvGraphicFramePr>
        <p:xfrm>
          <a:off x="2347389" y="2310791"/>
          <a:ext cx="7096649" cy="3395133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  <p:grpSp>
        <p:nvGrpSpPr>
          <p:cNvPr id="17" name="组合 16"/>
          <p:cNvGrpSpPr/>
          <p:nvPr/>
        </p:nvGrpSpPr>
        <p:grpSpPr>
          <a:xfrm>
            <a:off x="4889096" y="4968464"/>
            <a:ext cx="4518180" cy="653828"/>
            <a:chOff x="2541476" y="1799728"/>
            <a:chExt cx="4518180" cy="653828"/>
          </a:xfrm>
        </p:grpSpPr>
        <p:sp>
          <p:nvSpPr>
            <p:cNvPr id="18" name="同侧圆角矩形 17"/>
            <p:cNvSpPr/>
            <p:nvPr/>
          </p:nvSpPr>
          <p:spPr>
            <a:xfrm rot="5400000">
              <a:off x="4473652" y="-132448"/>
              <a:ext cx="653828" cy="4518180"/>
            </a:xfrm>
            <a:prstGeom prst="round2SameRect">
              <a:avLst/>
            </a:prstGeom>
            <a:noFill/>
            <a:ln w="31750">
              <a:solidFill>
                <a:schemeClr val="bg1"/>
              </a:solidFill>
              <a:prstDash val="sysDash"/>
            </a:ln>
          </p:spPr>
          <p:style>
            <a:lnRef idx="2">
              <a:scrgbClr b="0" g="0" r="0"/>
            </a:lnRef>
            <a:fillRef idx="1">
              <a:scrgbClr b="0" g="0" r="0"/>
            </a:fillRef>
            <a:effectRef idx="0">
              <a:schemeClr val="l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19" name="同侧圆角矩形 4"/>
            <p:cNvSpPr/>
            <p:nvPr/>
          </p:nvSpPr>
          <p:spPr>
            <a:xfrm>
              <a:off x="2541477" y="1831644"/>
              <a:ext cx="4486263" cy="589994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 bIns="123825" lIns="247650" numCol="1" rIns="247650" spcCol="1270" spcFirstLastPara="0" tIns="123825" vert="horz" wrap="square">
              <a:noAutofit/>
            </a:bodyPr>
            <a:lstStyle/>
            <a:p>
              <a:pPr algn="l" defTabSz="1244600" indent="-285750" lvl="1" marL="285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altLang="en-US" kern="1200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循序渐进地增加难度</a:t>
              </a:r>
            </a:p>
          </p:txBody>
        </p:sp>
      </p:grpSp>
    </p:spTree>
    <p:extLst>
      <p:ext uri="{BB962C8B-B14F-4D97-AF65-F5344CB8AC3E}">
        <p14:creationId val="133958000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5" y="504978"/>
            <a:ext cx="4343400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5. 教导必须具体</a:t>
            </a:r>
          </a:p>
        </p:txBody>
      </p:sp>
      <p:sp>
        <p:nvSpPr>
          <p:cNvPr id="4" name="矩形 3"/>
          <p:cNvSpPr/>
          <p:nvPr/>
        </p:nvSpPr>
        <p:spPr>
          <a:xfrm>
            <a:off x="2316163" y="2276475"/>
            <a:ext cx="7127875" cy="33068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marL="363538">
              <a:lnSpc>
                <a:spcPct val="150000"/>
              </a:lnSpc>
            </a:pPr>
            <a:r>
              <a:rPr altLang="zh-CN" lang="en-US" smtClean="0" sz="2800">
                <a:solidFill>
                  <a:srgbClr val="27536B"/>
                </a:solidFill>
                <a:latin charset="0" panose="04040905080b02020502" pitchFamily="82" typeface="Broadway"/>
                <a:ea charset="-122" panose="020b0503020204020204" pitchFamily="34" typeface="微软雅黑"/>
              </a:rPr>
              <a:t>1. 以具体的语言指示或指导下属</a:t>
            </a:r>
          </a:p>
          <a:p>
            <a:pPr marL="363538">
              <a:lnSpc>
                <a:spcPct val="150000"/>
              </a:lnSpc>
            </a:pPr>
            <a:r>
              <a:rPr altLang="zh-CN" lang="en-US" smtClean="0" sz="2800">
                <a:solidFill>
                  <a:srgbClr val="27536B"/>
                </a:solidFill>
                <a:latin charset="0" panose="04040905080b02020502" pitchFamily="82" typeface="Broadway"/>
                <a:ea charset="-122" panose="020b0503020204020204" pitchFamily="34" typeface="微软雅黑"/>
              </a:rPr>
              <a:t>2. 具体告知下属应该采取的行动</a:t>
            </a:r>
          </a:p>
          <a:p>
            <a:pPr marL="363538">
              <a:lnSpc>
                <a:spcPct val="150000"/>
              </a:lnSpc>
            </a:pPr>
            <a:r>
              <a:rPr altLang="zh-CN" lang="en-US" smtClean="0" sz="2800">
                <a:solidFill>
                  <a:srgbClr val="27536B"/>
                </a:solidFill>
                <a:latin charset="0" panose="04040905080b02020502" pitchFamily="82" typeface="Broadway"/>
                <a:ea charset="-122" panose="020b0503020204020204" pitchFamily="34" typeface="微软雅黑"/>
              </a:rPr>
              <a:t>3. 将上级抽象的指示具体传达给下属</a:t>
            </a:r>
          </a:p>
          <a:p>
            <a:pPr marL="363538">
              <a:lnSpc>
                <a:spcPct val="150000"/>
              </a:lnSpc>
            </a:pPr>
            <a:r>
              <a:rPr altLang="zh-CN" lang="en-US" smtClean="0" sz="2800">
                <a:solidFill>
                  <a:srgbClr val="27536B"/>
                </a:solidFill>
                <a:latin charset="0" panose="04040905080b02020502" pitchFamily="82" typeface="Broadway"/>
                <a:ea charset="-122" panose="020b0503020204020204" pitchFamily="34" typeface="微软雅黑"/>
              </a:rPr>
              <a:t>4. 经常说的话要能转化成具体行动</a:t>
            </a:r>
          </a:p>
        </p:txBody>
      </p:sp>
    </p:spTree>
    <p:extLst>
      <p:ext uri="{BB962C8B-B14F-4D97-AF65-F5344CB8AC3E}">
        <p14:creationId val="348472055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3" y="504978"/>
            <a:ext cx="4343401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6. 结果必须落实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497703" y="2971985"/>
            <a:ext cx="7836270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mtClean="0" sz="8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理解 ≠ 实际做到</a:t>
            </a:r>
          </a:p>
        </p:txBody>
      </p:sp>
    </p:spTree>
    <p:extLst>
      <p:ext uri="{BB962C8B-B14F-4D97-AF65-F5344CB8AC3E}">
        <p14:creationId val="421014283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7"/>
          <p:cNvSpPr txBox="1"/>
          <p:nvPr/>
        </p:nvSpPr>
        <p:spPr>
          <a:xfrm>
            <a:off x="326003" y="504978"/>
            <a:ext cx="8943257" cy="908640"/>
          </a:xfrm>
          <a:prstGeom prst="rect">
            <a:avLst/>
          </a:prstGeom>
          <a:solidFill>
            <a:srgbClr val="27536B"/>
          </a:solidFill>
          <a:ln w="31750">
            <a:solidFill>
              <a:schemeClr val="bg1"/>
            </a:solidFill>
            <a:prstDash val="sysDash"/>
          </a:ln>
        </p:spPr>
        <p:txBody>
          <a:bodyPr anchor="ctr" anchorCtr="0" bIns="180000" lIns="360000" rIns="288000" tIns="180000" wrap="square">
            <a:sp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baseline="0" sz="4000">
                <a:solidFill>
                  <a:schemeClr val="bg1"/>
                </a:solidFill>
                <a:latin charset="0" panose="04040905080b02020502" pitchFamily="82" typeface="Broadway"/>
                <a:ea charset="-122" panose="020b0809000000000000" pitchFamily="49" typeface="华康俪金黑W8"/>
              </a:defRPr>
            </a:lvl1pPr>
            <a:lvl2pPr indent="-228600" marL="685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indent="-228600" marL="25146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6pPr>
            <a:lvl7pPr indent="-228600" marL="29718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7pPr>
            <a:lvl8pPr indent="-228600" marL="3429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8pPr>
            <a:lvl9pPr indent="-228600" marL="3886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9pPr>
          </a:lstStyle>
          <a:p>
            <a:r>
              <a:rPr altLang="zh-CN" lang="en-US"/>
              <a:t>7. 必须及时给予反馈——称赞和训斥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36299" y="2276476"/>
            <a:ext cx="4320000" cy="6067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344431" y="2276476"/>
            <a:ext cx="4320000" cy="6067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1"/>
            </a:solidFill>
            <a:prstDash val="sysDash"/>
          </a:ln>
        </p:spPr>
        <p:txBody>
          <a:bodyPr bIns="90000" lIns="180000" rIns="180000" rtlCol="0" tIns="9000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753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如何反馈？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536299" y="2889120"/>
            <a:ext cx="4320000" cy="2660400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anchor="ctr" anchorCtr="0" rtlCol="0" wrap="square">
            <a:noAutofit/>
          </a:bodyPr>
          <a:lstStyle/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称赞：人人都希望得到认可，认可能强化正确行为</a:t>
            </a:r>
          </a:p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训斥：训斥但不能生气，训斥可以纠正错误行为</a:t>
            </a:r>
          </a:p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重点是负责称赞（训斥）的人是谁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344431" y="2889121"/>
            <a:ext cx="4320000" cy="2660400"/>
          </a:xfrm>
          <a:prstGeom prst="rect">
            <a:avLst/>
          </a:prstGeom>
          <a:noFill/>
          <a:ln w="31750">
            <a:solidFill>
              <a:schemeClr val="bg1"/>
            </a:solidFill>
            <a:prstDash val="sysDash"/>
          </a:ln>
        </p:spPr>
        <p:txBody>
          <a:bodyPr anchor="ctr" anchorCtr="0" rtlCol="0" wrap="square">
            <a:noAutofit/>
          </a:bodyPr>
          <a:lstStyle/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就事论事，莫论品性</a:t>
            </a:r>
          </a:p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称赞：循序渐进地增加工作难度，利用成功经验增强员工自信</a:t>
            </a:r>
          </a:p>
          <a:p>
            <a:pPr algn="just" indent="-174625" marL="174625">
              <a:lnSpc>
                <a:spcPct val="150000"/>
              </a:lnSpc>
              <a:buFont charset="0" panose="020b0604020202020204" pitchFamily="34" typeface="Arial"/>
              <a:buChar char="•"/>
            </a:pPr>
            <a:r>
              <a:rPr altLang="en-US" lang="zh-CN" smtClean="0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训斥：着眼于行为，不要贬损员工的品性，并提供诚恳的建议</a:t>
            </a:r>
          </a:p>
        </p:txBody>
      </p:sp>
    </p:spTree>
    <p:extLst>
      <p:ext uri="{BB962C8B-B14F-4D97-AF65-F5344CB8AC3E}">
        <p14:creationId val="18195254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beb012ca9aeabe7f55b9b203f8b59e86e2335ba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Office">
    <a:dk1>
      <a:srgbClr val="000000"/>
    </a:dk1>
    <a:lt1>
      <a:srgbClr val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64</Paragraphs>
  <Slides>11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Calibri Light</vt:lpstr>
      <vt:lpstr>Calibri</vt:lpstr>
      <vt:lpstr>Broadway</vt:lpstr>
      <vt:lpstr>华康俪金黑W8</vt:lpstr>
      <vt:lpstr>方正大黑简体</vt:lpstr>
      <vt:lpstr>微软雅黑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2021-08-22T11:52:37Z</dcterms:created>
  <cp:lastPrinted>2021-08-22T11:52:37Z</cp:lastPrinted>
  <dcterms:modified xsi:type="dcterms:W3CDTF">2021-08-22T05:38:23Z</dcterms:modified>
  <cp:revision>1</cp:revision>
</cp:coreProperties>
</file>