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36.xml"/>
  <Override ContentType="application/vnd.openxmlformats-officedocument.presentationml.notesSlide+xml" PartName="/ppt/notesSlides/notesSlide37.xml"/>
  <Override ContentType="application/vnd.openxmlformats-officedocument.presentationml.notesSlide+xml" PartName="/ppt/notesSlides/notesSlide38.xml"/>
  <Override ContentType="application/vnd.openxmlformats-officedocument.presentationml.notesSlide+xml" PartName="/ppt/notesSlides/notesSlide39.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673" r:id="rId1"/>
    <p:sldMasterId id="2147483745" r:id="rId2"/>
  </p:sldMasterIdLst>
  <p:notesMasterIdLst>
    <p:notesMasterId r:id="rId3"/>
  </p:notesMasterIdLst>
  <p:sldIdLst>
    <p:sldId id="524" r:id="rId4"/>
    <p:sldId id="573" r:id="rId5"/>
    <p:sldId id="574" r:id="rId6"/>
    <p:sldId id="575" r:id="rId7"/>
    <p:sldId id="529" r:id="rId8"/>
    <p:sldId id="530" r:id="rId9"/>
    <p:sldId id="531" r:id="rId10"/>
    <p:sldId id="532" r:id="rId11"/>
    <p:sldId id="576" r:id="rId12"/>
    <p:sldId id="534" r:id="rId13"/>
    <p:sldId id="535" r:id="rId14"/>
    <p:sldId id="536" r:id="rId15"/>
    <p:sldId id="537" r:id="rId16"/>
    <p:sldId id="538" r:id="rId17"/>
    <p:sldId id="577" r:id="rId18"/>
    <p:sldId id="540" r:id="rId19"/>
    <p:sldId id="541" r:id="rId20"/>
    <p:sldId id="542" r:id="rId21"/>
    <p:sldId id="543" r:id="rId22"/>
    <p:sldId id="578" r:id="rId23"/>
    <p:sldId id="545" r:id="rId24"/>
    <p:sldId id="546" r:id="rId25"/>
    <p:sldId id="547" r:id="rId26"/>
    <p:sldId id="548" r:id="rId27"/>
    <p:sldId id="549" r:id="rId28"/>
    <p:sldId id="550" r:id="rId29"/>
    <p:sldId id="551" r:id="rId30"/>
    <p:sldId id="552" r:id="rId31"/>
    <p:sldId id="553" r:id="rId32"/>
    <p:sldId id="554" r:id="rId33"/>
    <p:sldId id="579" r:id="rId34"/>
    <p:sldId id="556" r:id="rId35"/>
    <p:sldId id="557" r:id="rId36"/>
    <p:sldId id="558" r:id="rId37"/>
    <p:sldId id="559" r:id="rId38"/>
    <p:sldId id="560" r:id="rId39"/>
    <p:sldId id="580" r:id="rId40"/>
    <p:sldId id="562" r:id="rId41"/>
    <p:sldId id="581" r:id="rId42"/>
  </p:sldIdLst>
  <p:sldSz cx="9144000" cy="5143500" type="screen16x9"/>
  <p:notesSz cx="6858000" cy="9144000"/>
  <p:custDataLst>
    <p:tags r:id="rId4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05" autoAdjust="0"/>
    <p:restoredTop sz="96314" autoAdjust="0"/>
  </p:normalViewPr>
  <p:slideViewPr>
    <p:cSldViewPr>
      <p:cViewPr varScale="1">
        <p:scale>
          <a:sx n="143" d="100"/>
          <a:sy n="143" d="100"/>
        </p:scale>
        <p:origin x="840" y="12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88" d="100"/>
          <a:sy n="88" d="100"/>
        </p:scale>
        <p:origin x="3822" y="102"/>
      </p:cViewPr>
      <p:guideLst/>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slides/slide28.xml" Type="http://schemas.openxmlformats.org/officeDocument/2006/relationships/slide"/><Relationship Id="rId32" Target="slides/slide29.xml" Type="http://schemas.openxmlformats.org/officeDocument/2006/relationships/slide"/><Relationship Id="rId33" Target="slides/slide30.xml" Type="http://schemas.openxmlformats.org/officeDocument/2006/relationships/slide"/><Relationship Id="rId34" Target="slides/slide31.xml" Type="http://schemas.openxmlformats.org/officeDocument/2006/relationships/slide"/><Relationship Id="rId35" Target="slides/slide32.xml" Type="http://schemas.openxmlformats.org/officeDocument/2006/relationships/slide"/><Relationship Id="rId36" Target="slides/slide33.xml" Type="http://schemas.openxmlformats.org/officeDocument/2006/relationships/slide"/><Relationship Id="rId37" Target="slides/slide34.xml" Type="http://schemas.openxmlformats.org/officeDocument/2006/relationships/slide"/><Relationship Id="rId38" Target="slides/slide35.xml" Type="http://schemas.openxmlformats.org/officeDocument/2006/relationships/slide"/><Relationship Id="rId39" Target="slides/slide36.xml" Type="http://schemas.openxmlformats.org/officeDocument/2006/relationships/slide"/><Relationship Id="rId4" Target="slides/slide1.xml" Type="http://schemas.openxmlformats.org/officeDocument/2006/relationships/slide"/><Relationship Id="rId40" Target="slides/slide37.xml" Type="http://schemas.openxmlformats.org/officeDocument/2006/relationships/slide"/><Relationship Id="rId41" Target="slides/slide38.xml" Type="http://schemas.openxmlformats.org/officeDocument/2006/relationships/slide"/><Relationship Id="rId42" Target="slides/slide39.xml" Type="http://schemas.openxmlformats.org/officeDocument/2006/relationships/slide"/><Relationship Id="rId43" Target="tags/tag1.xml" Type="http://schemas.openxmlformats.org/officeDocument/2006/relationships/tags"/><Relationship Id="rId44" Target="presProps.xml" Type="http://schemas.openxmlformats.org/officeDocument/2006/relationships/presProps"/><Relationship Id="rId45" Target="viewProps.xml" Type="http://schemas.openxmlformats.org/officeDocument/2006/relationships/viewProps"/><Relationship Id="rId46" Target="theme/theme1.xml" Type="http://schemas.openxmlformats.org/officeDocument/2006/relationships/theme"/><Relationship Id="rId47" Target="tableStyles.xml" Type="http://schemas.openxmlformats.org/officeDocument/2006/relationships/tableStyles"/><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1/26/2021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val="361413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27.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28.xml.rels><?xml version="1.0" encoding="UTF-8" standalone="yes"?><Relationships xmlns="http://schemas.openxmlformats.org/package/2006/relationships"><Relationship Id="rId1" Target="../slides/slide28.xml" Type="http://schemas.openxmlformats.org/officeDocument/2006/relationships/slide"/><Relationship Id="rId2" Target="../notesMasters/notesMaster1.xml" Type="http://schemas.openxmlformats.org/officeDocument/2006/relationships/notesMaster"/></Relationships>
</file>

<file path=ppt/notesSlides/_rels/notesSlide29.xml.rels><?xml version="1.0" encoding="UTF-8" standalone="yes"?><Relationships xmlns="http://schemas.openxmlformats.org/package/2006/relationships"><Relationship Id="rId1" Target="../slides/slide29.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30.xml.rels><?xml version="1.0" encoding="UTF-8" standalone="yes"?><Relationships xmlns="http://schemas.openxmlformats.org/package/2006/relationships"><Relationship Id="rId1" Target="../slides/slide30.xml" Type="http://schemas.openxmlformats.org/officeDocument/2006/relationships/slide"/><Relationship Id="rId2" Target="../notesMasters/notesMaster1.xml" Type="http://schemas.openxmlformats.org/officeDocument/2006/relationships/notesMaster"/></Relationships>
</file>

<file path=ppt/notesSlides/_rels/notesSlide31.xml.rels><?xml version="1.0" encoding="UTF-8" standalone="yes"?><Relationships xmlns="http://schemas.openxmlformats.org/package/2006/relationships"><Relationship Id="rId1" Target="../slides/slide31.xml" Type="http://schemas.openxmlformats.org/officeDocument/2006/relationships/slide"/><Relationship Id="rId2" Target="../notesMasters/notesMaster1.xml" Type="http://schemas.openxmlformats.org/officeDocument/2006/relationships/notesMaster"/></Relationships>
</file>

<file path=ppt/notesSlides/_rels/notesSlide32.xml.rels><?xml version="1.0" encoding="UTF-8" standalone="yes"?><Relationships xmlns="http://schemas.openxmlformats.org/package/2006/relationships"><Relationship Id="rId1" Target="../slides/slide32.xml" Type="http://schemas.openxmlformats.org/officeDocument/2006/relationships/slide"/><Relationship Id="rId2" Target="../notesMasters/notesMaster1.xml" Type="http://schemas.openxmlformats.org/officeDocument/2006/relationships/notesMaster"/></Relationships>
</file>

<file path=ppt/notesSlides/_rels/notesSlide33.xml.rels><?xml version="1.0" encoding="UTF-8" standalone="yes"?><Relationships xmlns="http://schemas.openxmlformats.org/package/2006/relationships"><Relationship Id="rId1" Target="../slides/slide33.xml" Type="http://schemas.openxmlformats.org/officeDocument/2006/relationships/slide"/><Relationship Id="rId2" Target="../notesMasters/notesMaster1.xml" Type="http://schemas.openxmlformats.org/officeDocument/2006/relationships/notesMaster"/></Relationships>
</file>

<file path=ppt/notesSlides/_rels/notesSlide34.xml.rels><?xml version="1.0" encoding="UTF-8" standalone="yes"?><Relationships xmlns="http://schemas.openxmlformats.org/package/2006/relationships"><Relationship Id="rId1" Target="../slides/slide34.xml" Type="http://schemas.openxmlformats.org/officeDocument/2006/relationships/slide"/><Relationship Id="rId2" Target="../notesMasters/notesMaster1.xml" Type="http://schemas.openxmlformats.org/officeDocument/2006/relationships/notesMaster"/></Relationships>
</file>

<file path=ppt/notesSlides/_rels/notesSlide35.xml.rels><?xml version="1.0" encoding="UTF-8" standalone="yes"?><Relationships xmlns="http://schemas.openxmlformats.org/package/2006/relationships"><Relationship Id="rId1" Target="../slides/slide35.xml" Type="http://schemas.openxmlformats.org/officeDocument/2006/relationships/slide"/><Relationship Id="rId2" Target="../notesMasters/notesMaster1.xml" Type="http://schemas.openxmlformats.org/officeDocument/2006/relationships/notesMaster"/></Relationships>
</file>

<file path=ppt/notesSlides/_rels/notesSlide36.xml.rels><?xml version="1.0" encoding="UTF-8" standalone="yes"?><Relationships xmlns="http://schemas.openxmlformats.org/package/2006/relationships"><Relationship Id="rId1" Target="../slides/slide36.xml" Type="http://schemas.openxmlformats.org/officeDocument/2006/relationships/slide"/><Relationship Id="rId2" Target="../notesMasters/notesMaster1.xml" Type="http://schemas.openxmlformats.org/officeDocument/2006/relationships/notesMaster"/></Relationships>
</file>

<file path=ppt/notesSlides/_rels/notesSlide37.xml.rels><?xml version="1.0" encoding="UTF-8" standalone="yes"?><Relationships xmlns="http://schemas.openxmlformats.org/package/2006/relationships"><Relationship Id="rId1" Target="../slides/slide37.xml" Type="http://schemas.openxmlformats.org/officeDocument/2006/relationships/slide"/><Relationship Id="rId2" Target="../notesMasters/notesMaster1.xml" Type="http://schemas.openxmlformats.org/officeDocument/2006/relationships/notesMaster"/></Relationships>
</file>

<file path=ppt/notesSlides/_rels/notesSlide38.xml.rels><?xml version="1.0" encoding="UTF-8" standalone="yes"?><Relationships xmlns="http://schemas.openxmlformats.org/package/2006/relationships"><Relationship Id="rId1" Target="../slides/slide38.xml" Type="http://schemas.openxmlformats.org/officeDocument/2006/relationships/slide"/><Relationship Id="rId2" Target="../notesMasters/notesMaster1.xml" Type="http://schemas.openxmlformats.org/officeDocument/2006/relationships/notesMaster"/></Relationships>
</file>

<file path=ppt/notesSlides/_rels/notesSlide39.xml.rels><?xml version="1.0" encoding="UTF-8" standalone="yes"?><Relationships xmlns="http://schemas.openxmlformats.org/package/2006/relationships"><Relationship Id="rId1" Target="../slides/slide39.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20562963"/>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14186965"/>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22147567"/>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07785152"/>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5052417"/>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19342783"/>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02774446"/>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07406750"/>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77054866"/>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82473338"/>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75101416"/>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98416421"/>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47813008"/>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79553944"/>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84676150"/>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68570547"/>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66167602"/>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89487915"/>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46074789"/>
      </p:ext>
    </p:extLst>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9787332"/>
      </p:ext>
    </p:extLst>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93747371"/>
      </p:ext>
    </p:extLst>
  </p:cSld>
  <p:clrMapOvr>
    <a:masterClrMapping/>
  </p:clrMapOvr>
</p:notes>
</file>

<file path=ppt/notesSlides/notesSlide2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56888161"/>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00733401"/>
      </p:ext>
    </p:extLst>
  </p:cSld>
  <p:clrMapOvr>
    <a:masterClrMapping/>
  </p:clrMapOvr>
</p:notes>
</file>

<file path=ppt/notesSlides/notesSlide3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38483959"/>
      </p:ext>
    </p:extLst>
  </p:cSld>
  <p:clrMapOvr>
    <a:masterClrMapping/>
  </p:clrMapOvr>
</p:notes>
</file>

<file path=ppt/notesSlides/notesSlide3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44126608"/>
      </p:ext>
    </p:extLst>
  </p:cSld>
  <p:clrMapOvr>
    <a:masterClrMapping/>
  </p:clrMapOvr>
</p:notes>
</file>

<file path=ppt/notesSlides/notesSlide3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75992182"/>
      </p:ext>
    </p:extLst>
  </p:cSld>
  <p:clrMapOvr>
    <a:masterClrMapping/>
  </p:clrMapOvr>
</p:notes>
</file>

<file path=ppt/notesSlides/notesSlide3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78865556"/>
      </p:ext>
    </p:extLst>
  </p:cSld>
  <p:clrMapOvr>
    <a:masterClrMapping/>
  </p:clrMapOvr>
</p:notes>
</file>

<file path=ppt/notesSlides/notesSlide3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09654461"/>
      </p:ext>
    </p:extLst>
  </p:cSld>
  <p:clrMapOvr>
    <a:masterClrMapping/>
  </p:clrMapOvr>
</p:notes>
</file>

<file path=ppt/notesSlides/notesSlide3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92589699"/>
      </p:ext>
    </p:extLst>
  </p:cSld>
  <p:clrMapOvr>
    <a:masterClrMapping/>
  </p:clrMapOvr>
</p:notes>
</file>

<file path=ppt/notesSlides/notesSlide3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59695729"/>
      </p:ext>
    </p:extLst>
  </p:cSld>
  <p:clrMapOvr>
    <a:masterClrMapping/>
  </p:clrMapOvr>
</p:notes>
</file>

<file path=ppt/notesSlides/notesSlide3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8909677"/>
      </p:ext>
    </p:extLst>
  </p:cSld>
  <p:clrMapOvr>
    <a:masterClrMapping/>
  </p:clrMapOvr>
</p:notes>
</file>

<file path=ppt/notesSlides/notesSlide3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61380540"/>
      </p:ext>
    </p:extLst>
  </p:cSld>
  <p:clrMapOvr>
    <a:masterClrMapping/>
  </p:clrMapOvr>
</p:notes>
</file>

<file path=ppt/notesSlides/notesSlide3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26266655"/>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96840092"/>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04545776"/>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89359757"/>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74770002"/>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13038568"/>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34254764"/>
      </p:ext>
    </p:extLst>
  </p:cSld>
  <p:clrMapOvr>
    <a:masterClrMapping/>
  </p:clrMapOvr>
</p:notes>
</file>

<file path=ppt/slideLayouts/_rels/slideLayout1.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media/image2.jpeg" Type="http://schemas.openxmlformats.org/officeDocument/2006/relationships/image"/><Relationship Id="rId2"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media/image3.jpeg" Type="http://schemas.openxmlformats.org/officeDocument/2006/relationships/image"/><Relationship Id="rId2" Target="../media/image4.jpeg" Type="http://schemas.openxmlformats.org/officeDocument/2006/relationships/image"/><Relationship Id="rId3" Target="../media/image5.png" Type="http://schemas.openxmlformats.org/officeDocument/2006/relationships/image"/><Relationship Id="rId4" Target="../media/image6.png" Type="http://schemas.openxmlformats.org/officeDocument/2006/relationships/image"/><Relationship Id="rId5"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节标题">
    <p:bg>
      <p:bgPr>
        <a:solidFill>
          <a:srgbClr val="FCF1ED"/>
        </a:solidFill>
        <a:effectLst/>
      </p:bgPr>
    </p:bg>
    <p:spTree>
      <p:nvGrpSpPr>
        <p:cNvPr id="1" name=""/>
        <p:cNvGrpSpPr/>
        <p:nvPr/>
      </p:nvGrpSpPr>
      <p:grpSpPr>
        <a:xfrm>
          <a:off x="0" y="0"/>
          <a:ext cx="0" cy="0"/>
        </a:xfrm>
      </p:grpSpPr>
      <p:pic>
        <p:nvPicPr>
          <p:cNvPr id="5" name="图片 4"/>
          <p:cNvPicPr>
            <a:picLocks noChangeAspect="1"/>
          </p:cNvPicPr>
          <p:nvPr userDrawn="1"/>
        </p:nvPicPr>
        <p:blipFill>
          <a:blip r:embed="rId1">
            <a:extLst>
              <a:ext uri="{28A0092B-C50C-407E-A947-70E740481C1C}">
                <a14:useLocalDpi val="0"/>
              </a:ext>
            </a:extLst>
          </a:blip>
          <a:srcRect l="28539" t="19353" r="29679" b="17020"/>
          <a:stretch>
            <a:fillRect/>
          </a:stretch>
        </p:blipFill>
        <p:spPr>
          <a:xfrm>
            <a:off x="154972" y="152421"/>
            <a:ext cx="483328" cy="502661"/>
          </a:xfrm>
          <a:prstGeom prst="rect">
            <a:avLst/>
          </a:prstGeom>
        </p:spPr>
      </p:pic>
      <p:sp>
        <p:nvSpPr>
          <p:cNvPr id="2" name="矩形 1"/>
          <p:cNvSpPr/>
          <p:nvPr userDrawn="1"/>
        </p:nvSpPr>
        <p:spPr>
          <a:xfrm>
            <a:off x="609600" y="201543"/>
            <a:ext cx="1569660" cy="438582"/>
          </a:xfrm>
          <a:prstGeom prst="rect">
            <a:avLst/>
          </a:prstGeom>
        </p:spPr>
        <p:txBody>
          <a:bodyPr wrap="none">
            <a:spAutoFit/>
          </a:bodyPr>
          <a:lstStyle/>
          <a:p>
            <a:pPr algn="ctr">
              <a:lnSpc>
                <a:spcPct val="125000"/>
              </a:lnSpc>
            </a:pPr>
            <a:r>
              <a:rPr lang="zh-CN" altLang="en-US" sz="1800" smtClean="0">
                <a:gradFill>
                  <a:gsLst>
                    <a:gs pos="0">
                      <a:srgbClr val="FF0000"/>
                    </a:gs>
                    <a:gs pos="100000">
                      <a:schemeClr val="accent1"/>
                    </a:gs>
                  </a:gsLst>
                  <a:lin ang="0" scaled="0"/>
                </a:gradFill>
                <a:latin typeface="微软雅黑" panose="020b0503020204020204" pitchFamily="34" charset="-122"/>
                <a:ea typeface="微软雅黑" panose="020b0503020204020204" pitchFamily="34" charset="-122"/>
                <a:cs typeface="+mn-ea"/>
                <a:sym typeface="+mn-lt"/>
              </a:rPr>
              <a:t>应急条例总则</a:t>
            </a:r>
            <a:endParaRPr lang="zh-CN" altLang="en-US" sz="1800">
              <a:gradFill>
                <a:gsLst>
                  <a:gs pos="0">
                    <a:srgbClr val="FF0000"/>
                  </a:gs>
                  <a:gs pos="100000">
                    <a:schemeClr val="accent1"/>
                  </a:gs>
                </a:gsLst>
                <a:lin ang="0" scaled="0"/>
              </a:gradFill>
              <a:latin typeface="微软雅黑" panose="020b0503020204020204" pitchFamily="34" charset="-122"/>
              <a:ea typeface="微软雅黑" pitchFamily="34" charset="-122"/>
              <a:cs typeface="+mn-ea"/>
              <a:sym typeface="+mn-lt"/>
            </a:endParaRPr>
          </a:p>
        </p:txBody>
      </p:sp>
    </p:spTree>
    <p:extLst>
      <p:ext uri="{BB962C8B-B14F-4D97-AF65-F5344CB8AC3E}">
        <p14:creationId val="967599375"/>
      </p:ext>
    </p:extLst>
  </p:cSld>
  <p:clrMapOvr>
    <a:masterClrMapping/>
  </p:clrMapOvr>
  <mc:AlternateContent>
    <mc:Choice Requires="p14">
      <p:transition spd="slow" advTm="4000" p14:dur="1250">
        <p14:switch dir="r"/>
      </p:transition>
    </mc:Choice>
    <mc:Fallback>
      <p:transition spd="slow" advTm="4000">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99116023"/>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97130947"/>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8014329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67308645"/>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28255033"/>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04087733"/>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79740674"/>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04718225"/>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90181558"/>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8308077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节标题">
    <p:bg>
      <p:bgPr>
        <a:solidFill>
          <a:srgbClr val="FCF1ED"/>
        </a:solidFill>
        <a:effectLst/>
      </p:bgPr>
    </p:bg>
    <p:spTree>
      <p:nvGrpSpPr>
        <p:cNvPr id="1" name=""/>
        <p:cNvGrpSpPr/>
        <p:nvPr/>
      </p:nvGrpSpPr>
      <p:grpSpPr>
        <a:xfrm>
          <a:off x="0" y="0"/>
          <a:ext cx="0" cy="0"/>
        </a:xfrm>
      </p:grpSpPr>
      <p:pic>
        <p:nvPicPr>
          <p:cNvPr id="5" name="图片 4"/>
          <p:cNvPicPr>
            <a:picLocks noChangeAspect="1"/>
          </p:cNvPicPr>
          <p:nvPr userDrawn="1"/>
        </p:nvPicPr>
        <p:blipFill>
          <a:blip r:embed="rId1">
            <a:extLst>
              <a:ext uri="{28A0092B-C50C-407E-A947-70E740481C1C}">
                <a14:useLocalDpi val="0"/>
              </a:ext>
            </a:extLst>
          </a:blip>
          <a:srcRect l="28539" t="19353" r="29679" b="17020"/>
          <a:stretch>
            <a:fillRect/>
          </a:stretch>
        </p:blipFill>
        <p:spPr>
          <a:xfrm>
            <a:off x="154972" y="152421"/>
            <a:ext cx="483328" cy="502661"/>
          </a:xfrm>
          <a:prstGeom prst="rect">
            <a:avLst/>
          </a:prstGeom>
        </p:spPr>
      </p:pic>
      <p:sp>
        <p:nvSpPr>
          <p:cNvPr id="2" name="矩形 1"/>
          <p:cNvSpPr/>
          <p:nvPr userDrawn="1"/>
        </p:nvSpPr>
        <p:spPr>
          <a:xfrm>
            <a:off x="533400" y="201543"/>
            <a:ext cx="1800494" cy="406971"/>
          </a:xfrm>
          <a:prstGeom prst="rect">
            <a:avLst/>
          </a:prstGeom>
        </p:spPr>
        <p:txBody>
          <a:bodyPr wrap="none">
            <a:spAutoFit/>
          </a:bodyPr>
          <a:lstStyle/>
          <a:p>
            <a:pPr algn="ctr">
              <a:lnSpc>
                <a:spcPct val="125000"/>
              </a:lnSpc>
            </a:pPr>
            <a:r>
              <a:rPr lang="zh-CN" altLang="en-US" sz="1800" smtClean="0">
                <a:gradFill>
                  <a:gsLst>
                    <a:gs pos="0">
                      <a:srgbClr val="FF0000"/>
                    </a:gs>
                    <a:gs pos="100000">
                      <a:schemeClr val="accent1"/>
                    </a:gs>
                  </a:gsLst>
                  <a:lin ang="0" scaled="0"/>
                </a:gradFill>
                <a:latin typeface="微软雅黑" panose="020b0503020204020204" pitchFamily="34" charset="-122"/>
                <a:ea typeface="微软雅黑" panose="020b0503020204020204" pitchFamily="34" charset="-122"/>
                <a:cs typeface="+mn-ea"/>
                <a:sym typeface="+mn-lt"/>
              </a:rPr>
              <a:t>预防与应急准备</a:t>
            </a:r>
          </a:p>
        </p:txBody>
      </p:sp>
    </p:spTree>
    <p:extLst>
      <p:ext uri="{BB962C8B-B14F-4D97-AF65-F5344CB8AC3E}">
        <p14:creationId val="2968074249"/>
      </p:ext>
    </p:extLst>
  </p:cSld>
  <p:clrMapOvr>
    <a:masterClrMapping/>
  </p:clrMapOvr>
  <mc:AlternateContent>
    <mc:Choice Requires="p14">
      <p:transition spd="slow" advTm="4000" p14:dur="1250">
        <p14:switch dir="r"/>
      </p:transition>
    </mc:Choice>
    <mc:Fallback>
      <p:transition spd="slow" advTm="4000">
        <p:fade/>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2021/1/26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05887352"/>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节标题">
    <p:bg>
      <p:bgPr>
        <a:solidFill>
          <a:srgbClr val="FCF1ED"/>
        </a:solidFill>
        <a:effectLst/>
      </p:bgPr>
    </p:bg>
    <p:spTree>
      <p:nvGrpSpPr>
        <p:cNvPr id="1" name=""/>
        <p:cNvGrpSpPr/>
        <p:nvPr/>
      </p:nvGrpSpPr>
      <p:grpSpPr>
        <a:xfrm>
          <a:off x="0" y="0"/>
          <a:ext cx="0" cy="0"/>
        </a:xfrm>
      </p:grpSpPr>
      <p:pic>
        <p:nvPicPr>
          <p:cNvPr id="5" name="图片 4"/>
          <p:cNvPicPr>
            <a:picLocks noChangeAspect="1"/>
          </p:cNvPicPr>
          <p:nvPr userDrawn="1"/>
        </p:nvPicPr>
        <p:blipFill>
          <a:blip r:embed="rId1">
            <a:extLst>
              <a:ext uri="{28A0092B-C50C-407E-A947-70E740481C1C}">
                <a14:useLocalDpi val="0"/>
              </a:ext>
            </a:extLst>
          </a:blip>
          <a:srcRect l="28539" t="19353" r="29679" b="17020"/>
          <a:stretch>
            <a:fillRect/>
          </a:stretch>
        </p:blipFill>
        <p:spPr>
          <a:xfrm>
            <a:off x="154972" y="152421"/>
            <a:ext cx="483328" cy="502661"/>
          </a:xfrm>
          <a:prstGeom prst="rect">
            <a:avLst/>
          </a:prstGeom>
        </p:spPr>
      </p:pic>
      <p:sp>
        <p:nvSpPr>
          <p:cNvPr id="2" name="矩形 1"/>
          <p:cNvSpPr/>
          <p:nvPr userDrawn="1"/>
        </p:nvSpPr>
        <p:spPr>
          <a:xfrm>
            <a:off x="533400" y="201543"/>
            <a:ext cx="1800493" cy="406971"/>
          </a:xfrm>
          <a:prstGeom prst="rect">
            <a:avLst/>
          </a:prstGeom>
        </p:spPr>
        <p:txBody>
          <a:bodyPr wrap="none">
            <a:spAutoFit/>
          </a:bodyPr>
          <a:lstStyle/>
          <a:p>
            <a:pPr algn="ctr">
              <a:lnSpc>
                <a:spcPct val="125000"/>
              </a:lnSpc>
            </a:pPr>
            <a:r>
              <a:rPr lang="zh-CN" altLang="en-US" sz="1800" smtClean="0">
                <a:gradFill>
                  <a:gsLst>
                    <a:gs pos="0">
                      <a:srgbClr val="FF0000"/>
                    </a:gs>
                    <a:gs pos="100000">
                      <a:schemeClr val="accent1"/>
                    </a:gs>
                  </a:gsLst>
                  <a:lin ang="0" scaled="0"/>
                </a:gradFill>
                <a:latin typeface="微软雅黑" panose="020b0503020204020204" pitchFamily="34" charset="-122"/>
                <a:ea typeface="微软雅黑" panose="020b0503020204020204" pitchFamily="34" charset="-122"/>
                <a:cs typeface="+mn-ea"/>
                <a:sym typeface="+mn-lt"/>
              </a:rPr>
              <a:t>报告与信息发布</a:t>
            </a:r>
          </a:p>
        </p:txBody>
      </p:sp>
    </p:spTree>
    <p:extLst>
      <p:ext uri="{BB962C8B-B14F-4D97-AF65-F5344CB8AC3E}">
        <p14:creationId val="39045739"/>
      </p:ext>
    </p:extLst>
  </p:cSld>
  <p:clrMapOvr>
    <a:masterClrMapping/>
  </p:clrMapOvr>
  <mc:AlternateContent>
    <mc:Choice Requires="p14">
      <p:transition spd="slow" advTm="4000" p14:dur="1250">
        <p14:switch dir="r"/>
      </p:transition>
    </mc:Choice>
    <mc:Fallback>
      <p:transition spd="slow" advTm="4000">
        <p:fad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1_节标题">
    <p:bg>
      <p:bgPr>
        <a:solidFill>
          <a:srgbClr val="FCF1ED"/>
        </a:solidFill>
        <a:effectLst/>
      </p:bgPr>
    </p:bg>
    <p:spTree>
      <p:nvGrpSpPr>
        <p:cNvPr id="1" name=""/>
        <p:cNvGrpSpPr/>
        <p:nvPr/>
      </p:nvGrpSpPr>
      <p:grpSpPr>
        <a:xfrm>
          <a:off x="0" y="0"/>
          <a:ext cx="0" cy="0"/>
        </a:xfrm>
      </p:grpSpPr>
      <p:pic>
        <p:nvPicPr>
          <p:cNvPr id="5" name="图片 4"/>
          <p:cNvPicPr>
            <a:picLocks noChangeAspect="1"/>
          </p:cNvPicPr>
          <p:nvPr userDrawn="1"/>
        </p:nvPicPr>
        <p:blipFill>
          <a:blip r:embed="rId1">
            <a:extLst>
              <a:ext uri="{28A0092B-C50C-407E-A947-70E740481C1C}">
                <a14:useLocalDpi val="0"/>
              </a:ext>
            </a:extLst>
          </a:blip>
          <a:srcRect l="28539" t="19353" r="29679" b="17020"/>
          <a:stretch>
            <a:fillRect/>
          </a:stretch>
        </p:blipFill>
        <p:spPr>
          <a:xfrm>
            <a:off x="154972" y="152421"/>
            <a:ext cx="483328" cy="502661"/>
          </a:xfrm>
          <a:prstGeom prst="rect">
            <a:avLst/>
          </a:prstGeom>
        </p:spPr>
      </p:pic>
      <p:sp>
        <p:nvSpPr>
          <p:cNvPr id="2" name="矩形 1"/>
          <p:cNvSpPr/>
          <p:nvPr userDrawn="1"/>
        </p:nvSpPr>
        <p:spPr>
          <a:xfrm>
            <a:off x="609600" y="201543"/>
            <a:ext cx="1314784" cy="406971"/>
          </a:xfrm>
          <a:prstGeom prst="rect">
            <a:avLst/>
          </a:prstGeom>
        </p:spPr>
        <p:txBody>
          <a:bodyPr wrap="none">
            <a:spAutoFit/>
          </a:bodyPr>
          <a:lstStyle/>
          <a:p>
            <a:pPr algn="ctr">
              <a:lnSpc>
                <a:spcPct val="125000"/>
              </a:lnSpc>
            </a:pPr>
            <a:r>
              <a:rPr lang="zh-CN" altLang="en-US" sz="1800" smtClean="0">
                <a:gradFill>
                  <a:gsLst>
                    <a:gs pos="0">
                      <a:srgbClr val="FF0000"/>
                    </a:gs>
                    <a:gs pos="100000">
                      <a:schemeClr val="accent1"/>
                    </a:gs>
                  </a:gsLst>
                  <a:lin ang="0" scaled="0"/>
                </a:gradFill>
                <a:latin typeface="微软雅黑" panose="020b0503020204020204" pitchFamily="34" charset="-122"/>
                <a:ea typeface="微软雅黑" panose="020b0503020204020204" pitchFamily="34" charset="-122"/>
                <a:cs typeface="+mn-ea"/>
                <a:sym typeface="+mn-lt"/>
              </a:rPr>
              <a:t>应 急 处 理</a:t>
            </a:r>
          </a:p>
        </p:txBody>
      </p:sp>
    </p:spTree>
    <p:extLst>
      <p:ext uri="{BB962C8B-B14F-4D97-AF65-F5344CB8AC3E}">
        <p14:creationId val="3092779929"/>
      </p:ext>
    </p:extLst>
  </p:cSld>
  <p:clrMapOvr>
    <a:masterClrMapping/>
  </p:clrMapOvr>
  <mc:AlternateContent>
    <mc:Choice Requires="p14">
      <p:transition spd="slow" advTm="4000" p14:dur="1250">
        <p14:switch dir="r"/>
      </p:transition>
    </mc:Choice>
    <mc:Fallback>
      <p:transition spd="slow" advTm="4000">
        <p:fad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节标题">
    <p:bg>
      <p:bgPr>
        <a:solidFill>
          <a:srgbClr val="FCF1ED"/>
        </a:solidFill>
        <a:effectLst/>
      </p:bgPr>
    </p:bg>
    <p:spTree>
      <p:nvGrpSpPr>
        <p:cNvPr id="1" name=""/>
        <p:cNvGrpSpPr/>
        <p:nvPr/>
      </p:nvGrpSpPr>
      <p:grpSpPr>
        <a:xfrm>
          <a:off x="0" y="0"/>
          <a:ext cx="0" cy="0"/>
        </a:xfrm>
      </p:grpSpPr>
      <p:pic>
        <p:nvPicPr>
          <p:cNvPr id="5" name="图片 4"/>
          <p:cNvPicPr>
            <a:picLocks noChangeAspect="1"/>
          </p:cNvPicPr>
          <p:nvPr userDrawn="1"/>
        </p:nvPicPr>
        <p:blipFill>
          <a:blip r:embed="rId1">
            <a:extLst>
              <a:ext uri="{28A0092B-C50C-407E-A947-70E740481C1C}">
                <a14:useLocalDpi val="0"/>
              </a:ext>
            </a:extLst>
          </a:blip>
          <a:srcRect l="28539" t="19353" r="29679" b="17020"/>
          <a:stretch>
            <a:fillRect/>
          </a:stretch>
        </p:blipFill>
        <p:spPr>
          <a:xfrm>
            <a:off x="154972" y="152421"/>
            <a:ext cx="483328" cy="502661"/>
          </a:xfrm>
          <a:prstGeom prst="rect">
            <a:avLst/>
          </a:prstGeom>
        </p:spPr>
      </p:pic>
      <p:sp>
        <p:nvSpPr>
          <p:cNvPr id="2" name="矩形 1"/>
          <p:cNvSpPr/>
          <p:nvPr userDrawn="1"/>
        </p:nvSpPr>
        <p:spPr>
          <a:xfrm>
            <a:off x="609600" y="201543"/>
            <a:ext cx="1314784" cy="406971"/>
          </a:xfrm>
          <a:prstGeom prst="rect">
            <a:avLst/>
          </a:prstGeom>
        </p:spPr>
        <p:txBody>
          <a:bodyPr wrap="none">
            <a:spAutoFit/>
          </a:bodyPr>
          <a:lstStyle/>
          <a:p>
            <a:pPr algn="ctr">
              <a:lnSpc>
                <a:spcPct val="125000"/>
              </a:lnSpc>
            </a:pPr>
            <a:r>
              <a:rPr lang="zh-CN" altLang="en-US" sz="1800" smtClean="0">
                <a:gradFill>
                  <a:gsLst>
                    <a:gs pos="0">
                      <a:srgbClr val="FF0000"/>
                    </a:gs>
                    <a:gs pos="100000">
                      <a:schemeClr val="accent1"/>
                    </a:gs>
                  </a:gsLst>
                  <a:lin ang="0" scaled="0"/>
                </a:gradFill>
                <a:latin typeface="微软雅黑" panose="020b0503020204020204" pitchFamily="34" charset="-122"/>
                <a:ea typeface="微软雅黑" panose="020b0503020204020204" pitchFamily="34" charset="-122"/>
                <a:cs typeface="+mn-ea"/>
                <a:sym typeface="+mn-lt"/>
              </a:rPr>
              <a:t>法 律 责 任</a:t>
            </a:r>
          </a:p>
        </p:txBody>
      </p:sp>
    </p:spTree>
    <p:extLst>
      <p:ext uri="{BB962C8B-B14F-4D97-AF65-F5344CB8AC3E}">
        <p14:creationId val="130280423"/>
      </p:ext>
    </p:extLst>
  </p:cSld>
  <p:clrMapOvr>
    <a:masterClrMapping/>
  </p:clrMapOvr>
  <mc:AlternateContent>
    <mc:Choice Requires="p14">
      <p:transition spd="slow" advTm="4000" p14:dur="1250">
        <p14:switch dir="r"/>
      </p:transition>
    </mc:Choice>
    <mc:Fallback>
      <p:transition spd="slow" advTm="4000">
        <p:fade/>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3_节标题">
    <p:bg>
      <p:bgPr>
        <a:solidFill>
          <a:srgbClr val="FCF1ED"/>
        </a:solidFill>
        <a:effectLst/>
      </p:bgPr>
    </p:bg>
    <p:spTree>
      <p:nvGrpSpPr>
        <p:cNvPr id="1" name=""/>
        <p:cNvGrpSpPr/>
        <p:nvPr/>
      </p:nvGrpSpPr>
      <p:grpSpPr>
        <a:xfrm>
          <a:off x="0" y="0"/>
          <a:ext cx="0" cy="0"/>
        </a:xfrm>
      </p:grpSpPr>
      <p:pic>
        <p:nvPicPr>
          <p:cNvPr id="5" name="图片 4"/>
          <p:cNvPicPr>
            <a:picLocks noChangeAspect="1"/>
          </p:cNvPicPr>
          <p:nvPr userDrawn="1"/>
        </p:nvPicPr>
        <p:blipFill>
          <a:blip r:embed="rId1">
            <a:extLst>
              <a:ext uri="{28A0092B-C50C-407E-A947-70E740481C1C}">
                <a14:useLocalDpi val="0"/>
              </a:ext>
            </a:extLst>
          </a:blip>
          <a:srcRect l="28539" t="19353" r="29679" b="17020"/>
          <a:stretch>
            <a:fillRect/>
          </a:stretch>
        </p:blipFill>
        <p:spPr>
          <a:xfrm>
            <a:off x="154972" y="152421"/>
            <a:ext cx="483328" cy="502661"/>
          </a:xfrm>
          <a:prstGeom prst="rect">
            <a:avLst/>
          </a:prstGeom>
        </p:spPr>
      </p:pic>
      <p:sp>
        <p:nvSpPr>
          <p:cNvPr id="2" name="矩形 1"/>
          <p:cNvSpPr/>
          <p:nvPr userDrawn="1"/>
        </p:nvSpPr>
        <p:spPr>
          <a:xfrm>
            <a:off x="533400" y="201543"/>
            <a:ext cx="1569660" cy="406971"/>
          </a:xfrm>
          <a:prstGeom prst="rect">
            <a:avLst/>
          </a:prstGeom>
        </p:spPr>
        <p:txBody>
          <a:bodyPr wrap="none">
            <a:spAutoFit/>
          </a:bodyPr>
          <a:lstStyle/>
          <a:p>
            <a:pPr algn="ctr">
              <a:lnSpc>
                <a:spcPct val="125000"/>
              </a:lnSpc>
            </a:pPr>
            <a:r>
              <a:rPr lang="zh-CN" altLang="en-US" sz="1800" smtClean="0">
                <a:gradFill>
                  <a:gsLst>
                    <a:gs pos="0">
                      <a:srgbClr val="FF0000"/>
                    </a:gs>
                    <a:gs pos="100000">
                      <a:schemeClr val="accent1"/>
                    </a:gs>
                  </a:gsLst>
                  <a:lin ang="0" scaled="0"/>
                </a:gradFill>
                <a:latin typeface="微软雅黑" panose="020b0503020204020204" pitchFamily="34" charset="-122"/>
                <a:ea typeface="微软雅黑" panose="020b0503020204020204" pitchFamily="34" charset="-122"/>
                <a:cs typeface="+mn-ea"/>
                <a:sym typeface="+mn-lt"/>
              </a:rPr>
              <a:t>应急条例附则</a:t>
            </a:r>
          </a:p>
        </p:txBody>
      </p:sp>
    </p:spTree>
    <p:extLst>
      <p:ext uri="{BB962C8B-B14F-4D97-AF65-F5344CB8AC3E}">
        <p14:creationId val="3908365105"/>
      </p:ext>
    </p:extLst>
  </p:cSld>
  <p:clrMapOvr>
    <a:masterClrMapping/>
  </p:clrMapOvr>
  <mc:AlternateContent>
    <mc:Choice Requires="p14">
      <p:transition spd="slow" advTm="4000" p14:dur="1250">
        <p14:switch dir="r"/>
      </p:transition>
    </mc:Choice>
    <mc:Fallback>
      <p:transition spd="slow" advTm="4000">
        <p:fade/>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bg>
      <p:bgPr>
        <a:solidFill>
          <a:srgbClr val="FCF1ED"/>
        </a:solidFill>
        <a:effectLst/>
      </p:bgPr>
    </p:bg>
    <p:spTree>
      <p:nvGrpSpPr>
        <p:cNvPr id="1" name=""/>
        <p:cNvGrpSpPr/>
        <p:nvPr/>
      </p:nvGrpSpPr>
      <p:grpSpPr>
        <a:xfrm>
          <a:off x="0" y="0"/>
          <a:ext cx="0" cy="0"/>
        </a:xfrm>
      </p:grpSpPr>
      <p:pic>
        <p:nvPicPr>
          <p:cNvPr id="3" name="图片 2"/>
          <p:cNvPicPr>
            <a:picLocks noChangeAspect="1"/>
          </p:cNvPicPr>
          <p:nvPr userDrawn="1"/>
        </p:nvPicPr>
        <p:blipFill>
          <a:blip r:embed="rId1">
            <a:extLst>
              <a:ext uri="{28A0092B-C50C-407E-A947-70E740481C1C}">
                <a14:useLocalDpi val="0"/>
              </a:ext>
            </a:extLst>
          </a:blip>
          <a:stretch>
            <a:fillRect/>
          </a:stretch>
        </p:blipFill>
        <p:spPr>
          <a:xfrm>
            <a:off x="897" y="3900"/>
            <a:ext cx="9142205" cy="5141137"/>
          </a:xfrm>
          <a:prstGeom prst="rect">
            <a:avLst/>
          </a:prstGeom>
        </p:spPr>
      </p:pic>
    </p:spTree>
    <p:extLst>
      <p:ext uri="{BB962C8B-B14F-4D97-AF65-F5344CB8AC3E}">
        <p14:creationId val="1765925991"/>
      </p:ext>
    </p:extLst>
  </p:cSld>
  <p:clrMapOvr>
    <a:masterClrMapping/>
  </p:clrMapOvr>
  <mc:AlternateContent>
    <mc:Choice Requires="p14">
      <p:transition spd="slow" advTm="4000" p14:dur="1250">
        <p14:switch dir="r"/>
      </p:transition>
    </mc:Choice>
    <mc:Fallback>
      <p:transition spd="slow" advTm="4000">
        <p:fade/>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cSld name="1_标题幻灯片">
    <p:spTree>
      <p:nvGrpSpPr>
        <p:cNvPr id="1" name=""/>
        <p:cNvGrpSpPr/>
        <p:nvPr/>
      </p:nvGrpSpPr>
      <p:grpSpPr>
        <a:xfrm>
          <a:off x="0" y="0"/>
          <a:ext cx="0" cy="0"/>
        </a:xfrm>
      </p:grpSpPr>
      <p:sp>
        <p:nvSpPr>
          <p:cNvPr id="2" name="标题 1">
            <a:extLst>
              <a:ext uri="{FF2B5EF4-FFF2-40B4-BE49-F238E27FC236}">
                <a16:creationId xmlns:a16="http://schemas.microsoft.com/office/drawing/2014/main" id="{96AD8240-3148-4746-BA4B-7B32B016BA56}"/>
              </a:ext>
            </a:extLst>
          </p:cNvPr>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p>
        </p:txBody>
      </p:sp>
      <p:sp>
        <p:nvSpPr>
          <p:cNvPr id="3" name="副标题 2">
            <a:extLst>
              <a:ext uri="{FF2B5EF4-FFF2-40B4-BE49-F238E27FC236}">
                <a16:creationId xmlns:a16="http://schemas.microsoft.com/office/drawing/2014/main" id="{B51CC32A-496B-42D5-8EC6-30D10EB5C166}"/>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a:extLst>
              <a:ext uri="{FF2B5EF4-FFF2-40B4-BE49-F238E27FC236}">
                <a16:creationId xmlns:a16="http://schemas.microsoft.com/office/drawing/2014/main" id="{C0F25E7C-B1D9-4999-8D1F-ED84C4EE9A27}"/>
              </a:ext>
            </a:extLst>
          </p:cNvPr>
          <p:cNvSpPr>
            <a:spLocks noGrp="1"/>
          </p:cNvSpPr>
          <p:nvPr>
            <p:ph type="dt" sz="half" idx="10"/>
          </p:nvPr>
        </p:nvSpPr>
        <p:spPr/>
        <p:txBody>
          <a:bodyPr/>
          <a:lstStyle/>
          <a:p>
            <a:fld id="{0DA2CC75-8280-4D50-8556-C2874ADEF926}" type="datetimeFigureOut">
              <a:rPr lang="zh-CN" altLang="en-US" smtClean="0"/>
              <a:t>2021/1/26</a:t>
            </a:fld>
            <a:endParaRPr lang="zh-CN" altLang="en-US"/>
          </a:p>
        </p:txBody>
      </p:sp>
      <p:sp>
        <p:nvSpPr>
          <p:cNvPr id="5" name="页脚占位符 4">
            <a:extLst>
              <a:ext uri="{FF2B5EF4-FFF2-40B4-BE49-F238E27FC236}">
                <a16:creationId xmlns:a16="http://schemas.microsoft.com/office/drawing/2014/main" id="{E18A7BBD-E847-449A-AA53-B3DBD3F53D1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1910074-A50B-4F6C-9D3A-997C16815E9A}"/>
              </a:ext>
            </a:extLst>
          </p:cNvPr>
          <p:cNvSpPr>
            <a:spLocks noGrp="1"/>
          </p:cNvSpPr>
          <p:nvPr>
            <p:ph type="sldNum" sz="quarter" idx="12"/>
          </p:nvPr>
        </p:nvSpPr>
        <p:spPr/>
        <p:txBody>
          <a:bodyPr/>
          <a:lstStyle/>
          <a:p>
            <a:fld id="{6E190E77-D57C-49F8-ADC2-FB99C50EBC2E}" type="slidenum">
              <a:rPr lang="zh-CN" altLang="en-US" smtClean="0"/>
              <a:t>‹#›</a:t>
            </a:fld>
            <a:endParaRPr lang="zh-CN" altLang="en-US"/>
          </a:p>
        </p:txBody>
      </p:sp>
    </p:spTree>
    <p:extLst>
      <p:ext uri="{BB962C8B-B14F-4D97-AF65-F5344CB8AC3E}">
        <p14:creationId val="1458764480"/>
      </p:ext>
    </p:extLst>
  </p:cSld>
  <p:clrMapOvr>
    <a:masterClrMapping/>
  </p:clrMapOvr>
  <mc:AlternateContent>
    <mc:Choice Requires="p14">
      <p:transition spd="slow" advTm="4000" p14:dur="1250">
        <p14:switch dir="r"/>
      </p:transition>
    </mc:Choice>
    <mc:Fallback>
      <p:transition spd="slow" advTm="4000">
        <p:fade/>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节标题">
    <p:spTree>
      <p:nvGrpSpPr>
        <p:cNvPr id="1" name=""/>
        <p:cNvGrpSpPr/>
        <p:nvPr/>
      </p:nvGrpSpPr>
      <p:grpSpPr>
        <a:xfrm>
          <a:off x="0" y="0"/>
          <a:ext cx="0" cy="0"/>
        </a:xfrm>
      </p:grpSpPr>
      <p:pic>
        <p:nvPicPr>
          <p:cNvPr id="6" name="图片 5"/>
          <p:cNvPicPr>
            <a:picLocks noChangeAspect="1"/>
          </p:cNvPicPr>
          <p:nvPr userDrawn="1"/>
        </p:nvPicPr>
        <p:blipFill>
          <a:blip r:embed="rId1">
            <a:extLst>
              <a:ext uri="{28A0092B-C50C-407E-A947-70E740481C1C}">
                <a14:useLocalDpi val="0"/>
              </a:ext>
            </a:extLst>
          </a:blip>
          <a:stretch>
            <a:fillRect/>
          </a:stretch>
        </p:blipFill>
        <p:spPr>
          <a:xfrm>
            <a:off x="231" y="0"/>
            <a:ext cx="9143538" cy="5143500"/>
          </a:xfrm>
          <a:prstGeom prst="rect">
            <a:avLst/>
          </a:prstGeom>
        </p:spPr>
      </p:pic>
      <p:grpSp>
        <p:nvGrpSpPr>
          <p:cNvPr id="8" name="组合 7"/>
          <p:cNvGrpSpPr/>
          <p:nvPr userDrawn="1"/>
        </p:nvGrpSpPr>
        <p:grpSpPr>
          <a:xfrm>
            <a:off x="0" y="0"/>
            <a:ext cx="9144000" cy="720080"/>
            <a:chExt cx="9144000" cy="720080"/>
          </a:xfrm>
        </p:grpSpPr>
        <p:pic>
          <p:nvPicPr>
            <p:cNvPr id="9" name="图片 8"/>
            <p:cNvPicPr>
              <a:picLocks noChangeAspect="1"/>
            </p:cNvPicPr>
            <p:nvPr userDrawn="1"/>
          </p:nvPicPr>
          <p:blipFill>
            <a:blip r:embed="rId2">
              <a:extLst>
                <a:ext uri="{28A0092B-C50C-407E-A947-70E740481C1C}">
                  <a14:useLocalDpi val="0"/>
                </a:ext>
              </a:extLst>
            </a:blip>
            <a:stretch>
              <a:fillRect/>
            </a:stretch>
          </p:blipFill>
          <p:spPr>
            <a:xfrm>
              <a:off x="0" y="0"/>
              <a:ext cx="9144000" cy="720080"/>
            </a:xfrm>
            <a:prstGeom prst="rect">
              <a:avLst/>
            </a:prstGeom>
          </p:spPr>
        </p:pic>
        <p:pic>
          <p:nvPicPr>
            <p:cNvPr id="13" name="图片 12"/>
            <p:cNvPicPr>
              <a:picLocks noChangeAspect="1"/>
            </p:cNvPicPr>
            <p:nvPr userDrawn="1"/>
          </p:nvPicPr>
          <p:blipFill>
            <a:blip r:embed="rId3">
              <a:extLst>
                <a:ext uri="{28A0092B-C50C-407E-A947-70E740481C1C}">
                  <a14:useLocalDpi val="0"/>
                </a:ext>
              </a:extLst>
            </a:blip>
            <a:srcRect t="29838" r="16498"/>
            <a:stretch>
              <a:fillRect/>
            </a:stretch>
          </p:blipFill>
          <p:spPr>
            <a:xfrm>
              <a:off x="5417948" y="0"/>
              <a:ext cx="3726052" cy="720080"/>
            </a:xfrm>
            <a:prstGeom prst="rect">
              <a:avLst/>
            </a:prstGeom>
          </p:spPr>
        </p:pic>
      </p:grpSp>
      <p:sp>
        <p:nvSpPr>
          <p:cNvPr id="14" name="矩形 13"/>
          <p:cNvSpPr/>
          <p:nvPr userDrawn="1"/>
        </p:nvSpPr>
        <p:spPr>
          <a:xfrm>
            <a:off x="0" y="4963500"/>
            <a:ext cx="9144000" cy="180000"/>
          </a:xfrm>
          <a:prstGeom prst="rect">
            <a:avLst/>
          </a:prstGeom>
          <a:solidFill>
            <a:srgbClr val="E2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5" name="图片 14"/>
          <p:cNvPicPr>
            <a:picLocks noChangeAspect="1"/>
          </p:cNvPicPr>
          <p:nvPr userDrawn="1"/>
        </p:nvPicPr>
        <p:blipFill>
          <a:blip r:embed="rId4">
            <a:extLst>
              <a:ext uri="{28A0092B-C50C-407E-A947-70E740481C1C}">
                <a14:useLocalDpi val="0"/>
              </a:ext>
            </a:extLst>
          </a:blip>
          <a:stretch>
            <a:fillRect/>
          </a:stretch>
        </p:blipFill>
        <p:spPr>
          <a:xfrm>
            <a:off x="252000" y="51470"/>
            <a:ext cx="503576" cy="547891"/>
          </a:xfrm>
          <a:prstGeom prst="rect">
            <a:avLst/>
          </a:prstGeom>
        </p:spPr>
      </p:pic>
    </p:spTree>
    <p:extLst>
      <p:ext uri="{BB962C8B-B14F-4D97-AF65-F5344CB8AC3E}">
        <p14:creationId val="2035598674"/>
      </p:ext>
    </p:extLst>
  </p:cSld>
  <p:clrMapOvr>
    <a:masterClrMapping/>
  </p:clrMapOvr>
  <mc:AlternateContent>
    <mc:Choice Requires="p14">
      <p:transition spd="slow" advTm="4000" p14:dur="1250">
        <p14:switch dir="r"/>
      </p:transition>
    </mc:Choice>
    <mc:Fallback>
      <p:transition spd="slow" advTm="4000">
        <p:fade/>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0.xml" Type="http://schemas.openxmlformats.org/officeDocument/2006/relationships/slideLayout"/><Relationship Id="rId10" Target="../slideLayouts/slideLayout19.xml" Type="http://schemas.openxmlformats.org/officeDocument/2006/relationships/slideLayout"/><Relationship Id="rId11" Target="../slideLayouts/slideLayout20.xml" Type="http://schemas.openxmlformats.org/officeDocument/2006/relationships/slideLayout"/><Relationship Id="rId12" Target="../theme/theme2.xml" Type="http://schemas.openxmlformats.org/officeDocument/2006/relationships/theme"/><Relationship Id="rId2" Target="../slideLayouts/slideLayout11.xml" Type="http://schemas.openxmlformats.org/officeDocument/2006/relationships/slideLayout"/><Relationship Id="rId3" Target="../slideLayouts/slideLayout12.xml" Type="http://schemas.openxmlformats.org/officeDocument/2006/relationships/slideLayout"/><Relationship Id="rId4" Target="../slideLayouts/slideLayout13.xml" Type="http://schemas.openxmlformats.org/officeDocument/2006/relationships/slideLayout"/><Relationship Id="rId5" Target="../slideLayouts/slideLayout14.xml" Type="http://schemas.openxmlformats.org/officeDocument/2006/relationships/slideLayout"/><Relationship Id="rId6" Target="../slideLayouts/slideLayout15.xml" Type="http://schemas.openxmlformats.org/officeDocument/2006/relationships/slideLayout"/><Relationship Id="rId7" Target="../slideLayouts/slideLayout16.xml" Type="http://schemas.openxmlformats.org/officeDocument/2006/relationships/slideLayout"/><Relationship Id="rId8" Target="../slideLayouts/slideLayout17.xml" Type="http://schemas.openxmlformats.org/officeDocument/2006/relationships/slideLayout"/><Relationship Id="rId9" Target="../slideLayouts/slideLayout18.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2021/1/26</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extLst>
      <p:ext uri="{BB962C8B-B14F-4D97-AF65-F5344CB8AC3E}">
        <p14:creationId val="3420558747"/>
      </p:ext>
    </p:extLst>
  </p:cSld>
  <p:clrMap bg1="lt1" tx1="dk1" bg2="lt2" tx2="dk2" accent1="accent1" accent2="accent2" accent3="accent3" accent4="accent4" accent5="accent5" accent6="accent6" hlink="hlink" folHlink="folHlink"/>
  <p:sldLayoutIdLst>
    <p:sldLayoutId id="2147483733" r:id="rId1"/>
    <p:sldLayoutId id="2147483740" r:id="rId2"/>
    <p:sldLayoutId id="2147483741" r:id="rId3"/>
    <p:sldLayoutId id="2147483742" r:id="rId4"/>
    <p:sldLayoutId id="2147483743" r:id="rId5"/>
    <p:sldLayoutId id="2147483744" r:id="rId6"/>
    <p:sldLayoutId id="2147483703" r:id="rId7"/>
    <p:sldLayoutId id="2147483737" r:id="rId8"/>
    <p:sldLayoutId id="2147483739" r:id="rId9"/>
  </p:sldLayoutIdLst>
  <mc:AlternateContent>
    <mc:Choice Requires="p14">
      <p:transition spd="slow" advTm="4000" p14:dur="1250">
        <p14:switch dir="r"/>
      </p:transition>
    </mc:Choice>
    <mc:Fallback>
      <p:transition spd="slow" advTm="4000">
        <p:fad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2021/1/26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14120866"/>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7.png" Type="http://schemas.openxmlformats.org/officeDocument/2006/relationships/image"/><Relationship Id="rId4" Target="../media/image8.png" Type="http://schemas.openxmlformats.org/officeDocument/2006/relationships/image"/><Relationship Id="rId5" Target="../media/image9.png" Type="http://schemas.openxmlformats.org/officeDocument/2006/relationships/image"/><Relationship Id="rId6" Target="../media/image10.png" Type="http://schemas.openxmlformats.org/officeDocument/2006/relationships/image"/><Relationship Id="rId7" Target="../media/image1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 Id="rId3" Target="../media/image13.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 Id="rId3" Target="../media/image12.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 Id="rId3" Target="../media/image7.png" Type="http://schemas.openxmlformats.org/officeDocument/2006/relationships/image"/><Relationship Id="rId4" Target="../media/image8.png" Type="http://schemas.openxmlformats.org/officeDocument/2006/relationships/image"/><Relationship Id="rId5" Target="../media/image9.png" Type="http://schemas.openxmlformats.org/officeDocument/2006/relationships/image"/><Relationship Id="rId6" Target="../media/image10.png" Type="http://schemas.openxmlformats.org/officeDocument/2006/relationships/image"/><Relationship Id="rId7" Target="../media/image11.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7.png" Type="http://schemas.openxmlformats.org/officeDocument/2006/relationships/image"/><Relationship Id="rId4" Target="../media/image8.png" Type="http://schemas.openxmlformats.org/officeDocument/2006/relationships/image"/><Relationship Id="rId5" Target="../media/image9.png" Type="http://schemas.openxmlformats.org/officeDocument/2006/relationships/image"/><Relationship Id="rId6" Target="../media/image10.png" Type="http://schemas.openxmlformats.org/officeDocument/2006/relationships/image"/><Relationship Id="rId7" Target="../media/image11.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0.xml" Type="http://schemas.openxmlformats.org/officeDocument/2006/relationships/notesSlide"/><Relationship Id="rId3" Target="../media/image7.png" Type="http://schemas.openxmlformats.org/officeDocument/2006/relationships/image"/><Relationship Id="rId4" Target="../media/image8.png" Type="http://schemas.openxmlformats.org/officeDocument/2006/relationships/image"/><Relationship Id="rId5" Target="../media/image9.png" Type="http://schemas.openxmlformats.org/officeDocument/2006/relationships/image"/><Relationship Id="rId6" Target="../media/image10.png" Type="http://schemas.openxmlformats.org/officeDocument/2006/relationships/image"/><Relationship Id="rId7" Target="../media/image11.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1.xml" Type="http://schemas.openxmlformats.org/officeDocument/2006/relationships/notesSlide"/><Relationship Id="rId3" Target="../media/image12.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3.xml" Type="http://schemas.openxmlformats.org/officeDocument/2006/relationships/notesSlide"/></Relationships>
</file>

<file path=ppt/slides/_rels/slide24.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4.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5.xml" Type="http://schemas.openxmlformats.org/officeDocument/2006/relationships/notesSlide"/></Relationships>
</file>

<file path=ppt/slides/_rels/slide26.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6.xml" Type="http://schemas.openxmlformats.org/officeDocument/2006/relationships/notesSlide"/><Relationship Id="rId3" Target="../media/image14.png" Type="http://schemas.openxmlformats.org/officeDocument/2006/relationships/image"/></Relationships>
</file>

<file path=ppt/slides/_rels/slide27.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7.xml" Type="http://schemas.openxmlformats.org/officeDocument/2006/relationships/notesSlide"/></Relationships>
</file>

<file path=ppt/slides/_rels/slide28.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8.xml" Type="http://schemas.openxmlformats.org/officeDocument/2006/relationships/notesSlide"/></Relationships>
</file>

<file path=ppt/slides/_rels/slide29.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29.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 Id="rId3" Target="../media/image7.png" Type="http://schemas.openxmlformats.org/officeDocument/2006/relationships/image"/><Relationship Id="rId4" Target="../media/image8.png" Type="http://schemas.openxmlformats.org/officeDocument/2006/relationships/image"/><Relationship Id="rId5" Target="../media/image9.png" Type="http://schemas.openxmlformats.org/officeDocument/2006/relationships/image"/><Relationship Id="rId6" Target="../media/image10.png" Type="http://schemas.openxmlformats.org/officeDocument/2006/relationships/image"/><Relationship Id="rId7" Target="../media/image11.png" Type="http://schemas.openxmlformats.org/officeDocument/2006/relationships/image"/></Relationships>
</file>

<file path=ppt/slides/_rels/slide30.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30.xml" Type="http://schemas.openxmlformats.org/officeDocument/2006/relationships/notesSlide"/></Relationships>
</file>

<file path=ppt/slides/_rels/slide3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1.xml" Type="http://schemas.openxmlformats.org/officeDocument/2006/relationships/notesSlide"/><Relationship Id="rId3" Target="../media/image7.png" Type="http://schemas.openxmlformats.org/officeDocument/2006/relationships/image"/><Relationship Id="rId4" Target="../media/image8.png" Type="http://schemas.openxmlformats.org/officeDocument/2006/relationships/image"/><Relationship Id="rId5" Target="../media/image9.png" Type="http://schemas.openxmlformats.org/officeDocument/2006/relationships/image"/><Relationship Id="rId6" Target="../media/image10.png" Type="http://schemas.openxmlformats.org/officeDocument/2006/relationships/image"/><Relationship Id="rId7" Target="../media/image11.png" Type="http://schemas.openxmlformats.org/officeDocument/2006/relationships/image"/></Relationships>
</file>

<file path=ppt/slides/_rels/slide32.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32.xml" Type="http://schemas.openxmlformats.org/officeDocument/2006/relationships/notesSlide"/></Relationships>
</file>

<file path=ppt/slides/_rels/slide33.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33.xml" Type="http://schemas.openxmlformats.org/officeDocument/2006/relationships/notesSlide"/></Relationships>
</file>

<file path=ppt/slides/_rels/slide34.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34.xml" Type="http://schemas.openxmlformats.org/officeDocument/2006/relationships/notesSlide"/><Relationship Id="rId3" Target="../media/image12.png" Type="http://schemas.openxmlformats.org/officeDocument/2006/relationships/image"/></Relationships>
</file>

<file path=ppt/slides/_rels/slide35.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35.xml" Type="http://schemas.openxmlformats.org/officeDocument/2006/relationships/notesSlide"/></Relationships>
</file>

<file path=ppt/slides/_rels/slide36.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36.xml" Type="http://schemas.openxmlformats.org/officeDocument/2006/relationships/notesSlide"/></Relationships>
</file>

<file path=ppt/slides/_rels/slide3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7.xml" Type="http://schemas.openxmlformats.org/officeDocument/2006/relationships/notesSlide"/><Relationship Id="rId3" Target="../media/image7.png" Type="http://schemas.openxmlformats.org/officeDocument/2006/relationships/image"/><Relationship Id="rId4" Target="../media/image8.png" Type="http://schemas.openxmlformats.org/officeDocument/2006/relationships/image"/><Relationship Id="rId5" Target="../media/image9.png" Type="http://schemas.openxmlformats.org/officeDocument/2006/relationships/image"/><Relationship Id="rId6" Target="../media/image10.png" Type="http://schemas.openxmlformats.org/officeDocument/2006/relationships/image"/><Relationship Id="rId7" Target="../media/image11.png" Type="http://schemas.openxmlformats.org/officeDocument/2006/relationships/image"/></Relationships>
</file>

<file path=ppt/slides/_rels/slide38.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38.xml" Type="http://schemas.openxmlformats.org/officeDocument/2006/relationships/notesSlide"/><Relationship Id="rId3" Target="../media/image15.png" Type="http://schemas.openxmlformats.org/officeDocument/2006/relationships/image"/></Relationships>
</file>

<file path=ppt/slides/_rels/slide3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9.xml" Type="http://schemas.openxmlformats.org/officeDocument/2006/relationships/notesSlide"/><Relationship Id="rId3" Target="../media/image7.png" Type="http://schemas.openxmlformats.org/officeDocument/2006/relationships/image"/><Relationship Id="rId4" Target="../media/image8.png" Type="http://schemas.openxmlformats.org/officeDocument/2006/relationships/image"/><Relationship Id="rId5" Target="../media/image9.png" Type="http://schemas.openxmlformats.org/officeDocument/2006/relationships/image"/><Relationship Id="rId6" Target="../media/image10.png" Type="http://schemas.openxmlformats.org/officeDocument/2006/relationships/image"/><Relationship Id="rId7" Target="../media/image1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 Id="rId3" Target="../media/image7.png" Type="http://schemas.openxmlformats.org/officeDocument/2006/relationships/image"/><Relationship Id="rId4" Target="../media/image8.png" Type="http://schemas.openxmlformats.org/officeDocument/2006/relationships/image"/><Relationship Id="rId5" Target="../media/image9.png" Type="http://schemas.openxmlformats.org/officeDocument/2006/relationships/image"/><Relationship Id="rId6" Target="../media/image10.png" Type="http://schemas.openxmlformats.org/officeDocument/2006/relationships/image"/><Relationship Id="rId7" Target="../media/image1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 Id="rId3" Target="../media/image12.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 Id="rId3" Target="../media/image7.png" Type="http://schemas.openxmlformats.org/officeDocument/2006/relationships/image"/><Relationship Id="rId4" Target="../media/image8.png" Type="http://schemas.openxmlformats.org/officeDocument/2006/relationships/image"/><Relationship Id="rId5" Target="../media/image9.png" Type="http://schemas.openxmlformats.org/officeDocument/2006/relationships/image"/><Relationship Id="rId6" Target="../media/image10.png" Type="http://schemas.openxmlformats.org/officeDocument/2006/relationships/image"/><Relationship Id="rId7" Target="../media/image11.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p:cNvPicPr>
            <a:picLocks noChangeAspect="1"/>
          </p:cNvPicPr>
          <p:nvPr/>
        </p:nvPicPr>
        <p:blipFill>
          <a:blip r:embed="rId3">
            <a:extLst>
              <a:ext uri="{28A0092B-C50C-407E-A947-70E740481C1C}">
                <a14:useLocalDpi val="0"/>
              </a:ext>
            </a:extLst>
          </a:blip>
          <a:stretch>
            <a:fillRect/>
          </a:stretch>
        </p:blipFill>
        <p:spPr>
          <a:xfrm>
            <a:off x="3850129" y="638776"/>
            <a:ext cx="5293871" cy="2320994"/>
          </a:xfrm>
          <a:prstGeom prst="rect">
            <a:avLst/>
          </a:prstGeom>
        </p:spPr>
      </p:pic>
      <p:pic>
        <p:nvPicPr>
          <p:cNvPr id="2" name="图片 1"/>
          <p:cNvPicPr>
            <a:picLocks noChangeAspect="1"/>
          </p:cNvPicPr>
          <p:nvPr/>
        </p:nvPicPr>
        <p:blipFill>
          <a:blip r:embed="rId4">
            <a:extLst>
              <a:ext uri="{28A0092B-C50C-407E-A947-70E740481C1C}">
                <a14:useLocalDpi val="0"/>
              </a:ext>
            </a:extLst>
          </a:blip>
          <a:stretch>
            <a:fillRect/>
          </a:stretch>
        </p:blipFill>
        <p:spPr>
          <a:xfrm>
            <a:off x="838" y="707700"/>
            <a:ext cx="9144000" cy="4435800"/>
          </a:xfrm>
          <a:prstGeom prst="rect">
            <a:avLst/>
          </a:prstGeom>
        </p:spPr>
      </p:pic>
      <p:pic>
        <p:nvPicPr>
          <p:cNvPr id="3" name="图片 2"/>
          <p:cNvPicPr>
            <a:picLocks noChangeAspect="1"/>
          </p:cNvPicPr>
          <p:nvPr/>
        </p:nvPicPr>
        <p:blipFill>
          <a:blip r:embed="rId5">
            <a:extLst>
              <a:ext uri="{28A0092B-C50C-407E-A947-70E740481C1C}">
                <a14:useLocalDpi val="0"/>
              </a:ext>
            </a:extLst>
          </a:blip>
          <a:stretch>
            <a:fillRect/>
          </a:stretch>
        </p:blipFill>
        <p:spPr>
          <a:xfrm>
            <a:off x="5201203" y="-199"/>
            <a:ext cx="3949591" cy="1581350"/>
          </a:xfrm>
          <a:prstGeom prst="rect">
            <a:avLst/>
          </a:prstGeom>
        </p:spPr>
      </p:pic>
      <p:sp>
        <p:nvSpPr>
          <p:cNvPr id="46" name="TextBox 32">
            <a:hlinkClick action="ppaction://hlinkshowjump?jump=nextslide"/>
          </p:cNvPr>
          <p:cNvSpPr txBox="1">
            <a:spLocks noChangeArrowheads="1"/>
          </p:cNvSpPr>
          <p:nvPr/>
        </p:nvSpPr>
        <p:spPr bwMode="auto">
          <a:xfrm>
            <a:off x="685800" y="2750192"/>
            <a:ext cx="5029200" cy="57790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typeface="Arial"/>
                <a:ea charset="-122" pitchFamily="2" typeface="宋体"/>
              </a:defRPr>
            </a:lvl1pPr>
            <a:lvl2pPr indent="-285750" marL="742950">
              <a:defRPr>
                <a:solidFill>
                  <a:schemeClr val="tx1"/>
                </a:solidFill>
                <a:latin typeface="Arial"/>
                <a:ea charset="-122" pitchFamily="2" typeface="宋体"/>
              </a:defRPr>
            </a:lvl2pPr>
            <a:lvl3pPr indent="-228600" marL="1143000">
              <a:defRPr>
                <a:solidFill>
                  <a:schemeClr val="tx1"/>
                </a:solidFill>
                <a:latin typeface="Arial"/>
                <a:ea charset="-122" pitchFamily="2" typeface="宋体"/>
              </a:defRPr>
            </a:lvl3pPr>
            <a:lvl4pPr indent="-228600" marL="1600200">
              <a:defRPr>
                <a:solidFill>
                  <a:schemeClr val="tx1"/>
                </a:solidFill>
                <a:latin typeface="Arial"/>
                <a:ea charset="-122" pitchFamily="2" typeface="宋体"/>
              </a:defRPr>
            </a:lvl4pPr>
            <a:lvl5pPr indent="-228600" marL="2057400">
              <a:defRPr>
                <a:solidFill>
                  <a:schemeClr val="tx1"/>
                </a:solidFill>
                <a:latin typeface="Arial"/>
                <a:ea charset="-122" pitchFamily="2" typeface="宋体"/>
              </a:defRPr>
            </a:lvl5pPr>
            <a:lvl6pPr eaLnBrk="0" fontAlgn="base" hangingPunct="0" indent="-228600" marL="2514600">
              <a:spcBef>
                <a:spcPct val="0"/>
              </a:spcBef>
              <a:spcAft>
                <a:spcPct val="0"/>
              </a:spcAft>
              <a:defRPr>
                <a:solidFill>
                  <a:schemeClr val="tx1"/>
                </a:solidFill>
                <a:latin typeface="Arial"/>
                <a:ea charset="-122" pitchFamily="2" typeface="宋体"/>
              </a:defRPr>
            </a:lvl6pPr>
            <a:lvl7pPr eaLnBrk="0" fontAlgn="base" hangingPunct="0" indent="-228600" marL="2971800">
              <a:spcBef>
                <a:spcPct val="0"/>
              </a:spcBef>
              <a:spcAft>
                <a:spcPct val="0"/>
              </a:spcAft>
              <a:defRPr>
                <a:solidFill>
                  <a:schemeClr val="tx1"/>
                </a:solidFill>
                <a:latin typeface="Arial"/>
                <a:ea charset="-122" pitchFamily="2" typeface="宋体"/>
              </a:defRPr>
            </a:lvl7pPr>
            <a:lvl8pPr eaLnBrk="0" fontAlgn="base" hangingPunct="0" indent="-228600" marL="3429000">
              <a:spcBef>
                <a:spcPct val="0"/>
              </a:spcBef>
              <a:spcAft>
                <a:spcPct val="0"/>
              </a:spcAft>
              <a:defRPr>
                <a:solidFill>
                  <a:schemeClr val="tx1"/>
                </a:solidFill>
                <a:latin typeface="Arial"/>
                <a:ea charset="-122" pitchFamily="2" typeface="宋体"/>
              </a:defRPr>
            </a:lvl8pPr>
            <a:lvl9pPr eaLnBrk="0" fontAlgn="base" hangingPunct="0" indent="-228600" marL="3886200">
              <a:spcBef>
                <a:spcPct val="0"/>
              </a:spcBef>
              <a:spcAft>
                <a:spcPct val="0"/>
              </a:spcAft>
              <a:defRPr>
                <a:solidFill>
                  <a:schemeClr val="tx1"/>
                </a:solidFill>
                <a:latin typeface="Arial"/>
                <a:ea charset="-122" pitchFamily="2" typeface="宋体"/>
              </a:defRPr>
            </a:lvl9pPr>
          </a:lstStyle>
          <a:p>
            <a:pPr>
              <a:lnSpc>
                <a:spcPct val="114000"/>
              </a:lnSpc>
            </a:pPr>
            <a:r>
              <a:rPr altLang="en-US" lang="zh-CN" spc="600" sz="2800">
                <a:solidFill>
                  <a:schemeClr val="accent2">
                    <a:lumMod val="20000"/>
                    <a:lumOff val="80000"/>
                  </a:schemeClr>
                </a:solidFill>
                <a:latin typeface="+mn-ea"/>
                <a:ea typeface="+mn-ea"/>
              </a:rPr>
              <a:t>中华人民共和国国务院令</a:t>
            </a:r>
          </a:p>
        </p:txBody>
      </p:sp>
      <p:sp>
        <p:nvSpPr>
          <p:cNvPr id="36" name="TextBox 32">
            <a:hlinkClick action="ppaction://hlinkshowjump?jump=nextslide"/>
          </p:cNvPr>
          <p:cNvSpPr txBox="1">
            <a:spLocks noChangeArrowheads="1"/>
          </p:cNvSpPr>
          <p:nvPr/>
        </p:nvSpPr>
        <p:spPr bwMode="auto">
          <a:xfrm>
            <a:off x="685800" y="3343018"/>
            <a:ext cx="7391400" cy="6693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typeface="Arial"/>
                <a:ea charset="-122" pitchFamily="2" typeface="宋体"/>
              </a:defRPr>
            </a:lvl1pPr>
            <a:lvl2pPr indent="-285750" marL="742950">
              <a:defRPr>
                <a:solidFill>
                  <a:schemeClr val="tx1"/>
                </a:solidFill>
                <a:latin typeface="Arial"/>
                <a:ea charset="-122" pitchFamily="2" typeface="宋体"/>
              </a:defRPr>
            </a:lvl2pPr>
            <a:lvl3pPr indent="-228600" marL="1143000">
              <a:defRPr>
                <a:solidFill>
                  <a:schemeClr val="tx1"/>
                </a:solidFill>
                <a:latin typeface="Arial"/>
                <a:ea charset="-122" pitchFamily="2" typeface="宋体"/>
              </a:defRPr>
            </a:lvl3pPr>
            <a:lvl4pPr indent="-228600" marL="1600200">
              <a:defRPr>
                <a:solidFill>
                  <a:schemeClr val="tx1"/>
                </a:solidFill>
                <a:latin typeface="Arial"/>
                <a:ea charset="-122" pitchFamily="2" typeface="宋体"/>
              </a:defRPr>
            </a:lvl4pPr>
            <a:lvl5pPr indent="-228600" marL="2057400">
              <a:defRPr>
                <a:solidFill>
                  <a:schemeClr val="tx1"/>
                </a:solidFill>
                <a:latin typeface="Arial"/>
                <a:ea charset="-122" pitchFamily="2" typeface="宋体"/>
              </a:defRPr>
            </a:lvl5pPr>
            <a:lvl6pPr eaLnBrk="0" fontAlgn="base" hangingPunct="0" indent="-228600" marL="2514600">
              <a:spcBef>
                <a:spcPct val="0"/>
              </a:spcBef>
              <a:spcAft>
                <a:spcPct val="0"/>
              </a:spcAft>
              <a:defRPr>
                <a:solidFill>
                  <a:schemeClr val="tx1"/>
                </a:solidFill>
                <a:latin typeface="Arial"/>
                <a:ea charset="-122" pitchFamily="2" typeface="宋体"/>
              </a:defRPr>
            </a:lvl6pPr>
            <a:lvl7pPr eaLnBrk="0" fontAlgn="base" hangingPunct="0" indent="-228600" marL="2971800">
              <a:spcBef>
                <a:spcPct val="0"/>
              </a:spcBef>
              <a:spcAft>
                <a:spcPct val="0"/>
              </a:spcAft>
              <a:defRPr>
                <a:solidFill>
                  <a:schemeClr val="tx1"/>
                </a:solidFill>
                <a:latin typeface="Arial"/>
                <a:ea charset="-122" pitchFamily="2" typeface="宋体"/>
              </a:defRPr>
            </a:lvl7pPr>
            <a:lvl8pPr eaLnBrk="0" fontAlgn="base" hangingPunct="0" indent="-228600" marL="3429000">
              <a:spcBef>
                <a:spcPct val="0"/>
              </a:spcBef>
              <a:spcAft>
                <a:spcPct val="0"/>
              </a:spcAft>
              <a:defRPr>
                <a:solidFill>
                  <a:schemeClr val="tx1"/>
                </a:solidFill>
                <a:latin typeface="Arial"/>
                <a:ea charset="-122" pitchFamily="2" typeface="宋体"/>
              </a:defRPr>
            </a:lvl8pPr>
            <a:lvl9pPr eaLnBrk="0" fontAlgn="base" hangingPunct="0" indent="-228600" marL="3886200">
              <a:spcBef>
                <a:spcPct val="0"/>
              </a:spcBef>
              <a:spcAft>
                <a:spcPct val="0"/>
              </a:spcAft>
              <a:defRPr>
                <a:solidFill>
                  <a:schemeClr val="tx1"/>
                </a:solidFill>
                <a:latin typeface="Arial"/>
                <a:ea charset="-122" pitchFamily="2" typeface="宋体"/>
              </a:defRPr>
            </a:lvl9pPr>
          </a:lstStyle>
          <a:p>
            <a:pPr>
              <a:lnSpc>
                <a:spcPct val="79000"/>
              </a:lnSpc>
            </a:pPr>
            <a:r>
              <a:rPr altLang="en-US" b="1" lang="zh-CN" spc="-150" sz="4800">
                <a:solidFill>
                  <a:schemeClr val="accent2">
                    <a:lumMod val="20000"/>
                    <a:lumOff val="80000"/>
                  </a:schemeClr>
                </a:solidFill>
                <a:latin typeface="+mn-ea"/>
                <a:ea typeface="+mn-ea"/>
              </a:rPr>
              <a:t>突发公共卫生事件应急条例</a:t>
            </a:r>
          </a:p>
        </p:txBody>
      </p:sp>
      <p:pic>
        <p:nvPicPr>
          <p:cNvPr id="42" name="图片 41"/>
          <p:cNvPicPr>
            <a:picLocks noChangeAspect="1"/>
          </p:cNvPicPr>
          <p:nvPr/>
        </p:nvPicPr>
        <p:blipFill>
          <a:blip r:embed="rId6">
            <a:extLst>
              <a:ext uri="{28A0092B-C50C-407E-A947-70E740481C1C}">
                <a14:useLocalDpi val="0"/>
              </a:ext>
            </a:extLst>
          </a:blip>
          <a:stretch>
            <a:fillRect/>
          </a:stretch>
        </p:blipFill>
        <p:spPr>
          <a:xfrm>
            <a:off x="762000" y="1581150"/>
            <a:ext cx="1185069" cy="1228960"/>
          </a:xfrm>
          <a:prstGeom prst="rect">
            <a:avLst/>
          </a:prstGeom>
        </p:spPr>
      </p:pic>
      <p:sp>
        <p:nvSpPr>
          <p:cNvPr id="54" name="圆角矩形 53"/>
          <p:cNvSpPr/>
          <p:nvPr/>
        </p:nvSpPr>
        <p:spPr>
          <a:xfrm>
            <a:off x="740230" y="4443728"/>
            <a:ext cx="2688770" cy="249723"/>
          </a:xfrm>
          <a:prstGeom prst="roundRect">
            <a:avLst>
              <a:gd fmla="val 0" name="adj"/>
            </a:avLst>
          </a:prstGeom>
          <a:solidFill>
            <a:schemeClr val="accent2">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lang="zh-CN" smtClean="0" sz="1200">
                <a:solidFill>
                  <a:schemeClr val="accent1"/>
                </a:solidFill>
                <a:latin typeface="+mn-ea"/>
              </a:rPr>
              <a:t>汇报人：优页PPT    时间：20XX.XX</a:t>
            </a:r>
          </a:p>
        </p:txBody>
      </p:sp>
      <p:sp>
        <p:nvSpPr>
          <p:cNvPr id="11" name="矩形 10"/>
          <p:cNvSpPr/>
          <p:nvPr/>
        </p:nvSpPr>
        <p:spPr>
          <a:xfrm>
            <a:off x="685800" y="3926091"/>
            <a:ext cx="7162800" cy="457200"/>
          </a:xfrm>
          <a:prstGeom prst="rect">
            <a:avLst/>
          </a:prstGeom>
        </p:spPr>
        <p:txBody>
          <a:bodyPr wrap="square">
            <a:spAutoFit/>
          </a:bodyPr>
          <a:lstStyle/>
          <a:p>
            <a:r>
              <a:rPr altLang="en-US" lang="zh-CN" smtClean="0" sz="1200">
                <a:solidFill>
                  <a:schemeClr val="accent2">
                    <a:lumMod val="20000"/>
                    <a:lumOff val="80000"/>
                  </a:schemeClr>
                </a:solidFill>
              </a:rPr>
              <a:t>egulations on emergency response to public health emergencies egulations on emergency response to public health emergencies egulations on emergency response</a:t>
            </a:r>
          </a:p>
        </p:txBody>
      </p:sp>
      <p:pic>
        <p:nvPicPr>
          <p:cNvPr id="12" name="图片 11"/>
          <p:cNvPicPr>
            <a:picLocks noChangeAspect="1"/>
          </p:cNvPicPr>
          <p:nvPr/>
        </p:nvPicPr>
        <p:blipFill>
          <a:blip r:embed="rId7">
            <a:extLst>
              <a:ext uri="{28A0092B-C50C-407E-A947-70E740481C1C}">
                <a14:useLocalDpi val="0"/>
              </a:ext>
            </a:extLst>
          </a:blip>
          <a:stretch>
            <a:fillRect/>
          </a:stretch>
        </p:blipFill>
        <p:spPr>
          <a:xfrm>
            <a:off x="2021493" y="1965022"/>
            <a:ext cx="1754211" cy="670241"/>
          </a:xfrm>
          <a:prstGeom prst="rect">
            <a:avLst/>
          </a:prstGeom>
        </p:spPr>
      </p:pic>
    </p:spTree>
    <p:extLst>
      <p:ext uri="{BB962C8B-B14F-4D97-AF65-F5344CB8AC3E}">
        <p14:creationId val="208687363"/>
      </p:ext>
    </p:extLst>
  </p:cSld>
  <p:clrMapOvr>
    <a:masterClrMapping/>
  </p:clrMapOvr>
  <mc:AlternateContent>
    <mc:Choice Requires="p14">
      <p:transition advTm="6000" p14:dur="10"/>
    </mc:Choice>
    <mc:Fallback>
      <p:transition advTm="6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id="5" nodeType="with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1000" fill="hold" id="7"/>
                                        <p:tgtEl>
                                          <p:spTgt spid="2"/>
                                        </p:tgtEl>
                                        <p:attrNameLst>
                                          <p:attrName>ppt_x</p:attrName>
                                        </p:attrNameLst>
                                      </p:cBhvr>
                                      <p:tavLst>
                                        <p:tav tm="0">
                                          <p:val>
                                            <p:strVal val="#ppt_x"/>
                                          </p:val>
                                        </p:tav>
                                        <p:tav tm="100000">
                                          <p:val>
                                            <p:strVal val="#ppt_x"/>
                                          </p:val>
                                        </p:tav>
                                      </p:tavLst>
                                    </p:anim>
                                    <p:anim calcmode="lin" valueType="num">
                                      <p:cBhvr additive="base">
                                        <p:cTn dur="1000" fill="hold" id="8"/>
                                        <p:tgtEl>
                                          <p:spTgt spid="2"/>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1">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additive="base">
                                        <p:cTn dur="1000" fill="hold" id="11"/>
                                        <p:tgtEl>
                                          <p:spTgt spid="3"/>
                                        </p:tgtEl>
                                        <p:attrNameLst>
                                          <p:attrName>ppt_x</p:attrName>
                                        </p:attrNameLst>
                                      </p:cBhvr>
                                      <p:tavLst>
                                        <p:tav tm="0">
                                          <p:val>
                                            <p:strVal val="#ppt_x"/>
                                          </p:val>
                                        </p:tav>
                                        <p:tav tm="100000">
                                          <p:val>
                                            <p:strVal val="#ppt_x"/>
                                          </p:val>
                                        </p:tav>
                                      </p:tavLst>
                                    </p:anim>
                                    <p:anim calcmode="lin" valueType="num">
                                      <p:cBhvr additive="base">
                                        <p:cTn dur="1000" fill="hold" id="12"/>
                                        <p:tgtEl>
                                          <p:spTgt spid="3"/>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fill="hold" id="14" nodeType="afterEffect" presetClass="entr" presetID="12" presetSubtype="4">
                                  <p:stCondLst>
                                    <p:cond delay="0"/>
                                  </p:stCondLst>
                                  <p:childTnLst>
                                    <p:set>
                                      <p:cBhvr>
                                        <p:cTn dur="1" fill="hold" id="15">
                                          <p:stCondLst>
                                            <p:cond delay="0"/>
                                          </p:stCondLst>
                                        </p:cTn>
                                        <p:tgtEl>
                                          <p:spTgt spid="7"/>
                                        </p:tgtEl>
                                        <p:attrNameLst>
                                          <p:attrName>style.visibility</p:attrName>
                                        </p:attrNameLst>
                                      </p:cBhvr>
                                      <p:to>
                                        <p:strVal val="visible"/>
                                      </p:to>
                                    </p:set>
                                    <p:anim calcmode="lin" valueType="num">
                                      <p:cBhvr additive="base">
                                        <p:cTn dur="500" id="16"/>
                                        <p:tgtEl>
                                          <p:spTgt spid="7"/>
                                        </p:tgtEl>
                                        <p:attrNameLst>
                                          <p:attrName>ppt_y</p:attrName>
                                        </p:attrNameLst>
                                      </p:cBhvr>
                                      <p:tavLst>
                                        <p:tav tm="0">
                                          <p:val>
                                            <p:strVal val="#ppt_y+#ppt_h*1.125000"/>
                                          </p:val>
                                        </p:tav>
                                        <p:tav tm="100000">
                                          <p:val>
                                            <p:strVal val="#ppt_y"/>
                                          </p:val>
                                        </p:tav>
                                      </p:tavLst>
                                    </p:anim>
                                    <p:animEffect filter="wipe(up)" transition="in">
                                      <p:cBhvr>
                                        <p:cTn dur="500" id="17"/>
                                        <p:tgtEl>
                                          <p:spTgt spid="7"/>
                                        </p:tgtEl>
                                      </p:cBhvr>
                                    </p:animEffect>
                                  </p:childTnLst>
                                </p:cTn>
                              </p:par>
                            </p:childTnLst>
                          </p:cTn>
                        </p:par>
                        <p:par>
                          <p:cTn fill="hold" id="18" nodeType="afterGroup">
                            <p:stCondLst>
                              <p:cond delay="1500"/>
                            </p:stCondLst>
                            <p:childTnLst>
                              <p:par>
                                <p:cTn fill="hold" id="19" nodeType="afterEffect" presetClass="entr" presetID="53" presetSubtype="0">
                                  <p:stCondLst>
                                    <p:cond delay="0"/>
                                  </p:stCondLst>
                                  <p:childTnLst>
                                    <p:set>
                                      <p:cBhvr>
                                        <p:cTn dur="1" fill="hold" id="20">
                                          <p:stCondLst>
                                            <p:cond delay="0"/>
                                          </p:stCondLst>
                                        </p:cTn>
                                        <p:tgtEl>
                                          <p:spTgt spid="42"/>
                                        </p:tgtEl>
                                        <p:attrNameLst>
                                          <p:attrName>style.visibility</p:attrName>
                                        </p:attrNameLst>
                                      </p:cBhvr>
                                      <p:to>
                                        <p:strVal val="visible"/>
                                      </p:to>
                                    </p:set>
                                    <p:anim calcmode="lin" valueType="num">
                                      <p:cBhvr>
                                        <p:cTn dur="500" fill="hold" id="21"/>
                                        <p:tgtEl>
                                          <p:spTgt spid="42"/>
                                        </p:tgtEl>
                                        <p:attrNameLst>
                                          <p:attrName>ppt_w</p:attrName>
                                        </p:attrNameLst>
                                      </p:cBhvr>
                                      <p:tavLst>
                                        <p:tav tm="0">
                                          <p:val>
                                            <p:fltVal val="0"/>
                                          </p:val>
                                        </p:tav>
                                        <p:tav tm="100000">
                                          <p:val>
                                            <p:strVal val="#ppt_w"/>
                                          </p:val>
                                        </p:tav>
                                      </p:tavLst>
                                    </p:anim>
                                    <p:anim calcmode="lin" valueType="num">
                                      <p:cBhvr>
                                        <p:cTn dur="500" fill="hold" id="22"/>
                                        <p:tgtEl>
                                          <p:spTgt spid="42"/>
                                        </p:tgtEl>
                                        <p:attrNameLst>
                                          <p:attrName>ppt_h</p:attrName>
                                        </p:attrNameLst>
                                      </p:cBhvr>
                                      <p:tavLst>
                                        <p:tav tm="0">
                                          <p:val>
                                            <p:fltVal val="0"/>
                                          </p:val>
                                        </p:tav>
                                        <p:tav tm="100000">
                                          <p:val>
                                            <p:strVal val="#ppt_h"/>
                                          </p:val>
                                        </p:tav>
                                      </p:tavLst>
                                    </p:anim>
                                    <p:animEffect filter="fade" transition="in">
                                      <p:cBhvr>
                                        <p:cTn dur="500" id="23"/>
                                        <p:tgtEl>
                                          <p:spTgt spid="42"/>
                                        </p:tgtEl>
                                      </p:cBhvr>
                                    </p:animEffect>
                                  </p:childTnLst>
                                </p:cTn>
                              </p:par>
                              <p:par>
                                <p:cTn fill="hold" id="24" nodeType="withEffect" presetClass="entr" presetID="2" presetSubtype="3">
                                  <p:stCondLst>
                                    <p:cond delay="0"/>
                                  </p:stCondLst>
                                  <p:childTnLst>
                                    <p:set>
                                      <p:cBhvr>
                                        <p:cTn dur="1" fill="hold" id="25">
                                          <p:stCondLst>
                                            <p:cond delay="0"/>
                                          </p:stCondLst>
                                        </p:cTn>
                                        <p:tgtEl>
                                          <p:spTgt spid="12"/>
                                        </p:tgtEl>
                                        <p:attrNameLst>
                                          <p:attrName>style.visibility</p:attrName>
                                        </p:attrNameLst>
                                      </p:cBhvr>
                                      <p:to>
                                        <p:strVal val="visible"/>
                                      </p:to>
                                    </p:set>
                                    <p:anim calcmode="lin" valueType="num">
                                      <p:cBhvr additive="base">
                                        <p:cTn dur="500" fill="hold" id="26"/>
                                        <p:tgtEl>
                                          <p:spTgt spid="12"/>
                                        </p:tgtEl>
                                        <p:attrNameLst>
                                          <p:attrName>ppt_x</p:attrName>
                                        </p:attrNameLst>
                                      </p:cBhvr>
                                      <p:tavLst>
                                        <p:tav tm="0">
                                          <p:val>
                                            <p:strVal val="1+#ppt_w/2"/>
                                          </p:val>
                                        </p:tav>
                                        <p:tav tm="100000">
                                          <p:val>
                                            <p:strVal val="#ppt_x"/>
                                          </p:val>
                                        </p:tav>
                                      </p:tavLst>
                                    </p:anim>
                                    <p:anim calcmode="lin" valueType="num">
                                      <p:cBhvr additive="base">
                                        <p:cTn dur="500" fill="hold" id="27"/>
                                        <p:tgtEl>
                                          <p:spTgt spid="12"/>
                                        </p:tgtEl>
                                        <p:attrNameLst>
                                          <p:attrName>ppt_y</p:attrName>
                                        </p:attrNameLst>
                                      </p:cBhvr>
                                      <p:tavLst>
                                        <p:tav tm="0">
                                          <p:val>
                                            <p:strVal val="0-#ppt_h/2"/>
                                          </p:val>
                                        </p:tav>
                                        <p:tav tm="100000">
                                          <p:val>
                                            <p:strVal val="#ppt_y"/>
                                          </p:val>
                                        </p:tav>
                                      </p:tavLst>
                                    </p:anim>
                                  </p:childTnLst>
                                </p:cTn>
                              </p:par>
                            </p:childTnLst>
                          </p:cTn>
                        </p:par>
                        <p:par>
                          <p:cTn fill="hold" id="28" nodeType="afterGroup">
                            <p:stCondLst>
                              <p:cond delay="2000"/>
                            </p:stCondLst>
                            <p:childTnLst>
                              <p:par>
                                <p:cTn fill="hold" grpId="0" id="29" nodeType="afterEffect" presetClass="entr" presetID="22" presetSubtype="8">
                                  <p:stCondLst>
                                    <p:cond delay="0"/>
                                  </p:stCondLst>
                                  <p:childTnLst>
                                    <p:set>
                                      <p:cBhvr>
                                        <p:cTn dur="1" fill="hold" id="30">
                                          <p:stCondLst>
                                            <p:cond delay="0"/>
                                          </p:stCondLst>
                                        </p:cTn>
                                        <p:tgtEl>
                                          <p:spTgt spid="46"/>
                                        </p:tgtEl>
                                        <p:attrNameLst>
                                          <p:attrName>style.visibility</p:attrName>
                                        </p:attrNameLst>
                                      </p:cBhvr>
                                      <p:to>
                                        <p:strVal val="visible"/>
                                      </p:to>
                                    </p:set>
                                    <p:animEffect filter="wipe(left)" transition="in">
                                      <p:cBhvr>
                                        <p:cTn dur="500" id="31"/>
                                        <p:tgtEl>
                                          <p:spTgt spid="46"/>
                                        </p:tgtEl>
                                      </p:cBhvr>
                                    </p:animEffect>
                                  </p:childTnLst>
                                </p:cTn>
                              </p:par>
                            </p:childTnLst>
                          </p:cTn>
                        </p:par>
                        <p:par>
                          <p:cTn fill="hold" id="32" nodeType="afterGroup">
                            <p:stCondLst>
                              <p:cond delay="2500"/>
                            </p:stCondLst>
                            <p:childTnLst>
                              <p:par>
                                <p:cTn fill="hold" grpId="0" id="33" nodeType="afterEffect" presetClass="entr" presetID="52" presetSubtype="0">
                                  <p:stCondLst>
                                    <p:cond delay="0"/>
                                  </p:stCondLst>
                                  <p:iterate type="lt">
                                    <p:tmPct val="10000"/>
                                  </p:iterate>
                                  <p:childTnLst>
                                    <p:set>
                                      <p:cBhvr>
                                        <p:cTn dur="1" fill="hold" id="34">
                                          <p:stCondLst>
                                            <p:cond delay="0"/>
                                          </p:stCondLst>
                                        </p:cTn>
                                        <p:tgtEl>
                                          <p:spTgt spid="36"/>
                                        </p:tgtEl>
                                        <p:attrNameLst>
                                          <p:attrName>style.visibility</p:attrName>
                                        </p:attrNameLst>
                                      </p:cBhvr>
                                      <p:to>
                                        <p:strVal val="visible"/>
                                      </p:to>
                                    </p:set>
                                    <p:animScale>
                                      <p:cBhvr>
                                        <p:cTn decel="50000" dur="750" fill="hold" id="35">
                                          <p:stCondLst>
                                            <p:cond delay="0"/>
                                          </p:stCondLst>
                                        </p:cTn>
                                        <p:tgtEl>
                                          <p:spTgt spid="36"/>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750" fill="hold" id="36">
                                          <p:stCondLst>
                                            <p:cond delay="0"/>
                                          </p:stCondLst>
                                        </p:cTn>
                                        <p:tgtEl>
                                          <p:spTgt spid="36"/>
                                        </p:tgtEl>
                                        <p:attrNameLst>
                                          <p:attrName>ppt_x</p:attrName>
                                          <p:attrName>ppt_y</p:attrName>
                                        </p:attrNameLst>
                                      </p:cBhvr>
                                    </p:animMotion>
                                    <p:animEffect filter="fade" transition="in">
                                      <p:cBhvr>
                                        <p:cTn dur="750" id="37"/>
                                        <p:tgtEl>
                                          <p:spTgt spid="36"/>
                                        </p:tgtEl>
                                      </p:cBhvr>
                                    </p:animEffect>
                                  </p:childTnLst>
                                </p:cTn>
                              </p:par>
                            </p:childTnLst>
                          </p:cTn>
                        </p:par>
                        <p:par>
                          <p:cTn fill="hold" id="38" nodeType="afterGroup">
                            <p:stCondLst>
                              <p:cond delay="3250"/>
                            </p:stCondLst>
                            <p:childTnLst>
                              <p:par>
                                <p:cTn fill="hold" grpId="0" id="39" nodeType="afterEffect" presetClass="entr" presetID="22" presetSubtype="8">
                                  <p:stCondLst>
                                    <p:cond delay="0"/>
                                  </p:stCondLst>
                                  <p:childTnLst>
                                    <p:set>
                                      <p:cBhvr>
                                        <p:cTn dur="1" fill="hold" id="40">
                                          <p:stCondLst>
                                            <p:cond delay="0"/>
                                          </p:stCondLst>
                                        </p:cTn>
                                        <p:tgtEl>
                                          <p:spTgt spid="11"/>
                                        </p:tgtEl>
                                        <p:attrNameLst>
                                          <p:attrName>style.visibility</p:attrName>
                                        </p:attrNameLst>
                                      </p:cBhvr>
                                      <p:to>
                                        <p:strVal val="visible"/>
                                      </p:to>
                                    </p:set>
                                    <p:animEffect filter="wipe(left)" transition="in">
                                      <p:cBhvr>
                                        <p:cTn dur="500" id="41"/>
                                        <p:tgtEl>
                                          <p:spTgt spid="11"/>
                                        </p:tgtEl>
                                      </p:cBhvr>
                                    </p:animEffect>
                                  </p:childTnLst>
                                </p:cTn>
                              </p:par>
                            </p:childTnLst>
                          </p:cTn>
                        </p:par>
                        <p:par>
                          <p:cTn fill="hold" id="42" nodeType="afterGroup">
                            <p:stCondLst>
                              <p:cond delay="3750"/>
                            </p:stCondLst>
                            <p:childTnLst>
                              <p:par>
                                <p:cTn fill="hold" grpId="0" id="43" nodeType="afterEffect" presetClass="entr" presetID="2" presetSubtype="4">
                                  <p:stCondLst>
                                    <p:cond delay="0"/>
                                  </p:stCondLst>
                                  <p:childTnLst>
                                    <p:set>
                                      <p:cBhvr>
                                        <p:cTn dur="1" fill="hold" id="44">
                                          <p:stCondLst>
                                            <p:cond delay="0"/>
                                          </p:stCondLst>
                                        </p:cTn>
                                        <p:tgtEl>
                                          <p:spTgt spid="54"/>
                                        </p:tgtEl>
                                        <p:attrNameLst>
                                          <p:attrName>style.visibility</p:attrName>
                                        </p:attrNameLst>
                                      </p:cBhvr>
                                      <p:to>
                                        <p:strVal val="visible"/>
                                      </p:to>
                                    </p:set>
                                    <p:anim calcmode="lin" valueType="num">
                                      <p:cBhvr additive="base">
                                        <p:cTn dur="500" fill="hold" id="45"/>
                                        <p:tgtEl>
                                          <p:spTgt spid="54"/>
                                        </p:tgtEl>
                                        <p:attrNameLst>
                                          <p:attrName>ppt_x</p:attrName>
                                        </p:attrNameLst>
                                      </p:cBhvr>
                                      <p:tavLst>
                                        <p:tav tm="0">
                                          <p:val>
                                            <p:strVal val="#ppt_x"/>
                                          </p:val>
                                        </p:tav>
                                        <p:tav tm="100000">
                                          <p:val>
                                            <p:strVal val="#ppt_x"/>
                                          </p:val>
                                        </p:tav>
                                      </p:tavLst>
                                    </p:anim>
                                    <p:anim calcmode="lin" valueType="num">
                                      <p:cBhvr additive="base">
                                        <p:cTn dur="500" fill="hold" id="46"/>
                                        <p:tgtEl>
                                          <p:spTgt spid="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6"/>
      <p:bldP grpId="0" spid="36"/>
      <p:bldP grpId="0" spid="54"/>
      <p:bldP grpId="0" spid="11"/>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3729627" y="1550550"/>
            <a:ext cx="4216340" cy="2431158"/>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3792784" y="1838384"/>
            <a:ext cx="4080801" cy="1988820"/>
          </a:xfrm>
          <a:prstGeom prst="rect">
            <a:avLst/>
          </a:prstGeom>
        </p:spPr>
        <p:txBody>
          <a:bodyPr bIns="34290" lIns="68580" rIns="68580" tIns="34290" wrap="square">
            <a:spAutoFit/>
          </a:bodyPr>
          <a:lstStyle/>
          <a:p>
            <a:pPr indent="-285750" marL="285750">
              <a:lnSpc>
                <a:spcPct val="150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国务院卫生行政主管部门按照分类指导、快速反应的要求，制定全国突发事件应急预案，报请国务院批准。</a:t>
            </a:r>
          </a:p>
          <a:p>
            <a:pPr indent="-285750" marL="285750">
              <a:lnSpc>
                <a:spcPct val="150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省、自治区、直辖市人民政府根据全国突发事件应急预案，结合本地实际情况，制定本行政区域的突发事件应急预案。</a:t>
            </a:r>
          </a:p>
        </p:txBody>
      </p:sp>
      <p:sp>
        <p:nvSpPr>
          <p:cNvPr id="12" name="矩形 11"/>
          <p:cNvSpPr/>
          <p:nvPr/>
        </p:nvSpPr>
        <p:spPr>
          <a:xfrm>
            <a:off x="4773679" y="1352550"/>
            <a:ext cx="2128236"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【第十条】</a:t>
            </a:r>
          </a:p>
        </p:txBody>
      </p:sp>
      <p:pic>
        <p:nvPicPr>
          <p:cNvPr id="15" name="图片 14"/>
          <p:cNvPicPr>
            <a:picLocks noChangeAspect="1"/>
          </p:cNvPicPr>
          <p:nvPr/>
        </p:nvPicPr>
        <p:blipFill>
          <a:blip r:embed="rId3">
            <a:extLst>
              <a:ext uri="{28A0092B-C50C-407E-A947-70E740481C1C}">
                <a14:useLocalDpi val="0"/>
              </a:ext>
            </a:extLst>
          </a:blip>
          <a:stretch>
            <a:fillRect/>
          </a:stretch>
        </p:blipFill>
        <p:spPr>
          <a:xfrm>
            <a:off x="914400" y="1470576"/>
            <a:ext cx="2514600" cy="2511132"/>
          </a:xfrm>
          <a:prstGeom prst="rect">
            <a:avLst/>
          </a:prstGeom>
        </p:spPr>
      </p:pic>
    </p:spTree>
    <p:extLst>
      <p:ext uri="{BB962C8B-B14F-4D97-AF65-F5344CB8AC3E}">
        <p14:creationId val="3310688302"/>
      </p:ext>
    </p:extLst>
  </p:cSld>
  <p:clrMapOvr>
    <a:masterClrMapping/>
  </p:clrMapOvr>
  <mc:AlternateContent>
    <mc:Choice Requires="p14">
      <p:transition advTm="4000" p14:dur="1200" spd="slow">
        <p14:prism/>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15"/>
                                        </p:tgtEl>
                                        <p:attrNameLst>
                                          <p:attrName>style.visibility</p:attrName>
                                        </p:attrNameLst>
                                      </p:cBhvr>
                                      <p:to>
                                        <p:strVal val="visible"/>
                                      </p:to>
                                    </p:set>
                                    <p:animEffect filter="fade" transition="in">
                                      <p:cBhvr>
                                        <p:cTn dur="1000" id="7"/>
                                        <p:tgtEl>
                                          <p:spTgt spid="15"/>
                                        </p:tgtEl>
                                      </p:cBhvr>
                                    </p:animEffect>
                                    <p:anim calcmode="lin" valueType="num">
                                      <p:cBhvr>
                                        <p:cTn dur="1000" fill="hold" id="8"/>
                                        <p:tgtEl>
                                          <p:spTgt spid="15"/>
                                        </p:tgtEl>
                                        <p:attrNameLst>
                                          <p:attrName>ppt_x</p:attrName>
                                        </p:attrNameLst>
                                      </p:cBhvr>
                                      <p:tavLst>
                                        <p:tav tm="0">
                                          <p:val>
                                            <p:strVal val="#ppt_x"/>
                                          </p:val>
                                        </p:tav>
                                        <p:tav tm="100000">
                                          <p:val>
                                            <p:strVal val="#ppt_x"/>
                                          </p:val>
                                        </p:tav>
                                      </p:tavLst>
                                    </p:anim>
                                    <p:anim calcmode="lin" valueType="num">
                                      <p:cBhvr>
                                        <p:cTn dur="1000" fill="hold" id="9"/>
                                        <p:tgtEl>
                                          <p:spTgt spid="15"/>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53" presetSubtype="0">
                                  <p:stCondLst>
                                    <p:cond delay="0"/>
                                  </p:stCondLst>
                                  <p:childTnLst>
                                    <p:set>
                                      <p:cBhvr>
                                        <p:cTn dur="1" fill="hold" id="12">
                                          <p:stCondLst>
                                            <p:cond delay="0"/>
                                          </p:stCondLst>
                                        </p:cTn>
                                        <p:tgtEl>
                                          <p:spTgt spid="12"/>
                                        </p:tgtEl>
                                        <p:attrNameLst>
                                          <p:attrName>style.visibility</p:attrName>
                                        </p:attrNameLst>
                                      </p:cBhvr>
                                      <p:to>
                                        <p:strVal val="visible"/>
                                      </p:to>
                                    </p:set>
                                    <p:anim calcmode="lin" valueType="num">
                                      <p:cBhvr>
                                        <p:cTn dur="500" fill="hold" id="13"/>
                                        <p:tgtEl>
                                          <p:spTgt spid="12"/>
                                        </p:tgtEl>
                                        <p:attrNameLst>
                                          <p:attrName>ppt_w</p:attrName>
                                        </p:attrNameLst>
                                      </p:cBhvr>
                                      <p:tavLst>
                                        <p:tav tm="0">
                                          <p:val>
                                            <p:fltVal val="0"/>
                                          </p:val>
                                        </p:tav>
                                        <p:tav tm="100000">
                                          <p:val>
                                            <p:strVal val="#ppt_w"/>
                                          </p:val>
                                        </p:tav>
                                      </p:tavLst>
                                    </p:anim>
                                    <p:anim calcmode="lin" valueType="num">
                                      <p:cBhvr>
                                        <p:cTn dur="500" fill="hold" id="14"/>
                                        <p:tgtEl>
                                          <p:spTgt spid="12"/>
                                        </p:tgtEl>
                                        <p:attrNameLst>
                                          <p:attrName>ppt_h</p:attrName>
                                        </p:attrNameLst>
                                      </p:cBhvr>
                                      <p:tavLst>
                                        <p:tav tm="0">
                                          <p:val>
                                            <p:fltVal val="0"/>
                                          </p:val>
                                        </p:tav>
                                        <p:tav tm="100000">
                                          <p:val>
                                            <p:strVal val="#ppt_h"/>
                                          </p:val>
                                        </p:tav>
                                      </p:tavLst>
                                    </p:anim>
                                    <p:animEffect filter="fade" transition="in">
                                      <p:cBhvr>
                                        <p:cTn dur="500" id="15"/>
                                        <p:tgtEl>
                                          <p:spTgt spid="12"/>
                                        </p:tgtEl>
                                      </p:cBhvr>
                                    </p:animEffect>
                                  </p:childTnLst>
                                </p:cTn>
                              </p:par>
                            </p:childTnLst>
                          </p:cTn>
                        </p:par>
                        <p:par>
                          <p:cTn fill="hold" id="16" nodeType="afterGroup">
                            <p:stCondLst>
                              <p:cond delay="1500"/>
                            </p:stCondLst>
                            <p:childTnLst>
                              <p:par>
                                <p:cTn fill="hold" grpId="0" id="17" nodeType="afterEffect" presetClass="entr" presetID="12" presetSubtype="1">
                                  <p:stCondLst>
                                    <p:cond delay="0"/>
                                  </p:stCondLst>
                                  <p:childTnLst>
                                    <p:set>
                                      <p:cBhvr>
                                        <p:cTn dur="1" fill="hold" id="18">
                                          <p:stCondLst>
                                            <p:cond delay="0"/>
                                          </p:stCondLst>
                                        </p:cTn>
                                        <p:tgtEl>
                                          <p:spTgt spid="10"/>
                                        </p:tgtEl>
                                        <p:attrNameLst>
                                          <p:attrName>style.visibility</p:attrName>
                                        </p:attrNameLst>
                                      </p:cBhvr>
                                      <p:to>
                                        <p:strVal val="visible"/>
                                      </p:to>
                                    </p:set>
                                    <p:anim calcmode="lin" valueType="num">
                                      <p:cBhvr additive="base">
                                        <p:cTn dur="500" id="19"/>
                                        <p:tgtEl>
                                          <p:spTgt spid="10"/>
                                        </p:tgtEl>
                                        <p:attrNameLst>
                                          <p:attrName>ppt_y</p:attrName>
                                        </p:attrNameLst>
                                      </p:cBhvr>
                                      <p:tavLst>
                                        <p:tav tm="0">
                                          <p:val>
                                            <p:strVal val="#ppt_y-#ppt_h*1.125000"/>
                                          </p:val>
                                        </p:tav>
                                        <p:tav tm="100000">
                                          <p:val>
                                            <p:strVal val="#ppt_y"/>
                                          </p:val>
                                        </p:tav>
                                      </p:tavLst>
                                    </p:anim>
                                    <p:animEffect filter="wipe(down)" transition="in">
                                      <p:cBhvr>
                                        <p:cTn dur="500" id="20"/>
                                        <p:tgtEl>
                                          <p:spTgt spid="10"/>
                                        </p:tgtEl>
                                      </p:cBhvr>
                                    </p:animEffect>
                                  </p:childTnLst>
                                </p:cTn>
                              </p:par>
                            </p:childTnLst>
                          </p:cTn>
                        </p:par>
                        <p:par>
                          <p:cTn fill="hold" id="21" nodeType="afterGroup">
                            <p:stCondLst>
                              <p:cond delay="2000"/>
                            </p:stCondLst>
                            <p:childTnLst>
                              <p:par>
                                <p:cTn fill="hold" grpId="0" id="22" nodeType="afterEffect" presetClass="entr" presetID="22" presetSubtype="8">
                                  <p:stCondLst>
                                    <p:cond delay="0"/>
                                  </p:stCondLst>
                                  <p:childTnLst>
                                    <p:set>
                                      <p:cBhvr>
                                        <p:cTn dur="1" fill="hold" id="23">
                                          <p:stCondLst>
                                            <p:cond delay="0"/>
                                          </p:stCondLst>
                                        </p:cTn>
                                        <p:tgtEl>
                                          <p:spTgt spid="11"/>
                                        </p:tgtEl>
                                        <p:attrNameLst>
                                          <p:attrName>style.visibility</p:attrName>
                                        </p:attrNameLst>
                                      </p:cBhvr>
                                      <p:to>
                                        <p:strVal val="visible"/>
                                      </p:to>
                                    </p:set>
                                    <p:animEffect filter="wipe(left)" transition="in">
                                      <p:cBhvr>
                                        <p:cTn dur="500" id="24"/>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Pentagon 35"/>
          <p:cNvSpPr/>
          <p:nvPr/>
        </p:nvSpPr>
        <p:spPr>
          <a:xfrm>
            <a:off x="974567" y="1192612"/>
            <a:ext cx="7200000" cy="2427294"/>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4" name="矩形 13"/>
          <p:cNvSpPr/>
          <p:nvPr/>
        </p:nvSpPr>
        <p:spPr>
          <a:xfrm>
            <a:off x="3096000" y="994611"/>
            <a:ext cx="2952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【第十一条】 应急预案</a:t>
            </a:r>
          </a:p>
        </p:txBody>
      </p:sp>
      <p:sp>
        <p:nvSpPr>
          <p:cNvPr id="16" name="矩形 15"/>
          <p:cNvSpPr/>
          <p:nvPr/>
        </p:nvSpPr>
        <p:spPr>
          <a:xfrm>
            <a:off x="1115615" y="1472394"/>
            <a:ext cx="6991341" cy="324612"/>
          </a:xfrm>
          <a:prstGeom prst="rect">
            <a:avLst/>
          </a:prstGeom>
        </p:spPr>
        <p:txBody>
          <a:bodyPr bIns="34290" lIns="68580" rIns="68580" tIns="34290" wrap="square">
            <a:spAutoFit/>
          </a:bodyPr>
          <a:lstStyle/>
          <a:p>
            <a:pPr>
              <a:lnSpc>
                <a:spcPct val="120000"/>
              </a:lnSpc>
              <a:buClr>
                <a:srgbClr val="E20000"/>
              </a:buClr>
            </a:pPr>
            <a:r>
              <a:rPr altLang="en-US" lang="zh-CN" sz="1400">
                <a:solidFill>
                  <a:srgbClr val="E20000"/>
                </a:solidFill>
                <a:latin charset="-122" panose="020b0503020204020204" pitchFamily="34" typeface="微软雅黑"/>
                <a:ea charset="-122" panose="020b0503020204020204" pitchFamily="34" typeface="微软雅黑"/>
              </a:rPr>
              <a:t>全国突发事件应急预案应当包括以下主要内容：</a:t>
            </a:r>
          </a:p>
        </p:txBody>
      </p:sp>
      <p:sp>
        <p:nvSpPr>
          <p:cNvPr id="38" name="矩形 37"/>
          <p:cNvSpPr/>
          <p:nvPr/>
        </p:nvSpPr>
        <p:spPr>
          <a:xfrm>
            <a:off x="1000594" y="1800176"/>
            <a:ext cx="3136692" cy="1802130"/>
          </a:xfrm>
          <a:prstGeom prst="rect">
            <a:avLst/>
          </a:prstGeom>
        </p:spPr>
        <p:txBody>
          <a:bodyPr bIns="34290" lIns="68580" rIns="68580" tIns="34290" wrap="square">
            <a:spAutoFit/>
          </a:bodyPr>
          <a:lstStyle/>
          <a:p>
            <a:pPr>
              <a:lnSpc>
                <a:spcPct val="125000"/>
              </a:lnSpc>
              <a:buClr>
                <a:srgbClr val="E20000"/>
              </a:buClr>
            </a:pPr>
            <a:r>
              <a:rPr altLang="en-US" lang="zh-CN" sz="1300">
                <a:latin charset="-122" panose="020b0503020204020204" pitchFamily="34" typeface="微软雅黑"/>
                <a:ea charset="-122" panose="020b0503020204020204" pitchFamily="34" typeface="微软雅黑"/>
              </a:rPr>
              <a:t>（一）突发事件应急处理指挥部的组成和相关部门的职责；</a:t>
            </a:r>
          </a:p>
          <a:p>
            <a:pPr>
              <a:lnSpc>
                <a:spcPct val="125000"/>
              </a:lnSpc>
              <a:buClr>
                <a:srgbClr val="E20000"/>
              </a:buClr>
            </a:pPr>
            <a:r>
              <a:rPr altLang="en-US" lang="zh-CN" sz="1300">
                <a:latin charset="-122" panose="020b0503020204020204" pitchFamily="34" typeface="微软雅黑"/>
                <a:ea charset="-122" panose="020b0503020204020204" pitchFamily="34" typeface="微软雅黑"/>
              </a:rPr>
              <a:t>（二）突发事件的监测与预警；</a:t>
            </a:r>
          </a:p>
          <a:p>
            <a:pPr>
              <a:lnSpc>
                <a:spcPct val="125000"/>
              </a:lnSpc>
              <a:buClr>
                <a:srgbClr val="E20000"/>
              </a:buClr>
            </a:pPr>
            <a:r>
              <a:rPr altLang="en-US" lang="zh-CN" sz="1300">
                <a:latin charset="-122" panose="020b0503020204020204" pitchFamily="34" typeface="微软雅黑"/>
                <a:ea charset="-122" panose="020b0503020204020204" pitchFamily="34" typeface="微软雅黑"/>
              </a:rPr>
              <a:t>（三）突发事件信息的收集、分析、报告、通报制度；</a:t>
            </a:r>
          </a:p>
          <a:p>
            <a:pPr>
              <a:lnSpc>
                <a:spcPct val="125000"/>
              </a:lnSpc>
              <a:buClr>
                <a:srgbClr val="E20000"/>
              </a:buClr>
            </a:pPr>
            <a:r>
              <a:rPr altLang="en-US" lang="zh-CN" sz="1300">
                <a:latin charset="-122" panose="020b0503020204020204" pitchFamily="34" typeface="微软雅黑"/>
                <a:ea charset="-122" panose="020b0503020204020204" pitchFamily="34" typeface="微软雅黑"/>
              </a:rPr>
              <a:t>（四）突发事件应急处理技术和监测机构及其任务；</a:t>
            </a:r>
          </a:p>
        </p:txBody>
      </p:sp>
      <p:sp>
        <p:nvSpPr>
          <p:cNvPr id="39" name="矩形 38"/>
          <p:cNvSpPr/>
          <p:nvPr/>
        </p:nvSpPr>
        <p:spPr>
          <a:xfrm>
            <a:off x="4347148" y="1800176"/>
            <a:ext cx="3793613" cy="1306830"/>
          </a:xfrm>
          <a:prstGeom prst="rect">
            <a:avLst/>
          </a:prstGeom>
        </p:spPr>
        <p:txBody>
          <a:bodyPr bIns="34290" lIns="68580" rIns="68580" tIns="34290" wrap="square">
            <a:spAutoFit/>
          </a:bodyPr>
          <a:lstStyle/>
          <a:p>
            <a:pPr>
              <a:lnSpc>
                <a:spcPct val="125000"/>
              </a:lnSpc>
              <a:buClr>
                <a:srgbClr val="E20000"/>
              </a:buClr>
            </a:pPr>
            <a:r>
              <a:rPr altLang="en-US" lang="zh-CN" sz="1300">
                <a:latin charset="-122" panose="020b0503020204020204" pitchFamily="34" typeface="微软雅黑"/>
                <a:ea charset="-122" panose="020b0503020204020204" pitchFamily="34" typeface="微软雅黑"/>
              </a:rPr>
              <a:t>（五）突发事件的分级和应急处理工作方案；</a:t>
            </a:r>
          </a:p>
          <a:p>
            <a:pPr>
              <a:lnSpc>
                <a:spcPct val="125000"/>
              </a:lnSpc>
              <a:buClr>
                <a:srgbClr val="E20000"/>
              </a:buClr>
            </a:pPr>
            <a:r>
              <a:rPr altLang="en-US" lang="zh-CN" sz="1300">
                <a:latin charset="-122" panose="020b0503020204020204" pitchFamily="34" typeface="微软雅黑"/>
                <a:ea charset="-122" panose="020b0503020204020204" pitchFamily="34" typeface="微软雅黑"/>
              </a:rPr>
              <a:t>（六）突发事件预防、现场控制，应急设施、设备、救治药品和医疗器械以及其他物资和技术的储备与调度；</a:t>
            </a:r>
          </a:p>
          <a:p>
            <a:pPr>
              <a:lnSpc>
                <a:spcPct val="125000"/>
              </a:lnSpc>
              <a:buClr>
                <a:srgbClr val="E20000"/>
              </a:buClr>
            </a:pPr>
            <a:r>
              <a:rPr altLang="en-US" lang="zh-CN" sz="1300">
                <a:latin charset="-122" panose="020b0503020204020204" pitchFamily="34" typeface="微软雅黑"/>
                <a:ea charset="-122" panose="020b0503020204020204" pitchFamily="34" typeface="微软雅黑"/>
              </a:rPr>
              <a:t>（七）突发事件应急处理专业队伍的建设和培训。</a:t>
            </a:r>
          </a:p>
        </p:txBody>
      </p:sp>
      <p:sp>
        <p:nvSpPr>
          <p:cNvPr id="40" name="Pentagon 35"/>
          <p:cNvSpPr/>
          <p:nvPr/>
        </p:nvSpPr>
        <p:spPr>
          <a:xfrm>
            <a:off x="974567" y="4015637"/>
            <a:ext cx="7200000" cy="726130"/>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41" name="矩形 40"/>
          <p:cNvSpPr/>
          <p:nvPr/>
        </p:nvSpPr>
        <p:spPr>
          <a:xfrm>
            <a:off x="3545440" y="3817636"/>
            <a:ext cx="2053121"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【第十二条】</a:t>
            </a:r>
          </a:p>
        </p:txBody>
      </p:sp>
      <p:sp>
        <p:nvSpPr>
          <p:cNvPr id="42" name="矩形 41"/>
          <p:cNvSpPr/>
          <p:nvPr/>
        </p:nvSpPr>
        <p:spPr>
          <a:xfrm>
            <a:off x="1000593" y="4297323"/>
            <a:ext cx="7142814" cy="644652"/>
          </a:xfrm>
          <a:prstGeom prst="rect">
            <a:avLst/>
          </a:prstGeom>
        </p:spPr>
        <p:txBody>
          <a:bodyPr bIns="34290" lIns="68580" rIns="68580" tIns="34290" wrap="square">
            <a:spAutoFit/>
          </a:bodyPr>
          <a:lstStyle/>
          <a:p>
            <a:pPr>
              <a:lnSpc>
                <a:spcPct val="135000"/>
              </a:lnSpc>
              <a:buClr>
                <a:srgbClr val="E20000"/>
              </a:buClr>
            </a:pPr>
            <a:r>
              <a:rPr altLang="en-US" lang="zh-CN" smtClean="0" sz="1400">
                <a:latin charset="-122" panose="020b0503020204020204" pitchFamily="34" typeface="微软雅黑"/>
                <a:ea charset="-122" panose="020b0503020204020204" pitchFamily="34" typeface="微软雅黑"/>
              </a:rPr>
              <a:t>         突发事件应急预案应当根据突发事件的变化和实施中发现的问题及时进行修订、补充。</a:t>
            </a:r>
          </a:p>
        </p:txBody>
      </p:sp>
    </p:spTree>
    <p:extLst>
      <p:ext uri="{BB962C8B-B14F-4D97-AF65-F5344CB8AC3E}">
        <p14:creationId val="2933068414"/>
      </p:ext>
    </p:extLst>
  </p:cSld>
  <p:clrMapOvr>
    <a:masterClrMapping/>
  </p:clrMapOvr>
  <mc:AlternateContent>
    <mc:Choice Requires="p14">
      <p:transition advTm="4000" p14:dur="1200" spd="slow">
        <p14:prism/>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p:cTn dur="500" fill="hold" id="7"/>
                                        <p:tgtEl>
                                          <p:spTgt spid="14"/>
                                        </p:tgtEl>
                                        <p:attrNameLst>
                                          <p:attrName>ppt_w</p:attrName>
                                        </p:attrNameLst>
                                      </p:cBhvr>
                                      <p:tavLst>
                                        <p:tav tm="0">
                                          <p:val>
                                            <p:fltVal val="0"/>
                                          </p:val>
                                        </p:tav>
                                        <p:tav tm="100000">
                                          <p:val>
                                            <p:strVal val="#ppt_w"/>
                                          </p:val>
                                        </p:tav>
                                      </p:tavLst>
                                    </p:anim>
                                    <p:anim calcmode="lin" valueType="num">
                                      <p:cBhvr>
                                        <p:cTn dur="500" fill="hold" id="8"/>
                                        <p:tgtEl>
                                          <p:spTgt spid="14"/>
                                        </p:tgtEl>
                                        <p:attrNameLst>
                                          <p:attrName>ppt_h</p:attrName>
                                        </p:attrNameLst>
                                      </p:cBhvr>
                                      <p:tavLst>
                                        <p:tav tm="0">
                                          <p:val>
                                            <p:fltVal val="0"/>
                                          </p:val>
                                        </p:tav>
                                        <p:tav tm="100000">
                                          <p:val>
                                            <p:strVal val="#ppt_h"/>
                                          </p:val>
                                        </p:tav>
                                      </p:tavLst>
                                    </p:anim>
                                    <p:animEffect filter="fade" transition="in">
                                      <p:cBhvr>
                                        <p:cTn dur="500" id="9"/>
                                        <p:tgtEl>
                                          <p:spTgt spid="14"/>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9"/>
                                        </p:tgtEl>
                                        <p:attrNameLst>
                                          <p:attrName>style.visibility</p:attrName>
                                        </p:attrNameLst>
                                      </p:cBhvr>
                                      <p:to>
                                        <p:strVal val="visible"/>
                                      </p:to>
                                    </p:set>
                                    <p:anim calcmode="lin" valueType="num">
                                      <p:cBhvr additive="base">
                                        <p:cTn dur="500" id="13"/>
                                        <p:tgtEl>
                                          <p:spTgt spid="9"/>
                                        </p:tgtEl>
                                        <p:attrNameLst>
                                          <p:attrName>ppt_y</p:attrName>
                                        </p:attrNameLst>
                                      </p:cBhvr>
                                      <p:tavLst>
                                        <p:tav tm="0">
                                          <p:val>
                                            <p:strVal val="#ppt_y-#ppt_h*1.125000"/>
                                          </p:val>
                                        </p:tav>
                                        <p:tav tm="100000">
                                          <p:val>
                                            <p:strVal val="#ppt_y"/>
                                          </p:val>
                                        </p:tav>
                                      </p:tavLst>
                                    </p:anim>
                                    <p:animEffect filter="wipe(down)" transition="in">
                                      <p:cBhvr>
                                        <p:cTn dur="500" id="14"/>
                                        <p:tgtEl>
                                          <p:spTgt spid="9"/>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6"/>
                                        </p:tgtEl>
                                        <p:attrNameLst>
                                          <p:attrName>style.visibility</p:attrName>
                                        </p:attrNameLst>
                                      </p:cBhvr>
                                      <p:to>
                                        <p:strVal val="visible"/>
                                      </p:to>
                                    </p:set>
                                    <p:animEffect filter="wipe(left)" transition="in">
                                      <p:cBhvr>
                                        <p:cTn dur="500" id="18"/>
                                        <p:tgtEl>
                                          <p:spTgt spid="16"/>
                                        </p:tgtEl>
                                      </p:cBhvr>
                                    </p:animEffect>
                                  </p:childTnLst>
                                </p:cTn>
                              </p:par>
                            </p:childTnLst>
                          </p:cTn>
                        </p:par>
                        <p:par>
                          <p:cTn fill="hold" id="19" nodeType="afterGroup">
                            <p:stCondLst>
                              <p:cond delay="1500"/>
                            </p:stCondLst>
                            <p:childTnLst>
                              <p:par>
                                <p:cTn fill="hold" grpId="0" id="20" nodeType="afterEffect" presetClass="entr" presetID="22" presetSubtype="8">
                                  <p:stCondLst>
                                    <p:cond delay="0"/>
                                  </p:stCondLst>
                                  <p:childTnLst>
                                    <p:set>
                                      <p:cBhvr>
                                        <p:cTn dur="1" fill="hold" id="21">
                                          <p:stCondLst>
                                            <p:cond delay="0"/>
                                          </p:stCondLst>
                                        </p:cTn>
                                        <p:tgtEl>
                                          <p:spTgt spid="38"/>
                                        </p:tgtEl>
                                        <p:attrNameLst>
                                          <p:attrName>style.visibility</p:attrName>
                                        </p:attrNameLst>
                                      </p:cBhvr>
                                      <p:to>
                                        <p:strVal val="visible"/>
                                      </p:to>
                                    </p:set>
                                    <p:animEffect filter="wipe(left)" transition="in">
                                      <p:cBhvr>
                                        <p:cTn dur="500" id="22"/>
                                        <p:tgtEl>
                                          <p:spTgt spid="38"/>
                                        </p:tgtEl>
                                      </p:cBhvr>
                                    </p:animEffect>
                                  </p:childTnLst>
                                </p:cTn>
                              </p:par>
                            </p:childTnLst>
                          </p:cTn>
                        </p:par>
                        <p:par>
                          <p:cTn fill="hold" id="23" nodeType="afterGroup">
                            <p:stCondLst>
                              <p:cond delay="2000"/>
                            </p:stCondLst>
                            <p:childTnLst>
                              <p:par>
                                <p:cTn fill="hold" grpId="0" id="24" nodeType="afterEffect" presetClass="entr" presetID="22" presetSubtype="8">
                                  <p:stCondLst>
                                    <p:cond delay="0"/>
                                  </p:stCondLst>
                                  <p:childTnLst>
                                    <p:set>
                                      <p:cBhvr>
                                        <p:cTn dur="1" fill="hold" id="25">
                                          <p:stCondLst>
                                            <p:cond delay="0"/>
                                          </p:stCondLst>
                                        </p:cTn>
                                        <p:tgtEl>
                                          <p:spTgt spid="39"/>
                                        </p:tgtEl>
                                        <p:attrNameLst>
                                          <p:attrName>style.visibility</p:attrName>
                                        </p:attrNameLst>
                                      </p:cBhvr>
                                      <p:to>
                                        <p:strVal val="visible"/>
                                      </p:to>
                                    </p:set>
                                    <p:animEffect filter="wipe(left)" transition="in">
                                      <p:cBhvr>
                                        <p:cTn dur="500" id="26"/>
                                        <p:tgtEl>
                                          <p:spTgt spid="39"/>
                                        </p:tgtEl>
                                      </p:cBhvr>
                                    </p:animEffect>
                                  </p:childTnLst>
                                </p:cTn>
                              </p:par>
                            </p:childTnLst>
                          </p:cTn>
                        </p:par>
                        <p:par>
                          <p:cTn fill="hold" id="27" nodeType="afterGroup">
                            <p:stCondLst>
                              <p:cond delay="2500"/>
                            </p:stCondLst>
                            <p:childTnLst>
                              <p:par>
                                <p:cTn fill="hold" grpId="0" id="28" nodeType="afterEffect" presetClass="entr" presetID="53" presetSubtype="0">
                                  <p:stCondLst>
                                    <p:cond delay="0"/>
                                  </p:stCondLst>
                                  <p:childTnLst>
                                    <p:set>
                                      <p:cBhvr>
                                        <p:cTn dur="1" fill="hold" id="29">
                                          <p:stCondLst>
                                            <p:cond delay="0"/>
                                          </p:stCondLst>
                                        </p:cTn>
                                        <p:tgtEl>
                                          <p:spTgt spid="41"/>
                                        </p:tgtEl>
                                        <p:attrNameLst>
                                          <p:attrName>style.visibility</p:attrName>
                                        </p:attrNameLst>
                                      </p:cBhvr>
                                      <p:to>
                                        <p:strVal val="visible"/>
                                      </p:to>
                                    </p:set>
                                    <p:anim calcmode="lin" valueType="num">
                                      <p:cBhvr>
                                        <p:cTn dur="500" fill="hold" id="30"/>
                                        <p:tgtEl>
                                          <p:spTgt spid="41"/>
                                        </p:tgtEl>
                                        <p:attrNameLst>
                                          <p:attrName>ppt_w</p:attrName>
                                        </p:attrNameLst>
                                      </p:cBhvr>
                                      <p:tavLst>
                                        <p:tav tm="0">
                                          <p:val>
                                            <p:fltVal val="0"/>
                                          </p:val>
                                        </p:tav>
                                        <p:tav tm="100000">
                                          <p:val>
                                            <p:strVal val="#ppt_w"/>
                                          </p:val>
                                        </p:tav>
                                      </p:tavLst>
                                    </p:anim>
                                    <p:anim calcmode="lin" valueType="num">
                                      <p:cBhvr>
                                        <p:cTn dur="500" fill="hold" id="31"/>
                                        <p:tgtEl>
                                          <p:spTgt spid="41"/>
                                        </p:tgtEl>
                                        <p:attrNameLst>
                                          <p:attrName>ppt_h</p:attrName>
                                        </p:attrNameLst>
                                      </p:cBhvr>
                                      <p:tavLst>
                                        <p:tav tm="0">
                                          <p:val>
                                            <p:fltVal val="0"/>
                                          </p:val>
                                        </p:tav>
                                        <p:tav tm="100000">
                                          <p:val>
                                            <p:strVal val="#ppt_h"/>
                                          </p:val>
                                        </p:tav>
                                      </p:tavLst>
                                    </p:anim>
                                    <p:animEffect filter="fade" transition="in">
                                      <p:cBhvr>
                                        <p:cTn dur="500" id="32"/>
                                        <p:tgtEl>
                                          <p:spTgt spid="41"/>
                                        </p:tgtEl>
                                      </p:cBhvr>
                                    </p:animEffect>
                                  </p:childTnLst>
                                </p:cTn>
                              </p:par>
                            </p:childTnLst>
                          </p:cTn>
                        </p:par>
                        <p:par>
                          <p:cTn fill="hold" id="33" nodeType="afterGroup">
                            <p:stCondLst>
                              <p:cond delay="3000"/>
                            </p:stCondLst>
                            <p:childTnLst>
                              <p:par>
                                <p:cTn fill="hold" grpId="0" id="34" nodeType="afterEffect" presetClass="entr" presetID="12" presetSubtype="1">
                                  <p:stCondLst>
                                    <p:cond delay="0"/>
                                  </p:stCondLst>
                                  <p:childTnLst>
                                    <p:set>
                                      <p:cBhvr>
                                        <p:cTn dur="1" fill="hold" id="35">
                                          <p:stCondLst>
                                            <p:cond delay="0"/>
                                          </p:stCondLst>
                                        </p:cTn>
                                        <p:tgtEl>
                                          <p:spTgt spid="40"/>
                                        </p:tgtEl>
                                        <p:attrNameLst>
                                          <p:attrName>style.visibility</p:attrName>
                                        </p:attrNameLst>
                                      </p:cBhvr>
                                      <p:to>
                                        <p:strVal val="visible"/>
                                      </p:to>
                                    </p:set>
                                    <p:anim calcmode="lin" valueType="num">
                                      <p:cBhvr additive="base">
                                        <p:cTn dur="500" id="36"/>
                                        <p:tgtEl>
                                          <p:spTgt spid="40"/>
                                        </p:tgtEl>
                                        <p:attrNameLst>
                                          <p:attrName>ppt_y</p:attrName>
                                        </p:attrNameLst>
                                      </p:cBhvr>
                                      <p:tavLst>
                                        <p:tav tm="0">
                                          <p:val>
                                            <p:strVal val="#ppt_y-#ppt_h*1.125000"/>
                                          </p:val>
                                        </p:tav>
                                        <p:tav tm="100000">
                                          <p:val>
                                            <p:strVal val="#ppt_y"/>
                                          </p:val>
                                        </p:tav>
                                      </p:tavLst>
                                    </p:anim>
                                    <p:animEffect filter="wipe(down)" transition="in">
                                      <p:cBhvr>
                                        <p:cTn dur="500" id="37"/>
                                        <p:tgtEl>
                                          <p:spTgt spid="40"/>
                                        </p:tgtEl>
                                      </p:cBhvr>
                                    </p:animEffect>
                                  </p:childTnLst>
                                </p:cTn>
                              </p:par>
                            </p:childTnLst>
                          </p:cTn>
                        </p:par>
                        <p:par>
                          <p:cTn fill="hold" id="38" nodeType="afterGroup">
                            <p:stCondLst>
                              <p:cond delay="3500"/>
                            </p:stCondLst>
                            <p:childTnLst>
                              <p:par>
                                <p:cTn fill="hold" grpId="0" id="39" nodeType="afterEffect" presetClass="entr" presetID="22" presetSubtype="8">
                                  <p:stCondLst>
                                    <p:cond delay="0"/>
                                  </p:stCondLst>
                                  <p:childTnLst>
                                    <p:set>
                                      <p:cBhvr>
                                        <p:cTn dur="1" fill="hold" id="40">
                                          <p:stCondLst>
                                            <p:cond delay="0"/>
                                          </p:stCondLst>
                                        </p:cTn>
                                        <p:tgtEl>
                                          <p:spTgt spid="42"/>
                                        </p:tgtEl>
                                        <p:attrNameLst>
                                          <p:attrName>style.visibility</p:attrName>
                                        </p:attrNameLst>
                                      </p:cBhvr>
                                      <p:to>
                                        <p:strVal val="visible"/>
                                      </p:to>
                                    </p:set>
                                    <p:animEffect filter="wipe(left)" transition="in">
                                      <p:cBhvr>
                                        <p:cTn dur="500" id="41"/>
                                        <p:tgtEl>
                                          <p:spTgt spid="4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4"/>
      <p:bldP grpId="0" spid="16"/>
      <p:bldP grpId="0" spid="38"/>
      <p:bldP grpId="0" spid="39"/>
      <p:bldP grpId="0" spid="40"/>
      <p:bldP grpId="0" spid="41"/>
      <p:bldP grpId="0" spid="42"/>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9" name="Pentagon 35"/>
          <p:cNvSpPr/>
          <p:nvPr/>
        </p:nvSpPr>
        <p:spPr>
          <a:xfrm>
            <a:off x="974567" y="1161739"/>
            <a:ext cx="7200000" cy="1506510"/>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40" name="矩形 39"/>
          <p:cNvSpPr/>
          <p:nvPr/>
        </p:nvSpPr>
        <p:spPr>
          <a:xfrm>
            <a:off x="3545440" y="963739"/>
            <a:ext cx="2053121"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【第十三条】</a:t>
            </a:r>
          </a:p>
        </p:txBody>
      </p:sp>
      <p:sp>
        <p:nvSpPr>
          <p:cNvPr id="41" name="矩形 40"/>
          <p:cNvSpPr/>
          <p:nvPr/>
        </p:nvSpPr>
        <p:spPr>
          <a:xfrm>
            <a:off x="1000593" y="1443426"/>
            <a:ext cx="7142814" cy="1135380"/>
          </a:xfrm>
          <a:prstGeom prst="rect">
            <a:avLst/>
          </a:prstGeom>
        </p:spPr>
        <p:txBody>
          <a:bodyPr bIns="34290" lIns="68580" rIns="68580" tIns="34290" wrap="square">
            <a:spAutoFit/>
          </a:bodyPr>
          <a:lstStyle/>
          <a:p>
            <a:pPr indent="-285750" marL="285750">
              <a:lnSpc>
                <a:spcPct val="125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地方各级人民政府应当依照法律、行政法规的规定，做好传染病预防和其他公共卫生工作，防范突发事件的发生。</a:t>
            </a:r>
          </a:p>
          <a:p>
            <a:pPr indent="-285750" marL="285750">
              <a:lnSpc>
                <a:spcPct val="125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县级以上各级人民政府卫生行政主管部门和其他有关部门，应当对公众开展突发事件应急知识的专门教育，增强全社会对突发事件的防范意识和应对能力。</a:t>
            </a:r>
          </a:p>
        </p:txBody>
      </p:sp>
      <p:sp>
        <p:nvSpPr>
          <p:cNvPr id="42" name="Pentagon 35"/>
          <p:cNvSpPr/>
          <p:nvPr/>
        </p:nvSpPr>
        <p:spPr>
          <a:xfrm>
            <a:off x="974567" y="3112349"/>
            <a:ext cx="7200000" cy="1484024"/>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43" name="矩形 42"/>
          <p:cNvSpPr/>
          <p:nvPr/>
        </p:nvSpPr>
        <p:spPr>
          <a:xfrm>
            <a:off x="3545440" y="2914349"/>
            <a:ext cx="2053121"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【第十四条】</a:t>
            </a:r>
          </a:p>
        </p:txBody>
      </p:sp>
      <p:sp>
        <p:nvSpPr>
          <p:cNvPr id="44" name="矩形 43"/>
          <p:cNvSpPr/>
          <p:nvPr/>
        </p:nvSpPr>
        <p:spPr>
          <a:xfrm>
            <a:off x="1000593" y="3394036"/>
            <a:ext cx="7142814" cy="1135380"/>
          </a:xfrm>
          <a:prstGeom prst="rect">
            <a:avLst/>
          </a:prstGeom>
        </p:spPr>
        <p:txBody>
          <a:bodyPr bIns="34290" lIns="68580" rIns="68580" tIns="34290" wrap="square">
            <a:spAutoFit/>
          </a:bodyPr>
          <a:lstStyle/>
          <a:p>
            <a:pPr indent="-285750" marL="285750">
              <a:lnSpc>
                <a:spcPct val="125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国家建立统一的突发事件预防控制体系。</a:t>
            </a:r>
          </a:p>
          <a:p>
            <a:pPr indent="-285750" marL="285750">
              <a:lnSpc>
                <a:spcPct val="125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县级以上地方人民政府应当建立和完善突发事件监测与预警系统。</a:t>
            </a:r>
          </a:p>
          <a:p>
            <a:pPr indent="-285750" marL="285750">
              <a:lnSpc>
                <a:spcPct val="125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县级以上各级人民政府卫生行政主管部门，应当指定机构负责开展突发事件的日常监测，并确保监测与预警系统的正常运行。</a:t>
            </a:r>
          </a:p>
        </p:txBody>
      </p:sp>
    </p:spTree>
    <p:extLst>
      <p:ext uri="{BB962C8B-B14F-4D97-AF65-F5344CB8AC3E}">
        <p14:creationId val="506729334"/>
      </p:ext>
    </p:extLst>
  </p:cSld>
  <p:clrMapOvr>
    <a:masterClrMapping/>
  </p:clrMapOvr>
  <mc:AlternateContent>
    <mc:Choice Requires="p14">
      <p:transition advTm="4000" p14:dur="1200" spd="slow">
        <p14:prism/>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40"/>
                                        </p:tgtEl>
                                        <p:attrNameLst>
                                          <p:attrName>style.visibility</p:attrName>
                                        </p:attrNameLst>
                                      </p:cBhvr>
                                      <p:to>
                                        <p:strVal val="visible"/>
                                      </p:to>
                                    </p:set>
                                    <p:anim calcmode="lin" valueType="num">
                                      <p:cBhvr>
                                        <p:cTn dur="500" fill="hold" id="7"/>
                                        <p:tgtEl>
                                          <p:spTgt spid="40"/>
                                        </p:tgtEl>
                                        <p:attrNameLst>
                                          <p:attrName>ppt_w</p:attrName>
                                        </p:attrNameLst>
                                      </p:cBhvr>
                                      <p:tavLst>
                                        <p:tav tm="0">
                                          <p:val>
                                            <p:fltVal val="0"/>
                                          </p:val>
                                        </p:tav>
                                        <p:tav tm="100000">
                                          <p:val>
                                            <p:strVal val="#ppt_w"/>
                                          </p:val>
                                        </p:tav>
                                      </p:tavLst>
                                    </p:anim>
                                    <p:anim calcmode="lin" valueType="num">
                                      <p:cBhvr>
                                        <p:cTn dur="500" fill="hold" id="8"/>
                                        <p:tgtEl>
                                          <p:spTgt spid="40"/>
                                        </p:tgtEl>
                                        <p:attrNameLst>
                                          <p:attrName>ppt_h</p:attrName>
                                        </p:attrNameLst>
                                      </p:cBhvr>
                                      <p:tavLst>
                                        <p:tav tm="0">
                                          <p:val>
                                            <p:fltVal val="0"/>
                                          </p:val>
                                        </p:tav>
                                        <p:tav tm="100000">
                                          <p:val>
                                            <p:strVal val="#ppt_h"/>
                                          </p:val>
                                        </p:tav>
                                      </p:tavLst>
                                    </p:anim>
                                    <p:animEffect filter="fade" transition="in">
                                      <p:cBhvr>
                                        <p:cTn dur="500" id="9"/>
                                        <p:tgtEl>
                                          <p:spTgt spid="40"/>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39"/>
                                        </p:tgtEl>
                                        <p:attrNameLst>
                                          <p:attrName>style.visibility</p:attrName>
                                        </p:attrNameLst>
                                      </p:cBhvr>
                                      <p:to>
                                        <p:strVal val="visible"/>
                                      </p:to>
                                    </p:set>
                                    <p:anim calcmode="lin" valueType="num">
                                      <p:cBhvr additive="base">
                                        <p:cTn dur="500" id="13"/>
                                        <p:tgtEl>
                                          <p:spTgt spid="39"/>
                                        </p:tgtEl>
                                        <p:attrNameLst>
                                          <p:attrName>ppt_y</p:attrName>
                                        </p:attrNameLst>
                                      </p:cBhvr>
                                      <p:tavLst>
                                        <p:tav tm="0">
                                          <p:val>
                                            <p:strVal val="#ppt_y-#ppt_h*1.125000"/>
                                          </p:val>
                                        </p:tav>
                                        <p:tav tm="100000">
                                          <p:val>
                                            <p:strVal val="#ppt_y"/>
                                          </p:val>
                                        </p:tav>
                                      </p:tavLst>
                                    </p:anim>
                                    <p:animEffect filter="wipe(down)" transition="in">
                                      <p:cBhvr>
                                        <p:cTn dur="500" id="14"/>
                                        <p:tgtEl>
                                          <p:spTgt spid="39"/>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41"/>
                                        </p:tgtEl>
                                        <p:attrNameLst>
                                          <p:attrName>style.visibility</p:attrName>
                                        </p:attrNameLst>
                                      </p:cBhvr>
                                      <p:to>
                                        <p:strVal val="visible"/>
                                      </p:to>
                                    </p:set>
                                    <p:animEffect filter="wipe(left)" transition="in">
                                      <p:cBhvr>
                                        <p:cTn dur="500" id="18"/>
                                        <p:tgtEl>
                                          <p:spTgt spid="41"/>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43"/>
                                        </p:tgtEl>
                                        <p:attrNameLst>
                                          <p:attrName>style.visibility</p:attrName>
                                        </p:attrNameLst>
                                      </p:cBhvr>
                                      <p:to>
                                        <p:strVal val="visible"/>
                                      </p:to>
                                    </p:set>
                                    <p:anim calcmode="lin" valueType="num">
                                      <p:cBhvr>
                                        <p:cTn dur="500" fill="hold" id="22"/>
                                        <p:tgtEl>
                                          <p:spTgt spid="43"/>
                                        </p:tgtEl>
                                        <p:attrNameLst>
                                          <p:attrName>ppt_w</p:attrName>
                                        </p:attrNameLst>
                                      </p:cBhvr>
                                      <p:tavLst>
                                        <p:tav tm="0">
                                          <p:val>
                                            <p:fltVal val="0"/>
                                          </p:val>
                                        </p:tav>
                                        <p:tav tm="100000">
                                          <p:val>
                                            <p:strVal val="#ppt_w"/>
                                          </p:val>
                                        </p:tav>
                                      </p:tavLst>
                                    </p:anim>
                                    <p:anim calcmode="lin" valueType="num">
                                      <p:cBhvr>
                                        <p:cTn dur="500" fill="hold" id="23"/>
                                        <p:tgtEl>
                                          <p:spTgt spid="43"/>
                                        </p:tgtEl>
                                        <p:attrNameLst>
                                          <p:attrName>ppt_h</p:attrName>
                                        </p:attrNameLst>
                                      </p:cBhvr>
                                      <p:tavLst>
                                        <p:tav tm="0">
                                          <p:val>
                                            <p:fltVal val="0"/>
                                          </p:val>
                                        </p:tav>
                                        <p:tav tm="100000">
                                          <p:val>
                                            <p:strVal val="#ppt_h"/>
                                          </p:val>
                                        </p:tav>
                                      </p:tavLst>
                                    </p:anim>
                                    <p:animEffect filter="fade" transition="in">
                                      <p:cBhvr>
                                        <p:cTn dur="500" id="24"/>
                                        <p:tgtEl>
                                          <p:spTgt spid="43"/>
                                        </p:tgtEl>
                                      </p:cBhvr>
                                    </p:animEffect>
                                  </p:childTnLst>
                                </p:cTn>
                              </p:par>
                            </p:childTnLst>
                          </p:cTn>
                        </p:par>
                        <p:par>
                          <p:cTn fill="hold" id="25" nodeType="afterGroup">
                            <p:stCondLst>
                              <p:cond delay="2000"/>
                            </p:stCondLst>
                            <p:childTnLst>
                              <p:par>
                                <p:cTn fill="hold" grpId="0" id="26" nodeType="afterEffect" presetClass="entr" presetID="12" presetSubtype="1">
                                  <p:stCondLst>
                                    <p:cond delay="0"/>
                                  </p:stCondLst>
                                  <p:childTnLst>
                                    <p:set>
                                      <p:cBhvr>
                                        <p:cTn dur="1" fill="hold" id="27">
                                          <p:stCondLst>
                                            <p:cond delay="0"/>
                                          </p:stCondLst>
                                        </p:cTn>
                                        <p:tgtEl>
                                          <p:spTgt spid="42"/>
                                        </p:tgtEl>
                                        <p:attrNameLst>
                                          <p:attrName>style.visibility</p:attrName>
                                        </p:attrNameLst>
                                      </p:cBhvr>
                                      <p:to>
                                        <p:strVal val="visible"/>
                                      </p:to>
                                    </p:set>
                                    <p:anim calcmode="lin" valueType="num">
                                      <p:cBhvr additive="base">
                                        <p:cTn dur="500" id="28"/>
                                        <p:tgtEl>
                                          <p:spTgt spid="42"/>
                                        </p:tgtEl>
                                        <p:attrNameLst>
                                          <p:attrName>ppt_y</p:attrName>
                                        </p:attrNameLst>
                                      </p:cBhvr>
                                      <p:tavLst>
                                        <p:tav tm="0">
                                          <p:val>
                                            <p:strVal val="#ppt_y-#ppt_h*1.125000"/>
                                          </p:val>
                                        </p:tav>
                                        <p:tav tm="100000">
                                          <p:val>
                                            <p:strVal val="#ppt_y"/>
                                          </p:val>
                                        </p:tav>
                                      </p:tavLst>
                                    </p:anim>
                                    <p:animEffect filter="wipe(down)" transition="in">
                                      <p:cBhvr>
                                        <p:cTn dur="500" id="29"/>
                                        <p:tgtEl>
                                          <p:spTgt spid="42"/>
                                        </p:tgtEl>
                                      </p:cBhvr>
                                    </p:animEffect>
                                  </p:childTnLst>
                                </p:cTn>
                              </p:par>
                            </p:childTnLst>
                          </p:cTn>
                        </p:par>
                        <p:par>
                          <p:cTn fill="hold" id="30" nodeType="afterGroup">
                            <p:stCondLst>
                              <p:cond delay="2500"/>
                            </p:stCondLst>
                            <p:childTnLst>
                              <p:par>
                                <p:cTn fill="hold" grpId="0" id="31" nodeType="afterEffect" presetClass="entr" presetID="22" presetSubtype="8">
                                  <p:stCondLst>
                                    <p:cond delay="0"/>
                                  </p:stCondLst>
                                  <p:childTnLst>
                                    <p:set>
                                      <p:cBhvr>
                                        <p:cTn dur="1" fill="hold" id="32">
                                          <p:stCondLst>
                                            <p:cond delay="0"/>
                                          </p:stCondLst>
                                        </p:cTn>
                                        <p:tgtEl>
                                          <p:spTgt spid="44"/>
                                        </p:tgtEl>
                                        <p:attrNameLst>
                                          <p:attrName>style.visibility</p:attrName>
                                        </p:attrNameLst>
                                      </p:cBhvr>
                                      <p:to>
                                        <p:strVal val="visible"/>
                                      </p:to>
                                    </p:set>
                                    <p:animEffect filter="wipe(left)" transition="in">
                                      <p:cBhvr>
                                        <p:cTn dur="500" id="33"/>
                                        <p:tgtEl>
                                          <p:spTgt spid="4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9"/>
      <p:bldP grpId="0" spid="40"/>
      <p:bldP grpId="0" spid="41"/>
      <p:bldP grpId="0" spid="42"/>
      <p:bldP grpId="0" spid="43"/>
      <p:bldP grpId="0" spid="44"/>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2915587" y="1315456"/>
            <a:ext cx="5258980" cy="1465219"/>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4518517" y="1117456"/>
            <a:ext cx="2053121"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【第十五条】</a:t>
            </a:r>
          </a:p>
        </p:txBody>
      </p:sp>
      <p:sp>
        <p:nvSpPr>
          <p:cNvPr id="12" name="矩形 11"/>
          <p:cNvSpPr/>
          <p:nvPr/>
        </p:nvSpPr>
        <p:spPr>
          <a:xfrm>
            <a:off x="3002370" y="1597143"/>
            <a:ext cx="5085414" cy="1135380"/>
          </a:xfrm>
          <a:prstGeom prst="rect">
            <a:avLst/>
          </a:prstGeom>
        </p:spPr>
        <p:txBody>
          <a:bodyPr bIns="34290" lIns="68580" rIns="68580" tIns="34290" wrap="square">
            <a:spAutoFit/>
          </a:bodyPr>
          <a:lstStyle/>
          <a:p>
            <a:pPr>
              <a:lnSpc>
                <a:spcPct val="125000"/>
              </a:lnSpc>
              <a:buClr>
                <a:srgbClr val="E20000"/>
              </a:buClr>
            </a:pPr>
            <a:r>
              <a:rPr altLang="en-US" lang="zh-CN" smtClean="0" sz="1400">
                <a:latin charset="-122" panose="020b0503020204020204" pitchFamily="34" typeface="微软雅黑"/>
                <a:ea charset="-122" panose="020b0503020204020204" pitchFamily="34" typeface="微软雅黑"/>
              </a:rPr>
              <a:t>         监测与预警工作应当根据突发事件的类别，制定监测计划，科学分析、综合评价监测数据。对早期发现的潜在隐患以及可能发生的突发事件，应当依照本条例规定的报告程序和时限及时报告。</a:t>
            </a:r>
          </a:p>
        </p:txBody>
      </p:sp>
      <p:sp>
        <p:nvSpPr>
          <p:cNvPr id="13" name="Pentagon 35"/>
          <p:cNvSpPr/>
          <p:nvPr/>
        </p:nvSpPr>
        <p:spPr>
          <a:xfrm>
            <a:off x="2915587" y="3223297"/>
            <a:ext cx="5258980" cy="1258761"/>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5" name="矩形 14"/>
          <p:cNvSpPr/>
          <p:nvPr/>
        </p:nvSpPr>
        <p:spPr>
          <a:xfrm>
            <a:off x="4518517" y="3025298"/>
            <a:ext cx="2053121"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【第十六条】</a:t>
            </a:r>
          </a:p>
        </p:txBody>
      </p:sp>
      <p:sp>
        <p:nvSpPr>
          <p:cNvPr id="16" name="矩形 15"/>
          <p:cNvSpPr/>
          <p:nvPr/>
        </p:nvSpPr>
        <p:spPr>
          <a:xfrm>
            <a:off x="2996824" y="3511485"/>
            <a:ext cx="5096507" cy="868680"/>
          </a:xfrm>
          <a:prstGeom prst="rect">
            <a:avLst/>
          </a:prstGeom>
        </p:spPr>
        <p:txBody>
          <a:bodyPr bIns="34290" lIns="68580" rIns="68580" tIns="34290" wrap="square">
            <a:spAutoFit/>
          </a:bodyPr>
          <a:lstStyle/>
          <a:p>
            <a:pPr>
              <a:lnSpc>
                <a:spcPct val="125000"/>
              </a:lnSpc>
              <a:buClr>
                <a:srgbClr val="E20000"/>
              </a:buClr>
            </a:pPr>
            <a:r>
              <a:rPr altLang="en-US" lang="zh-CN" sz="1400">
                <a:latin charset="-122" panose="020b0503020204020204" pitchFamily="34" typeface="微软雅黑"/>
                <a:ea charset="-122" panose="020b0503020204020204" pitchFamily="34" typeface="微软雅黑"/>
              </a:rPr>
              <a:t>         国务院有关部门和县级以上地方人民政府及其有关部门，应当根据突发事件应急预案的要求，保证应急设施、设备、救治药品和医疗器械等物资储备。</a:t>
            </a:r>
          </a:p>
        </p:txBody>
      </p:sp>
      <p:pic>
        <p:nvPicPr>
          <p:cNvPr id="17" name="图片 16"/>
          <p:cNvPicPr>
            <a:picLocks noChangeAspect="1"/>
          </p:cNvPicPr>
          <p:nvPr/>
        </p:nvPicPr>
        <p:blipFill>
          <a:blip r:embed="rId3">
            <a:extLst>
              <a:ext uri="{28A0092B-C50C-407E-A947-70E740481C1C}">
                <a14:useLocalDpi val="0"/>
              </a:ext>
            </a:extLst>
          </a:blip>
          <a:stretch>
            <a:fillRect/>
          </a:stretch>
        </p:blipFill>
        <p:spPr>
          <a:xfrm>
            <a:off x="609600" y="1047750"/>
            <a:ext cx="2150609" cy="3525593"/>
          </a:xfrm>
          <a:prstGeom prst="rect">
            <a:avLst/>
          </a:prstGeom>
        </p:spPr>
      </p:pic>
    </p:spTree>
    <p:extLst>
      <p:ext uri="{BB962C8B-B14F-4D97-AF65-F5344CB8AC3E}">
        <p14:creationId val="627986154"/>
      </p:ext>
    </p:extLst>
  </p:cSld>
  <p:clrMapOvr>
    <a:masterClrMapping/>
  </p:clrMapOvr>
  <mc:AlternateContent>
    <mc:Choice Requires="p14">
      <p:transition advTm="4000" p14:dur="1200" spd="slow">
        <p14:prism/>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17"/>
                                        </p:tgtEl>
                                        <p:attrNameLst>
                                          <p:attrName>style.visibility</p:attrName>
                                        </p:attrNameLst>
                                      </p:cBhvr>
                                      <p:to>
                                        <p:strVal val="visible"/>
                                      </p:to>
                                    </p:set>
                                    <p:animEffect filter="fade" transition="in">
                                      <p:cBhvr>
                                        <p:cTn dur="1000" id="7"/>
                                        <p:tgtEl>
                                          <p:spTgt spid="17"/>
                                        </p:tgtEl>
                                      </p:cBhvr>
                                    </p:animEffect>
                                    <p:anim calcmode="lin" valueType="num">
                                      <p:cBhvr>
                                        <p:cTn dur="1000" fill="hold" id="8"/>
                                        <p:tgtEl>
                                          <p:spTgt spid="17"/>
                                        </p:tgtEl>
                                        <p:attrNameLst>
                                          <p:attrName>ppt_x</p:attrName>
                                        </p:attrNameLst>
                                      </p:cBhvr>
                                      <p:tavLst>
                                        <p:tav tm="0">
                                          <p:val>
                                            <p:strVal val="#ppt_x"/>
                                          </p:val>
                                        </p:tav>
                                        <p:tav tm="100000">
                                          <p:val>
                                            <p:strVal val="#ppt_x"/>
                                          </p:val>
                                        </p:tav>
                                      </p:tavLst>
                                    </p:anim>
                                    <p:anim calcmode="lin" valueType="num">
                                      <p:cBhvr>
                                        <p:cTn dur="1000" fill="hold" id="9"/>
                                        <p:tgtEl>
                                          <p:spTgt spid="17"/>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53" presetSubtype="0">
                                  <p:stCondLst>
                                    <p:cond delay="0"/>
                                  </p:stCondLst>
                                  <p:childTnLst>
                                    <p:set>
                                      <p:cBhvr>
                                        <p:cTn dur="1" fill="hold" id="12">
                                          <p:stCondLst>
                                            <p:cond delay="0"/>
                                          </p:stCondLst>
                                        </p:cTn>
                                        <p:tgtEl>
                                          <p:spTgt spid="11"/>
                                        </p:tgtEl>
                                        <p:attrNameLst>
                                          <p:attrName>style.visibility</p:attrName>
                                        </p:attrNameLst>
                                      </p:cBhvr>
                                      <p:to>
                                        <p:strVal val="visible"/>
                                      </p:to>
                                    </p:set>
                                    <p:anim calcmode="lin" valueType="num">
                                      <p:cBhvr>
                                        <p:cTn dur="500" fill="hold" id="13"/>
                                        <p:tgtEl>
                                          <p:spTgt spid="11"/>
                                        </p:tgtEl>
                                        <p:attrNameLst>
                                          <p:attrName>ppt_w</p:attrName>
                                        </p:attrNameLst>
                                      </p:cBhvr>
                                      <p:tavLst>
                                        <p:tav tm="0">
                                          <p:val>
                                            <p:fltVal val="0"/>
                                          </p:val>
                                        </p:tav>
                                        <p:tav tm="100000">
                                          <p:val>
                                            <p:strVal val="#ppt_w"/>
                                          </p:val>
                                        </p:tav>
                                      </p:tavLst>
                                    </p:anim>
                                    <p:anim calcmode="lin" valueType="num">
                                      <p:cBhvr>
                                        <p:cTn dur="500" fill="hold" id="14"/>
                                        <p:tgtEl>
                                          <p:spTgt spid="11"/>
                                        </p:tgtEl>
                                        <p:attrNameLst>
                                          <p:attrName>ppt_h</p:attrName>
                                        </p:attrNameLst>
                                      </p:cBhvr>
                                      <p:tavLst>
                                        <p:tav tm="0">
                                          <p:val>
                                            <p:fltVal val="0"/>
                                          </p:val>
                                        </p:tav>
                                        <p:tav tm="100000">
                                          <p:val>
                                            <p:strVal val="#ppt_h"/>
                                          </p:val>
                                        </p:tav>
                                      </p:tavLst>
                                    </p:anim>
                                    <p:animEffect filter="fade" transition="in">
                                      <p:cBhvr>
                                        <p:cTn dur="500" id="15"/>
                                        <p:tgtEl>
                                          <p:spTgt spid="11"/>
                                        </p:tgtEl>
                                      </p:cBhvr>
                                    </p:animEffect>
                                  </p:childTnLst>
                                </p:cTn>
                              </p:par>
                            </p:childTnLst>
                          </p:cTn>
                        </p:par>
                        <p:par>
                          <p:cTn fill="hold" id="16" nodeType="afterGroup">
                            <p:stCondLst>
                              <p:cond delay="1500"/>
                            </p:stCondLst>
                            <p:childTnLst>
                              <p:par>
                                <p:cTn fill="hold" grpId="0" id="17" nodeType="afterEffect" presetClass="entr" presetID="12" presetSubtype="1">
                                  <p:stCondLst>
                                    <p:cond delay="0"/>
                                  </p:stCondLst>
                                  <p:childTnLst>
                                    <p:set>
                                      <p:cBhvr>
                                        <p:cTn dur="1" fill="hold" id="18">
                                          <p:stCondLst>
                                            <p:cond delay="0"/>
                                          </p:stCondLst>
                                        </p:cTn>
                                        <p:tgtEl>
                                          <p:spTgt spid="10"/>
                                        </p:tgtEl>
                                        <p:attrNameLst>
                                          <p:attrName>style.visibility</p:attrName>
                                        </p:attrNameLst>
                                      </p:cBhvr>
                                      <p:to>
                                        <p:strVal val="visible"/>
                                      </p:to>
                                    </p:set>
                                    <p:anim calcmode="lin" valueType="num">
                                      <p:cBhvr additive="base">
                                        <p:cTn dur="500" id="19"/>
                                        <p:tgtEl>
                                          <p:spTgt spid="10"/>
                                        </p:tgtEl>
                                        <p:attrNameLst>
                                          <p:attrName>ppt_y</p:attrName>
                                        </p:attrNameLst>
                                      </p:cBhvr>
                                      <p:tavLst>
                                        <p:tav tm="0">
                                          <p:val>
                                            <p:strVal val="#ppt_y-#ppt_h*1.125000"/>
                                          </p:val>
                                        </p:tav>
                                        <p:tav tm="100000">
                                          <p:val>
                                            <p:strVal val="#ppt_y"/>
                                          </p:val>
                                        </p:tav>
                                      </p:tavLst>
                                    </p:anim>
                                    <p:animEffect filter="wipe(down)" transition="in">
                                      <p:cBhvr>
                                        <p:cTn dur="500" id="20"/>
                                        <p:tgtEl>
                                          <p:spTgt spid="10"/>
                                        </p:tgtEl>
                                      </p:cBhvr>
                                    </p:animEffect>
                                  </p:childTnLst>
                                </p:cTn>
                              </p:par>
                            </p:childTnLst>
                          </p:cTn>
                        </p:par>
                        <p:par>
                          <p:cTn fill="hold" id="21" nodeType="afterGroup">
                            <p:stCondLst>
                              <p:cond delay="2000"/>
                            </p:stCondLst>
                            <p:childTnLst>
                              <p:par>
                                <p:cTn fill="hold" grpId="0" id="22" nodeType="afterEffect" presetClass="entr" presetID="22" presetSubtype="8">
                                  <p:stCondLst>
                                    <p:cond delay="0"/>
                                  </p:stCondLst>
                                  <p:childTnLst>
                                    <p:set>
                                      <p:cBhvr>
                                        <p:cTn dur="1" fill="hold" id="23">
                                          <p:stCondLst>
                                            <p:cond delay="0"/>
                                          </p:stCondLst>
                                        </p:cTn>
                                        <p:tgtEl>
                                          <p:spTgt spid="12"/>
                                        </p:tgtEl>
                                        <p:attrNameLst>
                                          <p:attrName>style.visibility</p:attrName>
                                        </p:attrNameLst>
                                      </p:cBhvr>
                                      <p:to>
                                        <p:strVal val="visible"/>
                                      </p:to>
                                    </p:set>
                                    <p:animEffect filter="wipe(left)" transition="in">
                                      <p:cBhvr>
                                        <p:cTn dur="500" id="24"/>
                                        <p:tgtEl>
                                          <p:spTgt spid="12"/>
                                        </p:tgtEl>
                                      </p:cBhvr>
                                    </p:animEffect>
                                  </p:childTnLst>
                                </p:cTn>
                              </p:par>
                            </p:childTnLst>
                          </p:cTn>
                        </p:par>
                        <p:par>
                          <p:cTn fill="hold" id="25" nodeType="afterGroup">
                            <p:stCondLst>
                              <p:cond delay="2500"/>
                            </p:stCondLst>
                            <p:childTnLst>
                              <p:par>
                                <p:cTn fill="hold" grpId="0" id="26" nodeType="afterEffect" presetClass="entr" presetID="53" presetSubtype="0">
                                  <p:stCondLst>
                                    <p:cond delay="0"/>
                                  </p:stCondLst>
                                  <p:childTnLst>
                                    <p:set>
                                      <p:cBhvr>
                                        <p:cTn dur="1" fill="hold" id="27">
                                          <p:stCondLst>
                                            <p:cond delay="0"/>
                                          </p:stCondLst>
                                        </p:cTn>
                                        <p:tgtEl>
                                          <p:spTgt spid="15"/>
                                        </p:tgtEl>
                                        <p:attrNameLst>
                                          <p:attrName>style.visibility</p:attrName>
                                        </p:attrNameLst>
                                      </p:cBhvr>
                                      <p:to>
                                        <p:strVal val="visible"/>
                                      </p:to>
                                    </p:set>
                                    <p:anim calcmode="lin" valueType="num">
                                      <p:cBhvr>
                                        <p:cTn dur="500" fill="hold" id="28"/>
                                        <p:tgtEl>
                                          <p:spTgt spid="15"/>
                                        </p:tgtEl>
                                        <p:attrNameLst>
                                          <p:attrName>ppt_w</p:attrName>
                                        </p:attrNameLst>
                                      </p:cBhvr>
                                      <p:tavLst>
                                        <p:tav tm="0">
                                          <p:val>
                                            <p:fltVal val="0"/>
                                          </p:val>
                                        </p:tav>
                                        <p:tav tm="100000">
                                          <p:val>
                                            <p:strVal val="#ppt_w"/>
                                          </p:val>
                                        </p:tav>
                                      </p:tavLst>
                                    </p:anim>
                                    <p:anim calcmode="lin" valueType="num">
                                      <p:cBhvr>
                                        <p:cTn dur="500" fill="hold" id="29"/>
                                        <p:tgtEl>
                                          <p:spTgt spid="15"/>
                                        </p:tgtEl>
                                        <p:attrNameLst>
                                          <p:attrName>ppt_h</p:attrName>
                                        </p:attrNameLst>
                                      </p:cBhvr>
                                      <p:tavLst>
                                        <p:tav tm="0">
                                          <p:val>
                                            <p:fltVal val="0"/>
                                          </p:val>
                                        </p:tav>
                                        <p:tav tm="100000">
                                          <p:val>
                                            <p:strVal val="#ppt_h"/>
                                          </p:val>
                                        </p:tav>
                                      </p:tavLst>
                                    </p:anim>
                                    <p:animEffect filter="fade" transition="in">
                                      <p:cBhvr>
                                        <p:cTn dur="500" id="30"/>
                                        <p:tgtEl>
                                          <p:spTgt spid="15"/>
                                        </p:tgtEl>
                                      </p:cBhvr>
                                    </p:animEffect>
                                  </p:childTnLst>
                                </p:cTn>
                              </p:par>
                            </p:childTnLst>
                          </p:cTn>
                        </p:par>
                        <p:par>
                          <p:cTn fill="hold" id="31" nodeType="afterGroup">
                            <p:stCondLst>
                              <p:cond delay="3000"/>
                            </p:stCondLst>
                            <p:childTnLst>
                              <p:par>
                                <p:cTn fill="hold" grpId="0" id="32" nodeType="afterEffect" presetClass="entr" presetID="12" presetSubtype="1">
                                  <p:stCondLst>
                                    <p:cond delay="0"/>
                                  </p:stCondLst>
                                  <p:childTnLst>
                                    <p:set>
                                      <p:cBhvr>
                                        <p:cTn dur="1" fill="hold" id="33">
                                          <p:stCondLst>
                                            <p:cond delay="0"/>
                                          </p:stCondLst>
                                        </p:cTn>
                                        <p:tgtEl>
                                          <p:spTgt spid="13"/>
                                        </p:tgtEl>
                                        <p:attrNameLst>
                                          <p:attrName>style.visibility</p:attrName>
                                        </p:attrNameLst>
                                      </p:cBhvr>
                                      <p:to>
                                        <p:strVal val="visible"/>
                                      </p:to>
                                    </p:set>
                                    <p:anim calcmode="lin" valueType="num">
                                      <p:cBhvr additive="base">
                                        <p:cTn dur="500" id="34"/>
                                        <p:tgtEl>
                                          <p:spTgt spid="13"/>
                                        </p:tgtEl>
                                        <p:attrNameLst>
                                          <p:attrName>ppt_y</p:attrName>
                                        </p:attrNameLst>
                                      </p:cBhvr>
                                      <p:tavLst>
                                        <p:tav tm="0">
                                          <p:val>
                                            <p:strVal val="#ppt_y-#ppt_h*1.125000"/>
                                          </p:val>
                                        </p:tav>
                                        <p:tav tm="100000">
                                          <p:val>
                                            <p:strVal val="#ppt_y"/>
                                          </p:val>
                                        </p:tav>
                                      </p:tavLst>
                                    </p:anim>
                                    <p:animEffect filter="wipe(down)" transition="in">
                                      <p:cBhvr>
                                        <p:cTn dur="500" id="35"/>
                                        <p:tgtEl>
                                          <p:spTgt spid="13"/>
                                        </p:tgtEl>
                                      </p:cBhvr>
                                    </p:animEffect>
                                  </p:childTnLst>
                                </p:cTn>
                              </p:par>
                            </p:childTnLst>
                          </p:cTn>
                        </p:par>
                        <p:par>
                          <p:cTn fill="hold" id="36" nodeType="afterGroup">
                            <p:stCondLst>
                              <p:cond delay="3500"/>
                            </p:stCondLst>
                            <p:childTnLst>
                              <p:par>
                                <p:cTn fill="hold" grpId="0" id="37" nodeType="afterEffect" presetClass="entr" presetID="22" presetSubtype="8">
                                  <p:stCondLst>
                                    <p:cond delay="0"/>
                                  </p:stCondLst>
                                  <p:childTnLst>
                                    <p:set>
                                      <p:cBhvr>
                                        <p:cTn dur="1" fill="hold" id="38">
                                          <p:stCondLst>
                                            <p:cond delay="0"/>
                                          </p:stCondLst>
                                        </p:cTn>
                                        <p:tgtEl>
                                          <p:spTgt spid="16"/>
                                        </p:tgtEl>
                                        <p:attrNameLst>
                                          <p:attrName>style.visibility</p:attrName>
                                        </p:attrNameLst>
                                      </p:cBhvr>
                                      <p:to>
                                        <p:strVal val="visible"/>
                                      </p:to>
                                    </p:set>
                                    <p:animEffect filter="wipe(left)" transition="in">
                                      <p:cBhvr>
                                        <p:cTn dur="500" id="39"/>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15"/>
      <p:bldP grpId="0" spid="16"/>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972000" y="1240494"/>
            <a:ext cx="7200000" cy="1540182"/>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3545440" y="1042494"/>
            <a:ext cx="2053121"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【第十七条】</a:t>
            </a:r>
          </a:p>
        </p:txBody>
      </p:sp>
      <p:sp>
        <p:nvSpPr>
          <p:cNvPr id="12" name="矩形 11"/>
          <p:cNvSpPr/>
          <p:nvPr/>
        </p:nvSpPr>
        <p:spPr>
          <a:xfrm>
            <a:off x="1005920" y="1536351"/>
            <a:ext cx="7132161" cy="1135380"/>
          </a:xfrm>
          <a:prstGeom prst="rect">
            <a:avLst/>
          </a:prstGeom>
        </p:spPr>
        <p:txBody>
          <a:bodyPr bIns="34290" lIns="68580" rIns="68580" tIns="34290" wrap="square">
            <a:spAutoFit/>
          </a:bodyPr>
          <a:lstStyle/>
          <a:p>
            <a:pPr indent="-285750" marL="285750">
              <a:lnSpc>
                <a:spcPct val="125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县级以上各级人民政府应当加强急救医疗服务网络的建设，配备相应的医疗救治药物、技术、设备和人员，提高医疗卫生机构应对各类突发事件的救治能力。</a:t>
            </a:r>
          </a:p>
          <a:p>
            <a:pPr indent="-285750" marL="285750">
              <a:lnSpc>
                <a:spcPct val="125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设区的市级以上地方人民政府应当设置与传染病防治工作需要相适应的传染病专科医院，或者指定具备传染病防治条件和能力的医疗机构承担传染病防治任务。　</a:t>
            </a:r>
          </a:p>
        </p:txBody>
      </p:sp>
      <p:sp>
        <p:nvSpPr>
          <p:cNvPr id="13" name="Pentagon 35"/>
          <p:cNvSpPr/>
          <p:nvPr/>
        </p:nvSpPr>
        <p:spPr>
          <a:xfrm>
            <a:off x="972000" y="3272345"/>
            <a:ext cx="7200000" cy="1258164"/>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4" name="矩形 13"/>
          <p:cNvSpPr/>
          <p:nvPr/>
        </p:nvSpPr>
        <p:spPr>
          <a:xfrm>
            <a:off x="3545440" y="3074345"/>
            <a:ext cx="2053121"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【第十八条】</a:t>
            </a:r>
          </a:p>
        </p:txBody>
      </p:sp>
      <p:sp>
        <p:nvSpPr>
          <p:cNvPr id="15" name="矩形 14"/>
          <p:cNvSpPr/>
          <p:nvPr/>
        </p:nvSpPr>
        <p:spPr>
          <a:xfrm>
            <a:off x="1005920" y="3568202"/>
            <a:ext cx="7132161" cy="868680"/>
          </a:xfrm>
          <a:prstGeom prst="rect">
            <a:avLst/>
          </a:prstGeom>
        </p:spPr>
        <p:txBody>
          <a:bodyPr bIns="34290" lIns="68580" rIns="68580" tIns="34290" wrap="square">
            <a:spAutoFit/>
          </a:bodyPr>
          <a:lstStyle/>
          <a:p>
            <a:pPr>
              <a:lnSpc>
                <a:spcPct val="125000"/>
              </a:lnSpc>
              <a:buClr>
                <a:srgbClr val="E20000"/>
              </a:buClr>
            </a:pPr>
            <a:r>
              <a:rPr altLang="en-US" lang="zh-CN" smtClean="0" sz="1400">
                <a:latin charset="-122" panose="020b0503020204020204" pitchFamily="34" typeface="微软雅黑"/>
                <a:ea charset="-122" panose="020b0503020204020204" pitchFamily="34" typeface="微软雅黑"/>
              </a:rPr>
              <a:t>         县级以上地方人民政府卫生行政主管部门，应当定期对医疗卫生机构和人员开展突发事件应急处理相关知识、技能的培训，定期组织医疗卫生机构进行突发事件应急演练，推广最新知识和先进技术。 </a:t>
            </a:r>
          </a:p>
        </p:txBody>
      </p:sp>
    </p:spTree>
    <p:extLst>
      <p:ext uri="{BB962C8B-B14F-4D97-AF65-F5344CB8AC3E}">
        <p14:creationId val="4136709583"/>
      </p:ext>
    </p:extLst>
  </p:cSld>
  <p:clrMapOvr>
    <a:masterClrMapping/>
  </p:clrMapOvr>
  <mc:AlternateContent>
    <mc:Choice Requires="p14">
      <p:transition advTm="4000" p14:dur="1200" spd="slow">
        <p14:prism/>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additive="base">
                                        <p:cTn dur="500" id="13"/>
                                        <p:tgtEl>
                                          <p:spTgt spid="10"/>
                                        </p:tgtEl>
                                        <p:attrNameLst>
                                          <p:attrName>ppt_y</p:attrName>
                                        </p:attrNameLst>
                                      </p:cBhvr>
                                      <p:tavLst>
                                        <p:tav tm="0">
                                          <p:val>
                                            <p:strVal val="#ppt_y-#ppt_h*1.125000"/>
                                          </p:val>
                                        </p:tav>
                                        <p:tav tm="100000">
                                          <p:val>
                                            <p:strVal val="#ppt_y"/>
                                          </p:val>
                                        </p:tav>
                                      </p:tavLst>
                                    </p:anim>
                                    <p:animEffect filter="wipe(down)" transition="in">
                                      <p:cBhvr>
                                        <p:cTn dur="500" id="14"/>
                                        <p:tgtEl>
                                          <p:spTgt spid="10"/>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2"/>
                                        </p:tgtEl>
                                        <p:attrNameLst>
                                          <p:attrName>style.visibility</p:attrName>
                                        </p:attrNameLst>
                                      </p:cBhvr>
                                      <p:to>
                                        <p:strVal val="visible"/>
                                      </p:to>
                                    </p:set>
                                    <p:animEffect filter="wipe(left)" transition="in">
                                      <p:cBhvr>
                                        <p:cTn dur="500" id="18"/>
                                        <p:tgtEl>
                                          <p:spTgt spid="12"/>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14"/>
                                        </p:tgtEl>
                                        <p:attrNameLst>
                                          <p:attrName>style.visibility</p:attrName>
                                        </p:attrNameLst>
                                      </p:cBhvr>
                                      <p:to>
                                        <p:strVal val="visible"/>
                                      </p:to>
                                    </p:set>
                                    <p:anim calcmode="lin" valueType="num">
                                      <p:cBhvr>
                                        <p:cTn dur="500" fill="hold" id="22"/>
                                        <p:tgtEl>
                                          <p:spTgt spid="14"/>
                                        </p:tgtEl>
                                        <p:attrNameLst>
                                          <p:attrName>ppt_w</p:attrName>
                                        </p:attrNameLst>
                                      </p:cBhvr>
                                      <p:tavLst>
                                        <p:tav tm="0">
                                          <p:val>
                                            <p:fltVal val="0"/>
                                          </p:val>
                                        </p:tav>
                                        <p:tav tm="100000">
                                          <p:val>
                                            <p:strVal val="#ppt_w"/>
                                          </p:val>
                                        </p:tav>
                                      </p:tavLst>
                                    </p:anim>
                                    <p:anim calcmode="lin" valueType="num">
                                      <p:cBhvr>
                                        <p:cTn dur="500" fill="hold" id="23"/>
                                        <p:tgtEl>
                                          <p:spTgt spid="14"/>
                                        </p:tgtEl>
                                        <p:attrNameLst>
                                          <p:attrName>ppt_h</p:attrName>
                                        </p:attrNameLst>
                                      </p:cBhvr>
                                      <p:tavLst>
                                        <p:tav tm="0">
                                          <p:val>
                                            <p:fltVal val="0"/>
                                          </p:val>
                                        </p:tav>
                                        <p:tav tm="100000">
                                          <p:val>
                                            <p:strVal val="#ppt_h"/>
                                          </p:val>
                                        </p:tav>
                                      </p:tavLst>
                                    </p:anim>
                                    <p:animEffect filter="fade" transition="in">
                                      <p:cBhvr>
                                        <p:cTn dur="500" id="24"/>
                                        <p:tgtEl>
                                          <p:spTgt spid="14"/>
                                        </p:tgtEl>
                                      </p:cBhvr>
                                    </p:animEffect>
                                  </p:childTnLst>
                                </p:cTn>
                              </p:par>
                            </p:childTnLst>
                          </p:cTn>
                        </p:par>
                        <p:par>
                          <p:cTn fill="hold" id="25" nodeType="afterGroup">
                            <p:stCondLst>
                              <p:cond delay="2000"/>
                            </p:stCondLst>
                            <p:childTnLst>
                              <p:par>
                                <p:cTn fill="hold" grpId="0" id="26" nodeType="afterEffect" presetClass="entr" presetID="12" presetSubtype="1">
                                  <p:stCondLst>
                                    <p:cond delay="0"/>
                                  </p:stCondLst>
                                  <p:childTnLst>
                                    <p:set>
                                      <p:cBhvr>
                                        <p:cTn dur="1" fill="hold" id="27">
                                          <p:stCondLst>
                                            <p:cond delay="0"/>
                                          </p:stCondLst>
                                        </p:cTn>
                                        <p:tgtEl>
                                          <p:spTgt spid="13"/>
                                        </p:tgtEl>
                                        <p:attrNameLst>
                                          <p:attrName>style.visibility</p:attrName>
                                        </p:attrNameLst>
                                      </p:cBhvr>
                                      <p:to>
                                        <p:strVal val="visible"/>
                                      </p:to>
                                    </p:set>
                                    <p:anim calcmode="lin" valueType="num">
                                      <p:cBhvr additive="base">
                                        <p:cTn dur="500" id="28"/>
                                        <p:tgtEl>
                                          <p:spTgt spid="13"/>
                                        </p:tgtEl>
                                        <p:attrNameLst>
                                          <p:attrName>ppt_y</p:attrName>
                                        </p:attrNameLst>
                                      </p:cBhvr>
                                      <p:tavLst>
                                        <p:tav tm="0">
                                          <p:val>
                                            <p:strVal val="#ppt_y-#ppt_h*1.125000"/>
                                          </p:val>
                                        </p:tav>
                                        <p:tav tm="100000">
                                          <p:val>
                                            <p:strVal val="#ppt_y"/>
                                          </p:val>
                                        </p:tav>
                                      </p:tavLst>
                                    </p:anim>
                                    <p:animEffect filter="wipe(down)" transition="in">
                                      <p:cBhvr>
                                        <p:cTn dur="500" id="29"/>
                                        <p:tgtEl>
                                          <p:spTgt spid="13"/>
                                        </p:tgtEl>
                                      </p:cBhvr>
                                    </p:animEffect>
                                  </p:childTnLst>
                                </p:cTn>
                              </p:par>
                            </p:childTnLst>
                          </p:cTn>
                        </p:par>
                        <p:par>
                          <p:cTn fill="hold" id="30" nodeType="afterGroup">
                            <p:stCondLst>
                              <p:cond delay="2500"/>
                            </p:stCondLst>
                            <p:childTnLst>
                              <p:par>
                                <p:cTn fill="hold" grpId="0" id="31" nodeType="afterEffect" presetClass="entr" presetID="22" presetSubtype="8">
                                  <p:stCondLst>
                                    <p:cond delay="0"/>
                                  </p:stCondLst>
                                  <p:childTnLst>
                                    <p:set>
                                      <p:cBhvr>
                                        <p:cTn dur="1" fill="hold" id="32">
                                          <p:stCondLst>
                                            <p:cond delay="0"/>
                                          </p:stCondLst>
                                        </p:cTn>
                                        <p:tgtEl>
                                          <p:spTgt spid="15"/>
                                        </p:tgtEl>
                                        <p:attrNameLst>
                                          <p:attrName>style.visibility</p:attrName>
                                        </p:attrNameLst>
                                      </p:cBhvr>
                                      <p:to>
                                        <p:strVal val="visible"/>
                                      </p:to>
                                    </p:set>
                                    <p:animEffect filter="wipe(left)" transition="in">
                                      <p:cBhvr>
                                        <p:cTn dur="500" id="33"/>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14"/>
      <p:bldP grpId="0" spid="15"/>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p:cNvPicPr>
            <a:picLocks noChangeAspect="1"/>
          </p:cNvPicPr>
          <p:nvPr/>
        </p:nvPicPr>
        <p:blipFill>
          <a:blip r:embed="rId3">
            <a:extLst>
              <a:ext uri="{28A0092B-C50C-407E-A947-70E740481C1C}">
                <a14:useLocalDpi val="0"/>
              </a:ext>
            </a:extLst>
          </a:blip>
          <a:stretch>
            <a:fillRect/>
          </a:stretch>
        </p:blipFill>
        <p:spPr>
          <a:xfrm>
            <a:off x="3850129" y="638776"/>
            <a:ext cx="5293871" cy="2320994"/>
          </a:xfrm>
          <a:prstGeom prst="rect">
            <a:avLst/>
          </a:prstGeom>
        </p:spPr>
      </p:pic>
      <p:pic>
        <p:nvPicPr>
          <p:cNvPr id="2" name="图片 1"/>
          <p:cNvPicPr>
            <a:picLocks noChangeAspect="1"/>
          </p:cNvPicPr>
          <p:nvPr/>
        </p:nvPicPr>
        <p:blipFill>
          <a:blip r:embed="rId4">
            <a:extLst>
              <a:ext uri="{28A0092B-C50C-407E-A947-70E740481C1C}">
                <a14:useLocalDpi val="0"/>
              </a:ext>
            </a:extLst>
          </a:blip>
          <a:stretch>
            <a:fillRect/>
          </a:stretch>
        </p:blipFill>
        <p:spPr>
          <a:xfrm>
            <a:off x="838" y="707700"/>
            <a:ext cx="9144000" cy="4435800"/>
          </a:xfrm>
          <a:prstGeom prst="rect">
            <a:avLst/>
          </a:prstGeom>
        </p:spPr>
      </p:pic>
      <p:pic>
        <p:nvPicPr>
          <p:cNvPr id="3" name="图片 2"/>
          <p:cNvPicPr>
            <a:picLocks noChangeAspect="1"/>
          </p:cNvPicPr>
          <p:nvPr/>
        </p:nvPicPr>
        <p:blipFill>
          <a:blip r:embed="rId5">
            <a:extLst>
              <a:ext uri="{28A0092B-C50C-407E-A947-70E740481C1C}">
                <a14:useLocalDpi val="0"/>
              </a:ext>
            </a:extLst>
          </a:blip>
          <a:stretch>
            <a:fillRect/>
          </a:stretch>
        </p:blipFill>
        <p:spPr>
          <a:xfrm>
            <a:off x="5201203" y="-199"/>
            <a:ext cx="3949591" cy="1581350"/>
          </a:xfrm>
          <a:prstGeom prst="rect">
            <a:avLst/>
          </a:prstGeom>
        </p:spPr>
      </p:pic>
      <p:pic>
        <p:nvPicPr>
          <p:cNvPr id="42" name="图片 41"/>
          <p:cNvPicPr>
            <a:picLocks noChangeAspect="1"/>
          </p:cNvPicPr>
          <p:nvPr/>
        </p:nvPicPr>
        <p:blipFill>
          <a:blip r:embed="rId6">
            <a:extLst>
              <a:ext uri="{28A0092B-C50C-407E-A947-70E740481C1C}">
                <a14:useLocalDpi val="0"/>
              </a:ext>
            </a:extLst>
          </a:blip>
          <a:stretch>
            <a:fillRect/>
          </a:stretch>
        </p:blipFill>
        <p:spPr>
          <a:xfrm>
            <a:off x="665379" y="2638062"/>
            <a:ext cx="1773021" cy="1838688"/>
          </a:xfrm>
          <a:prstGeom prst="rect">
            <a:avLst/>
          </a:prstGeom>
        </p:spPr>
      </p:pic>
      <p:pic>
        <p:nvPicPr>
          <p:cNvPr id="12" name="图片 11"/>
          <p:cNvPicPr>
            <a:picLocks noChangeAspect="1"/>
          </p:cNvPicPr>
          <p:nvPr/>
        </p:nvPicPr>
        <p:blipFill>
          <a:blip r:embed="rId7">
            <a:extLst>
              <a:ext uri="{28A0092B-C50C-407E-A947-70E740481C1C}">
                <a14:useLocalDpi val="0"/>
              </a:ext>
            </a:extLst>
          </a:blip>
          <a:stretch>
            <a:fillRect/>
          </a:stretch>
        </p:blipFill>
        <p:spPr>
          <a:xfrm>
            <a:off x="4520283" y="2829267"/>
            <a:ext cx="1754211" cy="670241"/>
          </a:xfrm>
          <a:prstGeom prst="rect">
            <a:avLst/>
          </a:prstGeom>
        </p:spPr>
      </p:pic>
      <p:sp>
        <p:nvSpPr>
          <p:cNvPr id="30" name="TextBox 32">
            <a:hlinkClick action="ppaction://hlinkshowjump?jump=nextslide"/>
          </p:cNvPr>
          <p:cNvSpPr txBox="1">
            <a:spLocks noChangeArrowheads="1"/>
          </p:cNvSpPr>
          <p:nvPr/>
        </p:nvSpPr>
        <p:spPr bwMode="auto">
          <a:xfrm>
            <a:off x="2289750" y="2712571"/>
            <a:ext cx="2240280"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typeface="Arial"/>
                <a:ea charset="-122" pitchFamily="2" typeface="宋体"/>
              </a:defRPr>
            </a:lvl1pPr>
            <a:lvl2pPr indent="-285750" marL="742950">
              <a:defRPr>
                <a:solidFill>
                  <a:schemeClr val="tx1"/>
                </a:solidFill>
                <a:latin typeface="Arial"/>
                <a:ea charset="-122" pitchFamily="2" typeface="宋体"/>
              </a:defRPr>
            </a:lvl2pPr>
            <a:lvl3pPr indent="-228600" marL="1143000">
              <a:defRPr>
                <a:solidFill>
                  <a:schemeClr val="tx1"/>
                </a:solidFill>
                <a:latin typeface="Arial"/>
                <a:ea charset="-122" pitchFamily="2" typeface="宋体"/>
              </a:defRPr>
            </a:lvl3pPr>
            <a:lvl4pPr indent="-228600" marL="1600200">
              <a:defRPr>
                <a:solidFill>
                  <a:schemeClr val="tx1"/>
                </a:solidFill>
                <a:latin typeface="Arial"/>
                <a:ea charset="-122" pitchFamily="2" typeface="宋体"/>
              </a:defRPr>
            </a:lvl4pPr>
            <a:lvl5pPr indent="-228600" marL="2057400">
              <a:defRPr>
                <a:solidFill>
                  <a:schemeClr val="tx1"/>
                </a:solidFill>
                <a:latin typeface="Arial"/>
                <a:ea charset="-122" pitchFamily="2" typeface="宋体"/>
              </a:defRPr>
            </a:lvl5pPr>
            <a:lvl6pPr eaLnBrk="0" fontAlgn="base" hangingPunct="0" indent="-228600" marL="2514600">
              <a:spcBef>
                <a:spcPct val="0"/>
              </a:spcBef>
              <a:spcAft>
                <a:spcPct val="0"/>
              </a:spcAft>
              <a:defRPr>
                <a:solidFill>
                  <a:schemeClr val="tx1"/>
                </a:solidFill>
                <a:latin typeface="Arial"/>
                <a:ea charset="-122" pitchFamily="2" typeface="宋体"/>
              </a:defRPr>
            </a:lvl6pPr>
            <a:lvl7pPr eaLnBrk="0" fontAlgn="base" hangingPunct="0" indent="-228600" marL="2971800">
              <a:spcBef>
                <a:spcPct val="0"/>
              </a:spcBef>
              <a:spcAft>
                <a:spcPct val="0"/>
              </a:spcAft>
              <a:defRPr>
                <a:solidFill>
                  <a:schemeClr val="tx1"/>
                </a:solidFill>
                <a:latin typeface="Arial"/>
                <a:ea charset="-122" pitchFamily="2" typeface="宋体"/>
              </a:defRPr>
            </a:lvl7pPr>
            <a:lvl8pPr eaLnBrk="0" fontAlgn="base" hangingPunct="0" indent="-228600" marL="3429000">
              <a:spcBef>
                <a:spcPct val="0"/>
              </a:spcBef>
              <a:spcAft>
                <a:spcPct val="0"/>
              </a:spcAft>
              <a:defRPr>
                <a:solidFill>
                  <a:schemeClr val="tx1"/>
                </a:solidFill>
                <a:latin typeface="Arial"/>
                <a:ea charset="-122" pitchFamily="2" typeface="宋体"/>
              </a:defRPr>
            </a:lvl8pPr>
            <a:lvl9pPr eaLnBrk="0" fontAlgn="base" hangingPunct="0" indent="-228600" marL="3886200">
              <a:spcBef>
                <a:spcPct val="0"/>
              </a:spcBef>
              <a:spcAft>
                <a:spcPct val="0"/>
              </a:spcAft>
              <a:defRPr>
                <a:solidFill>
                  <a:schemeClr val="tx1"/>
                </a:solidFill>
                <a:latin typeface="Arial"/>
                <a:ea charset="-122" pitchFamily="2" typeface="宋体"/>
              </a:defRPr>
            </a:lvl9pPr>
          </a:lstStyle>
          <a:p>
            <a:r>
              <a:rPr altLang="en-US" b="1" lang="zh-CN" smtClean="0" spc="600" sz="4800">
                <a:solidFill>
                  <a:schemeClr val="accent2">
                    <a:lumMod val="20000"/>
                    <a:lumOff val="80000"/>
                  </a:schemeClr>
                </a:solidFill>
                <a:latin charset="-122" panose="020b0503020204020204" pitchFamily="34" typeface="微软雅黑"/>
                <a:ea charset="-122" panose="020b0503020204020204" pitchFamily="34" typeface="微软雅黑"/>
              </a:rPr>
              <a:t>第三章</a:t>
            </a:r>
          </a:p>
        </p:txBody>
      </p:sp>
      <p:sp>
        <p:nvSpPr>
          <p:cNvPr id="31" name="文本框 30"/>
          <p:cNvSpPr txBox="1"/>
          <p:nvPr/>
        </p:nvSpPr>
        <p:spPr>
          <a:xfrm>
            <a:off x="2213550" y="3401020"/>
            <a:ext cx="4983480" cy="914400"/>
          </a:xfrm>
          <a:prstGeom prst="rect">
            <a:avLst/>
          </a:prstGeom>
          <a:noFill/>
        </p:spPr>
        <p:txBody>
          <a:bodyPr rtlCol="0" wrap="none">
            <a:spAutoFit/>
          </a:bodyPr>
          <a:lstStyle/>
          <a:p>
            <a:r>
              <a:rPr altLang="en-US" lang="zh-CN" sz="5400">
                <a:solidFill>
                  <a:schemeClr val="accent2">
                    <a:lumMod val="20000"/>
                    <a:lumOff val="80000"/>
                  </a:schemeClr>
                </a:solidFill>
                <a:latin charset="-122" panose="020b0503020204020204" pitchFamily="34" typeface="微软雅黑"/>
                <a:ea charset="-122" panose="020b0503020204020204" pitchFamily="34" typeface="微软雅黑"/>
              </a:rPr>
              <a:t>报告与信息发布</a:t>
            </a:r>
          </a:p>
        </p:txBody>
      </p:sp>
    </p:spTree>
    <p:extLst>
      <p:ext uri="{BB962C8B-B14F-4D97-AF65-F5344CB8AC3E}">
        <p14:creationId val="1867473713"/>
      </p:ext>
    </p:extLst>
  </p:cSld>
  <p:clrMapOvr>
    <a:masterClrMapping/>
  </p:clrMapOvr>
  <mc:AlternateContent>
    <mc:Choice Requires="p14">
      <p:transition advTm="6000" p14:dur="1600" spd="slow">
        <p14:gallery dir="l"/>
      </p:transition>
    </mc:Choice>
    <mc:Fallback>
      <p:transition advTm="6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id="5" nodeType="with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1000" fill="hold" id="7"/>
                                        <p:tgtEl>
                                          <p:spTgt spid="2"/>
                                        </p:tgtEl>
                                        <p:attrNameLst>
                                          <p:attrName>ppt_x</p:attrName>
                                        </p:attrNameLst>
                                      </p:cBhvr>
                                      <p:tavLst>
                                        <p:tav tm="0">
                                          <p:val>
                                            <p:strVal val="#ppt_x"/>
                                          </p:val>
                                        </p:tav>
                                        <p:tav tm="100000">
                                          <p:val>
                                            <p:strVal val="#ppt_x"/>
                                          </p:val>
                                        </p:tav>
                                      </p:tavLst>
                                    </p:anim>
                                    <p:anim calcmode="lin" valueType="num">
                                      <p:cBhvr additive="base">
                                        <p:cTn dur="1000" fill="hold" id="8"/>
                                        <p:tgtEl>
                                          <p:spTgt spid="2"/>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1">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additive="base">
                                        <p:cTn dur="1000" fill="hold" id="11"/>
                                        <p:tgtEl>
                                          <p:spTgt spid="3"/>
                                        </p:tgtEl>
                                        <p:attrNameLst>
                                          <p:attrName>ppt_x</p:attrName>
                                        </p:attrNameLst>
                                      </p:cBhvr>
                                      <p:tavLst>
                                        <p:tav tm="0">
                                          <p:val>
                                            <p:strVal val="#ppt_x"/>
                                          </p:val>
                                        </p:tav>
                                        <p:tav tm="100000">
                                          <p:val>
                                            <p:strVal val="#ppt_x"/>
                                          </p:val>
                                        </p:tav>
                                      </p:tavLst>
                                    </p:anim>
                                    <p:anim calcmode="lin" valueType="num">
                                      <p:cBhvr additive="base">
                                        <p:cTn dur="1000" fill="hold" id="12"/>
                                        <p:tgtEl>
                                          <p:spTgt spid="3"/>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fill="hold" id="14" nodeType="afterEffect" presetClass="entr" presetID="12" presetSubtype="4">
                                  <p:stCondLst>
                                    <p:cond delay="0"/>
                                  </p:stCondLst>
                                  <p:childTnLst>
                                    <p:set>
                                      <p:cBhvr>
                                        <p:cTn dur="1" fill="hold" id="15">
                                          <p:stCondLst>
                                            <p:cond delay="0"/>
                                          </p:stCondLst>
                                        </p:cTn>
                                        <p:tgtEl>
                                          <p:spTgt spid="7"/>
                                        </p:tgtEl>
                                        <p:attrNameLst>
                                          <p:attrName>style.visibility</p:attrName>
                                        </p:attrNameLst>
                                      </p:cBhvr>
                                      <p:to>
                                        <p:strVal val="visible"/>
                                      </p:to>
                                    </p:set>
                                    <p:anim calcmode="lin" valueType="num">
                                      <p:cBhvr additive="base">
                                        <p:cTn dur="500" id="16"/>
                                        <p:tgtEl>
                                          <p:spTgt spid="7"/>
                                        </p:tgtEl>
                                        <p:attrNameLst>
                                          <p:attrName>ppt_y</p:attrName>
                                        </p:attrNameLst>
                                      </p:cBhvr>
                                      <p:tavLst>
                                        <p:tav tm="0">
                                          <p:val>
                                            <p:strVal val="#ppt_y+#ppt_h*1.125000"/>
                                          </p:val>
                                        </p:tav>
                                        <p:tav tm="100000">
                                          <p:val>
                                            <p:strVal val="#ppt_y"/>
                                          </p:val>
                                        </p:tav>
                                      </p:tavLst>
                                    </p:anim>
                                    <p:animEffect filter="wipe(up)" transition="in">
                                      <p:cBhvr>
                                        <p:cTn dur="500" id="17"/>
                                        <p:tgtEl>
                                          <p:spTgt spid="7"/>
                                        </p:tgtEl>
                                      </p:cBhvr>
                                    </p:animEffect>
                                  </p:childTnLst>
                                </p:cTn>
                              </p:par>
                            </p:childTnLst>
                          </p:cTn>
                        </p:par>
                        <p:par>
                          <p:cTn fill="hold" id="18" nodeType="afterGroup">
                            <p:stCondLst>
                              <p:cond delay="1500"/>
                            </p:stCondLst>
                            <p:childTnLst>
                              <p:par>
                                <p:cTn fill="hold" id="19" nodeType="afterEffect" presetClass="entr" presetID="53" presetSubtype="0">
                                  <p:stCondLst>
                                    <p:cond delay="0"/>
                                  </p:stCondLst>
                                  <p:childTnLst>
                                    <p:set>
                                      <p:cBhvr>
                                        <p:cTn dur="1" fill="hold" id="20">
                                          <p:stCondLst>
                                            <p:cond delay="0"/>
                                          </p:stCondLst>
                                        </p:cTn>
                                        <p:tgtEl>
                                          <p:spTgt spid="42"/>
                                        </p:tgtEl>
                                        <p:attrNameLst>
                                          <p:attrName>style.visibility</p:attrName>
                                        </p:attrNameLst>
                                      </p:cBhvr>
                                      <p:to>
                                        <p:strVal val="visible"/>
                                      </p:to>
                                    </p:set>
                                    <p:anim calcmode="lin" valueType="num">
                                      <p:cBhvr>
                                        <p:cTn dur="500" fill="hold" id="21"/>
                                        <p:tgtEl>
                                          <p:spTgt spid="42"/>
                                        </p:tgtEl>
                                        <p:attrNameLst>
                                          <p:attrName>ppt_w</p:attrName>
                                        </p:attrNameLst>
                                      </p:cBhvr>
                                      <p:tavLst>
                                        <p:tav tm="0">
                                          <p:val>
                                            <p:fltVal val="0"/>
                                          </p:val>
                                        </p:tav>
                                        <p:tav tm="100000">
                                          <p:val>
                                            <p:strVal val="#ppt_w"/>
                                          </p:val>
                                        </p:tav>
                                      </p:tavLst>
                                    </p:anim>
                                    <p:anim calcmode="lin" valueType="num">
                                      <p:cBhvr>
                                        <p:cTn dur="500" fill="hold" id="22"/>
                                        <p:tgtEl>
                                          <p:spTgt spid="42"/>
                                        </p:tgtEl>
                                        <p:attrNameLst>
                                          <p:attrName>ppt_h</p:attrName>
                                        </p:attrNameLst>
                                      </p:cBhvr>
                                      <p:tavLst>
                                        <p:tav tm="0">
                                          <p:val>
                                            <p:fltVal val="0"/>
                                          </p:val>
                                        </p:tav>
                                        <p:tav tm="100000">
                                          <p:val>
                                            <p:strVal val="#ppt_h"/>
                                          </p:val>
                                        </p:tav>
                                      </p:tavLst>
                                    </p:anim>
                                    <p:animEffect filter="fade" transition="in">
                                      <p:cBhvr>
                                        <p:cTn dur="500" id="23"/>
                                        <p:tgtEl>
                                          <p:spTgt spid="42"/>
                                        </p:tgtEl>
                                      </p:cBhvr>
                                    </p:animEffect>
                                  </p:childTnLst>
                                </p:cTn>
                              </p:par>
                              <p:par>
                                <p:cTn fill="hold" id="24" nodeType="withEffect" presetClass="entr" presetID="2" presetSubtype="3">
                                  <p:stCondLst>
                                    <p:cond delay="0"/>
                                  </p:stCondLst>
                                  <p:childTnLst>
                                    <p:set>
                                      <p:cBhvr>
                                        <p:cTn dur="1" fill="hold" id="25">
                                          <p:stCondLst>
                                            <p:cond delay="0"/>
                                          </p:stCondLst>
                                        </p:cTn>
                                        <p:tgtEl>
                                          <p:spTgt spid="12"/>
                                        </p:tgtEl>
                                        <p:attrNameLst>
                                          <p:attrName>style.visibility</p:attrName>
                                        </p:attrNameLst>
                                      </p:cBhvr>
                                      <p:to>
                                        <p:strVal val="visible"/>
                                      </p:to>
                                    </p:set>
                                    <p:anim calcmode="lin" valueType="num">
                                      <p:cBhvr additive="base">
                                        <p:cTn dur="500" fill="hold" id="26"/>
                                        <p:tgtEl>
                                          <p:spTgt spid="12"/>
                                        </p:tgtEl>
                                        <p:attrNameLst>
                                          <p:attrName>ppt_x</p:attrName>
                                        </p:attrNameLst>
                                      </p:cBhvr>
                                      <p:tavLst>
                                        <p:tav tm="0">
                                          <p:val>
                                            <p:strVal val="1+#ppt_w/2"/>
                                          </p:val>
                                        </p:tav>
                                        <p:tav tm="100000">
                                          <p:val>
                                            <p:strVal val="#ppt_x"/>
                                          </p:val>
                                        </p:tav>
                                      </p:tavLst>
                                    </p:anim>
                                    <p:anim calcmode="lin" valueType="num">
                                      <p:cBhvr additive="base">
                                        <p:cTn dur="500" fill="hold" id="27"/>
                                        <p:tgtEl>
                                          <p:spTgt spid="12"/>
                                        </p:tgtEl>
                                        <p:attrNameLst>
                                          <p:attrName>ppt_y</p:attrName>
                                        </p:attrNameLst>
                                      </p:cBhvr>
                                      <p:tavLst>
                                        <p:tav tm="0">
                                          <p:val>
                                            <p:strVal val="0-#ppt_h/2"/>
                                          </p:val>
                                        </p:tav>
                                        <p:tav tm="100000">
                                          <p:val>
                                            <p:strVal val="#ppt_y"/>
                                          </p:val>
                                        </p:tav>
                                      </p:tavLst>
                                    </p:anim>
                                  </p:childTnLst>
                                </p:cTn>
                              </p:par>
                            </p:childTnLst>
                          </p:cTn>
                        </p:par>
                        <p:par>
                          <p:cTn fill="hold" id="28" nodeType="afterGroup">
                            <p:stCondLst>
                              <p:cond delay="2000"/>
                            </p:stCondLst>
                            <p:childTnLst>
                              <p:par>
                                <p:cTn fill="hold" grpId="0" id="29" nodeType="afterEffect" presetClass="entr" presetID="53" presetSubtype="0">
                                  <p:stCondLst>
                                    <p:cond delay="0"/>
                                  </p:stCondLst>
                                  <p:childTnLst>
                                    <p:set>
                                      <p:cBhvr>
                                        <p:cTn dur="1" fill="hold" id="30">
                                          <p:stCondLst>
                                            <p:cond delay="0"/>
                                          </p:stCondLst>
                                        </p:cTn>
                                        <p:tgtEl>
                                          <p:spTgt spid="30"/>
                                        </p:tgtEl>
                                        <p:attrNameLst>
                                          <p:attrName>style.visibility</p:attrName>
                                        </p:attrNameLst>
                                      </p:cBhvr>
                                      <p:to>
                                        <p:strVal val="visible"/>
                                      </p:to>
                                    </p:set>
                                    <p:anim calcmode="lin" valueType="num">
                                      <p:cBhvr>
                                        <p:cTn dur="500" fill="hold" id="31"/>
                                        <p:tgtEl>
                                          <p:spTgt spid="30"/>
                                        </p:tgtEl>
                                        <p:attrNameLst>
                                          <p:attrName>ppt_w</p:attrName>
                                        </p:attrNameLst>
                                      </p:cBhvr>
                                      <p:tavLst>
                                        <p:tav tm="0">
                                          <p:val>
                                            <p:fltVal val="0"/>
                                          </p:val>
                                        </p:tav>
                                        <p:tav tm="100000">
                                          <p:val>
                                            <p:strVal val="#ppt_w"/>
                                          </p:val>
                                        </p:tav>
                                      </p:tavLst>
                                    </p:anim>
                                    <p:anim calcmode="lin" valueType="num">
                                      <p:cBhvr>
                                        <p:cTn dur="500" fill="hold" id="32"/>
                                        <p:tgtEl>
                                          <p:spTgt spid="30"/>
                                        </p:tgtEl>
                                        <p:attrNameLst>
                                          <p:attrName>ppt_h</p:attrName>
                                        </p:attrNameLst>
                                      </p:cBhvr>
                                      <p:tavLst>
                                        <p:tav tm="0">
                                          <p:val>
                                            <p:fltVal val="0"/>
                                          </p:val>
                                        </p:tav>
                                        <p:tav tm="100000">
                                          <p:val>
                                            <p:strVal val="#ppt_h"/>
                                          </p:val>
                                        </p:tav>
                                      </p:tavLst>
                                    </p:anim>
                                    <p:animEffect filter="fade" transition="in">
                                      <p:cBhvr>
                                        <p:cTn dur="500" id="33"/>
                                        <p:tgtEl>
                                          <p:spTgt spid="30"/>
                                        </p:tgtEl>
                                      </p:cBhvr>
                                    </p:animEffect>
                                  </p:childTnLst>
                                </p:cTn>
                              </p:par>
                            </p:childTnLst>
                          </p:cTn>
                        </p:par>
                        <p:par>
                          <p:cTn fill="hold" id="34" nodeType="afterGroup">
                            <p:stCondLst>
                              <p:cond delay="2500"/>
                            </p:stCondLst>
                            <p:childTnLst>
                              <p:par>
                                <p:cTn fill="hold" grpId="0" id="35" nodeType="afterEffect" presetClass="entr" presetID="22" presetSubtype="8">
                                  <p:stCondLst>
                                    <p:cond delay="0"/>
                                  </p:stCondLst>
                                  <p:childTnLst>
                                    <p:set>
                                      <p:cBhvr>
                                        <p:cTn dur="1" fill="hold" id="36">
                                          <p:stCondLst>
                                            <p:cond delay="0"/>
                                          </p:stCondLst>
                                        </p:cTn>
                                        <p:tgtEl>
                                          <p:spTgt spid="31"/>
                                        </p:tgtEl>
                                        <p:attrNameLst>
                                          <p:attrName>style.visibility</p:attrName>
                                        </p:attrNameLst>
                                      </p:cBhvr>
                                      <p:to>
                                        <p:strVal val="visible"/>
                                      </p:to>
                                    </p:set>
                                    <p:animEffect filter="wipe(left)" transition="in">
                                      <p:cBhvr>
                                        <p:cTn dur="500" id="37"/>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
      <p:bldP grpId="0" spid="31"/>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972000" y="1240494"/>
            <a:ext cx="7200000" cy="3316266"/>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2092760" y="1042494"/>
            <a:ext cx="495848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【第十九条】 国家建立突发事件应急报告制度</a:t>
            </a:r>
          </a:p>
        </p:txBody>
      </p:sp>
      <p:sp>
        <p:nvSpPr>
          <p:cNvPr id="12" name="矩形 11"/>
          <p:cNvSpPr/>
          <p:nvPr/>
        </p:nvSpPr>
        <p:spPr>
          <a:xfrm>
            <a:off x="1005920" y="1536351"/>
            <a:ext cx="7132161" cy="811530"/>
          </a:xfrm>
          <a:prstGeom prst="rect">
            <a:avLst/>
          </a:prstGeom>
        </p:spPr>
        <p:txBody>
          <a:bodyPr bIns="34290" lIns="68580" rIns="68580" tIns="34290" wrap="square">
            <a:spAutoFit/>
          </a:bodyPr>
          <a:lstStyle/>
          <a:p>
            <a:pPr>
              <a:lnSpc>
                <a:spcPct val="125000"/>
              </a:lnSpc>
              <a:buClr>
                <a:srgbClr val="E20000"/>
              </a:buClr>
            </a:pPr>
            <a:r>
              <a:rPr altLang="en-US" lang="zh-CN" smtClean="0" sz="1300">
                <a:latin charset="-122" panose="020b0503020204020204" pitchFamily="34" typeface="微软雅黑"/>
                <a:ea charset="-122" panose="020b0503020204020204" pitchFamily="34" typeface="微软雅黑"/>
              </a:rPr>
              <a:t>         国务院卫生行政主管部门制定突发事件应急报告规范，建立重大、紧急疫情信息报告系统。</a:t>
            </a:r>
          </a:p>
          <a:p>
            <a:pPr>
              <a:lnSpc>
                <a:spcPct val="125000"/>
              </a:lnSpc>
              <a:buClr>
                <a:srgbClr val="E20000"/>
              </a:buClr>
            </a:pPr>
            <a:r>
              <a:rPr altLang="en-US" lang="zh-CN" smtClean="0" sz="1300">
                <a:latin charset="-122" panose="020b0503020204020204" pitchFamily="34" typeface="微软雅黑"/>
                <a:ea charset="-122" panose="020b0503020204020204" pitchFamily="34" typeface="微软雅黑"/>
              </a:rPr>
              <a:t>         有下列情形之一的，省、自治区、直辖市人民政府应当在接到报告1小时内，向国务院卫生行政主管部门报告：</a:t>
            </a:r>
          </a:p>
        </p:txBody>
      </p:sp>
      <p:grpSp>
        <p:nvGrpSpPr>
          <p:cNvPr id="17" name="组合 16"/>
          <p:cNvGrpSpPr/>
          <p:nvPr/>
        </p:nvGrpSpPr>
        <p:grpSpPr>
          <a:xfrm>
            <a:off x="1094085" y="2373211"/>
            <a:ext cx="7013726" cy="360000"/>
            <a:chOff x="2606018" y="-290430"/>
            <a:chExt cx="1296432" cy="2062048"/>
          </a:xfrm>
        </p:grpSpPr>
        <p:sp>
          <p:nvSpPr>
            <p:cNvPr id="18" name="圆角矩形 17"/>
            <p:cNvSpPr/>
            <p:nvPr/>
          </p:nvSpPr>
          <p:spPr>
            <a:xfrm>
              <a:off x="2672561" y="-290430"/>
              <a:ext cx="1229889" cy="2062048"/>
            </a:xfrm>
            <a:prstGeom prst="roundRect">
              <a:avLst>
                <a:gd fmla="val 0" name="adj"/>
              </a:avLst>
            </a:prstGeom>
            <a:noFill/>
            <a:ln w="9525">
              <a:solidFill>
                <a:srgbClr val="E20000"/>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vert="horz"/>
            <a:lstStyle/>
            <a:p>
              <a:r>
                <a:rPr altLang="en-US" lang="zh-CN" sz="1300">
                  <a:solidFill>
                    <a:schemeClr val="tx1"/>
                  </a:solidFill>
                  <a:latin charset="-122" panose="020b0503020204020204" pitchFamily="34" typeface="微软雅黑"/>
                  <a:ea charset="-122" panose="020b0503020204020204" pitchFamily="34" typeface="微软雅黑"/>
                  <a:cs typeface="+mn-ea"/>
                  <a:sym typeface="+mn-lt"/>
                </a:rPr>
                <a:t>发生或者可能发生传染病暴发、流行的；</a:t>
              </a:r>
            </a:p>
          </p:txBody>
        </p:sp>
        <p:sp>
          <p:nvSpPr>
            <p:cNvPr id="19" name="圆角矩形 18"/>
            <p:cNvSpPr/>
            <p:nvPr/>
          </p:nvSpPr>
          <p:spPr>
            <a:xfrm>
              <a:off x="2606018" y="-290430"/>
              <a:ext cx="66543" cy="2062048"/>
            </a:xfrm>
            <a:prstGeom prst="roundRect">
              <a:avLst>
                <a:gd fmla="val 0" name="adj"/>
              </a:avLst>
            </a:prstGeom>
            <a:solidFill>
              <a:srgbClr val="E20000"/>
            </a:solidFill>
            <a:ln w="9525">
              <a:solidFill>
                <a:srgbClr val="E2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vert="horz"/>
            <a:lstStyle/>
            <a:p>
              <a:pPr algn="ctr"/>
              <a:r>
                <a:rPr altLang="en-US" lang="zh-CN" smtClean="0" sz="1400">
                  <a:latin charset="-122" panose="020b0503020204020204" pitchFamily="34" typeface="微软雅黑"/>
                  <a:ea charset="-122" panose="020b0503020204020204" pitchFamily="34" typeface="微软雅黑"/>
                  <a:cs typeface="+mn-ea"/>
                  <a:sym typeface="+mn-lt"/>
                </a:rPr>
                <a:t>一</a:t>
              </a:r>
            </a:p>
          </p:txBody>
        </p:sp>
      </p:grpSp>
      <p:grpSp>
        <p:nvGrpSpPr>
          <p:cNvPr id="20" name="组合 19"/>
          <p:cNvGrpSpPr/>
          <p:nvPr/>
        </p:nvGrpSpPr>
        <p:grpSpPr>
          <a:xfrm>
            <a:off x="1094084" y="2777735"/>
            <a:ext cx="7013726" cy="360000"/>
            <a:chOff x="2606018" y="-290430"/>
            <a:chExt cx="1296432" cy="2062048"/>
          </a:xfrm>
        </p:grpSpPr>
        <p:sp>
          <p:nvSpPr>
            <p:cNvPr id="21" name="圆角矩形 20"/>
            <p:cNvSpPr/>
            <p:nvPr/>
          </p:nvSpPr>
          <p:spPr>
            <a:xfrm>
              <a:off x="2672561" y="-290430"/>
              <a:ext cx="1229889" cy="2062048"/>
            </a:xfrm>
            <a:prstGeom prst="roundRect">
              <a:avLst>
                <a:gd fmla="val 0" name="adj"/>
              </a:avLst>
            </a:prstGeom>
            <a:noFill/>
            <a:ln w="9525">
              <a:solidFill>
                <a:srgbClr val="E20000"/>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vert="horz"/>
            <a:lstStyle/>
            <a:p>
              <a:r>
                <a:rPr altLang="en-US" lang="zh-CN" sz="1300">
                  <a:solidFill>
                    <a:schemeClr val="tx1"/>
                  </a:solidFill>
                  <a:latin charset="-122" panose="020b0503020204020204" pitchFamily="34" typeface="微软雅黑"/>
                  <a:ea charset="-122" panose="020b0503020204020204" pitchFamily="34" typeface="微软雅黑"/>
                  <a:cs typeface="+mn-ea"/>
                  <a:sym typeface="+mn-lt"/>
                </a:rPr>
                <a:t>发生或者发现不明原因的群体性疾病的；</a:t>
              </a:r>
            </a:p>
          </p:txBody>
        </p:sp>
        <p:sp>
          <p:nvSpPr>
            <p:cNvPr id="22" name="圆角矩形 21"/>
            <p:cNvSpPr/>
            <p:nvPr/>
          </p:nvSpPr>
          <p:spPr>
            <a:xfrm>
              <a:off x="2606018" y="-290430"/>
              <a:ext cx="66543" cy="2062048"/>
            </a:xfrm>
            <a:prstGeom prst="roundRect">
              <a:avLst>
                <a:gd fmla="val 0" name="adj"/>
              </a:avLst>
            </a:prstGeom>
            <a:solidFill>
              <a:srgbClr val="E20000"/>
            </a:solidFill>
            <a:ln w="9525">
              <a:solidFill>
                <a:srgbClr val="E2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vert="horz"/>
            <a:lstStyle/>
            <a:p>
              <a:pPr algn="ctr"/>
              <a:r>
                <a:rPr altLang="en-US" lang="zh-CN" smtClean="0" sz="1400">
                  <a:latin charset="-122" panose="020b0503020204020204" pitchFamily="34" typeface="微软雅黑"/>
                  <a:ea charset="-122" panose="020b0503020204020204" pitchFamily="34" typeface="微软雅黑"/>
                  <a:cs typeface="+mn-ea"/>
                  <a:sym typeface="+mn-lt"/>
                </a:rPr>
                <a:t>二</a:t>
              </a:r>
            </a:p>
          </p:txBody>
        </p:sp>
      </p:grpSp>
      <p:grpSp>
        <p:nvGrpSpPr>
          <p:cNvPr id="23" name="组合 22"/>
          <p:cNvGrpSpPr/>
          <p:nvPr/>
        </p:nvGrpSpPr>
        <p:grpSpPr>
          <a:xfrm>
            <a:off x="1094085" y="3182259"/>
            <a:ext cx="7013726" cy="360000"/>
            <a:chOff x="2606018" y="-290430"/>
            <a:chExt cx="1296432" cy="2062048"/>
          </a:xfrm>
        </p:grpSpPr>
        <p:sp>
          <p:nvSpPr>
            <p:cNvPr id="24" name="圆角矩形 23"/>
            <p:cNvSpPr/>
            <p:nvPr/>
          </p:nvSpPr>
          <p:spPr>
            <a:xfrm>
              <a:off x="2672561" y="-290430"/>
              <a:ext cx="1229889" cy="2062048"/>
            </a:xfrm>
            <a:prstGeom prst="roundRect">
              <a:avLst>
                <a:gd fmla="val 0" name="adj"/>
              </a:avLst>
            </a:prstGeom>
            <a:noFill/>
            <a:ln w="9525">
              <a:solidFill>
                <a:srgbClr val="E20000"/>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vert="horz"/>
            <a:lstStyle/>
            <a:p>
              <a:r>
                <a:rPr altLang="en-US" lang="zh-CN" sz="1300">
                  <a:solidFill>
                    <a:schemeClr val="tx1"/>
                  </a:solidFill>
                  <a:latin charset="-122" panose="020b0503020204020204" pitchFamily="34" typeface="微软雅黑"/>
                  <a:ea charset="-122" panose="020b0503020204020204" pitchFamily="34" typeface="微软雅黑"/>
                  <a:cs typeface="+mn-ea"/>
                  <a:sym typeface="+mn-lt"/>
                </a:rPr>
                <a:t>发生传染病菌种、毒种丢失的；</a:t>
              </a:r>
            </a:p>
          </p:txBody>
        </p:sp>
        <p:sp>
          <p:nvSpPr>
            <p:cNvPr id="25" name="圆角矩形 24"/>
            <p:cNvSpPr/>
            <p:nvPr/>
          </p:nvSpPr>
          <p:spPr>
            <a:xfrm>
              <a:off x="2606018" y="-290430"/>
              <a:ext cx="66543" cy="2062048"/>
            </a:xfrm>
            <a:prstGeom prst="roundRect">
              <a:avLst>
                <a:gd fmla="val 0" name="adj"/>
              </a:avLst>
            </a:prstGeom>
            <a:solidFill>
              <a:srgbClr val="E20000"/>
            </a:solidFill>
            <a:ln w="9525">
              <a:solidFill>
                <a:srgbClr val="E2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vert="horz"/>
            <a:lstStyle/>
            <a:p>
              <a:pPr algn="ctr"/>
              <a:r>
                <a:rPr altLang="en-US" lang="zh-CN" smtClean="0" sz="1400">
                  <a:latin charset="-122" panose="020b0503020204020204" pitchFamily="34" typeface="微软雅黑"/>
                  <a:ea charset="-122" panose="020b0503020204020204" pitchFamily="34" typeface="微软雅黑"/>
                  <a:cs typeface="+mn-ea"/>
                  <a:sym typeface="+mn-lt"/>
                </a:rPr>
                <a:t>三</a:t>
              </a:r>
            </a:p>
          </p:txBody>
        </p:sp>
      </p:grpSp>
      <p:grpSp>
        <p:nvGrpSpPr>
          <p:cNvPr id="26" name="组合 25"/>
          <p:cNvGrpSpPr/>
          <p:nvPr/>
        </p:nvGrpSpPr>
        <p:grpSpPr>
          <a:xfrm>
            <a:off x="1094085" y="3586784"/>
            <a:ext cx="7013726" cy="360000"/>
            <a:chOff x="2606018" y="-290430"/>
            <a:chExt cx="1296432" cy="2062048"/>
          </a:xfrm>
        </p:grpSpPr>
        <p:sp>
          <p:nvSpPr>
            <p:cNvPr id="27" name="圆角矩形 26"/>
            <p:cNvSpPr/>
            <p:nvPr/>
          </p:nvSpPr>
          <p:spPr>
            <a:xfrm>
              <a:off x="2672561" y="-290430"/>
              <a:ext cx="1229889" cy="2062048"/>
            </a:xfrm>
            <a:prstGeom prst="roundRect">
              <a:avLst>
                <a:gd fmla="val 0" name="adj"/>
              </a:avLst>
            </a:prstGeom>
            <a:noFill/>
            <a:ln w="9525">
              <a:solidFill>
                <a:srgbClr val="E20000"/>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vert="horz"/>
            <a:lstStyle/>
            <a:p>
              <a:r>
                <a:rPr altLang="en-US" lang="zh-CN" sz="1300">
                  <a:solidFill>
                    <a:schemeClr val="tx1"/>
                  </a:solidFill>
                  <a:latin charset="-122" panose="020b0503020204020204" pitchFamily="34" typeface="微软雅黑"/>
                  <a:ea charset="-122" panose="020b0503020204020204" pitchFamily="34" typeface="微软雅黑"/>
                  <a:cs typeface="+mn-ea"/>
                  <a:sym typeface="+mn-lt"/>
                </a:rPr>
                <a:t>发生或者可能发生重大食物和职业中毒事件的。</a:t>
              </a:r>
            </a:p>
          </p:txBody>
        </p:sp>
        <p:sp>
          <p:nvSpPr>
            <p:cNvPr id="28" name="圆角矩形 27"/>
            <p:cNvSpPr/>
            <p:nvPr/>
          </p:nvSpPr>
          <p:spPr>
            <a:xfrm>
              <a:off x="2606018" y="-290430"/>
              <a:ext cx="66543" cy="2062048"/>
            </a:xfrm>
            <a:prstGeom prst="roundRect">
              <a:avLst>
                <a:gd fmla="val 0" name="adj"/>
              </a:avLst>
            </a:prstGeom>
            <a:solidFill>
              <a:srgbClr val="E20000"/>
            </a:solidFill>
            <a:ln w="9525">
              <a:solidFill>
                <a:srgbClr val="E20000"/>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vert="horz"/>
            <a:lstStyle/>
            <a:p>
              <a:pPr algn="ctr"/>
              <a:r>
                <a:rPr altLang="en-US" lang="zh-CN" smtClean="0" sz="1400">
                  <a:latin charset="-122" panose="020b0503020204020204" pitchFamily="34" typeface="微软雅黑"/>
                  <a:ea charset="-122" panose="020b0503020204020204" pitchFamily="34" typeface="微软雅黑"/>
                  <a:cs typeface="+mn-ea"/>
                  <a:sym typeface="+mn-lt"/>
                </a:rPr>
                <a:t>四</a:t>
              </a:r>
            </a:p>
          </p:txBody>
        </p:sp>
      </p:grpSp>
      <p:sp>
        <p:nvSpPr>
          <p:cNvPr id="29" name="矩形 28"/>
          <p:cNvSpPr/>
          <p:nvPr/>
        </p:nvSpPr>
        <p:spPr>
          <a:xfrm>
            <a:off x="1094086" y="4069928"/>
            <a:ext cx="7013726" cy="324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400">
                <a:solidFill>
                  <a:schemeClr val="bg1"/>
                </a:solidFill>
                <a:latin charset="-122" panose="020b0503020204020204" pitchFamily="34" typeface="微软雅黑"/>
                <a:ea charset="-122" panose="020b0503020204020204" pitchFamily="34" typeface="微软雅黑"/>
                <a:cs typeface="+mn-ea"/>
                <a:sym typeface="+mn-lt"/>
              </a:rPr>
              <a:t>国务院卫生行政主管部门对可能造成重大社会影响的突发事件，应当立即向国务院报告。</a:t>
            </a:r>
          </a:p>
        </p:txBody>
      </p:sp>
    </p:spTree>
    <p:extLst>
      <p:ext uri="{BB962C8B-B14F-4D97-AF65-F5344CB8AC3E}">
        <p14:creationId val="4074100520"/>
      </p:ext>
    </p:extLst>
  </p:cSld>
  <p:clrMapOvr>
    <a:masterClrMapping/>
  </p:clrMapOvr>
  <mc:AlternateContent>
    <mc:Choice Requires="p14">
      <p:transition advTm="4000" p14:dur="1400" spd="slow">
        <p14:doors dir="vert"/>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additive="base">
                                        <p:cTn dur="500" id="13"/>
                                        <p:tgtEl>
                                          <p:spTgt spid="10"/>
                                        </p:tgtEl>
                                        <p:attrNameLst>
                                          <p:attrName>ppt_y</p:attrName>
                                        </p:attrNameLst>
                                      </p:cBhvr>
                                      <p:tavLst>
                                        <p:tav tm="0">
                                          <p:val>
                                            <p:strVal val="#ppt_y-#ppt_h*1.125000"/>
                                          </p:val>
                                        </p:tav>
                                        <p:tav tm="100000">
                                          <p:val>
                                            <p:strVal val="#ppt_y"/>
                                          </p:val>
                                        </p:tav>
                                      </p:tavLst>
                                    </p:anim>
                                    <p:animEffect filter="wipe(down)" transition="in">
                                      <p:cBhvr>
                                        <p:cTn dur="500" id="14"/>
                                        <p:tgtEl>
                                          <p:spTgt spid="10"/>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2"/>
                                        </p:tgtEl>
                                        <p:attrNameLst>
                                          <p:attrName>style.visibility</p:attrName>
                                        </p:attrNameLst>
                                      </p:cBhvr>
                                      <p:to>
                                        <p:strVal val="visible"/>
                                      </p:to>
                                    </p:set>
                                    <p:animEffect filter="wipe(left)" transition="in">
                                      <p:cBhvr>
                                        <p:cTn dur="500" id="18"/>
                                        <p:tgtEl>
                                          <p:spTgt spid="12"/>
                                        </p:tgtEl>
                                      </p:cBhvr>
                                    </p:animEffect>
                                  </p:childTnLst>
                                </p:cTn>
                              </p:par>
                            </p:childTnLst>
                          </p:cTn>
                        </p:par>
                        <p:par>
                          <p:cTn fill="hold" id="19" nodeType="afterGroup">
                            <p:stCondLst>
                              <p:cond delay="1500"/>
                            </p:stCondLst>
                            <p:childTnLst>
                              <p:par>
                                <p:cTn fill="hold" id="20" nodeType="afterEffect" presetClass="entr" presetID="22" presetSubtype="8">
                                  <p:stCondLst>
                                    <p:cond delay="0"/>
                                  </p:stCondLst>
                                  <p:childTnLst>
                                    <p:set>
                                      <p:cBhvr>
                                        <p:cTn dur="1" fill="hold" id="21">
                                          <p:stCondLst>
                                            <p:cond delay="0"/>
                                          </p:stCondLst>
                                        </p:cTn>
                                        <p:tgtEl>
                                          <p:spTgt spid="17"/>
                                        </p:tgtEl>
                                        <p:attrNameLst>
                                          <p:attrName>style.visibility</p:attrName>
                                        </p:attrNameLst>
                                      </p:cBhvr>
                                      <p:to>
                                        <p:strVal val="visible"/>
                                      </p:to>
                                    </p:set>
                                    <p:animEffect filter="wipe(left)" transition="in">
                                      <p:cBhvr>
                                        <p:cTn dur="500" id="22"/>
                                        <p:tgtEl>
                                          <p:spTgt spid="17"/>
                                        </p:tgtEl>
                                      </p:cBhvr>
                                    </p:animEffect>
                                  </p:childTnLst>
                                </p:cTn>
                              </p:par>
                            </p:childTnLst>
                          </p:cTn>
                        </p:par>
                        <p:par>
                          <p:cTn fill="hold" id="23" nodeType="afterGroup">
                            <p:stCondLst>
                              <p:cond delay="2000"/>
                            </p:stCondLst>
                            <p:childTnLst>
                              <p:par>
                                <p:cTn fill="hold" id="24" nodeType="afterEffect" presetClass="entr" presetID="22" presetSubtype="8">
                                  <p:stCondLst>
                                    <p:cond delay="0"/>
                                  </p:stCondLst>
                                  <p:childTnLst>
                                    <p:set>
                                      <p:cBhvr>
                                        <p:cTn dur="1" fill="hold" id="25">
                                          <p:stCondLst>
                                            <p:cond delay="0"/>
                                          </p:stCondLst>
                                        </p:cTn>
                                        <p:tgtEl>
                                          <p:spTgt spid="20"/>
                                        </p:tgtEl>
                                        <p:attrNameLst>
                                          <p:attrName>style.visibility</p:attrName>
                                        </p:attrNameLst>
                                      </p:cBhvr>
                                      <p:to>
                                        <p:strVal val="visible"/>
                                      </p:to>
                                    </p:set>
                                    <p:animEffect filter="wipe(left)" transition="in">
                                      <p:cBhvr>
                                        <p:cTn dur="500" id="26"/>
                                        <p:tgtEl>
                                          <p:spTgt spid="20"/>
                                        </p:tgtEl>
                                      </p:cBhvr>
                                    </p:animEffect>
                                  </p:childTnLst>
                                </p:cTn>
                              </p:par>
                            </p:childTnLst>
                          </p:cTn>
                        </p:par>
                        <p:par>
                          <p:cTn fill="hold" id="27" nodeType="afterGroup">
                            <p:stCondLst>
                              <p:cond delay="2500"/>
                            </p:stCondLst>
                            <p:childTnLst>
                              <p:par>
                                <p:cTn fill="hold" id="28" nodeType="afterEffect" presetClass="entr" presetID="22" presetSubtype="8">
                                  <p:stCondLst>
                                    <p:cond delay="0"/>
                                  </p:stCondLst>
                                  <p:childTnLst>
                                    <p:set>
                                      <p:cBhvr>
                                        <p:cTn dur="1" fill="hold" id="29">
                                          <p:stCondLst>
                                            <p:cond delay="0"/>
                                          </p:stCondLst>
                                        </p:cTn>
                                        <p:tgtEl>
                                          <p:spTgt spid="23"/>
                                        </p:tgtEl>
                                        <p:attrNameLst>
                                          <p:attrName>style.visibility</p:attrName>
                                        </p:attrNameLst>
                                      </p:cBhvr>
                                      <p:to>
                                        <p:strVal val="visible"/>
                                      </p:to>
                                    </p:set>
                                    <p:animEffect filter="wipe(left)" transition="in">
                                      <p:cBhvr>
                                        <p:cTn dur="500" id="30"/>
                                        <p:tgtEl>
                                          <p:spTgt spid="23"/>
                                        </p:tgtEl>
                                      </p:cBhvr>
                                    </p:animEffect>
                                  </p:childTnLst>
                                </p:cTn>
                              </p:par>
                            </p:childTnLst>
                          </p:cTn>
                        </p:par>
                        <p:par>
                          <p:cTn fill="hold" id="31" nodeType="afterGroup">
                            <p:stCondLst>
                              <p:cond delay="3000"/>
                            </p:stCondLst>
                            <p:childTnLst>
                              <p:par>
                                <p:cTn fill="hold" id="32" nodeType="afterEffect" presetClass="entr" presetID="22" presetSubtype="8">
                                  <p:stCondLst>
                                    <p:cond delay="0"/>
                                  </p:stCondLst>
                                  <p:childTnLst>
                                    <p:set>
                                      <p:cBhvr>
                                        <p:cTn dur="1" fill="hold" id="33">
                                          <p:stCondLst>
                                            <p:cond delay="0"/>
                                          </p:stCondLst>
                                        </p:cTn>
                                        <p:tgtEl>
                                          <p:spTgt spid="26"/>
                                        </p:tgtEl>
                                        <p:attrNameLst>
                                          <p:attrName>style.visibility</p:attrName>
                                        </p:attrNameLst>
                                      </p:cBhvr>
                                      <p:to>
                                        <p:strVal val="visible"/>
                                      </p:to>
                                    </p:set>
                                    <p:animEffect filter="wipe(left)" transition="in">
                                      <p:cBhvr>
                                        <p:cTn dur="500" id="34"/>
                                        <p:tgtEl>
                                          <p:spTgt spid="26"/>
                                        </p:tgtEl>
                                      </p:cBhvr>
                                    </p:animEffect>
                                  </p:childTnLst>
                                </p:cTn>
                              </p:par>
                            </p:childTnLst>
                          </p:cTn>
                        </p:par>
                        <p:par>
                          <p:cTn fill="hold" id="35" nodeType="afterGroup">
                            <p:stCondLst>
                              <p:cond delay="3500"/>
                            </p:stCondLst>
                            <p:childTnLst>
                              <p:par>
                                <p:cTn fill="hold" grpId="0" id="36" nodeType="afterEffect" presetClass="entr" presetID="12" presetSubtype="1">
                                  <p:stCondLst>
                                    <p:cond delay="0"/>
                                  </p:stCondLst>
                                  <p:childTnLst>
                                    <p:set>
                                      <p:cBhvr>
                                        <p:cTn dur="1" fill="hold" id="37">
                                          <p:stCondLst>
                                            <p:cond delay="0"/>
                                          </p:stCondLst>
                                        </p:cTn>
                                        <p:tgtEl>
                                          <p:spTgt spid="29"/>
                                        </p:tgtEl>
                                        <p:attrNameLst>
                                          <p:attrName>style.visibility</p:attrName>
                                        </p:attrNameLst>
                                      </p:cBhvr>
                                      <p:to>
                                        <p:strVal val="visible"/>
                                      </p:to>
                                    </p:set>
                                    <p:anim calcmode="lin" valueType="num">
                                      <p:cBhvr additive="base">
                                        <p:cTn dur="500" id="38"/>
                                        <p:tgtEl>
                                          <p:spTgt spid="29"/>
                                        </p:tgtEl>
                                        <p:attrNameLst>
                                          <p:attrName>ppt_y</p:attrName>
                                        </p:attrNameLst>
                                      </p:cBhvr>
                                      <p:tavLst>
                                        <p:tav tm="0">
                                          <p:val>
                                            <p:strVal val="#ppt_y-#ppt_h*1.125000"/>
                                          </p:val>
                                        </p:tav>
                                        <p:tav tm="100000">
                                          <p:val>
                                            <p:strVal val="#ppt_y"/>
                                          </p:val>
                                        </p:tav>
                                      </p:tavLst>
                                    </p:anim>
                                    <p:animEffect filter="wipe(down)" transition="in">
                                      <p:cBhvr>
                                        <p:cTn dur="500" id="39"/>
                                        <p:tgtEl>
                                          <p:spTgt spid="2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29"/>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972000" y="1240494"/>
            <a:ext cx="7200000" cy="2043726"/>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3492000" y="104249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【第二十条】</a:t>
            </a:r>
          </a:p>
        </p:txBody>
      </p:sp>
      <p:sp>
        <p:nvSpPr>
          <p:cNvPr id="12" name="矩形 11"/>
          <p:cNvSpPr/>
          <p:nvPr/>
        </p:nvSpPr>
        <p:spPr>
          <a:xfrm>
            <a:off x="1005920" y="1523709"/>
            <a:ext cx="7132161" cy="1935480"/>
          </a:xfrm>
          <a:prstGeom prst="rect">
            <a:avLst/>
          </a:prstGeom>
        </p:spPr>
        <p:txBody>
          <a:bodyPr bIns="34290" lIns="68580" rIns="68580" tIns="34290" wrap="square">
            <a:spAutoFit/>
          </a:bodyPr>
          <a:lstStyle/>
          <a:p>
            <a:pPr indent="-285750" marL="285750">
              <a:lnSpc>
                <a:spcPct val="125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突发事件监测机构、医疗卫生机构和有关单位发现有本条例第十九条规定情形之一的，应当在2小时内向所在地县级人民政府卫生行政主管部门报告；接到报告的卫生行政主管部门应当在2小时内向本级人民政府报告，并同时向上级人民政府卫生行政主管部门和国务院卫生行政主管部门报告。</a:t>
            </a:r>
          </a:p>
          <a:p>
            <a:pPr indent="-285750" marL="285750">
              <a:lnSpc>
                <a:spcPct val="125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县级人民政府应当在接到报告后2小时内向设区的市级人民政府或者上一级人民政府报告；设区的市级人民政府应当在接到报告后2小时内向省、自治区、直辖市人民政府报告。</a:t>
            </a:r>
          </a:p>
        </p:txBody>
      </p:sp>
      <p:sp>
        <p:nvSpPr>
          <p:cNvPr id="30" name="Pentagon 35"/>
          <p:cNvSpPr/>
          <p:nvPr/>
        </p:nvSpPr>
        <p:spPr>
          <a:xfrm>
            <a:off x="972000" y="3765435"/>
            <a:ext cx="7200000" cy="722745"/>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31" name="矩形 30"/>
          <p:cNvSpPr/>
          <p:nvPr/>
        </p:nvSpPr>
        <p:spPr>
          <a:xfrm>
            <a:off x="3492000" y="3567435"/>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【第二十一条】</a:t>
            </a:r>
          </a:p>
        </p:txBody>
      </p:sp>
      <p:sp>
        <p:nvSpPr>
          <p:cNvPr id="32" name="矩形 31"/>
          <p:cNvSpPr/>
          <p:nvPr/>
        </p:nvSpPr>
        <p:spPr>
          <a:xfrm>
            <a:off x="1005920" y="4048650"/>
            <a:ext cx="7132161" cy="601980"/>
          </a:xfrm>
          <a:prstGeom prst="rect">
            <a:avLst/>
          </a:prstGeom>
        </p:spPr>
        <p:txBody>
          <a:bodyPr bIns="34290" lIns="68580" rIns="68580" tIns="34290" wrap="square">
            <a:spAutoFit/>
          </a:bodyPr>
          <a:lstStyle/>
          <a:p>
            <a:pPr>
              <a:lnSpc>
                <a:spcPct val="125000"/>
              </a:lnSpc>
              <a:buClr>
                <a:srgbClr val="E20000"/>
              </a:buClr>
            </a:pPr>
            <a:r>
              <a:rPr altLang="en-US" lang="zh-CN" sz="1400">
                <a:latin charset="-122" panose="020b0503020204020204" pitchFamily="34" typeface="微软雅黑"/>
                <a:ea charset="-122" panose="020b0503020204020204" pitchFamily="34" typeface="微软雅黑"/>
              </a:rPr>
              <a:t>         任何单位和个人对突发事件，不得隐瞒、缓报、谎报或者授意他人隐瞒、缓报、谎报。</a:t>
            </a:r>
          </a:p>
        </p:txBody>
      </p:sp>
    </p:spTree>
    <p:extLst>
      <p:ext uri="{BB962C8B-B14F-4D97-AF65-F5344CB8AC3E}">
        <p14:creationId val="2004589941"/>
      </p:ext>
    </p:extLst>
  </p:cSld>
  <p:clrMapOvr>
    <a:masterClrMapping/>
  </p:clrMapOvr>
  <mc:AlternateContent>
    <mc:Choice Requires="p14">
      <p:transition advTm="4000" p14:dur="1400" spd="slow">
        <p14:doors dir="vert"/>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additive="base">
                                        <p:cTn dur="500" id="13"/>
                                        <p:tgtEl>
                                          <p:spTgt spid="10"/>
                                        </p:tgtEl>
                                        <p:attrNameLst>
                                          <p:attrName>ppt_y</p:attrName>
                                        </p:attrNameLst>
                                      </p:cBhvr>
                                      <p:tavLst>
                                        <p:tav tm="0">
                                          <p:val>
                                            <p:strVal val="#ppt_y-#ppt_h*1.125000"/>
                                          </p:val>
                                        </p:tav>
                                        <p:tav tm="100000">
                                          <p:val>
                                            <p:strVal val="#ppt_y"/>
                                          </p:val>
                                        </p:tav>
                                      </p:tavLst>
                                    </p:anim>
                                    <p:animEffect filter="wipe(down)" transition="in">
                                      <p:cBhvr>
                                        <p:cTn dur="500" id="14"/>
                                        <p:tgtEl>
                                          <p:spTgt spid="10"/>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2"/>
                                        </p:tgtEl>
                                        <p:attrNameLst>
                                          <p:attrName>style.visibility</p:attrName>
                                        </p:attrNameLst>
                                      </p:cBhvr>
                                      <p:to>
                                        <p:strVal val="visible"/>
                                      </p:to>
                                    </p:set>
                                    <p:animEffect filter="wipe(left)" transition="in">
                                      <p:cBhvr>
                                        <p:cTn dur="500" id="18"/>
                                        <p:tgtEl>
                                          <p:spTgt spid="12"/>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31"/>
                                        </p:tgtEl>
                                        <p:attrNameLst>
                                          <p:attrName>style.visibility</p:attrName>
                                        </p:attrNameLst>
                                      </p:cBhvr>
                                      <p:to>
                                        <p:strVal val="visible"/>
                                      </p:to>
                                    </p:set>
                                    <p:anim calcmode="lin" valueType="num">
                                      <p:cBhvr>
                                        <p:cTn dur="500" fill="hold" id="22"/>
                                        <p:tgtEl>
                                          <p:spTgt spid="31"/>
                                        </p:tgtEl>
                                        <p:attrNameLst>
                                          <p:attrName>ppt_w</p:attrName>
                                        </p:attrNameLst>
                                      </p:cBhvr>
                                      <p:tavLst>
                                        <p:tav tm="0">
                                          <p:val>
                                            <p:fltVal val="0"/>
                                          </p:val>
                                        </p:tav>
                                        <p:tav tm="100000">
                                          <p:val>
                                            <p:strVal val="#ppt_w"/>
                                          </p:val>
                                        </p:tav>
                                      </p:tavLst>
                                    </p:anim>
                                    <p:anim calcmode="lin" valueType="num">
                                      <p:cBhvr>
                                        <p:cTn dur="500" fill="hold" id="23"/>
                                        <p:tgtEl>
                                          <p:spTgt spid="31"/>
                                        </p:tgtEl>
                                        <p:attrNameLst>
                                          <p:attrName>ppt_h</p:attrName>
                                        </p:attrNameLst>
                                      </p:cBhvr>
                                      <p:tavLst>
                                        <p:tav tm="0">
                                          <p:val>
                                            <p:fltVal val="0"/>
                                          </p:val>
                                        </p:tav>
                                        <p:tav tm="100000">
                                          <p:val>
                                            <p:strVal val="#ppt_h"/>
                                          </p:val>
                                        </p:tav>
                                      </p:tavLst>
                                    </p:anim>
                                    <p:animEffect filter="fade" transition="in">
                                      <p:cBhvr>
                                        <p:cTn dur="500" id="24"/>
                                        <p:tgtEl>
                                          <p:spTgt spid="31"/>
                                        </p:tgtEl>
                                      </p:cBhvr>
                                    </p:animEffect>
                                  </p:childTnLst>
                                </p:cTn>
                              </p:par>
                            </p:childTnLst>
                          </p:cTn>
                        </p:par>
                        <p:par>
                          <p:cTn fill="hold" id="25" nodeType="afterGroup">
                            <p:stCondLst>
                              <p:cond delay="2000"/>
                            </p:stCondLst>
                            <p:childTnLst>
                              <p:par>
                                <p:cTn fill="hold" grpId="0" id="26" nodeType="afterEffect" presetClass="entr" presetID="12" presetSubtype="1">
                                  <p:stCondLst>
                                    <p:cond delay="0"/>
                                  </p:stCondLst>
                                  <p:childTnLst>
                                    <p:set>
                                      <p:cBhvr>
                                        <p:cTn dur="1" fill="hold" id="27">
                                          <p:stCondLst>
                                            <p:cond delay="0"/>
                                          </p:stCondLst>
                                        </p:cTn>
                                        <p:tgtEl>
                                          <p:spTgt spid="30"/>
                                        </p:tgtEl>
                                        <p:attrNameLst>
                                          <p:attrName>style.visibility</p:attrName>
                                        </p:attrNameLst>
                                      </p:cBhvr>
                                      <p:to>
                                        <p:strVal val="visible"/>
                                      </p:to>
                                    </p:set>
                                    <p:anim calcmode="lin" valueType="num">
                                      <p:cBhvr additive="base">
                                        <p:cTn dur="500" id="28"/>
                                        <p:tgtEl>
                                          <p:spTgt spid="30"/>
                                        </p:tgtEl>
                                        <p:attrNameLst>
                                          <p:attrName>ppt_y</p:attrName>
                                        </p:attrNameLst>
                                      </p:cBhvr>
                                      <p:tavLst>
                                        <p:tav tm="0">
                                          <p:val>
                                            <p:strVal val="#ppt_y-#ppt_h*1.125000"/>
                                          </p:val>
                                        </p:tav>
                                        <p:tav tm="100000">
                                          <p:val>
                                            <p:strVal val="#ppt_y"/>
                                          </p:val>
                                        </p:tav>
                                      </p:tavLst>
                                    </p:anim>
                                    <p:animEffect filter="wipe(down)" transition="in">
                                      <p:cBhvr>
                                        <p:cTn dur="500" id="29"/>
                                        <p:tgtEl>
                                          <p:spTgt spid="30"/>
                                        </p:tgtEl>
                                      </p:cBhvr>
                                    </p:animEffect>
                                  </p:childTnLst>
                                </p:cTn>
                              </p:par>
                            </p:childTnLst>
                          </p:cTn>
                        </p:par>
                        <p:par>
                          <p:cTn fill="hold" id="30" nodeType="afterGroup">
                            <p:stCondLst>
                              <p:cond delay="2500"/>
                            </p:stCondLst>
                            <p:childTnLst>
                              <p:par>
                                <p:cTn fill="hold" grpId="0" id="31" nodeType="afterEffect" presetClass="entr" presetID="22" presetSubtype="8">
                                  <p:stCondLst>
                                    <p:cond delay="0"/>
                                  </p:stCondLst>
                                  <p:childTnLst>
                                    <p:set>
                                      <p:cBhvr>
                                        <p:cTn dur="1" fill="hold" id="32">
                                          <p:stCondLst>
                                            <p:cond delay="0"/>
                                          </p:stCondLst>
                                        </p:cTn>
                                        <p:tgtEl>
                                          <p:spTgt spid="32"/>
                                        </p:tgtEl>
                                        <p:attrNameLst>
                                          <p:attrName>style.visibility</p:attrName>
                                        </p:attrNameLst>
                                      </p:cBhvr>
                                      <p:to>
                                        <p:strVal val="visible"/>
                                      </p:to>
                                    </p:set>
                                    <p:animEffect filter="wipe(left)" transition="in">
                                      <p:cBhvr>
                                        <p:cTn dur="500" id="33"/>
                                        <p:tgtEl>
                                          <p:spTgt spid="3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30"/>
      <p:bldP grpId="0" spid="31"/>
      <p:bldP grpId="0" spid="32"/>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972000" y="1232874"/>
            <a:ext cx="7200000" cy="964204"/>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3492000" y="103487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【第二十二条】</a:t>
            </a:r>
          </a:p>
        </p:txBody>
      </p:sp>
      <p:sp>
        <p:nvSpPr>
          <p:cNvPr id="12" name="矩形 11"/>
          <p:cNvSpPr/>
          <p:nvPr/>
        </p:nvSpPr>
        <p:spPr>
          <a:xfrm>
            <a:off x="1005920" y="1493390"/>
            <a:ext cx="7132161" cy="601980"/>
          </a:xfrm>
          <a:prstGeom prst="rect">
            <a:avLst/>
          </a:prstGeom>
        </p:spPr>
        <p:txBody>
          <a:bodyPr bIns="34290" lIns="68580" rIns="68580" tIns="34290" wrap="square">
            <a:spAutoFit/>
          </a:bodyPr>
          <a:lstStyle/>
          <a:p>
            <a:pPr>
              <a:lnSpc>
                <a:spcPct val="125000"/>
              </a:lnSpc>
              <a:buClr>
                <a:srgbClr val="E20000"/>
              </a:buClr>
            </a:pPr>
            <a:r>
              <a:rPr altLang="en-US" lang="zh-CN" smtClean="0" sz="1400">
                <a:latin charset="-122" panose="020b0503020204020204" pitchFamily="34" typeface="微软雅黑"/>
                <a:ea charset="-122" panose="020b0503020204020204" pitchFamily="34" typeface="微软雅黑"/>
              </a:rPr>
              <a:t>         接到报告的地方人民政府、卫生行政主管部门依照本条例规定报告的同时，应当立即组织力量对报告事项调查核实、确证，采取必要的控制措施，并及时报告调查情况。</a:t>
            </a:r>
          </a:p>
        </p:txBody>
      </p:sp>
      <p:sp>
        <p:nvSpPr>
          <p:cNvPr id="30" name="Pentagon 35"/>
          <p:cNvSpPr/>
          <p:nvPr/>
        </p:nvSpPr>
        <p:spPr>
          <a:xfrm>
            <a:off x="972000" y="2594473"/>
            <a:ext cx="7200000" cy="2163986"/>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31" name="矩形 30"/>
          <p:cNvSpPr/>
          <p:nvPr/>
        </p:nvSpPr>
        <p:spPr>
          <a:xfrm>
            <a:off x="3492000" y="2396473"/>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【第二十三条】</a:t>
            </a:r>
          </a:p>
        </p:txBody>
      </p:sp>
      <p:sp>
        <p:nvSpPr>
          <p:cNvPr id="32" name="矩形 31"/>
          <p:cNvSpPr/>
          <p:nvPr/>
        </p:nvSpPr>
        <p:spPr>
          <a:xfrm>
            <a:off x="1005920" y="2835080"/>
            <a:ext cx="7132161" cy="1875434"/>
          </a:xfrm>
          <a:prstGeom prst="rect">
            <a:avLst/>
          </a:prstGeom>
        </p:spPr>
        <p:txBody>
          <a:bodyPr bIns="34290" lIns="68580" rIns="68580" tIns="34290" wrap="square">
            <a:spAutoFit/>
          </a:bodyPr>
          <a:lstStyle/>
          <a:p>
            <a:pPr indent="-285750" marL="285750">
              <a:lnSpc>
                <a:spcPct val="114000"/>
              </a:lnSpc>
              <a:buClr>
                <a:srgbClr val="E20000"/>
              </a:buClr>
              <a:buFont charset="2" panose="05000000000000000000" pitchFamily="2" typeface="Wingdings"/>
              <a:buChar char="u"/>
            </a:pPr>
            <a:r>
              <a:rPr altLang="en-US" lang="zh-CN" sz="1300">
                <a:latin charset="-122" panose="020b0503020204020204" pitchFamily="34" typeface="微软雅黑"/>
                <a:ea charset="-122" panose="020b0503020204020204" pitchFamily="34" typeface="微软雅黑"/>
              </a:rPr>
              <a:t>国务院卫生行政主管部门应当根据发生突发事件的情况，及时向国务院有关部门和各省、自治区、直辖市人民政府卫生行政主管部门以及军队有关部门通报。</a:t>
            </a:r>
          </a:p>
          <a:p>
            <a:pPr indent="-285750" marL="285750">
              <a:lnSpc>
                <a:spcPct val="114000"/>
              </a:lnSpc>
              <a:buClr>
                <a:srgbClr val="E20000"/>
              </a:buClr>
              <a:buFont charset="2" panose="05000000000000000000" pitchFamily="2" typeface="Wingdings"/>
              <a:buChar char="u"/>
            </a:pPr>
            <a:r>
              <a:rPr altLang="en-US" lang="zh-CN" sz="1300">
                <a:latin charset="-122" panose="020b0503020204020204" pitchFamily="34" typeface="微软雅黑"/>
                <a:ea charset="-122" panose="020b0503020204020204" pitchFamily="34" typeface="微软雅黑"/>
              </a:rPr>
              <a:t>突发事件发生地的省、自治区、直辖市人民政府卫生行政主管部门，应当及时向毗邻省、自治区、直辖市人民政府卫生行政主管部门通报。</a:t>
            </a:r>
          </a:p>
          <a:p>
            <a:pPr indent="-285750" marL="285750">
              <a:lnSpc>
                <a:spcPct val="114000"/>
              </a:lnSpc>
              <a:buClr>
                <a:srgbClr val="E20000"/>
              </a:buClr>
              <a:buFont charset="2" panose="05000000000000000000" pitchFamily="2" typeface="Wingdings"/>
              <a:buChar char="u"/>
            </a:pPr>
            <a:r>
              <a:rPr altLang="en-US" lang="zh-CN" sz="1300">
                <a:latin charset="-122" panose="020b0503020204020204" pitchFamily="34" typeface="微软雅黑"/>
                <a:ea charset="-122" panose="020b0503020204020204" pitchFamily="34" typeface="微软雅黑"/>
              </a:rPr>
              <a:t>接到通报的省、自治区、直辖市人民政府卫生行政主管部门，必要时应当及时通知本行政区域内的医疗卫生机构。</a:t>
            </a:r>
          </a:p>
          <a:p>
            <a:pPr indent="-285750" marL="285750">
              <a:lnSpc>
                <a:spcPct val="114000"/>
              </a:lnSpc>
              <a:buClr>
                <a:srgbClr val="E20000"/>
              </a:buClr>
              <a:buFont charset="2" panose="05000000000000000000" pitchFamily="2" typeface="Wingdings"/>
              <a:buChar char="u"/>
            </a:pPr>
            <a:r>
              <a:rPr altLang="en-US" lang="zh-CN" sz="1300">
                <a:latin charset="-122" panose="020b0503020204020204" pitchFamily="34" typeface="微软雅黑"/>
                <a:ea charset="-122" panose="020b0503020204020204" pitchFamily="34" typeface="微软雅黑"/>
              </a:rPr>
              <a:t>县级以上地方人民政府有关部门，已经发生或者发现可能引起突发事件的情形时，应当及时向同级人民政府卫生行政主管部门通报。</a:t>
            </a:r>
          </a:p>
        </p:txBody>
      </p:sp>
    </p:spTree>
    <p:extLst>
      <p:ext uri="{BB962C8B-B14F-4D97-AF65-F5344CB8AC3E}">
        <p14:creationId val="4188521468"/>
      </p:ext>
    </p:extLst>
  </p:cSld>
  <p:clrMapOvr>
    <a:masterClrMapping/>
  </p:clrMapOvr>
  <mc:AlternateContent>
    <mc:Choice Requires="p14">
      <p:transition advTm="4000" p14:dur="1400" spd="slow">
        <p14:doors dir="vert"/>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additive="base">
                                        <p:cTn dur="500" id="13"/>
                                        <p:tgtEl>
                                          <p:spTgt spid="10"/>
                                        </p:tgtEl>
                                        <p:attrNameLst>
                                          <p:attrName>ppt_y</p:attrName>
                                        </p:attrNameLst>
                                      </p:cBhvr>
                                      <p:tavLst>
                                        <p:tav tm="0">
                                          <p:val>
                                            <p:strVal val="#ppt_y-#ppt_h*1.125000"/>
                                          </p:val>
                                        </p:tav>
                                        <p:tav tm="100000">
                                          <p:val>
                                            <p:strVal val="#ppt_y"/>
                                          </p:val>
                                        </p:tav>
                                      </p:tavLst>
                                    </p:anim>
                                    <p:animEffect filter="wipe(down)" transition="in">
                                      <p:cBhvr>
                                        <p:cTn dur="500" id="14"/>
                                        <p:tgtEl>
                                          <p:spTgt spid="10"/>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2"/>
                                        </p:tgtEl>
                                        <p:attrNameLst>
                                          <p:attrName>style.visibility</p:attrName>
                                        </p:attrNameLst>
                                      </p:cBhvr>
                                      <p:to>
                                        <p:strVal val="visible"/>
                                      </p:to>
                                    </p:set>
                                    <p:animEffect filter="wipe(left)" transition="in">
                                      <p:cBhvr>
                                        <p:cTn dur="500" id="18"/>
                                        <p:tgtEl>
                                          <p:spTgt spid="12"/>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31"/>
                                        </p:tgtEl>
                                        <p:attrNameLst>
                                          <p:attrName>style.visibility</p:attrName>
                                        </p:attrNameLst>
                                      </p:cBhvr>
                                      <p:to>
                                        <p:strVal val="visible"/>
                                      </p:to>
                                    </p:set>
                                    <p:anim calcmode="lin" valueType="num">
                                      <p:cBhvr>
                                        <p:cTn dur="500" fill="hold" id="22"/>
                                        <p:tgtEl>
                                          <p:spTgt spid="31"/>
                                        </p:tgtEl>
                                        <p:attrNameLst>
                                          <p:attrName>ppt_w</p:attrName>
                                        </p:attrNameLst>
                                      </p:cBhvr>
                                      <p:tavLst>
                                        <p:tav tm="0">
                                          <p:val>
                                            <p:fltVal val="0"/>
                                          </p:val>
                                        </p:tav>
                                        <p:tav tm="100000">
                                          <p:val>
                                            <p:strVal val="#ppt_w"/>
                                          </p:val>
                                        </p:tav>
                                      </p:tavLst>
                                    </p:anim>
                                    <p:anim calcmode="lin" valueType="num">
                                      <p:cBhvr>
                                        <p:cTn dur="500" fill="hold" id="23"/>
                                        <p:tgtEl>
                                          <p:spTgt spid="31"/>
                                        </p:tgtEl>
                                        <p:attrNameLst>
                                          <p:attrName>ppt_h</p:attrName>
                                        </p:attrNameLst>
                                      </p:cBhvr>
                                      <p:tavLst>
                                        <p:tav tm="0">
                                          <p:val>
                                            <p:fltVal val="0"/>
                                          </p:val>
                                        </p:tav>
                                        <p:tav tm="100000">
                                          <p:val>
                                            <p:strVal val="#ppt_h"/>
                                          </p:val>
                                        </p:tav>
                                      </p:tavLst>
                                    </p:anim>
                                    <p:animEffect filter="fade" transition="in">
                                      <p:cBhvr>
                                        <p:cTn dur="500" id="24"/>
                                        <p:tgtEl>
                                          <p:spTgt spid="31"/>
                                        </p:tgtEl>
                                      </p:cBhvr>
                                    </p:animEffect>
                                  </p:childTnLst>
                                </p:cTn>
                              </p:par>
                            </p:childTnLst>
                          </p:cTn>
                        </p:par>
                        <p:par>
                          <p:cTn fill="hold" id="25" nodeType="afterGroup">
                            <p:stCondLst>
                              <p:cond delay="2000"/>
                            </p:stCondLst>
                            <p:childTnLst>
                              <p:par>
                                <p:cTn fill="hold" grpId="0" id="26" nodeType="afterEffect" presetClass="entr" presetID="12" presetSubtype="1">
                                  <p:stCondLst>
                                    <p:cond delay="0"/>
                                  </p:stCondLst>
                                  <p:childTnLst>
                                    <p:set>
                                      <p:cBhvr>
                                        <p:cTn dur="1" fill="hold" id="27">
                                          <p:stCondLst>
                                            <p:cond delay="0"/>
                                          </p:stCondLst>
                                        </p:cTn>
                                        <p:tgtEl>
                                          <p:spTgt spid="30"/>
                                        </p:tgtEl>
                                        <p:attrNameLst>
                                          <p:attrName>style.visibility</p:attrName>
                                        </p:attrNameLst>
                                      </p:cBhvr>
                                      <p:to>
                                        <p:strVal val="visible"/>
                                      </p:to>
                                    </p:set>
                                    <p:anim calcmode="lin" valueType="num">
                                      <p:cBhvr additive="base">
                                        <p:cTn dur="500" id="28"/>
                                        <p:tgtEl>
                                          <p:spTgt spid="30"/>
                                        </p:tgtEl>
                                        <p:attrNameLst>
                                          <p:attrName>ppt_y</p:attrName>
                                        </p:attrNameLst>
                                      </p:cBhvr>
                                      <p:tavLst>
                                        <p:tav tm="0">
                                          <p:val>
                                            <p:strVal val="#ppt_y-#ppt_h*1.125000"/>
                                          </p:val>
                                        </p:tav>
                                        <p:tav tm="100000">
                                          <p:val>
                                            <p:strVal val="#ppt_y"/>
                                          </p:val>
                                        </p:tav>
                                      </p:tavLst>
                                    </p:anim>
                                    <p:animEffect filter="wipe(down)" transition="in">
                                      <p:cBhvr>
                                        <p:cTn dur="500" id="29"/>
                                        <p:tgtEl>
                                          <p:spTgt spid="30"/>
                                        </p:tgtEl>
                                      </p:cBhvr>
                                    </p:animEffect>
                                  </p:childTnLst>
                                </p:cTn>
                              </p:par>
                            </p:childTnLst>
                          </p:cTn>
                        </p:par>
                        <p:par>
                          <p:cTn fill="hold" id="30" nodeType="afterGroup">
                            <p:stCondLst>
                              <p:cond delay="2500"/>
                            </p:stCondLst>
                            <p:childTnLst>
                              <p:par>
                                <p:cTn fill="hold" grpId="0" id="31" nodeType="afterEffect" presetClass="entr" presetID="22" presetSubtype="8">
                                  <p:stCondLst>
                                    <p:cond delay="0"/>
                                  </p:stCondLst>
                                  <p:childTnLst>
                                    <p:set>
                                      <p:cBhvr>
                                        <p:cTn dur="1" fill="hold" id="32">
                                          <p:stCondLst>
                                            <p:cond delay="0"/>
                                          </p:stCondLst>
                                        </p:cTn>
                                        <p:tgtEl>
                                          <p:spTgt spid="32"/>
                                        </p:tgtEl>
                                        <p:attrNameLst>
                                          <p:attrName>style.visibility</p:attrName>
                                        </p:attrNameLst>
                                      </p:cBhvr>
                                      <p:to>
                                        <p:strVal val="visible"/>
                                      </p:to>
                                    </p:set>
                                    <p:animEffect filter="wipe(left)" transition="in">
                                      <p:cBhvr>
                                        <p:cTn dur="500" id="33"/>
                                        <p:tgtEl>
                                          <p:spTgt spid="3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30"/>
      <p:bldP grpId="0" spid="31"/>
      <p:bldP grpId="0" spid="32"/>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972000" y="1240494"/>
            <a:ext cx="7200000" cy="1776765"/>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3492000" y="104249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【第二十四条】</a:t>
            </a:r>
          </a:p>
        </p:txBody>
      </p:sp>
      <p:sp>
        <p:nvSpPr>
          <p:cNvPr id="12" name="矩形 11"/>
          <p:cNvSpPr/>
          <p:nvPr/>
        </p:nvSpPr>
        <p:spPr>
          <a:xfrm>
            <a:off x="1005920" y="1481101"/>
            <a:ext cx="7132161" cy="1495044"/>
          </a:xfrm>
          <a:prstGeom prst="rect">
            <a:avLst/>
          </a:prstGeom>
        </p:spPr>
        <p:txBody>
          <a:bodyPr bIns="34290" lIns="68580" rIns="68580" tIns="34290" wrap="square">
            <a:spAutoFit/>
          </a:bodyPr>
          <a:lstStyle/>
          <a:p>
            <a:pPr indent="-285750" marL="285750">
              <a:lnSpc>
                <a:spcPct val="120000"/>
              </a:lnSpc>
              <a:buClr>
                <a:srgbClr val="E20000"/>
              </a:buClr>
              <a:buFont charset="2" panose="05000000000000000000" pitchFamily="2" typeface="Wingdings"/>
              <a:buChar char="u"/>
            </a:pPr>
            <a:r>
              <a:rPr altLang="en-US" lang="zh-CN" sz="1300">
                <a:latin charset="-122" panose="020b0503020204020204" pitchFamily="34" typeface="微软雅黑"/>
                <a:ea charset="-122" panose="020b0503020204020204" pitchFamily="34" typeface="微软雅黑"/>
              </a:rPr>
              <a:t>条　国家建立突发事件举报制度，公布统一的突发事件报告、举报电话。</a:t>
            </a:r>
          </a:p>
          <a:p>
            <a:pPr indent="-285750" marL="285750">
              <a:lnSpc>
                <a:spcPct val="120000"/>
              </a:lnSpc>
              <a:buClr>
                <a:srgbClr val="E20000"/>
              </a:buClr>
              <a:buFont charset="2" panose="05000000000000000000" pitchFamily="2" typeface="Wingdings"/>
              <a:buChar char="u"/>
            </a:pPr>
            <a:r>
              <a:rPr altLang="en-US" lang="zh-CN" sz="1300">
                <a:latin charset="-122" panose="020b0503020204020204" pitchFamily="34" typeface="微软雅黑"/>
                <a:ea charset="-122" panose="020b0503020204020204" pitchFamily="34" typeface="微软雅黑"/>
              </a:rPr>
              <a:t>任何单位和个人有权向人民政府及其有关部门报告突发事件隐患，有权向上级人民政府及其有关部门举报地方人民政府及其有关部门不履行突发事件应急处理职责，或者不按照规定履行职责的情况。接到报告、举报的有关人民政府及其有关部门，应当立即组织对突发事件隐患、不履行或者不按照规定履行突发事件应急处理职责的情况进行调查处理。</a:t>
            </a:r>
          </a:p>
          <a:p>
            <a:pPr indent="-285750" marL="285750">
              <a:lnSpc>
                <a:spcPct val="120000"/>
              </a:lnSpc>
              <a:buClr>
                <a:srgbClr val="E20000"/>
              </a:buClr>
              <a:buFont charset="2" panose="05000000000000000000" pitchFamily="2" typeface="Wingdings"/>
              <a:buChar char="u"/>
            </a:pPr>
            <a:r>
              <a:rPr altLang="en-US" lang="zh-CN" sz="1300">
                <a:latin charset="-122" panose="020b0503020204020204" pitchFamily="34" typeface="微软雅黑"/>
                <a:ea charset="-122" panose="020b0503020204020204" pitchFamily="34" typeface="微软雅黑"/>
              </a:rPr>
              <a:t>对举报突发事件有功的单位和个人，县级以上各级人民政府及其有关部门应当予以奖励。</a:t>
            </a:r>
          </a:p>
        </p:txBody>
      </p:sp>
      <p:sp>
        <p:nvSpPr>
          <p:cNvPr id="9" name="Pentagon 35"/>
          <p:cNvSpPr/>
          <p:nvPr/>
        </p:nvSpPr>
        <p:spPr>
          <a:xfrm>
            <a:off x="972000" y="3413258"/>
            <a:ext cx="7200000" cy="1296634"/>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3" name="矩形 12"/>
          <p:cNvSpPr/>
          <p:nvPr/>
        </p:nvSpPr>
        <p:spPr>
          <a:xfrm>
            <a:off x="3492000" y="3215258"/>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【第二十五条】</a:t>
            </a:r>
          </a:p>
        </p:txBody>
      </p:sp>
      <p:sp>
        <p:nvSpPr>
          <p:cNvPr id="14" name="矩形 13"/>
          <p:cNvSpPr/>
          <p:nvPr/>
        </p:nvSpPr>
        <p:spPr>
          <a:xfrm>
            <a:off x="1005920" y="3653865"/>
            <a:ext cx="7132161" cy="1019556"/>
          </a:xfrm>
          <a:prstGeom prst="rect">
            <a:avLst/>
          </a:prstGeom>
        </p:spPr>
        <p:txBody>
          <a:bodyPr bIns="34290" lIns="68580" rIns="68580" tIns="34290" wrap="square">
            <a:spAutoFit/>
          </a:bodyPr>
          <a:lstStyle/>
          <a:p>
            <a:pPr indent="-285750" marL="285750">
              <a:lnSpc>
                <a:spcPct val="120000"/>
              </a:lnSpc>
              <a:buClr>
                <a:srgbClr val="E20000"/>
              </a:buClr>
              <a:buFont charset="2" panose="05000000000000000000" pitchFamily="2" typeface="Wingdings"/>
              <a:buChar char="u"/>
            </a:pPr>
            <a:r>
              <a:rPr altLang="en-US" lang="zh-CN" sz="1300">
                <a:latin charset="-122" panose="020b0503020204020204" pitchFamily="34" typeface="微软雅黑"/>
                <a:ea charset="-122" panose="020b0503020204020204" pitchFamily="34" typeface="微软雅黑"/>
              </a:rPr>
              <a:t>国家建立突发事件的信息发布制度。</a:t>
            </a:r>
          </a:p>
          <a:p>
            <a:pPr indent="-285750" marL="285750">
              <a:lnSpc>
                <a:spcPct val="120000"/>
              </a:lnSpc>
              <a:buClr>
                <a:srgbClr val="E20000"/>
              </a:buClr>
              <a:buFont charset="2" panose="05000000000000000000" pitchFamily="2" typeface="Wingdings"/>
              <a:buChar char="u"/>
            </a:pPr>
            <a:r>
              <a:rPr altLang="en-US" lang="zh-CN" sz="1300">
                <a:latin charset="-122" panose="020b0503020204020204" pitchFamily="34" typeface="微软雅黑"/>
                <a:ea charset="-122" panose="020b0503020204020204" pitchFamily="34" typeface="微软雅黑"/>
              </a:rPr>
              <a:t>国务院卫生行政主管部门负责向社会发布突发事件的信息。必要时，可以授权省、自治区、直辖市人民政府卫生行政主管部门向社会发布本行政区域内突发事件的信息。</a:t>
            </a:r>
          </a:p>
          <a:p>
            <a:pPr indent="-285750" marL="285750">
              <a:lnSpc>
                <a:spcPct val="120000"/>
              </a:lnSpc>
              <a:buClr>
                <a:srgbClr val="E20000"/>
              </a:buClr>
              <a:buFont charset="2" panose="05000000000000000000" pitchFamily="2" typeface="Wingdings"/>
              <a:buChar char="u"/>
            </a:pPr>
            <a:r>
              <a:rPr altLang="en-US" lang="zh-CN" sz="1300">
                <a:latin charset="-122" panose="020b0503020204020204" pitchFamily="34" typeface="微软雅黑"/>
                <a:ea charset="-122" panose="020b0503020204020204" pitchFamily="34" typeface="微软雅黑"/>
              </a:rPr>
              <a:t>信息发布应当及时、准确、全面。 </a:t>
            </a:r>
          </a:p>
        </p:txBody>
      </p:sp>
    </p:spTree>
    <p:extLst>
      <p:ext uri="{BB962C8B-B14F-4D97-AF65-F5344CB8AC3E}">
        <p14:creationId val="2186797426"/>
      </p:ext>
    </p:extLst>
  </p:cSld>
  <p:clrMapOvr>
    <a:masterClrMapping/>
  </p:clrMapOvr>
  <mc:AlternateContent>
    <mc:Choice Requires="p14">
      <p:transition advTm="4000" p14:dur="1400" spd="slow">
        <p14:doors dir="vert"/>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additive="base">
                                        <p:cTn dur="500" id="13"/>
                                        <p:tgtEl>
                                          <p:spTgt spid="10"/>
                                        </p:tgtEl>
                                        <p:attrNameLst>
                                          <p:attrName>ppt_y</p:attrName>
                                        </p:attrNameLst>
                                      </p:cBhvr>
                                      <p:tavLst>
                                        <p:tav tm="0">
                                          <p:val>
                                            <p:strVal val="#ppt_y-#ppt_h*1.125000"/>
                                          </p:val>
                                        </p:tav>
                                        <p:tav tm="100000">
                                          <p:val>
                                            <p:strVal val="#ppt_y"/>
                                          </p:val>
                                        </p:tav>
                                      </p:tavLst>
                                    </p:anim>
                                    <p:animEffect filter="wipe(down)" transition="in">
                                      <p:cBhvr>
                                        <p:cTn dur="500" id="14"/>
                                        <p:tgtEl>
                                          <p:spTgt spid="10"/>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2"/>
                                        </p:tgtEl>
                                        <p:attrNameLst>
                                          <p:attrName>style.visibility</p:attrName>
                                        </p:attrNameLst>
                                      </p:cBhvr>
                                      <p:to>
                                        <p:strVal val="visible"/>
                                      </p:to>
                                    </p:set>
                                    <p:animEffect filter="wipe(left)" transition="in">
                                      <p:cBhvr>
                                        <p:cTn dur="500" id="18"/>
                                        <p:tgtEl>
                                          <p:spTgt spid="12"/>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13"/>
                                        </p:tgtEl>
                                        <p:attrNameLst>
                                          <p:attrName>style.visibility</p:attrName>
                                        </p:attrNameLst>
                                      </p:cBhvr>
                                      <p:to>
                                        <p:strVal val="visible"/>
                                      </p:to>
                                    </p:set>
                                    <p:anim calcmode="lin" valueType="num">
                                      <p:cBhvr>
                                        <p:cTn dur="500" fill="hold" id="22"/>
                                        <p:tgtEl>
                                          <p:spTgt spid="13"/>
                                        </p:tgtEl>
                                        <p:attrNameLst>
                                          <p:attrName>ppt_w</p:attrName>
                                        </p:attrNameLst>
                                      </p:cBhvr>
                                      <p:tavLst>
                                        <p:tav tm="0">
                                          <p:val>
                                            <p:fltVal val="0"/>
                                          </p:val>
                                        </p:tav>
                                        <p:tav tm="100000">
                                          <p:val>
                                            <p:strVal val="#ppt_w"/>
                                          </p:val>
                                        </p:tav>
                                      </p:tavLst>
                                    </p:anim>
                                    <p:anim calcmode="lin" valueType="num">
                                      <p:cBhvr>
                                        <p:cTn dur="500" fill="hold" id="23"/>
                                        <p:tgtEl>
                                          <p:spTgt spid="13"/>
                                        </p:tgtEl>
                                        <p:attrNameLst>
                                          <p:attrName>ppt_h</p:attrName>
                                        </p:attrNameLst>
                                      </p:cBhvr>
                                      <p:tavLst>
                                        <p:tav tm="0">
                                          <p:val>
                                            <p:fltVal val="0"/>
                                          </p:val>
                                        </p:tav>
                                        <p:tav tm="100000">
                                          <p:val>
                                            <p:strVal val="#ppt_h"/>
                                          </p:val>
                                        </p:tav>
                                      </p:tavLst>
                                    </p:anim>
                                    <p:animEffect filter="fade" transition="in">
                                      <p:cBhvr>
                                        <p:cTn dur="500" id="24"/>
                                        <p:tgtEl>
                                          <p:spTgt spid="13"/>
                                        </p:tgtEl>
                                      </p:cBhvr>
                                    </p:animEffect>
                                  </p:childTnLst>
                                </p:cTn>
                              </p:par>
                            </p:childTnLst>
                          </p:cTn>
                        </p:par>
                        <p:par>
                          <p:cTn fill="hold" id="25" nodeType="afterGroup">
                            <p:stCondLst>
                              <p:cond delay="2000"/>
                            </p:stCondLst>
                            <p:childTnLst>
                              <p:par>
                                <p:cTn fill="hold" grpId="0" id="26" nodeType="afterEffect" presetClass="entr" presetID="12" presetSubtype="1">
                                  <p:stCondLst>
                                    <p:cond delay="0"/>
                                  </p:stCondLst>
                                  <p:childTnLst>
                                    <p:set>
                                      <p:cBhvr>
                                        <p:cTn dur="1" fill="hold" id="27">
                                          <p:stCondLst>
                                            <p:cond delay="0"/>
                                          </p:stCondLst>
                                        </p:cTn>
                                        <p:tgtEl>
                                          <p:spTgt spid="9"/>
                                        </p:tgtEl>
                                        <p:attrNameLst>
                                          <p:attrName>style.visibility</p:attrName>
                                        </p:attrNameLst>
                                      </p:cBhvr>
                                      <p:to>
                                        <p:strVal val="visible"/>
                                      </p:to>
                                    </p:set>
                                    <p:anim calcmode="lin" valueType="num">
                                      <p:cBhvr additive="base">
                                        <p:cTn dur="500" id="28"/>
                                        <p:tgtEl>
                                          <p:spTgt spid="9"/>
                                        </p:tgtEl>
                                        <p:attrNameLst>
                                          <p:attrName>ppt_y</p:attrName>
                                        </p:attrNameLst>
                                      </p:cBhvr>
                                      <p:tavLst>
                                        <p:tav tm="0">
                                          <p:val>
                                            <p:strVal val="#ppt_y-#ppt_h*1.125000"/>
                                          </p:val>
                                        </p:tav>
                                        <p:tav tm="100000">
                                          <p:val>
                                            <p:strVal val="#ppt_y"/>
                                          </p:val>
                                        </p:tav>
                                      </p:tavLst>
                                    </p:anim>
                                    <p:animEffect filter="wipe(down)" transition="in">
                                      <p:cBhvr>
                                        <p:cTn dur="500" id="29"/>
                                        <p:tgtEl>
                                          <p:spTgt spid="9"/>
                                        </p:tgtEl>
                                      </p:cBhvr>
                                    </p:animEffect>
                                  </p:childTnLst>
                                </p:cTn>
                              </p:par>
                            </p:childTnLst>
                          </p:cTn>
                        </p:par>
                        <p:par>
                          <p:cTn fill="hold" id="30" nodeType="afterGroup">
                            <p:stCondLst>
                              <p:cond delay="2500"/>
                            </p:stCondLst>
                            <p:childTnLst>
                              <p:par>
                                <p:cTn fill="hold" grpId="0" id="31" nodeType="afterEffect" presetClass="entr" presetID="22" presetSubtype="8">
                                  <p:stCondLst>
                                    <p:cond delay="0"/>
                                  </p:stCondLst>
                                  <p:childTnLst>
                                    <p:set>
                                      <p:cBhvr>
                                        <p:cTn dur="1" fill="hold" id="32">
                                          <p:stCondLst>
                                            <p:cond delay="0"/>
                                          </p:stCondLst>
                                        </p:cTn>
                                        <p:tgtEl>
                                          <p:spTgt spid="14"/>
                                        </p:tgtEl>
                                        <p:attrNameLst>
                                          <p:attrName>style.visibility</p:attrName>
                                        </p:attrNameLst>
                                      </p:cBhvr>
                                      <p:to>
                                        <p:strVal val="visible"/>
                                      </p:to>
                                    </p:set>
                                    <p:animEffect filter="wipe(left)" transition="in">
                                      <p:cBhvr>
                                        <p:cTn dur="500" id="33"/>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9"/>
      <p:bldP grpId="0" spid="13"/>
      <p:bldP grpId="0" spid="14"/>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p:cNvPicPr>
            <a:picLocks noChangeAspect="1"/>
          </p:cNvPicPr>
          <p:nvPr/>
        </p:nvPicPr>
        <p:blipFill>
          <a:blip r:embed="rId3">
            <a:extLst>
              <a:ext uri="{28A0092B-C50C-407E-A947-70E740481C1C}">
                <a14:useLocalDpi val="0"/>
              </a:ext>
            </a:extLst>
          </a:blip>
          <a:stretch>
            <a:fillRect/>
          </a:stretch>
        </p:blipFill>
        <p:spPr>
          <a:xfrm>
            <a:off x="3850129" y="638776"/>
            <a:ext cx="5293871" cy="2320994"/>
          </a:xfrm>
          <a:prstGeom prst="rect">
            <a:avLst/>
          </a:prstGeom>
        </p:spPr>
      </p:pic>
      <p:pic>
        <p:nvPicPr>
          <p:cNvPr id="2" name="图片 1"/>
          <p:cNvPicPr>
            <a:picLocks noChangeAspect="1"/>
          </p:cNvPicPr>
          <p:nvPr/>
        </p:nvPicPr>
        <p:blipFill>
          <a:blip r:embed="rId4">
            <a:extLst>
              <a:ext uri="{28A0092B-C50C-407E-A947-70E740481C1C}">
                <a14:useLocalDpi val="0"/>
              </a:ext>
            </a:extLst>
          </a:blip>
          <a:stretch>
            <a:fillRect/>
          </a:stretch>
        </p:blipFill>
        <p:spPr>
          <a:xfrm>
            <a:off x="838" y="707700"/>
            <a:ext cx="9144000" cy="4435800"/>
          </a:xfrm>
          <a:prstGeom prst="rect">
            <a:avLst/>
          </a:prstGeom>
        </p:spPr>
      </p:pic>
      <p:pic>
        <p:nvPicPr>
          <p:cNvPr id="3" name="图片 2"/>
          <p:cNvPicPr>
            <a:picLocks noChangeAspect="1"/>
          </p:cNvPicPr>
          <p:nvPr/>
        </p:nvPicPr>
        <p:blipFill>
          <a:blip r:embed="rId5">
            <a:extLst>
              <a:ext uri="{28A0092B-C50C-407E-A947-70E740481C1C}">
                <a14:useLocalDpi val="0"/>
              </a:ext>
            </a:extLst>
          </a:blip>
          <a:stretch>
            <a:fillRect/>
          </a:stretch>
        </p:blipFill>
        <p:spPr>
          <a:xfrm>
            <a:off x="5201203" y="-199"/>
            <a:ext cx="3949591" cy="1581350"/>
          </a:xfrm>
          <a:prstGeom prst="rect">
            <a:avLst/>
          </a:prstGeom>
        </p:spPr>
      </p:pic>
      <p:pic>
        <p:nvPicPr>
          <p:cNvPr id="42" name="图片 41"/>
          <p:cNvPicPr>
            <a:picLocks noChangeAspect="1"/>
          </p:cNvPicPr>
          <p:nvPr/>
        </p:nvPicPr>
        <p:blipFill>
          <a:blip r:embed="rId6">
            <a:extLst>
              <a:ext uri="{28A0092B-C50C-407E-A947-70E740481C1C}">
                <a14:useLocalDpi val="0"/>
              </a:ext>
            </a:extLst>
          </a:blip>
          <a:stretch>
            <a:fillRect/>
          </a:stretch>
        </p:blipFill>
        <p:spPr>
          <a:xfrm>
            <a:off x="838200" y="1824612"/>
            <a:ext cx="1185069" cy="1228960"/>
          </a:xfrm>
          <a:prstGeom prst="rect">
            <a:avLst/>
          </a:prstGeom>
        </p:spPr>
      </p:pic>
      <p:pic>
        <p:nvPicPr>
          <p:cNvPr id="12" name="图片 11"/>
          <p:cNvPicPr>
            <a:picLocks noChangeAspect="1"/>
          </p:cNvPicPr>
          <p:nvPr/>
        </p:nvPicPr>
        <p:blipFill>
          <a:blip r:embed="rId7">
            <a:extLst>
              <a:ext uri="{28A0092B-C50C-407E-A947-70E740481C1C}">
                <a14:useLocalDpi val="0"/>
              </a:ext>
            </a:extLst>
          </a:blip>
          <a:stretch>
            <a:fillRect/>
          </a:stretch>
        </p:blipFill>
        <p:spPr>
          <a:xfrm>
            <a:off x="1752600" y="1657350"/>
            <a:ext cx="1754211" cy="670241"/>
          </a:xfrm>
          <a:prstGeom prst="rect">
            <a:avLst/>
          </a:prstGeom>
        </p:spPr>
      </p:pic>
      <p:sp>
        <p:nvSpPr>
          <p:cNvPr id="14" name="TextBox 32">
            <a:hlinkClick action="ppaction://hlinkshowjump?jump=nextslide"/>
          </p:cNvPr>
          <p:cNvSpPr txBox="1">
            <a:spLocks noChangeArrowheads="1"/>
          </p:cNvSpPr>
          <p:nvPr/>
        </p:nvSpPr>
        <p:spPr bwMode="auto">
          <a:xfrm>
            <a:off x="1905000" y="2207931"/>
            <a:ext cx="1452880" cy="762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typeface="Arial"/>
                <a:ea charset="-122" pitchFamily="2" typeface="宋体"/>
              </a:defRPr>
            </a:lvl1pPr>
            <a:lvl2pPr indent="-285750" marL="742950">
              <a:defRPr>
                <a:solidFill>
                  <a:schemeClr val="tx1"/>
                </a:solidFill>
                <a:latin typeface="Arial"/>
                <a:ea charset="-122" pitchFamily="2" typeface="宋体"/>
              </a:defRPr>
            </a:lvl2pPr>
            <a:lvl3pPr indent="-228600" marL="1143000">
              <a:defRPr>
                <a:solidFill>
                  <a:schemeClr val="tx1"/>
                </a:solidFill>
                <a:latin typeface="Arial"/>
                <a:ea charset="-122" pitchFamily="2" typeface="宋体"/>
              </a:defRPr>
            </a:lvl3pPr>
            <a:lvl4pPr indent="-228600" marL="1600200">
              <a:defRPr>
                <a:solidFill>
                  <a:schemeClr val="tx1"/>
                </a:solidFill>
                <a:latin typeface="Arial"/>
                <a:ea charset="-122" pitchFamily="2" typeface="宋体"/>
              </a:defRPr>
            </a:lvl4pPr>
            <a:lvl5pPr indent="-228600" marL="2057400">
              <a:defRPr>
                <a:solidFill>
                  <a:schemeClr val="tx1"/>
                </a:solidFill>
                <a:latin typeface="Arial"/>
                <a:ea charset="-122" pitchFamily="2" typeface="宋体"/>
              </a:defRPr>
            </a:lvl5pPr>
            <a:lvl6pPr eaLnBrk="0" fontAlgn="base" hangingPunct="0" indent="-228600" marL="2514600">
              <a:spcBef>
                <a:spcPct val="0"/>
              </a:spcBef>
              <a:spcAft>
                <a:spcPct val="0"/>
              </a:spcAft>
              <a:defRPr>
                <a:solidFill>
                  <a:schemeClr val="tx1"/>
                </a:solidFill>
                <a:latin typeface="Arial"/>
                <a:ea charset="-122" pitchFamily="2" typeface="宋体"/>
              </a:defRPr>
            </a:lvl6pPr>
            <a:lvl7pPr eaLnBrk="0" fontAlgn="base" hangingPunct="0" indent="-228600" marL="2971800">
              <a:spcBef>
                <a:spcPct val="0"/>
              </a:spcBef>
              <a:spcAft>
                <a:spcPct val="0"/>
              </a:spcAft>
              <a:defRPr>
                <a:solidFill>
                  <a:schemeClr val="tx1"/>
                </a:solidFill>
                <a:latin typeface="Arial"/>
                <a:ea charset="-122" pitchFamily="2" typeface="宋体"/>
              </a:defRPr>
            </a:lvl7pPr>
            <a:lvl8pPr eaLnBrk="0" fontAlgn="base" hangingPunct="0" indent="-228600" marL="3429000">
              <a:spcBef>
                <a:spcPct val="0"/>
              </a:spcBef>
              <a:spcAft>
                <a:spcPct val="0"/>
              </a:spcAft>
              <a:defRPr>
                <a:solidFill>
                  <a:schemeClr val="tx1"/>
                </a:solidFill>
                <a:latin typeface="Arial"/>
                <a:ea charset="-122" pitchFamily="2" typeface="宋体"/>
              </a:defRPr>
            </a:lvl8pPr>
            <a:lvl9pPr eaLnBrk="0" fontAlgn="base" hangingPunct="0" indent="-228600" marL="3886200">
              <a:spcBef>
                <a:spcPct val="0"/>
              </a:spcBef>
              <a:spcAft>
                <a:spcPct val="0"/>
              </a:spcAft>
              <a:defRPr>
                <a:solidFill>
                  <a:schemeClr val="tx1"/>
                </a:solidFill>
                <a:latin typeface="Arial"/>
                <a:ea charset="-122" pitchFamily="2" typeface="宋体"/>
              </a:defRPr>
            </a:lvl9pPr>
          </a:lstStyle>
          <a:p>
            <a:r>
              <a:rPr altLang="en-US" b="1" lang="zh-CN" smtClean="0" spc="600" sz="4400">
                <a:solidFill>
                  <a:schemeClr val="accent2">
                    <a:lumMod val="20000"/>
                    <a:lumOff val="80000"/>
                  </a:schemeClr>
                </a:solidFill>
                <a:latin charset="-122" panose="020b0503020204020204" pitchFamily="34" typeface="微软雅黑"/>
                <a:ea charset="-122" panose="020b0503020204020204" pitchFamily="34" typeface="微软雅黑"/>
              </a:rPr>
              <a:t>前言</a:t>
            </a:r>
          </a:p>
        </p:txBody>
      </p:sp>
      <p:sp>
        <p:nvSpPr>
          <p:cNvPr id="15" name="矩形 14"/>
          <p:cNvSpPr/>
          <p:nvPr/>
        </p:nvSpPr>
        <p:spPr>
          <a:xfrm>
            <a:off x="914400" y="3050307"/>
            <a:ext cx="7315200" cy="1714500"/>
          </a:xfrm>
          <a:prstGeom prst="rect">
            <a:avLst/>
          </a:prstGeom>
        </p:spPr>
        <p:txBody>
          <a:bodyPr bIns="34290" lIns="68580" rIns="68580" tIns="34290" wrap="square">
            <a:spAutoFit/>
          </a:bodyPr>
          <a:lstStyle/>
          <a:p>
            <a:pPr>
              <a:lnSpc>
                <a:spcPct val="150000"/>
              </a:lnSpc>
            </a:pPr>
            <a:r>
              <a:rPr altLang="zh-CN" lang="en-US" smtClean="0" sz="1800">
                <a:solidFill>
                  <a:schemeClr val="accent2">
                    <a:lumMod val="20000"/>
                    <a:lumOff val="80000"/>
                  </a:schemeClr>
                </a:solidFill>
                <a:latin charset="-122" panose="020b0503020204020204" pitchFamily="34" typeface="微软雅黑"/>
                <a:ea charset="-122" panose="020b0503020204020204" pitchFamily="34" typeface="微软雅黑"/>
                <a:cs typeface="+mn-ea"/>
                <a:sym typeface="+mn-lt"/>
              </a:rPr>
              <a:t>《突发公共卫生事件应急条例》是为有效预防、及时控制和消除突发公共卫生事件的危害，保障公众身体健康与生命安全，维护正常的社会秩序制定。经2003年5月7日国务院第7次常务会议通过。由国务院于2003年5月9日发布并实施。</a:t>
            </a:r>
          </a:p>
        </p:txBody>
      </p:sp>
    </p:spTree>
    <p:extLst>
      <p:ext uri="{BB962C8B-B14F-4D97-AF65-F5344CB8AC3E}">
        <p14:creationId val="2085129834"/>
      </p:ext>
    </p:extLst>
  </p:cSld>
  <p:clrMapOvr>
    <a:masterClrMapping/>
  </p:clrMapOvr>
  <mc:AlternateContent>
    <mc:Choice Requires="p14">
      <p:transition advTm="6000" p14:dur="1600" spd="slow">
        <p14:gallery dir="l"/>
      </p:transition>
    </mc:Choice>
    <mc:Fallback>
      <p:transition advTm="6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id="5" nodeType="with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1000" fill="hold" id="7"/>
                                        <p:tgtEl>
                                          <p:spTgt spid="2"/>
                                        </p:tgtEl>
                                        <p:attrNameLst>
                                          <p:attrName>ppt_x</p:attrName>
                                        </p:attrNameLst>
                                      </p:cBhvr>
                                      <p:tavLst>
                                        <p:tav tm="0">
                                          <p:val>
                                            <p:strVal val="#ppt_x"/>
                                          </p:val>
                                        </p:tav>
                                        <p:tav tm="100000">
                                          <p:val>
                                            <p:strVal val="#ppt_x"/>
                                          </p:val>
                                        </p:tav>
                                      </p:tavLst>
                                    </p:anim>
                                    <p:anim calcmode="lin" valueType="num">
                                      <p:cBhvr additive="base">
                                        <p:cTn dur="1000" fill="hold" id="8"/>
                                        <p:tgtEl>
                                          <p:spTgt spid="2"/>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1">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additive="base">
                                        <p:cTn dur="1000" fill="hold" id="11"/>
                                        <p:tgtEl>
                                          <p:spTgt spid="3"/>
                                        </p:tgtEl>
                                        <p:attrNameLst>
                                          <p:attrName>ppt_x</p:attrName>
                                        </p:attrNameLst>
                                      </p:cBhvr>
                                      <p:tavLst>
                                        <p:tav tm="0">
                                          <p:val>
                                            <p:strVal val="#ppt_x"/>
                                          </p:val>
                                        </p:tav>
                                        <p:tav tm="100000">
                                          <p:val>
                                            <p:strVal val="#ppt_x"/>
                                          </p:val>
                                        </p:tav>
                                      </p:tavLst>
                                    </p:anim>
                                    <p:anim calcmode="lin" valueType="num">
                                      <p:cBhvr additive="base">
                                        <p:cTn dur="1000" fill="hold" id="12"/>
                                        <p:tgtEl>
                                          <p:spTgt spid="3"/>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fill="hold" id="14" nodeType="afterEffect" presetClass="entr" presetID="12" presetSubtype="4">
                                  <p:stCondLst>
                                    <p:cond delay="0"/>
                                  </p:stCondLst>
                                  <p:childTnLst>
                                    <p:set>
                                      <p:cBhvr>
                                        <p:cTn dur="1" fill="hold" id="15">
                                          <p:stCondLst>
                                            <p:cond delay="0"/>
                                          </p:stCondLst>
                                        </p:cTn>
                                        <p:tgtEl>
                                          <p:spTgt spid="7"/>
                                        </p:tgtEl>
                                        <p:attrNameLst>
                                          <p:attrName>style.visibility</p:attrName>
                                        </p:attrNameLst>
                                      </p:cBhvr>
                                      <p:to>
                                        <p:strVal val="visible"/>
                                      </p:to>
                                    </p:set>
                                    <p:anim calcmode="lin" valueType="num">
                                      <p:cBhvr additive="base">
                                        <p:cTn dur="500" id="16"/>
                                        <p:tgtEl>
                                          <p:spTgt spid="7"/>
                                        </p:tgtEl>
                                        <p:attrNameLst>
                                          <p:attrName>ppt_y</p:attrName>
                                        </p:attrNameLst>
                                      </p:cBhvr>
                                      <p:tavLst>
                                        <p:tav tm="0">
                                          <p:val>
                                            <p:strVal val="#ppt_y+#ppt_h*1.125000"/>
                                          </p:val>
                                        </p:tav>
                                        <p:tav tm="100000">
                                          <p:val>
                                            <p:strVal val="#ppt_y"/>
                                          </p:val>
                                        </p:tav>
                                      </p:tavLst>
                                    </p:anim>
                                    <p:animEffect filter="wipe(up)" transition="in">
                                      <p:cBhvr>
                                        <p:cTn dur="500" id="17"/>
                                        <p:tgtEl>
                                          <p:spTgt spid="7"/>
                                        </p:tgtEl>
                                      </p:cBhvr>
                                    </p:animEffect>
                                  </p:childTnLst>
                                </p:cTn>
                              </p:par>
                            </p:childTnLst>
                          </p:cTn>
                        </p:par>
                        <p:par>
                          <p:cTn fill="hold" id="18" nodeType="afterGroup">
                            <p:stCondLst>
                              <p:cond delay="1500"/>
                            </p:stCondLst>
                            <p:childTnLst>
                              <p:par>
                                <p:cTn fill="hold" id="19" nodeType="afterEffect" presetClass="entr" presetID="53" presetSubtype="0">
                                  <p:stCondLst>
                                    <p:cond delay="0"/>
                                  </p:stCondLst>
                                  <p:childTnLst>
                                    <p:set>
                                      <p:cBhvr>
                                        <p:cTn dur="1" fill="hold" id="20">
                                          <p:stCondLst>
                                            <p:cond delay="0"/>
                                          </p:stCondLst>
                                        </p:cTn>
                                        <p:tgtEl>
                                          <p:spTgt spid="42"/>
                                        </p:tgtEl>
                                        <p:attrNameLst>
                                          <p:attrName>style.visibility</p:attrName>
                                        </p:attrNameLst>
                                      </p:cBhvr>
                                      <p:to>
                                        <p:strVal val="visible"/>
                                      </p:to>
                                    </p:set>
                                    <p:anim calcmode="lin" valueType="num">
                                      <p:cBhvr>
                                        <p:cTn dur="500" fill="hold" id="21"/>
                                        <p:tgtEl>
                                          <p:spTgt spid="42"/>
                                        </p:tgtEl>
                                        <p:attrNameLst>
                                          <p:attrName>ppt_w</p:attrName>
                                        </p:attrNameLst>
                                      </p:cBhvr>
                                      <p:tavLst>
                                        <p:tav tm="0">
                                          <p:val>
                                            <p:fltVal val="0"/>
                                          </p:val>
                                        </p:tav>
                                        <p:tav tm="100000">
                                          <p:val>
                                            <p:strVal val="#ppt_w"/>
                                          </p:val>
                                        </p:tav>
                                      </p:tavLst>
                                    </p:anim>
                                    <p:anim calcmode="lin" valueType="num">
                                      <p:cBhvr>
                                        <p:cTn dur="500" fill="hold" id="22"/>
                                        <p:tgtEl>
                                          <p:spTgt spid="42"/>
                                        </p:tgtEl>
                                        <p:attrNameLst>
                                          <p:attrName>ppt_h</p:attrName>
                                        </p:attrNameLst>
                                      </p:cBhvr>
                                      <p:tavLst>
                                        <p:tav tm="0">
                                          <p:val>
                                            <p:fltVal val="0"/>
                                          </p:val>
                                        </p:tav>
                                        <p:tav tm="100000">
                                          <p:val>
                                            <p:strVal val="#ppt_h"/>
                                          </p:val>
                                        </p:tav>
                                      </p:tavLst>
                                    </p:anim>
                                    <p:animEffect filter="fade" transition="in">
                                      <p:cBhvr>
                                        <p:cTn dur="500" id="23"/>
                                        <p:tgtEl>
                                          <p:spTgt spid="42"/>
                                        </p:tgtEl>
                                      </p:cBhvr>
                                    </p:animEffect>
                                  </p:childTnLst>
                                </p:cTn>
                              </p:par>
                              <p:par>
                                <p:cTn fill="hold" id="24" nodeType="withEffect" presetClass="entr" presetID="2" presetSubtype="3">
                                  <p:stCondLst>
                                    <p:cond delay="0"/>
                                  </p:stCondLst>
                                  <p:childTnLst>
                                    <p:set>
                                      <p:cBhvr>
                                        <p:cTn dur="1" fill="hold" id="25">
                                          <p:stCondLst>
                                            <p:cond delay="0"/>
                                          </p:stCondLst>
                                        </p:cTn>
                                        <p:tgtEl>
                                          <p:spTgt spid="12"/>
                                        </p:tgtEl>
                                        <p:attrNameLst>
                                          <p:attrName>style.visibility</p:attrName>
                                        </p:attrNameLst>
                                      </p:cBhvr>
                                      <p:to>
                                        <p:strVal val="visible"/>
                                      </p:to>
                                    </p:set>
                                    <p:anim calcmode="lin" valueType="num">
                                      <p:cBhvr additive="base">
                                        <p:cTn dur="500" fill="hold" id="26"/>
                                        <p:tgtEl>
                                          <p:spTgt spid="12"/>
                                        </p:tgtEl>
                                        <p:attrNameLst>
                                          <p:attrName>ppt_x</p:attrName>
                                        </p:attrNameLst>
                                      </p:cBhvr>
                                      <p:tavLst>
                                        <p:tav tm="0">
                                          <p:val>
                                            <p:strVal val="1+#ppt_w/2"/>
                                          </p:val>
                                        </p:tav>
                                        <p:tav tm="100000">
                                          <p:val>
                                            <p:strVal val="#ppt_x"/>
                                          </p:val>
                                        </p:tav>
                                      </p:tavLst>
                                    </p:anim>
                                    <p:anim calcmode="lin" valueType="num">
                                      <p:cBhvr additive="base">
                                        <p:cTn dur="500" fill="hold" id="27"/>
                                        <p:tgtEl>
                                          <p:spTgt spid="12"/>
                                        </p:tgtEl>
                                        <p:attrNameLst>
                                          <p:attrName>ppt_y</p:attrName>
                                        </p:attrNameLst>
                                      </p:cBhvr>
                                      <p:tavLst>
                                        <p:tav tm="0">
                                          <p:val>
                                            <p:strVal val="0-#ppt_h/2"/>
                                          </p:val>
                                        </p:tav>
                                        <p:tav tm="100000">
                                          <p:val>
                                            <p:strVal val="#ppt_y"/>
                                          </p:val>
                                        </p:tav>
                                      </p:tavLst>
                                    </p:anim>
                                  </p:childTnLst>
                                </p:cTn>
                              </p:par>
                            </p:childTnLst>
                          </p:cTn>
                        </p:par>
                        <p:par>
                          <p:cTn fill="hold" id="28" nodeType="afterGroup">
                            <p:stCondLst>
                              <p:cond delay="2000"/>
                            </p:stCondLst>
                            <p:childTnLst>
                              <p:par>
                                <p:cTn fill="hold" grpId="0" id="29" nodeType="afterEffect" presetClass="entr" presetID="53" presetSubtype="0">
                                  <p:stCondLst>
                                    <p:cond delay="0"/>
                                  </p:stCondLst>
                                  <p:childTnLst>
                                    <p:set>
                                      <p:cBhvr>
                                        <p:cTn dur="1" fill="hold" id="30">
                                          <p:stCondLst>
                                            <p:cond delay="0"/>
                                          </p:stCondLst>
                                        </p:cTn>
                                        <p:tgtEl>
                                          <p:spTgt spid="14"/>
                                        </p:tgtEl>
                                        <p:attrNameLst>
                                          <p:attrName>style.visibility</p:attrName>
                                        </p:attrNameLst>
                                      </p:cBhvr>
                                      <p:to>
                                        <p:strVal val="visible"/>
                                      </p:to>
                                    </p:set>
                                    <p:anim calcmode="lin" valueType="num">
                                      <p:cBhvr>
                                        <p:cTn dur="500" fill="hold" id="31"/>
                                        <p:tgtEl>
                                          <p:spTgt spid="14"/>
                                        </p:tgtEl>
                                        <p:attrNameLst>
                                          <p:attrName>ppt_w</p:attrName>
                                        </p:attrNameLst>
                                      </p:cBhvr>
                                      <p:tavLst>
                                        <p:tav tm="0">
                                          <p:val>
                                            <p:fltVal val="0"/>
                                          </p:val>
                                        </p:tav>
                                        <p:tav tm="100000">
                                          <p:val>
                                            <p:strVal val="#ppt_w"/>
                                          </p:val>
                                        </p:tav>
                                      </p:tavLst>
                                    </p:anim>
                                    <p:anim calcmode="lin" valueType="num">
                                      <p:cBhvr>
                                        <p:cTn dur="500" fill="hold" id="32"/>
                                        <p:tgtEl>
                                          <p:spTgt spid="14"/>
                                        </p:tgtEl>
                                        <p:attrNameLst>
                                          <p:attrName>ppt_h</p:attrName>
                                        </p:attrNameLst>
                                      </p:cBhvr>
                                      <p:tavLst>
                                        <p:tav tm="0">
                                          <p:val>
                                            <p:fltVal val="0"/>
                                          </p:val>
                                        </p:tav>
                                        <p:tav tm="100000">
                                          <p:val>
                                            <p:strVal val="#ppt_h"/>
                                          </p:val>
                                        </p:tav>
                                      </p:tavLst>
                                    </p:anim>
                                    <p:animEffect filter="fade" transition="in">
                                      <p:cBhvr>
                                        <p:cTn dur="500" id="33"/>
                                        <p:tgtEl>
                                          <p:spTgt spid="14"/>
                                        </p:tgtEl>
                                      </p:cBhvr>
                                    </p:animEffect>
                                  </p:childTnLst>
                                </p:cTn>
                              </p:par>
                            </p:childTnLst>
                          </p:cTn>
                        </p:par>
                        <p:par>
                          <p:cTn fill="hold" id="34" nodeType="afterGroup">
                            <p:stCondLst>
                              <p:cond delay="2500"/>
                            </p:stCondLst>
                            <p:childTnLst>
                              <p:par>
                                <p:cTn fill="hold" grpId="0" id="35" nodeType="afterEffect" presetClass="entr" presetID="14" presetSubtype="10">
                                  <p:stCondLst>
                                    <p:cond delay="0"/>
                                  </p:stCondLst>
                                  <p:childTnLst>
                                    <p:set>
                                      <p:cBhvr>
                                        <p:cTn dur="1" fill="hold" id="36">
                                          <p:stCondLst>
                                            <p:cond delay="0"/>
                                          </p:stCondLst>
                                        </p:cTn>
                                        <p:tgtEl>
                                          <p:spTgt spid="15">
                                            <p:txEl>
                                              <p:pRg end="0" st="0"/>
                                            </p:txEl>
                                          </p:spTgt>
                                        </p:tgtEl>
                                        <p:attrNameLst>
                                          <p:attrName>style.visibility</p:attrName>
                                        </p:attrNameLst>
                                      </p:cBhvr>
                                      <p:to>
                                        <p:strVal val="visible"/>
                                      </p:to>
                                    </p:set>
                                    <p:animEffect filter="randombar(horizontal)" transition="in">
                                      <p:cBhvr>
                                        <p:cTn dur="500" id="37"/>
                                        <p:tgtEl>
                                          <p:spTgt spid="15">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build="allAtOnce" grpId="0" spid="15"/>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p:cNvPicPr>
            <a:picLocks noChangeAspect="1"/>
          </p:cNvPicPr>
          <p:nvPr/>
        </p:nvPicPr>
        <p:blipFill>
          <a:blip r:embed="rId3">
            <a:extLst>
              <a:ext uri="{28A0092B-C50C-407E-A947-70E740481C1C}">
                <a14:useLocalDpi val="0"/>
              </a:ext>
            </a:extLst>
          </a:blip>
          <a:stretch>
            <a:fillRect/>
          </a:stretch>
        </p:blipFill>
        <p:spPr>
          <a:xfrm>
            <a:off x="3850129" y="638776"/>
            <a:ext cx="5293871" cy="2320994"/>
          </a:xfrm>
          <a:prstGeom prst="rect">
            <a:avLst/>
          </a:prstGeom>
        </p:spPr>
      </p:pic>
      <p:pic>
        <p:nvPicPr>
          <p:cNvPr id="2" name="图片 1"/>
          <p:cNvPicPr>
            <a:picLocks noChangeAspect="1"/>
          </p:cNvPicPr>
          <p:nvPr/>
        </p:nvPicPr>
        <p:blipFill>
          <a:blip r:embed="rId4">
            <a:extLst>
              <a:ext uri="{28A0092B-C50C-407E-A947-70E740481C1C}">
                <a14:useLocalDpi val="0"/>
              </a:ext>
            </a:extLst>
          </a:blip>
          <a:stretch>
            <a:fillRect/>
          </a:stretch>
        </p:blipFill>
        <p:spPr>
          <a:xfrm>
            <a:off x="838" y="707700"/>
            <a:ext cx="9144000" cy="4435800"/>
          </a:xfrm>
          <a:prstGeom prst="rect">
            <a:avLst/>
          </a:prstGeom>
        </p:spPr>
      </p:pic>
      <p:pic>
        <p:nvPicPr>
          <p:cNvPr id="3" name="图片 2"/>
          <p:cNvPicPr>
            <a:picLocks noChangeAspect="1"/>
          </p:cNvPicPr>
          <p:nvPr/>
        </p:nvPicPr>
        <p:blipFill>
          <a:blip r:embed="rId5">
            <a:extLst>
              <a:ext uri="{28A0092B-C50C-407E-A947-70E740481C1C}">
                <a14:useLocalDpi val="0"/>
              </a:ext>
            </a:extLst>
          </a:blip>
          <a:stretch>
            <a:fillRect/>
          </a:stretch>
        </p:blipFill>
        <p:spPr>
          <a:xfrm>
            <a:off x="5201203" y="-199"/>
            <a:ext cx="3949591" cy="1581350"/>
          </a:xfrm>
          <a:prstGeom prst="rect">
            <a:avLst/>
          </a:prstGeom>
        </p:spPr>
      </p:pic>
      <p:pic>
        <p:nvPicPr>
          <p:cNvPr id="42" name="图片 41"/>
          <p:cNvPicPr>
            <a:picLocks noChangeAspect="1"/>
          </p:cNvPicPr>
          <p:nvPr/>
        </p:nvPicPr>
        <p:blipFill>
          <a:blip r:embed="rId6">
            <a:extLst>
              <a:ext uri="{28A0092B-C50C-407E-A947-70E740481C1C}">
                <a14:useLocalDpi val="0"/>
              </a:ext>
            </a:extLst>
          </a:blip>
          <a:stretch>
            <a:fillRect/>
          </a:stretch>
        </p:blipFill>
        <p:spPr>
          <a:xfrm>
            <a:off x="665379" y="2638062"/>
            <a:ext cx="1773021" cy="1838688"/>
          </a:xfrm>
          <a:prstGeom prst="rect">
            <a:avLst/>
          </a:prstGeom>
        </p:spPr>
      </p:pic>
      <p:pic>
        <p:nvPicPr>
          <p:cNvPr id="12" name="图片 11"/>
          <p:cNvPicPr>
            <a:picLocks noChangeAspect="1"/>
          </p:cNvPicPr>
          <p:nvPr/>
        </p:nvPicPr>
        <p:blipFill>
          <a:blip r:embed="rId7">
            <a:extLst>
              <a:ext uri="{28A0092B-C50C-407E-A947-70E740481C1C}">
                <a14:useLocalDpi val="0"/>
              </a:ext>
            </a:extLst>
          </a:blip>
          <a:stretch>
            <a:fillRect/>
          </a:stretch>
        </p:blipFill>
        <p:spPr>
          <a:xfrm>
            <a:off x="4520283" y="2829267"/>
            <a:ext cx="1754211" cy="670241"/>
          </a:xfrm>
          <a:prstGeom prst="rect">
            <a:avLst/>
          </a:prstGeom>
        </p:spPr>
      </p:pic>
      <p:sp>
        <p:nvSpPr>
          <p:cNvPr id="30" name="TextBox 32">
            <a:hlinkClick action="ppaction://hlinkshowjump?jump=nextslide"/>
          </p:cNvPr>
          <p:cNvSpPr txBox="1">
            <a:spLocks noChangeArrowheads="1"/>
          </p:cNvSpPr>
          <p:nvPr/>
        </p:nvSpPr>
        <p:spPr bwMode="auto">
          <a:xfrm>
            <a:off x="2289750" y="2712571"/>
            <a:ext cx="2240280"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typeface="Arial"/>
                <a:ea charset="-122" pitchFamily="2" typeface="宋体"/>
              </a:defRPr>
            </a:lvl1pPr>
            <a:lvl2pPr indent="-285750" marL="742950">
              <a:defRPr>
                <a:solidFill>
                  <a:schemeClr val="tx1"/>
                </a:solidFill>
                <a:latin typeface="Arial"/>
                <a:ea charset="-122" pitchFamily="2" typeface="宋体"/>
              </a:defRPr>
            </a:lvl2pPr>
            <a:lvl3pPr indent="-228600" marL="1143000">
              <a:defRPr>
                <a:solidFill>
                  <a:schemeClr val="tx1"/>
                </a:solidFill>
                <a:latin typeface="Arial"/>
                <a:ea charset="-122" pitchFamily="2" typeface="宋体"/>
              </a:defRPr>
            </a:lvl3pPr>
            <a:lvl4pPr indent="-228600" marL="1600200">
              <a:defRPr>
                <a:solidFill>
                  <a:schemeClr val="tx1"/>
                </a:solidFill>
                <a:latin typeface="Arial"/>
                <a:ea charset="-122" pitchFamily="2" typeface="宋体"/>
              </a:defRPr>
            </a:lvl4pPr>
            <a:lvl5pPr indent="-228600" marL="2057400">
              <a:defRPr>
                <a:solidFill>
                  <a:schemeClr val="tx1"/>
                </a:solidFill>
                <a:latin typeface="Arial"/>
                <a:ea charset="-122" pitchFamily="2" typeface="宋体"/>
              </a:defRPr>
            </a:lvl5pPr>
            <a:lvl6pPr eaLnBrk="0" fontAlgn="base" hangingPunct="0" indent="-228600" marL="2514600">
              <a:spcBef>
                <a:spcPct val="0"/>
              </a:spcBef>
              <a:spcAft>
                <a:spcPct val="0"/>
              </a:spcAft>
              <a:defRPr>
                <a:solidFill>
                  <a:schemeClr val="tx1"/>
                </a:solidFill>
                <a:latin typeface="Arial"/>
                <a:ea charset="-122" pitchFamily="2" typeface="宋体"/>
              </a:defRPr>
            </a:lvl6pPr>
            <a:lvl7pPr eaLnBrk="0" fontAlgn="base" hangingPunct="0" indent="-228600" marL="2971800">
              <a:spcBef>
                <a:spcPct val="0"/>
              </a:spcBef>
              <a:spcAft>
                <a:spcPct val="0"/>
              </a:spcAft>
              <a:defRPr>
                <a:solidFill>
                  <a:schemeClr val="tx1"/>
                </a:solidFill>
                <a:latin typeface="Arial"/>
                <a:ea charset="-122" pitchFamily="2" typeface="宋体"/>
              </a:defRPr>
            </a:lvl7pPr>
            <a:lvl8pPr eaLnBrk="0" fontAlgn="base" hangingPunct="0" indent="-228600" marL="3429000">
              <a:spcBef>
                <a:spcPct val="0"/>
              </a:spcBef>
              <a:spcAft>
                <a:spcPct val="0"/>
              </a:spcAft>
              <a:defRPr>
                <a:solidFill>
                  <a:schemeClr val="tx1"/>
                </a:solidFill>
                <a:latin typeface="Arial"/>
                <a:ea charset="-122" pitchFamily="2" typeface="宋体"/>
              </a:defRPr>
            </a:lvl8pPr>
            <a:lvl9pPr eaLnBrk="0" fontAlgn="base" hangingPunct="0" indent="-228600" marL="3886200">
              <a:spcBef>
                <a:spcPct val="0"/>
              </a:spcBef>
              <a:spcAft>
                <a:spcPct val="0"/>
              </a:spcAft>
              <a:defRPr>
                <a:solidFill>
                  <a:schemeClr val="tx1"/>
                </a:solidFill>
                <a:latin typeface="Arial"/>
                <a:ea charset="-122" pitchFamily="2" typeface="宋体"/>
              </a:defRPr>
            </a:lvl9pPr>
          </a:lstStyle>
          <a:p>
            <a:r>
              <a:rPr altLang="en-US" b="1" lang="zh-CN" smtClean="0" spc="600" sz="4800">
                <a:solidFill>
                  <a:schemeClr val="accent2">
                    <a:lumMod val="20000"/>
                    <a:lumOff val="80000"/>
                  </a:schemeClr>
                </a:solidFill>
                <a:latin charset="-122" panose="020b0503020204020204" pitchFamily="34" typeface="微软雅黑"/>
                <a:ea charset="-122" panose="020b0503020204020204" pitchFamily="34" typeface="微软雅黑"/>
              </a:rPr>
              <a:t>第四章</a:t>
            </a:r>
          </a:p>
        </p:txBody>
      </p:sp>
      <p:sp>
        <p:nvSpPr>
          <p:cNvPr id="31" name="文本框 30"/>
          <p:cNvSpPr txBox="1"/>
          <p:nvPr/>
        </p:nvSpPr>
        <p:spPr>
          <a:xfrm>
            <a:off x="2213550" y="3401020"/>
            <a:ext cx="4145280" cy="914400"/>
          </a:xfrm>
          <a:prstGeom prst="rect">
            <a:avLst/>
          </a:prstGeom>
          <a:noFill/>
        </p:spPr>
        <p:txBody>
          <a:bodyPr rtlCol="0" wrap="none">
            <a:spAutoFit/>
          </a:bodyPr>
          <a:lstStyle/>
          <a:p>
            <a:r>
              <a:rPr altLang="en-US" lang="zh-CN" sz="5400">
                <a:solidFill>
                  <a:schemeClr val="accent2">
                    <a:lumMod val="20000"/>
                    <a:lumOff val="80000"/>
                  </a:schemeClr>
                </a:solidFill>
                <a:latin charset="-122" panose="020b0503020204020204" pitchFamily="34" typeface="微软雅黑"/>
                <a:ea charset="-122" panose="020b0503020204020204" pitchFamily="34" typeface="微软雅黑"/>
              </a:rPr>
              <a:t>应  急  处  理</a:t>
            </a:r>
          </a:p>
        </p:txBody>
      </p:sp>
    </p:spTree>
    <p:extLst>
      <p:ext uri="{BB962C8B-B14F-4D97-AF65-F5344CB8AC3E}">
        <p14:creationId val="509950605"/>
      </p:ext>
    </p:extLst>
  </p:cSld>
  <p:clrMapOvr>
    <a:masterClrMapping/>
  </p:clrMapOvr>
  <mc:AlternateContent>
    <mc:Choice Requires="p14">
      <p:transition advTm="6000" p14:dur="1600" spd="slow">
        <p14:gallery dir="l"/>
      </p:transition>
    </mc:Choice>
    <mc:Fallback>
      <p:transition advTm="6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id="5" nodeType="with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1000" fill="hold" id="7"/>
                                        <p:tgtEl>
                                          <p:spTgt spid="2"/>
                                        </p:tgtEl>
                                        <p:attrNameLst>
                                          <p:attrName>ppt_x</p:attrName>
                                        </p:attrNameLst>
                                      </p:cBhvr>
                                      <p:tavLst>
                                        <p:tav tm="0">
                                          <p:val>
                                            <p:strVal val="#ppt_x"/>
                                          </p:val>
                                        </p:tav>
                                        <p:tav tm="100000">
                                          <p:val>
                                            <p:strVal val="#ppt_x"/>
                                          </p:val>
                                        </p:tav>
                                      </p:tavLst>
                                    </p:anim>
                                    <p:anim calcmode="lin" valueType="num">
                                      <p:cBhvr additive="base">
                                        <p:cTn dur="1000" fill="hold" id="8"/>
                                        <p:tgtEl>
                                          <p:spTgt spid="2"/>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1">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additive="base">
                                        <p:cTn dur="1000" fill="hold" id="11"/>
                                        <p:tgtEl>
                                          <p:spTgt spid="3"/>
                                        </p:tgtEl>
                                        <p:attrNameLst>
                                          <p:attrName>ppt_x</p:attrName>
                                        </p:attrNameLst>
                                      </p:cBhvr>
                                      <p:tavLst>
                                        <p:tav tm="0">
                                          <p:val>
                                            <p:strVal val="#ppt_x"/>
                                          </p:val>
                                        </p:tav>
                                        <p:tav tm="100000">
                                          <p:val>
                                            <p:strVal val="#ppt_x"/>
                                          </p:val>
                                        </p:tav>
                                      </p:tavLst>
                                    </p:anim>
                                    <p:anim calcmode="lin" valueType="num">
                                      <p:cBhvr additive="base">
                                        <p:cTn dur="1000" fill="hold" id="12"/>
                                        <p:tgtEl>
                                          <p:spTgt spid="3"/>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fill="hold" id="14" nodeType="afterEffect" presetClass="entr" presetID="12" presetSubtype="4">
                                  <p:stCondLst>
                                    <p:cond delay="0"/>
                                  </p:stCondLst>
                                  <p:childTnLst>
                                    <p:set>
                                      <p:cBhvr>
                                        <p:cTn dur="1" fill="hold" id="15">
                                          <p:stCondLst>
                                            <p:cond delay="0"/>
                                          </p:stCondLst>
                                        </p:cTn>
                                        <p:tgtEl>
                                          <p:spTgt spid="7"/>
                                        </p:tgtEl>
                                        <p:attrNameLst>
                                          <p:attrName>style.visibility</p:attrName>
                                        </p:attrNameLst>
                                      </p:cBhvr>
                                      <p:to>
                                        <p:strVal val="visible"/>
                                      </p:to>
                                    </p:set>
                                    <p:anim calcmode="lin" valueType="num">
                                      <p:cBhvr additive="base">
                                        <p:cTn dur="500" id="16"/>
                                        <p:tgtEl>
                                          <p:spTgt spid="7"/>
                                        </p:tgtEl>
                                        <p:attrNameLst>
                                          <p:attrName>ppt_y</p:attrName>
                                        </p:attrNameLst>
                                      </p:cBhvr>
                                      <p:tavLst>
                                        <p:tav tm="0">
                                          <p:val>
                                            <p:strVal val="#ppt_y+#ppt_h*1.125000"/>
                                          </p:val>
                                        </p:tav>
                                        <p:tav tm="100000">
                                          <p:val>
                                            <p:strVal val="#ppt_y"/>
                                          </p:val>
                                        </p:tav>
                                      </p:tavLst>
                                    </p:anim>
                                    <p:animEffect filter="wipe(up)" transition="in">
                                      <p:cBhvr>
                                        <p:cTn dur="500" id="17"/>
                                        <p:tgtEl>
                                          <p:spTgt spid="7"/>
                                        </p:tgtEl>
                                      </p:cBhvr>
                                    </p:animEffect>
                                  </p:childTnLst>
                                </p:cTn>
                              </p:par>
                            </p:childTnLst>
                          </p:cTn>
                        </p:par>
                        <p:par>
                          <p:cTn fill="hold" id="18" nodeType="afterGroup">
                            <p:stCondLst>
                              <p:cond delay="1500"/>
                            </p:stCondLst>
                            <p:childTnLst>
                              <p:par>
                                <p:cTn fill="hold" id="19" nodeType="afterEffect" presetClass="entr" presetID="53" presetSubtype="0">
                                  <p:stCondLst>
                                    <p:cond delay="0"/>
                                  </p:stCondLst>
                                  <p:childTnLst>
                                    <p:set>
                                      <p:cBhvr>
                                        <p:cTn dur="1" fill="hold" id="20">
                                          <p:stCondLst>
                                            <p:cond delay="0"/>
                                          </p:stCondLst>
                                        </p:cTn>
                                        <p:tgtEl>
                                          <p:spTgt spid="42"/>
                                        </p:tgtEl>
                                        <p:attrNameLst>
                                          <p:attrName>style.visibility</p:attrName>
                                        </p:attrNameLst>
                                      </p:cBhvr>
                                      <p:to>
                                        <p:strVal val="visible"/>
                                      </p:to>
                                    </p:set>
                                    <p:anim calcmode="lin" valueType="num">
                                      <p:cBhvr>
                                        <p:cTn dur="500" fill="hold" id="21"/>
                                        <p:tgtEl>
                                          <p:spTgt spid="42"/>
                                        </p:tgtEl>
                                        <p:attrNameLst>
                                          <p:attrName>ppt_w</p:attrName>
                                        </p:attrNameLst>
                                      </p:cBhvr>
                                      <p:tavLst>
                                        <p:tav tm="0">
                                          <p:val>
                                            <p:fltVal val="0"/>
                                          </p:val>
                                        </p:tav>
                                        <p:tav tm="100000">
                                          <p:val>
                                            <p:strVal val="#ppt_w"/>
                                          </p:val>
                                        </p:tav>
                                      </p:tavLst>
                                    </p:anim>
                                    <p:anim calcmode="lin" valueType="num">
                                      <p:cBhvr>
                                        <p:cTn dur="500" fill="hold" id="22"/>
                                        <p:tgtEl>
                                          <p:spTgt spid="42"/>
                                        </p:tgtEl>
                                        <p:attrNameLst>
                                          <p:attrName>ppt_h</p:attrName>
                                        </p:attrNameLst>
                                      </p:cBhvr>
                                      <p:tavLst>
                                        <p:tav tm="0">
                                          <p:val>
                                            <p:fltVal val="0"/>
                                          </p:val>
                                        </p:tav>
                                        <p:tav tm="100000">
                                          <p:val>
                                            <p:strVal val="#ppt_h"/>
                                          </p:val>
                                        </p:tav>
                                      </p:tavLst>
                                    </p:anim>
                                    <p:animEffect filter="fade" transition="in">
                                      <p:cBhvr>
                                        <p:cTn dur="500" id="23"/>
                                        <p:tgtEl>
                                          <p:spTgt spid="42"/>
                                        </p:tgtEl>
                                      </p:cBhvr>
                                    </p:animEffect>
                                  </p:childTnLst>
                                </p:cTn>
                              </p:par>
                              <p:par>
                                <p:cTn fill="hold" id="24" nodeType="withEffect" presetClass="entr" presetID="2" presetSubtype="3">
                                  <p:stCondLst>
                                    <p:cond delay="0"/>
                                  </p:stCondLst>
                                  <p:childTnLst>
                                    <p:set>
                                      <p:cBhvr>
                                        <p:cTn dur="1" fill="hold" id="25">
                                          <p:stCondLst>
                                            <p:cond delay="0"/>
                                          </p:stCondLst>
                                        </p:cTn>
                                        <p:tgtEl>
                                          <p:spTgt spid="12"/>
                                        </p:tgtEl>
                                        <p:attrNameLst>
                                          <p:attrName>style.visibility</p:attrName>
                                        </p:attrNameLst>
                                      </p:cBhvr>
                                      <p:to>
                                        <p:strVal val="visible"/>
                                      </p:to>
                                    </p:set>
                                    <p:anim calcmode="lin" valueType="num">
                                      <p:cBhvr additive="base">
                                        <p:cTn dur="500" fill="hold" id="26"/>
                                        <p:tgtEl>
                                          <p:spTgt spid="12"/>
                                        </p:tgtEl>
                                        <p:attrNameLst>
                                          <p:attrName>ppt_x</p:attrName>
                                        </p:attrNameLst>
                                      </p:cBhvr>
                                      <p:tavLst>
                                        <p:tav tm="0">
                                          <p:val>
                                            <p:strVal val="1+#ppt_w/2"/>
                                          </p:val>
                                        </p:tav>
                                        <p:tav tm="100000">
                                          <p:val>
                                            <p:strVal val="#ppt_x"/>
                                          </p:val>
                                        </p:tav>
                                      </p:tavLst>
                                    </p:anim>
                                    <p:anim calcmode="lin" valueType="num">
                                      <p:cBhvr additive="base">
                                        <p:cTn dur="500" fill="hold" id="27"/>
                                        <p:tgtEl>
                                          <p:spTgt spid="12"/>
                                        </p:tgtEl>
                                        <p:attrNameLst>
                                          <p:attrName>ppt_y</p:attrName>
                                        </p:attrNameLst>
                                      </p:cBhvr>
                                      <p:tavLst>
                                        <p:tav tm="0">
                                          <p:val>
                                            <p:strVal val="0-#ppt_h/2"/>
                                          </p:val>
                                        </p:tav>
                                        <p:tav tm="100000">
                                          <p:val>
                                            <p:strVal val="#ppt_y"/>
                                          </p:val>
                                        </p:tav>
                                      </p:tavLst>
                                    </p:anim>
                                  </p:childTnLst>
                                </p:cTn>
                              </p:par>
                            </p:childTnLst>
                          </p:cTn>
                        </p:par>
                        <p:par>
                          <p:cTn fill="hold" id="28" nodeType="afterGroup">
                            <p:stCondLst>
                              <p:cond delay="2000"/>
                            </p:stCondLst>
                            <p:childTnLst>
                              <p:par>
                                <p:cTn fill="hold" grpId="0" id="29" nodeType="afterEffect" presetClass="entr" presetID="53" presetSubtype="0">
                                  <p:stCondLst>
                                    <p:cond delay="0"/>
                                  </p:stCondLst>
                                  <p:childTnLst>
                                    <p:set>
                                      <p:cBhvr>
                                        <p:cTn dur="1" fill="hold" id="30">
                                          <p:stCondLst>
                                            <p:cond delay="0"/>
                                          </p:stCondLst>
                                        </p:cTn>
                                        <p:tgtEl>
                                          <p:spTgt spid="30"/>
                                        </p:tgtEl>
                                        <p:attrNameLst>
                                          <p:attrName>style.visibility</p:attrName>
                                        </p:attrNameLst>
                                      </p:cBhvr>
                                      <p:to>
                                        <p:strVal val="visible"/>
                                      </p:to>
                                    </p:set>
                                    <p:anim calcmode="lin" valueType="num">
                                      <p:cBhvr>
                                        <p:cTn dur="500" fill="hold" id="31"/>
                                        <p:tgtEl>
                                          <p:spTgt spid="30"/>
                                        </p:tgtEl>
                                        <p:attrNameLst>
                                          <p:attrName>ppt_w</p:attrName>
                                        </p:attrNameLst>
                                      </p:cBhvr>
                                      <p:tavLst>
                                        <p:tav tm="0">
                                          <p:val>
                                            <p:fltVal val="0"/>
                                          </p:val>
                                        </p:tav>
                                        <p:tav tm="100000">
                                          <p:val>
                                            <p:strVal val="#ppt_w"/>
                                          </p:val>
                                        </p:tav>
                                      </p:tavLst>
                                    </p:anim>
                                    <p:anim calcmode="lin" valueType="num">
                                      <p:cBhvr>
                                        <p:cTn dur="500" fill="hold" id="32"/>
                                        <p:tgtEl>
                                          <p:spTgt spid="30"/>
                                        </p:tgtEl>
                                        <p:attrNameLst>
                                          <p:attrName>ppt_h</p:attrName>
                                        </p:attrNameLst>
                                      </p:cBhvr>
                                      <p:tavLst>
                                        <p:tav tm="0">
                                          <p:val>
                                            <p:fltVal val="0"/>
                                          </p:val>
                                        </p:tav>
                                        <p:tav tm="100000">
                                          <p:val>
                                            <p:strVal val="#ppt_h"/>
                                          </p:val>
                                        </p:tav>
                                      </p:tavLst>
                                    </p:anim>
                                    <p:animEffect filter="fade" transition="in">
                                      <p:cBhvr>
                                        <p:cTn dur="500" id="33"/>
                                        <p:tgtEl>
                                          <p:spTgt spid="30"/>
                                        </p:tgtEl>
                                      </p:cBhvr>
                                    </p:animEffect>
                                  </p:childTnLst>
                                </p:cTn>
                              </p:par>
                            </p:childTnLst>
                          </p:cTn>
                        </p:par>
                        <p:par>
                          <p:cTn fill="hold" id="34" nodeType="afterGroup">
                            <p:stCondLst>
                              <p:cond delay="2500"/>
                            </p:stCondLst>
                            <p:childTnLst>
                              <p:par>
                                <p:cTn fill="hold" grpId="0" id="35" nodeType="afterEffect" presetClass="entr" presetID="22" presetSubtype="8">
                                  <p:stCondLst>
                                    <p:cond delay="0"/>
                                  </p:stCondLst>
                                  <p:childTnLst>
                                    <p:set>
                                      <p:cBhvr>
                                        <p:cTn dur="1" fill="hold" id="36">
                                          <p:stCondLst>
                                            <p:cond delay="0"/>
                                          </p:stCondLst>
                                        </p:cTn>
                                        <p:tgtEl>
                                          <p:spTgt spid="31"/>
                                        </p:tgtEl>
                                        <p:attrNameLst>
                                          <p:attrName>style.visibility</p:attrName>
                                        </p:attrNameLst>
                                      </p:cBhvr>
                                      <p:to>
                                        <p:strVal val="visible"/>
                                      </p:to>
                                    </p:set>
                                    <p:animEffect filter="wipe(left)" transition="in">
                                      <p:cBhvr>
                                        <p:cTn dur="500" id="37"/>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
      <p:bldP grpId="0" spid="31"/>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2910840" y="1293834"/>
            <a:ext cx="5261160" cy="1228385"/>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4461420" y="109583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【第二十六条】</a:t>
            </a:r>
          </a:p>
        </p:txBody>
      </p:sp>
      <p:sp>
        <p:nvSpPr>
          <p:cNvPr id="12" name="矩形 11"/>
          <p:cNvSpPr/>
          <p:nvPr/>
        </p:nvSpPr>
        <p:spPr>
          <a:xfrm>
            <a:off x="2954470" y="1564921"/>
            <a:ext cx="5173901" cy="868680"/>
          </a:xfrm>
          <a:prstGeom prst="rect">
            <a:avLst/>
          </a:prstGeom>
        </p:spPr>
        <p:txBody>
          <a:bodyPr bIns="34290" lIns="68580" rIns="68580" tIns="34290" wrap="square">
            <a:spAutoFit/>
          </a:bodyPr>
          <a:lstStyle/>
          <a:p>
            <a:pPr>
              <a:lnSpc>
                <a:spcPct val="125000"/>
              </a:lnSpc>
              <a:buClr>
                <a:srgbClr val="E20000"/>
              </a:buClr>
            </a:pPr>
            <a:r>
              <a:rPr altLang="en-US" lang="zh-CN" smtClean="0" sz="1400">
                <a:latin charset="-122" panose="020b0503020204020204" pitchFamily="34" typeface="微软雅黑"/>
                <a:ea charset="-122" panose="020b0503020204020204" pitchFamily="34" typeface="微软雅黑"/>
              </a:rPr>
              <a:t>         突发事件发生后，卫生行政主管部门应当组织专家对突发事件进行综合评估，初步判断突发事件的类型，提出是否启动突发事件应急预案的建议。</a:t>
            </a:r>
          </a:p>
        </p:txBody>
      </p:sp>
      <p:sp>
        <p:nvSpPr>
          <p:cNvPr id="15" name="Pentagon 35"/>
          <p:cNvSpPr/>
          <p:nvPr/>
        </p:nvSpPr>
        <p:spPr>
          <a:xfrm>
            <a:off x="2910840" y="3015954"/>
            <a:ext cx="5261160" cy="1510325"/>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6" name="矩形 15"/>
          <p:cNvSpPr/>
          <p:nvPr/>
        </p:nvSpPr>
        <p:spPr>
          <a:xfrm>
            <a:off x="4461420" y="281795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【第二十七条】</a:t>
            </a:r>
          </a:p>
        </p:txBody>
      </p:sp>
      <p:sp>
        <p:nvSpPr>
          <p:cNvPr id="17" name="矩形 16"/>
          <p:cNvSpPr/>
          <p:nvPr/>
        </p:nvSpPr>
        <p:spPr>
          <a:xfrm>
            <a:off x="2954470" y="3287041"/>
            <a:ext cx="5173901" cy="1135380"/>
          </a:xfrm>
          <a:prstGeom prst="rect">
            <a:avLst/>
          </a:prstGeom>
        </p:spPr>
        <p:txBody>
          <a:bodyPr bIns="34290" lIns="68580" rIns="68580" tIns="34290" wrap="square">
            <a:spAutoFit/>
          </a:bodyPr>
          <a:lstStyle/>
          <a:p>
            <a:pPr>
              <a:lnSpc>
                <a:spcPct val="125000"/>
              </a:lnSpc>
              <a:buClr>
                <a:srgbClr val="E20000"/>
              </a:buClr>
            </a:pPr>
            <a:r>
              <a:rPr altLang="en-US" lang="zh-CN" smtClean="0" sz="1400">
                <a:latin charset="-122" panose="020b0503020204020204" pitchFamily="34" typeface="微软雅黑"/>
                <a:ea charset="-122" panose="020b0503020204020204" pitchFamily="34" typeface="微软雅黑"/>
              </a:rPr>
              <a:t>         在全国范围内或者跨省、自治区、直辖市范围内启动全国突发事件应急预案，由国务院卫生行政主管部门报国务院批准后实施。省、自治区、直辖市启动突发事件应急预案，由省、自治区、直辖市人民政府决定，并向国务院报告。</a:t>
            </a:r>
          </a:p>
        </p:txBody>
      </p:sp>
      <p:pic>
        <p:nvPicPr>
          <p:cNvPr id="18" name="图片 17"/>
          <p:cNvPicPr>
            <a:picLocks noChangeAspect="1"/>
          </p:cNvPicPr>
          <p:nvPr/>
        </p:nvPicPr>
        <p:blipFill>
          <a:blip r:embed="rId3">
            <a:extLst>
              <a:ext uri="{28A0092B-C50C-407E-A947-70E740481C1C}">
                <a14:useLocalDpi val="0"/>
              </a:ext>
            </a:extLst>
          </a:blip>
          <a:stretch>
            <a:fillRect/>
          </a:stretch>
        </p:blipFill>
        <p:spPr>
          <a:xfrm>
            <a:off x="609600" y="951157"/>
            <a:ext cx="2290055" cy="3754193"/>
          </a:xfrm>
          <a:prstGeom prst="rect">
            <a:avLst/>
          </a:prstGeom>
        </p:spPr>
      </p:pic>
    </p:spTree>
    <p:extLst>
      <p:ext uri="{BB962C8B-B14F-4D97-AF65-F5344CB8AC3E}">
        <p14:creationId val="1062627618"/>
      </p:ext>
    </p:extLst>
  </p:cSld>
  <p:clrMapOvr>
    <a:masterClrMapping/>
  </p:clrMapOvr>
  <mc:AlternateContent>
    <mc:Choice Requires="p14">
      <p:transition advTm="4000" p14:dur="1600" spd="slow">
        <p14:gallery dir="l"/>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18"/>
                                        </p:tgtEl>
                                        <p:attrNameLst>
                                          <p:attrName>style.visibility</p:attrName>
                                        </p:attrNameLst>
                                      </p:cBhvr>
                                      <p:to>
                                        <p:strVal val="visible"/>
                                      </p:to>
                                    </p:set>
                                    <p:animEffect filter="fade" transition="in">
                                      <p:cBhvr>
                                        <p:cTn dur="1000" id="7"/>
                                        <p:tgtEl>
                                          <p:spTgt spid="18"/>
                                        </p:tgtEl>
                                      </p:cBhvr>
                                    </p:animEffect>
                                    <p:anim calcmode="lin" valueType="num">
                                      <p:cBhvr>
                                        <p:cTn dur="1000" fill="hold" id="8"/>
                                        <p:tgtEl>
                                          <p:spTgt spid="18"/>
                                        </p:tgtEl>
                                        <p:attrNameLst>
                                          <p:attrName>ppt_x</p:attrName>
                                        </p:attrNameLst>
                                      </p:cBhvr>
                                      <p:tavLst>
                                        <p:tav tm="0">
                                          <p:val>
                                            <p:strVal val="#ppt_x"/>
                                          </p:val>
                                        </p:tav>
                                        <p:tav tm="100000">
                                          <p:val>
                                            <p:strVal val="#ppt_x"/>
                                          </p:val>
                                        </p:tav>
                                      </p:tavLst>
                                    </p:anim>
                                    <p:anim calcmode="lin" valueType="num">
                                      <p:cBhvr>
                                        <p:cTn dur="1000" fill="hold" id="9"/>
                                        <p:tgtEl>
                                          <p:spTgt spid="18"/>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53" presetSubtype="0">
                                  <p:stCondLst>
                                    <p:cond delay="0"/>
                                  </p:stCondLst>
                                  <p:childTnLst>
                                    <p:set>
                                      <p:cBhvr>
                                        <p:cTn dur="1" fill="hold" id="12">
                                          <p:stCondLst>
                                            <p:cond delay="0"/>
                                          </p:stCondLst>
                                        </p:cTn>
                                        <p:tgtEl>
                                          <p:spTgt spid="11"/>
                                        </p:tgtEl>
                                        <p:attrNameLst>
                                          <p:attrName>style.visibility</p:attrName>
                                        </p:attrNameLst>
                                      </p:cBhvr>
                                      <p:to>
                                        <p:strVal val="visible"/>
                                      </p:to>
                                    </p:set>
                                    <p:anim calcmode="lin" valueType="num">
                                      <p:cBhvr>
                                        <p:cTn dur="500" fill="hold" id="13"/>
                                        <p:tgtEl>
                                          <p:spTgt spid="11"/>
                                        </p:tgtEl>
                                        <p:attrNameLst>
                                          <p:attrName>ppt_w</p:attrName>
                                        </p:attrNameLst>
                                      </p:cBhvr>
                                      <p:tavLst>
                                        <p:tav tm="0">
                                          <p:val>
                                            <p:fltVal val="0"/>
                                          </p:val>
                                        </p:tav>
                                        <p:tav tm="100000">
                                          <p:val>
                                            <p:strVal val="#ppt_w"/>
                                          </p:val>
                                        </p:tav>
                                      </p:tavLst>
                                    </p:anim>
                                    <p:anim calcmode="lin" valueType="num">
                                      <p:cBhvr>
                                        <p:cTn dur="500" fill="hold" id="14"/>
                                        <p:tgtEl>
                                          <p:spTgt spid="11"/>
                                        </p:tgtEl>
                                        <p:attrNameLst>
                                          <p:attrName>ppt_h</p:attrName>
                                        </p:attrNameLst>
                                      </p:cBhvr>
                                      <p:tavLst>
                                        <p:tav tm="0">
                                          <p:val>
                                            <p:fltVal val="0"/>
                                          </p:val>
                                        </p:tav>
                                        <p:tav tm="100000">
                                          <p:val>
                                            <p:strVal val="#ppt_h"/>
                                          </p:val>
                                        </p:tav>
                                      </p:tavLst>
                                    </p:anim>
                                    <p:animEffect filter="fade" transition="in">
                                      <p:cBhvr>
                                        <p:cTn dur="500" id="15"/>
                                        <p:tgtEl>
                                          <p:spTgt spid="11"/>
                                        </p:tgtEl>
                                      </p:cBhvr>
                                    </p:animEffect>
                                  </p:childTnLst>
                                </p:cTn>
                              </p:par>
                            </p:childTnLst>
                          </p:cTn>
                        </p:par>
                        <p:par>
                          <p:cTn fill="hold" id="16" nodeType="afterGroup">
                            <p:stCondLst>
                              <p:cond delay="1500"/>
                            </p:stCondLst>
                            <p:childTnLst>
                              <p:par>
                                <p:cTn fill="hold" grpId="0" id="17" nodeType="afterEffect" presetClass="entr" presetID="12" presetSubtype="1">
                                  <p:stCondLst>
                                    <p:cond delay="0"/>
                                  </p:stCondLst>
                                  <p:childTnLst>
                                    <p:set>
                                      <p:cBhvr>
                                        <p:cTn dur="1" fill="hold" id="18">
                                          <p:stCondLst>
                                            <p:cond delay="0"/>
                                          </p:stCondLst>
                                        </p:cTn>
                                        <p:tgtEl>
                                          <p:spTgt spid="10"/>
                                        </p:tgtEl>
                                        <p:attrNameLst>
                                          <p:attrName>style.visibility</p:attrName>
                                        </p:attrNameLst>
                                      </p:cBhvr>
                                      <p:to>
                                        <p:strVal val="visible"/>
                                      </p:to>
                                    </p:set>
                                    <p:anim calcmode="lin" valueType="num">
                                      <p:cBhvr additive="base">
                                        <p:cTn dur="500" id="19"/>
                                        <p:tgtEl>
                                          <p:spTgt spid="10"/>
                                        </p:tgtEl>
                                        <p:attrNameLst>
                                          <p:attrName>ppt_y</p:attrName>
                                        </p:attrNameLst>
                                      </p:cBhvr>
                                      <p:tavLst>
                                        <p:tav tm="0">
                                          <p:val>
                                            <p:strVal val="#ppt_y-#ppt_h*1.125000"/>
                                          </p:val>
                                        </p:tav>
                                        <p:tav tm="100000">
                                          <p:val>
                                            <p:strVal val="#ppt_y"/>
                                          </p:val>
                                        </p:tav>
                                      </p:tavLst>
                                    </p:anim>
                                    <p:animEffect filter="wipe(down)" transition="in">
                                      <p:cBhvr>
                                        <p:cTn dur="500" id="20"/>
                                        <p:tgtEl>
                                          <p:spTgt spid="10"/>
                                        </p:tgtEl>
                                      </p:cBhvr>
                                    </p:animEffect>
                                  </p:childTnLst>
                                </p:cTn>
                              </p:par>
                            </p:childTnLst>
                          </p:cTn>
                        </p:par>
                        <p:par>
                          <p:cTn fill="hold" id="21" nodeType="afterGroup">
                            <p:stCondLst>
                              <p:cond delay="2000"/>
                            </p:stCondLst>
                            <p:childTnLst>
                              <p:par>
                                <p:cTn fill="hold" grpId="0" id="22" nodeType="afterEffect" presetClass="entr" presetID="22" presetSubtype="8">
                                  <p:stCondLst>
                                    <p:cond delay="0"/>
                                  </p:stCondLst>
                                  <p:childTnLst>
                                    <p:set>
                                      <p:cBhvr>
                                        <p:cTn dur="1" fill="hold" id="23">
                                          <p:stCondLst>
                                            <p:cond delay="0"/>
                                          </p:stCondLst>
                                        </p:cTn>
                                        <p:tgtEl>
                                          <p:spTgt spid="12"/>
                                        </p:tgtEl>
                                        <p:attrNameLst>
                                          <p:attrName>style.visibility</p:attrName>
                                        </p:attrNameLst>
                                      </p:cBhvr>
                                      <p:to>
                                        <p:strVal val="visible"/>
                                      </p:to>
                                    </p:set>
                                    <p:animEffect filter="wipe(left)" transition="in">
                                      <p:cBhvr>
                                        <p:cTn dur="500" id="24"/>
                                        <p:tgtEl>
                                          <p:spTgt spid="12"/>
                                        </p:tgtEl>
                                      </p:cBhvr>
                                    </p:animEffect>
                                  </p:childTnLst>
                                </p:cTn>
                              </p:par>
                            </p:childTnLst>
                          </p:cTn>
                        </p:par>
                        <p:par>
                          <p:cTn fill="hold" id="25" nodeType="afterGroup">
                            <p:stCondLst>
                              <p:cond delay="2500"/>
                            </p:stCondLst>
                            <p:childTnLst>
                              <p:par>
                                <p:cTn fill="hold" grpId="0" id="26" nodeType="afterEffect" presetClass="entr" presetID="53" presetSubtype="0">
                                  <p:stCondLst>
                                    <p:cond delay="0"/>
                                  </p:stCondLst>
                                  <p:childTnLst>
                                    <p:set>
                                      <p:cBhvr>
                                        <p:cTn dur="1" fill="hold" id="27">
                                          <p:stCondLst>
                                            <p:cond delay="0"/>
                                          </p:stCondLst>
                                        </p:cTn>
                                        <p:tgtEl>
                                          <p:spTgt spid="16"/>
                                        </p:tgtEl>
                                        <p:attrNameLst>
                                          <p:attrName>style.visibility</p:attrName>
                                        </p:attrNameLst>
                                      </p:cBhvr>
                                      <p:to>
                                        <p:strVal val="visible"/>
                                      </p:to>
                                    </p:set>
                                    <p:anim calcmode="lin" valueType="num">
                                      <p:cBhvr>
                                        <p:cTn dur="500" fill="hold" id="28"/>
                                        <p:tgtEl>
                                          <p:spTgt spid="16"/>
                                        </p:tgtEl>
                                        <p:attrNameLst>
                                          <p:attrName>ppt_w</p:attrName>
                                        </p:attrNameLst>
                                      </p:cBhvr>
                                      <p:tavLst>
                                        <p:tav tm="0">
                                          <p:val>
                                            <p:fltVal val="0"/>
                                          </p:val>
                                        </p:tav>
                                        <p:tav tm="100000">
                                          <p:val>
                                            <p:strVal val="#ppt_w"/>
                                          </p:val>
                                        </p:tav>
                                      </p:tavLst>
                                    </p:anim>
                                    <p:anim calcmode="lin" valueType="num">
                                      <p:cBhvr>
                                        <p:cTn dur="500" fill="hold" id="29"/>
                                        <p:tgtEl>
                                          <p:spTgt spid="16"/>
                                        </p:tgtEl>
                                        <p:attrNameLst>
                                          <p:attrName>ppt_h</p:attrName>
                                        </p:attrNameLst>
                                      </p:cBhvr>
                                      <p:tavLst>
                                        <p:tav tm="0">
                                          <p:val>
                                            <p:fltVal val="0"/>
                                          </p:val>
                                        </p:tav>
                                        <p:tav tm="100000">
                                          <p:val>
                                            <p:strVal val="#ppt_h"/>
                                          </p:val>
                                        </p:tav>
                                      </p:tavLst>
                                    </p:anim>
                                    <p:animEffect filter="fade" transition="in">
                                      <p:cBhvr>
                                        <p:cTn dur="500" id="30"/>
                                        <p:tgtEl>
                                          <p:spTgt spid="16"/>
                                        </p:tgtEl>
                                      </p:cBhvr>
                                    </p:animEffect>
                                  </p:childTnLst>
                                </p:cTn>
                              </p:par>
                            </p:childTnLst>
                          </p:cTn>
                        </p:par>
                        <p:par>
                          <p:cTn fill="hold" id="31" nodeType="afterGroup">
                            <p:stCondLst>
                              <p:cond delay="3000"/>
                            </p:stCondLst>
                            <p:childTnLst>
                              <p:par>
                                <p:cTn fill="hold" grpId="0" id="32" nodeType="afterEffect" presetClass="entr" presetID="12" presetSubtype="1">
                                  <p:stCondLst>
                                    <p:cond delay="0"/>
                                  </p:stCondLst>
                                  <p:childTnLst>
                                    <p:set>
                                      <p:cBhvr>
                                        <p:cTn dur="1" fill="hold" id="33">
                                          <p:stCondLst>
                                            <p:cond delay="0"/>
                                          </p:stCondLst>
                                        </p:cTn>
                                        <p:tgtEl>
                                          <p:spTgt spid="15"/>
                                        </p:tgtEl>
                                        <p:attrNameLst>
                                          <p:attrName>style.visibility</p:attrName>
                                        </p:attrNameLst>
                                      </p:cBhvr>
                                      <p:to>
                                        <p:strVal val="visible"/>
                                      </p:to>
                                    </p:set>
                                    <p:anim calcmode="lin" valueType="num">
                                      <p:cBhvr additive="base">
                                        <p:cTn dur="500" id="34"/>
                                        <p:tgtEl>
                                          <p:spTgt spid="15"/>
                                        </p:tgtEl>
                                        <p:attrNameLst>
                                          <p:attrName>ppt_y</p:attrName>
                                        </p:attrNameLst>
                                      </p:cBhvr>
                                      <p:tavLst>
                                        <p:tav tm="0">
                                          <p:val>
                                            <p:strVal val="#ppt_y-#ppt_h*1.125000"/>
                                          </p:val>
                                        </p:tav>
                                        <p:tav tm="100000">
                                          <p:val>
                                            <p:strVal val="#ppt_y"/>
                                          </p:val>
                                        </p:tav>
                                      </p:tavLst>
                                    </p:anim>
                                    <p:animEffect filter="wipe(down)" transition="in">
                                      <p:cBhvr>
                                        <p:cTn dur="500" id="35"/>
                                        <p:tgtEl>
                                          <p:spTgt spid="15"/>
                                        </p:tgtEl>
                                      </p:cBhvr>
                                    </p:animEffect>
                                  </p:childTnLst>
                                </p:cTn>
                              </p:par>
                            </p:childTnLst>
                          </p:cTn>
                        </p:par>
                        <p:par>
                          <p:cTn fill="hold" id="36" nodeType="afterGroup">
                            <p:stCondLst>
                              <p:cond delay="3500"/>
                            </p:stCondLst>
                            <p:childTnLst>
                              <p:par>
                                <p:cTn fill="hold" grpId="0" id="37" nodeType="afterEffect" presetClass="entr" presetID="22" presetSubtype="8">
                                  <p:stCondLst>
                                    <p:cond delay="0"/>
                                  </p:stCondLst>
                                  <p:childTnLst>
                                    <p:set>
                                      <p:cBhvr>
                                        <p:cTn dur="1" fill="hold" id="38">
                                          <p:stCondLst>
                                            <p:cond delay="0"/>
                                          </p:stCondLst>
                                        </p:cTn>
                                        <p:tgtEl>
                                          <p:spTgt spid="17"/>
                                        </p:tgtEl>
                                        <p:attrNameLst>
                                          <p:attrName>style.visibility</p:attrName>
                                        </p:attrNameLst>
                                      </p:cBhvr>
                                      <p:to>
                                        <p:strVal val="visible"/>
                                      </p:to>
                                    </p:set>
                                    <p:animEffect filter="wipe(left)" transition="in">
                                      <p:cBhvr>
                                        <p:cTn dur="500" id="39"/>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5"/>
      <p:bldP grpId="0" spid="16"/>
      <p:bldP grpId="0" spid="17"/>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972000" y="1217634"/>
            <a:ext cx="7200000" cy="1594146"/>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3492000" y="101963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【第二十八条】</a:t>
            </a:r>
          </a:p>
        </p:txBody>
      </p:sp>
      <p:sp>
        <p:nvSpPr>
          <p:cNvPr id="12" name="矩形 11"/>
          <p:cNvSpPr/>
          <p:nvPr/>
        </p:nvSpPr>
        <p:spPr>
          <a:xfrm>
            <a:off x="1029785" y="1540473"/>
            <a:ext cx="7084431" cy="1135380"/>
          </a:xfrm>
          <a:prstGeom prst="rect">
            <a:avLst/>
          </a:prstGeom>
        </p:spPr>
        <p:txBody>
          <a:bodyPr bIns="34290" lIns="68580" rIns="68580" tIns="34290" wrap="square">
            <a:spAutoFit/>
          </a:bodyPr>
          <a:lstStyle/>
          <a:p>
            <a:pPr indent="-285750" marL="285750">
              <a:lnSpc>
                <a:spcPct val="125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全国突发事件应急处理指挥部对突发事件应急处理工作进行督察和指导，地方各级人民政府及其有关部门应当予以配合。</a:t>
            </a:r>
          </a:p>
          <a:p>
            <a:pPr indent="-285750" marL="285750">
              <a:lnSpc>
                <a:spcPct val="125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省、自治区、直辖市突发事件应急处理指挥部对本行政区域内突发事件应急处理工作进行督察和指导。</a:t>
            </a:r>
          </a:p>
        </p:txBody>
      </p:sp>
      <p:sp>
        <p:nvSpPr>
          <p:cNvPr id="13" name="Pentagon 35"/>
          <p:cNvSpPr/>
          <p:nvPr/>
        </p:nvSpPr>
        <p:spPr>
          <a:xfrm>
            <a:off x="972000" y="3409076"/>
            <a:ext cx="7200000" cy="1071484"/>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4" name="矩形 13"/>
          <p:cNvSpPr/>
          <p:nvPr/>
        </p:nvSpPr>
        <p:spPr>
          <a:xfrm>
            <a:off x="3492000" y="3211076"/>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【第二十九条】</a:t>
            </a:r>
          </a:p>
        </p:txBody>
      </p:sp>
      <p:sp>
        <p:nvSpPr>
          <p:cNvPr id="19" name="矩形 18"/>
          <p:cNvSpPr/>
          <p:nvPr/>
        </p:nvSpPr>
        <p:spPr>
          <a:xfrm>
            <a:off x="1029785" y="3749891"/>
            <a:ext cx="7084431" cy="601980"/>
          </a:xfrm>
          <a:prstGeom prst="rect">
            <a:avLst/>
          </a:prstGeom>
        </p:spPr>
        <p:txBody>
          <a:bodyPr bIns="34290" lIns="68580" rIns="68580" tIns="34290" wrap="square">
            <a:spAutoFit/>
          </a:bodyPr>
          <a:lstStyle/>
          <a:p>
            <a:pPr>
              <a:lnSpc>
                <a:spcPct val="125000"/>
              </a:lnSpc>
              <a:buClr>
                <a:srgbClr val="E20000"/>
              </a:buClr>
            </a:pPr>
            <a:r>
              <a:rPr altLang="en-US" lang="zh-CN" smtClean="0" sz="1400">
                <a:latin charset="-122" panose="020b0503020204020204" pitchFamily="34" typeface="微软雅黑"/>
                <a:ea charset="-122" panose="020b0503020204020204" pitchFamily="34" typeface="微软雅黑"/>
              </a:rPr>
              <a:t>         省级以上人民政府卫生行政主管部门或者其他有关部门指定的突发事件应急处理专业技术机构，负责突发事件的技术调查、确证、处置、控制和评价工作。</a:t>
            </a:r>
          </a:p>
        </p:txBody>
      </p:sp>
    </p:spTree>
    <p:extLst>
      <p:ext uri="{BB962C8B-B14F-4D97-AF65-F5344CB8AC3E}">
        <p14:creationId val="1382752235"/>
      </p:ext>
    </p:extLst>
  </p:cSld>
  <p:clrMapOvr>
    <a:masterClrMapping/>
  </p:clrMapOvr>
  <mc:AlternateContent>
    <mc:Choice Requires="p14">
      <p:transition advTm="4000" p14:dur="1600" spd="slow">
        <p14:gallery dir="l"/>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additive="base">
                                        <p:cTn dur="500" id="13"/>
                                        <p:tgtEl>
                                          <p:spTgt spid="10"/>
                                        </p:tgtEl>
                                        <p:attrNameLst>
                                          <p:attrName>ppt_y</p:attrName>
                                        </p:attrNameLst>
                                      </p:cBhvr>
                                      <p:tavLst>
                                        <p:tav tm="0">
                                          <p:val>
                                            <p:strVal val="#ppt_y-#ppt_h*1.125000"/>
                                          </p:val>
                                        </p:tav>
                                        <p:tav tm="100000">
                                          <p:val>
                                            <p:strVal val="#ppt_y"/>
                                          </p:val>
                                        </p:tav>
                                      </p:tavLst>
                                    </p:anim>
                                    <p:animEffect filter="wipe(down)" transition="in">
                                      <p:cBhvr>
                                        <p:cTn dur="500" id="14"/>
                                        <p:tgtEl>
                                          <p:spTgt spid="10"/>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2"/>
                                        </p:tgtEl>
                                        <p:attrNameLst>
                                          <p:attrName>style.visibility</p:attrName>
                                        </p:attrNameLst>
                                      </p:cBhvr>
                                      <p:to>
                                        <p:strVal val="visible"/>
                                      </p:to>
                                    </p:set>
                                    <p:animEffect filter="wipe(left)" transition="in">
                                      <p:cBhvr>
                                        <p:cTn dur="500" id="18"/>
                                        <p:tgtEl>
                                          <p:spTgt spid="12"/>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14"/>
                                        </p:tgtEl>
                                        <p:attrNameLst>
                                          <p:attrName>style.visibility</p:attrName>
                                        </p:attrNameLst>
                                      </p:cBhvr>
                                      <p:to>
                                        <p:strVal val="visible"/>
                                      </p:to>
                                    </p:set>
                                    <p:anim calcmode="lin" valueType="num">
                                      <p:cBhvr>
                                        <p:cTn dur="500" fill="hold" id="22"/>
                                        <p:tgtEl>
                                          <p:spTgt spid="14"/>
                                        </p:tgtEl>
                                        <p:attrNameLst>
                                          <p:attrName>ppt_w</p:attrName>
                                        </p:attrNameLst>
                                      </p:cBhvr>
                                      <p:tavLst>
                                        <p:tav tm="0">
                                          <p:val>
                                            <p:fltVal val="0"/>
                                          </p:val>
                                        </p:tav>
                                        <p:tav tm="100000">
                                          <p:val>
                                            <p:strVal val="#ppt_w"/>
                                          </p:val>
                                        </p:tav>
                                      </p:tavLst>
                                    </p:anim>
                                    <p:anim calcmode="lin" valueType="num">
                                      <p:cBhvr>
                                        <p:cTn dur="500" fill="hold" id="23"/>
                                        <p:tgtEl>
                                          <p:spTgt spid="14"/>
                                        </p:tgtEl>
                                        <p:attrNameLst>
                                          <p:attrName>ppt_h</p:attrName>
                                        </p:attrNameLst>
                                      </p:cBhvr>
                                      <p:tavLst>
                                        <p:tav tm="0">
                                          <p:val>
                                            <p:fltVal val="0"/>
                                          </p:val>
                                        </p:tav>
                                        <p:tav tm="100000">
                                          <p:val>
                                            <p:strVal val="#ppt_h"/>
                                          </p:val>
                                        </p:tav>
                                      </p:tavLst>
                                    </p:anim>
                                    <p:animEffect filter="fade" transition="in">
                                      <p:cBhvr>
                                        <p:cTn dur="500" id="24"/>
                                        <p:tgtEl>
                                          <p:spTgt spid="14"/>
                                        </p:tgtEl>
                                      </p:cBhvr>
                                    </p:animEffect>
                                  </p:childTnLst>
                                </p:cTn>
                              </p:par>
                            </p:childTnLst>
                          </p:cTn>
                        </p:par>
                        <p:par>
                          <p:cTn fill="hold" id="25" nodeType="afterGroup">
                            <p:stCondLst>
                              <p:cond delay="2000"/>
                            </p:stCondLst>
                            <p:childTnLst>
                              <p:par>
                                <p:cTn fill="hold" grpId="0" id="26" nodeType="afterEffect" presetClass="entr" presetID="12" presetSubtype="1">
                                  <p:stCondLst>
                                    <p:cond delay="0"/>
                                  </p:stCondLst>
                                  <p:childTnLst>
                                    <p:set>
                                      <p:cBhvr>
                                        <p:cTn dur="1" fill="hold" id="27">
                                          <p:stCondLst>
                                            <p:cond delay="0"/>
                                          </p:stCondLst>
                                        </p:cTn>
                                        <p:tgtEl>
                                          <p:spTgt spid="13"/>
                                        </p:tgtEl>
                                        <p:attrNameLst>
                                          <p:attrName>style.visibility</p:attrName>
                                        </p:attrNameLst>
                                      </p:cBhvr>
                                      <p:to>
                                        <p:strVal val="visible"/>
                                      </p:to>
                                    </p:set>
                                    <p:anim calcmode="lin" valueType="num">
                                      <p:cBhvr additive="base">
                                        <p:cTn dur="500" id="28"/>
                                        <p:tgtEl>
                                          <p:spTgt spid="13"/>
                                        </p:tgtEl>
                                        <p:attrNameLst>
                                          <p:attrName>ppt_y</p:attrName>
                                        </p:attrNameLst>
                                      </p:cBhvr>
                                      <p:tavLst>
                                        <p:tav tm="0">
                                          <p:val>
                                            <p:strVal val="#ppt_y-#ppt_h*1.125000"/>
                                          </p:val>
                                        </p:tav>
                                        <p:tav tm="100000">
                                          <p:val>
                                            <p:strVal val="#ppt_y"/>
                                          </p:val>
                                        </p:tav>
                                      </p:tavLst>
                                    </p:anim>
                                    <p:animEffect filter="wipe(down)" transition="in">
                                      <p:cBhvr>
                                        <p:cTn dur="500" id="29"/>
                                        <p:tgtEl>
                                          <p:spTgt spid="13"/>
                                        </p:tgtEl>
                                      </p:cBhvr>
                                    </p:animEffect>
                                  </p:childTnLst>
                                </p:cTn>
                              </p:par>
                            </p:childTnLst>
                          </p:cTn>
                        </p:par>
                        <p:par>
                          <p:cTn fill="hold" id="30" nodeType="afterGroup">
                            <p:stCondLst>
                              <p:cond delay="2500"/>
                            </p:stCondLst>
                            <p:childTnLst>
                              <p:par>
                                <p:cTn fill="hold" grpId="0" id="31" nodeType="afterEffect" presetClass="entr" presetID="22" presetSubtype="8">
                                  <p:stCondLst>
                                    <p:cond delay="0"/>
                                  </p:stCondLst>
                                  <p:childTnLst>
                                    <p:set>
                                      <p:cBhvr>
                                        <p:cTn dur="1" fill="hold" id="32">
                                          <p:stCondLst>
                                            <p:cond delay="0"/>
                                          </p:stCondLst>
                                        </p:cTn>
                                        <p:tgtEl>
                                          <p:spTgt spid="19"/>
                                        </p:tgtEl>
                                        <p:attrNameLst>
                                          <p:attrName>style.visibility</p:attrName>
                                        </p:attrNameLst>
                                      </p:cBhvr>
                                      <p:to>
                                        <p:strVal val="visible"/>
                                      </p:to>
                                    </p:set>
                                    <p:animEffect filter="wipe(left)" transition="in">
                                      <p:cBhvr>
                                        <p:cTn dur="500" id="33"/>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14"/>
      <p:bldP grpId="0" spid="19"/>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972000" y="1217634"/>
            <a:ext cx="7200000" cy="1159806"/>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3492000" y="101963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【第三十条】</a:t>
            </a:r>
          </a:p>
        </p:txBody>
      </p:sp>
      <p:sp>
        <p:nvSpPr>
          <p:cNvPr id="12" name="矩形 11"/>
          <p:cNvSpPr/>
          <p:nvPr/>
        </p:nvSpPr>
        <p:spPr>
          <a:xfrm>
            <a:off x="1029785" y="1455864"/>
            <a:ext cx="7084431" cy="868680"/>
          </a:xfrm>
          <a:prstGeom prst="rect">
            <a:avLst/>
          </a:prstGeom>
        </p:spPr>
        <p:txBody>
          <a:bodyPr bIns="34290" lIns="68580" rIns="68580" tIns="34290" wrap="square">
            <a:spAutoFit/>
          </a:bodyPr>
          <a:lstStyle/>
          <a:p>
            <a:pPr>
              <a:lnSpc>
                <a:spcPct val="125000"/>
              </a:lnSpc>
              <a:buClr>
                <a:srgbClr val="E20000"/>
              </a:buClr>
            </a:pPr>
            <a:r>
              <a:rPr altLang="en-US" lang="zh-CN" smtClean="0" sz="1400">
                <a:latin charset="-122" panose="020b0503020204020204" pitchFamily="34" typeface="微软雅黑"/>
                <a:ea charset="-122" panose="020b0503020204020204" pitchFamily="34" typeface="微软雅黑"/>
              </a:rPr>
              <a:t>         国务院卫生行政主管部门对新发现的突发传染病，根据危害程度、流行强度，依照《中华人民共和国传染病防治法》的规定及时宣布为法定传染病；宣布为甲类传染病的，由国务院决定。</a:t>
            </a:r>
          </a:p>
        </p:txBody>
      </p:sp>
      <p:sp>
        <p:nvSpPr>
          <p:cNvPr id="13" name="Pentagon 35"/>
          <p:cNvSpPr/>
          <p:nvPr/>
        </p:nvSpPr>
        <p:spPr>
          <a:xfrm>
            <a:off x="972000" y="2749252"/>
            <a:ext cx="7200000" cy="1936740"/>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4" name="矩形 13"/>
          <p:cNvSpPr/>
          <p:nvPr/>
        </p:nvSpPr>
        <p:spPr>
          <a:xfrm>
            <a:off x="3492000" y="2551252"/>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【第三十一条】</a:t>
            </a:r>
          </a:p>
        </p:txBody>
      </p:sp>
      <p:sp>
        <p:nvSpPr>
          <p:cNvPr id="19" name="矩形 18"/>
          <p:cNvSpPr/>
          <p:nvPr/>
        </p:nvSpPr>
        <p:spPr>
          <a:xfrm>
            <a:off x="1029785" y="3020151"/>
            <a:ext cx="7084431" cy="1440180"/>
          </a:xfrm>
          <a:prstGeom prst="rect">
            <a:avLst/>
          </a:prstGeom>
        </p:spPr>
        <p:txBody>
          <a:bodyPr bIns="34290" lIns="68580" rIns="68580" tIns="34290" wrap="square">
            <a:spAutoFit/>
          </a:bodyPr>
          <a:lstStyle/>
          <a:p>
            <a:pPr indent="-285750" marL="285750">
              <a:lnSpc>
                <a:spcPct val="125000"/>
              </a:lnSpc>
              <a:buClr>
                <a:srgbClr val="E20000"/>
              </a:buClr>
              <a:buFont charset="2" panose="05000000000000000000" pitchFamily="2" typeface="Wingdings"/>
              <a:buChar char="u"/>
            </a:pPr>
            <a:r>
              <a:rPr altLang="en-US" lang="zh-CN" sz="1200">
                <a:latin charset="-122" panose="020b0503020204020204" pitchFamily="34" typeface="微软雅黑"/>
                <a:ea charset="-122" panose="020b0503020204020204" pitchFamily="34" typeface="微软雅黑"/>
              </a:rPr>
              <a:t>应急预案启动前，县级以上各级人民政府有关部门应当根据突发事件的实际情况，做好应急处理准备，采取必要的应急措施。</a:t>
            </a:r>
          </a:p>
          <a:p>
            <a:pPr indent="-285750" marL="285750">
              <a:lnSpc>
                <a:spcPct val="125000"/>
              </a:lnSpc>
              <a:buClr>
                <a:srgbClr val="E20000"/>
              </a:buClr>
              <a:buFont charset="2" panose="05000000000000000000" pitchFamily="2" typeface="Wingdings"/>
              <a:buChar char="u"/>
            </a:pPr>
            <a:r>
              <a:rPr altLang="en-US" lang="zh-CN" sz="1200">
                <a:latin charset="-122" panose="020b0503020204020204" pitchFamily="34" typeface="微软雅黑"/>
                <a:ea charset="-122" panose="020b0503020204020204" pitchFamily="34" typeface="微软雅黑"/>
              </a:rPr>
              <a:t>应急预案启动后，突发事件发生地的人民政府有关部门，应当根据预案规定的职责要求，服从突发事件应急处理指挥部的统一指挥，立即到达规定岗位，采取有关的控制措施。</a:t>
            </a:r>
          </a:p>
          <a:p>
            <a:pPr indent="-285750" marL="285750">
              <a:lnSpc>
                <a:spcPct val="125000"/>
              </a:lnSpc>
              <a:buClr>
                <a:srgbClr val="E20000"/>
              </a:buClr>
              <a:buFont charset="2" panose="05000000000000000000" pitchFamily="2" typeface="Wingdings"/>
              <a:buChar char="u"/>
            </a:pPr>
            <a:r>
              <a:rPr altLang="en-US" lang="zh-CN" sz="1200">
                <a:latin charset="-122" panose="020b0503020204020204" pitchFamily="34" typeface="微软雅黑"/>
                <a:ea charset="-122" panose="020b0503020204020204" pitchFamily="34" typeface="微软雅黑"/>
              </a:rPr>
              <a:t>医疗卫生机构、监测机构和科学研究机构，应当服从突发事件应急处理指挥部的统一指挥，相互配合、协作，集中力量开展相关的科学研究工作。　</a:t>
            </a:r>
          </a:p>
        </p:txBody>
      </p:sp>
    </p:spTree>
    <p:extLst>
      <p:ext uri="{BB962C8B-B14F-4D97-AF65-F5344CB8AC3E}">
        <p14:creationId val="2516932121"/>
      </p:ext>
    </p:extLst>
  </p:cSld>
  <p:clrMapOvr>
    <a:masterClrMapping/>
  </p:clrMapOvr>
  <mc:AlternateContent>
    <mc:Choice Requires="p14">
      <p:transition advTm="4000" p14:dur="1600" spd="slow">
        <p14:gallery dir="l"/>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additive="base">
                                        <p:cTn dur="500" id="13"/>
                                        <p:tgtEl>
                                          <p:spTgt spid="10"/>
                                        </p:tgtEl>
                                        <p:attrNameLst>
                                          <p:attrName>ppt_y</p:attrName>
                                        </p:attrNameLst>
                                      </p:cBhvr>
                                      <p:tavLst>
                                        <p:tav tm="0">
                                          <p:val>
                                            <p:strVal val="#ppt_y-#ppt_h*1.125000"/>
                                          </p:val>
                                        </p:tav>
                                        <p:tav tm="100000">
                                          <p:val>
                                            <p:strVal val="#ppt_y"/>
                                          </p:val>
                                        </p:tav>
                                      </p:tavLst>
                                    </p:anim>
                                    <p:animEffect filter="wipe(down)" transition="in">
                                      <p:cBhvr>
                                        <p:cTn dur="500" id="14"/>
                                        <p:tgtEl>
                                          <p:spTgt spid="10"/>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2"/>
                                        </p:tgtEl>
                                        <p:attrNameLst>
                                          <p:attrName>style.visibility</p:attrName>
                                        </p:attrNameLst>
                                      </p:cBhvr>
                                      <p:to>
                                        <p:strVal val="visible"/>
                                      </p:to>
                                    </p:set>
                                    <p:animEffect filter="wipe(left)" transition="in">
                                      <p:cBhvr>
                                        <p:cTn dur="500" id="18"/>
                                        <p:tgtEl>
                                          <p:spTgt spid="12"/>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14"/>
                                        </p:tgtEl>
                                        <p:attrNameLst>
                                          <p:attrName>style.visibility</p:attrName>
                                        </p:attrNameLst>
                                      </p:cBhvr>
                                      <p:to>
                                        <p:strVal val="visible"/>
                                      </p:to>
                                    </p:set>
                                    <p:anim calcmode="lin" valueType="num">
                                      <p:cBhvr>
                                        <p:cTn dur="500" fill="hold" id="22"/>
                                        <p:tgtEl>
                                          <p:spTgt spid="14"/>
                                        </p:tgtEl>
                                        <p:attrNameLst>
                                          <p:attrName>ppt_w</p:attrName>
                                        </p:attrNameLst>
                                      </p:cBhvr>
                                      <p:tavLst>
                                        <p:tav tm="0">
                                          <p:val>
                                            <p:fltVal val="0"/>
                                          </p:val>
                                        </p:tav>
                                        <p:tav tm="100000">
                                          <p:val>
                                            <p:strVal val="#ppt_w"/>
                                          </p:val>
                                        </p:tav>
                                      </p:tavLst>
                                    </p:anim>
                                    <p:anim calcmode="lin" valueType="num">
                                      <p:cBhvr>
                                        <p:cTn dur="500" fill="hold" id="23"/>
                                        <p:tgtEl>
                                          <p:spTgt spid="14"/>
                                        </p:tgtEl>
                                        <p:attrNameLst>
                                          <p:attrName>ppt_h</p:attrName>
                                        </p:attrNameLst>
                                      </p:cBhvr>
                                      <p:tavLst>
                                        <p:tav tm="0">
                                          <p:val>
                                            <p:fltVal val="0"/>
                                          </p:val>
                                        </p:tav>
                                        <p:tav tm="100000">
                                          <p:val>
                                            <p:strVal val="#ppt_h"/>
                                          </p:val>
                                        </p:tav>
                                      </p:tavLst>
                                    </p:anim>
                                    <p:animEffect filter="fade" transition="in">
                                      <p:cBhvr>
                                        <p:cTn dur="500" id="24"/>
                                        <p:tgtEl>
                                          <p:spTgt spid="14"/>
                                        </p:tgtEl>
                                      </p:cBhvr>
                                    </p:animEffect>
                                  </p:childTnLst>
                                </p:cTn>
                              </p:par>
                            </p:childTnLst>
                          </p:cTn>
                        </p:par>
                        <p:par>
                          <p:cTn fill="hold" id="25" nodeType="afterGroup">
                            <p:stCondLst>
                              <p:cond delay="2000"/>
                            </p:stCondLst>
                            <p:childTnLst>
                              <p:par>
                                <p:cTn fill="hold" grpId="0" id="26" nodeType="afterEffect" presetClass="entr" presetID="12" presetSubtype="1">
                                  <p:stCondLst>
                                    <p:cond delay="0"/>
                                  </p:stCondLst>
                                  <p:childTnLst>
                                    <p:set>
                                      <p:cBhvr>
                                        <p:cTn dur="1" fill="hold" id="27">
                                          <p:stCondLst>
                                            <p:cond delay="0"/>
                                          </p:stCondLst>
                                        </p:cTn>
                                        <p:tgtEl>
                                          <p:spTgt spid="13"/>
                                        </p:tgtEl>
                                        <p:attrNameLst>
                                          <p:attrName>style.visibility</p:attrName>
                                        </p:attrNameLst>
                                      </p:cBhvr>
                                      <p:to>
                                        <p:strVal val="visible"/>
                                      </p:to>
                                    </p:set>
                                    <p:anim calcmode="lin" valueType="num">
                                      <p:cBhvr additive="base">
                                        <p:cTn dur="500" id="28"/>
                                        <p:tgtEl>
                                          <p:spTgt spid="13"/>
                                        </p:tgtEl>
                                        <p:attrNameLst>
                                          <p:attrName>ppt_y</p:attrName>
                                        </p:attrNameLst>
                                      </p:cBhvr>
                                      <p:tavLst>
                                        <p:tav tm="0">
                                          <p:val>
                                            <p:strVal val="#ppt_y-#ppt_h*1.125000"/>
                                          </p:val>
                                        </p:tav>
                                        <p:tav tm="100000">
                                          <p:val>
                                            <p:strVal val="#ppt_y"/>
                                          </p:val>
                                        </p:tav>
                                      </p:tavLst>
                                    </p:anim>
                                    <p:animEffect filter="wipe(down)" transition="in">
                                      <p:cBhvr>
                                        <p:cTn dur="500" id="29"/>
                                        <p:tgtEl>
                                          <p:spTgt spid="13"/>
                                        </p:tgtEl>
                                      </p:cBhvr>
                                    </p:animEffect>
                                  </p:childTnLst>
                                </p:cTn>
                              </p:par>
                            </p:childTnLst>
                          </p:cTn>
                        </p:par>
                        <p:par>
                          <p:cTn fill="hold" id="30" nodeType="afterGroup">
                            <p:stCondLst>
                              <p:cond delay="2500"/>
                            </p:stCondLst>
                            <p:childTnLst>
                              <p:par>
                                <p:cTn fill="hold" grpId="0" id="31" nodeType="afterEffect" presetClass="entr" presetID="22" presetSubtype="8">
                                  <p:stCondLst>
                                    <p:cond delay="0"/>
                                  </p:stCondLst>
                                  <p:childTnLst>
                                    <p:set>
                                      <p:cBhvr>
                                        <p:cTn dur="1" fill="hold" id="32">
                                          <p:stCondLst>
                                            <p:cond delay="0"/>
                                          </p:stCondLst>
                                        </p:cTn>
                                        <p:tgtEl>
                                          <p:spTgt spid="19"/>
                                        </p:tgtEl>
                                        <p:attrNameLst>
                                          <p:attrName>style.visibility</p:attrName>
                                        </p:attrNameLst>
                                      </p:cBhvr>
                                      <p:to>
                                        <p:strVal val="visible"/>
                                      </p:to>
                                    </p:set>
                                    <p:animEffect filter="wipe(left)" transition="in">
                                      <p:cBhvr>
                                        <p:cTn dur="500" id="33"/>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14"/>
      <p:bldP grpId="0" spid="19"/>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972000" y="1278594"/>
            <a:ext cx="7200000" cy="1380786"/>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3492000" y="108059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【第三十二条】</a:t>
            </a:r>
          </a:p>
        </p:txBody>
      </p:sp>
      <p:sp>
        <p:nvSpPr>
          <p:cNvPr id="12" name="矩形 11"/>
          <p:cNvSpPr/>
          <p:nvPr/>
        </p:nvSpPr>
        <p:spPr>
          <a:xfrm>
            <a:off x="1029785" y="1600854"/>
            <a:ext cx="7084431" cy="932688"/>
          </a:xfrm>
          <a:prstGeom prst="rect">
            <a:avLst/>
          </a:prstGeom>
        </p:spPr>
        <p:txBody>
          <a:bodyPr bIns="34290" lIns="68580" rIns="68580" tIns="34290" wrap="square">
            <a:spAutoFit/>
          </a:bodyPr>
          <a:lstStyle/>
          <a:p>
            <a:pPr>
              <a:lnSpc>
                <a:spcPct val="135000"/>
              </a:lnSpc>
              <a:buClr>
                <a:srgbClr val="E20000"/>
              </a:buClr>
            </a:pPr>
            <a:r>
              <a:rPr altLang="en-US" lang="zh-CN" smtClean="0" sz="1400">
                <a:latin charset="-122" panose="020b0503020204020204" pitchFamily="34" typeface="微软雅黑"/>
                <a:ea charset="-122" panose="020b0503020204020204" pitchFamily="34" typeface="微软雅黑"/>
              </a:rPr>
              <a:t>         突发事件发生后，国务院有关部门和县级以上地方人民政府及其有关部门，应当保证突发事件应急处理所需的医疗救护设备、救治药品、医疗器械等物资的生产、供应；铁路、交通、民用航空行政主管部门应当保证及时运送。</a:t>
            </a:r>
          </a:p>
        </p:txBody>
      </p:sp>
      <p:sp>
        <p:nvSpPr>
          <p:cNvPr id="13" name="Pentagon 35"/>
          <p:cNvSpPr/>
          <p:nvPr/>
        </p:nvSpPr>
        <p:spPr>
          <a:xfrm>
            <a:off x="972000" y="3198832"/>
            <a:ext cx="7200000" cy="1350308"/>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4" name="矩形 13"/>
          <p:cNvSpPr/>
          <p:nvPr/>
        </p:nvSpPr>
        <p:spPr>
          <a:xfrm>
            <a:off x="3492000" y="3000832"/>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【第三十三条】</a:t>
            </a:r>
          </a:p>
        </p:txBody>
      </p:sp>
      <p:sp>
        <p:nvSpPr>
          <p:cNvPr id="19" name="矩形 18"/>
          <p:cNvSpPr/>
          <p:nvPr/>
        </p:nvSpPr>
        <p:spPr>
          <a:xfrm>
            <a:off x="1029785" y="3493293"/>
            <a:ext cx="7084431" cy="932688"/>
          </a:xfrm>
          <a:prstGeom prst="rect">
            <a:avLst/>
          </a:prstGeom>
        </p:spPr>
        <p:txBody>
          <a:bodyPr bIns="34290" lIns="68580" rIns="68580" tIns="34290" wrap="square">
            <a:spAutoFit/>
          </a:bodyPr>
          <a:lstStyle/>
          <a:p>
            <a:pPr>
              <a:lnSpc>
                <a:spcPct val="135000"/>
              </a:lnSpc>
              <a:buClr>
                <a:srgbClr val="E20000"/>
              </a:buClr>
            </a:pPr>
            <a:r>
              <a:rPr altLang="en-US" lang="zh-CN" smtClean="0" sz="1400">
                <a:latin charset="-122" panose="020b0503020204020204" pitchFamily="34" typeface="微软雅黑"/>
                <a:ea charset="-122" panose="020b0503020204020204" pitchFamily="34" typeface="微软雅黑"/>
              </a:rPr>
              <a:t>         根据突发事件应急处理的需要，突发事件应急处理指挥部有权紧急调集人员、储备的物资、交通工具以及相关设施、设备；必要时，对人员进行疏散或者隔离，并可以依法对传染病疫区实行封锁。</a:t>
            </a:r>
          </a:p>
        </p:txBody>
      </p:sp>
    </p:spTree>
    <p:extLst>
      <p:ext uri="{BB962C8B-B14F-4D97-AF65-F5344CB8AC3E}">
        <p14:creationId val="3954990598"/>
      </p:ext>
    </p:extLst>
  </p:cSld>
  <p:clrMapOvr>
    <a:masterClrMapping/>
  </p:clrMapOvr>
  <mc:AlternateContent>
    <mc:Choice Requires="p14">
      <p:transition advTm="4000" p14:dur="1600" spd="slow">
        <p14:gallery dir="l"/>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additive="base">
                                        <p:cTn dur="500" id="13"/>
                                        <p:tgtEl>
                                          <p:spTgt spid="10"/>
                                        </p:tgtEl>
                                        <p:attrNameLst>
                                          <p:attrName>ppt_y</p:attrName>
                                        </p:attrNameLst>
                                      </p:cBhvr>
                                      <p:tavLst>
                                        <p:tav tm="0">
                                          <p:val>
                                            <p:strVal val="#ppt_y-#ppt_h*1.125000"/>
                                          </p:val>
                                        </p:tav>
                                        <p:tav tm="100000">
                                          <p:val>
                                            <p:strVal val="#ppt_y"/>
                                          </p:val>
                                        </p:tav>
                                      </p:tavLst>
                                    </p:anim>
                                    <p:animEffect filter="wipe(down)" transition="in">
                                      <p:cBhvr>
                                        <p:cTn dur="500" id="14"/>
                                        <p:tgtEl>
                                          <p:spTgt spid="10"/>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2"/>
                                        </p:tgtEl>
                                        <p:attrNameLst>
                                          <p:attrName>style.visibility</p:attrName>
                                        </p:attrNameLst>
                                      </p:cBhvr>
                                      <p:to>
                                        <p:strVal val="visible"/>
                                      </p:to>
                                    </p:set>
                                    <p:animEffect filter="wipe(left)" transition="in">
                                      <p:cBhvr>
                                        <p:cTn dur="500" id="18"/>
                                        <p:tgtEl>
                                          <p:spTgt spid="12"/>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14"/>
                                        </p:tgtEl>
                                        <p:attrNameLst>
                                          <p:attrName>style.visibility</p:attrName>
                                        </p:attrNameLst>
                                      </p:cBhvr>
                                      <p:to>
                                        <p:strVal val="visible"/>
                                      </p:to>
                                    </p:set>
                                    <p:anim calcmode="lin" valueType="num">
                                      <p:cBhvr>
                                        <p:cTn dur="500" fill="hold" id="22"/>
                                        <p:tgtEl>
                                          <p:spTgt spid="14"/>
                                        </p:tgtEl>
                                        <p:attrNameLst>
                                          <p:attrName>ppt_w</p:attrName>
                                        </p:attrNameLst>
                                      </p:cBhvr>
                                      <p:tavLst>
                                        <p:tav tm="0">
                                          <p:val>
                                            <p:fltVal val="0"/>
                                          </p:val>
                                        </p:tav>
                                        <p:tav tm="100000">
                                          <p:val>
                                            <p:strVal val="#ppt_w"/>
                                          </p:val>
                                        </p:tav>
                                      </p:tavLst>
                                    </p:anim>
                                    <p:anim calcmode="lin" valueType="num">
                                      <p:cBhvr>
                                        <p:cTn dur="500" fill="hold" id="23"/>
                                        <p:tgtEl>
                                          <p:spTgt spid="14"/>
                                        </p:tgtEl>
                                        <p:attrNameLst>
                                          <p:attrName>ppt_h</p:attrName>
                                        </p:attrNameLst>
                                      </p:cBhvr>
                                      <p:tavLst>
                                        <p:tav tm="0">
                                          <p:val>
                                            <p:fltVal val="0"/>
                                          </p:val>
                                        </p:tav>
                                        <p:tav tm="100000">
                                          <p:val>
                                            <p:strVal val="#ppt_h"/>
                                          </p:val>
                                        </p:tav>
                                      </p:tavLst>
                                    </p:anim>
                                    <p:animEffect filter="fade" transition="in">
                                      <p:cBhvr>
                                        <p:cTn dur="500" id="24"/>
                                        <p:tgtEl>
                                          <p:spTgt spid="14"/>
                                        </p:tgtEl>
                                      </p:cBhvr>
                                    </p:animEffect>
                                  </p:childTnLst>
                                </p:cTn>
                              </p:par>
                            </p:childTnLst>
                          </p:cTn>
                        </p:par>
                        <p:par>
                          <p:cTn fill="hold" id="25" nodeType="afterGroup">
                            <p:stCondLst>
                              <p:cond delay="2000"/>
                            </p:stCondLst>
                            <p:childTnLst>
                              <p:par>
                                <p:cTn fill="hold" grpId="0" id="26" nodeType="afterEffect" presetClass="entr" presetID="12" presetSubtype="1">
                                  <p:stCondLst>
                                    <p:cond delay="0"/>
                                  </p:stCondLst>
                                  <p:childTnLst>
                                    <p:set>
                                      <p:cBhvr>
                                        <p:cTn dur="1" fill="hold" id="27">
                                          <p:stCondLst>
                                            <p:cond delay="0"/>
                                          </p:stCondLst>
                                        </p:cTn>
                                        <p:tgtEl>
                                          <p:spTgt spid="13"/>
                                        </p:tgtEl>
                                        <p:attrNameLst>
                                          <p:attrName>style.visibility</p:attrName>
                                        </p:attrNameLst>
                                      </p:cBhvr>
                                      <p:to>
                                        <p:strVal val="visible"/>
                                      </p:to>
                                    </p:set>
                                    <p:anim calcmode="lin" valueType="num">
                                      <p:cBhvr additive="base">
                                        <p:cTn dur="500" id="28"/>
                                        <p:tgtEl>
                                          <p:spTgt spid="13"/>
                                        </p:tgtEl>
                                        <p:attrNameLst>
                                          <p:attrName>ppt_y</p:attrName>
                                        </p:attrNameLst>
                                      </p:cBhvr>
                                      <p:tavLst>
                                        <p:tav tm="0">
                                          <p:val>
                                            <p:strVal val="#ppt_y-#ppt_h*1.125000"/>
                                          </p:val>
                                        </p:tav>
                                        <p:tav tm="100000">
                                          <p:val>
                                            <p:strVal val="#ppt_y"/>
                                          </p:val>
                                        </p:tav>
                                      </p:tavLst>
                                    </p:anim>
                                    <p:animEffect filter="wipe(down)" transition="in">
                                      <p:cBhvr>
                                        <p:cTn dur="500" id="29"/>
                                        <p:tgtEl>
                                          <p:spTgt spid="13"/>
                                        </p:tgtEl>
                                      </p:cBhvr>
                                    </p:animEffect>
                                  </p:childTnLst>
                                </p:cTn>
                              </p:par>
                            </p:childTnLst>
                          </p:cTn>
                        </p:par>
                        <p:par>
                          <p:cTn fill="hold" id="30" nodeType="afterGroup">
                            <p:stCondLst>
                              <p:cond delay="2500"/>
                            </p:stCondLst>
                            <p:childTnLst>
                              <p:par>
                                <p:cTn fill="hold" grpId="0" id="31" nodeType="afterEffect" presetClass="entr" presetID="22" presetSubtype="8">
                                  <p:stCondLst>
                                    <p:cond delay="0"/>
                                  </p:stCondLst>
                                  <p:childTnLst>
                                    <p:set>
                                      <p:cBhvr>
                                        <p:cTn dur="1" fill="hold" id="32">
                                          <p:stCondLst>
                                            <p:cond delay="0"/>
                                          </p:stCondLst>
                                        </p:cTn>
                                        <p:tgtEl>
                                          <p:spTgt spid="19"/>
                                        </p:tgtEl>
                                        <p:attrNameLst>
                                          <p:attrName>style.visibility</p:attrName>
                                        </p:attrNameLst>
                                      </p:cBhvr>
                                      <p:to>
                                        <p:strVal val="visible"/>
                                      </p:to>
                                    </p:set>
                                    <p:animEffect filter="wipe(left)" transition="in">
                                      <p:cBhvr>
                                        <p:cTn dur="500" id="33"/>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14"/>
      <p:bldP grpId="0" spid="19"/>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972000" y="1278594"/>
            <a:ext cx="7200000" cy="1746546"/>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3492000" y="108059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【第三十四条】</a:t>
            </a:r>
          </a:p>
        </p:txBody>
      </p:sp>
      <p:sp>
        <p:nvSpPr>
          <p:cNvPr id="12" name="矩形 11"/>
          <p:cNvSpPr/>
          <p:nvPr/>
        </p:nvSpPr>
        <p:spPr>
          <a:xfrm>
            <a:off x="1029785" y="1556218"/>
            <a:ext cx="7084431" cy="1402080"/>
          </a:xfrm>
          <a:prstGeom prst="rect">
            <a:avLst/>
          </a:prstGeom>
        </p:spPr>
        <p:txBody>
          <a:bodyPr bIns="34290" lIns="68580" rIns="68580" tIns="34290" wrap="square">
            <a:spAutoFit/>
          </a:bodyPr>
          <a:lstStyle/>
          <a:p>
            <a:pPr indent="-285750" marL="285750">
              <a:lnSpc>
                <a:spcPct val="125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突发事件应急处理指挥部根据突发事件应急处理的需要，可以对食物和水源采取控制措施。</a:t>
            </a:r>
          </a:p>
          <a:p>
            <a:pPr indent="-285750" marL="285750">
              <a:lnSpc>
                <a:spcPct val="125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县级以上地方人民政府卫生行政主管部门应当对突发事件现场等采取控制措施，宣传突发事件防治知识，及时对易受感染的人群和其他易受损害的人群采取应急接种、预防性投药、群体防护等措施。</a:t>
            </a:r>
          </a:p>
        </p:txBody>
      </p:sp>
      <p:sp>
        <p:nvSpPr>
          <p:cNvPr id="13" name="Pentagon 35"/>
          <p:cNvSpPr/>
          <p:nvPr/>
        </p:nvSpPr>
        <p:spPr>
          <a:xfrm>
            <a:off x="972000" y="3500764"/>
            <a:ext cx="7200000" cy="1015028"/>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4" name="矩形 13"/>
          <p:cNvSpPr/>
          <p:nvPr/>
        </p:nvSpPr>
        <p:spPr>
          <a:xfrm>
            <a:off x="3492000" y="330276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【第三十五条】</a:t>
            </a:r>
          </a:p>
        </p:txBody>
      </p:sp>
      <p:sp>
        <p:nvSpPr>
          <p:cNvPr id="19" name="矩形 18"/>
          <p:cNvSpPr/>
          <p:nvPr/>
        </p:nvSpPr>
        <p:spPr>
          <a:xfrm>
            <a:off x="1029785" y="3778388"/>
            <a:ext cx="7084431" cy="644652"/>
          </a:xfrm>
          <a:prstGeom prst="rect">
            <a:avLst/>
          </a:prstGeom>
        </p:spPr>
        <p:txBody>
          <a:bodyPr bIns="34290" lIns="68580" rIns="68580" tIns="34290" wrap="square">
            <a:spAutoFit/>
          </a:bodyPr>
          <a:lstStyle/>
          <a:p>
            <a:pPr>
              <a:lnSpc>
                <a:spcPct val="135000"/>
              </a:lnSpc>
              <a:buClr>
                <a:srgbClr val="E20000"/>
              </a:buClr>
            </a:pPr>
            <a:r>
              <a:rPr altLang="en-US" lang="zh-CN" smtClean="0" sz="1400">
                <a:latin charset="-122" panose="020b0503020204020204" pitchFamily="34" typeface="微软雅黑"/>
                <a:ea charset="-122" panose="020b0503020204020204" pitchFamily="34" typeface="微软雅黑"/>
              </a:rPr>
              <a:t>         参加突发事件应急处理的工作人员，应当按照预案的规定，采取卫生防护措施，并在专业人员的指导下进行工作。</a:t>
            </a:r>
          </a:p>
        </p:txBody>
      </p:sp>
    </p:spTree>
    <p:extLst>
      <p:ext uri="{BB962C8B-B14F-4D97-AF65-F5344CB8AC3E}">
        <p14:creationId val="1369224710"/>
      </p:ext>
    </p:extLst>
  </p:cSld>
  <p:clrMapOvr>
    <a:masterClrMapping/>
  </p:clrMapOvr>
  <mc:AlternateContent>
    <mc:Choice Requires="p14">
      <p:transition advTm="4000" p14:dur="1600" spd="slow">
        <p14:gallery dir="l"/>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additive="base">
                                        <p:cTn dur="500" id="13"/>
                                        <p:tgtEl>
                                          <p:spTgt spid="10"/>
                                        </p:tgtEl>
                                        <p:attrNameLst>
                                          <p:attrName>ppt_y</p:attrName>
                                        </p:attrNameLst>
                                      </p:cBhvr>
                                      <p:tavLst>
                                        <p:tav tm="0">
                                          <p:val>
                                            <p:strVal val="#ppt_y-#ppt_h*1.125000"/>
                                          </p:val>
                                        </p:tav>
                                        <p:tav tm="100000">
                                          <p:val>
                                            <p:strVal val="#ppt_y"/>
                                          </p:val>
                                        </p:tav>
                                      </p:tavLst>
                                    </p:anim>
                                    <p:animEffect filter="wipe(down)" transition="in">
                                      <p:cBhvr>
                                        <p:cTn dur="500" id="14"/>
                                        <p:tgtEl>
                                          <p:spTgt spid="10"/>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2"/>
                                        </p:tgtEl>
                                        <p:attrNameLst>
                                          <p:attrName>style.visibility</p:attrName>
                                        </p:attrNameLst>
                                      </p:cBhvr>
                                      <p:to>
                                        <p:strVal val="visible"/>
                                      </p:to>
                                    </p:set>
                                    <p:animEffect filter="wipe(left)" transition="in">
                                      <p:cBhvr>
                                        <p:cTn dur="500" id="18"/>
                                        <p:tgtEl>
                                          <p:spTgt spid="12"/>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14"/>
                                        </p:tgtEl>
                                        <p:attrNameLst>
                                          <p:attrName>style.visibility</p:attrName>
                                        </p:attrNameLst>
                                      </p:cBhvr>
                                      <p:to>
                                        <p:strVal val="visible"/>
                                      </p:to>
                                    </p:set>
                                    <p:anim calcmode="lin" valueType="num">
                                      <p:cBhvr>
                                        <p:cTn dur="500" fill="hold" id="22"/>
                                        <p:tgtEl>
                                          <p:spTgt spid="14"/>
                                        </p:tgtEl>
                                        <p:attrNameLst>
                                          <p:attrName>ppt_w</p:attrName>
                                        </p:attrNameLst>
                                      </p:cBhvr>
                                      <p:tavLst>
                                        <p:tav tm="0">
                                          <p:val>
                                            <p:fltVal val="0"/>
                                          </p:val>
                                        </p:tav>
                                        <p:tav tm="100000">
                                          <p:val>
                                            <p:strVal val="#ppt_w"/>
                                          </p:val>
                                        </p:tav>
                                      </p:tavLst>
                                    </p:anim>
                                    <p:anim calcmode="lin" valueType="num">
                                      <p:cBhvr>
                                        <p:cTn dur="500" fill="hold" id="23"/>
                                        <p:tgtEl>
                                          <p:spTgt spid="14"/>
                                        </p:tgtEl>
                                        <p:attrNameLst>
                                          <p:attrName>ppt_h</p:attrName>
                                        </p:attrNameLst>
                                      </p:cBhvr>
                                      <p:tavLst>
                                        <p:tav tm="0">
                                          <p:val>
                                            <p:fltVal val="0"/>
                                          </p:val>
                                        </p:tav>
                                        <p:tav tm="100000">
                                          <p:val>
                                            <p:strVal val="#ppt_h"/>
                                          </p:val>
                                        </p:tav>
                                      </p:tavLst>
                                    </p:anim>
                                    <p:animEffect filter="fade" transition="in">
                                      <p:cBhvr>
                                        <p:cTn dur="500" id="24"/>
                                        <p:tgtEl>
                                          <p:spTgt spid="14"/>
                                        </p:tgtEl>
                                      </p:cBhvr>
                                    </p:animEffect>
                                  </p:childTnLst>
                                </p:cTn>
                              </p:par>
                            </p:childTnLst>
                          </p:cTn>
                        </p:par>
                        <p:par>
                          <p:cTn fill="hold" id="25" nodeType="afterGroup">
                            <p:stCondLst>
                              <p:cond delay="2000"/>
                            </p:stCondLst>
                            <p:childTnLst>
                              <p:par>
                                <p:cTn fill="hold" grpId="0" id="26" nodeType="afterEffect" presetClass="entr" presetID="12" presetSubtype="1">
                                  <p:stCondLst>
                                    <p:cond delay="0"/>
                                  </p:stCondLst>
                                  <p:childTnLst>
                                    <p:set>
                                      <p:cBhvr>
                                        <p:cTn dur="1" fill="hold" id="27">
                                          <p:stCondLst>
                                            <p:cond delay="0"/>
                                          </p:stCondLst>
                                        </p:cTn>
                                        <p:tgtEl>
                                          <p:spTgt spid="13"/>
                                        </p:tgtEl>
                                        <p:attrNameLst>
                                          <p:attrName>style.visibility</p:attrName>
                                        </p:attrNameLst>
                                      </p:cBhvr>
                                      <p:to>
                                        <p:strVal val="visible"/>
                                      </p:to>
                                    </p:set>
                                    <p:anim calcmode="lin" valueType="num">
                                      <p:cBhvr additive="base">
                                        <p:cTn dur="500" id="28"/>
                                        <p:tgtEl>
                                          <p:spTgt spid="13"/>
                                        </p:tgtEl>
                                        <p:attrNameLst>
                                          <p:attrName>ppt_y</p:attrName>
                                        </p:attrNameLst>
                                      </p:cBhvr>
                                      <p:tavLst>
                                        <p:tav tm="0">
                                          <p:val>
                                            <p:strVal val="#ppt_y-#ppt_h*1.125000"/>
                                          </p:val>
                                        </p:tav>
                                        <p:tav tm="100000">
                                          <p:val>
                                            <p:strVal val="#ppt_y"/>
                                          </p:val>
                                        </p:tav>
                                      </p:tavLst>
                                    </p:anim>
                                    <p:animEffect filter="wipe(down)" transition="in">
                                      <p:cBhvr>
                                        <p:cTn dur="500" id="29"/>
                                        <p:tgtEl>
                                          <p:spTgt spid="13"/>
                                        </p:tgtEl>
                                      </p:cBhvr>
                                    </p:animEffect>
                                  </p:childTnLst>
                                </p:cTn>
                              </p:par>
                            </p:childTnLst>
                          </p:cTn>
                        </p:par>
                        <p:par>
                          <p:cTn fill="hold" id="30" nodeType="afterGroup">
                            <p:stCondLst>
                              <p:cond delay="2500"/>
                            </p:stCondLst>
                            <p:childTnLst>
                              <p:par>
                                <p:cTn fill="hold" grpId="0" id="31" nodeType="afterEffect" presetClass="entr" presetID="22" presetSubtype="8">
                                  <p:stCondLst>
                                    <p:cond delay="0"/>
                                  </p:stCondLst>
                                  <p:childTnLst>
                                    <p:set>
                                      <p:cBhvr>
                                        <p:cTn dur="1" fill="hold" id="32">
                                          <p:stCondLst>
                                            <p:cond delay="0"/>
                                          </p:stCondLst>
                                        </p:cTn>
                                        <p:tgtEl>
                                          <p:spTgt spid="19"/>
                                        </p:tgtEl>
                                        <p:attrNameLst>
                                          <p:attrName>style.visibility</p:attrName>
                                        </p:attrNameLst>
                                      </p:cBhvr>
                                      <p:to>
                                        <p:strVal val="visible"/>
                                      </p:to>
                                    </p:set>
                                    <p:animEffect filter="wipe(left)" transition="in">
                                      <p:cBhvr>
                                        <p:cTn dur="500" id="33"/>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14"/>
      <p:bldP grpId="0" spid="19"/>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1059738" y="1272589"/>
            <a:ext cx="4491540" cy="1693396"/>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2225508" y="1074589"/>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【第三十六条】</a:t>
            </a:r>
          </a:p>
        </p:txBody>
      </p:sp>
      <p:sp>
        <p:nvSpPr>
          <p:cNvPr id="12" name="矩形 11"/>
          <p:cNvSpPr/>
          <p:nvPr/>
        </p:nvSpPr>
        <p:spPr>
          <a:xfrm>
            <a:off x="1088631" y="1510400"/>
            <a:ext cx="4433755" cy="1402080"/>
          </a:xfrm>
          <a:prstGeom prst="rect">
            <a:avLst/>
          </a:prstGeom>
        </p:spPr>
        <p:txBody>
          <a:bodyPr bIns="34290" lIns="68580" rIns="68580" tIns="34290" wrap="square">
            <a:spAutoFit/>
          </a:bodyPr>
          <a:lstStyle/>
          <a:p>
            <a:pPr>
              <a:lnSpc>
                <a:spcPct val="125000"/>
              </a:lnSpc>
              <a:buClr>
                <a:srgbClr val="E20000"/>
              </a:buClr>
            </a:pPr>
            <a:r>
              <a:rPr altLang="en-US" lang="zh-CN" smtClean="0" sz="1400">
                <a:latin charset="-122" panose="020b0503020204020204" pitchFamily="34" typeface="微软雅黑"/>
                <a:ea charset="-122" panose="020b0503020204020204" pitchFamily="34" typeface="微软雅黑"/>
              </a:rPr>
              <a:t>         国务院卫生行政主管部门或者其他有关部门指定的专业技术机构，有权进入突发事件现场进行调查、采样、技术分析和检验，对地方突发事件的应急处理工作进行技术指导，有关单位和个人应当予以配合；任何单位和个人不得以任何理由予以拒绝。</a:t>
            </a:r>
          </a:p>
        </p:txBody>
      </p:sp>
      <p:sp>
        <p:nvSpPr>
          <p:cNvPr id="13" name="Pentagon 35"/>
          <p:cNvSpPr/>
          <p:nvPr/>
        </p:nvSpPr>
        <p:spPr>
          <a:xfrm>
            <a:off x="1059738" y="3417035"/>
            <a:ext cx="4491540" cy="1154787"/>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4" name="矩形 13"/>
          <p:cNvSpPr/>
          <p:nvPr/>
        </p:nvSpPr>
        <p:spPr>
          <a:xfrm>
            <a:off x="2225508" y="3219036"/>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【第三十七条】</a:t>
            </a:r>
          </a:p>
        </p:txBody>
      </p:sp>
      <p:sp>
        <p:nvSpPr>
          <p:cNvPr id="19" name="矩形 18"/>
          <p:cNvSpPr/>
          <p:nvPr/>
        </p:nvSpPr>
        <p:spPr>
          <a:xfrm>
            <a:off x="1088631" y="3654847"/>
            <a:ext cx="4433755" cy="868680"/>
          </a:xfrm>
          <a:prstGeom prst="rect">
            <a:avLst/>
          </a:prstGeom>
        </p:spPr>
        <p:txBody>
          <a:bodyPr bIns="34290" lIns="68580" rIns="68580" tIns="34290" wrap="square">
            <a:spAutoFit/>
          </a:bodyPr>
          <a:lstStyle/>
          <a:p>
            <a:pPr>
              <a:lnSpc>
                <a:spcPct val="125000"/>
              </a:lnSpc>
              <a:buClr>
                <a:srgbClr val="E20000"/>
              </a:buClr>
            </a:pPr>
            <a:r>
              <a:rPr altLang="en-US" lang="zh-CN" smtClean="0" sz="1400">
                <a:latin charset="-122" panose="020b0503020204020204" pitchFamily="34" typeface="微软雅黑"/>
                <a:ea charset="-122" panose="020b0503020204020204" pitchFamily="34" typeface="微软雅黑"/>
              </a:rPr>
              <a:t>         对新发现的突发传染病、不明原因的群体性疾病、重大食物和职业中毒事件，国务院卫生行政主管部门应当尽快组织力量制定相关的技术标准、规范和控制措施。</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a:off x="5943600" y="896797"/>
            <a:ext cx="2198262" cy="3635213"/>
          </a:xfrm>
          <a:prstGeom prst="rect">
            <a:avLst/>
          </a:prstGeom>
        </p:spPr>
      </p:pic>
    </p:spTree>
    <p:extLst>
      <p:ext uri="{BB962C8B-B14F-4D97-AF65-F5344CB8AC3E}">
        <p14:creationId val="1287599820"/>
      </p:ext>
    </p:extLst>
  </p:cSld>
  <p:clrMapOvr>
    <a:masterClrMapping/>
  </p:clrMapOvr>
  <mc:AlternateContent>
    <mc:Choice Requires="p14">
      <p:transition advTm="4000" p14:dur="1600" spd="slow">
        <p14:gallery dir="l"/>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additive="base">
                                        <p:cTn dur="500" id="13"/>
                                        <p:tgtEl>
                                          <p:spTgt spid="10"/>
                                        </p:tgtEl>
                                        <p:attrNameLst>
                                          <p:attrName>ppt_y</p:attrName>
                                        </p:attrNameLst>
                                      </p:cBhvr>
                                      <p:tavLst>
                                        <p:tav tm="0">
                                          <p:val>
                                            <p:strVal val="#ppt_y-#ppt_h*1.125000"/>
                                          </p:val>
                                        </p:tav>
                                        <p:tav tm="100000">
                                          <p:val>
                                            <p:strVal val="#ppt_y"/>
                                          </p:val>
                                        </p:tav>
                                      </p:tavLst>
                                    </p:anim>
                                    <p:animEffect filter="wipe(down)" transition="in">
                                      <p:cBhvr>
                                        <p:cTn dur="500" id="14"/>
                                        <p:tgtEl>
                                          <p:spTgt spid="10"/>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2"/>
                                        </p:tgtEl>
                                        <p:attrNameLst>
                                          <p:attrName>style.visibility</p:attrName>
                                        </p:attrNameLst>
                                      </p:cBhvr>
                                      <p:to>
                                        <p:strVal val="visible"/>
                                      </p:to>
                                    </p:set>
                                    <p:animEffect filter="wipe(left)" transition="in">
                                      <p:cBhvr>
                                        <p:cTn dur="500" id="18"/>
                                        <p:tgtEl>
                                          <p:spTgt spid="12"/>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14"/>
                                        </p:tgtEl>
                                        <p:attrNameLst>
                                          <p:attrName>style.visibility</p:attrName>
                                        </p:attrNameLst>
                                      </p:cBhvr>
                                      <p:to>
                                        <p:strVal val="visible"/>
                                      </p:to>
                                    </p:set>
                                    <p:anim calcmode="lin" valueType="num">
                                      <p:cBhvr>
                                        <p:cTn dur="500" fill="hold" id="22"/>
                                        <p:tgtEl>
                                          <p:spTgt spid="14"/>
                                        </p:tgtEl>
                                        <p:attrNameLst>
                                          <p:attrName>ppt_w</p:attrName>
                                        </p:attrNameLst>
                                      </p:cBhvr>
                                      <p:tavLst>
                                        <p:tav tm="0">
                                          <p:val>
                                            <p:fltVal val="0"/>
                                          </p:val>
                                        </p:tav>
                                        <p:tav tm="100000">
                                          <p:val>
                                            <p:strVal val="#ppt_w"/>
                                          </p:val>
                                        </p:tav>
                                      </p:tavLst>
                                    </p:anim>
                                    <p:anim calcmode="lin" valueType="num">
                                      <p:cBhvr>
                                        <p:cTn dur="500" fill="hold" id="23"/>
                                        <p:tgtEl>
                                          <p:spTgt spid="14"/>
                                        </p:tgtEl>
                                        <p:attrNameLst>
                                          <p:attrName>ppt_h</p:attrName>
                                        </p:attrNameLst>
                                      </p:cBhvr>
                                      <p:tavLst>
                                        <p:tav tm="0">
                                          <p:val>
                                            <p:fltVal val="0"/>
                                          </p:val>
                                        </p:tav>
                                        <p:tav tm="100000">
                                          <p:val>
                                            <p:strVal val="#ppt_h"/>
                                          </p:val>
                                        </p:tav>
                                      </p:tavLst>
                                    </p:anim>
                                    <p:animEffect filter="fade" transition="in">
                                      <p:cBhvr>
                                        <p:cTn dur="500" id="24"/>
                                        <p:tgtEl>
                                          <p:spTgt spid="14"/>
                                        </p:tgtEl>
                                      </p:cBhvr>
                                    </p:animEffect>
                                  </p:childTnLst>
                                </p:cTn>
                              </p:par>
                            </p:childTnLst>
                          </p:cTn>
                        </p:par>
                        <p:par>
                          <p:cTn fill="hold" id="25" nodeType="afterGroup">
                            <p:stCondLst>
                              <p:cond delay="2000"/>
                            </p:stCondLst>
                            <p:childTnLst>
                              <p:par>
                                <p:cTn fill="hold" grpId="0" id="26" nodeType="afterEffect" presetClass="entr" presetID="12" presetSubtype="1">
                                  <p:stCondLst>
                                    <p:cond delay="0"/>
                                  </p:stCondLst>
                                  <p:childTnLst>
                                    <p:set>
                                      <p:cBhvr>
                                        <p:cTn dur="1" fill="hold" id="27">
                                          <p:stCondLst>
                                            <p:cond delay="0"/>
                                          </p:stCondLst>
                                        </p:cTn>
                                        <p:tgtEl>
                                          <p:spTgt spid="13"/>
                                        </p:tgtEl>
                                        <p:attrNameLst>
                                          <p:attrName>style.visibility</p:attrName>
                                        </p:attrNameLst>
                                      </p:cBhvr>
                                      <p:to>
                                        <p:strVal val="visible"/>
                                      </p:to>
                                    </p:set>
                                    <p:anim calcmode="lin" valueType="num">
                                      <p:cBhvr additive="base">
                                        <p:cTn dur="500" id="28"/>
                                        <p:tgtEl>
                                          <p:spTgt spid="13"/>
                                        </p:tgtEl>
                                        <p:attrNameLst>
                                          <p:attrName>ppt_y</p:attrName>
                                        </p:attrNameLst>
                                      </p:cBhvr>
                                      <p:tavLst>
                                        <p:tav tm="0">
                                          <p:val>
                                            <p:strVal val="#ppt_y-#ppt_h*1.125000"/>
                                          </p:val>
                                        </p:tav>
                                        <p:tav tm="100000">
                                          <p:val>
                                            <p:strVal val="#ppt_y"/>
                                          </p:val>
                                        </p:tav>
                                      </p:tavLst>
                                    </p:anim>
                                    <p:animEffect filter="wipe(down)" transition="in">
                                      <p:cBhvr>
                                        <p:cTn dur="500" id="29"/>
                                        <p:tgtEl>
                                          <p:spTgt spid="13"/>
                                        </p:tgtEl>
                                      </p:cBhvr>
                                    </p:animEffect>
                                  </p:childTnLst>
                                </p:cTn>
                              </p:par>
                            </p:childTnLst>
                          </p:cTn>
                        </p:par>
                        <p:par>
                          <p:cTn fill="hold" id="30" nodeType="afterGroup">
                            <p:stCondLst>
                              <p:cond delay="2500"/>
                            </p:stCondLst>
                            <p:childTnLst>
                              <p:par>
                                <p:cTn fill="hold" grpId="0" id="31" nodeType="afterEffect" presetClass="entr" presetID="22" presetSubtype="8">
                                  <p:stCondLst>
                                    <p:cond delay="0"/>
                                  </p:stCondLst>
                                  <p:childTnLst>
                                    <p:set>
                                      <p:cBhvr>
                                        <p:cTn dur="1" fill="hold" id="32">
                                          <p:stCondLst>
                                            <p:cond delay="0"/>
                                          </p:stCondLst>
                                        </p:cTn>
                                        <p:tgtEl>
                                          <p:spTgt spid="19"/>
                                        </p:tgtEl>
                                        <p:attrNameLst>
                                          <p:attrName>style.visibility</p:attrName>
                                        </p:attrNameLst>
                                      </p:cBhvr>
                                      <p:to>
                                        <p:strVal val="visible"/>
                                      </p:to>
                                    </p:set>
                                    <p:animEffect filter="wipe(left)" transition="in">
                                      <p:cBhvr>
                                        <p:cTn dur="500" id="33"/>
                                        <p:tgtEl>
                                          <p:spTgt spid="19"/>
                                        </p:tgtEl>
                                      </p:cBhvr>
                                    </p:animEffect>
                                  </p:childTnLst>
                                </p:cTn>
                              </p:par>
                            </p:childTnLst>
                          </p:cTn>
                        </p:par>
                        <p:par>
                          <p:cTn fill="hold" id="34" nodeType="afterGroup">
                            <p:stCondLst>
                              <p:cond delay="3000"/>
                            </p:stCondLst>
                            <p:childTnLst>
                              <p:par>
                                <p:cTn fill="hold" id="35" nodeType="afterEffect" presetClass="entr" presetID="2" presetSubtype="4">
                                  <p:stCondLst>
                                    <p:cond delay="0"/>
                                  </p:stCondLst>
                                  <p:childTnLst>
                                    <p:set>
                                      <p:cBhvr>
                                        <p:cTn dur="1" fill="hold" id="36">
                                          <p:stCondLst>
                                            <p:cond delay="0"/>
                                          </p:stCondLst>
                                        </p:cTn>
                                        <p:tgtEl>
                                          <p:spTgt spid="2"/>
                                        </p:tgtEl>
                                        <p:attrNameLst>
                                          <p:attrName>style.visibility</p:attrName>
                                        </p:attrNameLst>
                                      </p:cBhvr>
                                      <p:to>
                                        <p:strVal val="visible"/>
                                      </p:to>
                                    </p:set>
                                    <p:anim calcmode="lin" valueType="num">
                                      <p:cBhvr additive="base">
                                        <p:cTn dur="500" fill="hold" id="37"/>
                                        <p:tgtEl>
                                          <p:spTgt spid="2"/>
                                        </p:tgtEl>
                                        <p:attrNameLst>
                                          <p:attrName>ppt_x</p:attrName>
                                        </p:attrNameLst>
                                      </p:cBhvr>
                                      <p:tavLst>
                                        <p:tav tm="0">
                                          <p:val>
                                            <p:strVal val="#ppt_x"/>
                                          </p:val>
                                        </p:tav>
                                        <p:tav tm="100000">
                                          <p:val>
                                            <p:strVal val="#ppt_x"/>
                                          </p:val>
                                        </p:tav>
                                      </p:tavLst>
                                    </p:anim>
                                    <p:anim calcmode="lin" valueType="num">
                                      <p:cBhvr additive="base">
                                        <p:cTn dur="500" fill="hold" id="38"/>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14"/>
      <p:bldP grpId="0" spid="19"/>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972000" y="1278594"/>
            <a:ext cx="7200000" cy="3141006"/>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3492000" y="108059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【第三十八条】</a:t>
            </a:r>
          </a:p>
        </p:txBody>
      </p:sp>
      <p:sp>
        <p:nvSpPr>
          <p:cNvPr id="12" name="矩形 11"/>
          <p:cNvSpPr/>
          <p:nvPr/>
        </p:nvSpPr>
        <p:spPr>
          <a:xfrm>
            <a:off x="1029785" y="1556218"/>
            <a:ext cx="7084431" cy="2735580"/>
          </a:xfrm>
          <a:prstGeom prst="rect">
            <a:avLst/>
          </a:prstGeom>
        </p:spPr>
        <p:txBody>
          <a:bodyPr bIns="34290" lIns="68580" rIns="68580" tIns="34290" wrap="square">
            <a:spAutoFit/>
          </a:bodyPr>
          <a:lstStyle/>
          <a:p>
            <a:pPr indent="-285750" marL="285750">
              <a:lnSpc>
                <a:spcPct val="125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交通工具上发现根据国务院卫生行政主管部门的规定需要采取应急控制措施的传染病病人、疑似传染病病人，其负责人应当以最快的方式通知前方停靠点，并向交通工具的营运单位报告。交通工具的前方停靠点和营运单位应当立即向交通工具营运单位行政主管部门和县级以上地方人民政府卫生行政主管部门报告。卫生行政主管部门接到报告后，应当立即组织有关人员采取相应的医学处置措施。</a:t>
            </a:r>
          </a:p>
          <a:p>
            <a:pPr indent="-285750" marL="285750">
              <a:lnSpc>
                <a:spcPct val="125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交通工具上的传染病病人密切接触者，由交通工具停靠点的县级以上各级人民政府卫生行政主管部门或者铁路、交通、民用航空行政主管部门，根据各自的职责，依照传染病防治法律、行政法规的规定，采取控制措施。</a:t>
            </a:r>
          </a:p>
          <a:p>
            <a:pPr indent="-285750" marL="285750">
              <a:lnSpc>
                <a:spcPct val="125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涉及国境口岸和入出境的人员、交通工具、货物、集装箱、行李、邮包等需要采取传染病应急控制措施的，依照国境卫生检疫法律、行政法规的规定办理。</a:t>
            </a:r>
          </a:p>
        </p:txBody>
      </p:sp>
    </p:spTree>
    <p:extLst>
      <p:ext uri="{BB962C8B-B14F-4D97-AF65-F5344CB8AC3E}">
        <p14:creationId val="3432069180"/>
      </p:ext>
    </p:extLst>
  </p:cSld>
  <p:clrMapOvr>
    <a:masterClrMapping/>
  </p:clrMapOvr>
  <mc:AlternateContent>
    <mc:Choice Requires="p14">
      <p:transition advTm="4000" p14:dur="1600" spd="slow">
        <p14:gallery dir="l"/>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additive="base">
                                        <p:cTn dur="500" id="13"/>
                                        <p:tgtEl>
                                          <p:spTgt spid="10"/>
                                        </p:tgtEl>
                                        <p:attrNameLst>
                                          <p:attrName>ppt_y</p:attrName>
                                        </p:attrNameLst>
                                      </p:cBhvr>
                                      <p:tavLst>
                                        <p:tav tm="0">
                                          <p:val>
                                            <p:strVal val="#ppt_y-#ppt_h*1.125000"/>
                                          </p:val>
                                        </p:tav>
                                        <p:tav tm="100000">
                                          <p:val>
                                            <p:strVal val="#ppt_y"/>
                                          </p:val>
                                        </p:tav>
                                      </p:tavLst>
                                    </p:anim>
                                    <p:animEffect filter="wipe(down)" transition="in">
                                      <p:cBhvr>
                                        <p:cTn dur="500" id="14"/>
                                        <p:tgtEl>
                                          <p:spTgt spid="10"/>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2"/>
                                        </p:tgtEl>
                                        <p:attrNameLst>
                                          <p:attrName>style.visibility</p:attrName>
                                        </p:attrNameLst>
                                      </p:cBhvr>
                                      <p:to>
                                        <p:strVal val="visible"/>
                                      </p:to>
                                    </p:set>
                                    <p:animEffect filter="wipe(left)" transition="in">
                                      <p:cBhvr>
                                        <p:cTn dur="500" id="18"/>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972000" y="1278594"/>
            <a:ext cx="7200000" cy="3141006"/>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3492000" y="108059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【第三十九条】</a:t>
            </a:r>
          </a:p>
        </p:txBody>
      </p:sp>
      <p:sp>
        <p:nvSpPr>
          <p:cNvPr id="12" name="矩形 11"/>
          <p:cNvSpPr/>
          <p:nvPr/>
        </p:nvSpPr>
        <p:spPr>
          <a:xfrm>
            <a:off x="1029785" y="1617348"/>
            <a:ext cx="7084431" cy="2660904"/>
          </a:xfrm>
          <a:prstGeom prst="rect">
            <a:avLst/>
          </a:prstGeom>
        </p:spPr>
        <p:txBody>
          <a:bodyPr bIns="34290" lIns="68580" rIns="68580" tIns="34290" wrap="square">
            <a:spAutoFit/>
          </a:bodyPr>
          <a:lstStyle/>
          <a:p>
            <a:pPr indent="-285750" marL="285750">
              <a:lnSpc>
                <a:spcPct val="135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医疗卫生机构应当对因突发事件致病的人员提供医疗救护和现场救援，对就诊病人必须接诊治疗，并书写详细、完整的病历记录；对需要转送的病人，应当按照规定将病人及其病历记录的复印件转送至接诊的或者指定的医疗机构。</a:t>
            </a:r>
          </a:p>
          <a:p>
            <a:pPr indent="-285750" marL="285750">
              <a:lnSpc>
                <a:spcPct val="135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医疗卫生机构内应当采取卫生防护措施，防止交叉感染和污染。</a:t>
            </a:r>
          </a:p>
          <a:p>
            <a:pPr indent="-285750" marL="285750">
              <a:lnSpc>
                <a:spcPct val="135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医疗卫生机构应当对传染病病人密切接触者采取医学观察措施，传染病病人密切接触者应当予以配合。</a:t>
            </a:r>
          </a:p>
          <a:p>
            <a:pPr indent="-285750" marL="285750">
              <a:lnSpc>
                <a:spcPct val="135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医疗机构收治传染病病人、疑似传染病病人，应当依法报告所在地的疾病预防控制机构。接到报告的疾病预防控制机构应当立即对可能受到危害的人员进行调查，根据需要采取必要的控制措施。</a:t>
            </a:r>
          </a:p>
        </p:txBody>
      </p:sp>
    </p:spTree>
    <p:extLst>
      <p:ext uri="{BB962C8B-B14F-4D97-AF65-F5344CB8AC3E}">
        <p14:creationId val="882060143"/>
      </p:ext>
    </p:extLst>
  </p:cSld>
  <p:clrMapOvr>
    <a:masterClrMapping/>
  </p:clrMapOvr>
  <mc:AlternateContent>
    <mc:Choice Requires="p14">
      <p:transition advTm="4000" p14:dur="1600" spd="slow">
        <p14:gallery dir="l"/>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additive="base">
                                        <p:cTn dur="500" id="13"/>
                                        <p:tgtEl>
                                          <p:spTgt spid="10"/>
                                        </p:tgtEl>
                                        <p:attrNameLst>
                                          <p:attrName>ppt_y</p:attrName>
                                        </p:attrNameLst>
                                      </p:cBhvr>
                                      <p:tavLst>
                                        <p:tav tm="0">
                                          <p:val>
                                            <p:strVal val="#ppt_y-#ppt_h*1.125000"/>
                                          </p:val>
                                        </p:tav>
                                        <p:tav tm="100000">
                                          <p:val>
                                            <p:strVal val="#ppt_y"/>
                                          </p:val>
                                        </p:tav>
                                      </p:tavLst>
                                    </p:anim>
                                    <p:animEffect filter="wipe(down)" transition="in">
                                      <p:cBhvr>
                                        <p:cTn dur="500" id="14"/>
                                        <p:tgtEl>
                                          <p:spTgt spid="10"/>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2"/>
                                        </p:tgtEl>
                                        <p:attrNameLst>
                                          <p:attrName>style.visibility</p:attrName>
                                        </p:attrNameLst>
                                      </p:cBhvr>
                                      <p:to>
                                        <p:strVal val="visible"/>
                                      </p:to>
                                    </p:set>
                                    <p:animEffect filter="wipe(left)" transition="in">
                                      <p:cBhvr>
                                        <p:cTn dur="500" id="18"/>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Lst>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972000" y="1278594"/>
            <a:ext cx="7200000" cy="1440420"/>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3492000" y="108059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【第四十条】</a:t>
            </a:r>
          </a:p>
        </p:txBody>
      </p:sp>
      <p:sp>
        <p:nvSpPr>
          <p:cNvPr id="12" name="矩形 11"/>
          <p:cNvSpPr/>
          <p:nvPr/>
        </p:nvSpPr>
        <p:spPr>
          <a:xfrm>
            <a:off x="1029785" y="1545174"/>
            <a:ext cx="7084431" cy="1135380"/>
          </a:xfrm>
          <a:prstGeom prst="rect">
            <a:avLst/>
          </a:prstGeom>
        </p:spPr>
        <p:txBody>
          <a:bodyPr bIns="34290" lIns="68580" rIns="68580" tIns="34290" wrap="square">
            <a:spAutoFit/>
          </a:bodyPr>
          <a:lstStyle/>
          <a:p>
            <a:pPr>
              <a:lnSpc>
                <a:spcPct val="125000"/>
              </a:lnSpc>
              <a:buClr>
                <a:srgbClr val="E20000"/>
              </a:buClr>
            </a:pPr>
            <a:r>
              <a:rPr altLang="en-US" lang="zh-CN" smtClean="0" sz="1400">
                <a:latin charset="-122" panose="020b0503020204020204" pitchFamily="34" typeface="微软雅黑"/>
                <a:ea charset="-122" panose="020b0503020204020204" pitchFamily="34" typeface="微软雅黑"/>
              </a:rPr>
              <a:t>         传染病暴发、流行时，街道、乡镇以及居民委员会、村民委员会应当组织力量，团结协作，群防群治，协助卫生行政主管部门和其他有关部门、医疗卫生机构做好疫情信息的收集和报告、人员的分散隔离、公共卫生措施的落实工作，向居民、村民宣传传染病防治的相关知识。</a:t>
            </a:r>
          </a:p>
        </p:txBody>
      </p:sp>
      <p:sp>
        <p:nvSpPr>
          <p:cNvPr id="6" name="Pentagon 35"/>
          <p:cNvSpPr/>
          <p:nvPr/>
        </p:nvSpPr>
        <p:spPr>
          <a:xfrm>
            <a:off x="972000" y="3200160"/>
            <a:ext cx="7200000" cy="1440420"/>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7" name="矩形 6"/>
          <p:cNvSpPr/>
          <p:nvPr/>
        </p:nvSpPr>
        <p:spPr>
          <a:xfrm>
            <a:off x="3492000" y="3002160"/>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【第四十一条】</a:t>
            </a:r>
          </a:p>
        </p:txBody>
      </p:sp>
      <p:sp>
        <p:nvSpPr>
          <p:cNvPr id="8" name="矩形 7"/>
          <p:cNvSpPr/>
          <p:nvPr/>
        </p:nvSpPr>
        <p:spPr>
          <a:xfrm>
            <a:off x="1029785" y="3466740"/>
            <a:ext cx="7084431" cy="1135380"/>
          </a:xfrm>
          <a:prstGeom prst="rect">
            <a:avLst/>
          </a:prstGeom>
        </p:spPr>
        <p:txBody>
          <a:bodyPr bIns="34290" lIns="68580" rIns="68580" tIns="34290" wrap="square">
            <a:spAutoFit/>
          </a:bodyPr>
          <a:lstStyle/>
          <a:p>
            <a:pPr>
              <a:lnSpc>
                <a:spcPct val="125000"/>
              </a:lnSpc>
              <a:buClr>
                <a:srgbClr val="E20000"/>
              </a:buClr>
            </a:pPr>
            <a:r>
              <a:rPr altLang="en-US" lang="zh-CN" smtClean="0" sz="1400">
                <a:latin charset="-122" panose="020b0503020204020204" pitchFamily="34" typeface="微软雅黑"/>
                <a:ea charset="-122" panose="020b0503020204020204" pitchFamily="34" typeface="微软雅黑"/>
              </a:rPr>
              <a:t>         对传染病暴发、流行区域内流动人口，突发事件发生地的县级以上地方人民政府应当做好预防工作，落实有关卫生控制措施；对传染病病人和疑似传染病病人，应当采取就地隔离、就地观察、就地治疗的措施。对需要治疗和转诊的，应当依照本条例第三十九条第一款的规定执行。</a:t>
            </a:r>
          </a:p>
        </p:txBody>
      </p:sp>
    </p:spTree>
    <p:extLst>
      <p:ext uri="{BB962C8B-B14F-4D97-AF65-F5344CB8AC3E}">
        <p14:creationId val="656594164"/>
      </p:ext>
    </p:extLst>
  </p:cSld>
  <p:clrMapOvr>
    <a:masterClrMapping/>
  </p:clrMapOvr>
  <mc:AlternateContent>
    <mc:Choice Requires="p14">
      <p:transition advTm="4000" p14:dur="1600" spd="slow">
        <p14:gallery dir="l"/>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additive="base">
                                        <p:cTn dur="500" id="13"/>
                                        <p:tgtEl>
                                          <p:spTgt spid="10"/>
                                        </p:tgtEl>
                                        <p:attrNameLst>
                                          <p:attrName>ppt_y</p:attrName>
                                        </p:attrNameLst>
                                      </p:cBhvr>
                                      <p:tavLst>
                                        <p:tav tm="0">
                                          <p:val>
                                            <p:strVal val="#ppt_y-#ppt_h*1.125000"/>
                                          </p:val>
                                        </p:tav>
                                        <p:tav tm="100000">
                                          <p:val>
                                            <p:strVal val="#ppt_y"/>
                                          </p:val>
                                        </p:tav>
                                      </p:tavLst>
                                    </p:anim>
                                    <p:animEffect filter="wipe(down)" transition="in">
                                      <p:cBhvr>
                                        <p:cTn dur="500" id="14"/>
                                        <p:tgtEl>
                                          <p:spTgt spid="10"/>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2"/>
                                        </p:tgtEl>
                                        <p:attrNameLst>
                                          <p:attrName>style.visibility</p:attrName>
                                        </p:attrNameLst>
                                      </p:cBhvr>
                                      <p:to>
                                        <p:strVal val="visible"/>
                                      </p:to>
                                    </p:set>
                                    <p:animEffect filter="wipe(left)" transition="in">
                                      <p:cBhvr>
                                        <p:cTn dur="500" id="18"/>
                                        <p:tgtEl>
                                          <p:spTgt spid="12"/>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7"/>
                                        </p:tgtEl>
                                        <p:attrNameLst>
                                          <p:attrName>style.visibility</p:attrName>
                                        </p:attrNameLst>
                                      </p:cBhvr>
                                      <p:to>
                                        <p:strVal val="visible"/>
                                      </p:to>
                                    </p:set>
                                    <p:anim calcmode="lin" valueType="num">
                                      <p:cBhvr>
                                        <p:cTn dur="500" fill="hold" id="22"/>
                                        <p:tgtEl>
                                          <p:spTgt spid="7"/>
                                        </p:tgtEl>
                                        <p:attrNameLst>
                                          <p:attrName>ppt_w</p:attrName>
                                        </p:attrNameLst>
                                      </p:cBhvr>
                                      <p:tavLst>
                                        <p:tav tm="0">
                                          <p:val>
                                            <p:fltVal val="0"/>
                                          </p:val>
                                        </p:tav>
                                        <p:tav tm="100000">
                                          <p:val>
                                            <p:strVal val="#ppt_w"/>
                                          </p:val>
                                        </p:tav>
                                      </p:tavLst>
                                    </p:anim>
                                    <p:anim calcmode="lin" valueType="num">
                                      <p:cBhvr>
                                        <p:cTn dur="500" fill="hold" id="23"/>
                                        <p:tgtEl>
                                          <p:spTgt spid="7"/>
                                        </p:tgtEl>
                                        <p:attrNameLst>
                                          <p:attrName>ppt_h</p:attrName>
                                        </p:attrNameLst>
                                      </p:cBhvr>
                                      <p:tavLst>
                                        <p:tav tm="0">
                                          <p:val>
                                            <p:fltVal val="0"/>
                                          </p:val>
                                        </p:tav>
                                        <p:tav tm="100000">
                                          <p:val>
                                            <p:strVal val="#ppt_h"/>
                                          </p:val>
                                        </p:tav>
                                      </p:tavLst>
                                    </p:anim>
                                    <p:animEffect filter="fade" transition="in">
                                      <p:cBhvr>
                                        <p:cTn dur="500" id="24"/>
                                        <p:tgtEl>
                                          <p:spTgt spid="7"/>
                                        </p:tgtEl>
                                      </p:cBhvr>
                                    </p:animEffect>
                                  </p:childTnLst>
                                </p:cTn>
                              </p:par>
                            </p:childTnLst>
                          </p:cTn>
                        </p:par>
                        <p:par>
                          <p:cTn fill="hold" id="25" nodeType="afterGroup">
                            <p:stCondLst>
                              <p:cond delay="2000"/>
                            </p:stCondLst>
                            <p:childTnLst>
                              <p:par>
                                <p:cTn fill="hold" grpId="0" id="26" nodeType="afterEffect" presetClass="entr" presetID="12" presetSubtype="1">
                                  <p:stCondLst>
                                    <p:cond delay="0"/>
                                  </p:stCondLst>
                                  <p:childTnLst>
                                    <p:set>
                                      <p:cBhvr>
                                        <p:cTn dur="1" fill="hold" id="27">
                                          <p:stCondLst>
                                            <p:cond delay="0"/>
                                          </p:stCondLst>
                                        </p:cTn>
                                        <p:tgtEl>
                                          <p:spTgt spid="6"/>
                                        </p:tgtEl>
                                        <p:attrNameLst>
                                          <p:attrName>style.visibility</p:attrName>
                                        </p:attrNameLst>
                                      </p:cBhvr>
                                      <p:to>
                                        <p:strVal val="visible"/>
                                      </p:to>
                                    </p:set>
                                    <p:anim calcmode="lin" valueType="num">
                                      <p:cBhvr additive="base">
                                        <p:cTn dur="500" id="28"/>
                                        <p:tgtEl>
                                          <p:spTgt spid="6"/>
                                        </p:tgtEl>
                                        <p:attrNameLst>
                                          <p:attrName>ppt_y</p:attrName>
                                        </p:attrNameLst>
                                      </p:cBhvr>
                                      <p:tavLst>
                                        <p:tav tm="0">
                                          <p:val>
                                            <p:strVal val="#ppt_y-#ppt_h*1.125000"/>
                                          </p:val>
                                        </p:tav>
                                        <p:tav tm="100000">
                                          <p:val>
                                            <p:strVal val="#ppt_y"/>
                                          </p:val>
                                        </p:tav>
                                      </p:tavLst>
                                    </p:anim>
                                    <p:animEffect filter="wipe(down)" transition="in">
                                      <p:cBhvr>
                                        <p:cTn dur="500" id="29"/>
                                        <p:tgtEl>
                                          <p:spTgt spid="6"/>
                                        </p:tgtEl>
                                      </p:cBhvr>
                                    </p:animEffect>
                                  </p:childTnLst>
                                </p:cTn>
                              </p:par>
                            </p:childTnLst>
                          </p:cTn>
                        </p:par>
                        <p:par>
                          <p:cTn fill="hold" id="30" nodeType="afterGroup">
                            <p:stCondLst>
                              <p:cond delay="2500"/>
                            </p:stCondLst>
                            <p:childTnLst>
                              <p:par>
                                <p:cTn fill="hold" grpId="0" id="31" nodeType="afterEffect" presetClass="entr" presetID="22" presetSubtype="8">
                                  <p:stCondLst>
                                    <p:cond delay="0"/>
                                  </p:stCondLst>
                                  <p:childTnLst>
                                    <p:set>
                                      <p:cBhvr>
                                        <p:cTn dur="1" fill="hold" id="32">
                                          <p:stCondLst>
                                            <p:cond delay="0"/>
                                          </p:stCondLst>
                                        </p:cTn>
                                        <p:tgtEl>
                                          <p:spTgt spid="8"/>
                                        </p:tgtEl>
                                        <p:attrNameLst>
                                          <p:attrName>style.visibility</p:attrName>
                                        </p:attrNameLst>
                                      </p:cBhvr>
                                      <p:to>
                                        <p:strVal val="visible"/>
                                      </p:to>
                                    </p:set>
                                    <p:animEffect filter="wipe(left)" transition="in">
                                      <p:cBhvr>
                                        <p:cTn dur="500" id="33"/>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6"/>
      <p:bldP grpId="0" spid="7"/>
      <p:bldP grpId="0" spid="8"/>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p:cNvPicPr>
            <a:picLocks noChangeAspect="1"/>
          </p:cNvPicPr>
          <p:nvPr/>
        </p:nvPicPr>
        <p:blipFill>
          <a:blip r:embed="rId3">
            <a:extLst>
              <a:ext uri="{28A0092B-C50C-407E-A947-70E740481C1C}">
                <a14:useLocalDpi val="0"/>
              </a:ext>
            </a:extLst>
          </a:blip>
          <a:stretch>
            <a:fillRect/>
          </a:stretch>
        </p:blipFill>
        <p:spPr>
          <a:xfrm>
            <a:off x="3850129" y="638776"/>
            <a:ext cx="5293871" cy="2320994"/>
          </a:xfrm>
          <a:prstGeom prst="rect">
            <a:avLst/>
          </a:prstGeom>
        </p:spPr>
      </p:pic>
      <p:pic>
        <p:nvPicPr>
          <p:cNvPr id="2" name="图片 1"/>
          <p:cNvPicPr>
            <a:picLocks noChangeAspect="1"/>
          </p:cNvPicPr>
          <p:nvPr/>
        </p:nvPicPr>
        <p:blipFill>
          <a:blip r:embed="rId4">
            <a:extLst>
              <a:ext uri="{28A0092B-C50C-407E-A947-70E740481C1C}">
                <a14:useLocalDpi val="0"/>
              </a:ext>
            </a:extLst>
          </a:blip>
          <a:stretch>
            <a:fillRect/>
          </a:stretch>
        </p:blipFill>
        <p:spPr>
          <a:xfrm>
            <a:off x="838" y="707700"/>
            <a:ext cx="9144000" cy="4435800"/>
          </a:xfrm>
          <a:prstGeom prst="rect">
            <a:avLst/>
          </a:prstGeom>
        </p:spPr>
      </p:pic>
      <p:pic>
        <p:nvPicPr>
          <p:cNvPr id="3" name="图片 2"/>
          <p:cNvPicPr>
            <a:picLocks noChangeAspect="1"/>
          </p:cNvPicPr>
          <p:nvPr/>
        </p:nvPicPr>
        <p:blipFill>
          <a:blip r:embed="rId5">
            <a:extLst>
              <a:ext uri="{28A0092B-C50C-407E-A947-70E740481C1C}">
                <a14:useLocalDpi val="0"/>
              </a:ext>
            </a:extLst>
          </a:blip>
          <a:stretch>
            <a:fillRect/>
          </a:stretch>
        </p:blipFill>
        <p:spPr>
          <a:xfrm>
            <a:off x="5201203" y="-199"/>
            <a:ext cx="3949591" cy="1581350"/>
          </a:xfrm>
          <a:prstGeom prst="rect">
            <a:avLst/>
          </a:prstGeom>
        </p:spPr>
      </p:pic>
      <p:pic>
        <p:nvPicPr>
          <p:cNvPr id="42" name="图片 41"/>
          <p:cNvPicPr>
            <a:picLocks noChangeAspect="1"/>
          </p:cNvPicPr>
          <p:nvPr/>
        </p:nvPicPr>
        <p:blipFill>
          <a:blip r:embed="rId6">
            <a:extLst>
              <a:ext uri="{28A0092B-C50C-407E-A947-70E740481C1C}">
                <a14:useLocalDpi val="0"/>
              </a:ext>
            </a:extLst>
          </a:blip>
          <a:stretch>
            <a:fillRect/>
          </a:stretch>
        </p:blipFill>
        <p:spPr>
          <a:xfrm>
            <a:off x="836589" y="1824612"/>
            <a:ext cx="1185069" cy="1228960"/>
          </a:xfrm>
          <a:prstGeom prst="rect">
            <a:avLst/>
          </a:prstGeom>
        </p:spPr>
      </p:pic>
      <p:pic>
        <p:nvPicPr>
          <p:cNvPr id="12" name="图片 11"/>
          <p:cNvPicPr>
            <a:picLocks noChangeAspect="1"/>
          </p:cNvPicPr>
          <p:nvPr/>
        </p:nvPicPr>
        <p:blipFill>
          <a:blip r:embed="rId7">
            <a:extLst>
              <a:ext uri="{28A0092B-C50C-407E-A947-70E740481C1C}">
                <a14:useLocalDpi val="0"/>
              </a:ext>
            </a:extLst>
          </a:blip>
          <a:stretch>
            <a:fillRect/>
          </a:stretch>
        </p:blipFill>
        <p:spPr>
          <a:xfrm>
            <a:off x="1750989" y="1657350"/>
            <a:ext cx="1754211" cy="670241"/>
          </a:xfrm>
          <a:prstGeom prst="rect">
            <a:avLst/>
          </a:prstGeom>
        </p:spPr>
      </p:pic>
      <p:sp>
        <p:nvSpPr>
          <p:cNvPr id="14" name="TextBox 32">
            <a:hlinkClick action="ppaction://hlinkshowjump?jump=nextslide"/>
          </p:cNvPr>
          <p:cNvSpPr txBox="1">
            <a:spLocks noChangeArrowheads="1"/>
          </p:cNvSpPr>
          <p:nvPr/>
        </p:nvSpPr>
        <p:spPr bwMode="auto">
          <a:xfrm>
            <a:off x="1903389" y="2207931"/>
            <a:ext cx="1452880" cy="762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typeface="Arial"/>
                <a:ea charset="-122" pitchFamily="2" typeface="宋体"/>
              </a:defRPr>
            </a:lvl1pPr>
            <a:lvl2pPr indent="-285750" marL="742950">
              <a:defRPr>
                <a:solidFill>
                  <a:schemeClr val="tx1"/>
                </a:solidFill>
                <a:latin typeface="Arial"/>
                <a:ea charset="-122" pitchFamily="2" typeface="宋体"/>
              </a:defRPr>
            </a:lvl2pPr>
            <a:lvl3pPr indent="-228600" marL="1143000">
              <a:defRPr>
                <a:solidFill>
                  <a:schemeClr val="tx1"/>
                </a:solidFill>
                <a:latin typeface="Arial"/>
                <a:ea charset="-122" pitchFamily="2" typeface="宋体"/>
              </a:defRPr>
            </a:lvl3pPr>
            <a:lvl4pPr indent="-228600" marL="1600200">
              <a:defRPr>
                <a:solidFill>
                  <a:schemeClr val="tx1"/>
                </a:solidFill>
                <a:latin typeface="Arial"/>
                <a:ea charset="-122" pitchFamily="2" typeface="宋体"/>
              </a:defRPr>
            </a:lvl4pPr>
            <a:lvl5pPr indent="-228600" marL="2057400">
              <a:defRPr>
                <a:solidFill>
                  <a:schemeClr val="tx1"/>
                </a:solidFill>
                <a:latin typeface="Arial"/>
                <a:ea charset="-122" pitchFamily="2" typeface="宋体"/>
              </a:defRPr>
            </a:lvl5pPr>
            <a:lvl6pPr eaLnBrk="0" fontAlgn="base" hangingPunct="0" indent="-228600" marL="2514600">
              <a:spcBef>
                <a:spcPct val="0"/>
              </a:spcBef>
              <a:spcAft>
                <a:spcPct val="0"/>
              </a:spcAft>
              <a:defRPr>
                <a:solidFill>
                  <a:schemeClr val="tx1"/>
                </a:solidFill>
                <a:latin typeface="Arial"/>
                <a:ea charset="-122" pitchFamily="2" typeface="宋体"/>
              </a:defRPr>
            </a:lvl6pPr>
            <a:lvl7pPr eaLnBrk="0" fontAlgn="base" hangingPunct="0" indent="-228600" marL="2971800">
              <a:spcBef>
                <a:spcPct val="0"/>
              </a:spcBef>
              <a:spcAft>
                <a:spcPct val="0"/>
              </a:spcAft>
              <a:defRPr>
                <a:solidFill>
                  <a:schemeClr val="tx1"/>
                </a:solidFill>
                <a:latin typeface="Arial"/>
                <a:ea charset="-122" pitchFamily="2" typeface="宋体"/>
              </a:defRPr>
            </a:lvl7pPr>
            <a:lvl8pPr eaLnBrk="0" fontAlgn="base" hangingPunct="0" indent="-228600" marL="3429000">
              <a:spcBef>
                <a:spcPct val="0"/>
              </a:spcBef>
              <a:spcAft>
                <a:spcPct val="0"/>
              </a:spcAft>
              <a:defRPr>
                <a:solidFill>
                  <a:schemeClr val="tx1"/>
                </a:solidFill>
                <a:latin typeface="Arial"/>
                <a:ea charset="-122" pitchFamily="2" typeface="宋体"/>
              </a:defRPr>
            </a:lvl8pPr>
            <a:lvl9pPr eaLnBrk="0" fontAlgn="base" hangingPunct="0" indent="-228600" marL="3886200">
              <a:spcBef>
                <a:spcPct val="0"/>
              </a:spcBef>
              <a:spcAft>
                <a:spcPct val="0"/>
              </a:spcAft>
              <a:defRPr>
                <a:solidFill>
                  <a:schemeClr val="tx1"/>
                </a:solidFill>
                <a:latin typeface="Arial"/>
                <a:ea charset="-122" pitchFamily="2" typeface="宋体"/>
              </a:defRPr>
            </a:lvl9pPr>
          </a:lstStyle>
          <a:p>
            <a:r>
              <a:rPr altLang="en-US" b="1" lang="zh-CN" smtClean="0" spc="600" sz="4400">
                <a:solidFill>
                  <a:schemeClr val="accent2">
                    <a:lumMod val="20000"/>
                    <a:lumOff val="80000"/>
                  </a:schemeClr>
                </a:solidFill>
                <a:latin charset="-122" panose="020b0503020204020204" pitchFamily="34" typeface="微软雅黑"/>
                <a:ea charset="-122" panose="020b0503020204020204" pitchFamily="34" typeface="微软雅黑"/>
              </a:rPr>
              <a:t>目录</a:t>
            </a:r>
          </a:p>
        </p:txBody>
      </p:sp>
      <p:grpSp>
        <p:nvGrpSpPr>
          <p:cNvPr id="9" name="组合 8"/>
          <p:cNvGrpSpPr/>
          <p:nvPr/>
        </p:nvGrpSpPr>
        <p:grpSpPr>
          <a:xfrm>
            <a:off x="998772" y="3129885"/>
            <a:ext cx="3310441" cy="396000"/>
            <a:chOff x="3866558" y="3079258"/>
            <a:chExt cx="3368377" cy="688977"/>
          </a:xfrm>
        </p:grpSpPr>
        <p:sp>
          <p:nvSpPr>
            <p:cNvPr id="10" name="圆角矩形 9"/>
            <p:cNvSpPr/>
            <p:nvPr/>
          </p:nvSpPr>
          <p:spPr>
            <a:xfrm>
              <a:off x="3866558" y="3079258"/>
              <a:ext cx="952243" cy="688977"/>
            </a:xfrm>
            <a:prstGeom prst="roundRect">
              <a:avLst>
                <a:gd fmla="val 0" name="adj"/>
              </a:avLst>
            </a:prstGeom>
            <a:solidFill>
              <a:schemeClr val="accent2">
                <a:lumMod val="20000"/>
                <a:lumOff val="80000"/>
              </a:schemeClr>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horz"/>
            <a:lstStyle/>
            <a:p>
              <a:pPr algn="ctr"/>
              <a:r>
                <a:rPr altLang="zh-CN" lang="en-US" smtClean="0" sz="1800">
                  <a:solidFill>
                    <a:srgbClr val="D91100"/>
                  </a:solidFill>
                  <a:latin charset="-122" panose="020b0503020204020204" pitchFamily="34" typeface="微软雅黑"/>
                  <a:ea charset="-122" panose="020b0503020204020204" pitchFamily="34" typeface="微软雅黑"/>
                  <a:cs typeface="+mn-ea"/>
                  <a:sym typeface="+mn-lt"/>
                </a:rPr>
                <a:t>01</a:t>
              </a:r>
            </a:p>
          </p:txBody>
        </p:sp>
        <p:sp>
          <p:nvSpPr>
            <p:cNvPr id="11" name="圆角矩形 10"/>
            <p:cNvSpPr/>
            <p:nvPr/>
          </p:nvSpPr>
          <p:spPr>
            <a:xfrm>
              <a:off x="4904628" y="3079260"/>
              <a:ext cx="2330307" cy="688975"/>
            </a:xfrm>
            <a:prstGeom prst="roundRect">
              <a:avLst>
                <a:gd fmla="val 0" name="adj"/>
              </a:avLst>
            </a:prstGeom>
            <a:noFill/>
            <a:ln w="9525">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horz"/>
            <a:lstStyle/>
            <a:p>
              <a:pPr algn="ctr">
                <a:lnSpc>
                  <a:spcPct val="125000"/>
                </a:lnSpc>
              </a:pPr>
              <a:r>
                <a:rPr altLang="en-US" lang="zh-CN" smtClean="0" sz="2000">
                  <a:solidFill>
                    <a:schemeClr val="accent2">
                      <a:lumMod val="20000"/>
                      <a:lumOff val="80000"/>
                    </a:schemeClr>
                  </a:solidFill>
                  <a:latin charset="-122" panose="020b0503020204020204" pitchFamily="34" typeface="微软雅黑"/>
                  <a:ea charset="-122" panose="020b0503020204020204" pitchFamily="34" typeface="微软雅黑"/>
                  <a:cs typeface="+mn-ea"/>
                  <a:sym typeface="+mn-lt"/>
                </a:rPr>
                <a:t>应急条例总则</a:t>
              </a:r>
            </a:p>
          </p:txBody>
        </p:sp>
      </p:grpSp>
      <p:grpSp>
        <p:nvGrpSpPr>
          <p:cNvPr id="13" name="组合 12"/>
          <p:cNvGrpSpPr/>
          <p:nvPr/>
        </p:nvGrpSpPr>
        <p:grpSpPr>
          <a:xfrm>
            <a:off x="998772" y="3725573"/>
            <a:ext cx="3310441" cy="396000"/>
            <a:chOff x="3866558" y="3079258"/>
            <a:chExt cx="3368377" cy="688977"/>
          </a:xfrm>
        </p:grpSpPr>
        <p:sp>
          <p:nvSpPr>
            <p:cNvPr id="16" name="圆角矩形 15"/>
            <p:cNvSpPr/>
            <p:nvPr/>
          </p:nvSpPr>
          <p:spPr>
            <a:xfrm>
              <a:off x="3866558" y="3079258"/>
              <a:ext cx="952243" cy="688977"/>
            </a:xfrm>
            <a:prstGeom prst="roundRect">
              <a:avLst>
                <a:gd fmla="val 0" name="adj"/>
              </a:avLst>
            </a:prstGeom>
            <a:solidFill>
              <a:schemeClr val="accent2">
                <a:lumMod val="20000"/>
                <a:lumOff val="80000"/>
              </a:schemeClr>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horz"/>
            <a:lstStyle/>
            <a:p>
              <a:pPr algn="ctr"/>
              <a:r>
                <a:rPr altLang="zh-CN" lang="en-US" smtClean="0" sz="1800">
                  <a:solidFill>
                    <a:srgbClr val="D91100"/>
                  </a:solidFill>
                  <a:latin charset="-122" panose="020b0503020204020204" pitchFamily="34" typeface="微软雅黑"/>
                  <a:ea charset="-122" panose="020b0503020204020204" pitchFamily="34" typeface="微软雅黑"/>
                  <a:cs typeface="+mn-ea"/>
                  <a:sym typeface="+mn-lt"/>
                </a:rPr>
                <a:t>02</a:t>
              </a:r>
            </a:p>
          </p:txBody>
        </p:sp>
        <p:sp>
          <p:nvSpPr>
            <p:cNvPr id="17" name="圆角矩形 16"/>
            <p:cNvSpPr/>
            <p:nvPr/>
          </p:nvSpPr>
          <p:spPr>
            <a:xfrm>
              <a:off x="4904628" y="3079260"/>
              <a:ext cx="2330307" cy="688975"/>
            </a:xfrm>
            <a:prstGeom prst="roundRect">
              <a:avLst>
                <a:gd fmla="val 0" name="adj"/>
              </a:avLst>
            </a:prstGeom>
            <a:noFill/>
            <a:ln w="9525">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horz"/>
            <a:lstStyle/>
            <a:p>
              <a:pPr algn="ctr">
                <a:lnSpc>
                  <a:spcPct val="125000"/>
                </a:lnSpc>
              </a:pPr>
              <a:r>
                <a:rPr altLang="en-US" lang="zh-CN" sz="2000">
                  <a:solidFill>
                    <a:schemeClr val="accent2">
                      <a:lumMod val="20000"/>
                      <a:lumOff val="80000"/>
                    </a:schemeClr>
                  </a:solidFill>
                  <a:latin charset="-122" panose="020b0503020204020204" pitchFamily="34" typeface="微软雅黑"/>
                  <a:ea charset="-122" panose="020b0503020204020204" pitchFamily="34" typeface="微软雅黑"/>
                  <a:cs typeface="+mn-ea"/>
                  <a:sym typeface="+mn-lt"/>
                </a:rPr>
                <a:t>预防与应急准备</a:t>
              </a:r>
            </a:p>
          </p:txBody>
        </p:sp>
      </p:grpSp>
      <p:grpSp>
        <p:nvGrpSpPr>
          <p:cNvPr id="18" name="组合 17"/>
          <p:cNvGrpSpPr/>
          <p:nvPr/>
        </p:nvGrpSpPr>
        <p:grpSpPr>
          <a:xfrm>
            <a:off x="998772" y="4321260"/>
            <a:ext cx="3310441" cy="396000"/>
            <a:chOff x="3866558" y="3079258"/>
            <a:chExt cx="3368377" cy="688977"/>
          </a:xfrm>
        </p:grpSpPr>
        <p:sp>
          <p:nvSpPr>
            <p:cNvPr id="19" name="圆角矩形 18"/>
            <p:cNvSpPr/>
            <p:nvPr/>
          </p:nvSpPr>
          <p:spPr>
            <a:xfrm>
              <a:off x="3866558" y="3079258"/>
              <a:ext cx="952243" cy="688977"/>
            </a:xfrm>
            <a:prstGeom prst="roundRect">
              <a:avLst>
                <a:gd fmla="val 0" name="adj"/>
              </a:avLst>
            </a:prstGeom>
            <a:solidFill>
              <a:schemeClr val="accent2">
                <a:lumMod val="20000"/>
                <a:lumOff val="80000"/>
              </a:schemeClr>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horz"/>
            <a:lstStyle/>
            <a:p>
              <a:pPr algn="ctr"/>
              <a:r>
                <a:rPr altLang="zh-CN" lang="en-US" smtClean="0" sz="1800">
                  <a:solidFill>
                    <a:srgbClr val="D91100"/>
                  </a:solidFill>
                  <a:latin charset="-122" panose="020b0503020204020204" pitchFamily="34" typeface="微软雅黑"/>
                  <a:ea charset="-122" panose="020b0503020204020204" pitchFamily="34" typeface="微软雅黑"/>
                  <a:cs typeface="+mn-ea"/>
                  <a:sym typeface="+mn-lt"/>
                </a:rPr>
                <a:t>03</a:t>
              </a:r>
            </a:p>
          </p:txBody>
        </p:sp>
        <p:sp>
          <p:nvSpPr>
            <p:cNvPr id="20" name="圆角矩形 19"/>
            <p:cNvSpPr/>
            <p:nvPr/>
          </p:nvSpPr>
          <p:spPr>
            <a:xfrm>
              <a:off x="4904628" y="3079260"/>
              <a:ext cx="2330307" cy="688975"/>
            </a:xfrm>
            <a:prstGeom prst="roundRect">
              <a:avLst>
                <a:gd fmla="val 0" name="adj"/>
              </a:avLst>
            </a:prstGeom>
            <a:noFill/>
            <a:ln w="9525">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horz"/>
            <a:lstStyle/>
            <a:p>
              <a:pPr algn="ctr">
                <a:lnSpc>
                  <a:spcPct val="125000"/>
                </a:lnSpc>
              </a:pPr>
              <a:r>
                <a:rPr altLang="en-US" lang="zh-CN" sz="2000">
                  <a:solidFill>
                    <a:schemeClr val="accent2">
                      <a:lumMod val="20000"/>
                      <a:lumOff val="80000"/>
                    </a:schemeClr>
                  </a:solidFill>
                  <a:latin charset="-122" panose="020b0503020204020204" pitchFamily="34" typeface="微软雅黑"/>
                  <a:ea charset="-122" panose="020b0503020204020204" pitchFamily="34" typeface="微软雅黑"/>
                  <a:cs typeface="+mn-ea"/>
                  <a:sym typeface="+mn-lt"/>
                </a:rPr>
                <a:t>报告与信息发布</a:t>
              </a:r>
            </a:p>
          </p:txBody>
        </p:sp>
      </p:grpSp>
      <p:grpSp>
        <p:nvGrpSpPr>
          <p:cNvPr id="21" name="组合 20"/>
          <p:cNvGrpSpPr/>
          <p:nvPr/>
        </p:nvGrpSpPr>
        <p:grpSpPr>
          <a:xfrm>
            <a:off x="4538159" y="3129772"/>
            <a:ext cx="3310441" cy="396000"/>
            <a:chOff x="3866558" y="3079258"/>
            <a:chExt cx="3368377" cy="688977"/>
          </a:xfrm>
        </p:grpSpPr>
        <p:sp>
          <p:nvSpPr>
            <p:cNvPr id="22" name="圆角矩形 21"/>
            <p:cNvSpPr/>
            <p:nvPr/>
          </p:nvSpPr>
          <p:spPr>
            <a:xfrm>
              <a:off x="3866558" y="3079258"/>
              <a:ext cx="952243" cy="688977"/>
            </a:xfrm>
            <a:prstGeom prst="roundRect">
              <a:avLst>
                <a:gd fmla="val 0" name="adj"/>
              </a:avLst>
            </a:prstGeom>
            <a:solidFill>
              <a:schemeClr val="accent2">
                <a:lumMod val="20000"/>
                <a:lumOff val="80000"/>
              </a:schemeClr>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horz"/>
            <a:lstStyle/>
            <a:p>
              <a:pPr algn="ctr"/>
              <a:r>
                <a:rPr altLang="zh-CN" lang="en-US" smtClean="0" sz="1800">
                  <a:solidFill>
                    <a:srgbClr val="D91100"/>
                  </a:solidFill>
                  <a:latin charset="-122" panose="020b0503020204020204" pitchFamily="34" typeface="微软雅黑"/>
                  <a:ea charset="-122" panose="020b0503020204020204" pitchFamily="34" typeface="微软雅黑"/>
                  <a:cs typeface="+mn-ea"/>
                  <a:sym typeface="+mn-lt"/>
                </a:rPr>
                <a:t>04</a:t>
              </a:r>
            </a:p>
          </p:txBody>
        </p:sp>
        <p:sp>
          <p:nvSpPr>
            <p:cNvPr id="23" name="圆角矩形 22"/>
            <p:cNvSpPr/>
            <p:nvPr/>
          </p:nvSpPr>
          <p:spPr>
            <a:xfrm>
              <a:off x="4904627" y="3079260"/>
              <a:ext cx="2330308" cy="688975"/>
            </a:xfrm>
            <a:prstGeom prst="roundRect">
              <a:avLst>
                <a:gd fmla="val 0" name="adj"/>
              </a:avLst>
            </a:prstGeom>
            <a:noFill/>
            <a:ln w="9525">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horz"/>
            <a:lstStyle/>
            <a:p>
              <a:pPr algn="ctr">
                <a:lnSpc>
                  <a:spcPct val="125000"/>
                </a:lnSpc>
              </a:pPr>
              <a:r>
                <a:rPr altLang="en-US" lang="zh-CN" sz="2000">
                  <a:solidFill>
                    <a:schemeClr val="accent2">
                      <a:lumMod val="20000"/>
                      <a:lumOff val="80000"/>
                    </a:schemeClr>
                  </a:solidFill>
                  <a:latin charset="-122" panose="020b0503020204020204" pitchFamily="34" typeface="微软雅黑"/>
                  <a:ea charset="-122" panose="020b0503020204020204" pitchFamily="34" typeface="微软雅黑"/>
                  <a:cs typeface="+mn-ea"/>
                  <a:sym typeface="+mn-lt"/>
                </a:rPr>
                <a:t>应 急 处 理</a:t>
              </a:r>
            </a:p>
          </p:txBody>
        </p:sp>
      </p:grpSp>
      <p:grpSp>
        <p:nvGrpSpPr>
          <p:cNvPr id="24" name="组合 23"/>
          <p:cNvGrpSpPr/>
          <p:nvPr/>
        </p:nvGrpSpPr>
        <p:grpSpPr>
          <a:xfrm>
            <a:off x="4538159" y="3725460"/>
            <a:ext cx="3310441" cy="396000"/>
            <a:chOff x="3866558" y="3079258"/>
            <a:chExt cx="3368377" cy="688977"/>
          </a:xfrm>
        </p:grpSpPr>
        <p:sp>
          <p:nvSpPr>
            <p:cNvPr id="25" name="圆角矩形 24"/>
            <p:cNvSpPr/>
            <p:nvPr/>
          </p:nvSpPr>
          <p:spPr>
            <a:xfrm>
              <a:off x="3866558" y="3079258"/>
              <a:ext cx="952243" cy="688977"/>
            </a:xfrm>
            <a:prstGeom prst="roundRect">
              <a:avLst>
                <a:gd fmla="val 0" name="adj"/>
              </a:avLst>
            </a:prstGeom>
            <a:solidFill>
              <a:schemeClr val="accent2">
                <a:lumMod val="20000"/>
                <a:lumOff val="80000"/>
              </a:schemeClr>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horz"/>
            <a:lstStyle/>
            <a:p>
              <a:pPr algn="ctr"/>
              <a:r>
                <a:rPr altLang="zh-CN" lang="en-US" smtClean="0" sz="1800">
                  <a:solidFill>
                    <a:srgbClr val="D91100"/>
                  </a:solidFill>
                  <a:latin charset="-122" panose="020b0503020204020204" pitchFamily="34" typeface="微软雅黑"/>
                  <a:ea charset="-122" panose="020b0503020204020204" pitchFamily="34" typeface="微软雅黑"/>
                  <a:cs typeface="+mn-ea"/>
                  <a:sym typeface="+mn-lt"/>
                </a:rPr>
                <a:t>05</a:t>
              </a:r>
            </a:p>
          </p:txBody>
        </p:sp>
        <p:sp>
          <p:nvSpPr>
            <p:cNvPr id="26" name="圆角矩形 25"/>
            <p:cNvSpPr/>
            <p:nvPr/>
          </p:nvSpPr>
          <p:spPr>
            <a:xfrm>
              <a:off x="4904627" y="3079260"/>
              <a:ext cx="2330308" cy="688975"/>
            </a:xfrm>
            <a:prstGeom prst="roundRect">
              <a:avLst>
                <a:gd fmla="val 0" name="adj"/>
              </a:avLst>
            </a:prstGeom>
            <a:noFill/>
            <a:ln w="9525">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horz"/>
            <a:lstStyle/>
            <a:p>
              <a:pPr algn="ctr">
                <a:lnSpc>
                  <a:spcPct val="125000"/>
                </a:lnSpc>
              </a:pPr>
              <a:r>
                <a:rPr altLang="en-US" lang="zh-CN" sz="2000">
                  <a:solidFill>
                    <a:schemeClr val="accent2">
                      <a:lumMod val="20000"/>
                      <a:lumOff val="80000"/>
                    </a:schemeClr>
                  </a:solidFill>
                  <a:latin charset="-122" panose="020b0503020204020204" pitchFamily="34" typeface="微软雅黑"/>
                  <a:ea charset="-122" panose="020b0503020204020204" pitchFamily="34" typeface="微软雅黑"/>
                  <a:cs typeface="+mn-ea"/>
                  <a:sym typeface="+mn-lt"/>
                </a:rPr>
                <a:t>法 律 责 任</a:t>
              </a:r>
            </a:p>
          </p:txBody>
        </p:sp>
      </p:grpSp>
      <p:grpSp>
        <p:nvGrpSpPr>
          <p:cNvPr id="27" name="组合 26"/>
          <p:cNvGrpSpPr/>
          <p:nvPr/>
        </p:nvGrpSpPr>
        <p:grpSpPr>
          <a:xfrm>
            <a:off x="4538159" y="4321147"/>
            <a:ext cx="3310441" cy="396000"/>
            <a:chOff x="3866558" y="3079258"/>
            <a:chExt cx="3368377" cy="688977"/>
          </a:xfrm>
        </p:grpSpPr>
        <p:sp>
          <p:nvSpPr>
            <p:cNvPr id="28" name="圆角矩形 27"/>
            <p:cNvSpPr/>
            <p:nvPr/>
          </p:nvSpPr>
          <p:spPr>
            <a:xfrm>
              <a:off x="3866558" y="3079258"/>
              <a:ext cx="952243" cy="688977"/>
            </a:xfrm>
            <a:prstGeom prst="roundRect">
              <a:avLst>
                <a:gd fmla="val 0" name="adj"/>
              </a:avLst>
            </a:prstGeom>
            <a:solidFill>
              <a:schemeClr val="accent2">
                <a:lumMod val="20000"/>
                <a:lumOff val="80000"/>
              </a:schemeClr>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horz"/>
            <a:lstStyle/>
            <a:p>
              <a:pPr algn="ctr"/>
              <a:r>
                <a:rPr altLang="zh-CN" lang="en-US" smtClean="0" sz="1800">
                  <a:solidFill>
                    <a:srgbClr val="D91100"/>
                  </a:solidFill>
                  <a:latin charset="-122" panose="020b0503020204020204" pitchFamily="34" typeface="微软雅黑"/>
                  <a:ea charset="-122" panose="020b0503020204020204" pitchFamily="34" typeface="微软雅黑"/>
                  <a:cs typeface="+mn-ea"/>
                  <a:sym typeface="+mn-lt"/>
                </a:rPr>
                <a:t>06</a:t>
              </a:r>
            </a:p>
          </p:txBody>
        </p:sp>
        <p:sp>
          <p:nvSpPr>
            <p:cNvPr id="29" name="圆角矩形 28"/>
            <p:cNvSpPr/>
            <p:nvPr/>
          </p:nvSpPr>
          <p:spPr>
            <a:xfrm>
              <a:off x="4904627" y="3079260"/>
              <a:ext cx="2330308" cy="688975"/>
            </a:xfrm>
            <a:prstGeom prst="roundRect">
              <a:avLst>
                <a:gd fmla="val 0" name="adj"/>
              </a:avLst>
            </a:prstGeom>
            <a:noFill/>
            <a:ln w="9525">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vert="horz"/>
            <a:lstStyle/>
            <a:p>
              <a:pPr algn="ctr">
                <a:lnSpc>
                  <a:spcPct val="125000"/>
                </a:lnSpc>
              </a:pPr>
              <a:r>
                <a:rPr altLang="en-US" lang="zh-CN" sz="2000">
                  <a:solidFill>
                    <a:schemeClr val="accent2">
                      <a:lumMod val="20000"/>
                      <a:lumOff val="80000"/>
                    </a:schemeClr>
                  </a:solidFill>
                  <a:latin charset="-122" panose="020b0503020204020204" pitchFamily="34" typeface="微软雅黑"/>
                  <a:ea charset="-122" panose="020b0503020204020204" pitchFamily="34" typeface="微软雅黑"/>
                  <a:cs typeface="+mn-ea"/>
                  <a:sym typeface="+mn-lt"/>
                </a:rPr>
                <a:t>应急条例附则</a:t>
              </a:r>
            </a:p>
          </p:txBody>
        </p:sp>
      </p:grpSp>
    </p:spTree>
    <p:extLst>
      <p:ext uri="{BB962C8B-B14F-4D97-AF65-F5344CB8AC3E}">
        <p14:creationId val="3102514496"/>
      </p:ext>
    </p:extLst>
  </p:cSld>
  <p:clrMapOvr>
    <a:masterClrMapping/>
  </p:clrMapOvr>
  <mc:AlternateContent>
    <mc:Choice Requires="p14">
      <p:transition advTm="6000" p14:dur="1200" spd="slow">
        <p14:prism/>
      </p:transition>
    </mc:Choice>
    <mc:Fallback>
      <p:transition advTm="6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id="5" nodeType="with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1000" fill="hold" id="7"/>
                                        <p:tgtEl>
                                          <p:spTgt spid="2"/>
                                        </p:tgtEl>
                                        <p:attrNameLst>
                                          <p:attrName>ppt_x</p:attrName>
                                        </p:attrNameLst>
                                      </p:cBhvr>
                                      <p:tavLst>
                                        <p:tav tm="0">
                                          <p:val>
                                            <p:strVal val="#ppt_x"/>
                                          </p:val>
                                        </p:tav>
                                        <p:tav tm="100000">
                                          <p:val>
                                            <p:strVal val="#ppt_x"/>
                                          </p:val>
                                        </p:tav>
                                      </p:tavLst>
                                    </p:anim>
                                    <p:anim calcmode="lin" valueType="num">
                                      <p:cBhvr additive="base">
                                        <p:cTn dur="1000" fill="hold" id="8"/>
                                        <p:tgtEl>
                                          <p:spTgt spid="2"/>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1">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additive="base">
                                        <p:cTn dur="1000" fill="hold" id="11"/>
                                        <p:tgtEl>
                                          <p:spTgt spid="3"/>
                                        </p:tgtEl>
                                        <p:attrNameLst>
                                          <p:attrName>ppt_x</p:attrName>
                                        </p:attrNameLst>
                                      </p:cBhvr>
                                      <p:tavLst>
                                        <p:tav tm="0">
                                          <p:val>
                                            <p:strVal val="#ppt_x"/>
                                          </p:val>
                                        </p:tav>
                                        <p:tav tm="100000">
                                          <p:val>
                                            <p:strVal val="#ppt_x"/>
                                          </p:val>
                                        </p:tav>
                                      </p:tavLst>
                                    </p:anim>
                                    <p:anim calcmode="lin" valueType="num">
                                      <p:cBhvr additive="base">
                                        <p:cTn dur="1000" fill="hold" id="12"/>
                                        <p:tgtEl>
                                          <p:spTgt spid="3"/>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fill="hold" id="14" nodeType="afterEffect" presetClass="entr" presetID="12" presetSubtype="4">
                                  <p:stCondLst>
                                    <p:cond delay="0"/>
                                  </p:stCondLst>
                                  <p:childTnLst>
                                    <p:set>
                                      <p:cBhvr>
                                        <p:cTn dur="1" fill="hold" id="15">
                                          <p:stCondLst>
                                            <p:cond delay="0"/>
                                          </p:stCondLst>
                                        </p:cTn>
                                        <p:tgtEl>
                                          <p:spTgt spid="7"/>
                                        </p:tgtEl>
                                        <p:attrNameLst>
                                          <p:attrName>style.visibility</p:attrName>
                                        </p:attrNameLst>
                                      </p:cBhvr>
                                      <p:to>
                                        <p:strVal val="visible"/>
                                      </p:to>
                                    </p:set>
                                    <p:anim calcmode="lin" valueType="num">
                                      <p:cBhvr additive="base">
                                        <p:cTn dur="500" id="16"/>
                                        <p:tgtEl>
                                          <p:spTgt spid="7"/>
                                        </p:tgtEl>
                                        <p:attrNameLst>
                                          <p:attrName>ppt_y</p:attrName>
                                        </p:attrNameLst>
                                      </p:cBhvr>
                                      <p:tavLst>
                                        <p:tav tm="0">
                                          <p:val>
                                            <p:strVal val="#ppt_y+#ppt_h*1.125000"/>
                                          </p:val>
                                        </p:tav>
                                        <p:tav tm="100000">
                                          <p:val>
                                            <p:strVal val="#ppt_y"/>
                                          </p:val>
                                        </p:tav>
                                      </p:tavLst>
                                    </p:anim>
                                    <p:animEffect filter="wipe(up)" transition="in">
                                      <p:cBhvr>
                                        <p:cTn dur="500" id="17"/>
                                        <p:tgtEl>
                                          <p:spTgt spid="7"/>
                                        </p:tgtEl>
                                      </p:cBhvr>
                                    </p:animEffect>
                                  </p:childTnLst>
                                </p:cTn>
                              </p:par>
                            </p:childTnLst>
                          </p:cTn>
                        </p:par>
                        <p:par>
                          <p:cTn fill="hold" id="18" nodeType="afterGroup">
                            <p:stCondLst>
                              <p:cond delay="1500"/>
                            </p:stCondLst>
                            <p:childTnLst>
                              <p:par>
                                <p:cTn fill="hold" id="19" nodeType="afterEffect" presetClass="entr" presetID="53" presetSubtype="0">
                                  <p:stCondLst>
                                    <p:cond delay="0"/>
                                  </p:stCondLst>
                                  <p:childTnLst>
                                    <p:set>
                                      <p:cBhvr>
                                        <p:cTn dur="1" fill="hold" id="20">
                                          <p:stCondLst>
                                            <p:cond delay="0"/>
                                          </p:stCondLst>
                                        </p:cTn>
                                        <p:tgtEl>
                                          <p:spTgt spid="42"/>
                                        </p:tgtEl>
                                        <p:attrNameLst>
                                          <p:attrName>style.visibility</p:attrName>
                                        </p:attrNameLst>
                                      </p:cBhvr>
                                      <p:to>
                                        <p:strVal val="visible"/>
                                      </p:to>
                                    </p:set>
                                    <p:anim calcmode="lin" valueType="num">
                                      <p:cBhvr>
                                        <p:cTn dur="500" fill="hold" id="21"/>
                                        <p:tgtEl>
                                          <p:spTgt spid="42"/>
                                        </p:tgtEl>
                                        <p:attrNameLst>
                                          <p:attrName>ppt_w</p:attrName>
                                        </p:attrNameLst>
                                      </p:cBhvr>
                                      <p:tavLst>
                                        <p:tav tm="0">
                                          <p:val>
                                            <p:fltVal val="0"/>
                                          </p:val>
                                        </p:tav>
                                        <p:tav tm="100000">
                                          <p:val>
                                            <p:strVal val="#ppt_w"/>
                                          </p:val>
                                        </p:tav>
                                      </p:tavLst>
                                    </p:anim>
                                    <p:anim calcmode="lin" valueType="num">
                                      <p:cBhvr>
                                        <p:cTn dur="500" fill="hold" id="22"/>
                                        <p:tgtEl>
                                          <p:spTgt spid="42"/>
                                        </p:tgtEl>
                                        <p:attrNameLst>
                                          <p:attrName>ppt_h</p:attrName>
                                        </p:attrNameLst>
                                      </p:cBhvr>
                                      <p:tavLst>
                                        <p:tav tm="0">
                                          <p:val>
                                            <p:fltVal val="0"/>
                                          </p:val>
                                        </p:tav>
                                        <p:tav tm="100000">
                                          <p:val>
                                            <p:strVal val="#ppt_h"/>
                                          </p:val>
                                        </p:tav>
                                      </p:tavLst>
                                    </p:anim>
                                    <p:animEffect filter="fade" transition="in">
                                      <p:cBhvr>
                                        <p:cTn dur="500" id="23"/>
                                        <p:tgtEl>
                                          <p:spTgt spid="42"/>
                                        </p:tgtEl>
                                      </p:cBhvr>
                                    </p:animEffect>
                                  </p:childTnLst>
                                </p:cTn>
                              </p:par>
                              <p:par>
                                <p:cTn fill="hold" id="24" nodeType="withEffect" presetClass="entr" presetID="2" presetSubtype="3">
                                  <p:stCondLst>
                                    <p:cond delay="0"/>
                                  </p:stCondLst>
                                  <p:childTnLst>
                                    <p:set>
                                      <p:cBhvr>
                                        <p:cTn dur="1" fill="hold" id="25">
                                          <p:stCondLst>
                                            <p:cond delay="0"/>
                                          </p:stCondLst>
                                        </p:cTn>
                                        <p:tgtEl>
                                          <p:spTgt spid="12"/>
                                        </p:tgtEl>
                                        <p:attrNameLst>
                                          <p:attrName>style.visibility</p:attrName>
                                        </p:attrNameLst>
                                      </p:cBhvr>
                                      <p:to>
                                        <p:strVal val="visible"/>
                                      </p:to>
                                    </p:set>
                                    <p:anim calcmode="lin" valueType="num">
                                      <p:cBhvr additive="base">
                                        <p:cTn dur="500" fill="hold" id="26"/>
                                        <p:tgtEl>
                                          <p:spTgt spid="12"/>
                                        </p:tgtEl>
                                        <p:attrNameLst>
                                          <p:attrName>ppt_x</p:attrName>
                                        </p:attrNameLst>
                                      </p:cBhvr>
                                      <p:tavLst>
                                        <p:tav tm="0">
                                          <p:val>
                                            <p:strVal val="1+#ppt_w/2"/>
                                          </p:val>
                                        </p:tav>
                                        <p:tav tm="100000">
                                          <p:val>
                                            <p:strVal val="#ppt_x"/>
                                          </p:val>
                                        </p:tav>
                                      </p:tavLst>
                                    </p:anim>
                                    <p:anim calcmode="lin" valueType="num">
                                      <p:cBhvr additive="base">
                                        <p:cTn dur="500" fill="hold" id="27"/>
                                        <p:tgtEl>
                                          <p:spTgt spid="12"/>
                                        </p:tgtEl>
                                        <p:attrNameLst>
                                          <p:attrName>ppt_y</p:attrName>
                                        </p:attrNameLst>
                                      </p:cBhvr>
                                      <p:tavLst>
                                        <p:tav tm="0">
                                          <p:val>
                                            <p:strVal val="0-#ppt_h/2"/>
                                          </p:val>
                                        </p:tav>
                                        <p:tav tm="100000">
                                          <p:val>
                                            <p:strVal val="#ppt_y"/>
                                          </p:val>
                                        </p:tav>
                                      </p:tavLst>
                                    </p:anim>
                                  </p:childTnLst>
                                </p:cTn>
                              </p:par>
                            </p:childTnLst>
                          </p:cTn>
                        </p:par>
                        <p:par>
                          <p:cTn fill="hold" id="28" nodeType="afterGroup">
                            <p:stCondLst>
                              <p:cond delay="2000"/>
                            </p:stCondLst>
                            <p:childTnLst>
                              <p:par>
                                <p:cTn fill="hold" grpId="0" id="29" nodeType="afterEffect" presetClass="entr" presetID="53" presetSubtype="0">
                                  <p:stCondLst>
                                    <p:cond delay="0"/>
                                  </p:stCondLst>
                                  <p:childTnLst>
                                    <p:set>
                                      <p:cBhvr>
                                        <p:cTn dur="1" fill="hold" id="30">
                                          <p:stCondLst>
                                            <p:cond delay="0"/>
                                          </p:stCondLst>
                                        </p:cTn>
                                        <p:tgtEl>
                                          <p:spTgt spid="14"/>
                                        </p:tgtEl>
                                        <p:attrNameLst>
                                          <p:attrName>style.visibility</p:attrName>
                                        </p:attrNameLst>
                                      </p:cBhvr>
                                      <p:to>
                                        <p:strVal val="visible"/>
                                      </p:to>
                                    </p:set>
                                    <p:anim calcmode="lin" valueType="num">
                                      <p:cBhvr>
                                        <p:cTn dur="500" fill="hold" id="31"/>
                                        <p:tgtEl>
                                          <p:spTgt spid="14"/>
                                        </p:tgtEl>
                                        <p:attrNameLst>
                                          <p:attrName>ppt_w</p:attrName>
                                        </p:attrNameLst>
                                      </p:cBhvr>
                                      <p:tavLst>
                                        <p:tav tm="0">
                                          <p:val>
                                            <p:fltVal val="0"/>
                                          </p:val>
                                        </p:tav>
                                        <p:tav tm="100000">
                                          <p:val>
                                            <p:strVal val="#ppt_w"/>
                                          </p:val>
                                        </p:tav>
                                      </p:tavLst>
                                    </p:anim>
                                    <p:anim calcmode="lin" valueType="num">
                                      <p:cBhvr>
                                        <p:cTn dur="500" fill="hold" id="32"/>
                                        <p:tgtEl>
                                          <p:spTgt spid="14"/>
                                        </p:tgtEl>
                                        <p:attrNameLst>
                                          <p:attrName>ppt_h</p:attrName>
                                        </p:attrNameLst>
                                      </p:cBhvr>
                                      <p:tavLst>
                                        <p:tav tm="0">
                                          <p:val>
                                            <p:fltVal val="0"/>
                                          </p:val>
                                        </p:tav>
                                        <p:tav tm="100000">
                                          <p:val>
                                            <p:strVal val="#ppt_h"/>
                                          </p:val>
                                        </p:tav>
                                      </p:tavLst>
                                    </p:anim>
                                    <p:animEffect filter="fade" transition="in">
                                      <p:cBhvr>
                                        <p:cTn dur="500" id="33"/>
                                        <p:tgtEl>
                                          <p:spTgt spid="14"/>
                                        </p:tgtEl>
                                      </p:cBhvr>
                                    </p:animEffect>
                                  </p:childTnLst>
                                </p:cTn>
                              </p:par>
                            </p:childTnLst>
                          </p:cTn>
                        </p:par>
                        <p:par>
                          <p:cTn fill="hold" id="34" nodeType="afterGroup">
                            <p:stCondLst>
                              <p:cond delay="2500"/>
                            </p:stCondLst>
                            <p:childTnLst>
                              <p:par>
                                <p:cTn fill="hold" id="35" nodeType="afterEffect" presetClass="entr" presetID="2" presetSubtype="4">
                                  <p:stCondLst>
                                    <p:cond delay="0"/>
                                  </p:stCondLst>
                                  <p:childTnLst>
                                    <p:set>
                                      <p:cBhvr>
                                        <p:cTn dur="1" fill="hold" id="36">
                                          <p:stCondLst>
                                            <p:cond delay="0"/>
                                          </p:stCondLst>
                                        </p:cTn>
                                        <p:tgtEl>
                                          <p:spTgt spid="9"/>
                                        </p:tgtEl>
                                        <p:attrNameLst>
                                          <p:attrName>style.visibility</p:attrName>
                                        </p:attrNameLst>
                                      </p:cBhvr>
                                      <p:to>
                                        <p:strVal val="visible"/>
                                      </p:to>
                                    </p:set>
                                    <p:anim calcmode="lin" valueType="num">
                                      <p:cBhvr additive="base">
                                        <p:cTn dur="500" fill="hold" id="37"/>
                                        <p:tgtEl>
                                          <p:spTgt spid="9"/>
                                        </p:tgtEl>
                                        <p:attrNameLst>
                                          <p:attrName>ppt_x</p:attrName>
                                        </p:attrNameLst>
                                      </p:cBhvr>
                                      <p:tavLst>
                                        <p:tav tm="0">
                                          <p:val>
                                            <p:strVal val="#ppt_x"/>
                                          </p:val>
                                        </p:tav>
                                        <p:tav tm="100000">
                                          <p:val>
                                            <p:strVal val="#ppt_x"/>
                                          </p:val>
                                        </p:tav>
                                      </p:tavLst>
                                    </p:anim>
                                    <p:anim calcmode="lin" valueType="num">
                                      <p:cBhvr additive="base">
                                        <p:cTn dur="500" fill="hold" id="38"/>
                                        <p:tgtEl>
                                          <p:spTgt spid="9"/>
                                        </p:tgtEl>
                                        <p:attrNameLst>
                                          <p:attrName>ppt_y</p:attrName>
                                        </p:attrNameLst>
                                      </p:cBhvr>
                                      <p:tavLst>
                                        <p:tav tm="0">
                                          <p:val>
                                            <p:strVal val="1+#ppt_h/2"/>
                                          </p:val>
                                        </p:tav>
                                        <p:tav tm="100000">
                                          <p:val>
                                            <p:strVal val="#ppt_y"/>
                                          </p:val>
                                        </p:tav>
                                      </p:tavLst>
                                    </p:anim>
                                  </p:childTnLst>
                                </p:cTn>
                              </p:par>
                              <p:par>
                                <p:cTn fill="hold" id="39" nodeType="withEffect" presetClass="entr" presetID="2" presetSubtype="4">
                                  <p:stCondLst>
                                    <p:cond delay="0"/>
                                  </p:stCondLst>
                                  <p:childTnLst>
                                    <p:set>
                                      <p:cBhvr>
                                        <p:cTn dur="1" fill="hold" id="40">
                                          <p:stCondLst>
                                            <p:cond delay="0"/>
                                          </p:stCondLst>
                                        </p:cTn>
                                        <p:tgtEl>
                                          <p:spTgt spid="13"/>
                                        </p:tgtEl>
                                        <p:attrNameLst>
                                          <p:attrName>style.visibility</p:attrName>
                                        </p:attrNameLst>
                                      </p:cBhvr>
                                      <p:to>
                                        <p:strVal val="visible"/>
                                      </p:to>
                                    </p:set>
                                    <p:anim calcmode="lin" valueType="num">
                                      <p:cBhvr additive="base">
                                        <p:cTn dur="500" fill="hold" id="41"/>
                                        <p:tgtEl>
                                          <p:spTgt spid="13"/>
                                        </p:tgtEl>
                                        <p:attrNameLst>
                                          <p:attrName>ppt_x</p:attrName>
                                        </p:attrNameLst>
                                      </p:cBhvr>
                                      <p:tavLst>
                                        <p:tav tm="0">
                                          <p:val>
                                            <p:strVal val="#ppt_x"/>
                                          </p:val>
                                        </p:tav>
                                        <p:tav tm="100000">
                                          <p:val>
                                            <p:strVal val="#ppt_x"/>
                                          </p:val>
                                        </p:tav>
                                      </p:tavLst>
                                    </p:anim>
                                    <p:anim calcmode="lin" valueType="num">
                                      <p:cBhvr additive="base">
                                        <p:cTn dur="500" fill="hold" id="42"/>
                                        <p:tgtEl>
                                          <p:spTgt spid="13"/>
                                        </p:tgtEl>
                                        <p:attrNameLst>
                                          <p:attrName>ppt_y</p:attrName>
                                        </p:attrNameLst>
                                      </p:cBhvr>
                                      <p:tavLst>
                                        <p:tav tm="0">
                                          <p:val>
                                            <p:strVal val="1+#ppt_h/2"/>
                                          </p:val>
                                        </p:tav>
                                        <p:tav tm="100000">
                                          <p:val>
                                            <p:strVal val="#ppt_y"/>
                                          </p:val>
                                        </p:tav>
                                      </p:tavLst>
                                    </p:anim>
                                  </p:childTnLst>
                                </p:cTn>
                              </p:par>
                              <p:par>
                                <p:cTn fill="hold" id="43" nodeType="withEffect" presetClass="entr" presetID="2" presetSubtype="4">
                                  <p:stCondLst>
                                    <p:cond delay="0"/>
                                  </p:stCondLst>
                                  <p:childTnLst>
                                    <p:set>
                                      <p:cBhvr>
                                        <p:cTn dur="1" fill="hold" id="44">
                                          <p:stCondLst>
                                            <p:cond delay="0"/>
                                          </p:stCondLst>
                                        </p:cTn>
                                        <p:tgtEl>
                                          <p:spTgt spid="18"/>
                                        </p:tgtEl>
                                        <p:attrNameLst>
                                          <p:attrName>style.visibility</p:attrName>
                                        </p:attrNameLst>
                                      </p:cBhvr>
                                      <p:to>
                                        <p:strVal val="visible"/>
                                      </p:to>
                                    </p:set>
                                    <p:anim calcmode="lin" valueType="num">
                                      <p:cBhvr additive="base">
                                        <p:cTn dur="500" fill="hold" id="45"/>
                                        <p:tgtEl>
                                          <p:spTgt spid="18"/>
                                        </p:tgtEl>
                                        <p:attrNameLst>
                                          <p:attrName>ppt_x</p:attrName>
                                        </p:attrNameLst>
                                      </p:cBhvr>
                                      <p:tavLst>
                                        <p:tav tm="0">
                                          <p:val>
                                            <p:strVal val="#ppt_x"/>
                                          </p:val>
                                        </p:tav>
                                        <p:tav tm="100000">
                                          <p:val>
                                            <p:strVal val="#ppt_x"/>
                                          </p:val>
                                        </p:tav>
                                      </p:tavLst>
                                    </p:anim>
                                    <p:anim calcmode="lin" valueType="num">
                                      <p:cBhvr additive="base">
                                        <p:cTn dur="500" fill="hold" id="46"/>
                                        <p:tgtEl>
                                          <p:spTgt spid="18"/>
                                        </p:tgtEl>
                                        <p:attrNameLst>
                                          <p:attrName>ppt_y</p:attrName>
                                        </p:attrNameLst>
                                      </p:cBhvr>
                                      <p:tavLst>
                                        <p:tav tm="0">
                                          <p:val>
                                            <p:strVal val="1+#ppt_h/2"/>
                                          </p:val>
                                        </p:tav>
                                        <p:tav tm="100000">
                                          <p:val>
                                            <p:strVal val="#ppt_y"/>
                                          </p:val>
                                        </p:tav>
                                      </p:tavLst>
                                    </p:anim>
                                  </p:childTnLst>
                                </p:cTn>
                              </p:par>
                              <p:par>
                                <p:cTn fill="hold" id="47" nodeType="withEffect" presetClass="entr" presetID="2" presetSubtype="4">
                                  <p:stCondLst>
                                    <p:cond delay="0"/>
                                  </p:stCondLst>
                                  <p:childTnLst>
                                    <p:set>
                                      <p:cBhvr>
                                        <p:cTn dur="1" fill="hold" id="48">
                                          <p:stCondLst>
                                            <p:cond delay="0"/>
                                          </p:stCondLst>
                                        </p:cTn>
                                        <p:tgtEl>
                                          <p:spTgt spid="21"/>
                                        </p:tgtEl>
                                        <p:attrNameLst>
                                          <p:attrName>style.visibility</p:attrName>
                                        </p:attrNameLst>
                                      </p:cBhvr>
                                      <p:to>
                                        <p:strVal val="visible"/>
                                      </p:to>
                                    </p:set>
                                    <p:anim calcmode="lin" valueType="num">
                                      <p:cBhvr additive="base">
                                        <p:cTn dur="500" fill="hold" id="49"/>
                                        <p:tgtEl>
                                          <p:spTgt spid="21"/>
                                        </p:tgtEl>
                                        <p:attrNameLst>
                                          <p:attrName>ppt_x</p:attrName>
                                        </p:attrNameLst>
                                      </p:cBhvr>
                                      <p:tavLst>
                                        <p:tav tm="0">
                                          <p:val>
                                            <p:strVal val="#ppt_x"/>
                                          </p:val>
                                        </p:tav>
                                        <p:tav tm="100000">
                                          <p:val>
                                            <p:strVal val="#ppt_x"/>
                                          </p:val>
                                        </p:tav>
                                      </p:tavLst>
                                    </p:anim>
                                    <p:anim calcmode="lin" valueType="num">
                                      <p:cBhvr additive="base">
                                        <p:cTn dur="500" fill="hold" id="50"/>
                                        <p:tgtEl>
                                          <p:spTgt spid="21"/>
                                        </p:tgtEl>
                                        <p:attrNameLst>
                                          <p:attrName>ppt_y</p:attrName>
                                        </p:attrNameLst>
                                      </p:cBhvr>
                                      <p:tavLst>
                                        <p:tav tm="0">
                                          <p:val>
                                            <p:strVal val="1+#ppt_h/2"/>
                                          </p:val>
                                        </p:tav>
                                        <p:tav tm="100000">
                                          <p:val>
                                            <p:strVal val="#ppt_y"/>
                                          </p:val>
                                        </p:tav>
                                      </p:tavLst>
                                    </p:anim>
                                  </p:childTnLst>
                                </p:cTn>
                              </p:par>
                              <p:par>
                                <p:cTn fill="hold" id="51" nodeType="withEffect" presetClass="entr" presetID="2" presetSubtype="4">
                                  <p:stCondLst>
                                    <p:cond delay="0"/>
                                  </p:stCondLst>
                                  <p:childTnLst>
                                    <p:set>
                                      <p:cBhvr>
                                        <p:cTn dur="1" fill="hold" id="52">
                                          <p:stCondLst>
                                            <p:cond delay="0"/>
                                          </p:stCondLst>
                                        </p:cTn>
                                        <p:tgtEl>
                                          <p:spTgt spid="24"/>
                                        </p:tgtEl>
                                        <p:attrNameLst>
                                          <p:attrName>style.visibility</p:attrName>
                                        </p:attrNameLst>
                                      </p:cBhvr>
                                      <p:to>
                                        <p:strVal val="visible"/>
                                      </p:to>
                                    </p:set>
                                    <p:anim calcmode="lin" valueType="num">
                                      <p:cBhvr additive="base">
                                        <p:cTn dur="500" fill="hold" id="53"/>
                                        <p:tgtEl>
                                          <p:spTgt spid="24"/>
                                        </p:tgtEl>
                                        <p:attrNameLst>
                                          <p:attrName>ppt_x</p:attrName>
                                        </p:attrNameLst>
                                      </p:cBhvr>
                                      <p:tavLst>
                                        <p:tav tm="0">
                                          <p:val>
                                            <p:strVal val="#ppt_x"/>
                                          </p:val>
                                        </p:tav>
                                        <p:tav tm="100000">
                                          <p:val>
                                            <p:strVal val="#ppt_x"/>
                                          </p:val>
                                        </p:tav>
                                      </p:tavLst>
                                    </p:anim>
                                    <p:anim calcmode="lin" valueType="num">
                                      <p:cBhvr additive="base">
                                        <p:cTn dur="500" fill="hold" id="54"/>
                                        <p:tgtEl>
                                          <p:spTgt spid="24"/>
                                        </p:tgtEl>
                                        <p:attrNameLst>
                                          <p:attrName>ppt_y</p:attrName>
                                        </p:attrNameLst>
                                      </p:cBhvr>
                                      <p:tavLst>
                                        <p:tav tm="0">
                                          <p:val>
                                            <p:strVal val="1+#ppt_h/2"/>
                                          </p:val>
                                        </p:tav>
                                        <p:tav tm="100000">
                                          <p:val>
                                            <p:strVal val="#ppt_y"/>
                                          </p:val>
                                        </p:tav>
                                      </p:tavLst>
                                    </p:anim>
                                  </p:childTnLst>
                                </p:cTn>
                              </p:par>
                              <p:par>
                                <p:cTn fill="hold" id="55" nodeType="withEffect" presetClass="entr" presetID="2" presetSubtype="4">
                                  <p:stCondLst>
                                    <p:cond delay="0"/>
                                  </p:stCondLst>
                                  <p:childTnLst>
                                    <p:set>
                                      <p:cBhvr>
                                        <p:cTn dur="1" fill="hold" id="56">
                                          <p:stCondLst>
                                            <p:cond delay="0"/>
                                          </p:stCondLst>
                                        </p:cTn>
                                        <p:tgtEl>
                                          <p:spTgt spid="27"/>
                                        </p:tgtEl>
                                        <p:attrNameLst>
                                          <p:attrName>style.visibility</p:attrName>
                                        </p:attrNameLst>
                                      </p:cBhvr>
                                      <p:to>
                                        <p:strVal val="visible"/>
                                      </p:to>
                                    </p:set>
                                    <p:anim calcmode="lin" valueType="num">
                                      <p:cBhvr additive="base">
                                        <p:cTn dur="500" fill="hold" id="57"/>
                                        <p:tgtEl>
                                          <p:spTgt spid="27"/>
                                        </p:tgtEl>
                                        <p:attrNameLst>
                                          <p:attrName>ppt_x</p:attrName>
                                        </p:attrNameLst>
                                      </p:cBhvr>
                                      <p:tavLst>
                                        <p:tav tm="0">
                                          <p:val>
                                            <p:strVal val="#ppt_x"/>
                                          </p:val>
                                        </p:tav>
                                        <p:tav tm="100000">
                                          <p:val>
                                            <p:strVal val="#ppt_x"/>
                                          </p:val>
                                        </p:tav>
                                      </p:tavLst>
                                    </p:anim>
                                    <p:anim calcmode="lin" valueType="num">
                                      <p:cBhvr additive="base">
                                        <p:cTn dur="500" fill="hold" id="58"/>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Lst>
  </p:timing>
</p:sld>
</file>

<file path=ppt/slides/slide3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972000" y="1210014"/>
            <a:ext cx="7200000" cy="828000"/>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3492000" y="101201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【第四十二条】</a:t>
            </a:r>
          </a:p>
        </p:txBody>
      </p:sp>
      <p:sp>
        <p:nvSpPr>
          <p:cNvPr id="12" name="矩形 11"/>
          <p:cNvSpPr/>
          <p:nvPr/>
        </p:nvSpPr>
        <p:spPr>
          <a:xfrm>
            <a:off x="1029785" y="1453734"/>
            <a:ext cx="7084431" cy="563880"/>
          </a:xfrm>
          <a:prstGeom prst="rect">
            <a:avLst/>
          </a:prstGeom>
        </p:spPr>
        <p:txBody>
          <a:bodyPr bIns="34290" lIns="68580" rIns="68580" tIns="34290" wrap="square">
            <a:spAutoFit/>
          </a:bodyPr>
          <a:lstStyle/>
          <a:p>
            <a:pPr>
              <a:lnSpc>
                <a:spcPct val="125000"/>
              </a:lnSpc>
              <a:buClr>
                <a:srgbClr val="E20000"/>
              </a:buClr>
            </a:pPr>
            <a:r>
              <a:rPr altLang="en-US" lang="zh-CN" smtClean="0" sz="1300">
                <a:latin charset="-122" panose="020b0503020204020204" pitchFamily="34" typeface="微软雅黑"/>
                <a:ea charset="-122" panose="020b0503020204020204" pitchFamily="34" typeface="微软雅黑"/>
              </a:rPr>
              <a:t>         有关部门、医疗卫生机构应当对传染病做到早发现、早报告、早隔离、早治疗，切断传播途径，防止扩散。</a:t>
            </a:r>
          </a:p>
        </p:txBody>
      </p:sp>
      <p:sp>
        <p:nvSpPr>
          <p:cNvPr id="9" name="Pentagon 35"/>
          <p:cNvSpPr/>
          <p:nvPr/>
        </p:nvSpPr>
        <p:spPr>
          <a:xfrm>
            <a:off x="972000" y="2483879"/>
            <a:ext cx="7200000" cy="828000"/>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3" name="矩形 12"/>
          <p:cNvSpPr/>
          <p:nvPr/>
        </p:nvSpPr>
        <p:spPr>
          <a:xfrm>
            <a:off x="3492000" y="2285879"/>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【第四十三条】</a:t>
            </a:r>
          </a:p>
        </p:txBody>
      </p:sp>
      <p:sp>
        <p:nvSpPr>
          <p:cNvPr id="14" name="矩形 13"/>
          <p:cNvSpPr/>
          <p:nvPr/>
        </p:nvSpPr>
        <p:spPr>
          <a:xfrm>
            <a:off x="1029785" y="2727599"/>
            <a:ext cx="7084431" cy="563880"/>
          </a:xfrm>
          <a:prstGeom prst="rect">
            <a:avLst/>
          </a:prstGeom>
        </p:spPr>
        <p:txBody>
          <a:bodyPr bIns="34290" lIns="68580" rIns="68580" tIns="34290" wrap="square">
            <a:spAutoFit/>
          </a:bodyPr>
          <a:lstStyle/>
          <a:p>
            <a:pPr>
              <a:lnSpc>
                <a:spcPct val="125000"/>
              </a:lnSpc>
              <a:buClr>
                <a:srgbClr val="E20000"/>
              </a:buClr>
            </a:pPr>
            <a:r>
              <a:rPr altLang="en-US" lang="zh-CN" smtClean="0" sz="1300">
                <a:latin charset="-122" panose="020b0503020204020204" pitchFamily="34" typeface="微软雅黑"/>
                <a:ea charset="-122" panose="020b0503020204020204" pitchFamily="34" typeface="微软雅黑"/>
              </a:rPr>
              <a:t>         县级以上各级人民政府应当提供必要资金，保障因突发事件致病、致残的人员得到及时、有效的救治。具体办法由国务院财政部门、卫生行政主管部门和劳动保障行政主管部门制定。</a:t>
            </a:r>
          </a:p>
        </p:txBody>
      </p:sp>
      <p:sp>
        <p:nvSpPr>
          <p:cNvPr id="15" name="Pentagon 35"/>
          <p:cNvSpPr/>
          <p:nvPr/>
        </p:nvSpPr>
        <p:spPr>
          <a:xfrm>
            <a:off x="972000" y="3743878"/>
            <a:ext cx="7200000" cy="1044581"/>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6" name="矩形 15"/>
          <p:cNvSpPr/>
          <p:nvPr/>
        </p:nvSpPr>
        <p:spPr>
          <a:xfrm>
            <a:off x="3492000" y="3545879"/>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【第四十四条】</a:t>
            </a:r>
          </a:p>
        </p:txBody>
      </p:sp>
      <p:sp>
        <p:nvSpPr>
          <p:cNvPr id="17" name="矩形 16"/>
          <p:cNvSpPr/>
          <p:nvPr/>
        </p:nvSpPr>
        <p:spPr>
          <a:xfrm>
            <a:off x="1029785" y="3987598"/>
            <a:ext cx="7084431" cy="811530"/>
          </a:xfrm>
          <a:prstGeom prst="rect">
            <a:avLst/>
          </a:prstGeom>
        </p:spPr>
        <p:txBody>
          <a:bodyPr bIns="34290" lIns="68580" rIns="68580" tIns="34290" wrap="square">
            <a:spAutoFit/>
          </a:bodyPr>
          <a:lstStyle/>
          <a:p>
            <a:pPr>
              <a:lnSpc>
                <a:spcPct val="125000"/>
              </a:lnSpc>
              <a:buClr>
                <a:srgbClr val="E20000"/>
              </a:buClr>
            </a:pPr>
            <a:r>
              <a:rPr altLang="en-US" lang="zh-CN" smtClean="0" sz="1300">
                <a:latin charset="-122" panose="020b0503020204020204" pitchFamily="34" typeface="微软雅黑"/>
                <a:ea charset="-122" panose="020b0503020204020204" pitchFamily="34" typeface="微软雅黑"/>
              </a:rPr>
              <a:t>         在突发事件中需要接受隔离治疗、医学观察措施的病人、疑似病人和传染病病人密切接触者在卫生行政主管部门或者有关机构采取医学措施时应当予以配合；拒绝配合的，由公安机关依法协助强制执行。</a:t>
            </a:r>
          </a:p>
        </p:txBody>
      </p:sp>
    </p:spTree>
    <p:extLst>
      <p:ext uri="{BB962C8B-B14F-4D97-AF65-F5344CB8AC3E}">
        <p14:creationId val="3197482331"/>
      </p:ext>
    </p:extLst>
  </p:cSld>
  <p:clrMapOvr>
    <a:masterClrMapping/>
  </p:clrMapOvr>
  <mc:AlternateContent>
    <mc:Choice Requires="p14">
      <p:transition advTm="4000" p14:dur="1600" spd="slow">
        <p14:gallery dir="l"/>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additive="base">
                                        <p:cTn dur="500" id="13"/>
                                        <p:tgtEl>
                                          <p:spTgt spid="10"/>
                                        </p:tgtEl>
                                        <p:attrNameLst>
                                          <p:attrName>ppt_y</p:attrName>
                                        </p:attrNameLst>
                                      </p:cBhvr>
                                      <p:tavLst>
                                        <p:tav tm="0">
                                          <p:val>
                                            <p:strVal val="#ppt_y-#ppt_h*1.125000"/>
                                          </p:val>
                                        </p:tav>
                                        <p:tav tm="100000">
                                          <p:val>
                                            <p:strVal val="#ppt_y"/>
                                          </p:val>
                                        </p:tav>
                                      </p:tavLst>
                                    </p:anim>
                                    <p:animEffect filter="wipe(down)" transition="in">
                                      <p:cBhvr>
                                        <p:cTn dur="500" id="14"/>
                                        <p:tgtEl>
                                          <p:spTgt spid="10"/>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2"/>
                                        </p:tgtEl>
                                        <p:attrNameLst>
                                          <p:attrName>style.visibility</p:attrName>
                                        </p:attrNameLst>
                                      </p:cBhvr>
                                      <p:to>
                                        <p:strVal val="visible"/>
                                      </p:to>
                                    </p:set>
                                    <p:animEffect filter="wipe(left)" transition="in">
                                      <p:cBhvr>
                                        <p:cTn dur="500" id="18"/>
                                        <p:tgtEl>
                                          <p:spTgt spid="12"/>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13"/>
                                        </p:tgtEl>
                                        <p:attrNameLst>
                                          <p:attrName>style.visibility</p:attrName>
                                        </p:attrNameLst>
                                      </p:cBhvr>
                                      <p:to>
                                        <p:strVal val="visible"/>
                                      </p:to>
                                    </p:set>
                                    <p:anim calcmode="lin" valueType="num">
                                      <p:cBhvr>
                                        <p:cTn dur="500" fill="hold" id="22"/>
                                        <p:tgtEl>
                                          <p:spTgt spid="13"/>
                                        </p:tgtEl>
                                        <p:attrNameLst>
                                          <p:attrName>ppt_w</p:attrName>
                                        </p:attrNameLst>
                                      </p:cBhvr>
                                      <p:tavLst>
                                        <p:tav tm="0">
                                          <p:val>
                                            <p:fltVal val="0"/>
                                          </p:val>
                                        </p:tav>
                                        <p:tav tm="100000">
                                          <p:val>
                                            <p:strVal val="#ppt_w"/>
                                          </p:val>
                                        </p:tav>
                                      </p:tavLst>
                                    </p:anim>
                                    <p:anim calcmode="lin" valueType="num">
                                      <p:cBhvr>
                                        <p:cTn dur="500" fill="hold" id="23"/>
                                        <p:tgtEl>
                                          <p:spTgt spid="13"/>
                                        </p:tgtEl>
                                        <p:attrNameLst>
                                          <p:attrName>ppt_h</p:attrName>
                                        </p:attrNameLst>
                                      </p:cBhvr>
                                      <p:tavLst>
                                        <p:tav tm="0">
                                          <p:val>
                                            <p:fltVal val="0"/>
                                          </p:val>
                                        </p:tav>
                                        <p:tav tm="100000">
                                          <p:val>
                                            <p:strVal val="#ppt_h"/>
                                          </p:val>
                                        </p:tav>
                                      </p:tavLst>
                                    </p:anim>
                                    <p:animEffect filter="fade" transition="in">
                                      <p:cBhvr>
                                        <p:cTn dur="500" id="24"/>
                                        <p:tgtEl>
                                          <p:spTgt spid="13"/>
                                        </p:tgtEl>
                                      </p:cBhvr>
                                    </p:animEffect>
                                  </p:childTnLst>
                                </p:cTn>
                              </p:par>
                            </p:childTnLst>
                          </p:cTn>
                        </p:par>
                        <p:par>
                          <p:cTn fill="hold" id="25" nodeType="afterGroup">
                            <p:stCondLst>
                              <p:cond delay="2000"/>
                            </p:stCondLst>
                            <p:childTnLst>
                              <p:par>
                                <p:cTn fill="hold" grpId="0" id="26" nodeType="afterEffect" presetClass="entr" presetID="12" presetSubtype="1">
                                  <p:stCondLst>
                                    <p:cond delay="0"/>
                                  </p:stCondLst>
                                  <p:childTnLst>
                                    <p:set>
                                      <p:cBhvr>
                                        <p:cTn dur="1" fill="hold" id="27">
                                          <p:stCondLst>
                                            <p:cond delay="0"/>
                                          </p:stCondLst>
                                        </p:cTn>
                                        <p:tgtEl>
                                          <p:spTgt spid="9"/>
                                        </p:tgtEl>
                                        <p:attrNameLst>
                                          <p:attrName>style.visibility</p:attrName>
                                        </p:attrNameLst>
                                      </p:cBhvr>
                                      <p:to>
                                        <p:strVal val="visible"/>
                                      </p:to>
                                    </p:set>
                                    <p:anim calcmode="lin" valueType="num">
                                      <p:cBhvr additive="base">
                                        <p:cTn dur="500" id="28"/>
                                        <p:tgtEl>
                                          <p:spTgt spid="9"/>
                                        </p:tgtEl>
                                        <p:attrNameLst>
                                          <p:attrName>ppt_y</p:attrName>
                                        </p:attrNameLst>
                                      </p:cBhvr>
                                      <p:tavLst>
                                        <p:tav tm="0">
                                          <p:val>
                                            <p:strVal val="#ppt_y-#ppt_h*1.125000"/>
                                          </p:val>
                                        </p:tav>
                                        <p:tav tm="100000">
                                          <p:val>
                                            <p:strVal val="#ppt_y"/>
                                          </p:val>
                                        </p:tav>
                                      </p:tavLst>
                                    </p:anim>
                                    <p:animEffect filter="wipe(down)" transition="in">
                                      <p:cBhvr>
                                        <p:cTn dur="500" id="29"/>
                                        <p:tgtEl>
                                          <p:spTgt spid="9"/>
                                        </p:tgtEl>
                                      </p:cBhvr>
                                    </p:animEffect>
                                  </p:childTnLst>
                                </p:cTn>
                              </p:par>
                            </p:childTnLst>
                          </p:cTn>
                        </p:par>
                        <p:par>
                          <p:cTn fill="hold" id="30" nodeType="afterGroup">
                            <p:stCondLst>
                              <p:cond delay="2500"/>
                            </p:stCondLst>
                            <p:childTnLst>
                              <p:par>
                                <p:cTn fill="hold" grpId="0" id="31" nodeType="afterEffect" presetClass="entr" presetID="22" presetSubtype="8">
                                  <p:stCondLst>
                                    <p:cond delay="0"/>
                                  </p:stCondLst>
                                  <p:childTnLst>
                                    <p:set>
                                      <p:cBhvr>
                                        <p:cTn dur="1" fill="hold" id="32">
                                          <p:stCondLst>
                                            <p:cond delay="0"/>
                                          </p:stCondLst>
                                        </p:cTn>
                                        <p:tgtEl>
                                          <p:spTgt spid="14"/>
                                        </p:tgtEl>
                                        <p:attrNameLst>
                                          <p:attrName>style.visibility</p:attrName>
                                        </p:attrNameLst>
                                      </p:cBhvr>
                                      <p:to>
                                        <p:strVal val="visible"/>
                                      </p:to>
                                    </p:set>
                                    <p:animEffect filter="wipe(left)" transition="in">
                                      <p:cBhvr>
                                        <p:cTn dur="500" id="33"/>
                                        <p:tgtEl>
                                          <p:spTgt spid="14"/>
                                        </p:tgtEl>
                                      </p:cBhvr>
                                    </p:animEffect>
                                  </p:childTnLst>
                                </p:cTn>
                              </p:par>
                            </p:childTnLst>
                          </p:cTn>
                        </p:par>
                        <p:par>
                          <p:cTn fill="hold" id="34" nodeType="afterGroup">
                            <p:stCondLst>
                              <p:cond delay="3000"/>
                            </p:stCondLst>
                            <p:childTnLst>
                              <p:par>
                                <p:cTn fill="hold" grpId="0" id="35" nodeType="afterEffect" presetClass="entr" presetID="53" presetSubtype="0">
                                  <p:stCondLst>
                                    <p:cond delay="0"/>
                                  </p:stCondLst>
                                  <p:childTnLst>
                                    <p:set>
                                      <p:cBhvr>
                                        <p:cTn dur="1" fill="hold" id="36">
                                          <p:stCondLst>
                                            <p:cond delay="0"/>
                                          </p:stCondLst>
                                        </p:cTn>
                                        <p:tgtEl>
                                          <p:spTgt spid="16"/>
                                        </p:tgtEl>
                                        <p:attrNameLst>
                                          <p:attrName>style.visibility</p:attrName>
                                        </p:attrNameLst>
                                      </p:cBhvr>
                                      <p:to>
                                        <p:strVal val="visible"/>
                                      </p:to>
                                    </p:set>
                                    <p:anim calcmode="lin" valueType="num">
                                      <p:cBhvr>
                                        <p:cTn dur="500" fill="hold" id="37"/>
                                        <p:tgtEl>
                                          <p:spTgt spid="16"/>
                                        </p:tgtEl>
                                        <p:attrNameLst>
                                          <p:attrName>ppt_w</p:attrName>
                                        </p:attrNameLst>
                                      </p:cBhvr>
                                      <p:tavLst>
                                        <p:tav tm="0">
                                          <p:val>
                                            <p:fltVal val="0"/>
                                          </p:val>
                                        </p:tav>
                                        <p:tav tm="100000">
                                          <p:val>
                                            <p:strVal val="#ppt_w"/>
                                          </p:val>
                                        </p:tav>
                                      </p:tavLst>
                                    </p:anim>
                                    <p:anim calcmode="lin" valueType="num">
                                      <p:cBhvr>
                                        <p:cTn dur="500" fill="hold" id="38"/>
                                        <p:tgtEl>
                                          <p:spTgt spid="16"/>
                                        </p:tgtEl>
                                        <p:attrNameLst>
                                          <p:attrName>ppt_h</p:attrName>
                                        </p:attrNameLst>
                                      </p:cBhvr>
                                      <p:tavLst>
                                        <p:tav tm="0">
                                          <p:val>
                                            <p:fltVal val="0"/>
                                          </p:val>
                                        </p:tav>
                                        <p:tav tm="100000">
                                          <p:val>
                                            <p:strVal val="#ppt_h"/>
                                          </p:val>
                                        </p:tav>
                                      </p:tavLst>
                                    </p:anim>
                                    <p:animEffect filter="fade" transition="in">
                                      <p:cBhvr>
                                        <p:cTn dur="500" id="39"/>
                                        <p:tgtEl>
                                          <p:spTgt spid="16"/>
                                        </p:tgtEl>
                                      </p:cBhvr>
                                    </p:animEffect>
                                  </p:childTnLst>
                                </p:cTn>
                              </p:par>
                            </p:childTnLst>
                          </p:cTn>
                        </p:par>
                        <p:par>
                          <p:cTn fill="hold" id="40" nodeType="afterGroup">
                            <p:stCondLst>
                              <p:cond delay="3500"/>
                            </p:stCondLst>
                            <p:childTnLst>
                              <p:par>
                                <p:cTn fill="hold" grpId="0" id="41" nodeType="afterEffect" presetClass="entr" presetID="12" presetSubtype="1">
                                  <p:stCondLst>
                                    <p:cond delay="0"/>
                                  </p:stCondLst>
                                  <p:childTnLst>
                                    <p:set>
                                      <p:cBhvr>
                                        <p:cTn dur="1" fill="hold" id="42">
                                          <p:stCondLst>
                                            <p:cond delay="0"/>
                                          </p:stCondLst>
                                        </p:cTn>
                                        <p:tgtEl>
                                          <p:spTgt spid="15"/>
                                        </p:tgtEl>
                                        <p:attrNameLst>
                                          <p:attrName>style.visibility</p:attrName>
                                        </p:attrNameLst>
                                      </p:cBhvr>
                                      <p:to>
                                        <p:strVal val="visible"/>
                                      </p:to>
                                    </p:set>
                                    <p:anim calcmode="lin" valueType="num">
                                      <p:cBhvr additive="base">
                                        <p:cTn dur="500" id="43"/>
                                        <p:tgtEl>
                                          <p:spTgt spid="15"/>
                                        </p:tgtEl>
                                        <p:attrNameLst>
                                          <p:attrName>ppt_y</p:attrName>
                                        </p:attrNameLst>
                                      </p:cBhvr>
                                      <p:tavLst>
                                        <p:tav tm="0">
                                          <p:val>
                                            <p:strVal val="#ppt_y-#ppt_h*1.125000"/>
                                          </p:val>
                                        </p:tav>
                                        <p:tav tm="100000">
                                          <p:val>
                                            <p:strVal val="#ppt_y"/>
                                          </p:val>
                                        </p:tav>
                                      </p:tavLst>
                                    </p:anim>
                                    <p:animEffect filter="wipe(down)" transition="in">
                                      <p:cBhvr>
                                        <p:cTn dur="500" id="44"/>
                                        <p:tgtEl>
                                          <p:spTgt spid="15"/>
                                        </p:tgtEl>
                                      </p:cBhvr>
                                    </p:animEffect>
                                  </p:childTnLst>
                                </p:cTn>
                              </p:par>
                            </p:childTnLst>
                          </p:cTn>
                        </p:par>
                        <p:par>
                          <p:cTn fill="hold" id="45" nodeType="afterGroup">
                            <p:stCondLst>
                              <p:cond delay="4000"/>
                            </p:stCondLst>
                            <p:childTnLst>
                              <p:par>
                                <p:cTn fill="hold" grpId="0" id="46" nodeType="afterEffect" presetClass="entr" presetID="22" presetSubtype="8">
                                  <p:stCondLst>
                                    <p:cond delay="0"/>
                                  </p:stCondLst>
                                  <p:childTnLst>
                                    <p:set>
                                      <p:cBhvr>
                                        <p:cTn dur="1" fill="hold" id="47">
                                          <p:stCondLst>
                                            <p:cond delay="0"/>
                                          </p:stCondLst>
                                        </p:cTn>
                                        <p:tgtEl>
                                          <p:spTgt spid="17"/>
                                        </p:tgtEl>
                                        <p:attrNameLst>
                                          <p:attrName>style.visibility</p:attrName>
                                        </p:attrNameLst>
                                      </p:cBhvr>
                                      <p:to>
                                        <p:strVal val="visible"/>
                                      </p:to>
                                    </p:set>
                                    <p:animEffect filter="wipe(left)" transition="in">
                                      <p:cBhvr>
                                        <p:cTn dur="500" id="48"/>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9"/>
      <p:bldP grpId="0" spid="13"/>
      <p:bldP grpId="0" spid="14"/>
      <p:bldP grpId="0" spid="15"/>
      <p:bldP grpId="0" spid="16"/>
      <p:bldP grpId="0" spid="17"/>
    </p:bldLst>
  </p:timing>
</p:sld>
</file>

<file path=ppt/slides/slide3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p:cNvPicPr>
            <a:picLocks noChangeAspect="1"/>
          </p:cNvPicPr>
          <p:nvPr/>
        </p:nvPicPr>
        <p:blipFill>
          <a:blip r:embed="rId3">
            <a:extLst>
              <a:ext uri="{28A0092B-C50C-407E-A947-70E740481C1C}">
                <a14:useLocalDpi val="0"/>
              </a:ext>
            </a:extLst>
          </a:blip>
          <a:stretch>
            <a:fillRect/>
          </a:stretch>
        </p:blipFill>
        <p:spPr>
          <a:xfrm>
            <a:off x="3850129" y="638776"/>
            <a:ext cx="5293871" cy="2320994"/>
          </a:xfrm>
          <a:prstGeom prst="rect">
            <a:avLst/>
          </a:prstGeom>
        </p:spPr>
      </p:pic>
      <p:pic>
        <p:nvPicPr>
          <p:cNvPr id="2" name="图片 1"/>
          <p:cNvPicPr>
            <a:picLocks noChangeAspect="1"/>
          </p:cNvPicPr>
          <p:nvPr/>
        </p:nvPicPr>
        <p:blipFill>
          <a:blip r:embed="rId4">
            <a:extLst>
              <a:ext uri="{28A0092B-C50C-407E-A947-70E740481C1C}">
                <a14:useLocalDpi val="0"/>
              </a:ext>
            </a:extLst>
          </a:blip>
          <a:stretch>
            <a:fillRect/>
          </a:stretch>
        </p:blipFill>
        <p:spPr>
          <a:xfrm>
            <a:off x="838" y="707700"/>
            <a:ext cx="9144000" cy="4435800"/>
          </a:xfrm>
          <a:prstGeom prst="rect">
            <a:avLst/>
          </a:prstGeom>
        </p:spPr>
      </p:pic>
      <p:pic>
        <p:nvPicPr>
          <p:cNvPr id="3" name="图片 2"/>
          <p:cNvPicPr>
            <a:picLocks noChangeAspect="1"/>
          </p:cNvPicPr>
          <p:nvPr/>
        </p:nvPicPr>
        <p:blipFill>
          <a:blip r:embed="rId5">
            <a:extLst>
              <a:ext uri="{28A0092B-C50C-407E-A947-70E740481C1C}">
                <a14:useLocalDpi val="0"/>
              </a:ext>
            </a:extLst>
          </a:blip>
          <a:stretch>
            <a:fillRect/>
          </a:stretch>
        </p:blipFill>
        <p:spPr>
          <a:xfrm>
            <a:off x="5201203" y="-199"/>
            <a:ext cx="3949591" cy="1581350"/>
          </a:xfrm>
          <a:prstGeom prst="rect">
            <a:avLst/>
          </a:prstGeom>
        </p:spPr>
      </p:pic>
      <p:pic>
        <p:nvPicPr>
          <p:cNvPr id="42" name="图片 41"/>
          <p:cNvPicPr>
            <a:picLocks noChangeAspect="1"/>
          </p:cNvPicPr>
          <p:nvPr/>
        </p:nvPicPr>
        <p:blipFill>
          <a:blip r:embed="rId6">
            <a:extLst>
              <a:ext uri="{28A0092B-C50C-407E-A947-70E740481C1C}">
                <a14:useLocalDpi val="0"/>
              </a:ext>
            </a:extLst>
          </a:blip>
          <a:stretch>
            <a:fillRect/>
          </a:stretch>
        </p:blipFill>
        <p:spPr>
          <a:xfrm>
            <a:off x="665379" y="2638062"/>
            <a:ext cx="1773021" cy="1838688"/>
          </a:xfrm>
          <a:prstGeom prst="rect">
            <a:avLst/>
          </a:prstGeom>
        </p:spPr>
      </p:pic>
      <p:pic>
        <p:nvPicPr>
          <p:cNvPr id="12" name="图片 11"/>
          <p:cNvPicPr>
            <a:picLocks noChangeAspect="1"/>
          </p:cNvPicPr>
          <p:nvPr/>
        </p:nvPicPr>
        <p:blipFill>
          <a:blip r:embed="rId7">
            <a:extLst>
              <a:ext uri="{28A0092B-C50C-407E-A947-70E740481C1C}">
                <a14:useLocalDpi val="0"/>
              </a:ext>
            </a:extLst>
          </a:blip>
          <a:stretch>
            <a:fillRect/>
          </a:stretch>
        </p:blipFill>
        <p:spPr>
          <a:xfrm>
            <a:off x="4520283" y="2829267"/>
            <a:ext cx="1754211" cy="670241"/>
          </a:xfrm>
          <a:prstGeom prst="rect">
            <a:avLst/>
          </a:prstGeom>
        </p:spPr>
      </p:pic>
      <p:sp>
        <p:nvSpPr>
          <p:cNvPr id="30" name="TextBox 32">
            <a:hlinkClick action="ppaction://hlinkshowjump?jump=nextslide"/>
          </p:cNvPr>
          <p:cNvSpPr txBox="1">
            <a:spLocks noChangeArrowheads="1"/>
          </p:cNvSpPr>
          <p:nvPr/>
        </p:nvSpPr>
        <p:spPr bwMode="auto">
          <a:xfrm>
            <a:off x="2289750" y="2712571"/>
            <a:ext cx="2240280"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typeface="Arial"/>
                <a:ea charset="-122" pitchFamily="2" typeface="宋体"/>
              </a:defRPr>
            </a:lvl1pPr>
            <a:lvl2pPr indent="-285750" marL="742950">
              <a:defRPr>
                <a:solidFill>
                  <a:schemeClr val="tx1"/>
                </a:solidFill>
                <a:latin typeface="Arial"/>
                <a:ea charset="-122" pitchFamily="2" typeface="宋体"/>
              </a:defRPr>
            </a:lvl2pPr>
            <a:lvl3pPr indent="-228600" marL="1143000">
              <a:defRPr>
                <a:solidFill>
                  <a:schemeClr val="tx1"/>
                </a:solidFill>
                <a:latin typeface="Arial"/>
                <a:ea charset="-122" pitchFamily="2" typeface="宋体"/>
              </a:defRPr>
            </a:lvl3pPr>
            <a:lvl4pPr indent="-228600" marL="1600200">
              <a:defRPr>
                <a:solidFill>
                  <a:schemeClr val="tx1"/>
                </a:solidFill>
                <a:latin typeface="Arial"/>
                <a:ea charset="-122" pitchFamily="2" typeface="宋体"/>
              </a:defRPr>
            </a:lvl4pPr>
            <a:lvl5pPr indent="-228600" marL="2057400">
              <a:defRPr>
                <a:solidFill>
                  <a:schemeClr val="tx1"/>
                </a:solidFill>
                <a:latin typeface="Arial"/>
                <a:ea charset="-122" pitchFamily="2" typeface="宋体"/>
              </a:defRPr>
            </a:lvl5pPr>
            <a:lvl6pPr eaLnBrk="0" fontAlgn="base" hangingPunct="0" indent="-228600" marL="2514600">
              <a:spcBef>
                <a:spcPct val="0"/>
              </a:spcBef>
              <a:spcAft>
                <a:spcPct val="0"/>
              </a:spcAft>
              <a:defRPr>
                <a:solidFill>
                  <a:schemeClr val="tx1"/>
                </a:solidFill>
                <a:latin typeface="Arial"/>
                <a:ea charset="-122" pitchFamily="2" typeface="宋体"/>
              </a:defRPr>
            </a:lvl6pPr>
            <a:lvl7pPr eaLnBrk="0" fontAlgn="base" hangingPunct="0" indent="-228600" marL="2971800">
              <a:spcBef>
                <a:spcPct val="0"/>
              </a:spcBef>
              <a:spcAft>
                <a:spcPct val="0"/>
              </a:spcAft>
              <a:defRPr>
                <a:solidFill>
                  <a:schemeClr val="tx1"/>
                </a:solidFill>
                <a:latin typeface="Arial"/>
                <a:ea charset="-122" pitchFamily="2" typeface="宋体"/>
              </a:defRPr>
            </a:lvl7pPr>
            <a:lvl8pPr eaLnBrk="0" fontAlgn="base" hangingPunct="0" indent="-228600" marL="3429000">
              <a:spcBef>
                <a:spcPct val="0"/>
              </a:spcBef>
              <a:spcAft>
                <a:spcPct val="0"/>
              </a:spcAft>
              <a:defRPr>
                <a:solidFill>
                  <a:schemeClr val="tx1"/>
                </a:solidFill>
                <a:latin typeface="Arial"/>
                <a:ea charset="-122" pitchFamily="2" typeface="宋体"/>
              </a:defRPr>
            </a:lvl8pPr>
            <a:lvl9pPr eaLnBrk="0" fontAlgn="base" hangingPunct="0" indent="-228600" marL="3886200">
              <a:spcBef>
                <a:spcPct val="0"/>
              </a:spcBef>
              <a:spcAft>
                <a:spcPct val="0"/>
              </a:spcAft>
              <a:defRPr>
                <a:solidFill>
                  <a:schemeClr val="tx1"/>
                </a:solidFill>
                <a:latin typeface="Arial"/>
                <a:ea charset="-122" pitchFamily="2" typeface="宋体"/>
              </a:defRPr>
            </a:lvl9pPr>
          </a:lstStyle>
          <a:p>
            <a:r>
              <a:rPr altLang="en-US" b="1" lang="zh-CN" smtClean="0" spc="600" sz="4800">
                <a:solidFill>
                  <a:schemeClr val="accent2">
                    <a:lumMod val="20000"/>
                    <a:lumOff val="80000"/>
                  </a:schemeClr>
                </a:solidFill>
                <a:latin charset="-122" panose="020b0503020204020204" pitchFamily="34" typeface="微软雅黑"/>
                <a:ea charset="-122" panose="020b0503020204020204" pitchFamily="34" typeface="微软雅黑"/>
              </a:rPr>
              <a:t>第五章</a:t>
            </a:r>
          </a:p>
        </p:txBody>
      </p:sp>
      <p:sp>
        <p:nvSpPr>
          <p:cNvPr id="31" name="文本框 30"/>
          <p:cNvSpPr txBox="1"/>
          <p:nvPr/>
        </p:nvSpPr>
        <p:spPr>
          <a:xfrm>
            <a:off x="2213550" y="3401020"/>
            <a:ext cx="4145280" cy="914400"/>
          </a:xfrm>
          <a:prstGeom prst="rect">
            <a:avLst/>
          </a:prstGeom>
          <a:noFill/>
        </p:spPr>
        <p:txBody>
          <a:bodyPr rtlCol="0" wrap="none">
            <a:spAutoFit/>
          </a:bodyPr>
          <a:lstStyle/>
          <a:p>
            <a:r>
              <a:rPr altLang="en-US" lang="zh-CN" smtClean="0" sz="5400">
                <a:solidFill>
                  <a:schemeClr val="accent2">
                    <a:lumMod val="20000"/>
                    <a:lumOff val="80000"/>
                  </a:schemeClr>
                </a:solidFill>
                <a:latin charset="-122" panose="020b0503020204020204" pitchFamily="34" typeface="微软雅黑"/>
                <a:ea charset="-122" panose="020b0503020204020204" pitchFamily="34" typeface="微软雅黑"/>
              </a:rPr>
              <a:t>法  律  责  任</a:t>
            </a:r>
          </a:p>
        </p:txBody>
      </p:sp>
    </p:spTree>
    <p:extLst>
      <p:ext uri="{BB962C8B-B14F-4D97-AF65-F5344CB8AC3E}">
        <p14:creationId val="238627339"/>
      </p:ext>
    </p:extLst>
  </p:cSld>
  <p:clrMapOvr>
    <a:masterClrMapping/>
  </p:clrMapOvr>
  <mc:AlternateContent>
    <mc:Choice Requires="p14">
      <p:transition advTm="6000" p14:dur="1600" spd="slow">
        <p14:gallery dir="l"/>
      </p:transition>
    </mc:Choice>
    <mc:Fallback>
      <p:transition advTm="6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id="5" nodeType="with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1000" fill="hold" id="7"/>
                                        <p:tgtEl>
                                          <p:spTgt spid="2"/>
                                        </p:tgtEl>
                                        <p:attrNameLst>
                                          <p:attrName>ppt_x</p:attrName>
                                        </p:attrNameLst>
                                      </p:cBhvr>
                                      <p:tavLst>
                                        <p:tav tm="0">
                                          <p:val>
                                            <p:strVal val="#ppt_x"/>
                                          </p:val>
                                        </p:tav>
                                        <p:tav tm="100000">
                                          <p:val>
                                            <p:strVal val="#ppt_x"/>
                                          </p:val>
                                        </p:tav>
                                      </p:tavLst>
                                    </p:anim>
                                    <p:anim calcmode="lin" valueType="num">
                                      <p:cBhvr additive="base">
                                        <p:cTn dur="1000" fill="hold" id="8"/>
                                        <p:tgtEl>
                                          <p:spTgt spid="2"/>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1">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additive="base">
                                        <p:cTn dur="1000" fill="hold" id="11"/>
                                        <p:tgtEl>
                                          <p:spTgt spid="3"/>
                                        </p:tgtEl>
                                        <p:attrNameLst>
                                          <p:attrName>ppt_x</p:attrName>
                                        </p:attrNameLst>
                                      </p:cBhvr>
                                      <p:tavLst>
                                        <p:tav tm="0">
                                          <p:val>
                                            <p:strVal val="#ppt_x"/>
                                          </p:val>
                                        </p:tav>
                                        <p:tav tm="100000">
                                          <p:val>
                                            <p:strVal val="#ppt_x"/>
                                          </p:val>
                                        </p:tav>
                                      </p:tavLst>
                                    </p:anim>
                                    <p:anim calcmode="lin" valueType="num">
                                      <p:cBhvr additive="base">
                                        <p:cTn dur="1000" fill="hold" id="12"/>
                                        <p:tgtEl>
                                          <p:spTgt spid="3"/>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fill="hold" id="14" nodeType="afterEffect" presetClass="entr" presetID="12" presetSubtype="4">
                                  <p:stCondLst>
                                    <p:cond delay="0"/>
                                  </p:stCondLst>
                                  <p:childTnLst>
                                    <p:set>
                                      <p:cBhvr>
                                        <p:cTn dur="1" fill="hold" id="15">
                                          <p:stCondLst>
                                            <p:cond delay="0"/>
                                          </p:stCondLst>
                                        </p:cTn>
                                        <p:tgtEl>
                                          <p:spTgt spid="7"/>
                                        </p:tgtEl>
                                        <p:attrNameLst>
                                          <p:attrName>style.visibility</p:attrName>
                                        </p:attrNameLst>
                                      </p:cBhvr>
                                      <p:to>
                                        <p:strVal val="visible"/>
                                      </p:to>
                                    </p:set>
                                    <p:anim calcmode="lin" valueType="num">
                                      <p:cBhvr additive="base">
                                        <p:cTn dur="500" id="16"/>
                                        <p:tgtEl>
                                          <p:spTgt spid="7"/>
                                        </p:tgtEl>
                                        <p:attrNameLst>
                                          <p:attrName>ppt_y</p:attrName>
                                        </p:attrNameLst>
                                      </p:cBhvr>
                                      <p:tavLst>
                                        <p:tav tm="0">
                                          <p:val>
                                            <p:strVal val="#ppt_y+#ppt_h*1.125000"/>
                                          </p:val>
                                        </p:tav>
                                        <p:tav tm="100000">
                                          <p:val>
                                            <p:strVal val="#ppt_y"/>
                                          </p:val>
                                        </p:tav>
                                      </p:tavLst>
                                    </p:anim>
                                    <p:animEffect filter="wipe(up)" transition="in">
                                      <p:cBhvr>
                                        <p:cTn dur="500" id="17"/>
                                        <p:tgtEl>
                                          <p:spTgt spid="7"/>
                                        </p:tgtEl>
                                      </p:cBhvr>
                                    </p:animEffect>
                                  </p:childTnLst>
                                </p:cTn>
                              </p:par>
                            </p:childTnLst>
                          </p:cTn>
                        </p:par>
                        <p:par>
                          <p:cTn fill="hold" id="18" nodeType="afterGroup">
                            <p:stCondLst>
                              <p:cond delay="1500"/>
                            </p:stCondLst>
                            <p:childTnLst>
                              <p:par>
                                <p:cTn fill="hold" id="19" nodeType="afterEffect" presetClass="entr" presetID="53" presetSubtype="0">
                                  <p:stCondLst>
                                    <p:cond delay="0"/>
                                  </p:stCondLst>
                                  <p:childTnLst>
                                    <p:set>
                                      <p:cBhvr>
                                        <p:cTn dur="1" fill="hold" id="20">
                                          <p:stCondLst>
                                            <p:cond delay="0"/>
                                          </p:stCondLst>
                                        </p:cTn>
                                        <p:tgtEl>
                                          <p:spTgt spid="42"/>
                                        </p:tgtEl>
                                        <p:attrNameLst>
                                          <p:attrName>style.visibility</p:attrName>
                                        </p:attrNameLst>
                                      </p:cBhvr>
                                      <p:to>
                                        <p:strVal val="visible"/>
                                      </p:to>
                                    </p:set>
                                    <p:anim calcmode="lin" valueType="num">
                                      <p:cBhvr>
                                        <p:cTn dur="500" fill="hold" id="21"/>
                                        <p:tgtEl>
                                          <p:spTgt spid="42"/>
                                        </p:tgtEl>
                                        <p:attrNameLst>
                                          <p:attrName>ppt_w</p:attrName>
                                        </p:attrNameLst>
                                      </p:cBhvr>
                                      <p:tavLst>
                                        <p:tav tm="0">
                                          <p:val>
                                            <p:fltVal val="0"/>
                                          </p:val>
                                        </p:tav>
                                        <p:tav tm="100000">
                                          <p:val>
                                            <p:strVal val="#ppt_w"/>
                                          </p:val>
                                        </p:tav>
                                      </p:tavLst>
                                    </p:anim>
                                    <p:anim calcmode="lin" valueType="num">
                                      <p:cBhvr>
                                        <p:cTn dur="500" fill="hold" id="22"/>
                                        <p:tgtEl>
                                          <p:spTgt spid="42"/>
                                        </p:tgtEl>
                                        <p:attrNameLst>
                                          <p:attrName>ppt_h</p:attrName>
                                        </p:attrNameLst>
                                      </p:cBhvr>
                                      <p:tavLst>
                                        <p:tav tm="0">
                                          <p:val>
                                            <p:fltVal val="0"/>
                                          </p:val>
                                        </p:tav>
                                        <p:tav tm="100000">
                                          <p:val>
                                            <p:strVal val="#ppt_h"/>
                                          </p:val>
                                        </p:tav>
                                      </p:tavLst>
                                    </p:anim>
                                    <p:animEffect filter="fade" transition="in">
                                      <p:cBhvr>
                                        <p:cTn dur="500" id="23"/>
                                        <p:tgtEl>
                                          <p:spTgt spid="42"/>
                                        </p:tgtEl>
                                      </p:cBhvr>
                                    </p:animEffect>
                                  </p:childTnLst>
                                </p:cTn>
                              </p:par>
                              <p:par>
                                <p:cTn fill="hold" id="24" nodeType="withEffect" presetClass="entr" presetID="2" presetSubtype="3">
                                  <p:stCondLst>
                                    <p:cond delay="0"/>
                                  </p:stCondLst>
                                  <p:childTnLst>
                                    <p:set>
                                      <p:cBhvr>
                                        <p:cTn dur="1" fill="hold" id="25">
                                          <p:stCondLst>
                                            <p:cond delay="0"/>
                                          </p:stCondLst>
                                        </p:cTn>
                                        <p:tgtEl>
                                          <p:spTgt spid="12"/>
                                        </p:tgtEl>
                                        <p:attrNameLst>
                                          <p:attrName>style.visibility</p:attrName>
                                        </p:attrNameLst>
                                      </p:cBhvr>
                                      <p:to>
                                        <p:strVal val="visible"/>
                                      </p:to>
                                    </p:set>
                                    <p:anim calcmode="lin" valueType="num">
                                      <p:cBhvr additive="base">
                                        <p:cTn dur="500" fill="hold" id="26"/>
                                        <p:tgtEl>
                                          <p:spTgt spid="12"/>
                                        </p:tgtEl>
                                        <p:attrNameLst>
                                          <p:attrName>ppt_x</p:attrName>
                                        </p:attrNameLst>
                                      </p:cBhvr>
                                      <p:tavLst>
                                        <p:tav tm="0">
                                          <p:val>
                                            <p:strVal val="1+#ppt_w/2"/>
                                          </p:val>
                                        </p:tav>
                                        <p:tav tm="100000">
                                          <p:val>
                                            <p:strVal val="#ppt_x"/>
                                          </p:val>
                                        </p:tav>
                                      </p:tavLst>
                                    </p:anim>
                                    <p:anim calcmode="lin" valueType="num">
                                      <p:cBhvr additive="base">
                                        <p:cTn dur="500" fill="hold" id="27"/>
                                        <p:tgtEl>
                                          <p:spTgt spid="12"/>
                                        </p:tgtEl>
                                        <p:attrNameLst>
                                          <p:attrName>ppt_y</p:attrName>
                                        </p:attrNameLst>
                                      </p:cBhvr>
                                      <p:tavLst>
                                        <p:tav tm="0">
                                          <p:val>
                                            <p:strVal val="0-#ppt_h/2"/>
                                          </p:val>
                                        </p:tav>
                                        <p:tav tm="100000">
                                          <p:val>
                                            <p:strVal val="#ppt_y"/>
                                          </p:val>
                                        </p:tav>
                                      </p:tavLst>
                                    </p:anim>
                                  </p:childTnLst>
                                </p:cTn>
                              </p:par>
                            </p:childTnLst>
                          </p:cTn>
                        </p:par>
                        <p:par>
                          <p:cTn fill="hold" id="28" nodeType="afterGroup">
                            <p:stCondLst>
                              <p:cond delay="2000"/>
                            </p:stCondLst>
                            <p:childTnLst>
                              <p:par>
                                <p:cTn fill="hold" grpId="0" id="29" nodeType="afterEffect" presetClass="entr" presetID="53" presetSubtype="0">
                                  <p:stCondLst>
                                    <p:cond delay="0"/>
                                  </p:stCondLst>
                                  <p:childTnLst>
                                    <p:set>
                                      <p:cBhvr>
                                        <p:cTn dur="1" fill="hold" id="30">
                                          <p:stCondLst>
                                            <p:cond delay="0"/>
                                          </p:stCondLst>
                                        </p:cTn>
                                        <p:tgtEl>
                                          <p:spTgt spid="30"/>
                                        </p:tgtEl>
                                        <p:attrNameLst>
                                          <p:attrName>style.visibility</p:attrName>
                                        </p:attrNameLst>
                                      </p:cBhvr>
                                      <p:to>
                                        <p:strVal val="visible"/>
                                      </p:to>
                                    </p:set>
                                    <p:anim calcmode="lin" valueType="num">
                                      <p:cBhvr>
                                        <p:cTn dur="500" fill="hold" id="31"/>
                                        <p:tgtEl>
                                          <p:spTgt spid="30"/>
                                        </p:tgtEl>
                                        <p:attrNameLst>
                                          <p:attrName>ppt_w</p:attrName>
                                        </p:attrNameLst>
                                      </p:cBhvr>
                                      <p:tavLst>
                                        <p:tav tm="0">
                                          <p:val>
                                            <p:fltVal val="0"/>
                                          </p:val>
                                        </p:tav>
                                        <p:tav tm="100000">
                                          <p:val>
                                            <p:strVal val="#ppt_w"/>
                                          </p:val>
                                        </p:tav>
                                      </p:tavLst>
                                    </p:anim>
                                    <p:anim calcmode="lin" valueType="num">
                                      <p:cBhvr>
                                        <p:cTn dur="500" fill="hold" id="32"/>
                                        <p:tgtEl>
                                          <p:spTgt spid="30"/>
                                        </p:tgtEl>
                                        <p:attrNameLst>
                                          <p:attrName>ppt_h</p:attrName>
                                        </p:attrNameLst>
                                      </p:cBhvr>
                                      <p:tavLst>
                                        <p:tav tm="0">
                                          <p:val>
                                            <p:fltVal val="0"/>
                                          </p:val>
                                        </p:tav>
                                        <p:tav tm="100000">
                                          <p:val>
                                            <p:strVal val="#ppt_h"/>
                                          </p:val>
                                        </p:tav>
                                      </p:tavLst>
                                    </p:anim>
                                    <p:animEffect filter="fade" transition="in">
                                      <p:cBhvr>
                                        <p:cTn dur="500" id="33"/>
                                        <p:tgtEl>
                                          <p:spTgt spid="30"/>
                                        </p:tgtEl>
                                      </p:cBhvr>
                                    </p:animEffect>
                                  </p:childTnLst>
                                </p:cTn>
                              </p:par>
                            </p:childTnLst>
                          </p:cTn>
                        </p:par>
                        <p:par>
                          <p:cTn fill="hold" id="34" nodeType="afterGroup">
                            <p:stCondLst>
                              <p:cond delay="2500"/>
                            </p:stCondLst>
                            <p:childTnLst>
                              <p:par>
                                <p:cTn fill="hold" grpId="0" id="35" nodeType="afterEffect" presetClass="entr" presetID="22" presetSubtype="8">
                                  <p:stCondLst>
                                    <p:cond delay="0"/>
                                  </p:stCondLst>
                                  <p:childTnLst>
                                    <p:set>
                                      <p:cBhvr>
                                        <p:cTn dur="1" fill="hold" id="36">
                                          <p:stCondLst>
                                            <p:cond delay="0"/>
                                          </p:stCondLst>
                                        </p:cTn>
                                        <p:tgtEl>
                                          <p:spTgt spid="31"/>
                                        </p:tgtEl>
                                        <p:attrNameLst>
                                          <p:attrName>style.visibility</p:attrName>
                                        </p:attrNameLst>
                                      </p:cBhvr>
                                      <p:to>
                                        <p:strVal val="visible"/>
                                      </p:to>
                                    </p:set>
                                    <p:animEffect filter="wipe(left)" transition="in">
                                      <p:cBhvr>
                                        <p:cTn dur="500" id="37"/>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
      <p:bldP grpId="0" spid="31"/>
    </p:bldLst>
  </p:timing>
</p:sld>
</file>

<file path=ppt/slides/slide3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972000" y="1187154"/>
            <a:ext cx="7200000" cy="1585582"/>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3492000" y="98915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【第四十五条】</a:t>
            </a:r>
          </a:p>
        </p:txBody>
      </p:sp>
      <p:sp>
        <p:nvSpPr>
          <p:cNvPr id="12" name="矩形 11"/>
          <p:cNvSpPr/>
          <p:nvPr/>
        </p:nvSpPr>
        <p:spPr>
          <a:xfrm>
            <a:off x="1029785" y="1430874"/>
            <a:ext cx="7084431" cy="1402080"/>
          </a:xfrm>
          <a:prstGeom prst="rect">
            <a:avLst/>
          </a:prstGeom>
        </p:spPr>
        <p:txBody>
          <a:bodyPr bIns="34290" lIns="68580" rIns="68580" tIns="34290" wrap="square">
            <a:spAutoFit/>
          </a:bodyPr>
          <a:lstStyle/>
          <a:p>
            <a:pPr>
              <a:lnSpc>
                <a:spcPct val="125000"/>
              </a:lnSpc>
              <a:buClr>
                <a:srgbClr val="E20000"/>
              </a:buClr>
            </a:pPr>
            <a:r>
              <a:rPr altLang="en-US" lang="zh-CN" smtClean="0" sz="1400">
                <a:latin charset="-122" panose="020b0503020204020204" pitchFamily="34" typeface="微软雅黑"/>
                <a:ea charset="-122" panose="020b0503020204020204" pitchFamily="34" typeface="微软雅黑"/>
              </a:rPr>
              <a:t>         县级以上地方人民政府及其卫生行政主管部门未依照本条例的规定履行报告职责，对突发事件隐瞒、缓报、谎报或者授意他人隐瞒、缓报、谎报的，对政府主要领导人及其卫生行政主管部门主要负责人，依法给予降级或者撤职的行政处分；造成传染病传播、流行或者对社会公众健康造成其他严重危害后果的，依法给予开除的行政处分；构成犯罪的，依法追究刑事责任。</a:t>
            </a:r>
          </a:p>
        </p:txBody>
      </p:sp>
      <p:sp>
        <p:nvSpPr>
          <p:cNvPr id="18" name="Pentagon 35"/>
          <p:cNvSpPr/>
          <p:nvPr/>
        </p:nvSpPr>
        <p:spPr>
          <a:xfrm>
            <a:off x="972000" y="3199779"/>
            <a:ext cx="7200000" cy="1585582"/>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9" name="矩形 18"/>
          <p:cNvSpPr/>
          <p:nvPr/>
        </p:nvSpPr>
        <p:spPr>
          <a:xfrm>
            <a:off x="3492000" y="3001779"/>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【第四十六条】</a:t>
            </a:r>
          </a:p>
        </p:txBody>
      </p:sp>
      <p:sp>
        <p:nvSpPr>
          <p:cNvPr id="20" name="矩形 19"/>
          <p:cNvSpPr/>
          <p:nvPr/>
        </p:nvSpPr>
        <p:spPr>
          <a:xfrm>
            <a:off x="1029785" y="3443499"/>
            <a:ext cx="7084431" cy="1402080"/>
          </a:xfrm>
          <a:prstGeom prst="rect">
            <a:avLst/>
          </a:prstGeom>
        </p:spPr>
        <p:txBody>
          <a:bodyPr bIns="34290" lIns="68580" rIns="68580" tIns="34290" wrap="square">
            <a:spAutoFit/>
          </a:bodyPr>
          <a:lstStyle/>
          <a:p>
            <a:pPr>
              <a:lnSpc>
                <a:spcPct val="125000"/>
              </a:lnSpc>
              <a:buClr>
                <a:srgbClr val="E20000"/>
              </a:buClr>
            </a:pPr>
            <a:r>
              <a:rPr altLang="en-US" lang="zh-CN" smtClean="0" sz="1400">
                <a:latin charset="-122" panose="020b0503020204020204" pitchFamily="34" typeface="微软雅黑"/>
                <a:ea charset="-122" panose="020b0503020204020204" pitchFamily="34" typeface="微软雅黑"/>
              </a:rPr>
              <a:t>         国务院有关部门、县级以上地方人民政府及其有关部门未依照本条例的规定，完成突发事件应急处理所需要的设施、设备、药品和医疗器械等物资的生产、供应、运输和储备的，对政府主要领导人和政府部门主要负责人依法给予降级或者撤职的行政处分；造成传染病传播、流行或者对社会公众健康造成其他严重危害后果的，依法给予开除的行政处分；构成犯罪的，依法追究刑事责任。</a:t>
            </a:r>
          </a:p>
        </p:txBody>
      </p:sp>
    </p:spTree>
    <p:extLst>
      <p:ext uri="{BB962C8B-B14F-4D97-AF65-F5344CB8AC3E}">
        <p14:creationId val="2762943693"/>
      </p:ext>
    </p:extLst>
  </p:cSld>
  <p:clrMapOvr>
    <a:masterClrMapping/>
  </p:clrMapOvr>
  <mc:AlternateContent>
    <mc:Choice Requires="p14">
      <p:transition advTm="4000" p14:dur="1200" spd="slow">
        <p14:prism/>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additive="base">
                                        <p:cTn dur="500" id="13"/>
                                        <p:tgtEl>
                                          <p:spTgt spid="10"/>
                                        </p:tgtEl>
                                        <p:attrNameLst>
                                          <p:attrName>ppt_y</p:attrName>
                                        </p:attrNameLst>
                                      </p:cBhvr>
                                      <p:tavLst>
                                        <p:tav tm="0">
                                          <p:val>
                                            <p:strVal val="#ppt_y-#ppt_h*1.125000"/>
                                          </p:val>
                                        </p:tav>
                                        <p:tav tm="100000">
                                          <p:val>
                                            <p:strVal val="#ppt_y"/>
                                          </p:val>
                                        </p:tav>
                                      </p:tavLst>
                                    </p:anim>
                                    <p:animEffect filter="wipe(down)" transition="in">
                                      <p:cBhvr>
                                        <p:cTn dur="500" id="14"/>
                                        <p:tgtEl>
                                          <p:spTgt spid="10"/>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2"/>
                                        </p:tgtEl>
                                        <p:attrNameLst>
                                          <p:attrName>style.visibility</p:attrName>
                                        </p:attrNameLst>
                                      </p:cBhvr>
                                      <p:to>
                                        <p:strVal val="visible"/>
                                      </p:to>
                                    </p:set>
                                    <p:animEffect filter="wipe(left)" transition="in">
                                      <p:cBhvr>
                                        <p:cTn dur="500" id="18"/>
                                        <p:tgtEl>
                                          <p:spTgt spid="12"/>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19"/>
                                        </p:tgtEl>
                                        <p:attrNameLst>
                                          <p:attrName>style.visibility</p:attrName>
                                        </p:attrNameLst>
                                      </p:cBhvr>
                                      <p:to>
                                        <p:strVal val="visible"/>
                                      </p:to>
                                    </p:set>
                                    <p:anim calcmode="lin" valueType="num">
                                      <p:cBhvr>
                                        <p:cTn dur="500" fill="hold" id="22"/>
                                        <p:tgtEl>
                                          <p:spTgt spid="19"/>
                                        </p:tgtEl>
                                        <p:attrNameLst>
                                          <p:attrName>ppt_w</p:attrName>
                                        </p:attrNameLst>
                                      </p:cBhvr>
                                      <p:tavLst>
                                        <p:tav tm="0">
                                          <p:val>
                                            <p:fltVal val="0"/>
                                          </p:val>
                                        </p:tav>
                                        <p:tav tm="100000">
                                          <p:val>
                                            <p:strVal val="#ppt_w"/>
                                          </p:val>
                                        </p:tav>
                                      </p:tavLst>
                                    </p:anim>
                                    <p:anim calcmode="lin" valueType="num">
                                      <p:cBhvr>
                                        <p:cTn dur="500" fill="hold" id="23"/>
                                        <p:tgtEl>
                                          <p:spTgt spid="19"/>
                                        </p:tgtEl>
                                        <p:attrNameLst>
                                          <p:attrName>ppt_h</p:attrName>
                                        </p:attrNameLst>
                                      </p:cBhvr>
                                      <p:tavLst>
                                        <p:tav tm="0">
                                          <p:val>
                                            <p:fltVal val="0"/>
                                          </p:val>
                                        </p:tav>
                                        <p:tav tm="100000">
                                          <p:val>
                                            <p:strVal val="#ppt_h"/>
                                          </p:val>
                                        </p:tav>
                                      </p:tavLst>
                                    </p:anim>
                                    <p:animEffect filter="fade" transition="in">
                                      <p:cBhvr>
                                        <p:cTn dur="500" id="24"/>
                                        <p:tgtEl>
                                          <p:spTgt spid="19"/>
                                        </p:tgtEl>
                                      </p:cBhvr>
                                    </p:animEffect>
                                  </p:childTnLst>
                                </p:cTn>
                              </p:par>
                            </p:childTnLst>
                          </p:cTn>
                        </p:par>
                        <p:par>
                          <p:cTn fill="hold" id="25" nodeType="afterGroup">
                            <p:stCondLst>
                              <p:cond delay="2000"/>
                            </p:stCondLst>
                            <p:childTnLst>
                              <p:par>
                                <p:cTn fill="hold" grpId="0" id="26" nodeType="afterEffect" presetClass="entr" presetID="12" presetSubtype="1">
                                  <p:stCondLst>
                                    <p:cond delay="0"/>
                                  </p:stCondLst>
                                  <p:childTnLst>
                                    <p:set>
                                      <p:cBhvr>
                                        <p:cTn dur="1" fill="hold" id="27">
                                          <p:stCondLst>
                                            <p:cond delay="0"/>
                                          </p:stCondLst>
                                        </p:cTn>
                                        <p:tgtEl>
                                          <p:spTgt spid="18"/>
                                        </p:tgtEl>
                                        <p:attrNameLst>
                                          <p:attrName>style.visibility</p:attrName>
                                        </p:attrNameLst>
                                      </p:cBhvr>
                                      <p:to>
                                        <p:strVal val="visible"/>
                                      </p:to>
                                    </p:set>
                                    <p:anim calcmode="lin" valueType="num">
                                      <p:cBhvr additive="base">
                                        <p:cTn dur="500" id="28"/>
                                        <p:tgtEl>
                                          <p:spTgt spid="18"/>
                                        </p:tgtEl>
                                        <p:attrNameLst>
                                          <p:attrName>ppt_y</p:attrName>
                                        </p:attrNameLst>
                                      </p:cBhvr>
                                      <p:tavLst>
                                        <p:tav tm="0">
                                          <p:val>
                                            <p:strVal val="#ppt_y-#ppt_h*1.125000"/>
                                          </p:val>
                                        </p:tav>
                                        <p:tav tm="100000">
                                          <p:val>
                                            <p:strVal val="#ppt_y"/>
                                          </p:val>
                                        </p:tav>
                                      </p:tavLst>
                                    </p:anim>
                                    <p:animEffect filter="wipe(down)" transition="in">
                                      <p:cBhvr>
                                        <p:cTn dur="500" id="29"/>
                                        <p:tgtEl>
                                          <p:spTgt spid="18"/>
                                        </p:tgtEl>
                                      </p:cBhvr>
                                    </p:animEffect>
                                  </p:childTnLst>
                                </p:cTn>
                              </p:par>
                            </p:childTnLst>
                          </p:cTn>
                        </p:par>
                        <p:par>
                          <p:cTn fill="hold" id="30" nodeType="afterGroup">
                            <p:stCondLst>
                              <p:cond delay="2500"/>
                            </p:stCondLst>
                            <p:childTnLst>
                              <p:par>
                                <p:cTn fill="hold" grpId="0" id="31" nodeType="afterEffect" presetClass="entr" presetID="22" presetSubtype="8">
                                  <p:stCondLst>
                                    <p:cond delay="0"/>
                                  </p:stCondLst>
                                  <p:childTnLst>
                                    <p:set>
                                      <p:cBhvr>
                                        <p:cTn dur="1" fill="hold" id="32">
                                          <p:stCondLst>
                                            <p:cond delay="0"/>
                                          </p:stCondLst>
                                        </p:cTn>
                                        <p:tgtEl>
                                          <p:spTgt spid="20"/>
                                        </p:tgtEl>
                                        <p:attrNameLst>
                                          <p:attrName>style.visibility</p:attrName>
                                        </p:attrNameLst>
                                      </p:cBhvr>
                                      <p:to>
                                        <p:strVal val="visible"/>
                                      </p:to>
                                    </p:set>
                                    <p:animEffect filter="wipe(left)" transition="in">
                                      <p:cBhvr>
                                        <p:cTn dur="500" id="33"/>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8"/>
      <p:bldP grpId="0" spid="19"/>
      <p:bldP grpId="0" spid="20"/>
    </p:bldLst>
  </p:timing>
</p:sld>
</file>

<file path=ppt/slides/slide3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972000" y="1187154"/>
            <a:ext cx="7200000" cy="1243626"/>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3492000" y="98915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【第四十七条】</a:t>
            </a:r>
          </a:p>
        </p:txBody>
      </p:sp>
      <p:sp>
        <p:nvSpPr>
          <p:cNvPr id="12" name="矩形 11"/>
          <p:cNvSpPr/>
          <p:nvPr/>
        </p:nvSpPr>
        <p:spPr>
          <a:xfrm>
            <a:off x="1029785" y="1479388"/>
            <a:ext cx="7084431" cy="868680"/>
          </a:xfrm>
          <a:prstGeom prst="rect">
            <a:avLst/>
          </a:prstGeom>
        </p:spPr>
        <p:txBody>
          <a:bodyPr bIns="34290" lIns="68580" rIns="68580" tIns="34290" wrap="square">
            <a:spAutoFit/>
          </a:bodyPr>
          <a:lstStyle/>
          <a:p>
            <a:pPr>
              <a:lnSpc>
                <a:spcPct val="125000"/>
              </a:lnSpc>
              <a:buClr>
                <a:srgbClr val="E20000"/>
              </a:buClr>
            </a:pPr>
            <a:r>
              <a:rPr altLang="en-US" lang="zh-CN" smtClean="0" sz="1400">
                <a:latin charset="-122" panose="020b0503020204020204" pitchFamily="34" typeface="微软雅黑"/>
                <a:ea charset="-122" panose="020b0503020204020204" pitchFamily="34" typeface="微软雅黑"/>
              </a:rPr>
              <a:t>         突发事件发生后，县级以上地方人民政府及其有关部门对上级人民政府有关部门的调查不予配合，或者采取其他方式阻碍、干涉调查的，对政府主要领导人和政府部门主要负责人依法给予降级或者撤职的行政处分；构成犯罪的，依法追究刑事责任。</a:t>
            </a:r>
          </a:p>
        </p:txBody>
      </p:sp>
      <p:sp>
        <p:nvSpPr>
          <p:cNvPr id="18" name="Pentagon 35"/>
          <p:cNvSpPr/>
          <p:nvPr/>
        </p:nvSpPr>
        <p:spPr>
          <a:xfrm>
            <a:off x="972000" y="2921014"/>
            <a:ext cx="7200000" cy="1727186"/>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9" name="矩形 18"/>
          <p:cNvSpPr/>
          <p:nvPr/>
        </p:nvSpPr>
        <p:spPr>
          <a:xfrm>
            <a:off x="3492000" y="272301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【第四十八条】</a:t>
            </a:r>
          </a:p>
        </p:txBody>
      </p:sp>
      <p:sp>
        <p:nvSpPr>
          <p:cNvPr id="20" name="矩形 19"/>
          <p:cNvSpPr/>
          <p:nvPr/>
        </p:nvSpPr>
        <p:spPr>
          <a:xfrm>
            <a:off x="1029785" y="3164734"/>
            <a:ext cx="7084431" cy="1402080"/>
          </a:xfrm>
          <a:prstGeom prst="rect">
            <a:avLst/>
          </a:prstGeom>
        </p:spPr>
        <p:txBody>
          <a:bodyPr bIns="34290" lIns="68580" rIns="68580" tIns="34290" wrap="square">
            <a:spAutoFit/>
          </a:bodyPr>
          <a:lstStyle/>
          <a:p>
            <a:pPr>
              <a:lnSpc>
                <a:spcPct val="125000"/>
              </a:lnSpc>
              <a:buClr>
                <a:srgbClr val="E20000"/>
              </a:buClr>
            </a:pPr>
            <a:r>
              <a:rPr altLang="en-US" lang="zh-CN" smtClean="0" sz="1400">
                <a:latin charset="-122" panose="020b0503020204020204" pitchFamily="34" typeface="微软雅黑"/>
                <a:ea charset="-122" panose="020b0503020204020204" pitchFamily="34" typeface="微软雅黑"/>
              </a:rPr>
              <a:t>         县级以上各级人民政府卫生行政主管部门和其他有关部门在突发事件调查、控制、医疗救治工作中玩忽职守、失职、渎职的，由本级人民政府或者上级人民政府有关部门责令改正、通报批评、给予警告；对主要负责人、负有责任的主管人员和其他责任人员依法给予降级、撤职的行政处分；造成传染病传播、流行或者对社会公众健康造成其他严重危害后果的，依法给予开除的行政处分；构成犯罪的，依法追究刑事责任。 </a:t>
            </a:r>
          </a:p>
        </p:txBody>
      </p:sp>
    </p:spTree>
    <p:extLst>
      <p:ext uri="{BB962C8B-B14F-4D97-AF65-F5344CB8AC3E}">
        <p14:creationId val="3588268328"/>
      </p:ext>
    </p:extLst>
  </p:cSld>
  <p:clrMapOvr>
    <a:masterClrMapping/>
  </p:clrMapOvr>
  <mc:AlternateContent>
    <mc:Choice Requires="p14">
      <p:transition advTm="4000" p14:dur="1200" spd="slow">
        <p14:prism/>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additive="base">
                                        <p:cTn dur="500" id="13"/>
                                        <p:tgtEl>
                                          <p:spTgt spid="10"/>
                                        </p:tgtEl>
                                        <p:attrNameLst>
                                          <p:attrName>ppt_y</p:attrName>
                                        </p:attrNameLst>
                                      </p:cBhvr>
                                      <p:tavLst>
                                        <p:tav tm="0">
                                          <p:val>
                                            <p:strVal val="#ppt_y-#ppt_h*1.125000"/>
                                          </p:val>
                                        </p:tav>
                                        <p:tav tm="100000">
                                          <p:val>
                                            <p:strVal val="#ppt_y"/>
                                          </p:val>
                                        </p:tav>
                                      </p:tavLst>
                                    </p:anim>
                                    <p:animEffect filter="wipe(down)" transition="in">
                                      <p:cBhvr>
                                        <p:cTn dur="500" id="14"/>
                                        <p:tgtEl>
                                          <p:spTgt spid="10"/>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2"/>
                                        </p:tgtEl>
                                        <p:attrNameLst>
                                          <p:attrName>style.visibility</p:attrName>
                                        </p:attrNameLst>
                                      </p:cBhvr>
                                      <p:to>
                                        <p:strVal val="visible"/>
                                      </p:to>
                                    </p:set>
                                    <p:animEffect filter="wipe(left)" transition="in">
                                      <p:cBhvr>
                                        <p:cTn dur="500" id="18"/>
                                        <p:tgtEl>
                                          <p:spTgt spid="12"/>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19"/>
                                        </p:tgtEl>
                                        <p:attrNameLst>
                                          <p:attrName>style.visibility</p:attrName>
                                        </p:attrNameLst>
                                      </p:cBhvr>
                                      <p:to>
                                        <p:strVal val="visible"/>
                                      </p:to>
                                    </p:set>
                                    <p:anim calcmode="lin" valueType="num">
                                      <p:cBhvr>
                                        <p:cTn dur="500" fill="hold" id="22"/>
                                        <p:tgtEl>
                                          <p:spTgt spid="19"/>
                                        </p:tgtEl>
                                        <p:attrNameLst>
                                          <p:attrName>ppt_w</p:attrName>
                                        </p:attrNameLst>
                                      </p:cBhvr>
                                      <p:tavLst>
                                        <p:tav tm="0">
                                          <p:val>
                                            <p:fltVal val="0"/>
                                          </p:val>
                                        </p:tav>
                                        <p:tav tm="100000">
                                          <p:val>
                                            <p:strVal val="#ppt_w"/>
                                          </p:val>
                                        </p:tav>
                                      </p:tavLst>
                                    </p:anim>
                                    <p:anim calcmode="lin" valueType="num">
                                      <p:cBhvr>
                                        <p:cTn dur="500" fill="hold" id="23"/>
                                        <p:tgtEl>
                                          <p:spTgt spid="19"/>
                                        </p:tgtEl>
                                        <p:attrNameLst>
                                          <p:attrName>ppt_h</p:attrName>
                                        </p:attrNameLst>
                                      </p:cBhvr>
                                      <p:tavLst>
                                        <p:tav tm="0">
                                          <p:val>
                                            <p:fltVal val="0"/>
                                          </p:val>
                                        </p:tav>
                                        <p:tav tm="100000">
                                          <p:val>
                                            <p:strVal val="#ppt_h"/>
                                          </p:val>
                                        </p:tav>
                                      </p:tavLst>
                                    </p:anim>
                                    <p:animEffect filter="fade" transition="in">
                                      <p:cBhvr>
                                        <p:cTn dur="500" id="24"/>
                                        <p:tgtEl>
                                          <p:spTgt spid="19"/>
                                        </p:tgtEl>
                                      </p:cBhvr>
                                    </p:animEffect>
                                  </p:childTnLst>
                                </p:cTn>
                              </p:par>
                            </p:childTnLst>
                          </p:cTn>
                        </p:par>
                        <p:par>
                          <p:cTn fill="hold" id="25" nodeType="afterGroup">
                            <p:stCondLst>
                              <p:cond delay="2000"/>
                            </p:stCondLst>
                            <p:childTnLst>
                              <p:par>
                                <p:cTn fill="hold" grpId="0" id="26" nodeType="afterEffect" presetClass="entr" presetID="12" presetSubtype="1">
                                  <p:stCondLst>
                                    <p:cond delay="0"/>
                                  </p:stCondLst>
                                  <p:childTnLst>
                                    <p:set>
                                      <p:cBhvr>
                                        <p:cTn dur="1" fill="hold" id="27">
                                          <p:stCondLst>
                                            <p:cond delay="0"/>
                                          </p:stCondLst>
                                        </p:cTn>
                                        <p:tgtEl>
                                          <p:spTgt spid="18"/>
                                        </p:tgtEl>
                                        <p:attrNameLst>
                                          <p:attrName>style.visibility</p:attrName>
                                        </p:attrNameLst>
                                      </p:cBhvr>
                                      <p:to>
                                        <p:strVal val="visible"/>
                                      </p:to>
                                    </p:set>
                                    <p:anim calcmode="lin" valueType="num">
                                      <p:cBhvr additive="base">
                                        <p:cTn dur="500" id="28"/>
                                        <p:tgtEl>
                                          <p:spTgt spid="18"/>
                                        </p:tgtEl>
                                        <p:attrNameLst>
                                          <p:attrName>ppt_y</p:attrName>
                                        </p:attrNameLst>
                                      </p:cBhvr>
                                      <p:tavLst>
                                        <p:tav tm="0">
                                          <p:val>
                                            <p:strVal val="#ppt_y-#ppt_h*1.125000"/>
                                          </p:val>
                                        </p:tav>
                                        <p:tav tm="100000">
                                          <p:val>
                                            <p:strVal val="#ppt_y"/>
                                          </p:val>
                                        </p:tav>
                                      </p:tavLst>
                                    </p:anim>
                                    <p:animEffect filter="wipe(down)" transition="in">
                                      <p:cBhvr>
                                        <p:cTn dur="500" id="29"/>
                                        <p:tgtEl>
                                          <p:spTgt spid="18"/>
                                        </p:tgtEl>
                                      </p:cBhvr>
                                    </p:animEffect>
                                  </p:childTnLst>
                                </p:cTn>
                              </p:par>
                            </p:childTnLst>
                          </p:cTn>
                        </p:par>
                        <p:par>
                          <p:cTn fill="hold" id="30" nodeType="afterGroup">
                            <p:stCondLst>
                              <p:cond delay="2500"/>
                            </p:stCondLst>
                            <p:childTnLst>
                              <p:par>
                                <p:cTn fill="hold" grpId="0" id="31" nodeType="afterEffect" presetClass="entr" presetID="22" presetSubtype="8">
                                  <p:stCondLst>
                                    <p:cond delay="0"/>
                                  </p:stCondLst>
                                  <p:childTnLst>
                                    <p:set>
                                      <p:cBhvr>
                                        <p:cTn dur="1" fill="hold" id="32">
                                          <p:stCondLst>
                                            <p:cond delay="0"/>
                                          </p:stCondLst>
                                        </p:cTn>
                                        <p:tgtEl>
                                          <p:spTgt spid="20"/>
                                        </p:tgtEl>
                                        <p:attrNameLst>
                                          <p:attrName>style.visibility</p:attrName>
                                        </p:attrNameLst>
                                      </p:cBhvr>
                                      <p:to>
                                        <p:strVal val="visible"/>
                                      </p:to>
                                    </p:set>
                                    <p:animEffect filter="wipe(left)" transition="in">
                                      <p:cBhvr>
                                        <p:cTn dur="500" id="33"/>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8"/>
      <p:bldP grpId="0" spid="19"/>
      <p:bldP grpId="0" spid="20"/>
    </p:bldLst>
  </p:timing>
</p:sld>
</file>

<file path=ppt/slides/slide3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2845954" y="1522434"/>
            <a:ext cx="5326045" cy="2554266"/>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4428976" y="132443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【第四十九条】</a:t>
            </a:r>
          </a:p>
        </p:txBody>
      </p:sp>
      <p:sp>
        <p:nvSpPr>
          <p:cNvPr id="12" name="矩形 11"/>
          <p:cNvSpPr/>
          <p:nvPr/>
        </p:nvSpPr>
        <p:spPr>
          <a:xfrm>
            <a:off x="2914908" y="1903561"/>
            <a:ext cx="5188136" cy="1988820"/>
          </a:xfrm>
          <a:prstGeom prst="rect">
            <a:avLst/>
          </a:prstGeom>
        </p:spPr>
        <p:txBody>
          <a:bodyPr bIns="34290" lIns="68580" rIns="68580" tIns="34290" wrap="square">
            <a:spAutoFit/>
          </a:bodyPr>
          <a:lstStyle/>
          <a:p>
            <a:pPr>
              <a:lnSpc>
                <a:spcPct val="150000"/>
              </a:lnSpc>
              <a:buClr>
                <a:srgbClr val="E20000"/>
              </a:buClr>
            </a:pPr>
            <a:r>
              <a:rPr altLang="en-US" lang="zh-CN" smtClean="0" sz="1400">
                <a:latin charset="-122" panose="020b0503020204020204" pitchFamily="34" typeface="微软雅黑"/>
                <a:ea charset="-122" panose="020b0503020204020204" pitchFamily="34" typeface="微软雅黑"/>
              </a:rPr>
              <a:t>         县级以上各级人民政府有关部门拒不履行应急处理职责的，由同级人民政府或者上级人民政府有关部门责令改正、通报批评、给予警告；对主要负责人、负有责任的主管人员和其他责任人员依法给予降级、撤职的行政处分；造成传染病传播、流行或者对社会公众健康造成其他严重危害后果的，依法给予开除的行政处分；构成犯罪的，依法追究刑事责任。</a:t>
            </a:r>
          </a:p>
        </p:txBody>
      </p:sp>
      <p:pic>
        <p:nvPicPr>
          <p:cNvPr id="9" name="图片 8"/>
          <p:cNvPicPr>
            <a:picLocks noChangeAspect="1"/>
          </p:cNvPicPr>
          <p:nvPr/>
        </p:nvPicPr>
        <p:blipFill>
          <a:blip r:embed="rId3">
            <a:extLst>
              <a:ext uri="{28A0092B-C50C-407E-A947-70E740481C1C}">
                <a14:useLocalDpi val="0"/>
              </a:ext>
            </a:extLst>
          </a:blip>
          <a:stretch>
            <a:fillRect/>
          </a:stretch>
        </p:blipFill>
        <p:spPr>
          <a:xfrm>
            <a:off x="939493" y="1302336"/>
            <a:ext cx="1816170" cy="2977331"/>
          </a:xfrm>
          <a:prstGeom prst="rect">
            <a:avLst/>
          </a:prstGeom>
        </p:spPr>
      </p:pic>
    </p:spTree>
    <p:extLst>
      <p:ext uri="{BB962C8B-B14F-4D97-AF65-F5344CB8AC3E}">
        <p14:creationId val="2599005390"/>
      </p:ext>
    </p:extLst>
  </p:cSld>
  <p:clrMapOvr>
    <a:masterClrMapping/>
  </p:clrMapOvr>
  <mc:AlternateContent>
    <mc:Choice Requires="p14">
      <p:transition advTm="4000" p14:dur="1200" spd="slow">
        <p14:prism/>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additive="base">
                                        <p:cTn dur="500" id="13"/>
                                        <p:tgtEl>
                                          <p:spTgt spid="10"/>
                                        </p:tgtEl>
                                        <p:attrNameLst>
                                          <p:attrName>ppt_y</p:attrName>
                                        </p:attrNameLst>
                                      </p:cBhvr>
                                      <p:tavLst>
                                        <p:tav tm="0">
                                          <p:val>
                                            <p:strVal val="#ppt_y-#ppt_h*1.125000"/>
                                          </p:val>
                                        </p:tav>
                                        <p:tav tm="100000">
                                          <p:val>
                                            <p:strVal val="#ppt_y"/>
                                          </p:val>
                                        </p:tav>
                                      </p:tavLst>
                                    </p:anim>
                                    <p:animEffect filter="wipe(down)" transition="in">
                                      <p:cBhvr>
                                        <p:cTn dur="500" id="14"/>
                                        <p:tgtEl>
                                          <p:spTgt spid="10"/>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2"/>
                                        </p:tgtEl>
                                        <p:attrNameLst>
                                          <p:attrName>style.visibility</p:attrName>
                                        </p:attrNameLst>
                                      </p:cBhvr>
                                      <p:to>
                                        <p:strVal val="visible"/>
                                      </p:to>
                                    </p:set>
                                    <p:animEffect filter="wipe(left)" transition="in">
                                      <p:cBhvr>
                                        <p:cTn dur="500" id="18"/>
                                        <p:tgtEl>
                                          <p:spTgt spid="12"/>
                                        </p:tgtEl>
                                      </p:cBhvr>
                                    </p:animEffect>
                                  </p:childTnLst>
                                </p:cTn>
                              </p:par>
                            </p:childTnLst>
                          </p:cTn>
                        </p:par>
                        <p:par>
                          <p:cTn fill="hold" id="19" nodeType="afterGroup">
                            <p:stCondLst>
                              <p:cond delay="1500"/>
                            </p:stCondLst>
                            <p:childTnLst>
                              <p:par>
                                <p:cTn fill="hold" id="20" nodeType="afterEffect" presetClass="entr" presetID="42" presetSubtype="0">
                                  <p:stCondLst>
                                    <p:cond delay="0"/>
                                  </p:stCondLst>
                                  <p:childTnLst>
                                    <p:set>
                                      <p:cBhvr>
                                        <p:cTn dur="1" fill="hold" id="21">
                                          <p:stCondLst>
                                            <p:cond delay="0"/>
                                          </p:stCondLst>
                                        </p:cTn>
                                        <p:tgtEl>
                                          <p:spTgt spid="9"/>
                                        </p:tgtEl>
                                        <p:attrNameLst>
                                          <p:attrName>style.visibility</p:attrName>
                                        </p:attrNameLst>
                                      </p:cBhvr>
                                      <p:to>
                                        <p:strVal val="visible"/>
                                      </p:to>
                                    </p:set>
                                    <p:animEffect filter="fade" transition="in">
                                      <p:cBhvr>
                                        <p:cTn dur="1000" id="22"/>
                                        <p:tgtEl>
                                          <p:spTgt spid="9"/>
                                        </p:tgtEl>
                                      </p:cBhvr>
                                    </p:animEffect>
                                    <p:anim calcmode="lin" valueType="num">
                                      <p:cBhvr>
                                        <p:cTn dur="1000" fill="hold" id="23"/>
                                        <p:tgtEl>
                                          <p:spTgt spid="9"/>
                                        </p:tgtEl>
                                        <p:attrNameLst>
                                          <p:attrName>ppt_x</p:attrName>
                                        </p:attrNameLst>
                                      </p:cBhvr>
                                      <p:tavLst>
                                        <p:tav tm="0">
                                          <p:val>
                                            <p:strVal val="#ppt_x"/>
                                          </p:val>
                                        </p:tav>
                                        <p:tav tm="100000">
                                          <p:val>
                                            <p:strVal val="#ppt_x"/>
                                          </p:val>
                                        </p:tav>
                                      </p:tavLst>
                                    </p:anim>
                                    <p:anim calcmode="lin" valueType="num">
                                      <p:cBhvr>
                                        <p:cTn dur="1000" fill="hold" id="24"/>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Lst>
  </p:timing>
</p:sld>
</file>

<file path=ppt/slides/slide3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972000" y="1339554"/>
            <a:ext cx="7200000" cy="3171486"/>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3492000" y="114155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【第五十条】</a:t>
            </a:r>
          </a:p>
        </p:txBody>
      </p:sp>
      <p:sp>
        <p:nvSpPr>
          <p:cNvPr id="12" name="矩形 11"/>
          <p:cNvSpPr/>
          <p:nvPr/>
        </p:nvSpPr>
        <p:spPr>
          <a:xfrm>
            <a:off x="1029785" y="1631788"/>
            <a:ext cx="7084431" cy="1220724"/>
          </a:xfrm>
          <a:prstGeom prst="rect">
            <a:avLst/>
          </a:prstGeom>
        </p:spPr>
        <p:txBody>
          <a:bodyPr bIns="34290" lIns="68580" rIns="68580" tIns="34290" wrap="square">
            <a:spAutoFit/>
          </a:bodyPr>
          <a:lstStyle/>
          <a:p>
            <a:pPr>
              <a:lnSpc>
                <a:spcPct val="135000"/>
              </a:lnSpc>
              <a:buClr>
                <a:srgbClr val="E20000"/>
              </a:buClr>
            </a:pPr>
            <a:r>
              <a:rPr altLang="en-US" lang="zh-CN" smtClean="0" sz="1400">
                <a:solidFill>
                  <a:schemeClr val="tx1">
                    <a:lumMod val="75000"/>
                    <a:lumOff val="25000"/>
                  </a:schemeClr>
                </a:solidFill>
                <a:latin charset="-122" panose="020b0503020204020204" pitchFamily="34" typeface="微软雅黑"/>
                <a:ea charset="-122" panose="020b0503020204020204" pitchFamily="34" typeface="微软雅黑"/>
              </a:rPr>
              <a:t>         医疗卫生机构有下列行为之一的，由卫生行政主管部门责令改正、通报批评、给予警告；情节严重的，吊销《医疗机构执业许可证》；对主要负责人、负有责任的主管人员和其他直接责任人员依法给予降级或者撤职的纪律处分；造成传染病传播、流行或者对社会公众健康造成其他严重危害后果，构成犯罪的，依法追究刑事责任：</a:t>
            </a:r>
          </a:p>
        </p:txBody>
      </p:sp>
      <p:sp>
        <p:nvSpPr>
          <p:cNvPr id="9" name="矩形 8"/>
          <p:cNvSpPr/>
          <p:nvPr/>
        </p:nvSpPr>
        <p:spPr>
          <a:xfrm>
            <a:off x="1029785" y="2826252"/>
            <a:ext cx="7084431" cy="1508760"/>
          </a:xfrm>
          <a:prstGeom prst="rect">
            <a:avLst/>
          </a:prstGeom>
        </p:spPr>
        <p:txBody>
          <a:bodyPr bIns="34290" lIns="68580" rIns="68580" tIns="34290" wrap="square">
            <a:spAutoFit/>
          </a:bodyPr>
          <a:lstStyle/>
          <a:p>
            <a:pPr>
              <a:lnSpc>
                <a:spcPct val="135000"/>
              </a:lnSpc>
              <a:buClr>
                <a:srgbClr val="E20000"/>
              </a:buClr>
            </a:pPr>
            <a:r>
              <a:rPr altLang="en-US" lang="zh-CN" sz="1400">
                <a:latin charset="-122" panose="020b0503020204020204" pitchFamily="34" typeface="微软雅黑"/>
                <a:ea charset="-122" panose="020b0503020204020204" pitchFamily="34" typeface="微软雅黑"/>
              </a:rPr>
              <a:t>（一）未依照本条例的规定履行报告职责，隐瞒、缓报或者谎报的；</a:t>
            </a:r>
          </a:p>
          <a:p>
            <a:pPr>
              <a:lnSpc>
                <a:spcPct val="135000"/>
              </a:lnSpc>
              <a:buClr>
                <a:srgbClr val="E20000"/>
              </a:buClr>
            </a:pPr>
            <a:r>
              <a:rPr altLang="en-US" lang="zh-CN" sz="1400">
                <a:latin charset="-122" panose="020b0503020204020204" pitchFamily="34" typeface="微软雅黑"/>
                <a:ea charset="-122" panose="020b0503020204020204" pitchFamily="34" typeface="微软雅黑"/>
              </a:rPr>
              <a:t>（二）未依照本条例的规定及时采取控制措施的；</a:t>
            </a:r>
          </a:p>
          <a:p>
            <a:pPr>
              <a:lnSpc>
                <a:spcPct val="135000"/>
              </a:lnSpc>
              <a:buClr>
                <a:srgbClr val="E20000"/>
              </a:buClr>
            </a:pPr>
            <a:r>
              <a:rPr altLang="en-US" lang="zh-CN" sz="1400">
                <a:latin charset="-122" panose="020b0503020204020204" pitchFamily="34" typeface="微软雅黑"/>
                <a:ea charset="-122" panose="020b0503020204020204" pitchFamily="34" typeface="微软雅黑"/>
              </a:rPr>
              <a:t>（三）未依照本条例的规定履行突发事件监测职责的；</a:t>
            </a:r>
          </a:p>
          <a:p>
            <a:pPr>
              <a:lnSpc>
                <a:spcPct val="135000"/>
              </a:lnSpc>
              <a:buClr>
                <a:srgbClr val="E20000"/>
              </a:buClr>
            </a:pPr>
            <a:r>
              <a:rPr altLang="en-US" lang="zh-CN" sz="1400">
                <a:latin charset="-122" panose="020b0503020204020204" pitchFamily="34" typeface="微软雅黑"/>
                <a:ea charset="-122" panose="020b0503020204020204" pitchFamily="34" typeface="微软雅黑"/>
              </a:rPr>
              <a:t>（四）拒绝接诊病人的；</a:t>
            </a:r>
          </a:p>
          <a:p>
            <a:pPr>
              <a:lnSpc>
                <a:spcPct val="135000"/>
              </a:lnSpc>
              <a:buClr>
                <a:srgbClr val="E20000"/>
              </a:buClr>
            </a:pPr>
            <a:r>
              <a:rPr altLang="en-US" lang="zh-CN" sz="1400">
                <a:latin charset="-122" panose="020b0503020204020204" pitchFamily="34" typeface="微软雅黑"/>
                <a:ea charset="-122" panose="020b0503020204020204" pitchFamily="34" typeface="微软雅黑"/>
              </a:rPr>
              <a:t>（五）拒不服从突发事件应急处理指挥部调度的。</a:t>
            </a:r>
          </a:p>
        </p:txBody>
      </p:sp>
    </p:spTree>
    <p:extLst>
      <p:ext uri="{BB962C8B-B14F-4D97-AF65-F5344CB8AC3E}">
        <p14:creationId val="1092453092"/>
      </p:ext>
    </p:extLst>
  </p:cSld>
  <p:clrMapOvr>
    <a:masterClrMapping/>
  </p:clrMapOvr>
  <mc:AlternateContent>
    <mc:Choice Requires="p14">
      <p:transition advTm="4000" p14:dur="1200" spd="slow">
        <p14:prism/>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additive="base">
                                        <p:cTn dur="500" id="13"/>
                                        <p:tgtEl>
                                          <p:spTgt spid="10"/>
                                        </p:tgtEl>
                                        <p:attrNameLst>
                                          <p:attrName>ppt_y</p:attrName>
                                        </p:attrNameLst>
                                      </p:cBhvr>
                                      <p:tavLst>
                                        <p:tav tm="0">
                                          <p:val>
                                            <p:strVal val="#ppt_y-#ppt_h*1.125000"/>
                                          </p:val>
                                        </p:tav>
                                        <p:tav tm="100000">
                                          <p:val>
                                            <p:strVal val="#ppt_y"/>
                                          </p:val>
                                        </p:tav>
                                      </p:tavLst>
                                    </p:anim>
                                    <p:animEffect filter="wipe(down)" transition="in">
                                      <p:cBhvr>
                                        <p:cTn dur="500" id="14"/>
                                        <p:tgtEl>
                                          <p:spTgt spid="10"/>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2"/>
                                        </p:tgtEl>
                                        <p:attrNameLst>
                                          <p:attrName>style.visibility</p:attrName>
                                        </p:attrNameLst>
                                      </p:cBhvr>
                                      <p:to>
                                        <p:strVal val="visible"/>
                                      </p:to>
                                    </p:set>
                                    <p:animEffect filter="wipe(left)" transition="in">
                                      <p:cBhvr>
                                        <p:cTn dur="500" id="18"/>
                                        <p:tgtEl>
                                          <p:spTgt spid="12"/>
                                        </p:tgtEl>
                                      </p:cBhvr>
                                    </p:animEffect>
                                  </p:childTnLst>
                                </p:cTn>
                              </p:par>
                            </p:childTnLst>
                          </p:cTn>
                        </p:par>
                        <p:par>
                          <p:cTn fill="hold" id="19" nodeType="afterGroup">
                            <p:stCondLst>
                              <p:cond delay="1500"/>
                            </p:stCondLst>
                            <p:childTnLst>
                              <p:par>
                                <p:cTn fill="hold" grpId="0" id="20" nodeType="afterEffect" presetClass="entr" presetID="22" presetSubtype="8">
                                  <p:stCondLst>
                                    <p:cond delay="0"/>
                                  </p:stCondLst>
                                  <p:childTnLst>
                                    <p:set>
                                      <p:cBhvr>
                                        <p:cTn dur="1" fill="hold" id="21">
                                          <p:stCondLst>
                                            <p:cond delay="0"/>
                                          </p:stCondLst>
                                        </p:cTn>
                                        <p:tgtEl>
                                          <p:spTgt spid="9"/>
                                        </p:tgtEl>
                                        <p:attrNameLst>
                                          <p:attrName>style.visibility</p:attrName>
                                        </p:attrNameLst>
                                      </p:cBhvr>
                                      <p:to>
                                        <p:strVal val="visible"/>
                                      </p:to>
                                    </p:set>
                                    <p:animEffect filter="wipe(left)" transition="in">
                                      <p:cBhvr>
                                        <p:cTn dur="500" id="22"/>
                                        <p:tgtEl>
                                          <p:spTgt spid="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9"/>
    </p:bldLst>
  </p:timing>
</p:sld>
</file>

<file path=ppt/slides/slide3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972000" y="1217633"/>
            <a:ext cx="7200000" cy="1957305"/>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3492000" y="101963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【第五十一条】</a:t>
            </a:r>
          </a:p>
        </p:txBody>
      </p:sp>
      <p:sp>
        <p:nvSpPr>
          <p:cNvPr id="12" name="矩形 11"/>
          <p:cNvSpPr/>
          <p:nvPr/>
        </p:nvSpPr>
        <p:spPr>
          <a:xfrm>
            <a:off x="1029785" y="1460148"/>
            <a:ext cx="7084431" cy="1668780"/>
          </a:xfrm>
          <a:prstGeom prst="rect">
            <a:avLst/>
          </a:prstGeom>
        </p:spPr>
        <p:txBody>
          <a:bodyPr bIns="34290" lIns="68580" rIns="68580" tIns="34290" wrap="square">
            <a:spAutoFit/>
          </a:bodyPr>
          <a:lstStyle/>
          <a:p>
            <a:pPr>
              <a:lnSpc>
                <a:spcPct val="125000"/>
              </a:lnSpc>
              <a:buClr>
                <a:srgbClr val="E20000"/>
              </a:buClr>
            </a:pPr>
            <a:r>
              <a:rPr altLang="en-US" lang="zh-CN" smtClean="0" sz="1400">
                <a:latin charset="-122" panose="020b0503020204020204" pitchFamily="34" typeface="微软雅黑"/>
                <a:ea charset="-122" panose="020b0503020204020204" pitchFamily="34" typeface="微软雅黑"/>
              </a:rPr>
              <a:t>         在突发事件应急处理工作中，有关单位和个人未依照本条例的规定履行报告职责，隐瞒、缓报或者谎报，阻碍突发事件应急处理工作人员执行职务，拒绝国务院卫生行政主管部门或者其他有关部门指定的专业技术机构进入突发事件现场，或者不配合调查、采样、技术分析和检验的，对有关责任人员依法给予行政处分或者纪律处分；触犯《中华人民共和国治安管理处罚法》，构成违反治安管理行为的，由公安机关依法予以处罚；构成犯罪的，依法追究刑事责任。</a:t>
            </a:r>
          </a:p>
        </p:txBody>
      </p:sp>
      <p:sp>
        <p:nvSpPr>
          <p:cNvPr id="18" name="Pentagon 35"/>
          <p:cNvSpPr/>
          <p:nvPr/>
        </p:nvSpPr>
        <p:spPr>
          <a:xfrm>
            <a:off x="972000" y="3634693"/>
            <a:ext cx="7200000" cy="949946"/>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9" name="矩形 18"/>
          <p:cNvSpPr/>
          <p:nvPr/>
        </p:nvSpPr>
        <p:spPr>
          <a:xfrm>
            <a:off x="3492000" y="3436693"/>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【第五十二条】</a:t>
            </a:r>
          </a:p>
        </p:txBody>
      </p:sp>
      <p:sp>
        <p:nvSpPr>
          <p:cNvPr id="20" name="矩形 19"/>
          <p:cNvSpPr/>
          <p:nvPr/>
        </p:nvSpPr>
        <p:spPr>
          <a:xfrm>
            <a:off x="1029785" y="3936727"/>
            <a:ext cx="7084431" cy="868680"/>
          </a:xfrm>
          <a:prstGeom prst="rect">
            <a:avLst/>
          </a:prstGeom>
        </p:spPr>
        <p:txBody>
          <a:bodyPr bIns="34290" lIns="68580" rIns="68580" tIns="34290" wrap="square">
            <a:spAutoFit/>
          </a:bodyPr>
          <a:lstStyle/>
          <a:p>
            <a:pPr>
              <a:lnSpc>
                <a:spcPct val="125000"/>
              </a:lnSpc>
              <a:buClr>
                <a:srgbClr val="E20000"/>
              </a:buClr>
            </a:pPr>
            <a:r>
              <a:rPr altLang="en-US" lang="zh-CN" smtClean="0" sz="1400">
                <a:latin charset="-122" panose="020b0503020204020204" pitchFamily="34" typeface="微软雅黑"/>
                <a:ea charset="-122" panose="020b0503020204020204" pitchFamily="34" typeface="微软雅黑"/>
              </a:rPr>
              <a:t>         在突发事件发生期间，散布谣言、哄抬物价、欺骗消费者，扰乱社会秩序、市场秩序的，由公安机关或者工商行政管理部门依法给予行政处罚；构成犯罪的，依法追究刑事责任。 </a:t>
            </a:r>
          </a:p>
        </p:txBody>
      </p:sp>
    </p:spTree>
    <p:extLst>
      <p:ext uri="{BB962C8B-B14F-4D97-AF65-F5344CB8AC3E}">
        <p14:creationId val="3198433925"/>
      </p:ext>
    </p:extLst>
  </p:cSld>
  <p:clrMapOvr>
    <a:masterClrMapping/>
  </p:clrMapOvr>
  <mc:AlternateContent>
    <mc:Choice Requires="p14">
      <p:transition advTm="4000" p14:dur="1200" spd="slow">
        <p14:prism/>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1"/>
                                        </p:tgtEl>
                                        <p:attrNameLst>
                                          <p:attrName>style.visibility</p:attrName>
                                        </p:attrNameLst>
                                      </p:cBhvr>
                                      <p:to>
                                        <p:strVal val="visible"/>
                                      </p:to>
                                    </p:set>
                                    <p:anim calcmode="lin" valueType="num">
                                      <p:cBhvr>
                                        <p:cTn dur="500" fill="hold" id="7"/>
                                        <p:tgtEl>
                                          <p:spTgt spid="11"/>
                                        </p:tgtEl>
                                        <p:attrNameLst>
                                          <p:attrName>ppt_w</p:attrName>
                                        </p:attrNameLst>
                                      </p:cBhvr>
                                      <p:tavLst>
                                        <p:tav tm="0">
                                          <p:val>
                                            <p:fltVal val="0"/>
                                          </p:val>
                                        </p:tav>
                                        <p:tav tm="100000">
                                          <p:val>
                                            <p:strVal val="#ppt_w"/>
                                          </p:val>
                                        </p:tav>
                                      </p:tavLst>
                                    </p:anim>
                                    <p:anim calcmode="lin" valueType="num">
                                      <p:cBhvr>
                                        <p:cTn dur="500" fill="hold" id="8"/>
                                        <p:tgtEl>
                                          <p:spTgt spid="11"/>
                                        </p:tgtEl>
                                        <p:attrNameLst>
                                          <p:attrName>ppt_h</p:attrName>
                                        </p:attrNameLst>
                                      </p:cBhvr>
                                      <p:tavLst>
                                        <p:tav tm="0">
                                          <p:val>
                                            <p:fltVal val="0"/>
                                          </p:val>
                                        </p:tav>
                                        <p:tav tm="100000">
                                          <p:val>
                                            <p:strVal val="#ppt_h"/>
                                          </p:val>
                                        </p:tav>
                                      </p:tavLst>
                                    </p:anim>
                                    <p:animEffect filter="fade" transition="in">
                                      <p:cBhvr>
                                        <p:cTn dur="500" id="9"/>
                                        <p:tgtEl>
                                          <p:spTgt spid="11"/>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additive="base">
                                        <p:cTn dur="500" id="13"/>
                                        <p:tgtEl>
                                          <p:spTgt spid="10"/>
                                        </p:tgtEl>
                                        <p:attrNameLst>
                                          <p:attrName>ppt_y</p:attrName>
                                        </p:attrNameLst>
                                      </p:cBhvr>
                                      <p:tavLst>
                                        <p:tav tm="0">
                                          <p:val>
                                            <p:strVal val="#ppt_y-#ppt_h*1.125000"/>
                                          </p:val>
                                        </p:tav>
                                        <p:tav tm="100000">
                                          <p:val>
                                            <p:strVal val="#ppt_y"/>
                                          </p:val>
                                        </p:tav>
                                      </p:tavLst>
                                    </p:anim>
                                    <p:animEffect filter="wipe(down)" transition="in">
                                      <p:cBhvr>
                                        <p:cTn dur="500" id="14"/>
                                        <p:tgtEl>
                                          <p:spTgt spid="10"/>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2"/>
                                        </p:tgtEl>
                                        <p:attrNameLst>
                                          <p:attrName>style.visibility</p:attrName>
                                        </p:attrNameLst>
                                      </p:cBhvr>
                                      <p:to>
                                        <p:strVal val="visible"/>
                                      </p:to>
                                    </p:set>
                                    <p:animEffect filter="wipe(left)" transition="in">
                                      <p:cBhvr>
                                        <p:cTn dur="500" id="18"/>
                                        <p:tgtEl>
                                          <p:spTgt spid="12"/>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19"/>
                                        </p:tgtEl>
                                        <p:attrNameLst>
                                          <p:attrName>style.visibility</p:attrName>
                                        </p:attrNameLst>
                                      </p:cBhvr>
                                      <p:to>
                                        <p:strVal val="visible"/>
                                      </p:to>
                                    </p:set>
                                    <p:anim calcmode="lin" valueType="num">
                                      <p:cBhvr>
                                        <p:cTn dur="500" fill="hold" id="22"/>
                                        <p:tgtEl>
                                          <p:spTgt spid="19"/>
                                        </p:tgtEl>
                                        <p:attrNameLst>
                                          <p:attrName>ppt_w</p:attrName>
                                        </p:attrNameLst>
                                      </p:cBhvr>
                                      <p:tavLst>
                                        <p:tav tm="0">
                                          <p:val>
                                            <p:fltVal val="0"/>
                                          </p:val>
                                        </p:tav>
                                        <p:tav tm="100000">
                                          <p:val>
                                            <p:strVal val="#ppt_w"/>
                                          </p:val>
                                        </p:tav>
                                      </p:tavLst>
                                    </p:anim>
                                    <p:anim calcmode="lin" valueType="num">
                                      <p:cBhvr>
                                        <p:cTn dur="500" fill="hold" id="23"/>
                                        <p:tgtEl>
                                          <p:spTgt spid="19"/>
                                        </p:tgtEl>
                                        <p:attrNameLst>
                                          <p:attrName>ppt_h</p:attrName>
                                        </p:attrNameLst>
                                      </p:cBhvr>
                                      <p:tavLst>
                                        <p:tav tm="0">
                                          <p:val>
                                            <p:fltVal val="0"/>
                                          </p:val>
                                        </p:tav>
                                        <p:tav tm="100000">
                                          <p:val>
                                            <p:strVal val="#ppt_h"/>
                                          </p:val>
                                        </p:tav>
                                      </p:tavLst>
                                    </p:anim>
                                    <p:animEffect filter="fade" transition="in">
                                      <p:cBhvr>
                                        <p:cTn dur="500" id="24"/>
                                        <p:tgtEl>
                                          <p:spTgt spid="19"/>
                                        </p:tgtEl>
                                      </p:cBhvr>
                                    </p:animEffect>
                                  </p:childTnLst>
                                </p:cTn>
                              </p:par>
                            </p:childTnLst>
                          </p:cTn>
                        </p:par>
                        <p:par>
                          <p:cTn fill="hold" id="25" nodeType="afterGroup">
                            <p:stCondLst>
                              <p:cond delay="2000"/>
                            </p:stCondLst>
                            <p:childTnLst>
                              <p:par>
                                <p:cTn fill="hold" grpId="0" id="26" nodeType="afterEffect" presetClass="entr" presetID="12" presetSubtype="1">
                                  <p:stCondLst>
                                    <p:cond delay="0"/>
                                  </p:stCondLst>
                                  <p:childTnLst>
                                    <p:set>
                                      <p:cBhvr>
                                        <p:cTn dur="1" fill="hold" id="27">
                                          <p:stCondLst>
                                            <p:cond delay="0"/>
                                          </p:stCondLst>
                                        </p:cTn>
                                        <p:tgtEl>
                                          <p:spTgt spid="18"/>
                                        </p:tgtEl>
                                        <p:attrNameLst>
                                          <p:attrName>style.visibility</p:attrName>
                                        </p:attrNameLst>
                                      </p:cBhvr>
                                      <p:to>
                                        <p:strVal val="visible"/>
                                      </p:to>
                                    </p:set>
                                    <p:anim calcmode="lin" valueType="num">
                                      <p:cBhvr additive="base">
                                        <p:cTn dur="500" id="28"/>
                                        <p:tgtEl>
                                          <p:spTgt spid="18"/>
                                        </p:tgtEl>
                                        <p:attrNameLst>
                                          <p:attrName>ppt_y</p:attrName>
                                        </p:attrNameLst>
                                      </p:cBhvr>
                                      <p:tavLst>
                                        <p:tav tm="0">
                                          <p:val>
                                            <p:strVal val="#ppt_y-#ppt_h*1.125000"/>
                                          </p:val>
                                        </p:tav>
                                        <p:tav tm="100000">
                                          <p:val>
                                            <p:strVal val="#ppt_y"/>
                                          </p:val>
                                        </p:tav>
                                      </p:tavLst>
                                    </p:anim>
                                    <p:animEffect filter="wipe(down)" transition="in">
                                      <p:cBhvr>
                                        <p:cTn dur="500" id="29"/>
                                        <p:tgtEl>
                                          <p:spTgt spid="18"/>
                                        </p:tgtEl>
                                      </p:cBhvr>
                                    </p:animEffect>
                                  </p:childTnLst>
                                </p:cTn>
                              </p:par>
                            </p:childTnLst>
                          </p:cTn>
                        </p:par>
                        <p:par>
                          <p:cTn fill="hold" id="30" nodeType="afterGroup">
                            <p:stCondLst>
                              <p:cond delay="2500"/>
                            </p:stCondLst>
                            <p:childTnLst>
                              <p:par>
                                <p:cTn fill="hold" grpId="0" id="31" nodeType="afterEffect" presetClass="entr" presetID="22" presetSubtype="8">
                                  <p:stCondLst>
                                    <p:cond delay="0"/>
                                  </p:stCondLst>
                                  <p:childTnLst>
                                    <p:set>
                                      <p:cBhvr>
                                        <p:cTn dur="1" fill="hold" id="32">
                                          <p:stCondLst>
                                            <p:cond delay="0"/>
                                          </p:stCondLst>
                                        </p:cTn>
                                        <p:tgtEl>
                                          <p:spTgt spid="20"/>
                                        </p:tgtEl>
                                        <p:attrNameLst>
                                          <p:attrName>style.visibility</p:attrName>
                                        </p:attrNameLst>
                                      </p:cBhvr>
                                      <p:to>
                                        <p:strVal val="visible"/>
                                      </p:to>
                                    </p:set>
                                    <p:animEffect filter="wipe(left)" transition="in">
                                      <p:cBhvr>
                                        <p:cTn dur="500" id="33"/>
                                        <p:tgtEl>
                                          <p:spTgt spid="2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8"/>
      <p:bldP grpId="0" spid="19"/>
      <p:bldP grpId="0" spid="20"/>
    </p:bldLst>
  </p:timing>
</p:sld>
</file>

<file path=ppt/slides/slide3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p:cNvPicPr>
            <a:picLocks noChangeAspect="1"/>
          </p:cNvPicPr>
          <p:nvPr/>
        </p:nvPicPr>
        <p:blipFill>
          <a:blip r:embed="rId3">
            <a:extLst>
              <a:ext uri="{28A0092B-C50C-407E-A947-70E740481C1C}">
                <a14:useLocalDpi val="0"/>
              </a:ext>
            </a:extLst>
          </a:blip>
          <a:stretch>
            <a:fillRect/>
          </a:stretch>
        </p:blipFill>
        <p:spPr>
          <a:xfrm>
            <a:off x="3850129" y="638776"/>
            <a:ext cx="5293871" cy="2320994"/>
          </a:xfrm>
          <a:prstGeom prst="rect">
            <a:avLst/>
          </a:prstGeom>
        </p:spPr>
      </p:pic>
      <p:pic>
        <p:nvPicPr>
          <p:cNvPr id="2" name="图片 1"/>
          <p:cNvPicPr>
            <a:picLocks noChangeAspect="1"/>
          </p:cNvPicPr>
          <p:nvPr/>
        </p:nvPicPr>
        <p:blipFill>
          <a:blip r:embed="rId4">
            <a:extLst>
              <a:ext uri="{28A0092B-C50C-407E-A947-70E740481C1C}">
                <a14:useLocalDpi val="0"/>
              </a:ext>
            </a:extLst>
          </a:blip>
          <a:stretch>
            <a:fillRect/>
          </a:stretch>
        </p:blipFill>
        <p:spPr>
          <a:xfrm>
            <a:off x="838" y="707700"/>
            <a:ext cx="9144000" cy="4435800"/>
          </a:xfrm>
          <a:prstGeom prst="rect">
            <a:avLst/>
          </a:prstGeom>
        </p:spPr>
      </p:pic>
      <p:pic>
        <p:nvPicPr>
          <p:cNvPr id="3" name="图片 2"/>
          <p:cNvPicPr>
            <a:picLocks noChangeAspect="1"/>
          </p:cNvPicPr>
          <p:nvPr/>
        </p:nvPicPr>
        <p:blipFill>
          <a:blip r:embed="rId5">
            <a:extLst>
              <a:ext uri="{28A0092B-C50C-407E-A947-70E740481C1C}">
                <a14:useLocalDpi val="0"/>
              </a:ext>
            </a:extLst>
          </a:blip>
          <a:stretch>
            <a:fillRect/>
          </a:stretch>
        </p:blipFill>
        <p:spPr>
          <a:xfrm>
            <a:off x="5201203" y="-199"/>
            <a:ext cx="3949591" cy="1581350"/>
          </a:xfrm>
          <a:prstGeom prst="rect">
            <a:avLst/>
          </a:prstGeom>
        </p:spPr>
      </p:pic>
      <p:pic>
        <p:nvPicPr>
          <p:cNvPr id="42" name="图片 41"/>
          <p:cNvPicPr>
            <a:picLocks noChangeAspect="1"/>
          </p:cNvPicPr>
          <p:nvPr/>
        </p:nvPicPr>
        <p:blipFill>
          <a:blip r:embed="rId6">
            <a:extLst>
              <a:ext uri="{28A0092B-C50C-407E-A947-70E740481C1C}">
                <a14:useLocalDpi val="0"/>
              </a:ext>
            </a:extLst>
          </a:blip>
          <a:stretch>
            <a:fillRect/>
          </a:stretch>
        </p:blipFill>
        <p:spPr>
          <a:xfrm>
            <a:off x="665379" y="2638062"/>
            <a:ext cx="1773021" cy="1838688"/>
          </a:xfrm>
          <a:prstGeom prst="rect">
            <a:avLst/>
          </a:prstGeom>
        </p:spPr>
      </p:pic>
      <p:pic>
        <p:nvPicPr>
          <p:cNvPr id="12" name="图片 11"/>
          <p:cNvPicPr>
            <a:picLocks noChangeAspect="1"/>
          </p:cNvPicPr>
          <p:nvPr/>
        </p:nvPicPr>
        <p:blipFill>
          <a:blip r:embed="rId7">
            <a:extLst>
              <a:ext uri="{28A0092B-C50C-407E-A947-70E740481C1C}">
                <a14:useLocalDpi val="0"/>
              </a:ext>
            </a:extLst>
          </a:blip>
          <a:stretch>
            <a:fillRect/>
          </a:stretch>
        </p:blipFill>
        <p:spPr>
          <a:xfrm>
            <a:off x="4520283" y="2829267"/>
            <a:ext cx="1754211" cy="670241"/>
          </a:xfrm>
          <a:prstGeom prst="rect">
            <a:avLst/>
          </a:prstGeom>
        </p:spPr>
      </p:pic>
      <p:sp>
        <p:nvSpPr>
          <p:cNvPr id="30" name="TextBox 32">
            <a:hlinkClick action="ppaction://hlinkshowjump?jump=nextslide"/>
          </p:cNvPr>
          <p:cNvSpPr txBox="1">
            <a:spLocks noChangeArrowheads="1"/>
          </p:cNvSpPr>
          <p:nvPr/>
        </p:nvSpPr>
        <p:spPr bwMode="auto">
          <a:xfrm>
            <a:off x="2289750" y="2712571"/>
            <a:ext cx="2240280"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typeface="Arial"/>
                <a:ea charset="-122" pitchFamily="2" typeface="宋体"/>
              </a:defRPr>
            </a:lvl1pPr>
            <a:lvl2pPr indent="-285750" marL="742950">
              <a:defRPr>
                <a:solidFill>
                  <a:schemeClr val="tx1"/>
                </a:solidFill>
                <a:latin typeface="Arial"/>
                <a:ea charset="-122" pitchFamily="2" typeface="宋体"/>
              </a:defRPr>
            </a:lvl2pPr>
            <a:lvl3pPr indent="-228600" marL="1143000">
              <a:defRPr>
                <a:solidFill>
                  <a:schemeClr val="tx1"/>
                </a:solidFill>
                <a:latin typeface="Arial"/>
                <a:ea charset="-122" pitchFamily="2" typeface="宋体"/>
              </a:defRPr>
            </a:lvl3pPr>
            <a:lvl4pPr indent="-228600" marL="1600200">
              <a:defRPr>
                <a:solidFill>
                  <a:schemeClr val="tx1"/>
                </a:solidFill>
                <a:latin typeface="Arial"/>
                <a:ea charset="-122" pitchFamily="2" typeface="宋体"/>
              </a:defRPr>
            </a:lvl4pPr>
            <a:lvl5pPr indent="-228600" marL="2057400">
              <a:defRPr>
                <a:solidFill>
                  <a:schemeClr val="tx1"/>
                </a:solidFill>
                <a:latin typeface="Arial"/>
                <a:ea charset="-122" pitchFamily="2" typeface="宋体"/>
              </a:defRPr>
            </a:lvl5pPr>
            <a:lvl6pPr eaLnBrk="0" fontAlgn="base" hangingPunct="0" indent="-228600" marL="2514600">
              <a:spcBef>
                <a:spcPct val="0"/>
              </a:spcBef>
              <a:spcAft>
                <a:spcPct val="0"/>
              </a:spcAft>
              <a:defRPr>
                <a:solidFill>
                  <a:schemeClr val="tx1"/>
                </a:solidFill>
                <a:latin typeface="Arial"/>
                <a:ea charset="-122" pitchFamily="2" typeface="宋体"/>
              </a:defRPr>
            </a:lvl6pPr>
            <a:lvl7pPr eaLnBrk="0" fontAlgn="base" hangingPunct="0" indent="-228600" marL="2971800">
              <a:spcBef>
                <a:spcPct val="0"/>
              </a:spcBef>
              <a:spcAft>
                <a:spcPct val="0"/>
              </a:spcAft>
              <a:defRPr>
                <a:solidFill>
                  <a:schemeClr val="tx1"/>
                </a:solidFill>
                <a:latin typeface="Arial"/>
                <a:ea charset="-122" pitchFamily="2" typeface="宋体"/>
              </a:defRPr>
            </a:lvl7pPr>
            <a:lvl8pPr eaLnBrk="0" fontAlgn="base" hangingPunct="0" indent="-228600" marL="3429000">
              <a:spcBef>
                <a:spcPct val="0"/>
              </a:spcBef>
              <a:spcAft>
                <a:spcPct val="0"/>
              </a:spcAft>
              <a:defRPr>
                <a:solidFill>
                  <a:schemeClr val="tx1"/>
                </a:solidFill>
                <a:latin typeface="Arial"/>
                <a:ea charset="-122" pitchFamily="2" typeface="宋体"/>
              </a:defRPr>
            </a:lvl8pPr>
            <a:lvl9pPr eaLnBrk="0" fontAlgn="base" hangingPunct="0" indent="-228600" marL="3886200">
              <a:spcBef>
                <a:spcPct val="0"/>
              </a:spcBef>
              <a:spcAft>
                <a:spcPct val="0"/>
              </a:spcAft>
              <a:defRPr>
                <a:solidFill>
                  <a:schemeClr val="tx1"/>
                </a:solidFill>
                <a:latin typeface="Arial"/>
                <a:ea charset="-122" pitchFamily="2" typeface="宋体"/>
              </a:defRPr>
            </a:lvl9pPr>
          </a:lstStyle>
          <a:p>
            <a:r>
              <a:rPr altLang="en-US" b="1" lang="zh-CN" smtClean="0" spc="600" sz="4800">
                <a:solidFill>
                  <a:schemeClr val="accent2">
                    <a:lumMod val="20000"/>
                    <a:lumOff val="80000"/>
                  </a:schemeClr>
                </a:solidFill>
                <a:latin charset="-122" panose="020b0503020204020204" pitchFamily="34" typeface="微软雅黑"/>
                <a:ea charset="-122" panose="020b0503020204020204" pitchFamily="34" typeface="微软雅黑"/>
              </a:rPr>
              <a:t>第六章</a:t>
            </a:r>
          </a:p>
        </p:txBody>
      </p:sp>
      <p:sp>
        <p:nvSpPr>
          <p:cNvPr id="31" name="文本框 30"/>
          <p:cNvSpPr txBox="1"/>
          <p:nvPr/>
        </p:nvSpPr>
        <p:spPr>
          <a:xfrm>
            <a:off x="2213550" y="3401020"/>
            <a:ext cx="4297680" cy="914400"/>
          </a:xfrm>
          <a:prstGeom prst="rect">
            <a:avLst/>
          </a:prstGeom>
          <a:noFill/>
        </p:spPr>
        <p:txBody>
          <a:bodyPr rtlCol="0" wrap="none">
            <a:spAutoFit/>
          </a:bodyPr>
          <a:lstStyle/>
          <a:p>
            <a:r>
              <a:rPr altLang="en-US" lang="zh-CN" sz="5400">
                <a:solidFill>
                  <a:schemeClr val="accent2">
                    <a:lumMod val="20000"/>
                    <a:lumOff val="80000"/>
                  </a:schemeClr>
                </a:solidFill>
                <a:latin charset="-122" panose="020b0503020204020204" pitchFamily="34" typeface="微软雅黑"/>
                <a:ea charset="-122" panose="020b0503020204020204" pitchFamily="34" typeface="微软雅黑"/>
              </a:rPr>
              <a:t>应急条例附则</a:t>
            </a:r>
          </a:p>
        </p:txBody>
      </p:sp>
    </p:spTree>
    <p:extLst>
      <p:ext uri="{BB962C8B-B14F-4D97-AF65-F5344CB8AC3E}">
        <p14:creationId val="3096644228"/>
      </p:ext>
    </p:extLst>
  </p:cSld>
  <p:clrMapOvr>
    <a:masterClrMapping/>
  </p:clrMapOvr>
  <mc:AlternateContent>
    <mc:Choice Requires="p14">
      <p:transition advTm="6000" p14:dur="1600" spd="slow">
        <p14:gallery dir="l"/>
      </p:transition>
    </mc:Choice>
    <mc:Fallback>
      <p:transition advTm="6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id="5" nodeType="with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1000" fill="hold" id="7"/>
                                        <p:tgtEl>
                                          <p:spTgt spid="2"/>
                                        </p:tgtEl>
                                        <p:attrNameLst>
                                          <p:attrName>ppt_x</p:attrName>
                                        </p:attrNameLst>
                                      </p:cBhvr>
                                      <p:tavLst>
                                        <p:tav tm="0">
                                          <p:val>
                                            <p:strVal val="#ppt_x"/>
                                          </p:val>
                                        </p:tav>
                                        <p:tav tm="100000">
                                          <p:val>
                                            <p:strVal val="#ppt_x"/>
                                          </p:val>
                                        </p:tav>
                                      </p:tavLst>
                                    </p:anim>
                                    <p:anim calcmode="lin" valueType="num">
                                      <p:cBhvr additive="base">
                                        <p:cTn dur="1000" fill="hold" id="8"/>
                                        <p:tgtEl>
                                          <p:spTgt spid="2"/>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1">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additive="base">
                                        <p:cTn dur="1000" fill="hold" id="11"/>
                                        <p:tgtEl>
                                          <p:spTgt spid="3"/>
                                        </p:tgtEl>
                                        <p:attrNameLst>
                                          <p:attrName>ppt_x</p:attrName>
                                        </p:attrNameLst>
                                      </p:cBhvr>
                                      <p:tavLst>
                                        <p:tav tm="0">
                                          <p:val>
                                            <p:strVal val="#ppt_x"/>
                                          </p:val>
                                        </p:tav>
                                        <p:tav tm="100000">
                                          <p:val>
                                            <p:strVal val="#ppt_x"/>
                                          </p:val>
                                        </p:tav>
                                      </p:tavLst>
                                    </p:anim>
                                    <p:anim calcmode="lin" valueType="num">
                                      <p:cBhvr additive="base">
                                        <p:cTn dur="1000" fill="hold" id="12"/>
                                        <p:tgtEl>
                                          <p:spTgt spid="3"/>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fill="hold" id="14" nodeType="afterEffect" presetClass="entr" presetID="12" presetSubtype="4">
                                  <p:stCondLst>
                                    <p:cond delay="0"/>
                                  </p:stCondLst>
                                  <p:childTnLst>
                                    <p:set>
                                      <p:cBhvr>
                                        <p:cTn dur="1" fill="hold" id="15">
                                          <p:stCondLst>
                                            <p:cond delay="0"/>
                                          </p:stCondLst>
                                        </p:cTn>
                                        <p:tgtEl>
                                          <p:spTgt spid="7"/>
                                        </p:tgtEl>
                                        <p:attrNameLst>
                                          <p:attrName>style.visibility</p:attrName>
                                        </p:attrNameLst>
                                      </p:cBhvr>
                                      <p:to>
                                        <p:strVal val="visible"/>
                                      </p:to>
                                    </p:set>
                                    <p:anim calcmode="lin" valueType="num">
                                      <p:cBhvr additive="base">
                                        <p:cTn dur="500" id="16"/>
                                        <p:tgtEl>
                                          <p:spTgt spid="7"/>
                                        </p:tgtEl>
                                        <p:attrNameLst>
                                          <p:attrName>ppt_y</p:attrName>
                                        </p:attrNameLst>
                                      </p:cBhvr>
                                      <p:tavLst>
                                        <p:tav tm="0">
                                          <p:val>
                                            <p:strVal val="#ppt_y+#ppt_h*1.125000"/>
                                          </p:val>
                                        </p:tav>
                                        <p:tav tm="100000">
                                          <p:val>
                                            <p:strVal val="#ppt_y"/>
                                          </p:val>
                                        </p:tav>
                                      </p:tavLst>
                                    </p:anim>
                                    <p:animEffect filter="wipe(up)" transition="in">
                                      <p:cBhvr>
                                        <p:cTn dur="500" id="17"/>
                                        <p:tgtEl>
                                          <p:spTgt spid="7"/>
                                        </p:tgtEl>
                                      </p:cBhvr>
                                    </p:animEffect>
                                  </p:childTnLst>
                                </p:cTn>
                              </p:par>
                            </p:childTnLst>
                          </p:cTn>
                        </p:par>
                        <p:par>
                          <p:cTn fill="hold" id="18" nodeType="afterGroup">
                            <p:stCondLst>
                              <p:cond delay="1500"/>
                            </p:stCondLst>
                            <p:childTnLst>
                              <p:par>
                                <p:cTn fill="hold" id="19" nodeType="afterEffect" presetClass="entr" presetID="53" presetSubtype="0">
                                  <p:stCondLst>
                                    <p:cond delay="0"/>
                                  </p:stCondLst>
                                  <p:childTnLst>
                                    <p:set>
                                      <p:cBhvr>
                                        <p:cTn dur="1" fill="hold" id="20">
                                          <p:stCondLst>
                                            <p:cond delay="0"/>
                                          </p:stCondLst>
                                        </p:cTn>
                                        <p:tgtEl>
                                          <p:spTgt spid="42"/>
                                        </p:tgtEl>
                                        <p:attrNameLst>
                                          <p:attrName>style.visibility</p:attrName>
                                        </p:attrNameLst>
                                      </p:cBhvr>
                                      <p:to>
                                        <p:strVal val="visible"/>
                                      </p:to>
                                    </p:set>
                                    <p:anim calcmode="lin" valueType="num">
                                      <p:cBhvr>
                                        <p:cTn dur="500" fill="hold" id="21"/>
                                        <p:tgtEl>
                                          <p:spTgt spid="42"/>
                                        </p:tgtEl>
                                        <p:attrNameLst>
                                          <p:attrName>ppt_w</p:attrName>
                                        </p:attrNameLst>
                                      </p:cBhvr>
                                      <p:tavLst>
                                        <p:tav tm="0">
                                          <p:val>
                                            <p:fltVal val="0"/>
                                          </p:val>
                                        </p:tav>
                                        <p:tav tm="100000">
                                          <p:val>
                                            <p:strVal val="#ppt_w"/>
                                          </p:val>
                                        </p:tav>
                                      </p:tavLst>
                                    </p:anim>
                                    <p:anim calcmode="lin" valueType="num">
                                      <p:cBhvr>
                                        <p:cTn dur="500" fill="hold" id="22"/>
                                        <p:tgtEl>
                                          <p:spTgt spid="42"/>
                                        </p:tgtEl>
                                        <p:attrNameLst>
                                          <p:attrName>ppt_h</p:attrName>
                                        </p:attrNameLst>
                                      </p:cBhvr>
                                      <p:tavLst>
                                        <p:tav tm="0">
                                          <p:val>
                                            <p:fltVal val="0"/>
                                          </p:val>
                                        </p:tav>
                                        <p:tav tm="100000">
                                          <p:val>
                                            <p:strVal val="#ppt_h"/>
                                          </p:val>
                                        </p:tav>
                                      </p:tavLst>
                                    </p:anim>
                                    <p:animEffect filter="fade" transition="in">
                                      <p:cBhvr>
                                        <p:cTn dur="500" id="23"/>
                                        <p:tgtEl>
                                          <p:spTgt spid="42"/>
                                        </p:tgtEl>
                                      </p:cBhvr>
                                    </p:animEffect>
                                  </p:childTnLst>
                                </p:cTn>
                              </p:par>
                              <p:par>
                                <p:cTn fill="hold" id="24" nodeType="withEffect" presetClass="entr" presetID="2" presetSubtype="3">
                                  <p:stCondLst>
                                    <p:cond delay="0"/>
                                  </p:stCondLst>
                                  <p:childTnLst>
                                    <p:set>
                                      <p:cBhvr>
                                        <p:cTn dur="1" fill="hold" id="25">
                                          <p:stCondLst>
                                            <p:cond delay="0"/>
                                          </p:stCondLst>
                                        </p:cTn>
                                        <p:tgtEl>
                                          <p:spTgt spid="12"/>
                                        </p:tgtEl>
                                        <p:attrNameLst>
                                          <p:attrName>style.visibility</p:attrName>
                                        </p:attrNameLst>
                                      </p:cBhvr>
                                      <p:to>
                                        <p:strVal val="visible"/>
                                      </p:to>
                                    </p:set>
                                    <p:anim calcmode="lin" valueType="num">
                                      <p:cBhvr additive="base">
                                        <p:cTn dur="500" fill="hold" id="26"/>
                                        <p:tgtEl>
                                          <p:spTgt spid="12"/>
                                        </p:tgtEl>
                                        <p:attrNameLst>
                                          <p:attrName>ppt_x</p:attrName>
                                        </p:attrNameLst>
                                      </p:cBhvr>
                                      <p:tavLst>
                                        <p:tav tm="0">
                                          <p:val>
                                            <p:strVal val="1+#ppt_w/2"/>
                                          </p:val>
                                        </p:tav>
                                        <p:tav tm="100000">
                                          <p:val>
                                            <p:strVal val="#ppt_x"/>
                                          </p:val>
                                        </p:tav>
                                      </p:tavLst>
                                    </p:anim>
                                    <p:anim calcmode="lin" valueType="num">
                                      <p:cBhvr additive="base">
                                        <p:cTn dur="500" fill="hold" id="27"/>
                                        <p:tgtEl>
                                          <p:spTgt spid="12"/>
                                        </p:tgtEl>
                                        <p:attrNameLst>
                                          <p:attrName>ppt_y</p:attrName>
                                        </p:attrNameLst>
                                      </p:cBhvr>
                                      <p:tavLst>
                                        <p:tav tm="0">
                                          <p:val>
                                            <p:strVal val="0-#ppt_h/2"/>
                                          </p:val>
                                        </p:tav>
                                        <p:tav tm="100000">
                                          <p:val>
                                            <p:strVal val="#ppt_y"/>
                                          </p:val>
                                        </p:tav>
                                      </p:tavLst>
                                    </p:anim>
                                  </p:childTnLst>
                                </p:cTn>
                              </p:par>
                            </p:childTnLst>
                          </p:cTn>
                        </p:par>
                        <p:par>
                          <p:cTn fill="hold" id="28" nodeType="afterGroup">
                            <p:stCondLst>
                              <p:cond delay="2000"/>
                            </p:stCondLst>
                            <p:childTnLst>
                              <p:par>
                                <p:cTn fill="hold" grpId="0" id="29" nodeType="afterEffect" presetClass="entr" presetID="53" presetSubtype="0">
                                  <p:stCondLst>
                                    <p:cond delay="0"/>
                                  </p:stCondLst>
                                  <p:childTnLst>
                                    <p:set>
                                      <p:cBhvr>
                                        <p:cTn dur="1" fill="hold" id="30">
                                          <p:stCondLst>
                                            <p:cond delay="0"/>
                                          </p:stCondLst>
                                        </p:cTn>
                                        <p:tgtEl>
                                          <p:spTgt spid="30"/>
                                        </p:tgtEl>
                                        <p:attrNameLst>
                                          <p:attrName>style.visibility</p:attrName>
                                        </p:attrNameLst>
                                      </p:cBhvr>
                                      <p:to>
                                        <p:strVal val="visible"/>
                                      </p:to>
                                    </p:set>
                                    <p:anim calcmode="lin" valueType="num">
                                      <p:cBhvr>
                                        <p:cTn dur="500" fill="hold" id="31"/>
                                        <p:tgtEl>
                                          <p:spTgt spid="30"/>
                                        </p:tgtEl>
                                        <p:attrNameLst>
                                          <p:attrName>ppt_w</p:attrName>
                                        </p:attrNameLst>
                                      </p:cBhvr>
                                      <p:tavLst>
                                        <p:tav tm="0">
                                          <p:val>
                                            <p:fltVal val="0"/>
                                          </p:val>
                                        </p:tav>
                                        <p:tav tm="100000">
                                          <p:val>
                                            <p:strVal val="#ppt_w"/>
                                          </p:val>
                                        </p:tav>
                                      </p:tavLst>
                                    </p:anim>
                                    <p:anim calcmode="lin" valueType="num">
                                      <p:cBhvr>
                                        <p:cTn dur="500" fill="hold" id="32"/>
                                        <p:tgtEl>
                                          <p:spTgt spid="30"/>
                                        </p:tgtEl>
                                        <p:attrNameLst>
                                          <p:attrName>ppt_h</p:attrName>
                                        </p:attrNameLst>
                                      </p:cBhvr>
                                      <p:tavLst>
                                        <p:tav tm="0">
                                          <p:val>
                                            <p:fltVal val="0"/>
                                          </p:val>
                                        </p:tav>
                                        <p:tav tm="100000">
                                          <p:val>
                                            <p:strVal val="#ppt_h"/>
                                          </p:val>
                                        </p:tav>
                                      </p:tavLst>
                                    </p:anim>
                                    <p:animEffect filter="fade" transition="in">
                                      <p:cBhvr>
                                        <p:cTn dur="500" id="33"/>
                                        <p:tgtEl>
                                          <p:spTgt spid="30"/>
                                        </p:tgtEl>
                                      </p:cBhvr>
                                    </p:animEffect>
                                  </p:childTnLst>
                                </p:cTn>
                              </p:par>
                            </p:childTnLst>
                          </p:cTn>
                        </p:par>
                        <p:par>
                          <p:cTn fill="hold" id="34" nodeType="afterGroup">
                            <p:stCondLst>
                              <p:cond delay="2500"/>
                            </p:stCondLst>
                            <p:childTnLst>
                              <p:par>
                                <p:cTn fill="hold" grpId="0" id="35" nodeType="afterEffect" presetClass="entr" presetID="22" presetSubtype="8">
                                  <p:stCondLst>
                                    <p:cond delay="0"/>
                                  </p:stCondLst>
                                  <p:childTnLst>
                                    <p:set>
                                      <p:cBhvr>
                                        <p:cTn dur="1" fill="hold" id="36">
                                          <p:stCondLst>
                                            <p:cond delay="0"/>
                                          </p:stCondLst>
                                        </p:cTn>
                                        <p:tgtEl>
                                          <p:spTgt spid="31"/>
                                        </p:tgtEl>
                                        <p:attrNameLst>
                                          <p:attrName>style.visibility</p:attrName>
                                        </p:attrNameLst>
                                      </p:cBhvr>
                                      <p:to>
                                        <p:strVal val="visible"/>
                                      </p:to>
                                    </p:set>
                                    <p:animEffect filter="wipe(left)" transition="in">
                                      <p:cBhvr>
                                        <p:cTn dur="500" id="37"/>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
      <p:bldP grpId="0" spid="31"/>
    </p:bldLst>
  </p:timing>
</p:sld>
</file>

<file path=ppt/slides/slide3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3429000" y="1392893"/>
            <a:ext cx="4743000" cy="1510327"/>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5101500" y="119489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【第五十三条】</a:t>
            </a:r>
          </a:p>
        </p:txBody>
      </p:sp>
      <p:sp>
        <p:nvSpPr>
          <p:cNvPr id="12" name="矩形 11"/>
          <p:cNvSpPr/>
          <p:nvPr/>
        </p:nvSpPr>
        <p:spPr>
          <a:xfrm>
            <a:off x="4257992" y="1710129"/>
            <a:ext cx="3847016" cy="1028700"/>
          </a:xfrm>
          <a:prstGeom prst="rect">
            <a:avLst/>
          </a:prstGeom>
        </p:spPr>
        <p:txBody>
          <a:bodyPr bIns="34290" lIns="68580" rIns="68580" tIns="34290" wrap="square">
            <a:spAutoFit/>
          </a:bodyPr>
          <a:lstStyle/>
          <a:p>
            <a:pPr>
              <a:lnSpc>
                <a:spcPct val="150000"/>
              </a:lnSpc>
              <a:buClr>
                <a:srgbClr val="E20000"/>
              </a:buClr>
            </a:pPr>
            <a:r>
              <a:rPr altLang="en-US" lang="zh-CN" smtClean="0" sz="1400">
                <a:latin charset="-122" panose="020b0503020204020204" pitchFamily="34" typeface="微软雅黑"/>
                <a:ea charset="-122" panose="020b0503020204020204" pitchFamily="34" typeface="微软雅黑"/>
              </a:rPr>
              <a:t>         中国人民解放军、武装警察部队医疗卫生机构参与突发事件应急处理的，依照本条例的规定和军队的相关规定执行。</a:t>
            </a:r>
          </a:p>
        </p:txBody>
      </p:sp>
      <p:pic>
        <p:nvPicPr>
          <p:cNvPr id="9" name="图片 8"/>
          <p:cNvPicPr>
            <a:picLocks noChangeAspect="1"/>
          </p:cNvPicPr>
          <p:nvPr/>
        </p:nvPicPr>
        <p:blipFill>
          <a:blip r:embed="rId3">
            <a:extLst>
              <a:ext uri="{28A0092B-C50C-407E-A947-70E740481C1C}">
                <a14:useLocalDpi val="0"/>
              </a:ext>
            </a:extLst>
          </a:blip>
          <a:stretch>
            <a:fillRect/>
          </a:stretch>
        </p:blipFill>
        <p:spPr>
          <a:xfrm flipH="1">
            <a:off x="990600" y="895350"/>
            <a:ext cx="2091993" cy="3459480"/>
          </a:xfrm>
          <a:prstGeom prst="rect">
            <a:avLst/>
          </a:prstGeom>
        </p:spPr>
      </p:pic>
      <p:sp>
        <p:nvSpPr>
          <p:cNvPr id="13" name="Pentagon 35"/>
          <p:cNvSpPr/>
          <p:nvPr/>
        </p:nvSpPr>
        <p:spPr>
          <a:xfrm>
            <a:off x="3429000" y="3435053"/>
            <a:ext cx="4743000" cy="816907"/>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4" name="矩形 13"/>
          <p:cNvSpPr/>
          <p:nvPr/>
        </p:nvSpPr>
        <p:spPr>
          <a:xfrm>
            <a:off x="5101500" y="3237054"/>
            <a:ext cx="2160000"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【第五十四条】</a:t>
            </a:r>
          </a:p>
        </p:txBody>
      </p:sp>
      <p:sp>
        <p:nvSpPr>
          <p:cNvPr id="15" name="矩形 14"/>
          <p:cNvSpPr/>
          <p:nvPr/>
        </p:nvSpPr>
        <p:spPr>
          <a:xfrm>
            <a:off x="4257992" y="3752289"/>
            <a:ext cx="3847016" cy="388620"/>
          </a:xfrm>
          <a:prstGeom prst="rect">
            <a:avLst/>
          </a:prstGeom>
        </p:spPr>
        <p:txBody>
          <a:bodyPr bIns="34290" lIns="68580" rIns="68580" tIns="34290" wrap="square">
            <a:spAutoFit/>
          </a:bodyPr>
          <a:lstStyle/>
          <a:p>
            <a:pPr>
              <a:lnSpc>
                <a:spcPct val="150000"/>
              </a:lnSpc>
              <a:buClr>
                <a:srgbClr val="E20000"/>
              </a:buClr>
            </a:pPr>
            <a:r>
              <a:rPr altLang="en-US" lang="zh-CN" smtClean="0" sz="1400">
                <a:latin charset="-122" panose="020b0503020204020204" pitchFamily="34" typeface="微软雅黑"/>
                <a:ea charset="-122" panose="020b0503020204020204" pitchFamily="34" typeface="微软雅黑"/>
              </a:rPr>
              <a:t>         本条例自公布之日起施行。</a:t>
            </a:r>
          </a:p>
        </p:txBody>
      </p:sp>
    </p:spTree>
    <p:extLst>
      <p:ext uri="{BB962C8B-B14F-4D97-AF65-F5344CB8AC3E}">
        <p14:creationId val="4274122430"/>
      </p:ext>
    </p:extLst>
  </p:cSld>
  <p:clrMapOvr>
    <a:masterClrMapping/>
  </p:clrMapOvr>
  <mc:AlternateContent>
    <mc:Choice Requires="p14">
      <p:transition advTm="4000" p14:dur="1600" spd="slow">
        <p14:prism isInverted="1"/>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31"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1000" fill="hold" id="7"/>
                                        <p:tgtEl>
                                          <p:spTgt spid="9"/>
                                        </p:tgtEl>
                                        <p:attrNameLst>
                                          <p:attrName>ppt_w</p:attrName>
                                        </p:attrNameLst>
                                      </p:cBhvr>
                                      <p:tavLst>
                                        <p:tav tm="0">
                                          <p:val>
                                            <p:fltVal val="0"/>
                                          </p:val>
                                        </p:tav>
                                        <p:tav tm="100000">
                                          <p:val>
                                            <p:strVal val="#ppt_w"/>
                                          </p:val>
                                        </p:tav>
                                      </p:tavLst>
                                    </p:anim>
                                    <p:anim calcmode="lin" valueType="num">
                                      <p:cBhvr>
                                        <p:cTn dur="1000" fill="hold" id="8"/>
                                        <p:tgtEl>
                                          <p:spTgt spid="9"/>
                                        </p:tgtEl>
                                        <p:attrNameLst>
                                          <p:attrName>ppt_h</p:attrName>
                                        </p:attrNameLst>
                                      </p:cBhvr>
                                      <p:tavLst>
                                        <p:tav tm="0">
                                          <p:val>
                                            <p:fltVal val="0"/>
                                          </p:val>
                                        </p:tav>
                                        <p:tav tm="100000">
                                          <p:val>
                                            <p:strVal val="#ppt_h"/>
                                          </p:val>
                                        </p:tav>
                                      </p:tavLst>
                                    </p:anim>
                                    <p:anim calcmode="lin" valueType="num">
                                      <p:cBhvr>
                                        <p:cTn dur="1000" fill="hold" id="9"/>
                                        <p:tgtEl>
                                          <p:spTgt spid="9"/>
                                        </p:tgtEl>
                                        <p:attrNameLst>
                                          <p:attrName>style.rotation</p:attrName>
                                        </p:attrNameLst>
                                      </p:cBhvr>
                                      <p:tavLst>
                                        <p:tav tm="0">
                                          <p:val>
                                            <p:fltVal val="90"/>
                                          </p:val>
                                        </p:tav>
                                        <p:tav tm="100000">
                                          <p:val>
                                            <p:fltVal val="0"/>
                                          </p:val>
                                        </p:tav>
                                      </p:tavLst>
                                    </p:anim>
                                    <p:animEffect filter="fade" transition="in">
                                      <p:cBhvr>
                                        <p:cTn dur="1000" id="10"/>
                                        <p:tgtEl>
                                          <p:spTgt spid="9"/>
                                        </p:tgtEl>
                                      </p:cBhvr>
                                    </p:animEffect>
                                  </p:childTnLst>
                                </p:cTn>
                              </p:par>
                            </p:childTnLst>
                          </p:cTn>
                        </p:par>
                        <p:par>
                          <p:cTn fill="hold" id="11" nodeType="afterGroup">
                            <p:stCondLst>
                              <p:cond delay="1000"/>
                            </p:stCondLst>
                            <p:childTnLst>
                              <p:par>
                                <p:cTn fill="hold" grpId="0" id="12" nodeType="afterEffect" presetClass="entr" presetID="53" presetSubtype="0">
                                  <p:stCondLst>
                                    <p:cond delay="0"/>
                                  </p:stCondLst>
                                  <p:childTnLst>
                                    <p:set>
                                      <p:cBhvr>
                                        <p:cTn dur="1" fill="hold" id="13">
                                          <p:stCondLst>
                                            <p:cond delay="0"/>
                                          </p:stCondLst>
                                        </p:cTn>
                                        <p:tgtEl>
                                          <p:spTgt spid="11"/>
                                        </p:tgtEl>
                                        <p:attrNameLst>
                                          <p:attrName>style.visibility</p:attrName>
                                        </p:attrNameLst>
                                      </p:cBhvr>
                                      <p:to>
                                        <p:strVal val="visible"/>
                                      </p:to>
                                    </p:set>
                                    <p:anim calcmode="lin" valueType="num">
                                      <p:cBhvr>
                                        <p:cTn dur="500" fill="hold" id="14"/>
                                        <p:tgtEl>
                                          <p:spTgt spid="11"/>
                                        </p:tgtEl>
                                        <p:attrNameLst>
                                          <p:attrName>ppt_w</p:attrName>
                                        </p:attrNameLst>
                                      </p:cBhvr>
                                      <p:tavLst>
                                        <p:tav tm="0">
                                          <p:val>
                                            <p:fltVal val="0"/>
                                          </p:val>
                                        </p:tav>
                                        <p:tav tm="100000">
                                          <p:val>
                                            <p:strVal val="#ppt_w"/>
                                          </p:val>
                                        </p:tav>
                                      </p:tavLst>
                                    </p:anim>
                                    <p:anim calcmode="lin" valueType="num">
                                      <p:cBhvr>
                                        <p:cTn dur="500" fill="hold" id="15"/>
                                        <p:tgtEl>
                                          <p:spTgt spid="11"/>
                                        </p:tgtEl>
                                        <p:attrNameLst>
                                          <p:attrName>ppt_h</p:attrName>
                                        </p:attrNameLst>
                                      </p:cBhvr>
                                      <p:tavLst>
                                        <p:tav tm="0">
                                          <p:val>
                                            <p:fltVal val="0"/>
                                          </p:val>
                                        </p:tav>
                                        <p:tav tm="100000">
                                          <p:val>
                                            <p:strVal val="#ppt_h"/>
                                          </p:val>
                                        </p:tav>
                                      </p:tavLst>
                                    </p:anim>
                                    <p:animEffect filter="fade" transition="in">
                                      <p:cBhvr>
                                        <p:cTn dur="500" id="16"/>
                                        <p:tgtEl>
                                          <p:spTgt spid="11"/>
                                        </p:tgtEl>
                                      </p:cBhvr>
                                    </p:animEffect>
                                  </p:childTnLst>
                                </p:cTn>
                              </p:par>
                            </p:childTnLst>
                          </p:cTn>
                        </p:par>
                        <p:par>
                          <p:cTn fill="hold" id="17" nodeType="afterGroup">
                            <p:stCondLst>
                              <p:cond delay="1500"/>
                            </p:stCondLst>
                            <p:childTnLst>
                              <p:par>
                                <p:cTn fill="hold" grpId="0" id="18" nodeType="afterEffect" presetClass="entr" presetID="12" presetSubtype="1">
                                  <p:stCondLst>
                                    <p:cond delay="0"/>
                                  </p:stCondLst>
                                  <p:childTnLst>
                                    <p:set>
                                      <p:cBhvr>
                                        <p:cTn dur="1" fill="hold" id="19">
                                          <p:stCondLst>
                                            <p:cond delay="0"/>
                                          </p:stCondLst>
                                        </p:cTn>
                                        <p:tgtEl>
                                          <p:spTgt spid="10"/>
                                        </p:tgtEl>
                                        <p:attrNameLst>
                                          <p:attrName>style.visibility</p:attrName>
                                        </p:attrNameLst>
                                      </p:cBhvr>
                                      <p:to>
                                        <p:strVal val="visible"/>
                                      </p:to>
                                    </p:set>
                                    <p:anim calcmode="lin" valueType="num">
                                      <p:cBhvr additive="base">
                                        <p:cTn dur="500" id="20"/>
                                        <p:tgtEl>
                                          <p:spTgt spid="10"/>
                                        </p:tgtEl>
                                        <p:attrNameLst>
                                          <p:attrName>ppt_y</p:attrName>
                                        </p:attrNameLst>
                                      </p:cBhvr>
                                      <p:tavLst>
                                        <p:tav tm="0">
                                          <p:val>
                                            <p:strVal val="#ppt_y-#ppt_h*1.125000"/>
                                          </p:val>
                                        </p:tav>
                                        <p:tav tm="100000">
                                          <p:val>
                                            <p:strVal val="#ppt_y"/>
                                          </p:val>
                                        </p:tav>
                                      </p:tavLst>
                                    </p:anim>
                                    <p:animEffect filter="wipe(down)" transition="in">
                                      <p:cBhvr>
                                        <p:cTn dur="500" id="21"/>
                                        <p:tgtEl>
                                          <p:spTgt spid="10"/>
                                        </p:tgtEl>
                                      </p:cBhvr>
                                    </p:animEffect>
                                  </p:childTnLst>
                                </p:cTn>
                              </p:par>
                            </p:childTnLst>
                          </p:cTn>
                        </p:par>
                        <p:par>
                          <p:cTn fill="hold" id="22" nodeType="afterGroup">
                            <p:stCondLst>
                              <p:cond delay="2000"/>
                            </p:stCondLst>
                            <p:childTnLst>
                              <p:par>
                                <p:cTn fill="hold" grpId="0" id="23" nodeType="afterEffect" presetClass="entr" presetID="22" presetSubtype="8">
                                  <p:stCondLst>
                                    <p:cond delay="0"/>
                                  </p:stCondLst>
                                  <p:childTnLst>
                                    <p:set>
                                      <p:cBhvr>
                                        <p:cTn dur="1" fill="hold" id="24">
                                          <p:stCondLst>
                                            <p:cond delay="0"/>
                                          </p:stCondLst>
                                        </p:cTn>
                                        <p:tgtEl>
                                          <p:spTgt spid="12"/>
                                        </p:tgtEl>
                                        <p:attrNameLst>
                                          <p:attrName>style.visibility</p:attrName>
                                        </p:attrNameLst>
                                      </p:cBhvr>
                                      <p:to>
                                        <p:strVal val="visible"/>
                                      </p:to>
                                    </p:set>
                                    <p:animEffect filter="wipe(left)" transition="in">
                                      <p:cBhvr>
                                        <p:cTn dur="500" id="25"/>
                                        <p:tgtEl>
                                          <p:spTgt spid="12"/>
                                        </p:tgtEl>
                                      </p:cBhvr>
                                    </p:animEffect>
                                  </p:childTnLst>
                                </p:cTn>
                              </p:par>
                            </p:childTnLst>
                          </p:cTn>
                        </p:par>
                        <p:par>
                          <p:cTn fill="hold" id="26" nodeType="afterGroup">
                            <p:stCondLst>
                              <p:cond delay="2500"/>
                            </p:stCondLst>
                            <p:childTnLst>
                              <p:par>
                                <p:cTn fill="hold" grpId="0" id="27" nodeType="afterEffect" presetClass="entr" presetID="53" presetSubtype="0">
                                  <p:stCondLst>
                                    <p:cond delay="0"/>
                                  </p:stCondLst>
                                  <p:childTnLst>
                                    <p:set>
                                      <p:cBhvr>
                                        <p:cTn dur="1" fill="hold" id="28">
                                          <p:stCondLst>
                                            <p:cond delay="0"/>
                                          </p:stCondLst>
                                        </p:cTn>
                                        <p:tgtEl>
                                          <p:spTgt spid="14"/>
                                        </p:tgtEl>
                                        <p:attrNameLst>
                                          <p:attrName>style.visibility</p:attrName>
                                        </p:attrNameLst>
                                      </p:cBhvr>
                                      <p:to>
                                        <p:strVal val="visible"/>
                                      </p:to>
                                    </p:set>
                                    <p:anim calcmode="lin" valueType="num">
                                      <p:cBhvr>
                                        <p:cTn dur="500" fill="hold" id="29"/>
                                        <p:tgtEl>
                                          <p:spTgt spid="14"/>
                                        </p:tgtEl>
                                        <p:attrNameLst>
                                          <p:attrName>ppt_w</p:attrName>
                                        </p:attrNameLst>
                                      </p:cBhvr>
                                      <p:tavLst>
                                        <p:tav tm="0">
                                          <p:val>
                                            <p:fltVal val="0"/>
                                          </p:val>
                                        </p:tav>
                                        <p:tav tm="100000">
                                          <p:val>
                                            <p:strVal val="#ppt_w"/>
                                          </p:val>
                                        </p:tav>
                                      </p:tavLst>
                                    </p:anim>
                                    <p:anim calcmode="lin" valueType="num">
                                      <p:cBhvr>
                                        <p:cTn dur="500" fill="hold" id="30"/>
                                        <p:tgtEl>
                                          <p:spTgt spid="14"/>
                                        </p:tgtEl>
                                        <p:attrNameLst>
                                          <p:attrName>ppt_h</p:attrName>
                                        </p:attrNameLst>
                                      </p:cBhvr>
                                      <p:tavLst>
                                        <p:tav tm="0">
                                          <p:val>
                                            <p:fltVal val="0"/>
                                          </p:val>
                                        </p:tav>
                                        <p:tav tm="100000">
                                          <p:val>
                                            <p:strVal val="#ppt_h"/>
                                          </p:val>
                                        </p:tav>
                                      </p:tavLst>
                                    </p:anim>
                                    <p:animEffect filter="fade" transition="in">
                                      <p:cBhvr>
                                        <p:cTn dur="500" id="31"/>
                                        <p:tgtEl>
                                          <p:spTgt spid="14"/>
                                        </p:tgtEl>
                                      </p:cBhvr>
                                    </p:animEffect>
                                  </p:childTnLst>
                                </p:cTn>
                              </p:par>
                            </p:childTnLst>
                          </p:cTn>
                        </p:par>
                        <p:par>
                          <p:cTn fill="hold" id="32" nodeType="afterGroup">
                            <p:stCondLst>
                              <p:cond delay="3000"/>
                            </p:stCondLst>
                            <p:childTnLst>
                              <p:par>
                                <p:cTn fill="hold" grpId="0" id="33" nodeType="afterEffect" presetClass="entr" presetID="12" presetSubtype="1">
                                  <p:stCondLst>
                                    <p:cond delay="0"/>
                                  </p:stCondLst>
                                  <p:childTnLst>
                                    <p:set>
                                      <p:cBhvr>
                                        <p:cTn dur="1" fill="hold" id="34">
                                          <p:stCondLst>
                                            <p:cond delay="0"/>
                                          </p:stCondLst>
                                        </p:cTn>
                                        <p:tgtEl>
                                          <p:spTgt spid="13"/>
                                        </p:tgtEl>
                                        <p:attrNameLst>
                                          <p:attrName>style.visibility</p:attrName>
                                        </p:attrNameLst>
                                      </p:cBhvr>
                                      <p:to>
                                        <p:strVal val="visible"/>
                                      </p:to>
                                    </p:set>
                                    <p:anim calcmode="lin" valueType="num">
                                      <p:cBhvr additive="base">
                                        <p:cTn dur="500" id="35"/>
                                        <p:tgtEl>
                                          <p:spTgt spid="13"/>
                                        </p:tgtEl>
                                        <p:attrNameLst>
                                          <p:attrName>ppt_y</p:attrName>
                                        </p:attrNameLst>
                                      </p:cBhvr>
                                      <p:tavLst>
                                        <p:tav tm="0">
                                          <p:val>
                                            <p:strVal val="#ppt_y-#ppt_h*1.125000"/>
                                          </p:val>
                                        </p:tav>
                                        <p:tav tm="100000">
                                          <p:val>
                                            <p:strVal val="#ppt_y"/>
                                          </p:val>
                                        </p:tav>
                                      </p:tavLst>
                                    </p:anim>
                                    <p:animEffect filter="wipe(down)" transition="in">
                                      <p:cBhvr>
                                        <p:cTn dur="500" id="36"/>
                                        <p:tgtEl>
                                          <p:spTgt spid="13"/>
                                        </p:tgtEl>
                                      </p:cBhvr>
                                    </p:animEffect>
                                  </p:childTnLst>
                                </p:cTn>
                              </p:par>
                            </p:childTnLst>
                          </p:cTn>
                        </p:par>
                        <p:par>
                          <p:cTn fill="hold" id="37" nodeType="afterGroup">
                            <p:stCondLst>
                              <p:cond delay="3500"/>
                            </p:stCondLst>
                            <p:childTnLst>
                              <p:par>
                                <p:cTn fill="hold" grpId="0" id="38" nodeType="afterEffect" presetClass="entr" presetID="22" presetSubtype="8">
                                  <p:stCondLst>
                                    <p:cond delay="0"/>
                                  </p:stCondLst>
                                  <p:childTnLst>
                                    <p:set>
                                      <p:cBhvr>
                                        <p:cTn dur="1" fill="hold" id="39">
                                          <p:stCondLst>
                                            <p:cond delay="0"/>
                                          </p:stCondLst>
                                        </p:cTn>
                                        <p:tgtEl>
                                          <p:spTgt spid="15"/>
                                        </p:tgtEl>
                                        <p:attrNameLst>
                                          <p:attrName>style.visibility</p:attrName>
                                        </p:attrNameLst>
                                      </p:cBhvr>
                                      <p:to>
                                        <p:strVal val="visible"/>
                                      </p:to>
                                    </p:set>
                                    <p:animEffect filter="wipe(left)" transition="in">
                                      <p:cBhvr>
                                        <p:cTn dur="500" id="40"/>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14"/>
      <p:bldP grpId="0" spid="15"/>
    </p:bldLst>
  </p:timing>
</p:sld>
</file>

<file path=ppt/slides/slide3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p:cNvPicPr>
            <a:picLocks noChangeAspect="1"/>
          </p:cNvPicPr>
          <p:nvPr/>
        </p:nvPicPr>
        <p:blipFill>
          <a:blip r:embed="rId3">
            <a:extLst>
              <a:ext uri="{28A0092B-C50C-407E-A947-70E740481C1C}">
                <a14:useLocalDpi val="0"/>
              </a:ext>
            </a:extLst>
          </a:blip>
          <a:stretch>
            <a:fillRect/>
          </a:stretch>
        </p:blipFill>
        <p:spPr>
          <a:xfrm>
            <a:off x="3850129" y="638776"/>
            <a:ext cx="5293871" cy="2320994"/>
          </a:xfrm>
          <a:prstGeom prst="rect">
            <a:avLst/>
          </a:prstGeom>
        </p:spPr>
      </p:pic>
      <p:pic>
        <p:nvPicPr>
          <p:cNvPr id="2" name="图片 1"/>
          <p:cNvPicPr>
            <a:picLocks noChangeAspect="1"/>
          </p:cNvPicPr>
          <p:nvPr/>
        </p:nvPicPr>
        <p:blipFill>
          <a:blip r:embed="rId4">
            <a:extLst>
              <a:ext uri="{28A0092B-C50C-407E-A947-70E740481C1C}">
                <a14:useLocalDpi val="0"/>
              </a:ext>
            </a:extLst>
          </a:blip>
          <a:stretch>
            <a:fillRect/>
          </a:stretch>
        </p:blipFill>
        <p:spPr>
          <a:xfrm>
            <a:off x="838" y="707700"/>
            <a:ext cx="9144000" cy="4435800"/>
          </a:xfrm>
          <a:prstGeom prst="rect">
            <a:avLst/>
          </a:prstGeom>
        </p:spPr>
      </p:pic>
      <p:pic>
        <p:nvPicPr>
          <p:cNvPr id="3" name="图片 2"/>
          <p:cNvPicPr>
            <a:picLocks noChangeAspect="1"/>
          </p:cNvPicPr>
          <p:nvPr/>
        </p:nvPicPr>
        <p:blipFill>
          <a:blip r:embed="rId5">
            <a:extLst>
              <a:ext uri="{28A0092B-C50C-407E-A947-70E740481C1C}">
                <a14:useLocalDpi val="0"/>
              </a:ext>
            </a:extLst>
          </a:blip>
          <a:stretch>
            <a:fillRect/>
          </a:stretch>
        </p:blipFill>
        <p:spPr>
          <a:xfrm>
            <a:off x="5201203" y="-199"/>
            <a:ext cx="3949591" cy="1581350"/>
          </a:xfrm>
          <a:prstGeom prst="rect">
            <a:avLst/>
          </a:prstGeom>
        </p:spPr>
      </p:pic>
      <p:sp>
        <p:nvSpPr>
          <p:cNvPr id="46" name="TextBox 32">
            <a:hlinkClick action="ppaction://hlinkshowjump?jump=nextslide"/>
          </p:cNvPr>
          <p:cNvSpPr txBox="1">
            <a:spLocks noChangeArrowheads="1"/>
          </p:cNvSpPr>
          <p:nvPr/>
        </p:nvSpPr>
        <p:spPr bwMode="auto">
          <a:xfrm>
            <a:off x="685800" y="2750192"/>
            <a:ext cx="5029200" cy="57790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typeface="Arial"/>
                <a:ea charset="-122" pitchFamily="2" typeface="宋体"/>
              </a:defRPr>
            </a:lvl1pPr>
            <a:lvl2pPr indent="-285750" marL="742950">
              <a:defRPr>
                <a:solidFill>
                  <a:schemeClr val="tx1"/>
                </a:solidFill>
                <a:latin typeface="Arial"/>
                <a:ea charset="-122" pitchFamily="2" typeface="宋体"/>
              </a:defRPr>
            </a:lvl2pPr>
            <a:lvl3pPr indent="-228600" marL="1143000">
              <a:defRPr>
                <a:solidFill>
                  <a:schemeClr val="tx1"/>
                </a:solidFill>
                <a:latin typeface="Arial"/>
                <a:ea charset="-122" pitchFamily="2" typeface="宋体"/>
              </a:defRPr>
            </a:lvl3pPr>
            <a:lvl4pPr indent="-228600" marL="1600200">
              <a:defRPr>
                <a:solidFill>
                  <a:schemeClr val="tx1"/>
                </a:solidFill>
                <a:latin typeface="Arial"/>
                <a:ea charset="-122" pitchFamily="2" typeface="宋体"/>
              </a:defRPr>
            </a:lvl4pPr>
            <a:lvl5pPr indent="-228600" marL="2057400">
              <a:defRPr>
                <a:solidFill>
                  <a:schemeClr val="tx1"/>
                </a:solidFill>
                <a:latin typeface="Arial"/>
                <a:ea charset="-122" pitchFamily="2" typeface="宋体"/>
              </a:defRPr>
            </a:lvl5pPr>
            <a:lvl6pPr eaLnBrk="0" fontAlgn="base" hangingPunct="0" indent="-228600" marL="2514600">
              <a:spcBef>
                <a:spcPct val="0"/>
              </a:spcBef>
              <a:spcAft>
                <a:spcPct val="0"/>
              </a:spcAft>
              <a:defRPr>
                <a:solidFill>
                  <a:schemeClr val="tx1"/>
                </a:solidFill>
                <a:latin typeface="Arial"/>
                <a:ea charset="-122" pitchFamily="2" typeface="宋体"/>
              </a:defRPr>
            </a:lvl6pPr>
            <a:lvl7pPr eaLnBrk="0" fontAlgn="base" hangingPunct="0" indent="-228600" marL="2971800">
              <a:spcBef>
                <a:spcPct val="0"/>
              </a:spcBef>
              <a:spcAft>
                <a:spcPct val="0"/>
              </a:spcAft>
              <a:defRPr>
                <a:solidFill>
                  <a:schemeClr val="tx1"/>
                </a:solidFill>
                <a:latin typeface="Arial"/>
                <a:ea charset="-122" pitchFamily="2" typeface="宋体"/>
              </a:defRPr>
            </a:lvl7pPr>
            <a:lvl8pPr eaLnBrk="0" fontAlgn="base" hangingPunct="0" indent="-228600" marL="3429000">
              <a:spcBef>
                <a:spcPct val="0"/>
              </a:spcBef>
              <a:spcAft>
                <a:spcPct val="0"/>
              </a:spcAft>
              <a:defRPr>
                <a:solidFill>
                  <a:schemeClr val="tx1"/>
                </a:solidFill>
                <a:latin typeface="Arial"/>
                <a:ea charset="-122" pitchFamily="2" typeface="宋体"/>
              </a:defRPr>
            </a:lvl8pPr>
            <a:lvl9pPr eaLnBrk="0" fontAlgn="base" hangingPunct="0" indent="-228600" marL="3886200">
              <a:spcBef>
                <a:spcPct val="0"/>
              </a:spcBef>
              <a:spcAft>
                <a:spcPct val="0"/>
              </a:spcAft>
              <a:defRPr>
                <a:solidFill>
                  <a:schemeClr val="tx1"/>
                </a:solidFill>
                <a:latin typeface="Arial"/>
                <a:ea charset="-122" pitchFamily="2" typeface="宋体"/>
              </a:defRPr>
            </a:lvl9pPr>
          </a:lstStyle>
          <a:p>
            <a:pPr>
              <a:lnSpc>
                <a:spcPct val="114000"/>
              </a:lnSpc>
            </a:pPr>
            <a:r>
              <a:rPr altLang="en-US" lang="zh-CN" spc="600" sz="2800">
                <a:solidFill>
                  <a:schemeClr val="accent2">
                    <a:lumMod val="20000"/>
                    <a:lumOff val="80000"/>
                  </a:schemeClr>
                </a:solidFill>
                <a:latin typeface="+mn-ea"/>
                <a:ea typeface="+mn-ea"/>
              </a:rPr>
              <a:t>中华人民共和国国务院令</a:t>
            </a:r>
          </a:p>
        </p:txBody>
      </p:sp>
      <p:sp>
        <p:nvSpPr>
          <p:cNvPr id="36" name="TextBox 32">
            <a:hlinkClick action="ppaction://hlinkshowjump?jump=nextslide"/>
          </p:cNvPr>
          <p:cNvSpPr txBox="1">
            <a:spLocks noChangeArrowheads="1"/>
          </p:cNvSpPr>
          <p:nvPr/>
        </p:nvSpPr>
        <p:spPr bwMode="auto">
          <a:xfrm>
            <a:off x="685800" y="3343018"/>
            <a:ext cx="7391400" cy="6693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typeface="Arial"/>
                <a:ea charset="-122" pitchFamily="2" typeface="宋体"/>
              </a:defRPr>
            </a:lvl1pPr>
            <a:lvl2pPr indent="-285750" marL="742950">
              <a:defRPr>
                <a:solidFill>
                  <a:schemeClr val="tx1"/>
                </a:solidFill>
                <a:latin typeface="Arial"/>
                <a:ea charset="-122" pitchFamily="2" typeface="宋体"/>
              </a:defRPr>
            </a:lvl2pPr>
            <a:lvl3pPr indent="-228600" marL="1143000">
              <a:defRPr>
                <a:solidFill>
                  <a:schemeClr val="tx1"/>
                </a:solidFill>
                <a:latin typeface="Arial"/>
                <a:ea charset="-122" pitchFamily="2" typeface="宋体"/>
              </a:defRPr>
            </a:lvl3pPr>
            <a:lvl4pPr indent="-228600" marL="1600200">
              <a:defRPr>
                <a:solidFill>
                  <a:schemeClr val="tx1"/>
                </a:solidFill>
                <a:latin typeface="Arial"/>
                <a:ea charset="-122" pitchFamily="2" typeface="宋体"/>
              </a:defRPr>
            </a:lvl4pPr>
            <a:lvl5pPr indent="-228600" marL="2057400">
              <a:defRPr>
                <a:solidFill>
                  <a:schemeClr val="tx1"/>
                </a:solidFill>
                <a:latin typeface="Arial"/>
                <a:ea charset="-122" pitchFamily="2" typeface="宋体"/>
              </a:defRPr>
            </a:lvl5pPr>
            <a:lvl6pPr eaLnBrk="0" fontAlgn="base" hangingPunct="0" indent="-228600" marL="2514600">
              <a:spcBef>
                <a:spcPct val="0"/>
              </a:spcBef>
              <a:spcAft>
                <a:spcPct val="0"/>
              </a:spcAft>
              <a:defRPr>
                <a:solidFill>
                  <a:schemeClr val="tx1"/>
                </a:solidFill>
                <a:latin typeface="Arial"/>
                <a:ea charset="-122" pitchFamily="2" typeface="宋体"/>
              </a:defRPr>
            </a:lvl6pPr>
            <a:lvl7pPr eaLnBrk="0" fontAlgn="base" hangingPunct="0" indent="-228600" marL="2971800">
              <a:spcBef>
                <a:spcPct val="0"/>
              </a:spcBef>
              <a:spcAft>
                <a:spcPct val="0"/>
              </a:spcAft>
              <a:defRPr>
                <a:solidFill>
                  <a:schemeClr val="tx1"/>
                </a:solidFill>
                <a:latin typeface="Arial"/>
                <a:ea charset="-122" pitchFamily="2" typeface="宋体"/>
              </a:defRPr>
            </a:lvl7pPr>
            <a:lvl8pPr eaLnBrk="0" fontAlgn="base" hangingPunct="0" indent="-228600" marL="3429000">
              <a:spcBef>
                <a:spcPct val="0"/>
              </a:spcBef>
              <a:spcAft>
                <a:spcPct val="0"/>
              </a:spcAft>
              <a:defRPr>
                <a:solidFill>
                  <a:schemeClr val="tx1"/>
                </a:solidFill>
                <a:latin typeface="Arial"/>
                <a:ea charset="-122" pitchFamily="2" typeface="宋体"/>
              </a:defRPr>
            </a:lvl8pPr>
            <a:lvl9pPr eaLnBrk="0" fontAlgn="base" hangingPunct="0" indent="-228600" marL="3886200">
              <a:spcBef>
                <a:spcPct val="0"/>
              </a:spcBef>
              <a:spcAft>
                <a:spcPct val="0"/>
              </a:spcAft>
              <a:defRPr>
                <a:solidFill>
                  <a:schemeClr val="tx1"/>
                </a:solidFill>
                <a:latin typeface="Arial"/>
                <a:ea charset="-122" pitchFamily="2" typeface="宋体"/>
              </a:defRPr>
            </a:lvl9pPr>
          </a:lstStyle>
          <a:p>
            <a:pPr>
              <a:lnSpc>
                <a:spcPct val="79000"/>
              </a:lnSpc>
            </a:pPr>
            <a:r>
              <a:rPr altLang="en-US" b="1" lang="zh-CN" spc="-150" sz="4800">
                <a:solidFill>
                  <a:schemeClr val="accent2">
                    <a:lumMod val="20000"/>
                    <a:lumOff val="80000"/>
                  </a:schemeClr>
                </a:solidFill>
                <a:latin typeface="+mn-ea"/>
                <a:ea typeface="+mn-ea"/>
              </a:rPr>
              <a:t>突发公共卫生事件应急条例</a:t>
            </a:r>
          </a:p>
        </p:txBody>
      </p:sp>
      <p:pic>
        <p:nvPicPr>
          <p:cNvPr id="42" name="图片 41"/>
          <p:cNvPicPr>
            <a:picLocks noChangeAspect="1"/>
          </p:cNvPicPr>
          <p:nvPr/>
        </p:nvPicPr>
        <p:blipFill>
          <a:blip r:embed="rId6">
            <a:extLst>
              <a:ext uri="{28A0092B-C50C-407E-A947-70E740481C1C}">
                <a14:useLocalDpi val="0"/>
              </a:ext>
            </a:extLst>
          </a:blip>
          <a:stretch>
            <a:fillRect/>
          </a:stretch>
        </p:blipFill>
        <p:spPr>
          <a:xfrm>
            <a:off x="762000" y="1581150"/>
            <a:ext cx="1185069" cy="1228960"/>
          </a:xfrm>
          <a:prstGeom prst="rect">
            <a:avLst/>
          </a:prstGeom>
        </p:spPr>
      </p:pic>
      <p:sp>
        <p:nvSpPr>
          <p:cNvPr id="54" name="圆角矩形 53"/>
          <p:cNvSpPr/>
          <p:nvPr/>
        </p:nvSpPr>
        <p:spPr>
          <a:xfrm>
            <a:off x="740230" y="4443728"/>
            <a:ext cx="2612570" cy="249723"/>
          </a:xfrm>
          <a:prstGeom prst="roundRect">
            <a:avLst>
              <a:gd fmla="val 0" name="adj"/>
            </a:avLst>
          </a:prstGeom>
          <a:solidFill>
            <a:schemeClr val="accent2">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altLang="en-US" lang="zh-CN" smtClean="0" spc="300" sz="1600">
                <a:solidFill>
                  <a:schemeClr val="accent1"/>
                </a:solidFill>
                <a:latin typeface="+mn-ea"/>
              </a:rPr>
              <a:t>演示完毕感谢您的观看</a:t>
            </a:r>
          </a:p>
        </p:txBody>
      </p:sp>
      <p:sp>
        <p:nvSpPr>
          <p:cNvPr id="11" name="矩形 10"/>
          <p:cNvSpPr/>
          <p:nvPr/>
        </p:nvSpPr>
        <p:spPr>
          <a:xfrm>
            <a:off x="685800" y="3926091"/>
            <a:ext cx="7162800" cy="457200"/>
          </a:xfrm>
          <a:prstGeom prst="rect">
            <a:avLst/>
          </a:prstGeom>
        </p:spPr>
        <p:txBody>
          <a:bodyPr wrap="square">
            <a:spAutoFit/>
          </a:bodyPr>
          <a:lstStyle/>
          <a:p>
            <a:r>
              <a:rPr altLang="en-US" lang="zh-CN" smtClean="0" sz="1200">
                <a:solidFill>
                  <a:schemeClr val="accent2">
                    <a:lumMod val="20000"/>
                    <a:lumOff val="80000"/>
                  </a:schemeClr>
                </a:solidFill>
              </a:rPr>
              <a:t>egulations on emergency response to public health emergencies egulations on emergency response to public health emergencies egulations on emergency response</a:t>
            </a:r>
          </a:p>
        </p:txBody>
      </p:sp>
      <p:pic>
        <p:nvPicPr>
          <p:cNvPr id="12" name="图片 11"/>
          <p:cNvPicPr>
            <a:picLocks noChangeAspect="1"/>
          </p:cNvPicPr>
          <p:nvPr/>
        </p:nvPicPr>
        <p:blipFill>
          <a:blip r:embed="rId7">
            <a:extLst>
              <a:ext uri="{28A0092B-C50C-407E-A947-70E740481C1C}">
                <a14:useLocalDpi val="0"/>
              </a:ext>
            </a:extLst>
          </a:blip>
          <a:stretch>
            <a:fillRect/>
          </a:stretch>
        </p:blipFill>
        <p:spPr>
          <a:xfrm>
            <a:off x="2021493" y="1965022"/>
            <a:ext cx="1754211" cy="670241"/>
          </a:xfrm>
          <a:prstGeom prst="rect">
            <a:avLst/>
          </a:prstGeom>
        </p:spPr>
      </p:pic>
    </p:spTree>
    <p:extLst>
      <p:ext uri="{BB962C8B-B14F-4D97-AF65-F5344CB8AC3E}">
        <p14:creationId val="1449640602"/>
      </p:ext>
    </p:extLst>
  </p:cSld>
  <p:clrMapOvr>
    <a:masterClrMapping/>
  </p:clrMapOvr>
  <mc:AlternateContent>
    <mc:Choice Requires="p14">
      <p:transition advTm="6000" p14:dur="10"/>
    </mc:Choice>
    <mc:Fallback>
      <p:transition advTm="6000"/>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id="5" nodeType="with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1000" fill="hold" id="7"/>
                                        <p:tgtEl>
                                          <p:spTgt spid="2"/>
                                        </p:tgtEl>
                                        <p:attrNameLst>
                                          <p:attrName>ppt_x</p:attrName>
                                        </p:attrNameLst>
                                      </p:cBhvr>
                                      <p:tavLst>
                                        <p:tav tm="0">
                                          <p:val>
                                            <p:strVal val="#ppt_x"/>
                                          </p:val>
                                        </p:tav>
                                        <p:tav tm="100000">
                                          <p:val>
                                            <p:strVal val="#ppt_x"/>
                                          </p:val>
                                        </p:tav>
                                      </p:tavLst>
                                    </p:anim>
                                    <p:anim calcmode="lin" valueType="num">
                                      <p:cBhvr additive="base">
                                        <p:cTn dur="1000" fill="hold" id="8"/>
                                        <p:tgtEl>
                                          <p:spTgt spid="2"/>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1">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additive="base">
                                        <p:cTn dur="1000" fill="hold" id="11"/>
                                        <p:tgtEl>
                                          <p:spTgt spid="3"/>
                                        </p:tgtEl>
                                        <p:attrNameLst>
                                          <p:attrName>ppt_x</p:attrName>
                                        </p:attrNameLst>
                                      </p:cBhvr>
                                      <p:tavLst>
                                        <p:tav tm="0">
                                          <p:val>
                                            <p:strVal val="#ppt_x"/>
                                          </p:val>
                                        </p:tav>
                                        <p:tav tm="100000">
                                          <p:val>
                                            <p:strVal val="#ppt_x"/>
                                          </p:val>
                                        </p:tav>
                                      </p:tavLst>
                                    </p:anim>
                                    <p:anim calcmode="lin" valueType="num">
                                      <p:cBhvr additive="base">
                                        <p:cTn dur="1000" fill="hold" id="12"/>
                                        <p:tgtEl>
                                          <p:spTgt spid="3"/>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fill="hold" id="14" nodeType="afterEffect" presetClass="entr" presetID="12" presetSubtype="4">
                                  <p:stCondLst>
                                    <p:cond delay="0"/>
                                  </p:stCondLst>
                                  <p:childTnLst>
                                    <p:set>
                                      <p:cBhvr>
                                        <p:cTn dur="1" fill="hold" id="15">
                                          <p:stCondLst>
                                            <p:cond delay="0"/>
                                          </p:stCondLst>
                                        </p:cTn>
                                        <p:tgtEl>
                                          <p:spTgt spid="7"/>
                                        </p:tgtEl>
                                        <p:attrNameLst>
                                          <p:attrName>style.visibility</p:attrName>
                                        </p:attrNameLst>
                                      </p:cBhvr>
                                      <p:to>
                                        <p:strVal val="visible"/>
                                      </p:to>
                                    </p:set>
                                    <p:anim calcmode="lin" valueType="num">
                                      <p:cBhvr additive="base">
                                        <p:cTn dur="500" id="16"/>
                                        <p:tgtEl>
                                          <p:spTgt spid="7"/>
                                        </p:tgtEl>
                                        <p:attrNameLst>
                                          <p:attrName>ppt_y</p:attrName>
                                        </p:attrNameLst>
                                      </p:cBhvr>
                                      <p:tavLst>
                                        <p:tav tm="0">
                                          <p:val>
                                            <p:strVal val="#ppt_y+#ppt_h*1.125000"/>
                                          </p:val>
                                        </p:tav>
                                        <p:tav tm="100000">
                                          <p:val>
                                            <p:strVal val="#ppt_y"/>
                                          </p:val>
                                        </p:tav>
                                      </p:tavLst>
                                    </p:anim>
                                    <p:animEffect filter="wipe(up)" transition="in">
                                      <p:cBhvr>
                                        <p:cTn dur="500" id="17"/>
                                        <p:tgtEl>
                                          <p:spTgt spid="7"/>
                                        </p:tgtEl>
                                      </p:cBhvr>
                                    </p:animEffect>
                                  </p:childTnLst>
                                </p:cTn>
                              </p:par>
                            </p:childTnLst>
                          </p:cTn>
                        </p:par>
                        <p:par>
                          <p:cTn fill="hold" id="18" nodeType="afterGroup">
                            <p:stCondLst>
                              <p:cond delay="1500"/>
                            </p:stCondLst>
                            <p:childTnLst>
                              <p:par>
                                <p:cTn fill="hold" id="19" nodeType="afterEffect" presetClass="entr" presetID="53" presetSubtype="0">
                                  <p:stCondLst>
                                    <p:cond delay="0"/>
                                  </p:stCondLst>
                                  <p:childTnLst>
                                    <p:set>
                                      <p:cBhvr>
                                        <p:cTn dur="1" fill="hold" id="20">
                                          <p:stCondLst>
                                            <p:cond delay="0"/>
                                          </p:stCondLst>
                                        </p:cTn>
                                        <p:tgtEl>
                                          <p:spTgt spid="42"/>
                                        </p:tgtEl>
                                        <p:attrNameLst>
                                          <p:attrName>style.visibility</p:attrName>
                                        </p:attrNameLst>
                                      </p:cBhvr>
                                      <p:to>
                                        <p:strVal val="visible"/>
                                      </p:to>
                                    </p:set>
                                    <p:anim calcmode="lin" valueType="num">
                                      <p:cBhvr>
                                        <p:cTn dur="500" fill="hold" id="21"/>
                                        <p:tgtEl>
                                          <p:spTgt spid="42"/>
                                        </p:tgtEl>
                                        <p:attrNameLst>
                                          <p:attrName>ppt_w</p:attrName>
                                        </p:attrNameLst>
                                      </p:cBhvr>
                                      <p:tavLst>
                                        <p:tav tm="0">
                                          <p:val>
                                            <p:fltVal val="0"/>
                                          </p:val>
                                        </p:tav>
                                        <p:tav tm="100000">
                                          <p:val>
                                            <p:strVal val="#ppt_w"/>
                                          </p:val>
                                        </p:tav>
                                      </p:tavLst>
                                    </p:anim>
                                    <p:anim calcmode="lin" valueType="num">
                                      <p:cBhvr>
                                        <p:cTn dur="500" fill="hold" id="22"/>
                                        <p:tgtEl>
                                          <p:spTgt spid="42"/>
                                        </p:tgtEl>
                                        <p:attrNameLst>
                                          <p:attrName>ppt_h</p:attrName>
                                        </p:attrNameLst>
                                      </p:cBhvr>
                                      <p:tavLst>
                                        <p:tav tm="0">
                                          <p:val>
                                            <p:fltVal val="0"/>
                                          </p:val>
                                        </p:tav>
                                        <p:tav tm="100000">
                                          <p:val>
                                            <p:strVal val="#ppt_h"/>
                                          </p:val>
                                        </p:tav>
                                      </p:tavLst>
                                    </p:anim>
                                    <p:animEffect filter="fade" transition="in">
                                      <p:cBhvr>
                                        <p:cTn dur="500" id="23"/>
                                        <p:tgtEl>
                                          <p:spTgt spid="42"/>
                                        </p:tgtEl>
                                      </p:cBhvr>
                                    </p:animEffect>
                                  </p:childTnLst>
                                </p:cTn>
                              </p:par>
                              <p:par>
                                <p:cTn fill="hold" id="24" nodeType="withEffect" presetClass="entr" presetID="2" presetSubtype="3">
                                  <p:stCondLst>
                                    <p:cond delay="0"/>
                                  </p:stCondLst>
                                  <p:childTnLst>
                                    <p:set>
                                      <p:cBhvr>
                                        <p:cTn dur="1" fill="hold" id="25">
                                          <p:stCondLst>
                                            <p:cond delay="0"/>
                                          </p:stCondLst>
                                        </p:cTn>
                                        <p:tgtEl>
                                          <p:spTgt spid="12"/>
                                        </p:tgtEl>
                                        <p:attrNameLst>
                                          <p:attrName>style.visibility</p:attrName>
                                        </p:attrNameLst>
                                      </p:cBhvr>
                                      <p:to>
                                        <p:strVal val="visible"/>
                                      </p:to>
                                    </p:set>
                                    <p:anim calcmode="lin" valueType="num">
                                      <p:cBhvr additive="base">
                                        <p:cTn dur="500" fill="hold" id="26"/>
                                        <p:tgtEl>
                                          <p:spTgt spid="12"/>
                                        </p:tgtEl>
                                        <p:attrNameLst>
                                          <p:attrName>ppt_x</p:attrName>
                                        </p:attrNameLst>
                                      </p:cBhvr>
                                      <p:tavLst>
                                        <p:tav tm="0">
                                          <p:val>
                                            <p:strVal val="1+#ppt_w/2"/>
                                          </p:val>
                                        </p:tav>
                                        <p:tav tm="100000">
                                          <p:val>
                                            <p:strVal val="#ppt_x"/>
                                          </p:val>
                                        </p:tav>
                                      </p:tavLst>
                                    </p:anim>
                                    <p:anim calcmode="lin" valueType="num">
                                      <p:cBhvr additive="base">
                                        <p:cTn dur="500" fill="hold" id="27"/>
                                        <p:tgtEl>
                                          <p:spTgt spid="12"/>
                                        </p:tgtEl>
                                        <p:attrNameLst>
                                          <p:attrName>ppt_y</p:attrName>
                                        </p:attrNameLst>
                                      </p:cBhvr>
                                      <p:tavLst>
                                        <p:tav tm="0">
                                          <p:val>
                                            <p:strVal val="0-#ppt_h/2"/>
                                          </p:val>
                                        </p:tav>
                                        <p:tav tm="100000">
                                          <p:val>
                                            <p:strVal val="#ppt_y"/>
                                          </p:val>
                                        </p:tav>
                                      </p:tavLst>
                                    </p:anim>
                                  </p:childTnLst>
                                </p:cTn>
                              </p:par>
                            </p:childTnLst>
                          </p:cTn>
                        </p:par>
                        <p:par>
                          <p:cTn fill="hold" id="28" nodeType="afterGroup">
                            <p:stCondLst>
                              <p:cond delay="2000"/>
                            </p:stCondLst>
                            <p:childTnLst>
                              <p:par>
                                <p:cTn fill="hold" grpId="0" id="29" nodeType="afterEffect" presetClass="entr" presetID="22" presetSubtype="8">
                                  <p:stCondLst>
                                    <p:cond delay="0"/>
                                  </p:stCondLst>
                                  <p:childTnLst>
                                    <p:set>
                                      <p:cBhvr>
                                        <p:cTn dur="1" fill="hold" id="30">
                                          <p:stCondLst>
                                            <p:cond delay="0"/>
                                          </p:stCondLst>
                                        </p:cTn>
                                        <p:tgtEl>
                                          <p:spTgt spid="46"/>
                                        </p:tgtEl>
                                        <p:attrNameLst>
                                          <p:attrName>style.visibility</p:attrName>
                                        </p:attrNameLst>
                                      </p:cBhvr>
                                      <p:to>
                                        <p:strVal val="visible"/>
                                      </p:to>
                                    </p:set>
                                    <p:animEffect filter="wipe(left)" transition="in">
                                      <p:cBhvr>
                                        <p:cTn dur="500" id="31"/>
                                        <p:tgtEl>
                                          <p:spTgt spid="46"/>
                                        </p:tgtEl>
                                      </p:cBhvr>
                                    </p:animEffect>
                                  </p:childTnLst>
                                </p:cTn>
                              </p:par>
                            </p:childTnLst>
                          </p:cTn>
                        </p:par>
                        <p:par>
                          <p:cTn fill="hold" id="32" nodeType="afterGroup">
                            <p:stCondLst>
                              <p:cond delay="2500"/>
                            </p:stCondLst>
                            <p:childTnLst>
                              <p:par>
                                <p:cTn fill="hold" grpId="0" id="33" nodeType="afterEffect" presetClass="entr" presetID="52" presetSubtype="0">
                                  <p:stCondLst>
                                    <p:cond delay="0"/>
                                  </p:stCondLst>
                                  <p:iterate type="lt">
                                    <p:tmPct val="10000"/>
                                  </p:iterate>
                                  <p:childTnLst>
                                    <p:set>
                                      <p:cBhvr>
                                        <p:cTn dur="1" fill="hold" id="34">
                                          <p:stCondLst>
                                            <p:cond delay="0"/>
                                          </p:stCondLst>
                                        </p:cTn>
                                        <p:tgtEl>
                                          <p:spTgt spid="36"/>
                                        </p:tgtEl>
                                        <p:attrNameLst>
                                          <p:attrName>style.visibility</p:attrName>
                                        </p:attrNameLst>
                                      </p:cBhvr>
                                      <p:to>
                                        <p:strVal val="visible"/>
                                      </p:to>
                                    </p:set>
                                    <p:animScale>
                                      <p:cBhvr>
                                        <p:cTn decel="50000" dur="750" fill="hold" id="35">
                                          <p:stCondLst>
                                            <p:cond delay="0"/>
                                          </p:stCondLst>
                                        </p:cTn>
                                        <p:tgtEl>
                                          <p:spTgt spid="36"/>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750" fill="hold" id="36">
                                          <p:stCondLst>
                                            <p:cond delay="0"/>
                                          </p:stCondLst>
                                        </p:cTn>
                                        <p:tgtEl>
                                          <p:spTgt spid="36"/>
                                        </p:tgtEl>
                                        <p:attrNameLst>
                                          <p:attrName>ppt_x</p:attrName>
                                          <p:attrName>ppt_y</p:attrName>
                                        </p:attrNameLst>
                                      </p:cBhvr>
                                    </p:animMotion>
                                    <p:animEffect filter="fade" transition="in">
                                      <p:cBhvr>
                                        <p:cTn dur="750" id="37"/>
                                        <p:tgtEl>
                                          <p:spTgt spid="36"/>
                                        </p:tgtEl>
                                      </p:cBhvr>
                                    </p:animEffect>
                                  </p:childTnLst>
                                </p:cTn>
                              </p:par>
                            </p:childTnLst>
                          </p:cTn>
                        </p:par>
                        <p:par>
                          <p:cTn fill="hold" id="38" nodeType="afterGroup">
                            <p:stCondLst>
                              <p:cond delay="3250"/>
                            </p:stCondLst>
                            <p:childTnLst>
                              <p:par>
                                <p:cTn fill="hold" grpId="0" id="39" nodeType="afterEffect" presetClass="entr" presetID="22" presetSubtype="8">
                                  <p:stCondLst>
                                    <p:cond delay="0"/>
                                  </p:stCondLst>
                                  <p:childTnLst>
                                    <p:set>
                                      <p:cBhvr>
                                        <p:cTn dur="1" fill="hold" id="40">
                                          <p:stCondLst>
                                            <p:cond delay="0"/>
                                          </p:stCondLst>
                                        </p:cTn>
                                        <p:tgtEl>
                                          <p:spTgt spid="11"/>
                                        </p:tgtEl>
                                        <p:attrNameLst>
                                          <p:attrName>style.visibility</p:attrName>
                                        </p:attrNameLst>
                                      </p:cBhvr>
                                      <p:to>
                                        <p:strVal val="visible"/>
                                      </p:to>
                                    </p:set>
                                    <p:animEffect filter="wipe(left)" transition="in">
                                      <p:cBhvr>
                                        <p:cTn dur="500" id="41"/>
                                        <p:tgtEl>
                                          <p:spTgt spid="11"/>
                                        </p:tgtEl>
                                      </p:cBhvr>
                                    </p:animEffect>
                                  </p:childTnLst>
                                </p:cTn>
                              </p:par>
                            </p:childTnLst>
                          </p:cTn>
                        </p:par>
                        <p:par>
                          <p:cTn fill="hold" id="42" nodeType="afterGroup">
                            <p:stCondLst>
                              <p:cond delay="3750"/>
                            </p:stCondLst>
                            <p:childTnLst>
                              <p:par>
                                <p:cTn fill="hold" grpId="0" id="43" nodeType="afterEffect" presetClass="entr" presetID="2" presetSubtype="4">
                                  <p:stCondLst>
                                    <p:cond delay="0"/>
                                  </p:stCondLst>
                                  <p:childTnLst>
                                    <p:set>
                                      <p:cBhvr>
                                        <p:cTn dur="1" fill="hold" id="44">
                                          <p:stCondLst>
                                            <p:cond delay="0"/>
                                          </p:stCondLst>
                                        </p:cTn>
                                        <p:tgtEl>
                                          <p:spTgt spid="54"/>
                                        </p:tgtEl>
                                        <p:attrNameLst>
                                          <p:attrName>style.visibility</p:attrName>
                                        </p:attrNameLst>
                                      </p:cBhvr>
                                      <p:to>
                                        <p:strVal val="visible"/>
                                      </p:to>
                                    </p:set>
                                    <p:anim calcmode="lin" valueType="num">
                                      <p:cBhvr additive="base">
                                        <p:cTn dur="500" fill="hold" id="45"/>
                                        <p:tgtEl>
                                          <p:spTgt spid="54"/>
                                        </p:tgtEl>
                                        <p:attrNameLst>
                                          <p:attrName>ppt_x</p:attrName>
                                        </p:attrNameLst>
                                      </p:cBhvr>
                                      <p:tavLst>
                                        <p:tav tm="0">
                                          <p:val>
                                            <p:strVal val="#ppt_x"/>
                                          </p:val>
                                        </p:tav>
                                        <p:tav tm="100000">
                                          <p:val>
                                            <p:strVal val="#ppt_x"/>
                                          </p:val>
                                        </p:tav>
                                      </p:tavLst>
                                    </p:anim>
                                    <p:anim calcmode="lin" valueType="num">
                                      <p:cBhvr additive="base">
                                        <p:cTn dur="500" fill="hold" id="46"/>
                                        <p:tgtEl>
                                          <p:spTgt spid="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6"/>
      <p:bldP grpId="0" spid="36"/>
      <p:bldP grpId="0" spid="54"/>
      <p:bldP grpId="0" spid="11"/>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p:cNvPicPr>
            <a:picLocks noChangeAspect="1"/>
          </p:cNvPicPr>
          <p:nvPr/>
        </p:nvPicPr>
        <p:blipFill>
          <a:blip r:embed="rId3">
            <a:extLst>
              <a:ext uri="{28A0092B-C50C-407E-A947-70E740481C1C}">
                <a14:useLocalDpi val="0"/>
              </a:ext>
            </a:extLst>
          </a:blip>
          <a:stretch>
            <a:fillRect/>
          </a:stretch>
        </p:blipFill>
        <p:spPr>
          <a:xfrm>
            <a:off x="3850129" y="638776"/>
            <a:ext cx="5293871" cy="2320994"/>
          </a:xfrm>
          <a:prstGeom prst="rect">
            <a:avLst/>
          </a:prstGeom>
        </p:spPr>
      </p:pic>
      <p:pic>
        <p:nvPicPr>
          <p:cNvPr id="2" name="图片 1"/>
          <p:cNvPicPr>
            <a:picLocks noChangeAspect="1"/>
          </p:cNvPicPr>
          <p:nvPr/>
        </p:nvPicPr>
        <p:blipFill>
          <a:blip r:embed="rId4">
            <a:extLst>
              <a:ext uri="{28A0092B-C50C-407E-A947-70E740481C1C}">
                <a14:useLocalDpi val="0"/>
              </a:ext>
            </a:extLst>
          </a:blip>
          <a:stretch>
            <a:fillRect/>
          </a:stretch>
        </p:blipFill>
        <p:spPr>
          <a:xfrm>
            <a:off x="838" y="707700"/>
            <a:ext cx="9144000" cy="4435800"/>
          </a:xfrm>
          <a:prstGeom prst="rect">
            <a:avLst/>
          </a:prstGeom>
        </p:spPr>
      </p:pic>
      <p:pic>
        <p:nvPicPr>
          <p:cNvPr id="3" name="图片 2"/>
          <p:cNvPicPr>
            <a:picLocks noChangeAspect="1"/>
          </p:cNvPicPr>
          <p:nvPr/>
        </p:nvPicPr>
        <p:blipFill>
          <a:blip r:embed="rId5">
            <a:extLst>
              <a:ext uri="{28A0092B-C50C-407E-A947-70E740481C1C}">
                <a14:useLocalDpi val="0"/>
              </a:ext>
            </a:extLst>
          </a:blip>
          <a:stretch>
            <a:fillRect/>
          </a:stretch>
        </p:blipFill>
        <p:spPr>
          <a:xfrm>
            <a:off x="5201203" y="-199"/>
            <a:ext cx="3949591" cy="1581350"/>
          </a:xfrm>
          <a:prstGeom prst="rect">
            <a:avLst/>
          </a:prstGeom>
        </p:spPr>
      </p:pic>
      <p:pic>
        <p:nvPicPr>
          <p:cNvPr id="42" name="图片 41"/>
          <p:cNvPicPr>
            <a:picLocks noChangeAspect="1"/>
          </p:cNvPicPr>
          <p:nvPr/>
        </p:nvPicPr>
        <p:blipFill>
          <a:blip r:embed="rId6">
            <a:extLst>
              <a:ext uri="{28A0092B-C50C-407E-A947-70E740481C1C}">
                <a14:useLocalDpi val="0"/>
              </a:ext>
            </a:extLst>
          </a:blip>
          <a:stretch>
            <a:fillRect/>
          </a:stretch>
        </p:blipFill>
        <p:spPr>
          <a:xfrm>
            <a:off x="665379" y="2638062"/>
            <a:ext cx="1773021" cy="1838688"/>
          </a:xfrm>
          <a:prstGeom prst="rect">
            <a:avLst/>
          </a:prstGeom>
        </p:spPr>
      </p:pic>
      <p:pic>
        <p:nvPicPr>
          <p:cNvPr id="12" name="图片 11"/>
          <p:cNvPicPr>
            <a:picLocks noChangeAspect="1"/>
          </p:cNvPicPr>
          <p:nvPr/>
        </p:nvPicPr>
        <p:blipFill>
          <a:blip r:embed="rId7">
            <a:extLst>
              <a:ext uri="{28A0092B-C50C-407E-A947-70E740481C1C}">
                <a14:useLocalDpi val="0"/>
              </a:ext>
            </a:extLst>
          </a:blip>
          <a:stretch>
            <a:fillRect/>
          </a:stretch>
        </p:blipFill>
        <p:spPr>
          <a:xfrm>
            <a:off x="4520283" y="2829267"/>
            <a:ext cx="1754211" cy="670241"/>
          </a:xfrm>
          <a:prstGeom prst="rect">
            <a:avLst/>
          </a:prstGeom>
        </p:spPr>
      </p:pic>
      <p:sp>
        <p:nvSpPr>
          <p:cNvPr id="30" name="TextBox 32">
            <a:hlinkClick action="ppaction://hlinkshowjump?jump=nextslide"/>
          </p:cNvPr>
          <p:cNvSpPr txBox="1">
            <a:spLocks noChangeArrowheads="1"/>
          </p:cNvSpPr>
          <p:nvPr/>
        </p:nvSpPr>
        <p:spPr bwMode="auto">
          <a:xfrm>
            <a:off x="2289750" y="2712571"/>
            <a:ext cx="2240280"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typeface="Arial"/>
                <a:ea charset="-122" pitchFamily="2" typeface="宋体"/>
              </a:defRPr>
            </a:lvl1pPr>
            <a:lvl2pPr indent="-285750" marL="742950">
              <a:defRPr>
                <a:solidFill>
                  <a:schemeClr val="tx1"/>
                </a:solidFill>
                <a:latin typeface="Arial"/>
                <a:ea charset="-122" pitchFamily="2" typeface="宋体"/>
              </a:defRPr>
            </a:lvl2pPr>
            <a:lvl3pPr indent="-228600" marL="1143000">
              <a:defRPr>
                <a:solidFill>
                  <a:schemeClr val="tx1"/>
                </a:solidFill>
                <a:latin typeface="Arial"/>
                <a:ea charset="-122" pitchFamily="2" typeface="宋体"/>
              </a:defRPr>
            </a:lvl3pPr>
            <a:lvl4pPr indent="-228600" marL="1600200">
              <a:defRPr>
                <a:solidFill>
                  <a:schemeClr val="tx1"/>
                </a:solidFill>
                <a:latin typeface="Arial"/>
                <a:ea charset="-122" pitchFamily="2" typeface="宋体"/>
              </a:defRPr>
            </a:lvl4pPr>
            <a:lvl5pPr indent="-228600" marL="2057400">
              <a:defRPr>
                <a:solidFill>
                  <a:schemeClr val="tx1"/>
                </a:solidFill>
                <a:latin typeface="Arial"/>
                <a:ea charset="-122" pitchFamily="2" typeface="宋体"/>
              </a:defRPr>
            </a:lvl5pPr>
            <a:lvl6pPr eaLnBrk="0" fontAlgn="base" hangingPunct="0" indent="-228600" marL="2514600">
              <a:spcBef>
                <a:spcPct val="0"/>
              </a:spcBef>
              <a:spcAft>
                <a:spcPct val="0"/>
              </a:spcAft>
              <a:defRPr>
                <a:solidFill>
                  <a:schemeClr val="tx1"/>
                </a:solidFill>
                <a:latin typeface="Arial"/>
                <a:ea charset="-122" pitchFamily="2" typeface="宋体"/>
              </a:defRPr>
            </a:lvl6pPr>
            <a:lvl7pPr eaLnBrk="0" fontAlgn="base" hangingPunct="0" indent="-228600" marL="2971800">
              <a:spcBef>
                <a:spcPct val="0"/>
              </a:spcBef>
              <a:spcAft>
                <a:spcPct val="0"/>
              </a:spcAft>
              <a:defRPr>
                <a:solidFill>
                  <a:schemeClr val="tx1"/>
                </a:solidFill>
                <a:latin typeface="Arial"/>
                <a:ea charset="-122" pitchFamily="2" typeface="宋体"/>
              </a:defRPr>
            </a:lvl7pPr>
            <a:lvl8pPr eaLnBrk="0" fontAlgn="base" hangingPunct="0" indent="-228600" marL="3429000">
              <a:spcBef>
                <a:spcPct val="0"/>
              </a:spcBef>
              <a:spcAft>
                <a:spcPct val="0"/>
              </a:spcAft>
              <a:defRPr>
                <a:solidFill>
                  <a:schemeClr val="tx1"/>
                </a:solidFill>
                <a:latin typeface="Arial"/>
                <a:ea charset="-122" pitchFamily="2" typeface="宋体"/>
              </a:defRPr>
            </a:lvl8pPr>
            <a:lvl9pPr eaLnBrk="0" fontAlgn="base" hangingPunct="0" indent="-228600" marL="3886200">
              <a:spcBef>
                <a:spcPct val="0"/>
              </a:spcBef>
              <a:spcAft>
                <a:spcPct val="0"/>
              </a:spcAft>
              <a:defRPr>
                <a:solidFill>
                  <a:schemeClr val="tx1"/>
                </a:solidFill>
                <a:latin typeface="Arial"/>
                <a:ea charset="-122" pitchFamily="2" typeface="宋体"/>
              </a:defRPr>
            </a:lvl9pPr>
          </a:lstStyle>
          <a:p>
            <a:r>
              <a:rPr altLang="en-US" b="1" lang="zh-CN" smtClean="0" spc="600" sz="4800">
                <a:solidFill>
                  <a:schemeClr val="accent2">
                    <a:lumMod val="20000"/>
                    <a:lumOff val="80000"/>
                  </a:schemeClr>
                </a:solidFill>
                <a:latin charset="-122" panose="020b0503020204020204" pitchFamily="34" typeface="微软雅黑"/>
                <a:ea charset="-122" panose="020b0503020204020204" pitchFamily="34" typeface="微软雅黑"/>
              </a:rPr>
              <a:t>第一章</a:t>
            </a:r>
          </a:p>
        </p:txBody>
      </p:sp>
      <p:sp>
        <p:nvSpPr>
          <p:cNvPr id="31" name="文本框 30"/>
          <p:cNvSpPr txBox="1"/>
          <p:nvPr/>
        </p:nvSpPr>
        <p:spPr>
          <a:xfrm>
            <a:off x="2213550" y="3401020"/>
            <a:ext cx="4297680" cy="914400"/>
          </a:xfrm>
          <a:prstGeom prst="rect">
            <a:avLst/>
          </a:prstGeom>
          <a:noFill/>
        </p:spPr>
        <p:txBody>
          <a:bodyPr rtlCol="0" wrap="none">
            <a:spAutoFit/>
          </a:bodyPr>
          <a:lstStyle/>
          <a:p>
            <a:r>
              <a:rPr altLang="en-US" lang="zh-CN" sz="5400">
                <a:solidFill>
                  <a:schemeClr val="accent2">
                    <a:lumMod val="20000"/>
                    <a:lumOff val="80000"/>
                  </a:schemeClr>
                </a:solidFill>
                <a:latin charset="-122" panose="020b0503020204020204" pitchFamily="34" typeface="微软雅黑"/>
                <a:ea charset="-122" panose="020b0503020204020204" pitchFamily="34" typeface="微软雅黑"/>
              </a:rPr>
              <a:t>应急条例总则</a:t>
            </a:r>
          </a:p>
        </p:txBody>
      </p:sp>
    </p:spTree>
    <p:extLst>
      <p:ext uri="{BB962C8B-B14F-4D97-AF65-F5344CB8AC3E}">
        <p14:creationId val="137279324"/>
      </p:ext>
    </p:extLst>
  </p:cSld>
  <p:clrMapOvr>
    <a:masterClrMapping/>
  </p:clrMapOvr>
  <mc:AlternateContent>
    <mc:Choice Requires="p14">
      <p:transition advTm="6000" p14:dur="1400" spd="slow">
        <p14:doors dir="vert"/>
      </p:transition>
    </mc:Choice>
    <mc:Fallback>
      <p:transition advTm="6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id="5" nodeType="with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1000" fill="hold" id="7"/>
                                        <p:tgtEl>
                                          <p:spTgt spid="2"/>
                                        </p:tgtEl>
                                        <p:attrNameLst>
                                          <p:attrName>ppt_x</p:attrName>
                                        </p:attrNameLst>
                                      </p:cBhvr>
                                      <p:tavLst>
                                        <p:tav tm="0">
                                          <p:val>
                                            <p:strVal val="#ppt_x"/>
                                          </p:val>
                                        </p:tav>
                                        <p:tav tm="100000">
                                          <p:val>
                                            <p:strVal val="#ppt_x"/>
                                          </p:val>
                                        </p:tav>
                                      </p:tavLst>
                                    </p:anim>
                                    <p:anim calcmode="lin" valueType="num">
                                      <p:cBhvr additive="base">
                                        <p:cTn dur="1000" fill="hold" id="8"/>
                                        <p:tgtEl>
                                          <p:spTgt spid="2"/>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1">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additive="base">
                                        <p:cTn dur="1000" fill="hold" id="11"/>
                                        <p:tgtEl>
                                          <p:spTgt spid="3"/>
                                        </p:tgtEl>
                                        <p:attrNameLst>
                                          <p:attrName>ppt_x</p:attrName>
                                        </p:attrNameLst>
                                      </p:cBhvr>
                                      <p:tavLst>
                                        <p:tav tm="0">
                                          <p:val>
                                            <p:strVal val="#ppt_x"/>
                                          </p:val>
                                        </p:tav>
                                        <p:tav tm="100000">
                                          <p:val>
                                            <p:strVal val="#ppt_x"/>
                                          </p:val>
                                        </p:tav>
                                      </p:tavLst>
                                    </p:anim>
                                    <p:anim calcmode="lin" valueType="num">
                                      <p:cBhvr additive="base">
                                        <p:cTn dur="1000" fill="hold" id="12"/>
                                        <p:tgtEl>
                                          <p:spTgt spid="3"/>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fill="hold" id="14" nodeType="afterEffect" presetClass="entr" presetID="12" presetSubtype="4">
                                  <p:stCondLst>
                                    <p:cond delay="0"/>
                                  </p:stCondLst>
                                  <p:childTnLst>
                                    <p:set>
                                      <p:cBhvr>
                                        <p:cTn dur="1" fill="hold" id="15">
                                          <p:stCondLst>
                                            <p:cond delay="0"/>
                                          </p:stCondLst>
                                        </p:cTn>
                                        <p:tgtEl>
                                          <p:spTgt spid="7"/>
                                        </p:tgtEl>
                                        <p:attrNameLst>
                                          <p:attrName>style.visibility</p:attrName>
                                        </p:attrNameLst>
                                      </p:cBhvr>
                                      <p:to>
                                        <p:strVal val="visible"/>
                                      </p:to>
                                    </p:set>
                                    <p:anim calcmode="lin" valueType="num">
                                      <p:cBhvr additive="base">
                                        <p:cTn dur="500" id="16"/>
                                        <p:tgtEl>
                                          <p:spTgt spid="7"/>
                                        </p:tgtEl>
                                        <p:attrNameLst>
                                          <p:attrName>ppt_y</p:attrName>
                                        </p:attrNameLst>
                                      </p:cBhvr>
                                      <p:tavLst>
                                        <p:tav tm="0">
                                          <p:val>
                                            <p:strVal val="#ppt_y+#ppt_h*1.125000"/>
                                          </p:val>
                                        </p:tav>
                                        <p:tav tm="100000">
                                          <p:val>
                                            <p:strVal val="#ppt_y"/>
                                          </p:val>
                                        </p:tav>
                                      </p:tavLst>
                                    </p:anim>
                                    <p:animEffect filter="wipe(up)" transition="in">
                                      <p:cBhvr>
                                        <p:cTn dur="500" id="17"/>
                                        <p:tgtEl>
                                          <p:spTgt spid="7"/>
                                        </p:tgtEl>
                                      </p:cBhvr>
                                    </p:animEffect>
                                  </p:childTnLst>
                                </p:cTn>
                              </p:par>
                            </p:childTnLst>
                          </p:cTn>
                        </p:par>
                        <p:par>
                          <p:cTn fill="hold" id="18" nodeType="afterGroup">
                            <p:stCondLst>
                              <p:cond delay="1500"/>
                            </p:stCondLst>
                            <p:childTnLst>
                              <p:par>
                                <p:cTn fill="hold" id="19" nodeType="afterEffect" presetClass="entr" presetID="53" presetSubtype="0">
                                  <p:stCondLst>
                                    <p:cond delay="0"/>
                                  </p:stCondLst>
                                  <p:childTnLst>
                                    <p:set>
                                      <p:cBhvr>
                                        <p:cTn dur="1" fill="hold" id="20">
                                          <p:stCondLst>
                                            <p:cond delay="0"/>
                                          </p:stCondLst>
                                        </p:cTn>
                                        <p:tgtEl>
                                          <p:spTgt spid="42"/>
                                        </p:tgtEl>
                                        <p:attrNameLst>
                                          <p:attrName>style.visibility</p:attrName>
                                        </p:attrNameLst>
                                      </p:cBhvr>
                                      <p:to>
                                        <p:strVal val="visible"/>
                                      </p:to>
                                    </p:set>
                                    <p:anim calcmode="lin" valueType="num">
                                      <p:cBhvr>
                                        <p:cTn dur="500" fill="hold" id="21"/>
                                        <p:tgtEl>
                                          <p:spTgt spid="42"/>
                                        </p:tgtEl>
                                        <p:attrNameLst>
                                          <p:attrName>ppt_w</p:attrName>
                                        </p:attrNameLst>
                                      </p:cBhvr>
                                      <p:tavLst>
                                        <p:tav tm="0">
                                          <p:val>
                                            <p:fltVal val="0"/>
                                          </p:val>
                                        </p:tav>
                                        <p:tav tm="100000">
                                          <p:val>
                                            <p:strVal val="#ppt_w"/>
                                          </p:val>
                                        </p:tav>
                                      </p:tavLst>
                                    </p:anim>
                                    <p:anim calcmode="lin" valueType="num">
                                      <p:cBhvr>
                                        <p:cTn dur="500" fill="hold" id="22"/>
                                        <p:tgtEl>
                                          <p:spTgt spid="42"/>
                                        </p:tgtEl>
                                        <p:attrNameLst>
                                          <p:attrName>ppt_h</p:attrName>
                                        </p:attrNameLst>
                                      </p:cBhvr>
                                      <p:tavLst>
                                        <p:tav tm="0">
                                          <p:val>
                                            <p:fltVal val="0"/>
                                          </p:val>
                                        </p:tav>
                                        <p:tav tm="100000">
                                          <p:val>
                                            <p:strVal val="#ppt_h"/>
                                          </p:val>
                                        </p:tav>
                                      </p:tavLst>
                                    </p:anim>
                                    <p:animEffect filter="fade" transition="in">
                                      <p:cBhvr>
                                        <p:cTn dur="500" id="23"/>
                                        <p:tgtEl>
                                          <p:spTgt spid="42"/>
                                        </p:tgtEl>
                                      </p:cBhvr>
                                    </p:animEffect>
                                  </p:childTnLst>
                                </p:cTn>
                              </p:par>
                              <p:par>
                                <p:cTn fill="hold" id="24" nodeType="withEffect" presetClass="entr" presetID="2" presetSubtype="3">
                                  <p:stCondLst>
                                    <p:cond delay="0"/>
                                  </p:stCondLst>
                                  <p:childTnLst>
                                    <p:set>
                                      <p:cBhvr>
                                        <p:cTn dur="1" fill="hold" id="25">
                                          <p:stCondLst>
                                            <p:cond delay="0"/>
                                          </p:stCondLst>
                                        </p:cTn>
                                        <p:tgtEl>
                                          <p:spTgt spid="12"/>
                                        </p:tgtEl>
                                        <p:attrNameLst>
                                          <p:attrName>style.visibility</p:attrName>
                                        </p:attrNameLst>
                                      </p:cBhvr>
                                      <p:to>
                                        <p:strVal val="visible"/>
                                      </p:to>
                                    </p:set>
                                    <p:anim calcmode="lin" valueType="num">
                                      <p:cBhvr additive="base">
                                        <p:cTn dur="500" fill="hold" id="26"/>
                                        <p:tgtEl>
                                          <p:spTgt spid="12"/>
                                        </p:tgtEl>
                                        <p:attrNameLst>
                                          <p:attrName>ppt_x</p:attrName>
                                        </p:attrNameLst>
                                      </p:cBhvr>
                                      <p:tavLst>
                                        <p:tav tm="0">
                                          <p:val>
                                            <p:strVal val="1+#ppt_w/2"/>
                                          </p:val>
                                        </p:tav>
                                        <p:tav tm="100000">
                                          <p:val>
                                            <p:strVal val="#ppt_x"/>
                                          </p:val>
                                        </p:tav>
                                      </p:tavLst>
                                    </p:anim>
                                    <p:anim calcmode="lin" valueType="num">
                                      <p:cBhvr additive="base">
                                        <p:cTn dur="500" fill="hold" id="27"/>
                                        <p:tgtEl>
                                          <p:spTgt spid="12"/>
                                        </p:tgtEl>
                                        <p:attrNameLst>
                                          <p:attrName>ppt_y</p:attrName>
                                        </p:attrNameLst>
                                      </p:cBhvr>
                                      <p:tavLst>
                                        <p:tav tm="0">
                                          <p:val>
                                            <p:strVal val="0-#ppt_h/2"/>
                                          </p:val>
                                        </p:tav>
                                        <p:tav tm="100000">
                                          <p:val>
                                            <p:strVal val="#ppt_y"/>
                                          </p:val>
                                        </p:tav>
                                      </p:tavLst>
                                    </p:anim>
                                  </p:childTnLst>
                                </p:cTn>
                              </p:par>
                            </p:childTnLst>
                          </p:cTn>
                        </p:par>
                        <p:par>
                          <p:cTn fill="hold" id="28" nodeType="afterGroup">
                            <p:stCondLst>
                              <p:cond delay="2000"/>
                            </p:stCondLst>
                            <p:childTnLst>
                              <p:par>
                                <p:cTn fill="hold" grpId="0" id="29" nodeType="afterEffect" presetClass="entr" presetID="53" presetSubtype="0">
                                  <p:stCondLst>
                                    <p:cond delay="0"/>
                                  </p:stCondLst>
                                  <p:childTnLst>
                                    <p:set>
                                      <p:cBhvr>
                                        <p:cTn dur="1" fill="hold" id="30">
                                          <p:stCondLst>
                                            <p:cond delay="0"/>
                                          </p:stCondLst>
                                        </p:cTn>
                                        <p:tgtEl>
                                          <p:spTgt spid="30"/>
                                        </p:tgtEl>
                                        <p:attrNameLst>
                                          <p:attrName>style.visibility</p:attrName>
                                        </p:attrNameLst>
                                      </p:cBhvr>
                                      <p:to>
                                        <p:strVal val="visible"/>
                                      </p:to>
                                    </p:set>
                                    <p:anim calcmode="lin" valueType="num">
                                      <p:cBhvr>
                                        <p:cTn dur="500" fill="hold" id="31"/>
                                        <p:tgtEl>
                                          <p:spTgt spid="30"/>
                                        </p:tgtEl>
                                        <p:attrNameLst>
                                          <p:attrName>ppt_w</p:attrName>
                                        </p:attrNameLst>
                                      </p:cBhvr>
                                      <p:tavLst>
                                        <p:tav tm="0">
                                          <p:val>
                                            <p:fltVal val="0"/>
                                          </p:val>
                                        </p:tav>
                                        <p:tav tm="100000">
                                          <p:val>
                                            <p:strVal val="#ppt_w"/>
                                          </p:val>
                                        </p:tav>
                                      </p:tavLst>
                                    </p:anim>
                                    <p:anim calcmode="lin" valueType="num">
                                      <p:cBhvr>
                                        <p:cTn dur="500" fill="hold" id="32"/>
                                        <p:tgtEl>
                                          <p:spTgt spid="30"/>
                                        </p:tgtEl>
                                        <p:attrNameLst>
                                          <p:attrName>ppt_h</p:attrName>
                                        </p:attrNameLst>
                                      </p:cBhvr>
                                      <p:tavLst>
                                        <p:tav tm="0">
                                          <p:val>
                                            <p:fltVal val="0"/>
                                          </p:val>
                                        </p:tav>
                                        <p:tav tm="100000">
                                          <p:val>
                                            <p:strVal val="#ppt_h"/>
                                          </p:val>
                                        </p:tav>
                                      </p:tavLst>
                                    </p:anim>
                                    <p:animEffect filter="fade" transition="in">
                                      <p:cBhvr>
                                        <p:cTn dur="500" id="33"/>
                                        <p:tgtEl>
                                          <p:spTgt spid="30"/>
                                        </p:tgtEl>
                                      </p:cBhvr>
                                    </p:animEffect>
                                  </p:childTnLst>
                                </p:cTn>
                              </p:par>
                            </p:childTnLst>
                          </p:cTn>
                        </p:par>
                        <p:par>
                          <p:cTn fill="hold" id="34" nodeType="afterGroup">
                            <p:stCondLst>
                              <p:cond delay="2500"/>
                            </p:stCondLst>
                            <p:childTnLst>
                              <p:par>
                                <p:cTn fill="hold" grpId="0" id="35" nodeType="afterEffect" presetClass="entr" presetID="22" presetSubtype="8">
                                  <p:stCondLst>
                                    <p:cond delay="0"/>
                                  </p:stCondLst>
                                  <p:childTnLst>
                                    <p:set>
                                      <p:cBhvr>
                                        <p:cTn dur="1" fill="hold" id="36">
                                          <p:stCondLst>
                                            <p:cond delay="0"/>
                                          </p:stCondLst>
                                        </p:cTn>
                                        <p:tgtEl>
                                          <p:spTgt spid="31"/>
                                        </p:tgtEl>
                                        <p:attrNameLst>
                                          <p:attrName>style.visibility</p:attrName>
                                        </p:attrNameLst>
                                      </p:cBhvr>
                                      <p:to>
                                        <p:strVal val="visible"/>
                                      </p:to>
                                    </p:set>
                                    <p:animEffect filter="wipe(left)" transition="in">
                                      <p:cBhvr>
                                        <p:cTn dur="500" id="37"/>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
      <p:bldP grpId="0" spid="31"/>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 name="Pentagon 35"/>
          <p:cNvSpPr/>
          <p:nvPr/>
        </p:nvSpPr>
        <p:spPr>
          <a:xfrm>
            <a:off x="2743200" y="1320686"/>
            <a:ext cx="5428800" cy="1053303"/>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28" name="矩形 27"/>
          <p:cNvSpPr/>
          <p:nvPr/>
        </p:nvSpPr>
        <p:spPr>
          <a:xfrm>
            <a:off x="2798673" y="1642408"/>
            <a:ext cx="5317854" cy="601980"/>
          </a:xfrm>
          <a:prstGeom prst="rect">
            <a:avLst/>
          </a:prstGeom>
        </p:spPr>
        <p:txBody>
          <a:bodyPr bIns="34290" lIns="68580" rIns="68580" tIns="34290" wrap="square">
            <a:spAutoFit/>
          </a:bodyPr>
          <a:lstStyle/>
          <a:p>
            <a:pPr>
              <a:lnSpc>
                <a:spcPct val="125000"/>
              </a:lnSpc>
              <a:buClr>
                <a:srgbClr val="E20000"/>
              </a:buClr>
            </a:pPr>
            <a:r>
              <a:rPr altLang="en-US" lang="zh-CN" smtClean="0" sz="1400">
                <a:latin charset="-122" panose="020b0503020204020204" pitchFamily="34" typeface="微软雅黑"/>
                <a:ea charset="-122" panose="020b0503020204020204" pitchFamily="34" typeface="微软雅黑"/>
              </a:rPr>
              <a:t>         为了有效预防、及时控制和消除突发公共卫生事件的危害，保障公众身体健康与生命安全，维护正常的社会秩序，制定本条例。</a:t>
            </a:r>
          </a:p>
        </p:txBody>
      </p:sp>
      <p:sp>
        <p:nvSpPr>
          <p:cNvPr id="29" name="矩形 28"/>
          <p:cNvSpPr/>
          <p:nvPr/>
        </p:nvSpPr>
        <p:spPr>
          <a:xfrm>
            <a:off x="3981436" y="1122686"/>
            <a:ext cx="2952328"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【第一条】 制定目的</a:t>
            </a:r>
          </a:p>
        </p:txBody>
      </p:sp>
      <p:sp>
        <p:nvSpPr>
          <p:cNvPr id="6" name="Pentagon 35"/>
          <p:cNvSpPr/>
          <p:nvPr/>
        </p:nvSpPr>
        <p:spPr>
          <a:xfrm>
            <a:off x="2743200" y="2948990"/>
            <a:ext cx="5428800" cy="1510583"/>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7" name="矩形 6"/>
          <p:cNvSpPr/>
          <p:nvPr/>
        </p:nvSpPr>
        <p:spPr>
          <a:xfrm>
            <a:off x="2798673" y="3230047"/>
            <a:ext cx="5317854" cy="1135380"/>
          </a:xfrm>
          <a:prstGeom prst="rect">
            <a:avLst/>
          </a:prstGeom>
        </p:spPr>
        <p:txBody>
          <a:bodyPr bIns="34290" lIns="68580" rIns="68580" tIns="34290" wrap="square">
            <a:spAutoFit/>
          </a:bodyPr>
          <a:lstStyle/>
          <a:p>
            <a:pPr>
              <a:lnSpc>
                <a:spcPct val="125000"/>
              </a:lnSpc>
              <a:buClr>
                <a:srgbClr val="E20000"/>
              </a:buClr>
            </a:pPr>
            <a:r>
              <a:rPr altLang="en-US" lang="zh-CN" smtClean="0" sz="1400">
                <a:latin charset="-122" panose="020b0503020204020204" pitchFamily="34" typeface="微软雅黑"/>
                <a:ea charset="-122" panose="020b0503020204020204" pitchFamily="34" typeface="微软雅黑"/>
              </a:rPr>
              <a:t>         本条例所称突发公共卫生事件（以下简称突发事件），是指突然发生，造成或者可能造成社会公众健康严重损害的重大传染病疫情、群体性不明原因疾病、重大食物和职业中毒以及其他严重影响公众健康的事件。</a:t>
            </a:r>
          </a:p>
        </p:txBody>
      </p:sp>
      <p:sp>
        <p:nvSpPr>
          <p:cNvPr id="8" name="矩形 7"/>
          <p:cNvSpPr/>
          <p:nvPr/>
        </p:nvSpPr>
        <p:spPr>
          <a:xfrm>
            <a:off x="3981436" y="2750990"/>
            <a:ext cx="2952328"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【第二条】 条例概述</a:t>
            </a:r>
          </a:p>
        </p:txBody>
      </p:sp>
      <p:pic>
        <p:nvPicPr>
          <p:cNvPr id="9" name="图片 8"/>
          <p:cNvPicPr>
            <a:picLocks noChangeAspect="1"/>
          </p:cNvPicPr>
          <p:nvPr/>
        </p:nvPicPr>
        <p:blipFill>
          <a:blip r:embed="rId3">
            <a:extLst>
              <a:ext uri="{28A0092B-C50C-407E-A947-70E740481C1C}">
                <a14:useLocalDpi val="0"/>
              </a:ext>
            </a:extLst>
          </a:blip>
          <a:stretch>
            <a:fillRect/>
          </a:stretch>
        </p:blipFill>
        <p:spPr>
          <a:xfrm>
            <a:off x="457200" y="895350"/>
            <a:ext cx="2243573" cy="3677993"/>
          </a:xfrm>
          <a:prstGeom prst="rect">
            <a:avLst/>
          </a:prstGeom>
        </p:spPr>
      </p:pic>
    </p:spTree>
    <p:extLst>
      <p:ext uri="{BB962C8B-B14F-4D97-AF65-F5344CB8AC3E}">
        <p14:creationId val="1595855051"/>
      </p:ext>
    </p:extLst>
  </p:cSld>
  <p:clrMapOvr>
    <a:masterClrMapping/>
  </p:clrMapOvr>
  <mc:AlternateContent>
    <mc:Choice Requires="p14">
      <p:transition advTm="4000" p14:dur="1400" spd="slow">
        <p14:doors dir="vert"/>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9"/>
                                        </p:tgtEl>
                                        <p:attrNameLst>
                                          <p:attrName>style.visibility</p:attrName>
                                        </p:attrNameLst>
                                      </p:cBhvr>
                                      <p:to>
                                        <p:strVal val="visible"/>
                                      </p:to>
                                    </p:set>
                                    <p:animEffect filter="fade" transition="in">
                                      <p:cBhvr>
                                        <p:cTn dur="1000" id="7"/>
                                        <p:tgtEl>
                                          <p:spTgt spid="9"/>
                                        </p:tgtEl>
                                      </p:cBhvr>
                                    </p:animEffect>
                                    <p:anim calcmode="lin" valueType="num">
                                      <p:cBhvr>
                                        <p:cTn dur="1000" fill="hold" id="8"/>
                                        <p:tgtEl>
                                          <p:spTgt spid="9"/>
                                        </p:tgtEl>
                                        <p:attrNameLst>
                                          <p:attrName>ppt_x</p:attrName>
                                        </p:attrNameLst>
                                      </p:cBhvr>
                                      <p:tavLst>
                                        <p:tav tm="0">
                                          <p:val>
                                            <p:strVal val="#ppt_x"/>
                                          </p:val>
                                        </p:tav>
                                        <p:tav tm="100000">
                                          <p:val>
                                            <p:strVal val="#ppt_x"/>
                                          </p:val>
                                        </p:tav>
                                      </p:tavLst>
                                    </p:anim>
                                    <p:anim calcmode="lin" valueType="num">
                                      <p:cBhvr>
                                        <p:cTn dur="1000" fill="hold" id="9"/>
                                        <p:tgtEl>
                                          <p:spTgt spid="9"/>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53" presetSubtype="0">
                                  <p:stCondLst>
                                    <p:cond delay="0"/>
                                  </p:stCondLst>
                                  <p:childTnLst>
                                    <p:set>
                                      <p:cBhvr>
                                        <p:cTn dur="1" fill="hold" id="12">
                                          <p:stCondLst>
                                            <p:cond delay="0"/>
                                          </p:stCondLst>
                                        </p:cTn>
                                        <p:tgtEl>
                                          <p:spTgt spid="29"/>
                                        </p:tgtEl>
                                        <p:attrNameLst>
                                          <p:attrName>style.visibility</p:attrName>
                                        </p:attrNameLst>
                                      </p:cBhvr>
                                      <p:to>
                                        <p:strVal val="visible"/>
                                      </p:to>
                                    </p:set>
                                    <p:anim calcmode="lin" valueType="num">
                                      <p:cBhvr>
                                        <p:cTn dur="500" fill="hold" id="13"/>
                                        <p:tgtEl>
                                          <p:spTgt spid="29"/>
                                        </p:tgtEl>
                                        <p:attrNameLst>
                                          <p:attrName>ppt_w</p:attrName>
                                        </p:attrNameLst>
                                      </p:cBhvr>
                                      <p:tavLst>
                                        <p:tav tm="0">
                                          <p:val>
                                            <p:fltVal val="0"/>
                                          </p:val>
                                        </p:tav>
                                        <p:tav tm="100000">
                                          <p:val>
                                            <p:strVal val="#ppt_w"/>
                                          </p:val>
                                        </p:tav>
                                      </p:tavLst>
                                    </p:anim>
                                    <p:anim calcmode="lin" valueType="num">
                                      <p:cBhvr>
                                        <p:cTn dur="500" fill="hold" id="14"/>
                                        <p:tgtEl>
                                          <p:spTgt spid="29"/>
                                        </p:tgtEl>
                                        <p:attrNameLst>
                                          <p:attrName>ppt_h</p:attrName>
                                        </p:attrNameLst>
                                      </p:cBhvr>
                                      <p:tavLst>
                                        <p:tav tm="0">
                                          <p:val>
                                            <p:fltVal val="0"/>
                                          </p:val>
                                        </p:tav>
                                        <p:tav tm="100000">
                                          <p:val>
                                            <p:strVal val="#ppt_h"/>
                                          </p:val>
                                        </p:tav>
                                      </p:tavLst>
                                    </p:anim>
                                    <p:animEffect filter="fade" transition="in">
                                      <p:cBhvr>
                                        <p:cTn dur="500" id="15"/>
                                        <p:tgtEl>
                                          <p:spTgt spid="29"/>
                                        </p:tgtEl>
                                      </p:cBhvr>
                                    </p:animEffect>
                                  </p:childTnLst>
                                </p:cTn>
                              </p:par>
                            </p:childTnLst>
                          </p:cTn>
                        </p:par>
                        <p:par>
                          <p:cTn fill="hold" id="16" nodeType="afterGroup">
                            <p:stCondLst>
                              <p:cond delay="1500"/>
                            </p:stCondLst>
                            <p:childTnLst>
                              <p:par>
                                <p:cTn fill="hold" grpId="0" id="17" nodeType="afterEffect" presetClass="entr" presetID="12" presetSubtype="1">
                                  <p:stCondLst>
                                    <p:cond delay="0"/>
                                  </p:stCondLst>
                                  <p:childTnLst>
                                    <p:set>
                                      <p:cBhvr>
                                        <p:cTn dur="1" fill="hold" id="18">
                                          <p:stCondLst>
                                            <p:cond delay="0"/>
                                          </p:stCondLst>
                                        </p:cTn>
                                        <p:tgtEl>
                                          <p:spTgt spid="27"/>
                                        </p:tgtEl>
                                        <p:attrNameLst>
                                          <p:attrName>style.visibility</p:attrName>
                                        </p:attrNameLst>
                                      </p:cBhvr>
                                      <p:to>
                                        <p:strVal val="visible"/>
                                      </p:to>
                                    </p:set>
                                    <p:anim calcmode="lin" valueType="num">
                                      <p:cBhvr additive="base">
                                        <p:cTn dur="500" id="19"/>
                                        <p:tgtEl>
                                          <p:spTgt spid="27"/>
                                        </p:tgtEl>
                                        <p:attrNameLst>
                                          <p:attrName>ppt_y</p:attrName>
                                        </p:attrNameLst>
                                      </p:cBhvr>
                                      <p:tavLst>
                                        <p:tav tm="0">
                                          <p:val>
                                            <p:strVal val="#ppt_y-#ppt_h*1.125000"/>
                                          </p:val>
                                        </p:tav>
                                        <p:tav tm="100000">
                                          <p:val>
                                            <p:strVal val="#ppt_y"/>
                                          </p:val>
                                        </p:tav>
                                      </p:tavLst>
                                    </p:anim>
                                    <p:animEffect filter="wipe(down)" transition="in">
                                      <p:cBhvr>
                                        <p:cTn dur="500" id="20"/>
                                        <p:tgtEl>
                                          <p:spTgt spid="27"/>
                                        </p:tgtEl>
                                      </p:cBhvr>
                                    </p:animEffect>
                                  </p:childTnLst>
                                </p:cTn>
                              </p:par>
                            </p:childTnLst>
                          </p:cTn>
                        </p:par>
                        <p:par>
                          <p:cTn fill="hold" id="21" nodeType="afterGroup">
                            <p:stCondLst>
                              <p:cond delay="2000"/>
                            </p:stCondLst>
                            <p:childTnLst>
                              <p:par>
                                <p:cTn fill="hold" grpId="0" id="22" nodeType="afterEffect" presetClass="entr" presetID="22" presetSubtype="8">
                                  <p:stCondLst>
                                    <p:cond delay="0"/>
                                  </p:stCondLst>
                                  <p:childTnLst>
                                    <p:set>
                                      <p:cBhvr>
                                        <p:cTn dur="1" fill="hold" id="23">
                                          <p:stCondLst>
                                            <p:cond delay="0"/>
                                          </p:stCondLst>
                                        </p:cTn>
                                        <p:tgtEl>
                                          <p:spTgt spid="28"/>
                                        </p:tgtEl>
                                        <p:attrNameLst>
                                          <p:attrName>style.visibility</p:attrName>
                                        </p:attrNameLst>
                                      </p:cBhvr>
                                      <p:to>
                                        <p:strVal val="visible"/>
                                      </p:to>
                                    </p:set>
                                    <p:animEffect filter="wipe(left)" transition="in">
                                      <p:cBhvr>
                                        <p:cTn dur="500" id="24"/>
                                        <p:tgtEl>
                                          <p:spTgt spid="28"/>
                                        </p:tgtEl>
                                      </p:cBhvr>
                                    </p:animEffect>
                                  </p:childTnLst>
                                </p:cTn>
                              </p:par>
                            </p:childTnLst>
                          </p:cTn>
                        </p:par>
                        <p:par>
                          <p:cTn fill="hold" id="25" nodeType="afterGroup">
                            <p:stCondLst>
                              <p:cond delay="2500"/>
                            </p:stCondLst>
                            <p:childTnLst>
                              <p:par>
                                <p:cTn fill="hold" grpId="0" id="26" nodeType="afterEffect" presetClass="entr" presetID="53" presetSubtype="0">
                                  <p:stCondLst>
                                    <p:cond delay="0"/>
                                  </p:stCondLst>
                                  <p:childTnLst>
                                    <p:set>
                                      <p:cBhvr>
                                        <p:cTn dur="1" fill="hold" id="27">
                                          <p:stCondLst>
                                            <p:cond delay="0"/>
                                          </p:stCondLst>
                                        </p:cTn>
                                        <p:tgtEl>
                                          <p:spTgt spid="8"/>
                                        </p:tgtEl>
                                        <p:attrNameLst>
                                          <p:attrName>style.visibility</p:attrName>
                                        </p:attrNameLst>
                                      </p:cBhvr>
                                      <p:to>
                                        <p:strVal val="visible"/>
                                      </p:to>
                                    </p:set>
                                    <p:anim calcmode="lin" valueType="num">
                                      <p:cBhvr>
                                        <p:cTn dur="500" fill="hold" id="28"/>
                                        <p:tgtEl>
                                          <p:spTgt spid="8"/>
                                        </p:tgtEl>
                                        <p:attrNameLst>
                                          <p:attrName>ppt_w</p:attrName>
                                        </p:attrNameLst>
                                      </p:cBhvr>
                                      <p:tavLst>
                                        <p:tav tm="0">
                                          <p:val>
                                            <p:fltVal val="0"/>
                                          </p:val>
                                        </p:tav>
                                        <p:tav tm="100000">
                                          <p:val>
                                            <p:strVal val="#ppt_w"/>
                                          </p:val>
                                        </p:tav>
                                      </p:tavLst>
                                    </p:anim>
                                    <p:anim calcmode="lin" valueType="num">
                                      <p:cBhvr>
                                        <p:cTn dur="500" fill="hold" id="29"/>
                                        <p:tgtEl>
                                          <p:spTgt spid="8"/>
                                        </p:tgtEl>
                                        <p:attrNameLst>
                                          <p:attrName>ppt_h</p:attrName>
                                        </p:attrNameLst>
                                      </p:cBhvr>
                                      <p:tavLst>
                                        <p:tav tm="0">
                                          <p:val>
                                            <p:fltVal val="0"/>
                                          </p:val>
                                        </p:tav>
                                        <p:tav tm="100000">
                                          <p:val>
                                            <p:strVal val="#ppt_h"/>
                                          </p:val>
                                        </p:tav>
                                      </p:tavLst>
                                    </p:anim>
                                    <p:animEffect filter="fade" transition="in">
                                      <p:cBhvr>
                                        <p:cTn dur="500" id="30"/>
                                        <p:tgtEl>
                                          <p:spTgt spid="8"/>
                                        </p:tgtEl>
                                      </p:cBhvr>
                                    </p:animEffect>
                                  </p:childTnLst>
                                </p:cTn>
                              </p:par>
                            </p:childTnLst>
                          </p:cTn>
                        </p:par>
                        <p:par>
                          <p:cTn fill="hold" id="31" nodeType="afterGroup">
                            <p:stCondLst>
                              <p:cond delay="3000"/>
                            </p:stCondLst>
                            <p:childTnLst>
                              <p:par>
                                <p:cTn fill="hold" grpId="0" id="32" nodeType="afterEffect" presetClass="entr" presetID="12" presetSubtype="1">
                                  <p:stCondLst>
                                    <p:cond delay="0"/>
                                  </p:stCondLst>
                                  <p:childTnLst>
                                    <p:set>
                                      <p:cBhvr>
                                        <p:cTn dur="1" fill="hold" id="33">
                                          <p:stCondLst>
                                            <p:cond delay="0"/>
                                          </p:stCondLst>
                                        </p:cTn>
                                        <p:tgtEl>
                                          <p:spTgt spid="6"/>
                                        </p:tgtEl>
                                        <p:attrNameLst>
                                          <p:attrName>style.visibility</p:attrName>
                                        </p:attrNameLst>
                                      </p:cBhvr>
                                      <p:to>
                                        <p:strVal val="visible"/>
                                      </p:to>
                                    </p:set>
                                    <p:anim calcmode="lin" valueType="num">
                                      <p:cBhvr additive="base">
                                        <p:cTn dur="500" id="34"/>
                                        <p:tgtEl>
                                          <p:spTgt spid="6"/>
                                        </p:tgtEl>
                                        <p:attrNameLst>
                                          <p:attrName>ppt_y</p:attrName>
                                        </p:attrNameLst>
                                      </p:cBhvr>
                                      <p:tavLst>
                                        <p:tav tm="0">
                                          <p:val>
                                            <p:strVal val="#ppt_y-#ppt_h*1.125000"/>
                                          </p:val>
                                        </p:tav>
                                        <p:tav tm="100000">
                                          <p:val>
                                            <p:strVal val="#ppt_y"/>
                                          </p:val>
                                        </p:tav>
                                      </p:tavLst>
                                    </p:anim>
                                    <p:animEffect filter="wipe(down)" transition="in">
                                      <p:cBhvr>
                                        <p:cTn dur="500" id="35"/>
                                        <p:tgtEl>
                                          <p:spTgt spid="6"/>
                                        </p:tgtEl>
                                      </p:cBhvr>
                                    </p:animEffect>
                                  </p:childTnLst>
                                </p:cTn>
                              </p:par>
                            </p:childTnLst>
                          </p:cTn>
                        </p:par>
                        <p:par>
                          <p:cTn fill="hold" id="36" nodeType="afterGroup">
                            <p:stCondLst>
                              <p:cond delay="3500"/>
                            </p:stCondLst>
                            <p:childTnLst>
                              <p:par>
                                <p:cTn fill="hold" grpId="0" id="37" nodeType="afterEffect" presetClass="entr" presetID="22" presetSubtype="8">
                                  <p:stCondLst>
                                    <p:cond delay="0"/>
                                  </p:stCondLst>
                                  <p:childTnLst>
                                    <p:set>
                                      <p:cBhvr>
                                        <p:cTn dur="1" fill="hold" id="38">
                                          <p:stCondLst>
                                            <p:cond delay="0"/>
                                          </p:stCondLst>
                                        </p:cTn>
                                        <p:tgtEl>
                                          <p:spTgt spid="7"/>
                                        </p:tgtEl>
                                        <p:attrNameLst>
                                          <p:attrName>style.visibility</p:attrName>
                                        </p:attrNameLst>
                                      </p:cBhvr>
                                      <p:to>
                                        <p:strVal val="visible"/>
                                      </p:to>
                                    </p:set>
                                    <p:animEffect filter="wipe(left)" transition="in">
                                      <p:cBhvr>
                                        <p:cTn dur="500" id="39"/>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8"/>
      <p:bldP grpId="0" spid="29"/>
      <p:bldP grpId="0" spid="6"/>
      <p:bldP grpId="0" spid="7"/>
      <p:bldP grpId="0" spid="8"/>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 name="Pentagon 35"/>
          <p:cNvSpPr/>
          <p:nvPr/>
        </p:nvSpPr>
        <p:spPr>
          <a:xfrm>
            <a:off x="972000" y="1223251"/>
            <a:ext cx="7200000" cy="1370048"/>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28" name="矩形 27"/>
          <p:cNvSpPr/>
          <p:nvPr/>
        </p:nvSpPr>
        <p:spPr>
          <a:xfrm>
            <a:off x="966866" y="1496800"/>
            <a:ext cx="7210269" cy="1019556"/>
          </a:xfrm>
          <a:prstGeom prst="rect">
            <a:avLst/>
          </a:prstGeom>
        </p:spPr>
        <p:txBody>
          <a:bodyPr bIns="34290" lIns="68580" rIns="68580" tIns="34290" wrap="square">
            <a:spAutoFit/>
          </a:bodyPr>
          <a:lstStyle/>
          <a:p>
            <a:pPr indent="-285750" marL="285750">
              <a:lnSpc>
                <a:spcPct val="120000"/>
              </a:lnSpc>
              <a:buClr>
                <a:srgbClr val="E20000"/>
              </a:buClr>
              <a:buFont charset="2" panose="05000000000000000000" pitchFamily="2" typeface="Wingdings"/>
              <a:buChar char="u"/>
            </a:pPr>
            <a:r>
              <a:rPr altLang="en-US" lang="zh-CN" sz="1300">
                <a:latin charset="-122" panose="020b0503020204020204" pitchFamily="34" typeface="微软雅黑"/>
                <a:ea charset="-122" panose="020b0503020204020204" pitchFamily="34" typeface="微软雅黑"/>
              </a:rPr>
              <a:t>突发事件发生后，国务院设立全国突发事件应急处理指挥部，由国务院有关部门和军队有关部门组成，国务院主管领导人担任总指挥，负责对全国突发事件应急处理的统一领导、统一指挥。</a:t>
            </a:r>
          </a:p>
          <a:p>
            <a:pPr indent="-285750" marL="285750">
              <a:lnSpc>
                <a:spcPct val="120000"/>
              </a:lnSpc>
              <a:buClr>
                <a:srgbClr val="E20000"/>
              </a:buClr>
              <a:buFont charset="2" panose="05000000000000000000" pitchFamily="2" typeface="Wingdings"/>
              <a:buChar char="u"/>
            </a:pPr>
            <a:r>
              <a:rPr altLang="en-US" lang="zh-CN" sz="1300">
                <a:latin charset="-122" panose="020b0503020204020204" pitchFamily="34" typeface="微软雅黑"/>
                <a:ea charset="-122" panose="020b0503020204020204" pitchFamily="34" typeface="微软雅黑"/>
              </a:rPr>
              <a:t>国务院卫生行政主管部门和其他有关部门，在各自的职责范围内做好突发事件应急处理的有关工作。</a:t>
            </a:r>
          </a:p>
        </p:txBody>
      </p:sp>
      <p:sp>
        <p:nvSpPr>
          <p:cNvPr id="29" name="矩形 28"/>
          <p:cNvSpPr/>
          <p:nvPr/>
        </p:nvSpPr>
        <p:spPr>
          <a:xfrm>
            <a:off x="3095836" y="1025250"/>
            <a:ext cx="2952328"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【第三条】 职务分配</a:t>
            </a:r>
          </a:p>
        </p:txBody>
      </p:sp>
      <p:sp>
        <p:nvSpPr>
          <p:cNvPr id="10" name="Pentagon 35"/>
          <p:cNvSpPr/>
          <p:nvPr/>
        </p:nvSpPr>
        <p:spPr>
          <a:xfrm>
            <a:off x="972000" y="3049143"/>
            <a:ext cx="7200000" cy="1582818"/>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966866" y="3309117"/>
            <a:ext cx="7210269" cy="1495044"/>
          </a:xfrm>
          <a:prstGeom prst="rect">
            <a:avLst/>
          </a:prstGeom>
        </p:spPr>
        <p:txBody>
          <a:bodyPr bIns="34290" lIns="68580" rIns="68580" tIns="34290" wrap="square">
            <a:spAutoFit/>
          </a:bodyPr>
          <a:lstStyle/>
          <a:p>
            <a:pPr indent="-285750" marL="285750">
              <a:lnSpc>
                <a:spcPct val="120000"/>
              </a:lnSpc>
              <a:buClr>
                <a:srgbClr val="E20000"/>
              </a:buClr>
              <a:buFont charset="2" panose="05000000000000000000" pitchFamily="2" typeface="Wingdings"/>
              <a:buChar char="u"/>
            </a:pPr>
            <a:r>
              <a:rPr altLang="en-US" lang="zh-CN" sz="1300">
                <a:latin charset="-122" panose="020b0503020204020204" pitchFamily="34" typeface="微软雅黑"/>
                <a:ea charset="-122" panose="020b0503020204020204" pitchFamily="34" typeface="微软雅黑"/>
              </a:rPr>
              <a:t>突发事件发生后，省、自治区、直辖市人民政府成立地方突发事件应急处理指挥部，省、自治区、直辖市人民政府主要领导人担任总指挥，负责领导、指挥本行政区域内突发事件应急处理工作。</a:t>
            </a:r>
          </a:p>
          <a:p>
            <a:pPr indent="-285750" marL="285750">
              <a:lnSpc>
                <a:spcPct val="120000"/>
              </a:lnSpc>
              <a:buClr>
                <a:srgbClr val="E20000"/>
              </a:buClr>
              <a:buFont charset="2" panose="05000000000000000000" pitchFamily="2" typeface="Wingdings"/>
              <a:buChar char="u"/>
            </a:pPr>
            <a:r>
              <a:rPr altLang="en-US" lang="zh-CN" sz="1300">
                <a:latin charset="-122" panose="020b0503020204020204" pitchFamily="34" typeface="微软雅黑"/>
                <a:ea charset="-122" panose="020b0503020204020204" pitchFamily="34" typeface="微软雅黑"/>
              </a:rPr>
              <a:t>县级以上地方人民政府卫生行政主管部门，具体负责组织突发事件的调查、控制和医疗救治工作。</a:t>
            </a:r>
          </a:p>
          <a:p>
            <a:pPr indent="-285750" marL="285750">
              <a:lnSpc>
                <a:spcPct val="120000"/>
              </a:lnSpc>
              <a:buClr>
                <a:srgbClr val="E20000"/>
              </a:buClr>
              <a:buFont charset="2" panose="05000000000000000000" pitchFamily="2" typeface="Wingdings"/>
              <a:buChar char="u"/>
            </a:pPr>
            <a:r>
              <a:rPr altLang="en-US" lang="zh-CN" sz="1300">
                <a:latin charset="-122" panose="020b0503020204020204" pitchFamily="34" typeface="微软雅黑"/>
                <a:ea charset="-122" panose="020b0503020204020204" pitchFamily="34" typeface="微软雅黑"/>
              </a:rPr>
              <a:t>县级以上地方人民政府有关部门，在各自的职责范围内做好突发事件应急处理的有关工作。</a:t>
            </a:r>
          </a:p>
        </p:txBody>
      </p:sp>
      <p:sp>
        <p:nvSpPr>
          <p:cNvPr id="12" name="矩形 11"/>
          <p:cNvSpPr/>
          <p:nvPr/>
        </p:nvSpPr>
        <p:spPr>
          <a:xfrm>
            <a:off x="3095836" y="2851142"/>
            <a:ext cx="2952328"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【第四条】 职责范围</a:t>
            </a:r>
          </a:p>
        </p:txBody>
      </p:sp>
    </p:spTree>
    <p:extLst>
      <p:ext uri="{BB962C8B-B14F-4D97-AF65-F5344CB8AC3E}">
        <p14:creationId val="3665994936"/>
      </p:ext>
    </p:extLst>
  </p:cSld>
  <p:clrMapOvr>
    <a:masterClrMapping/>
  </p:clrMapOvr>
  <mc:AlternateContent>
    <mc:Choice Requires="p14">
      <p:transition advTm="4000" p14:dur="1400" spd="slow">
        <p14:doors dir="vert"/>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9"/>
                                        </p:tgtEl>
                                        <p:attrNameLst>
                                          <p:attrName>style.visibility</p:attrName>
                                        </p:attrNameLst>
                                      </p:cBhvr>
                                      <p:to>
                                        <p:strVal val="visible"/>
                                      </p:to>
                                    </p:set>
                                    <p:anim calcmode="lin" valueType="num">
                                      <p:cBhvr>
                                        <p:cTn dur="500" fill="hold" id="7"/>
                                        <p:tgtEl>
                                          <p:spTgt spid="29"/>
                                        </p:tgtEl>
                                        <p:attrNameLst>
                                          <p:attrName>ppt_w</p:attrName>
                                        </p:attrNameLst>
                                      </p:cBhvr>
                                      <p:tavLst>
                                        <p:tav tm="0">
                                          <p:val>
                                            <p:fltVal val="0"/>
                                          </p:val>
                                        </p:tav>
                                        <p:tav tm="100000">
                                          <p:val>
                                            <p:strVal val="#ppt_w"/>
                                          </p:val>
                                        </p:tav>
                                      </p:tavLst>
                                    </p:anim>
                                    <p:anim calcmode="lin" valueType="num">
                                      <p:cBhvr>
                                        <p:cTn dur="500" fill="hold" id="8"/>
                                        <p:tgtEl>
                                          <p:spTgt spid="29"/>
                                        </p:tgtEl>
                                        <p:attrNameLst>
                                          <p:attrName>ppt_h</p:attrName>
                                        </p:attrNameLst>
                                      </p:cBhvr>
                                      <p:tavLst>
                                        <p:tav tm="0">
                                          <p:val>
                                            <p:fltVal val="0"/>
                                          </p:val>
                                        </p:tav>
                                        <p:tav tm="100000">
                                          <p:val>
                                            <p:strVal val="#ppt_h"/>
                                          </p:val>
                                        </p:tav>
                                      </p:tavLst>
                                    </p:anim>
                                    <p:animEffect filter="fade" transition="in">
                                      <p:cBhvr>
                                        <p:cTn dur="500" id="9"/>
                                        <p:tgtEl>
                                          <p:spTgt spid="29"/>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27"/>
                                        </p:tgtEl>
                                        <p:attrNameLst>
                                          <p:attrName>style.visibility</p:attrName>
                                        </p:attrNameLst>
                                      </p:cBhvr>
                                      <p:to>
                                        <p:strVal val="visible"/>
                                      </p:to>
                                    </p:set>
                                    <p:anim calcmode="lin" valueType="num">
                                      <p:cBhvr additive="base">
                                        <p:cTn dur="500" id="13"/>
                                        <p:tgtEl>
                                          <p:spTgt spid="27"/>
                                        </p:tgtEl>
                                        <p:attrNameLst>
                                          <p:attrName>ppt_y</p:attrName>
                                        </p:attrNameLst>
                                      </p:cBhvr>
                                      <p:tavLst>
                                        <p:tav tm="0">
                                          <p:val>
                                            <p:strVal val="#ppt_y-#ppt_h*1.125000"/>
                                          </p:val>
                                        </p:tav>
                                        <p:tav tm="100000">
                                          <p:val>
                                            <p:strVal val="#ppt_y"/>
                                          </p:val>
                                        </p:tav>
                                      </p:tavLst>
                                    </p:anim>
                                    <p:animEffect filter="wipe(down)" transition="in">
                                      <p:cBhvr>
                                        <p:cTn dur="500" id="14"/>
                                        <p:tgtEl>
                                          <p:spTgt spid="27"/>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28"/>
                                        </p:tgtEl>
                                        <p:attrNameLst>
                                          <p:attrName>style.visibility</p:attrName>
                                        </p:attrNameLst>
                                      </p:cBhvr>
                                      <p:to>
                                        <p:strVal val="visible"/>
                                      </p:to>
                                    </p:set>
                                    <p:animEffect filter="wipe(left)" transition="in">
                                      <p:cBhvr>
                                        <p:cTn dur="500" id="18"/>
                                        <p:tgtEl>
                                          <p:spTgt spid="28"/>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12"/>
                                        </p:tgtEl>
                                        <p:attrNameLst>
                                          <p:attrName>style.visibility</p:attrName>
                                        </p:attrNameLst>
                                      </p:cBhvr>
                                      <p:to>
                                        <p:strVal val="visible"/>
                                      </p:to>
                                    </p:set>
                                    <p:anim calcmode="lin" valueType="num">
                                      <p:cBhvr>
                                        <p:cTn dur="500" fill="hold" id="22"/>
                                        <p:tgtEl>
                                          <p:spTgt spid="12"/>
                                        </p:tgtEl>
                                        <p:attrNameLst>
                                          <p:attrName>ppt_w</p:attrName>
                                        </p:attrNameLst>
                                      </p:cBhvr>
                                      <p:tavLst>
                                        <p:tav tm="0">
                                          <p:val>
                                            <p:fltVal val="0"/>
                                          </p:val>
                                        </p:tav>
                                        <p:tav tm="100000">
                                          <p:val>
                                            <p:strVal val="#ppt_w"/>
                                          </p:val>
                                        </p:tav>
                                      </p:tavLst>
                                    </p:anim>
                                    <p:anim calcmode="lin" valueType="num">
                                      <p:cBhvr>
                                        <p:cTn dur="500" fill="hold" id="23"/>
                                        <p:tgtEl>
                                          <p:spTgt spid="12"/>
                                        </p:tgtEl>
                                        <p:attrNameLst>
                                          <p:attrName>ppt_h</p:attrName>
                                        </p:attrNameLst>
                                      </p:cBhvr>
                                      <p:tavLst>
                                        <p:tav tm="0">
                                          <p:val>
                                            <p:fltVal val="0"/>
                                          </p:val>
                                        </p:tav>
                                        <p:tav tm="100000">
                                          <p:val>
                                            <p:strVal val="#ppt_h"/>
                                          </p:val>
                                        </p:tav>
                                      </p:tavLst>
                                    </p:anim>
                                    <p:animEffect filter="fade" transition="in">
                                      <p:cBhvr>
                                        <p:cTn dur="500" id="24"/>
                                        <p:tgtEl>
                                          <p:spTgt spid="12"/>
                                        </p:tgtEl>
                                      </p:cBhvr>
                                    </p:animEffect>
                                  </p:childTnLst>
                                </p:cTn>
                              </p:par>
                            </p:childTnLst>
                          </p:cTn>
                        </p:par>
                        <p:par>
                          <p:cTn fill="hold" id="25" nodeType="afterGroup">
                            <p:stCondLst>
                              <p:cond delay="2000"/>
                            </p:stCondLst>
                            <p:childTnLst>
                              <p:par>
                                <p:cTn fill="hold" grpId="0" id="26" nodeType="afterEffect" presetClass="entr" presetID="12" presetSubtype="1">
                                  <p:stCondLst>
                                    <p:cond delay="0"/>
                                  </p:stCondLst>
                                  <p:childTnLst>
                                    <p:set>
                                      <p:cBhvr>
                                        <p:cTn dur="1" fill="hold" id="27">
                                          <p:stCondLst>
                                            <p:cond delay="0"/>
                                          </p:stCondLst>
                                        </p:cTn>
                                        <p:tgtEl>
                                          <p:spTgt spid="10"/>
                                        </p:tgtEl>
                                        <p:attrNameLst>
                                          <p:attrName>style.visibility</p:attrName>
                                        </p:attrNameLst>
                                      </p:cBhvr>
                                      <p:to>
                                        <p:strVal val="visible"/>
                                      </p:to>
                                    </p:set>
                                    <p:anim calcmode="lin" valueType="num">
                                      <p:cBhvr additive="base">
                                        <p:cTn dur="500" id="28"/>
                                        <p:tgtEl>
                                          <p:spTgt spid="10"/>
                                        </p:tgtEl>
                                        <p:attrNameLst>
                                          <p:attrName>ppt_y</p:attrName>
                                        </p:attrNameLst>
                                      </p:cBhvr>
                                      <p:tavLst>
                                        <p:tav tm="0">
                                          <p:val>
                                            <p:strVal val="#ppt_y-#ppt_h*1.125000"/>
                                          </p:val>
                                        </p:tav>
                                        <p:tav tm="100000">
                                          <p:val>
                                            <p:strVal val="#ppt_y"/>
                                          </p:val>
                                        </p:tav>
                                      </p:tavLst>
                                    </p:anim>
                                    <p:animEffect filter="wipe(down)" transition="in">
                                      <p:cBhvr>
                                        <p:cTn dur="500" id="29"/>
                                        <p:tgtEl>
                                          <p:spTgt spid="10"/>
                                        </p:tgtEl>
                                      </p:cBhvr>
                                    </p:animEffect>
                                  </p:childTnLst>
                                </p:cTn>
                              </p:par>
                            </p:childTnLst>
                          </p:cTn>
                        </p:par>
                        <p:par>
                          <p:cTn fill="hold" id="30" nodeType="afterGroup">
                            <p:stCondLst>
                              <p:cond delay="2500"/>
                            </p:stCondLst>
                            <p:childTnLst>
                              <p:par>
                                <p:cTn fill="hold" grpId="0" id="31" nodeType="afterEffect" presetClass="entr" presetID="22" presetSubtype="8">
                                  <p:stCondLst>
                                    <p:cond delay="0"/>
                                  </p:stCondLst>
                                  <p:childTnLst>
                                    <p:set>
                                      <p:cBhvr>
                                        <p:cTn dur="1" fill="hold" id="32">
                                          <p:stCondLst>
                                            <p:cond delay="0"/>
                                          </p:stCondLst>
                                        </p:cTn>
                                        <p:tgtEl>
                                          <p:spTgt spid="11"/>
                                        </p:tgtEl>
                                        <p:attrNameLst>
                                          <p:attrName>style.visibility</p:attrName>
                                        </p:attrNameLst>
                                      </p:cBhvr>
                                      <p:to>
                                        <p:strVal val="visible"/>
                                      </p:to>
                                    </p:set>
                                    <p:animEffect filter="wipe(left)" transition="in">
                                      <p:cBhvr>
                                        <p:cTn dur="500" id="33"/>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8"/>
      <p:bldP grpId="0" spid="29"/>
      <p:bldP grpId="0" spid="10"/>
      <p:bldP grpId="0" spid="11"/>
      <p:bldP grpId="0" spid="12"/>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 name="Pentagon 35"/>
          <p:cNvSpPr/>
          <p:nvPr/>
        </p:nvSpPr>
        <p:spPr>
          <a:xfrm>
            <a:off x="972000" y="1178281"/>
            <a:ext cx="7200000" cy="832949"/>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28" name="矩形 27"/>
          <p:cNvSpPr/>
          <p:nvPr/>
        </p:nvSpPr>
        <p:spPr>
          <a:xfrm>
            <a:off x="966866" y="1423377"/>
            <a:ext cx="7210269" cy="580644"/>
          </a:xfrm>
          <a:prstGeom prst="rect">
            <a:avLst/>
          </a:prstGeom>
        </p:spPr>
        <p:txBody>
          <a:bodyPr bIns="34290" lIns="68580" rIns="68580" tIns="34290" wrap="square">
            <a:spAutoFit/>
          </a:bodyPr>
          <a:lstStyle/>
          <a:p>
            <a:pPr>
              <a:lnSpc>
                <a:spcPct val="120000"/>
              </a:lnSpc>
              <a:buClr>
                <a:srgbClr val="E20000"/>
              </a:buClr>
            </a:pPr>
            <a:r>
              <a:rPr altLang="en-US" lang="zh-CN" smtClean="0" sz="1400">
                <a:latin charset="-122" panose="020b0503020204020204" pitchFamily="34" typeface="微软雅黑"/>
                <a:ea charset="-122" panose="020b0503020204020204" pitchFamily="34" typeface="微软雅黑"/>
              </a:rPr>
              <a:t>         突发事件应急工作，应当遵循预防为主、常备不懈的方针，贯彻统一领导、分级负责、反应及时、措施果断、依靠科学、加强合作的原则。</a:t>
            </a:r>
          </a:p>
        </p:txBody>
      </p:sp>
      <p:sp>
        <p:nvSpPr>
          <p:cNvPr id="29" name="矩形 28"/>
          <p:cNvSpPr/>
          <p:nvPr/>
        </p:nvSpPr>
        <p:spPr>
          <a:xfrm>
            <a:off x="3095836" y="980280"/>
            <a:ext cx="2952328"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【第五条】 指导方针</a:t>
            </a:r>
          </a:p>
        </p:txBody>
      </p:sp>
      <p:sp>
        <p:nvSpPr>
          <p:cNvPr id="10" name="Pentagon 35"/>
          <p:cNvSpPr/>
          <p:nvPr/>
        </p:nvSpPr>
        <p:spPr>
          <a:xfrm>
            <a:off x="972000" y="2407232"/>
            <a:ext cx="7200000" cy="1330811"/>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966866" y="2644468"/>
            <a:ext cx="7210269" cy="1092708"/>
          </a:xfrm>
          <a:prstGeom prst="rect">
            <a:avLst/>
          </a:prstGeom>
        </p:spPr>
        <p:txBody>
          <a:bodyPr bIns="34290" lIns="68580" rIns="68580" tIns="34290" wrap="square">
            <a:spAutoFit/>
          </a:bodyPr>
          <a:lstStyle/>
          <a:p>
            <a:pPr indent="-285750" marL="285750">
              <a:lnSpc>
                <a:spcPct val="120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县级以上各级人民政府应当组织开展防治突发事件相关科学研究，建立突发事件应急流行病学调查、传染源隔离、医疗救护、现场处置、监督检查、监测检验、卫生防护等有关物资、设备、设施、技术与人才资源储备，所需经费列入本级政府财政预算。</a:t>
            </a:r>
          </a:p>
          <a:p>
            <a:pPr indent="-285750" marL="285750">
              <a:lnSpc>
                <a:spcPct val="120000"/>
              </a:lnSpc>
              <a:buClr>
                <a:srgbClr val="E20000"/>
              </a:buClr>
              <a:buFont charset="2" panose="05000000000000000000" pitchFamily="2" typeface="Wingdings"/>
              <a:buChar char="u"/>
            </a:pPr>
            <a:r>
              <a:rPr altLang="en-US" lang="zh-CN" sz="1400">
                <a:latin charset="-122" panose="020b0503020204020204" pitchFamily="34" typeface="微软雅黑"/>
                <a:ea charset="-122" panose="020b0503020204020204" pitchFamily="34" typeface="微软雅黑"/>
              </a:rPr>
              <a:t>国家对边远贫困地区突发事件应急工作给予财政支持。</a:t>
            </a:r>
          </a:p>
        </p:txBody>
      </p:sp>
      <p:sp>
        <p:nvSpPr>
          <p:cNvPr id="12" name="矩形 11"/>
          <p:cNvSpPr/>
          <p:nvPr/>
        </p:nvSpPr>
        <p:spPr>
          <a:xfrm>
            <a:off x="3095836" y="2209231"/>
            <a:ext cx="2952328"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【第六条】 财政支持</a:t>
            </a:r>
          </a:p>
        </p:txBody>
      </p:sp>
      <p:sp>
        <p:nvSpPr>
          <p:cNvPr id="9" name="Pentagon 35"/>
          <p:cNvSpPr/>
          <p:nvPr/>
        </p:nvSpPr>
        <p:spPr>
          <a:xfrm>
            <a:off x="972000" y="4094993"/>
            <a:ext cx="7200000" cy="603077"/>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3" name="矩形 12"/>
          <p:cNvSpPr/>
          <p:nvPr/>
        </p:nvSpPr>
        <p:spPr>
          <a:xfrm>
            <a:off x="1003160" y="4335397"/>
            <a:ext cx="7142814" cy="335280"/>
          </a:xfrm>
          <a:prstGeom prst="rect">
            <a:avLst/>
          </a:prstGeom>
        </p:spPr>
        <p:txBody>
          <a:bodyPr bIns="34290" lIns="68580" rIns="68580" tIns="34290" wrap="square">
            <a:spAutoFit/>
          </a:bodyPr>
          <a:lstStyle/>
          <a:p>
            <a:pPr>
              <a:lnSpc>
                <a:spcPct val="125000"/>
              </a:lnSpc>
              <a:buClr>
                <a:srgbClr val="E20000"/>
              </a:buClr>
            </a:pPr>
            <a:r>
              <a:rPr altLang="en-US" lang="zh-CN" smtClean="0" sz="1400">
                <a:latin charset="-122" panose="020b0503020204020204" pitchFamily="34" typeface="微软雅黑"/>
                <a:ea charset="-122" panose="020b0503020204020204" pitchFamily="34" typeface="微软雅黑"/>
              </a:rPr>
              <a:t>         国家鼓励、支持开展突发事件监测、预警、反应处理有关技术的国际交流与合作。</a:t>
            </a:r>
          </a:p>
        </p:txBody>
      </p:sp>
      <p:sp>
        <p:nvSpPr>
          <p:cNvPr id="14" name="矩形 13"/>
          <p:cNvSpPr/>
          <p:nvPr/>
        </p:nvSpPr>
        <p:spPr>
          <a:xfrm>
            <a:off x="2908276" y="3896992"/>
            <a:ext cx="3327449"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【第七条】 国际交流与合作</a:t>
            </a:r>
          </a:p>
        </p:txBody>
      </p:sp>
    </p:spTree>
    <p:extLst>
      <p:ext uri="{BB962C8B-B14F-4D97-AF65-F5344CB8AC3E}">
        <p14:creationId val="1988176282"/>
      </p:ext>
    </p:extLst>
  </p:cSld>
  <p:clrMapOvr>
    <a:masterClrMapping/>
  </p:clrMapOvr>
  <mc:AlternateContent>
    <mc:Choice Requires="p14">
      <p:transition advTm="4000" p14:dur="1400" spd="slow">
        <p14:doors dir="vert"/>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29"/>
                                        </p:tgtEl>
                                        <p:attrNameLst>
                                          <p:attrName>style.visibility</p:attrName>
                                        </p:attrNameLst>
                                      </p:cBhvr>
                                      <p:to>
                                        <p:strVal val="visible"/>
                                      </p:to>
                                    </p:set>
                                    <p:anim calcmode="lin" valueType="num">
                                      <p:cBhvr>
                                        <p:cTn dur="500" fill="hold" id="7"/>
                                        <p:tgtEl>
                                          <p:spTgt spid="29"/>
                                        </p:tgtEl>
                                        <p:attrNameLst>
                                          <p:attrName>ppt_w</p:attrName>
                                        </p:attrNameLst>
                                      </p:cBhvr>
                                      <p:tavLst>
                                        <p:tav tm="0">
                                          <p:val>
                                            <p:fltVal val="0"/>
                                          </p:val>
                                        </p:tav>
                                        <p:tav tm="100000">
                                          <p:val>
                                            <p:strVal val="#ppt_w"/>
                                          </p:val>
                                        </p:tav>
                                      </p:tavLst>
                                    </p:anim>
                                    <p:anim calcmode="lin" valueType="num">
                                      <p:cBhvr>
                                        <p:cTn dur="500" fill="hold" id="8"/>
                                        <p:tgtEl>
                                          <p:spTgt spid="29"/>
                                        </p:tgtEl>
                                        <p:attrNameLst>
                                          <p:attrName>ppt_h</p:attrName>
                                        </p:attrNameLst>
                                      </p:cBhvr>
                                      <p:tavLst>
                                        <p:tav tm="0">
                                          <p:val>
                                            <p:fltVal val="0"/>
                                          </p:val>
                                        </p:tav>
                                        <p:tav tm="100000">
                                          <p:val>
                                            <p:strVal val="#ppt_h"/>
                                          </p:val>
                                        </p:tav>
                                      </p:tavLst>
                                    </p:anim>
                                    <p:animEffect filter="fade" transition="in">
                                      <p:cBhvr>
                                        <p:cTn dur="500" id="9"/>
                                        <p:tgtEl>
                                          <p:spTgt spid="29"/>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27"/>
                                        </p:tgtEl>
                                        <p:attrNameLst>
                                          <p:attrName>style.visibility</p:attrName>
                                        </p:attrNameLst>
                                      </p:cBhvr>
                                      <p:to>
                                        <p:strVal val="visible"/>
                                      </p:to>
                                    </p:set>
                                    <p:anim calcmode="lin" valueType="num">
                                      <p:cBhvr additive="base">
                                        <p:cTn dur="500" id="13"/>
                                        <p:tgtEl>
                                          <p:spTgt spid="27"/>
                                        </p:tgtEl>
                                        <p:attrNameLst>
                                          <p:attrName>ppt_y</p:attrName>
                                        </p:attrNameLst>
                                      </p:cBhvr>
                                      <p:tavLst>
                                        <p:tav tm="0">
                                          <p:val>
                                            <p:strVal val="#ppt_y-#ppt_h*1.125000"/>
                                          </p:val>
                                        </p:tav>
                                        <p:tav tm="100000">
                                          <p:val>
                                            <p:strVal val="#ppt_y"/>
                                          </p:val>
                                        </p:tav>
                                      </p:tavLst>
                                    </p:anim>
                                    <p:animEffect filter="wipe(down)" transition="in">
                                      <p:cBhvr>
                                        <p:cTn dur="500" id="14"/>
                                        <p:tgtEl>
                                          <p:spTgt spid="27"/>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28"/>
                                        </p:tgtEl>
                                        <p:attrNameLst>
                                          <p:attrName>style.visibility</p:attrName>
                                        </p:attrNameLst>
                                      </p:cBhvr>
                                      <p:to>
                                        <p:strVal val="visible"/>
                                      </p:to>
                                    </p:set>
                                    <p:animEffect filter="wipe(left)" transition="in">
                                      <p:cBhvr>
                                        <p:cTn dur="500" id="18"/>
                                        <p:tgtEl>
                                          <p:spTgt spid="28"/>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12"/>
                                        </p:tgtEl>
                                        <p:attrNameLst>
                                          <p:attrName>style.visibility</p:attrName>
                                        </p:attrNameLst>
                                      </p:cBhvr>
                                      <p:to>
                                        <p:strVal val="visible"/>
                                      </p:to>
                                    </p:set>
                                    <p:anim calcmode="lin" valueType="num">
                                      <p:cBhvr>
                                        <p:cTn dur="500" fill="hold" id="22"/>
                                        <p:tgtEl>
                                          <p:spTgt spid="12"/>
                                        </p:tgtEl>
                                        <p:attrNameLst>
                                          <p:attrName>ppt_w</p:attrName>
                                        </p:attrNameLst>
                                      </p:cBhvr>
                                      <p:tavLst>
                                        <p:tav tm="0">
                                          <p:val>
                                            <p:fltVal val="0"/>
                                          </p:val>
                                        </p:tav>
                                        <p:tav tm="100000">
                                          <p:val>
                                            <p:strVal val="#ppt_w"/>
                                          </p:val>
                                        </p:tav>
                                      </p:tavLst>
                                    </p:anim>
                                    <p:anim calcmode="lin" valueType="num">
                                      <p:cBhvr>
                                        <p:cTn dur="500" fill="hold" id="23"/>
                                        <p:tgtEl>
                                          <p:spTgt spid="12"/>
                                        </p:tgtEl>
                                        <p:attrNameLst>
                                          <p:attrName>ppt_h</p:attrName>
                                        </p:attrNameLst>
                                      </p:cBhvr>
                                      <p:tavLst>
                                        <p:tav tm="0">
                                          <p:val>
                                            <p:fltVal val="0"/>
                                          </p:val>
                                        </p:tav>
                                        <p:tav tm="100000">
                                          <p:val>
                                            <p:strVal val="#ppt_h"/>
                                          </p:val>
                                        </p:tav>
                                      </p:tavLst>
                                    </p:anim>
                                    <p:animEffect filter="fade" transition="in">
                                      <p:cBhvr>
                                        <p:cTn dur="500" id="24"/>
                                        <p:tgtEl>
                                          <p:spTgt spid="12"/>
                                        </p:tgtEl>
                                      </p:cBhvr>
                                    </p:animEffect>
                                  </p:childTnLst>
                                </p:cTn>
                              </p:par>
                            </p:childTnLst>
                          </p:cTn>
                        </p:par>
                        <p:par>
                          <p:cTn fill="hold" id="25" nodeType="afterGroup">
                            <p:stCondLst>
                              <p:cond delay="2000"/>
                            </p:stCondLst>
                            <p:childTnLst>
                              <p:par>
                                <p:cTn fill="hold" grpId="0" id="26" nodeType="afterEffect" presetClass="entr" presetID="12" presetSubtype="1">
                                  <p:stCondLst>
                                    <p:cond delay="0"/>
                                  </p:stCondLst>
                                  <p:childTnLst>
                                    <p:set>
                                      <p:cBhvr>
                                        <p:cTn dur="1" fill="hold" id="27">
                                          <p:stCondLst>
                                            <p:cond delay="0"/>
                                          </p:stCondLst>
                                        </p:cTn>
                                        <p:tgtEl>
                                          <p:spTgt spid="10"/>
                                        </p:tgtEl>
                                        <p:attrNameLst>
                                          <p:attrName>style.visibility</p:attrName>
                                        </p:attrNameLst>
                                      </p:cBhvr>
                                      <p:to>
                                        <p:strVal val="visible"/>
                                      </p:to>
                                    </p:set>
                                    <p:anim calcmode="lin" valueType="num">
                                      <p:cBhvr additive="base">
                                        <p:cTn dur="500" id="28"/>
                                        <p:tgtEl>
                                          <p:spTgt spid="10"/>
                                        </p:tgtEl>
                                        <p:attrNameLst>
                                          <p:attrName>ppt_y</p:attrName>
                                        </p:attrNameLst>
                                      </p:cBhvr>
                                      <p:tavLst>
                                        <p:tav tm="0">
                                          <p:val>
                                            <p:strVal val="#ppt_y-#ppt_h*1.125000"/>
                                          </p:val>
                                        </p:tav>
                                        <p:tav tm="100000">
                                          <p:val>
                                            <p:strVal val="#ppt_y"/>
                                          </p:val>
                                        </p:tav>
                                      </p:tavLst>
                                    </p:anim>
                                    <p:animEffect filter="wipe(down)" transition="in">
                                      <p:cBhvr>
                                        <p:cTn dur="500" id="29"/>
                                        <p:tgtEl>
                                          <p:spTgt spid="10"/>
                                        </p:tgtEl>
                                      </p:cBhvr>
                                    </p:animEffect>
                                  </p:childTnLst>
                                </p:cTn>
                              </p:par>
                            </p:childTnLst>
                          </p:cTn>
                        </p:par>
                        <p:par>
                          <p:cTn fill="hold" id="30" nodeType="afterGroup">
                            <p:stCondLst>
                              <p:cond delay="2500"/>
                            </p:stCondLst>
                            <p:childTnLst>
                              <p:par>
                                <p:cTn fill="hold" grpId="0" id="31" nodeType="afterEffect" presetClass="entr" presetID="22" presetSubtype="8">
                                  <p:stCondLst>
                                    <p:cond delay="0"/>
                                  </p:stCondLst>
                                  <p:childTnLst>
                                    <p:set>
                                      <p:cBhvr>
                                        <p:cTn dur="1" fill="hold" id="32">
                                          <p:stCondLst>
                                            <p:cond delay="0"/>
                                          </p:stCondLst>
                                        </p:cTn>
                                        <p:tgtEl>
                                          <p:spTgt spid="11"/>
                                        </p:tgtEl>
                                        <p:attrNameLst>
                                          <p:attrName>style.visibility</p:attrName>
                                        </p:attrNameLst>
                                      </p:cBhvr>
                                      <p:to>
                                        <p:strVal val="visible"/>
                                      </p:to>
                                    </p:set>
                                    <p:animEffect filter="wipe(left)" transition="in">
                                      <p:cBhvr>
                                        <p:cTn dur="500" id="33"/>
                                        <p:tgtEl>
                                          <p:spTgt spid="11"/>
                                        </p:tgtEl>
                                      </p:cBhvr>
                                    </p:animEffect>
                                  </p:childTnLst>
                                </p:cTn>
                              </p:par>
                            </p:childTnLst>
                          </p:cTn>
                        </p:par>
                        <p:par>
                          <p:cTn fill="hold" id="34" nodeType="afterGroup">
                            <p:stCondLst>
                              <p:cond delay="3000"/>
                            </p:stCondLst>
                            <p:childTnLst>
                              <p:par>
                                <p:cTn fill="hold" grpId="0" id="35" nodeType="afterEffect" presetClass="entr" presetID="53" presetSubtype="0">
                                  <p:stCondLst>
                                    <p:cond delay="0"/>
                                  </p:stCondLst>
                                  <p:childTnLst>
                                    <p:set>
                                      <p:cBhvr>
                                        <p:cTn dur="1" fill="hold" id="36">
                                          <p:stCondLst>
                                            <p:cond delay="0"/>
                                          </p:stCondLst>
                                        </p:cTn>
                                        <p:tgtEl>
                                          <p:spTgt spid="14"/>
                                        </p:tgtEl>
                                        <p:attrNameLst>
                                          <p:attrName>style.visibility</p:attrName>
                                        </p:attrNameLst>
                                      </p:cBhvr>
                                      <p:to>
                                        <p:strVal val="visible"/>
                                      </p:to>
                                    </p:set>
                                    <p:anim calcmode="lin" valueType="num">
                                      <p:cBhvr>
                                        <p:cTn dur="500" fill="hold" id="37"/>
                                        <p:tgtEl>
                                          <p:spTgt spid="14"/>
                                        </p:tgtEl>
                                        <p:attrNameLst>
                                          <p:attrName>ppt_w</p:attrName>
                                        </p:attrNameLst>
                                      </p:cBhvr>
                                      <p:tavLst>
                                        <p:tav tm="0">
                                          <p:val>
                                            <p:fltVal val="0"/>
                                          </p:val>
                                        </p:tav>
                                        <p:tav tm="100000">
                                          <p:val>
                                            <p:strVal val="#ppt_w"/>
                                          </p:val>
                                        </p:tav>
                                      </p:tavLst>
                                    </p:anim>
                                    <p:anim calcmode="lin" valueType="num">
                                      <p:cBhvr>
                                        <p:cTn dur="500" fill="hold" id="38"/>
                                        <p:tgtEl>
                                          <p:spTgt spid="14"/>
                                        </p:tgtEl>
                                        <p:attrNameLst>
                                          <p:attrName>ppt_h</p:attrName>
                                        </p:attrNameLst>
                                      </p:cBhvr>
                                      <p:tavLst>
                                        <p:tav tm="0">
                                          <p:val>
                                            <p:fltVal val="0"/>
                                          </p:val>
                                        </p:tav>
                                        <p:tav tm="100000">
                                          <p:val>
                                            <p:strVal val="#ppt_h"/>
                                          </p:val>
                                        </p:tav>
                                      </p:tavLst>
                                    </p:anim>
                                    <p:animEffect filter="fade" transition="in">
                                      <p:cBhvr>
                                        <p:cTn dur="500" id="39"/>
                                        <p:tgtEl>
                                          <p:spTgt spid="14"/>
                                        </p:tgtEl>
                                      </p:cBhvr>
                                    </p:animEffect>
                                  </p:childTnLst>
                                </p:cTn>
                              </p:par>
                            </p:childTnLst>
                          </p:cTn>
                        </p:par>
                        <p:par>
                          <p:cTn fill="hold" id="40" nodeType="afterGroup">
                            <p:stCondLst>
                              <p:cond delay="3500"/>
                            </p:stCondLst>
                            <p:childTnLst>
                              <p:par>
                                <p:cTn fill="hold" grpId="0" id="41" nodeType="afterEffect" presetClass="entr" presetID="12" presetSubtype="1">
                                  <p:stCondLst>
                                    <p:cond delay="0"/>
                                  </p:stCondLst>
                                  <p:childTnLst>
                                    <p:set>
                                      <p:cBhvr>
                                        <p:cTn dur="1" fill="hold" id="42">
                                          <p:stCondLst>
                                            <p:cond delay="0"/>
                                          </p:stCondLst>
                                        </p:cTn>
                                        <p:tgtEl>
                                          <p:spTgt spid="9"/>
                                        </p:tgtEl>
                                        <p:attrNameLst>
                                          <p:attrName>style.visibility</p:attrName>
                                        </p:attrNameLst>
                                      </p:cBhvr>
                                      <p:to>
                                        <p:strVal val="visible"/>
                                      </p:to>
                                    </p:set>
                                    <p:anim calcmode="lin" valueType="num">
                                      <p:cBhvr additive="base">
                                        <p:cTn dur="500" id="43"/>
                                        <p:tgtEl>
                                          <p:spTgt spid="9"/>
                                        </p:tgtEl>
                                        <p:attrNameLst>
                                          <p:attrName>ppt_y</p:attrName>
                                        </p:attrNameLst>
                                      </p:cBhvr>
                                      <p:tavLst>
                                        <p:tav tm="0">
                                          <p:val>
                                            <p:strVal val="#ppt_y-#ppt_h*1.125000"/>
                                          </p:val>
                                        </p:tav>
                                        <p:tav tm="100000">
                                          <p:val>
                                            <p:strVal val="#ppt_y"/>
                                          </p:val>
                                        </p:tav>
                                      </p:tavLst>
                                    </p:anim>
                                    <p:animEffect filter="wipe(down)" transition="in">
                                      <p:cBhvr>
                                        <p:cTn dur="500" id="44"/>
                                        <p:tgtEl>
                                          <p:spTgt spid="9"/>
                                        </p:tgtEl>
                                      </p:cBhvr>
                                    </p:animEffect>
                                  </p:childTnLst>
                                </p:cTn>
                              </p:par>
                            </p:childTnLst>
                          </p:cTn>
                        </p:par>
                        <p:par>
                          <p:cTn fill="hold" id="45" nodeType="afterGroup">
                            <p:stCondLst>
                              <p:cond delay="4000"/>
                            </p:stCondLst>
                            <p:childTnLst>
                              <p:par>
                                <p:cTn fill="hold" grpId="0" id="46" nodeType="afterEffect" presetClass="entr" presetID="22" presetSubtype="8">
                                  <p:stCondLst>
                                    <p:cond delay="0"/>
                                  </p:stCondLst>
                                  <p:childTnLst>
                                    <p:set>
                                      <p:cBhvr>
                                        <p:cTn dur="1" fill="hold" id="47">
                                          <p:stCondLst>
                                            <p:cond delay="0"/>
                                          </p:stCondLst>
                                        </p:cTn>
                                        <p:tgtEl>
                                          <p:spTgt spid="13"/>
                                        </p:tgtEl>
                                        <p:attrNameLst>
                                          <p:attrName>style.visibility</p:attrName>
                                        </p:attrNameLst>
                                      </p:cBhvr>
                                      <p:to>
                                        <p:strVal val="visible"/>
                                      </p:to>
                                    </p:set>
                                    <p:animEffect filter="wipe(left)" transition="in">
                                      <p:cBhvr>
                                        <p:cTn dur="500" id="48"/>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8"/>
      <p:bldP grpId="0" spid="29"/>
      <p:bldP grpId="0" spid="10"/>
      <p:bldP grpId="0" spid="11"/>
      <p:bldP grpId="0" spid="12"/>
      <p:bldP grpId="0" spid="9"/>
      <p:bldP grpId="0" spid="13"/>
      <p:bldP grpId="0" spid="14"/>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Pentagon 35"/>
          <p:cNvSpPr/>
          <p:nvPr/>
        </p:nvSpPr>
        <p:spPr>
          <a:xfrm>
            <a:off x="974567" y="1338868"/>
            <a:ext cx="7200000" cy="1044567"/>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1" name="矩形 10"/>
          <p:cNvSpPr/>
          <p:nvPr/>
        </p:nvSpPr>
        <p:spPr>
          <a:xfrm>
            <a:off x="1003160" y="1626702"/>
            <a:ext cx="7142814" cy="644652"/>
          </a:xfrm>
          <a:prstGeom prst="rect">
            <a:avLst/>
          </a:prstGeom>
        </p:spPr>
        <p:txBody>
          <a:bodyPr bIns="34290" lIns="68580" rIns="68580" tIns="34290" wrap="square">
            <a:spAutoFit/>
          </a:bodyPr>
          <a:lstStyle/>
          <a:p>
            <a:pPr>
              <a:lnSpc>
                <a:spcPct val="135000"/>
              </a:lnSpc>
              <a:buClr>
                <a:srgbClr val="E20000"/>
              </a:buClr>
            </a:pPr>
            <a:r>
              <a:rPr altLang="en-US" lang="zh-CN" smtClean="0" sz="1400">
                <a:latin charset="-122" panose="020b0503020204020204" pitchFamily="34" typeface="微软雅黑"/>
                <a:ea charset="-122" panose="020b0503020204020204" pitchFamily="34" typeface="微软雅黑"/>
              </a:rPr>
              <a:t>         国务院有关部门和县级以上地方人民政府及其有关部门，应当建立严格的突发事件防范和应急处理责任制，切实履行各自的职责，保证突发事件应急处理工作的正常进行。</a:t>
            </a:r>
          </a:p>
        </p:txBody>
      </p:sp>
      <p:sp>
        <p:nvSpPr>
          <p:cNvPr id="12" name="矩形 11"/>
          <p:cNvSpPr/>
          <p:nvPr/>
        </p:nvSpPr>
        <p:spPr>
          <a:xfrm>
            <a:off x="3507882" y="1140868"/>
            <a:ext cx="2128236"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【第八条】</a:t>
            </a:r>
          </a:p>
        </p:txBody>
      </p:sp>
      <p:sp>
        <p:nvSpPr>
          <p:cNvPr id="9" name="Pentagon 35"/>
          <p:cNvSpPr/>
          <p:nvPr/>
        </p:nvSpPr>
        <p:spPr>
          <a:xfrm>
            <a:off x="974567" y="2871745"/>
            <a:ext cx="7200000" cy="1610313"/>
          </a:xfrm>
          <a:prstGeom prst="homePlate">
            <a:avLst>
              <a:gd fmla="val 0" name="adj"/>
            </a:avLst>
          </a:prstGeom>
          <a:noFill/>
          <a:ln w="9525">
            <a:solidFill>
              <a:schemeClr val="bg1">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solidFill>
                <a:srgbClr val="E20000"/>
              </a:solidFill>
              <a:latin charset="-122" panose="020b0503020204020204" pitchFamily="34" typeface="微软雅黑"/>
              <a:ea charset="-122" panose="020b0503020204020204" pitchFamily="34" typeface="微软雅黑"/>
            </a:endParaRPr>
          </a:p>
        </p:txBody>
      </p:sp>
      <p:sp>
        <p:nvSpPr>
          <p:cNvPr id="13" name="矩形 12"/>
          <p:cNvSpPr/>
          <p:nvPr/>
        </p:nvSpPr>
        <p:spPr>
          <a:xfrm>
            <a:off x="1003160" y="3159579"/>
            <a:ext cx="7142814" cy="1220724"/>
          </a:xfrm>
          <a:prstGeom prst="rect">
            <a:avLst/>
          </a:prstGeom>
        </p:spPr>
        <p:txBody>
          <a:bodyPr bIns="34290" lIns="68580" rIns="68580" tIns="34290" wrap="square">
            <a:spAutoFit/>
          </a:bodyPr>
          <a:lstStyle/>
          <a:p>
            <a:pPr>
              <a:lnSpc>
                <a:spcPct val="135000"/>
              </a:lnSpc>
              <a:buClr>
                <a:srgbClr val="E20000"/>
              </a:buClr>
            </a:pPr>
            <a:r>
              <a:rPr altLang="en-US" lang="zh-CN" smtClean="0" sz="1400">
                <a:latin charset="-122" panose="020b0503020204020204" pitchFamily="34" typeface="微软雅黑"/>
                <a:ea charset="-122" panose="020b0503020204020204" pitchFamily="34" typeface="微软雅黑"/>
              </a:rPr>
              <a:t>         县级以上各级人民政府及其卫生行政主管部门，应当对参加突发事件应急处理的医疗卫生人员，给予适当补助和保健津贴；对参加突发事件应急处理作出贡献的人员，给予表彰和奖励；对因参与应急处理工作致病、致残、死亡的人员，按照国家有关规定，给予相应的补助和抚恤。 </a:t>
            </a:r>
          </a:p>
        </p:txBody>
      </p:sp>
      <p:sp>
        <p:nvSpPr>
          <p:cNvPr id="14" name="矩形 13"/>
          <p:cNvSpPr/>
          <p:nvPr/>
        </p:nvSpPr>
        <p:spPr>
          <a:xfrm>
            <a:off x="3507882" y="2673745"/>
            <a:ext cx="2128236" cy="396000"/>
          </a:xfrm>
          <a:prstGeom prst="rect">
            <a:avLst/>
          </a:prstGeom>
          <a:solidFill>
            <a:srgbClr val="E20000"/>
          </a:solidFill>
          <a:ln w="9525">
            <a:solidFill>
              <a:srgbClr val="E2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sz="1800">
                <a:solidFill>
                  <a:schemeClr val="bg1"/>
                </a:solidFill>
                <a:latin charset="-122" panose="020b0503020204020204" pitchFamily="34" typeface="微软雅黑"/>
                <a:ea charset="-122" panose="020b0503020204020204" pitchFamily="34" typeface="微软雅黑"/>
                <a:cs typeface="+mn-ea"/>
                <a:sym typeface="+mn-lt"/>
              </a:rPr>
              <a:t>【第九条】</a:t>
            </a:r>
          </a:p>
        </p:txBody>
      </p:sp>
    </p:spTree>
    <p:extLst>
      <p:ext uri="{BB962C8B-B14F-4D97-AF65-F5344CB8AC3E}">
        <p14:creationId val="2624179351"/>
      </p:ext>
    </p:extLst>
  </p:cSld>
  <p:clrMapOvr>
    <a:masterClrMapping/>
  </p:clrMapOvr>
  <mc:AlternateContent>
    <mc:Choice Requires="p14">
      <p:transition advTm="4000" p14:dur="1400" spd="slow">
        <p14:doors dir="vert"/>
      </p:transition>
    </mc:Choice>
    <mc:Fallback>
      <p:transition advTm="4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12"/>
                                        </p:tgtEl>
                                        <p:attrNameLst>
                                          <p:attrName>style.visibility</p:attrName>
                                        </p:attrNameLst>
                                      </p:cBhvr>
                                      <p:to>
                                        <p:strVal val="visible"/>
                                      </p:to>
                                    </p:set>
                                    <p:anim calcmode="lin" valueType="num">
                                      <p:cBhvr>
                                        <p:cTn dur="500" fill="hold" id="7"/>
                                        <p:tgtEl>
                                          <p:spTgt spid="12"/>
                                        </p:tgtEl>
                                        <p:attrNameLst>
                                          <p:attrName>ppt_w</p:attrName>
                                        </p:attrNameLst>
                                      </p:cBhvr>
                                      <p:tavLst>
                                        <p:tav tm="0">
                                          <p:val>
                                            <p:fltVal val="0"/>
                                          </p:val>
                                        </p:tav>
                                        <p:tav tm="100000">
                                          <p:val>
                                            <p:strVal val="#ppt_w"/>
                                          </p:val>
                                        </p:tav>
                                      </p:tavLst>
                                    </p:anim>
                                    <p:anim calcmode="lin" valueType="num">
                                      <p:cBhvr>
                                        <p:cTn dur="500" fill="hold" id="8"/>
                                        <p:tgtEl>
                                          <p:spTgt spid="12"/>
                                        </p:tgtEl>
                                        <p:attrNameLst>
                                          <p:attrName>ppt_h</p:attrName>
                                        </p:attrNameLst>
                                      </p:cBhvr>
                                      <p:tavLst>
                                        <p:tav tm="0">
                                          <p:val>
                                            <p:fltVal val="0"/>
                                          </p:val>
                                        </p:tav>
                                        <p:tav tm="100000">
                                          <p:val>
                                            <p:strVal val="#ppt_h"/>
                                          </p:val>
                                        </p:tav>
                                      </p:tavLst>
                                    </p:anim>
                                    <p:animEffect filter="fade" transition="in">
                                      <p:cBhvr>
                                        <p:cTn dur="500" id="9"/>
                                        <p:tgtEl>
                                          <p:spTgt spid="12"/>
                                        </p:tgtEl>
                                      </p:cBhvr>
                                    </p:animEffect>
                                  </p:childTnLst>
                                </p:cTn>
                              </p:par>
                            </p:childTnLst>
                          </p:cTn>
                        </p:par>
                        <p:par>
                          <p:cTn fill="hold" id="10" nodeType="afterGroup">
                            <p:stCondLst>
                              <p:cond delay="500"/>
                            </p:stCondLst>
                            <p:childTnLst>
                              <p:par>
                                <p:cTn fill="hold" grpId="0" id="11" nodeType="afterEffect" presetClass="entr" presetID="12" presetSubtype="1">
                                  <p:stCondLst>
                                    <p:cond delay="0"/>
                                  </p:stCondLst>
                                  <p:childTnLst>
                                    <p:set>
                                      <p:cBhvr>
                                        <p:cTn dur="1" fill="hold" id="12">
                                          <p:stCondLst>
                                            <p:cond delay="0"/>
                                          </p:stCondLst>
                                        </p:cTn>
                                        <p:tgtEl>
                                          <p:spTgt spid="10"/>
                                        </p:tgtEl>
                                        <p:attrNameLst>
                                          <p:attrName>style.visibility</p:attrName>
                                        </p:attrNameLst>
                                      </p:cBhvr>
                                      <p:to>
                                        <p:strVal val="visible"/>
                                      </p:to>
                                    </p:set>
                                    <p:anim calcmode="lin" valueType="num">
                                      <p:cBhvr additive="base">
                                        <p:cTn dur="500" id="13"/>
                                        <p:tgtEl>
                                          <p:spTgt spid="10"/>
                                        </p:tgtEl>
                                        <p:attrNameLst>
                                          <p:attrName>ppt_y</p:attrName>
                                        </p:attrNameLst>
                                      </p:cBhvr>
                                      <p:tavLst>
                                        <p:tav tm="0">
                                          <p:val>
                                            <p:strVal val="#ppt_y-#ppt_h*1.125000"/>
                                          </p:val>
                                        </p:tav>
                                        <p:tav tm="100000">
                                          <p:val>
                                            <p:strVal val="#ppt_y"/>
                                          </p:val>
                                        </p:tav>
                                      </p:tavLst>
                                    </p:anim>
                                    <p:animEffect filter="wipe(down)" transition="in">
                                      <p:cBhvr>
                                        <p:cTn dur="500" id="14"/>
                                        <p:tgtEl>
                                          <p:spTgt spid="10"/>
                                        </p:tgtEl>
                                      </p:cBhvr>
                                    </p:animEffect>
                                  </p:childTnLst>
                                </p:cTn>
                              </p:par>
                            </p:childTnLst>
                          </p:cTn>
                        </p:par>
                        <p:par>
                          <p:cTn fill="hold" id="15" nodeType="afterGroup">
                            <p:stCondLst>
                              <p:cond delay="1000"/>
                            </p:stCondLst>
                            <p:childTnLst>
                              <p:par>
                                <p:cTn fill="hold" grpId="0" id="16" nodeType="afterEffect" presetClass="entr" presetID="22" presetSubtype="8">
                                  <p:stCondLst>
                                    <p:cond delay="0"/>
                                  </p:stCondLst>
                                  <p:childTnLst>
                                    <p:set>
                                      <p:cBhvr>
                                        <p:cTn dur="1" fill="hold" id="17">
                                          <p:stCondLst>
                                            <p:cond delay="0"/>
                                          </p:stCondLst>
                                        </p:cTn>
                                        <p:tgtEl>
                                          <p:spTgt spid="11"/>
                                        </p:tgtEl>
                                        <p:attrNameLst>
                                          <p:attrName>style.visibility</p:attrName>
                                        </p:attrNameLst>
                                      </p:cBhvr>
                                      <p:to>
                                        <p:strVal val="visible"/>
                                      </p:to>
                                    </p:set>
                                    <p:animEffect filter="wipe(left)" transition="in">
                                      <p:cBhvr>
                                        <p:cTn dur="500" id="18"/>
                                        <p:tgtEl>
                                          <p:spTgt spid="11"/>
                                        </p:tgtEl>
                                      </p:cBhvr>
                                    </p:animEffect>
                                  </p:childTnLst>
                                </p:cTn>
                              </p:par>
                            </p:childTnLst>
                          </p:cTn>
                        </p:par>
                        <p:par>
                          <p:cTn fill="hold" id="19" nodeType="afterGroup">
                            <p:stCondLst>
                              <p:cond delay="1500"/>
                            </p:stCondLst>
                            <p:childTnLst>
                              <p:par>
                                <p:cTn fill="hold" grpId="0" id="20" nodeType="afterEffect" presetClass="entr" presetID="53" presetSubtype="0">
                                  <p:stCondLst>
                                    <p:cond delay="0"/>
                                  </p:stCondLst>
                                  <p:childTnLst>
                                    <p:set>
                                      <p:cBhvr>
                                        <p:cTn dur="1" fill="hold" id="21">
                                          <p:stCondLst>
                                            <p:cond delay="0"/>
                                          </p:stCondLst>
                                        </p:cTn>
                                        <p:tgtEl>
                                          <p:spTgt spid="14"/>
                                        </p:tgtEl>
                                        <p:attrNameLst>
                                          <p:attrName>style.visibility</p:attrName>
                                        </p:attrNameLst>
                                      </p:cBhvr>
                                      <p:to>
                                        <p:strVal val="visible"/>
                                      </p:to>
                                    </p:set>
                                    <p:anim calcmode="lin" valueType="num">
                                      <p:cBhvr>
                                        <p:cTn dur="500" fill="hold" id="22"/>
                                        <p:tgtEl>
                                          <p:spTgt spid="14"/>
                                        </p:tgtEl>
                                        <p:attrNameLst>
                                          <p:attrName>ppt_w</p:attrName>
                                        </p:attrNameLst>
                                      </p:cBhvr>
                                      <p:tavLst>
                                        <p:tav tm="0">
                                          <p:val>
                                            <p:fltVal val="0"/>
                                          </p:val>
                                        </p:tav>
                                        <p:tav tm="100000">
                                          <p:val>
                                            <p:strVal val="#ppt_w"/>
                                          </p:val>
                                        </p:tav>
                                      </p:tavLst>
                                    </p:anim>
                                    <p:anim calcmode="lin" valueType="num">
                                      <p:cBhvr>
                                        <p:cTn dur="500" fill="hold" id="23"/>
                                        <p:tgtEl>
                                          <p:spTgt spid="14"/>
                                        </p:tgtEl>
                                        <p:attrNameLst>
                                          <p:attrName>ppt_h</p:attrName>
                                        </p:attrNameLst>
                                      </p:cBhvr>
                                      <p:tavLst>
                                        <p:tav tm="0">
                                          <p:val>
                                            <p:fltVal val="0"/>
                                          </p:val>
                                        </p:tav>
                                        <p:tav tm="100000">
                                          <p:val>
                                            <p:strVal val="#ppt_h"/>
                                          </p:val>
                                        </p:tav>
                                      </p:tavLst>
                                    </p:anim>
                                    <p:animEffect filter="fade" transition="in">
                                      <p:cBhvr>
                                        <p:cTn dur="500" id="24"/>
                                        <p:tgtEl>
                                          <p:spTgt spid="14"/>
                                        </p:tgtEl>
                                      </p:cBhvr>
                                    </p:animEffect>
                                  </p:childTnLst>
                                </p:cTn>
                              </p:par>
                            </p:childTnLst>
                          </p:cTn>
                        </p:par>
                        <p:par>
                          <p:cTn fill="hold" id="25" nodeType="afterGroup">
                            <p:stCondLst>
                              <p:cond delay="2000"/>
                            </p:stCondLst>
                            <p:childTnLst>
                              <p:par>
                                <p:cTn fill="hold" grpId="0" id="26" nodeType="afterEffect" presetClass="entr" presetID="12" presetSubtype="1">
                                  <p:stCondLst>
                                    <p:cond delay="0"/>
                                  </p:stCondLst>
                                  <p:childTnLst>
                                    <p:set>
                                      <p:cBhvr>
                                        <p:cTn dur="1" fill="hold" id="27">
                                          <p:stCondLst>
                                            <p:cond delay="0"/>
                                          </p:stCondLst>
                                        </p:cTn>
                                        <p:tgtEl>
                                          <p:spTgt spid="9"/>
                                        </p:tgtEl>
                                        <p:attrNameLst>
                                          <p:attrName>style.visibility</p:attrName>
                                        </p:attrNameLst>
                                      </p:cBhvr>
                                      <p:to>
                                        <p:strVal val="visible"/>
                                      </p:to>
                                    </p:set>
                                    <p:anim calcmode="lin" valueType="num">
                                      <p:cBhvr additive="base">
                                        <p:cTn dur="500" id="28"/>
                                        <p:tgtEl>
                                          <p:spTgt spid="9"/>
                                        </p:tgtEl>
                                        <p:attrNameLst>
                                          <p:attrName>ppt_y</p:attrName>
                                        </p:attrNameLst>
                                      </p:cBhvr>
                                      <p:tavLst>
                                        <p:tav tm="0">
                                          <p:val>
                                            <p:strVal val="#ppt_y-#ppt_h*1.125000"/>
                                          </p:val>
                                        </p:tav>
                                        <p:tav tm="100000">
                                          <p:val>
                                            <p:strVal val="#ppt_y"/>
                                          </p:val>
                                        </p:tav>
                                      </p:tavLst>
                                    </p:anim>
                                    <p:animEffect filter="wipe(down)" transition="in">
                                      <p:cBhvr>
                                        <p:cTn dur="500" id="29"/>
                                        <p:tgtEl>
                                          <p:spTgt spid="9"/>
                                        </p:tgtEl>
                                      </p:cBhvr>
                                    </p:animEffect>
                                  </p:childTnLst>
                                </p:cTn>
                              </p:par>
                            </p:childTnLst>
                          </p:cTn>
                        </p:par>
                        <p:par>
                          <p:cTn fill="hold" id="30" nodeType="afterGroup">
                            <p:stCondLst>
                              <p:cond delay="2500"/>
                            </p:stCondLst>
                            <p:childTnLst>
                              <p:par>
                                <p:cTn fill="hold" grpId="0" id="31" nodeType="afterEffect" presetClass="entr" presetID="22" presetSubtype="8">
                                  <p:stCondLst>
                                    <p:cond delay="0"/>
                                  </p:stCondLst>
                                  <p:childTnLst>
                                    <p:set>
                                      <p:cBhvr>
                                        <p:cTn dur="1" fill="hold" id="32">
                                          <p:stCondLst>
                                            <p:cond delay="0"/>
                                          </p:stCondLst>
                                        </p:cTn>
                                        <p:tgtEl>
                                          <p:spTgt spid="13"/>
                                        </p:tgtEl>
                                        <p:attrNameLst>
                                          <p:attrName>style.visibility</p:attrName>
                                        </p:attrNameLst>
                                      </p:cBhvr>
                                      <p:to>
                                        <p:strVal val="visible"/>
                                      </p:to>
                                    </p:set>
                                    <p:animEffect filter="wipe(left)" transition="in">
                                      <p:cBhvr>
                                        <p:cTn dur="500" id="33"/>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9"/>
      <p:bldP grpId="0" spid="13"/>
      <p:bldP grpId="0" spid="14"/>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p:cNvPicPr>
            <a:picLocks noChangeAspect="1"/>
          </p:cNvPicPr>
          <p:nvPr/>
        </p:nvPicPr>
        <p:blipFill>
          <a:blip r:embed="rId3">
            <a:extLst>
              <a:ext uri="{28A0092B-C50C-407E-A947-70E740481C1C}">
                <a14:useLocalDpi val="0"/>
              </a:ext>
            </a:extLst>
          </a:blip>
          <a:stretch>
            <a:fillRect/>
          </a:stretch>
        </p:blipFill>
        <p:spPr>
          <a:xfrm>
            <a:off x="3850129" y="638776"/>
            <a:ext cx="5293871" cy="2320994"/>
          </a:xfrm>
          <a:prstGeom prst="rect">
            <a:avLst/>
          </a:prstGeom>
        </p:spPr>
      </p:pic>
      <p:pic>
        <p:nvPicPr>
          <p:cNvPr id="2" name="图片 1"/>
          <p:cNvPicPr>
            <a:picLocks noChangeAspect="1"/>
          </p:cNvPicPr>
          <p:nvPr/>
        </p:nvPicPr>
        <p:blipFill>
          <a:blip r:embed="rId4">
            <a:extLst>
              <a:ext uri="{28A0092B-C50C-407E-A947-70E740481C1C}">
                <a14:useLocalDpi val="0"/>
              </a:ext>
            </a:extLst>
          </a:blip>
          <a:stretch>
            <a:fillRect/>
          </a:stretch>
        </p:blipFill>
        <p:spPr>
          <a:xfrm>
            <a:off x="838" y="707700"/>
            <a:ext cx="9144000" cy="4435800"/>
          </a:xfrm>
          <a:prstGeom prst="rect">
            <a:avLst/>
          </a:prstGeom>
        </p:spPr>
      </p:pic>
      <p:pic>
        <p:nvPicPr>
          <p:cNvPr id="3" name="图片 2"/>
          <p:cNvPicPr>
            <a:picLocks noChangeAspect="1"/>
          </p:cNvPicPr>
          <p:nvPr/>
        </p:nvPicPr>
        <p:blipFill>
          <a:blip r:embed="rId5">
            <a:extLst>
              <a:ext uri="{28A0092B-C50C-407E-A947-70E740481C1C}">
                <a14:useLocalDpi val="0"/>
              </a:ext>
            </a:extLst>
          </a:blip>
          <a:stretch>
            <a:fillRect/>
          </a:stretch>
        </p:blipFill>
        <p:spPr>
          <a:xfrm>
            <a:off x="5201203" y="-199"/>
            <a:ext cx="3949591" cy="1581350"/>
          </a:xfrm>
          <a:prstGeom prst="rect">
            <a:avLst/>
          </a:prstGeom>
        </p:spPr>
      </p:pic>
      <p:pic>
        <p:nvPicPr>
          <p:cNvPr id="42" name="图片 41"/>
          <p:cNvPicPr>
            <a:picLocks noChangeAspect="1"/>
          </p:cNvPicPr>
          <p:nvPr/>
        </p:nvPicPr>
        <p:blipFill>
          <a:blip r:embed="rId6">
            <a:extLst>
              <a:ext uri="{28A0092B-C50C-407E-A947-70E740481C1C}">
                <a14:useLocalDpi val="0"/>
              </a:ext>
            </a:extLst>
          </a:blip>
          <a:stretch>
            <a:fillRect/>
          </a:stretch>
        </p:blipFill>
        <p:spPr>
          <a:xfrm>
            <a:off x="665379" y="2638062"/>
            <a:ext cx="1773021" cy="1838688"/>
          </a:xfrm>
          <a:prstGeom prst="rect">
            <a:avLst/>
          </a:prstGeom>
        </p:spPr>
      </p:pic>
      <p:pic>
        <p:nvPicPr>
          <p:cNvPr id="12" name="图片 11"/>
          <p:cNvPicPr>
            <a:picLocks noChangeAspect="1"/>
          </p:cNvPicPr>
          <p:nvPr/>
        </p:nvPicPr>
        <p:blipFill>
          <a:blip r:embed="rId7">
            <a:extLst>
              <a:ext uri="{28A0092B-C50C-407E-A947-70E740481C1C}">
                <a14:useLocalDpi val="0"/>
              </a:ext>
            </a:extLst>
          </a:blip>
          <a:stretch>
            <a:fillRect/>
          </a:stretch>
        </p:blipFill>
        <p:spPr>
          <a:xfrm>
            <a:off x="4520283" y="2829267"/>
            <a:ext cx="1754211" cy="670241"/>
          </a:xfrm>
          <a:prstGeom prst="rect">
            <a:avLst/>
          </a:prstGeom>
        </p:spPr>
      </p:pic>
      <p:sp>
        <p:nvSpPr>
          <p:cNvPr id="30" name="TextBox 32">
            <a:hlinkClick action="ppaction://hlinkshowjump?jump=nextslide"/>
          </p:cNvPr>
          <p:cNvSpPr txBox="1">
            <a:spLocks noChangeArrowheads="1"/>
          </p:cNvSpPr>
          <p:nvPr/>
        </p:nvSpPr>
        <p:spPr bwMode="auto">
          <a:xfrm>
            <a:off x="2289750" y="2712571"/>
            <a:ext cx="2240280" cy="8229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typeface="Arial"/>
                <a:ea charset="-122" pitchFamily="2" typeface="宋体"/>
              </a:defRPr>
            </a:lvl1pPr>
            <a:lvl2pPr indent="-285750" marL="742950">
              <a:defRPr>
                <a:solidFill>
                  <a:schemeClr val="tx1"/>
                </a:solidFill>
                <a:latin typeface="Arial"/>
                <a:ea charset="-122" pitchFamily="2" typeface="宋体"/>
              </a:defRPr>
            </a:lvl2pPr>
            <a:lvl3pPr indent="-228600" marL="1143000">
              <a:defRPr>
                <a:solidFill>
                  <a:schemeClr val="tx1"/>
                </a:solidFill>
                <a:latin typeface="Arial"/>
                <a:ea charset="-122" pitchFamily="2" typeface="宋体"/>
              </a:defRPr>
            </a:lvl3pPr>
            <a:lvl4pPr indent="-228600" marL="1600200">
              <a:defRPr>
                <a:solidFill>
                  <a:schemeClr val="tx1"/>
                </a:solidFill>
                <a:latin typeface="Arial"/>
                <a:ea charset="-122" pitchFamily="2" typeface="宋体"/>
              </a:defRPr>
            </a:lvl4pPr>
            <a:lvl5pPr indent="-228600" marL="2057400">
              <a:defRPr>
                <a:solidFill>
                  <a:schemeClr val="tx1"/>
                </a:solidFill>
                <a:latin typeface="Arial"/>
                <a:ea charset="-122" pitchFamily="2" typeface="宋体"/>
              </a:defRPr>
            </a:lvl5pPr>
            <a:lvl6pPr eaLnBrk="0" fontAlgn="base" hangingPunct="0" indent="-228600" marL="2514600">
              <a:spcBef>
                <a:spcPct val="0"/>
              </a:spcBef>
              <a:spcAft>
                <a:spcPct val="0"/>
              </a:spcAft>
              <a:defRPr>
                <a:solidFill>
                  <a:schemeClr val="tx1"/>
                </a:solidFill>
                <a:latin typeface="Arial"/>
                <a:ea charset="-122" pitchFamily="2" typeface="宋体"/>
              </a:defRPr>
            </a:lvl6pPr>
            <a:lvl7pPr eaLnBrk="0" fontAlgn="base" hangingPunct="0" indent="-228600" marL="2971800">
              <a:spcBef>
                <a:spcPct val="0"/>
              </a:spcBef>
              <a:spcAft>
                <a:spcPct val="0"/>
              </a:spcAft>
              <a:defRPr>
                <a:solidFill>
                  <a:schemeClr val="tx1"/>
                </a:solidFill>
                <a:latin typeface="Arial"/>
                <a:ea charset="-122" pitchFamily="2" typeface="宋体"/>
              </a:defRPr>
            </a:lvl7pPr>
            <a:lvl8pPr eaLnBrk="0" fontAlgn="base" hangingPunct="0" indent="-228600" marL="3429000">
              <a:spcBef>
                <a:spcPct val="0"/>
              </a:spcBef>
              <a:spcAft>
                <a:spcPct val="0"/>
              </a:spcAft>
              <a:defRPr>
                <a:solidFill>
                  <a:schemeClr val="tx1"/>
                </a:solidFill>
                <a:latin typeface="Arial"/>
                <a:ea charset="-122" pitchFamily="2" typeface="宋体"/>
              </a:defRPr>
            </a:lvl8pPr>
            <a:lvl9pPr eaLnBrk="0" fontAlgn="base" hangingPunct="0" indent="-228600" marL="3886200">
              <a:spcBef>
                <a:spcPct val="0"/>
              </a:spcBef>
              <a:spcAft>
                <a:spcPct val="0"/>
              </a:spcAft>
              <a:defRPr>
                <a:solidFill>
                  <a:schemeClr val="tx1"/>
                </a:solidFill>
                <a:latin typeface="Arial"/>
                <a:ea charset="-122" pitchFamily="2" typeface="宋体"/>
              </a:defRPr>
            </a:lvl9pPr>
          </a:lstStyle>
          <a:p>
            <a:r>
              <a:rPr altLang="en-US" b="1" lang="zh-CN" smtClean="0" spc="600" sz="4800">
                <a:solidFill>
                  <a:schemeClr val="accent2">
                    <a:lumMod val="20000"/>
                    <a:lumOff val="80000"/>
                  </a:schemeClr>
                </a:solidFill>
                <a:latin charset="-122" panose="020b0503020204020204" pitchFamily="34" typeface="微软雅黑"/>
                <a:ea charset="-122" panose="020b0503020204020204" pitchFamily="34" typeface="微软雅黑"/>
              </a:rPr>
              <a:t>第二章</a:t>
            </a:r>
          </a:p>
        </p:txBody>
      </p:sp>
      <p:sp>
        <p:nvSpPr>
          <p:cNvPr id="31" name="文本框 30"/>
          <p:cNvSpPr txBox="1"/>
          <p:nvPr/>
        </p:nvSpPr>
        <p:spPr>
          <a:xfrm>
            <a:off x="2213550" y="3401020"/>
            <a:ext cx="4983480" cy="914400"/>
          </a:xfrm>
          <a:prstGeom prst="rect">
            <a:avLst/>
          </a:prstGeom>
          <a:noFill/>
        </p:spPr>
        <p:txBody>
          <a:bodyPr rtlCol="0" wrap="none">
            <a:spAutoFit/>
          </a:bodyPr>
          <a:lstStyle/>
          <a:p>
            <a:r>
              <a:rPr altLang="en-US" lang="zh-CN" sz="5400">
                <a:solidFill>
                  <a:schemeClr val="accent2">
                    <a:lumMod val="20000"/>
                    <a:lumOff val="80000"/>
                  </a:schemeClr>
                </a:solidFill>
                <a:latin charset="-122" panose="020b0503020204020204" pitchFamily="34" typeface="微软雅黑"/>
                <a:ea charset="-122" panose="020b0503020204020204" pitchFamily="34" typeface="微软雅黑"/>
              </a:rPr>
              <a:t>预防与应急准备</a:t>
            </a:r>
          </a:p>
        </p:txBody>
      </p:sp>
    </p:spTree>
    <p:extLst>
      <p:ext uri="{BB962C8B-B14F-4D97-AF65-F5344CB8AC3E}">
        <p14:creationId val="3327020892"/>
      </p:ext>
    </p:extLst>
  </p:cSld>
  <p:clrMapOvr>
    <a:masterClrMapping/>
  </p:clrMapOvr>
  <mc:AlternateContent>
    <mc:Choice Requires="p14">
      <p:transition advTm="6000" p14:dur="1600" spd="slow">
        <p14:gallery dir="l"/>
      </p:transition>
    </mc:Choice>
    <mc:Fallback>
      <p:transition advTm="600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60000" fill="hold" id="5" nodeType="withEffect" presetClass="entr" presetID="2" presetSubtype="4">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additive="base">
                                        <p:cTn dur="1000" fill="hold" id="7"/>
                                        <p:tgtEl>
                                          <p:spTgt spid="2"/>
                                        </p:tgtEl>
                                        <p:attrNameLst>
                                          <p:attrName>ppt_x</p:attrName>
                                        </p:attrNameLst>
                                      </p:cBhvr>
                                      <p:tavLst>
                                        <p:tav tm="0">
                                          <p:val>
                                            <p:strVal val="#ppt_x"/>
                                          </p:val>
                                        </p:tav>
                                        <p:tav tm="100000">
                                          <p:val>
                                            <p:strVal val="#ppt_x"/>
                                          </p:val>
                                        </p:tav>
                                      </p:tavLst>
                                    </p:anim>
                                    <p:anim calcmode="lin" valueType="num">
                                      <p:cBhvr additive="base">
                                        <p:cTn dur="1000" fill="hold" id="8"/>
                                        <p:tgtEl>
                                          <p:spTgt spid="2"/>
                                        </p:tgtEl>
                                        <p:attrNameLst>
                                          <p:attrName>ppt_y</p:attrName>
                                        </p:attrNameLst>
                                      </p:cBhvr>
                                      <p:tavLst>
                                        <p:tav tm="0">
                                          <p:val>
                                            <p:strVal val="1+#ppt_h/2"/>
                                          </p:val>
                                        </p:tav>
                                        <p:tav tm="100000">
                                          <p:val>
                                            <p:strVal val="#ppt_y"/>
                                          </p:val>
                                        </p:tav>
                                      </p:tavLst>
                                    </p:anim>
                                  </p:childTnLst>
                                </p:cTn>
                              </p:par>
                              <p:par>
                                <p:cTn decel="60000" fill="hold" id="9" nodeType="withEffect" presetClass="entr" presetID="2" presetSubtype="1">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additive="base">
                                        <p:cTn dur="1000" fill="hold" id="11"/>
                                        <p:tgtEl>
                                          <p:spTgt spid="3"/>
                                        </p:tgtEl>
                                        <p:attrNameLst>
                                          <p:attrName>ppt_x</p:attrName>
                                        </p:attrNameLst>
                                      </p:cBhvr>
                                      <p:tavLst>
                                        <p:tav tm="0">
                                          <p:val>
                                            <p:strVal val="#ppt_x"/>
                                          </p:val>
                                        </p:tav>
                                        <p:tav tm="100000">
                                          <p:val>
                                            <p:strVal val="#ppt_x"/>
                                          </p:val>
                                        </p:tav>
                                      </p:tavLst>
                                    </p:anim>
                                    <p:anim calcmode="lin" valueType="num">
                                      <p:cBhvr additive="base">
                                        <p:cTn dur="1000" fill="hold" id="12"/>
                                        <p:tgtEl>
                                          <p:spTgt spid="3"/>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fill="hold" id="14" nodeType="afterEffect" presetClass="entr" presetID="12" presetSubtype="4">
                                  <p:stCondLst>
                                    <p:cond delay="0"/>
                                  </p:stCondLst>
                                  <p:childTnLst>
                                    <p:set>
                                      <p:cBhvr>
                                        <p:cTn dur="1" fill="hold" id="15">
                                          <p:stCondLst>
                                            <p:cond delay="0"/>
                                          </p:stCondLst>
                                        </p:cTn>
                                        <p:tgtEl>
                                          <p:spTgt spid="7"/>
                                        </p:tgtEl>
                                        <p:attrNameLst>
                                          <p:attrName>style.visibility</p:attrName>
                                        </p:attrNameLst>
                                      </p:cBhvr>
                                      <p:to>
                                        <p:strVal val="visible"/>
                                      </p:to>
                                    </p:set>
                                    <p:anim calcmode="lin" valueType="num">
                                      <p:cBhvr additive="base">
                                        <p:cTn dur="500" id="16"/>
                                        <p:tgtEl>
                                          <p:spTgt spid="7"/>
                                        </p:tgtEl>
                                        <p:attrNameLst>
                                          <p:attrName>ppt_y</p:attrName>
                                        </p:attrNameLst>
                                      </p:cBhvr>
                                      <p:tavLst>
                                        <p:tav tm="0">
                                          <p:val>
                                            <p:strVal val="#ppt_y+#ppt_h*1.125000"/>
                                          </p:val>
                                        </p:tav>
                                        <p:tav tm="100000">
                                          <p:val>
                                            <p:strVal val="#ppt_y"/>
                                          </p:val>
                                        </p:tav>
                                      </p:tavLst>
                                    </p:anim>
                                    <p:animEffect filter="wipe(up)" transition="in">
                                      <p:cBhvr>
                                        <p:cTn dur="500" id="17"/>
                                        <p:tgtEl>
                                          <p:spTgt spid="7"/>
                                        </p:tgtEl>
                                      </p:cBhvr>
                                    </p:animEffect>
                                  </p:childTnLst>
                                </p:cTn>
                              </p:par>
                            </p:childTnLst>
                          </p:cTn>
                        </p:par>
                        <p:par>
                          <p:cTn fill="hold" id="18" nodeType="afterGroup">
                            <p:stCondLst>
                              <p:cond delay="1500"/>
                            </p:stCondLst>
                            <p:childTnLst>
                              <p:par>
                                <p:cTn fill="hold" id="19" nodeType="afterEffect" presetClass="entr" presetID="53" presetSubtype="0">
                                  <p:stCondLst>
                                    <p:cond delay="0"/>
                                  </p:stCondLst>
                                  <p:childTnLst>
                                    <p:set>
                                      <p:cBhvr>
                                        <p:cTn dur="1" fill="hold" id="20">
                                          <p:stCondLst>
                                            <p:cond delay="0"/>
                                          </p:stCondLst>
                                        </p:cTn>
                                        <p:tgtEl>
                                          <p:spTgt spid="42"/>
                                        </p:tgtEl>
                                        <p:attrNameLst>
                                          <p:attrName>style.visibility</p:attrName>
                                        </p:attrNameLst>
                                      </p:cBhvr>
                                      <p:to>
                                        <p:strVal val="visible"/>
                                      </p:to>
                                    </p:set>
                                    <p:anim calcmode="lin" valueType="num">
                                      <p:cBhvr>
                                        <p:cTn dur="500" fill="hold" id="21"/>
                                        <p:tgtEl>
                                          <p:spTgt spid="42"/>
                                        </p:tgtEl>
                                        <p:attrNameLst>
                                          <p:attrName>ppt_w</p:attrName>
                                        </p:attrNameLst>
                                      </p:cBhvr>
                                      <p:tavLst>
                                        <p:tav tm="0">
                                          <p:val>
                                            <p:fltVal val="0"/>
                                          </p:val>
                                        </p:tav>
                                        <p:tav tm="100000">
                                          <p:val>
                                            <p:strVal val="#ppt_w"/>
                                          </p:val>
                                        </p:tav>
                                      </p:tavLst>
                                    </p:anim>
                                    <p:anim calcmode="lin" valueType="num">
                                      <p:cBhvr>
                                        <p:cTn dur="500" fill="hold" id="22"/>
                                        <p:tgtEl>
                                          <p:spTgt spid="42"/>
                                        </p:tgtEl>
                                        <p:attrNameLst>
                                          <p:attrName>ppt_h</p:attrName>
                                        </p:attrNameLst>
                                      </p:cBhvr>
                                      <p:tavLst>
                                        <p:tav tm="0">
                                          <p:val>
                                            <p:fltVal val="0"/>
                                          </p:val>
                                        </p:tav>
                                        <p:tav tm="100000">
                                          <p:val>
                                            <p:strVal val="#ppt_h"/>
                                          </p:val>
                                        </p:tav>
                                      </p:tavLst>
                                    </p:anim>
                                    <p:animEffect filter="fade" transition="in">
                                      <p:cBhvr>
                                        <p:cTn dur="500" id="23"/>
                                        <p:tgtEl>
                                          <p:spTgt spid="42"/>
                                        </p:tgtEl>
                                      </p:cBhvr>
                                    </p:animEffect>
                                  </p:childTnLst>
                                </p:cTn>
                              </p:par>
                              <p:par>
                                <p:cTn fill="hold" id="24" nodeType="withEffect" presetClass="entr" presetID="2" presetSubtype="3">
                                  <p:stCondLst>
                                    <p:cond delay="0"/>
                                  </p:stCondLst>
                                  <p:childTnLst>
                                    <p:set>
                                      <p:cBhvr>
                                        <p:cTn dur="1" fill="hold" id="25">
                                          <p:stCondLst>
                                            <p:cond delay="0"/>
                                          </p:stCondLst>
                                        </p:cTn>
                                        <p:tgtEl>
                                          <p:spTgt spid="12"/>
                                        </p:tgtEl>
                                        <p:attrNameLst>
                                          <p:attrName>style.visibility</p:attrName>
                                        </p:attrNameLst>
                                      </p:cBhvr>
                                      <p:to>
                                        <p:strVal val="visible"/>
                                      </p:to>
                                    </p:set>
                                    <p:anim calcmode="lin" valueType="num">
                                      <p:cBhvr additive="base">
                                        <p:cTn dur="500" fill="hold" id="26"/>
                                        <p:tgtEl>
                                          <p:spTgt spid="12"/>
                                        </p:tgtEl>
                                        <p:attrNameLst>
                                          <p:attrName>ppt_x</p:attrName>
                                        </p:attrNameLst>
                                      </p:cBhvr>
                                      <p:tavLst>
                                        <p:tav tm="0">
                                          <p:val>
                                            <p:strVal val="1+#ppt_w/2"/>
                                          </p:val>
                                        </p:tav>
                                        <p:tav tm="100000">
                                          <p:val>
                                            <p:strVal val="#ppt_x"/>
                                          </p:val>
                                        </p:tav>
                                      </p:tavLst>
                                    </p:anim>
                                    <p:anim calcmode="lin" valueType="num">
                                      <p:cBhvr additive="base">
                                        <p:cTn dur="500" fill="hold" id="27"/>
                                        <p:tgtEl>
                                          <p:spTgt spid="12"/>
                                        </p:tgtEl>
                                        <p:attrNameLst>
                                          <p:attrName>ppt_y</p:attrName>
                                        </p:attrNameLst>
                                      </p:cBhvr>
                                      <p:tavLst>
                                        <p:tav tm="0">
                                          <p:val>
                                            <p:strVal val="0-#ppt_h/2"/>
                                          </p:val>
                                        </p:tav>
                                        <p:tav tm="100000">
                                          <p:val>
                                            <p:strVal val="#ppt_y"/>
                                          </p:val>
                                        </p:tav>
                                      </p:tavLst>
                                    </p:anim>
                                  </p:childTnLst>
                                </p:cTn>
                              </p:par>
                            </p:childTnLst>
                          </p:cTn>
                        </p:par>
                        <p:par>
                          <p:cTn fill="hold" id="28" nodeType="afterGroup">
                            <p:stCondLst>
                              <p:cond delay="2000"/>
                            </p:stCondLst>
                            <p:childTnLst>
                              <p:par>
                                <p:cTn fill="hold" grpId="0" id="29" nodeType="afterEffect" presetClass="entr" presetID="53" presetSubtype="0">
                                  <p:stCondLst>
                                    <p:cond delay="0"/>
                                  </p:stCondLst>
                                  <p:childTnLst>
                                    <p:set>
                                      <p:cBhvr>
                                        <p:cTn dur="1" fill="hold" id="30">
                                          <p:stCondLst>
                                            <p:cond delay="0"/>
                                          </p:stCondLst>
                                        </p:cTn>
                                        <p:tgtEl>
                                          <p:spTgt spid="30"/>
                                        </p:tgtEl>
                                        <p:attrNameLst>
                                          <p:attrName>style.visibility</p:attrName>
                                        </p:attrNameLst>
                                      </p:cBhvr>
                                      <p:to>
                                        <p:strVal val="visible"/>
                                      </p:to>
                                    </p:set>
                                    <p:anim calcmode="lin" valueType="num">
                                      <p:cBhvr>
                                        <p:cTn dur="500" fill="hold" id="31"/>
                                        <p:tgtEl>
                                          <p:spTgt spid="30"/>
                                        </p:tgtEl>
                                        <p:attrNameLst>
                                          <p:attrName>ppt_w</p:attrName>
                                        </p:attrNameLst>
                                      </p:cBhvr>
                                      <p:tavLst>
                                        <p:tav tm="0">
                                          <p:val>
                                            <p:fltVal val="0"/>
                                          </p:val>
                                        </p:tav>
                                        <p:tav tm="100000">
                                          <p:val>
                                            <p:strVal val="#ppt_w"/>
                                          </p:val>
                                        </p:tav>
                                      </p:tavLst>
                                    </p:anim>
                                    <p:anim calcmode="lin" valueType="num">
                                      <p:cBhvr>
                                        <p:cTn dur="500" fill="hold" id="32"/>
                                        <p:tgtEl>
                                          <p:spTgt spid="30"/>
                                        </p:tgtEl>
                                        <p:attrNameLst>
                                          <p:attrName>ppt_h</p:attrName>
                                        </p:attrNameLst>
                                      </p:cBhvr>
                                      <p:tavLst>
                                        <p:tav tm="0">
                                          <p:val>
                                            <p:fltVal val="0"/>
                                          </p:val>
                                        </p:tav>
                                        <p:tav tm="100000">
                                          <p:val>
                                            <p:strVal val="#ppt_h"/>
                                          </p:val>
                                        </p:tav>
                                      </p:tavLst>
                                    </p:anim>
                                    <p:animEffect filter="fade" transition="in">
                                      <p:cBhvr>
                                        <p:cTn dur="500" id="33"/>
                                        <p:tgtEl>
                                          <p:spTgt spid="30"/>
                                        </p:tgtEl>
                                      </p:cBhvr>
                                    </p:animEffect>
                                  </p:childTnLst>
                                </p:cTn>
                              </p:par>
                            </p:childTnLst>
                          </p:cTn>
                        </p:par>
                        <p:par>
                          <p:cTn fill="hold" id="34" nodeType="afterGroup">
                            <p:stCondLst>
                              <p:cond delay="2500"/>
                            </p:stCondLst>
                            <p:childTnLst>
                              <p:par>
                                <p:cTn fill="hold" grpId="0" id="35" nodeType="afterEffect" presetClass="entr" presetID="22" presetSubtype="8">
                                  <p:stCondLst>
                                    <p:cond delay="0"/>
                                  </p:stCondLst>
                                  <p:childTnLst>
                                    <p:set>
                                      <p:cBhvr>
                                        <p:cTn dur="1" fill="hold" id="36">
                                          <p:stCondLst>
                                            <p:cond delay="0"/>
                                          </p:stCondLst>
                                        </p:cTn>
                                        <p:tgtEl>
                                          <p:spTgt spid="31"/>
                                        </p:tgtEl>
                                        <p:attrNameLst>
                                          <p:attrName>style.visibility</p:attrName>
                                        </p:attrNameLst>
                                      </p:cBhvr>
                                      <p:to>
                                        <p:strVal val="visible"/>
                                      </p:to>
                                    </p:set>
                                    <p:animEffect filter="wipe(left)" transition="in">
                                      <p:cBhvr>
                                        <p:cTn dur="500" id="37"/>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0"/>
      <p:bldP grpId="0" spid="31"/>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FIRST_PUBLISH" val="1"/>
  <p:tag name="ISPRING_OUTPUT_FOLDER" val="F:\我图VIP设计PPT上传\10月份上传文件\390"/>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heme/theme1.xml><?xml version="1.0" encoding="utf-8"?>
<a:theme xmlns:r="http://schemas.openxmlformats.org/officeDocument/2006/relationships" xmlns:a="http://schemas.openxmlformats.org/drawingml/2006/main" name="">
  <a:themeElements>
    <a:clrScheme name="自定义 98">
      <a:dk1>
        <a:srgbClr val="000000"/>
      </a:dk1>
      <a:lt1>
        <a:srgbClr val="FFFFFF"/>
      </a:lt1>
      <a:dk2>
        <a:srgbClr val="000000"/>
      </a:dk2>
      <a:lt2>
        <a:srgbClr val="FFFFFF"/>
      </a:lt2>
      <a:accent1>
        <a:srgbClr val="C00000"/>
      </a:accent1>
      <a:accent2>
        <a:srgbClr val="FFC000"/>
      </a:accent2>
      <a:accent3>
        <a:srgbClr val="C00000"/>
      </a:accent3>
      <a:accent4>
        <a:srgbClr val="FFC000"/>
      </a:accent4>
      <a:accent5>
        <a:srgbClr val="C00000"/>
      </a:accent5>
      <a:accent6>
        <a:srgbClr val="FFC000"/>
      </a:accent6>
      <a:hlink>
        <a:srgbClr val="C00000"/>
      </a:hlink>
      <a:folHlink>
        <a:srgbClr val="FFC000"/>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191</Paragraphs>
  <Slides>39</Slides>
  <Notes>39</Notes>
  <TotalTime>0</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39</vt:i4>
      </vt:variant>
    </vt:vector>
  </HeadingPairs>
  <TitlesOfParts>
    <vt:vector baseType="lpstr" size="47">
      <vt:lpstr>Arial</vt:lpstr>
      <vt:lpstr>Arial Black</vt:lpstr>
      <vt:lpstr>微软雅黑</vt:lpstr>
      <vt:lpstr>Calibri Light</vt:lpstr>
      <vt:lpstr>Calibri</vt:lpstr>
      <vt:lpstr>宋体</vt:lpstr>
      <vt:lpstr>Wingdings</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2021-08-22T11:48:12Z</dcterms:created>
  <cp:lastPrinted>2021-08-22T11:48:12Z</cp:lastPrinted>
  <dcterms:modified xsi:type="dcterms:W3CDTF">2021-08-22T05:35:12Z</dcterms:modified>
  <cp:revision>1</cp:revision>
</cp:coreProperties>
</file>