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96" r:id="rId6"/>
    <p:sldId id="263" r:id="rId7"/>
    <p:sldId id="259" r:id="rId8"/>
    <p:sldId id="298" r:id="rId9"/>
    <p:sldId id="297" r:id="rId10"/>
    <p:sldId id="299" r:id="rId11"/>
    <p:sldId id="300" r:id="rId12"/>
    <p:sldId id="301" r:id="rId13"/>
    <p:sldId id="302" r:id="rId14"/>
    <p:sldId id="305" r:id="rId15"/>
    <p:sldId id="306" r:id="rId16"/>
    <p:sldId id="303" r:id="rId17"/>
    <p:sldId id="307" r:id="rId18"/>
    <p:sldId id="304" r:id="rId19"/>
    <p:sldId id="310" r:id="rId20"/>
    <p:sldId id="312" r:id="rId21"/>
    <p:sldId id="311" r:id="rId22"/>
    <p:sldId id="313" r:id="rId23"/>
    <p:sldId id="315" r:id="rId24"/>
    <p:sldId id="316" r:id="rId25"/>
    <p:sldId id="317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02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FFC52F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3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8ACFEA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FF8203"/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2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642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897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455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185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251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608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451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8407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01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419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73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7000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627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3737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2959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77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085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914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726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981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513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7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007939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3982987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4680234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5562379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32241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1156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88895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84083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39096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80737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53869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40768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139748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167987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48585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28491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8312131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0609060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6714872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762828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1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val="3229175582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609246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3081147"/>
      </p:ext>
    </p:extLst>
  </p:cSld>
  <p:clrMapOvr>
    <a:masterClrMapping/>
  </p:clrMapOvr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advTm="6000" p14:dur="6000">
        <p15:prstTrans prst="curtains"/>
      </p:transition>
    </mc:Choice>
    <mc:Fallback>
      <p:transition spd="slow" advTm="6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5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8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8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20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8.png" Type="http://schemas.openxmlformats.org/officeDocument/2006/relationships/image"/><Relationship Id="rId6" Target="../media/image45.jpe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8.pn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.png" Type="http://schemas.openxmlformats.org/officeDocument/2006/relationships/image"/><Relationship Id="rId4" Target="../media/image50.png" Type="http://schemas.openxmlformats.org/officeDocument/2006/relationships/image"/><Relationship Id="rId5" Target="../media/image49.pn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8.png" Type="http://schemas.openxmlformats.org/officeDocument/2006/relationships/image"/><Relationship Id="rId4" Target="../media/image52.png" Type="http://schemas.openxmlformats.org/officeDocument/2006/relationships/image"/><Relationship Id="rId5" Target="../media/image46.png" Type="http://schemas.openxmlformats.org/officeDocument/2006/relationships/image"/><Relationship Id="rId6" Target="../media/image53.png" Type="http://schemas.openxmlformats.org/officeDocument/2006/relationships/image"/><Relationship Id="rId7" Target="../media/image47.png" Type="http://schemas.openxmlformats.org/officeDocument/2006/relationships/image"/><Relationship Id="rId8" Target="../media/image54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4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Relationship Id="rId7" Target="../media/image8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6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8.png" Type="http://schemas.openxmlformats.org/officeDocument/2006/relationships/image"/><Relationship Id="rId4" Target="../media/image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1.png" Type="http://schemas.openxmlformats.org/officeDocument/2006/relationships/image"/><Relationship Id="rId4" Target="../media/image8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373263" y="1735797"/>
            <a:ext cx="5390157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6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可爱卡通小学家长会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956567" y="4011731"/>
            <a:ext cx="23736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XX小学三年级5班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val="1577268203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86166" y="597391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75338" y="2512229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1959" y="457112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070975" y="2451284"/>
            <a:ext cx="3986241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600">
                <a:solidFill>
                  <a:srgbClr val="FFC52F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存在问题及策略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441514" y="1588899"/>
            <a:ext cx="53901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第三部分</a:t>
            </a:r>
          </a:p>
        </p:txBody>
      </p:sp>
    </p:spTree>
    <p:extLst>
      <p:ext uri="{BB962C8B-B14F-4D97-AF65-F5344CB8AC3E}">
        <p14:creationId val="1726817867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7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圆角矩形 46"/>
          <p:cNvSpPr/>
          <p:nvPr/>
        </p:nvSpPr>
        <p:spPr>
          <a:xfrm>
            <a:off x="1070238" y="1622534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 sz="2000">
              <a:solidFill>
                <a:schemeClr val="tx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541232" y="1622533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8092450" y="1649111"/>
            <a:ext cx="3111479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2019591" y="430118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存在的问题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03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1617506" y="3593604"/>
            <a:ext cx="2111023" cy="11887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altLang="en-US" lang="zh-CN" smtClean="0" sz="1600">
                <a:solidFill>
                  <a:prstClr val="black"/>
                </a:solidFill>
                <a:latin charset="-122" panose="02010600030101010101" pitchFamily="2" typeface="等线"/>
              </a:rPr>
              <a:t>孩子发言时，随声附和的人比较多，独立思考习惯仍未养成；</a:t>
            </a:r>
          </a:p>
        </p:txBody>
      </p:sp>
      <p:sp>
        <p:nvSpPr>
          <p:cNvPr id="35" name="矩形 34"/>
          <p:cNvSpPr/>
          <p:nvPr/>
        </p:nvSpPr>
        <p:spPr>
          <a:xfrm>
            <a:off x="5217083" y="3637181"/>
            <a:ext cx="207101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prstClr val="black"/>
                </a:solidFill>
                <a:latin charset="-122" panose="02010600030101010101" pitchFamily="2" typeface="等线"/>
              </a:rPr>
              <a:t>计做的经常会出错，如加号看成减号</a:t>
            </a:r>
          </a:p>
        </p:txBody>
      </p:sp>
      <p:sp>
        <p:nvSpPr>
          <p:cNvPr id="36" name="矩形 35"/>
          <p:cNvSpPr/>
          <p:nvPr/>
        </p:nvSpPr>
        <p:spPr>
          <a:xfrm>
            <a:off x="8815936" y="3550638"/>
            <a:ext cx="196878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prstClr val="black"/>
                </a:solidFill>
                <a:latin charset="-122" panose="02010600030101010101" pitchFamily="2" typeface="等线"/>
              </a:rPr>
              <a:t>在书本到处计算）或是打草稿马虎潦草，东倒西歪；</a:t>
            </a:r>
          </a:p>
        </p:txBody>
      </p:sp>
      <p:sp>
        <p:nvSpPr>
          <p:cNvPr id="2" name="矩形 1"/>
          <p:cNvSpPr/>
          <p:nvPr/>
        </p:nvSpPr>
        <p:spPr>
          <a:xfrm>
            <a:off x="1683004" y="3150527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latin charset="-122" panose="02010600030101010101" pitchFamily="2" typeface="等线"/>
              </a:rPr>
              <a:t>缺乏独立思考：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2800">
                    <a:solidFill>
                      <a:srgbClr val="8ACFEA"/>
                    </a:solidFill>
                  </a:rPr>
                  <a:t>01</a:t>
                </a: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5065617" y="3150527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latin charset="-122" panose="02010600030101010101" pitchFamily="2" typeface="等线"/>
              </a:rPr>
              <a:t>计算能力不过关；</a:t>
            </a:r>
          </a:p>
        </p:txBody>
      </p:sp>
      <p:sp>
        <p:nvSpPr>
          <p:cNvPr id="6" name="矩形 5"/>
          <p:cNvSpPr/>
          <p:nvPr/>
        </p:nvSpPr>
        <p:spPr>
          <a:xfrm>
            <a:off x="9100125" y="3007447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latin charset="-122" panose="02010600030101010101" pitchFamily="2" typeface="等线"/>
              </a:rPr>
              <a:t>不打草稿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457800" y="1876705"/>
            <a:ext cx="1609854" cy="953696"/>
            <a:chOff x="4088596" y="1295597"/>
            <a:chExt cx="1609854" cy="953696"/>
          </a:xfrm>
        </p:grpSpPr>
        <p:grpSp>
          <p:nvGrpSpPr>
            <p:cNvPr id="41" name="组合 40"/>
            <p:cNvGrpSpPr/>
            <p:nvPr/>
          </p:nvGrpSpPr>
          <p:grpSpPr>
            <a:xfrm>
              <a:off x="4425393" y="1435186"/>
              <a:ext cx="1273057" cy="814107"/>
              <a:chOff x="2516470" y="548138"/>
              <a:chExt cx="7443321" cy="4759928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2800">
                    <a:solidFill>
                      <a:srgbClr val="FF8203"/>
                    </a:solidFill>
                  </a:rPr>
                  <a:t>  02</a:t>
                </a:r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rgbClr val="FF8203"/>
                  </a:solidFill>
                </a:endParaRPr>
              </a:p>
            </p:txBody>
          </p:sp>
        </p:grp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88596" y="1295597"/>
              <a:ext cx="755884" cy="8989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8917994" y="1806743"/>
            <a:ext cx="1574847" cy="1003828"/>
            <a:chOff x="7691343" y="1312244"/>
            <a:chExt cx="1574847" cy="1003828"/>
          </a:xfrm>
        </p:grpSpPr>
        <p:grpSp>
          <p:nvGrpSpPr>
            <p:cNvPr id="44" name="组合 43"/>
            <p:cNvGrpSpPr/>
            <p:nvPr/>
          </p:nvGrpSpPr>
          <p:grpSpPr>
            <a:xfrm>
              <a:off x="7993133" y="1501965"/>
              <a:ext cx="1273057" cy="814107"/>
              <a:chOff x="2516470" y="548138"/>
              <a:chExt cx="7443321" cy="4759928"/>
            </a:xfrm>
          </p:grpSpPr>
          <p:sp>
            <p:nvSpPr>
              <p:cNvPr id="45" name="云形 44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2800">
                    <a:solidFill>
                      <a:srgbClr val="FFC52F"/>
                    </a:solidFill>
                  </a:rPr>
                  <a:t>03</a:t>
                </a:r>
              </a:p>
            </p:txBody>
          </p:sp>
          <p:sp>
            <p:nvSpPr>
              <p:cNvPr id="46" name="云形 45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rgbClr val="FFC52F"/>
                  </a:solidFill>
                </a:endParaRPr>
              </a:p>
            </p:txBody>
          </p:sp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91343" y="1312244"/>
              <a:ext cx="742551" cy="866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68127150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9"/>
      <p:bldP grpId="0" spid="51"/>
      <p:bldP grpId="0" spid="22"/>
      <p:bldP grpId="0" spid="32"/>
      <p:bldP grpId="0" spid="35"/>
      <p:bldP grpId="0" spid="36"/>
      <p:bldP grpId="0" spid="2"/>
      <p:bldP grpId="0" spid="3"/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1901232" y="385551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存在的问题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30573" y="2122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03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5959144" y="1541057"/>
            <a:ext cx="3419062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z="2000">
                <a:latin charset="-122" panose="020b0503020204020204" typeface="微软雅黑"/>
              </a:rPr>
              <a:t>4、 作业的完成情况（个别学生字迹潦草，不工整）</a:t>
            </a:r>
          </a:p>
        </p:txBody>
      </p:sp>
      <p:sp>
        <p:nvSpPr>
          <p:cNvPr id="40" name="矩形 39"/>
          <p:cNvSpPr/>
          <p:nvPr/>
        </p:nvSpPr>
        <p:spPr>
          <a:xfrm>
            <a:off x="6847453" y="2641472"/>
            <a:ext cx="3321368" cy="335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lang="zh-CN" smtClean="0" sz="1600">
                <a:solidFill>
                  <a:prstClr val="black"/>
                </a:solidFill>
                <a:latin charset="-122" panose="020b0503020204020204" typeface="微软雅黑"/>
              </a:rPr>
              <a:t>漏做、少做数学作业。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785787" y="3393984"/>
            <a:ext cx="5240655" cy="335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lang="zh-CN" smtClean="0" sz="1600">
                <a:solidFill>
                  <a:prstClr val="black"/>
                </a:solidFill>
                <a:latin charset="-122" panose="020b0503020204020204" typeface="微软雅黑"/>
              </a:rPr>
              <a:t>作业不够用心，不够投入 ，乱填答案</a:t>
            </a:r>
          </a:p>
        </p:txBody>
      </p:sp>
      <p:sp>
        <p:nvSpPr>
          <p:cNvPr id="42" name="矩形 41"/>
          <p:cNvSpPr/>
          <p:nvPr/>
        </p:nvSpPr>
        <p:spPr>
          <a:xfrm>
            <a:off x="6847453" y="4315771"/>
            <a:ext cx="3411855" cy="335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lang="zh-CN" smtClean="0" sz="1600">
                <a:solidFill>
                  <a:prstClr val="black"/>
                </a:solidFill>
                <a:latin charset="-122" panose="020b0503020204020204" typeface="微软雅黑"/>
              </a:rPr>
              <a:t>依赖性很强 ，不独立。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898520" y="5074326"/>
            <a:ext cx="2802319" cy="3352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altLang="en-US" lang="zh-CN" sz="1600">
                <a:solidFill>
                  <a:prstClr val="black"/>
                </a:solidFill>
                <a:latin charset="-122" panose="020b0503020204020204" typeface="微软雅黑"/>
              </a:rPr>
              <a:t>错题不及时订正。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6748" y="2385088"/>
            <a:ext cx="4127745" cy="3191880"/>
          </a:xfrm>
          <a:prstGeom prst="cloud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0573" y="516189"/>
            <a:ext cx="2966672" cy="3353630"/>
          </a:xfrm>
          <a:prstGeom prst="rect">
            <a:avLst/>
          </a:prstGeom>
          <a:noFill/>
        </p:spPr>
      </p:pic>
      <p:grpSp>
        <p:nvGrpSpPr>
          <p:cNvPr id="44" name="组合 43"/>
          <p:cNvGrpSpPr/>
          <p:nvPr/>
        </p:nvGrpSpPr>
        <p:grpSpPr>
          <a:xfrm>
            <a:off x="5966451" y="5017696"/>
            <a:ext cx="873694" cy="636504"/>
            <a:chOff x="8725271" y="2191426"/>
            <a:chExt cx="2249940" cy="1639127"/>
          </a:xfrm>
        </p:grpSpPr>
        <p:sp>
          <p:nvSpPr>
            <p:cNvPr id="45" name="云形 44"/>
            <p:cNvSpPr/>
            <p:nvPr/>
          </p:nvSpPr>
          <p:spPr>
            <a:xfrm>
              <a:off x="8725271" y="2191426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28677" y="2337259"/>
              <a:ext cx="1244836" cy="1136135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5927950" y="3316481"/>
            <a:ext cx="873694" cy="636504"/>
            <a:chOff x="3240023" y="2208279"/>
            <a:chExt cx="2249940" cy="1639127"/>
          </a:xfrm>
        </p:grpSpPr>
        <p:sp>
          <p:nvSpPr>
            <p:cNvPr id="48" name="云形 47"/>
            <p:cNvSpPr/>
            <p:nvPr/>
          </p:nvSpPr>
          <p:spPr>
            <a:xfrm>
              <a:off x="3240023" y="2208279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35840" y="2326444"/>
              <a:ext cx="1124890" cy="1282284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5912093" y="2483761"/>
            <a:ext cx="873694" cy="636504"/>
            <a:chOff x="703406" y="2142481"/>
            <a:chExt cx="2249940" cy="1639127"/>
          </a:xfrm>
        </p:grpSpPr>
        <p:sp>
          <p:nvSpPr>
            <p:cNvPr id="51" name="云形 50"/>
            <p:cNvSpPr/>
            <p:nvPr/>
          </p:nvSpPr>
          <p:spPr>
            <a:xfrm>
              <a:off x="703406" y="2142481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69677" y="2235826"/>
              <a:ext cx="1392906" cy="139290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5959143" y="4226703"/>
            <a:ext cx="873694" cy="636504"/>
            <a:chOff x="5886505" y="2191427"/>
            <a:chExt cx="2249940" cy="1639127"/>
          </a:xfrm>
        </p:grpSpPr>
        <p:sp>
          <p:nvSpPr>
            <p:cNvPr id="54" name="云形 53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314576397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"/>
      <p:bldP grpId="0" spid="40"/>
      <p:bldP grpId="0" spid="41"/>
      <p:bldP grpId="0" spid="42"/>
      <p:bldP grpId="0" spid="4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98263" y="584038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60341" y="2504042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4056" y="443759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888713" y="2453837"/>
            <a:ext cx="4454099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FC52F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需要家长配合的事情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446677" y="1580712"/>
            <a:ext cx="53901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第四部分</a:t>
            </a:r>
          </a:p>
        </p:txBody>
      </p:sp>
    </p:spTree>
    <p:extLst>
      <p:ext uri="{BB962C8B-B14F-4D97-AF65-F5344CB8AC3E}">
        <p14:creationId val="3638495319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7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0300" y="1476688"/>
            <a:ext cx="2459211" cy="2353671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7131" y="1494935"/>
            <a:ext cx="2234963" cy="2238256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2692" y="1494935"/>
            <a:ext cx="2509517" cy="2353671"/>
          </a:xfrm>
          <a:prstGeom prst="ellipse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882321" y="491405"/>
            <a:ext cx="403158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需要家长配合的事情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11663" y="318130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0" name="矩形 49"/>
          <p:cNvSpPr/>
          <p:nvPr/>
        </p:nvSpPr>
        <p:spPr>
          <a:xfrm>
            <a:off x="1481697" y="4130006"/>
            <a:ext cx="2416415" cy="1371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mtClean="0" sz="1400">
                <a:solidFill>
                  <a:prstClr val="black"/>
                </a:solidFill>
              </a:rPr>
              <a:t>做孩子学习的促进者，重视学习习惯的培养 （有不带齐学习用具现象）</a:t>
            </a:r>
          </a:p>
        </p:txBody>
      </p:sp>
      <p:sp>
        <p:nvSpPr>
          <p:cNvPr id="52" name="矩形 51"/>
          <p:cNvSpPr/>
          <p:nvPr/>
        </p:nvSpPr>
        <p:spPr>
          <a:xfrm>
            <a:off x="5181390" y="4336019"/>
            <a:ext cx="1993862" cy="944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mtClean="0" sz="1400">
                <a:solidFill>
                  <a:prstClr val="black"/>
                </a:solidFill>
              </a:rPr>
              <a:t>正确对待孩子的作业（有不完成作业现象）</a:t>
            </a:r>
          </a:p>
        </p:txBody>
      </p:sp>
      <p:sp>
        <p:nvSpPr>
          <p:cNvPr id="53" name="矩形 52"/>
          <p:cNvSpPr/>
          <p:nvPr/>
        </p:nvSpPr>
        <p:spPr>
          <a:xfrm>
            <a:off x="8465781" y="4130006"/>
            <a:ext cx="2206314" cy="944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mtClean="0" sz="1400">
                <a:solidFill>
                  <a:prstClr val="black"/>
                </a:solidFill>
              </a:rPr>
              <a:t>重视孩子计算能力的培养（有使用计算器的现象） </a:t>
            </a:r>
          </a:p>
        </p:txBody>
      </p:sp>
      <p:sp>
        <p:nvSpPr>
          <p:cNvPr id="57" name="波形 56"/>
          <p:cNvSpPr/>
          <p:nvPr/>
        </p:nvSpPr>
        <p:spPr>
          <a:xfrm>
            <a:off x="1400261" y="3336375"/>
            <a:ext cx="2509517" cy="79363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mtClean="0" sz="2000"/>
              <a:t>第一</a:t>
            </a:r>
          </a:p>
        </p:txBody>
      </p:sp>
      <p:sp>
        <p:nvSpPr>
          <p:cNvPr id="58" name="波形 57"/>
          <p:cNvSpPr/>
          <p:nvPr/>
        </p:nvSpPr>
        <p:spPr>
          <a:xfrm>
            <a:off x="8299853" y="3167334"/>
            <a:ext cx="2509517" cy="79363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mtClean="0" sz="2000"/>
              <a:t>第三</a:t>
            </a:r>
          </a:p>
        </p:txBody>
      </p:sp>
      <p:sp>
        <p:nvSpPr>
          <p:cNvPr id="59" name="波形 58"/>
          <p:cNvSpPr/>
          <p:nvPr/>
        </p:nvSpPr>
        <p:spPr>
          <a:xfrm>
            <a:off x="4962692" y="3259430"/>
            <a:ext cx="2509517" cy="793631"/>
          </a:xfrm>
          <a:prstGeom prst="wave">
            <a:avLst/>
          </a:prstGeom>
          <a:solidFill>
            <a:srgbClr val="84AEF1"/>
          </a:solidFill>
          <a:ln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mtClean="0" sz="2000"/>
              <a:t>第二</a:t>
            </a:r>
          </a:p>
        </p:txBody>
      </p:sp>
    </p:spTree>
    <p:extLst>
      <p:ext uri="{BB962C8B-B14F-4D97-AF65-F5344CB8AC3E}">
        <p14:creationId val="3533954517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50"/>
      <p:bldP grpId="0" spid="52"/>
      <p:bldP grpId="0" spid="53"/>
      <p:bldP grpId="0" spid="57"/>
      <p:bldP grpId="0" spid="58"/>
      <p:bldP grpId="0" spid="5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2184439" y="1546759"/>
            <a:ext cx="2729973" cy="1745790"/>
            <a:chOff x="8985779" y="3960837"/>
            <a:chExt cx="2199915" cy="1406823"/>
          </a:xfrm>
        </p:grpSpPr>
        <p:sp>
          <p:nvSpPr>
            <p:cNvPr id="43" name="云形 42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74428" y="3794267"/>
            <a:ext cx="2729973" cy="1745790"/>
            <a:chOff x="8985779" y="3960837"/>
            <a:chExt cx="2199915" cy="1406823"/>
          </a:xfrm>
        </p:grpSpPr>
        <p:sp>
          <p:nvSpPr>
            <p:cNvPr id="46" name="云形 45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云形 4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46900" y="1638936"/>
            <a:ext cx="2729973" cy="1745790"/>
            <a:chOff x="8985779" y="3960837"/>
            <a:chExt cx="2199915" cy="1406823"/>
          </a:xfrm>
        </p:grpSpPr>
        <p:sp>
          <p:nvSpPr>
            <p:cNvPr id="49" name="云形 48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云形 49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16235" y="4004994"/>
            <a:ext cx="2729973" cy="1745790"/>
            <a:chOff x="8985779" y="3960837"/>
            <a:chExt cx="2199915" cy="1406823"/>
          </a:xfrm>
        </p:grpSpPr>
        <p:sp>
          <p:nvSpPr>
            <p:cNvPr id="52" name="云形 51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云形 52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856426" y="2008826"/>
            <a:ext cx="2729973" cy="1745790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云形 55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1325" y="3658104"/>
            <a:ext cx="2729973" cy="1745790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云形 4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六角星 32"/>
          <p:cNvSpPr/>
          <p:nvPr/>
        </p:nvSpPr>
        <p:spPr>
          <a:xfrm>
            <a:off x="955769" y="3441671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07713" y="438685"/>
            <a:ext cx="56233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帮助孩子养成良好的学习习惯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37055" y="265410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矩形 14"/>
          <p:cNvSpPr/>
          <p:nvPr/>
        </p:nvSpPr>
        <p:spPr>
          <a:xfrm>
            <a:off x="1357986" y="4290171"/>
            <a:ext cx="1265660" cy="5303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b="1" lang="zh-CN" smtClean="0" sz="1600">
                <a:solidFill>
                  <a:prstClr val="black"/>
                </a:solidFill>
              </a:rPr>
              <a:t>监督孩子按时完成作业。 </a:t>
            </a:r>
          </a:p>
        </p:txBody>
      </p:sp>
      <p:sp>
        <p:nvSpPr>
          <p:cNvPr id="16" name="矩形 15"/>
          <p:cNvSpPr/>
          <p:nvPr/>
        </p:nvSpPr>
        <p:spPr>
          <a:xfrm>
            <a:off x="2828518" y="2173137"/>
            <a:ext cx="1688818" cy="5303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b="1" lang="zh-CN" smtClean="0" sz="1600">
                <a:solidFill>
                  <a:prstClr val="black"/>
                </a:solidFill>
              </a:rPr>
              <a:t>监督孩子专心完成作业。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4719371" y="4400481"/>
            <a:ext cx="1587686" cy="5303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lang="zh-CN" sz="1600">
                <a:solidFill>
                  <a:prstClr val="black"/>
                </a:solidFill>
              </a:rPr>
              <a:t> 监督孩子认真书写作业</a:t>
            </a:r>
          </a:p>
        </p:txBody>
      </p:sp>
      <p:sp>
        <p:nvSpPr>
          <p:cNvPr id="18" name="矩形 17"/>
          <p:cNvSpPr/>
          <p:nvPr/>
        </p:nvSpPr>
        <p:spPr>
          <a:xfrm>
            <a:off x="6304474" y="2180878"/>
            <a:ext cx="1763122" cy="5303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b="1" lang="zh-CN" smtClean="0" sz="1600">
                <a:solidFill>
                  <a:prstClr val="black"/>
                </a:solidFill>
              </a:rPr>
              <a:t>检查孩子每天的家庭作业,并签字。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198445" y="4514302"/>
            <a:ext cx="1522171" cy="7498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b="1" lang="zh-CN" smtClean="0" sz="1600">
                <a:solidFill>
                  <a:prstClr val="black"/>
                </a:solidFill>
              </a:rPr>
              <a:t>监督孩子把学习用具整备好装书包</a:t>
            </a:r>
          </a:p>
        </p:txBody>
      </p:sp>
      <p:sp>
        <p:nvSpPr>
          <p:cNvPr id="32" name="矩形 31"/>
          <p:cNvSpPr/>
          <p:nvPr/>
        </p:nvSpPr>
        <p:spPr>
          <a:xfrm>
            <a:off x="9505828" y="2438590"/>
            <a:ext cx="1487716" cy="7498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altLang="en-US" b="1" lang="zh-CN" smtClean="0" sz="1600">
                <a:solidFill>
                  <a:prstClr val="black"/>
                </a:solidFill>
              </a:rPr>
              <a:t>注重孩子学习过程，正视孩子考试成绩。</a:t>
            </a:r>
          </a:p>
        </p:txBody>
      </p:sp>
      <p:sp>
        <p:nvSpPr>
          <p:cNvPr id="34" name="六角星 33"/>
          <p:cNvSpPr/>
          <p:nvPr/>
        </p:nvSpPr>
        <p:spPr>
          <a:xfrm>
            <a:off x="2145815" y="1304054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5" name="六角星 34"/>
          <p:cNvSpPr/>
          <p:nvPr/>
        </p:nvSpPr>
        <p:spPr>
          <a:xfrm>
            <a:off x="3980404" y="3896840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六角星 35"/>
          <p:cNvSpPr/>
          <p:nvPr/>
        </p:nvSpPr>
        <p:spPr>
          <a:xfrm>
            <a:off x="5699442" y="1600834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FF8203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" name="六角星 36"/>
          <p:cNvSpPr/>
          <p:nvPr/>
        </p:nvSpPr>
        <p:spPr>
          <a:xfrm>
            <a:off x="7429501" y="4162014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8" name="六角星 37"/>
          <p:cNvSpPr/>
          <p:nvPr/>
        </p:nvSpPr>
        <p:spPr>
          <a:xfrm>
            <a:off x="8759737" y="2106926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val="2653109037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0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0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22"/>
      <p:bldP grpId="0" spid="15"/>
      <p:bldP grpId="0" spid="16"/>
      <p:bldP grpId="0" spid="17"/>
      <p:bldP grpId="0" spid="18"/>
      <p:bldP grpId="0" spid="31"/>
      <p:bldP grpId="0" spid="32"/>
      <p:bldP grpId="0" spid="34"/>
      <p:bldP grpId="0" spid="35"/>
      <p:bldP grpId="0" spid="36"/>
      <p:bldP grpId="0" spid="37"/>
      <p:bldP grpId="0" spid="3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2376171" y="1008440"/>
            <a:ext cx="7088120" cy="5143769"/>
            <a:chOff x="8985779" y="3960837"/>
            <a:chExt cx="2199915" cy="1406823"/>
          </a:xfrm>
        </p:grpSpPr>
        <p:sp>
          <p:nvSpPr>
            <p:cNvPr id="36" name="云形 35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云形 36"/>
            <p:cNvSpPr/>
            <p:nvPr/>
          </p:nvSpPr>
          <p:spPr>
            <a:xfrm>
              <a:off x="9115440" y="4043754"/>
              <a:ext cx="1940592" cy="1240988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45445" y="402188"/>
            <a:ext cx="55781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帮助孩子养成良好的学习习惯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74787" y="22891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3706058" y="2718955"/>
            <a:ext cx="4383188" cy="23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/>
              <a:t>时常有家长反映，有些孩子在坐下开始做作业时，常表现出不能立刻进入全神贯注学习状态的特征：或东找西找学习用品；或东翻翻语文，西翻翻数学；或一会儿喝点水，一会儿吃点东西，一会儿瞄瞄电视，一会儿听听大人们闲聊，一会儿又插话……时间就在不知不觉中过去了。那么怎样才能做到迅速开始做作业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4568998" y="2063751"/>
            <a:ext cx="14528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/>
              <a:t>迅速开始：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5581" y="2017068"/>
            <a:ext cx="603417" cy="603417"/>
          </a:xfrm>
          <a:prstGeom prst="rect">
            <a:avLst/>
          </a:prstGeom>
        </p:spPr>
      </p:pic>
      <p:sp>
        <p:nvSpPr>
          <p:cNvPr id="41" name="波形 40"/>
          <p:cNvSpPr/>
          <p:nvPr/>
        </p:nvSpPr>
        <p:spPr>
          <a:xfrm>
            <a:off x="6909077" y="1471307"/>
            <a:ext cx="3224782" cy="79363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/>
              <a:t>首先是抓紧时间不拖沓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78832" y="3128126"/>
            <a:ext cx="2818006" cy="230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1592823743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"/>
      <p:bldP grpId="0" spid="4"/>
      <p:bldP grpId="0" spid="4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椭圆 40"/>
          <p:cNvSpPr>
            <a:spLocks noChangeArrowheads="1" noChangeAspect="1"/>
          </p:cNvSpPr>
          <p:nvPr/>
        </p:nvSpPr>
        <p:spPr bwMode="auto">
          <a:xfrm>
            <a:off x="1818291" y="4086933"/>
            <a:ext cx="1489353" cy="1351514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 anchorCtr="0" bIns="60940" compatLnSpc="1" lIns="121880" numCol="1" rIns="121880" tIns="6094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altLang="zh-CN" lang="zh-CN" sz="2400">
              <a:latin charset="0" panose="020b0604020202020204" pitchFamily="34" typeface="Arial"/>
              <a:cs typeface="+mn-ea"/>
            </a:endParaRPr>
          </a:p>
        </p:txBody>
      </p:sp>
      <p:sp>
        <p:nvSpPr>
          <p:cNvPr id="39" name="椭圆 38"/>
          <p:cNvSpPr>
            <a:spLocks noChangeArrowheads="1" noChangeAspect="1"/>
          </p:cNvSpPr>
          <p:nvPr/>
        </p:nvSpPr>
        <p:spPr bwMode="auto">
          <a:xfrm>
            <a:off x="6042038" y="3788356"/>
            <a:ext cx="1488424" cy="1350249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Marker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 anchorCtr="0" bIns="60940" compatLnSpc="1" lIns="121880" numCol="1" rIns="121880" tIns="6094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altLang="zh-CN" lang="zh-CN" sz="2400">
              <a:latin charset="0" panose="020b0604020202020204" pitchFamily="34" typeface="Arial"/>
              <a:cs typeface="+mn-ea"/>
            </a:endParaRPr>
          </a:p>
        </p:txBody>
      </p:sp>
      <p:sp>
        <p:nvSpPr>
          <p:cNvPr id="37" name="椭圆 36"/>
          <p:cNvSpPr>
            <a:spLocks noChangeArrowheads="1" noChangeAspect="1"/>
          </p:cNvSpPr>
          <p:nvPr/>
        </p:nvSpPr>
        <p:spPr bwMode="auto">
          <a:xfrm>
            <a:off x="9797215" y="4023980"/>
            <a:ext cx="1489353" cy="1351514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 anchorCtr="0" bIns="60940" compatLnSpc="1" lIns="121880" numCol="1" rIns="121880" tIns="6094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endParaRPr altLang="zh-CN" lang="zh-CN" sz="2400">
              <a:latin charset="0" panose="020b0604020202020204" pitchFamily="34" typeface="Arial"/>
              <a:cs typeface="+mn-ea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593816" y="1440063"/>
            <a:ext cx="3267000" cy="210177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8" name="圆角矩形标注 17"/>
          <p:cNvSpPr/>
          <p:nvPr/>
        </p:nvSpPr>
        <p:spPr>
          <a:xfrm>
            <a:off x="8345812" y="1733574"/>
            <a:ext cx="3267000" cy="210177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圆角矩形标注 15"/>
          <p:cNvSpPr/>
          <p:nvPr/>
        </p:nvSpPr>
        <p:spPr>
          <a:xfrm>
            <a:off x="778321" y="1813883"/>
            <a:ext cx="3267000" cy="210177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1952303" y="476755"/>
            <a:ext cx="55781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帮助孩子养成良好的学习习惯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81645" y="303480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矩形 13"/>
          <p:cNvSpPr/>
          <p:nvPr/>
        </p:nvSpPr>
        <p:spPr>
          <a:xfrm>
            <a:off x="1048356" y="2034487"/>
            <a:ext cx="2726929" cy="20116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1400"/>
              <a:t>给孩子一个固定的学习的地方，一坐下来，就可以做作业了。而其他事情，如看闲书、喝茶、聊天、吃点心什么的都必须到别的地方去。长此以往，就给自己一个定势，一坐到熟悉的桌前，就能集中精力投入学习。</a:t>
            </a:r>
          </a:p>
          <a:p>
            <a:br>
              <a:rPr altLang="en-US" b="1" lang="zh-CN" smtClean="0" sz="1400"/>
            </a:br>
          </a:p>
        </p:txBody>
      </p:sp>
      <p:sp>
        <p:nvSpPr>
          <p:cNvPr id="15" name="文本框 2"/>
          <p:cNvSpPr txBox="1"/>
          <p:nvPr/>
        </p:nvSpPr>
        <p:spPr>
          <a:xfrm>
            <a:off x="4467860" y="5499460"/>
            <a:ext cx="348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2000"/>
              <a:t>让孩子迅速安静做作业的办法</a:t>
            </a:r>
          </a:p>
        </p:txBody>
      </p:sp>
      <p:sp>
        <p:nvSpPr>
          <p:cNvPr id="2" name="矩形 1"/>
          <p:cNvSpPr/>
          <p:nvPr/>
        </p:nvSpPr>
        <p:spPr>
          <a:xfrm>
            <a:off x="4787983" y="1847750"/>
            <a:ext cx="2878666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400"/>
              <a:t>必须在规定的时间内做作业，时间一到，马上就做到桌前去。渐渐地，大脑就会形成条件反射，一到时间，和学习有关的思维都被调动起来，做作业的效率也就高了。</a:t>
            </a:r>
          </a:p>
          <a:p>
            <a:br>
              <a:rPr altLang="en-US" b="1" lang="zh-CN" smtClean="0" sz="1400"/>
            </a:br>
          </a:p>
        </p:txBody>
      </p:sp>
      <p:sp>
        <p:nvSpPr>
          <p:cNvPr id="3" name="矩形 2"/>
          <p:cNvSpPr/>
          <p:nvPr/>
        </p:nvSpPr>
        <p:spPr>
          <a:xfrm>
            <a:off x="8720600" y="2199685"/>
            <a:ext cx="2517422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400"/>
              <a:t>专门用来学习的地方，学习用品要备齐。学习用品要井然有序地摆放在固定的地方，这样就可以节省许多找东西的时间和精力。</a:t>
            </a:r>
          </a:p>
        </p:txBody>
      </p:sp>
      <p:sp>
        <p:nvSpPr>
          <p:cNvPr id="31" name="六角星 30"/>
          <p:cNvSpPr/>
          <p:nvPr/>
        </p:nvSpPr>
        <p:spPr>
          <a:xfrm>
            <a:off x="1089314" y="4179980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" name="六角星 31"/>
          <p:cNvSpPr/>
          <p:nvPr/>
        </p:nvSpPr>
        <p:spPr>
          <a:xfrm>
            <a:off x="5254960" y="4005956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六角星 32"/>
          <p:cNvSpPr/>
          <p:nvPr/>
        </p:nvSpPr>
        <p:spPr>
          <a:xfrm>
            <a:off x="8963118" y="4301460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val="3136858129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39"/>
      <p:bldP grpId="0" spid="37"/>
      <p:bldP grpId="0" spid="17"/>
      <p:bldP grpId="0" spid="18"/>
      <p:bldP grpId="0" spid="16"/>
      <p:bldP grpId="0" spid="22"/>
      <p:bldP grpId="0" spid="14"/>
      <p:bldP grpId="0" spid="15"/>
      <p:bldP grpId="0" spid="2"/>
      <p:bldP grpId="0" spid="3"/>
      <p:bldP grpId="0" spid="31"/>
      <p:bldP grpId="0" spid="32"/>
      <p:bldP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2351649" y="1172929"/>
            <a:ext cx="7088120" cy="5143769"/>
            <a:chOff x="8985779" y="3960837"/>
            <a:chExt cx="2199915" cy="1406823"/>
          </a:xfrm>
        </p:grpSpPr>
        <p:sp>
          <p:nvSpPr>
            <p:cNvPr id="16" name="云形 15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云形 16"/>
            <p:cNvSpPr/>
            <p:nvPr/>
          </p:nvSpPr>
          <p:spPr>
            <a:xfrm>
              <a:off x="9115440" y="4043754"/>
              <a:ext cx="1940592" cy="1240988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波形 17"/>
          <p:cNvSpPr/>
          <p:nvPr/>
        </p:nvSpPr>
        <p:spPr>
          <a:xfrm>
            <a:off x="1724931" y="2063751"/>
            <a:ext cx="3224782" cy="793631"/>
          </a:xfrm>
          <a:prstGeom prst="wave">
            <a:avLst/>
          </a:prstGeom>
          <a:solidFill>
            <a:srgbClr val="84AEF1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/>
              <a:t>首先是抓紧时间不拖沓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04774" y="470597"/>
            <a:ext cx="55781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帮助孩子养成良好的学习习惯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34116" y="297322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矩形 13"/>
          <p:cNvSpPr/>
          <p:nvPr/>
        </p:nvSpPr>
        <p:spPr>
          <a:xfrm>
            <a:off x="3560042" y="3013288"/>
            <a:ext cx="4671330" cy="20116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400"/>
              <a:t>可以试试给孩子严格规定做作业的时间（当然要视作业的量来定时间）。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/>
              <a:t>结束作业的时间一到，就一定要收起本子。刚开始执行时，可能会有一些困难，平时做作业拖沓的同学甚至会出现作业少做的现象，但只要坚持不懈，做作业的速度就会提高。（保证孩子的睡眠时间）</a:t>
            </a:r>
          </a:p>
        </p:txBody>
      </p:sp>
      <p:sp>
        <p:nvSpPr>
          <p:cNvPr id="31" name="矩形 30"/>
          <p:cNvSpPr/>
          <p:nvPr/>
        </p:nvSpPr>
        <p:spPr>
          <a:xfrm>
            <a:off x="6341354" y="2202991"/>
            <a:ext cx="14528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/>
              <a:t>按时结束：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93899" y="2063751"/>
            <a:ext cx="636594" cy="725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048" t="8475"/>
          <a:stretch>
            <a:fillRect/>
          </a:stretch>
        </p:blipFill>
        <p:spPr>
          <a:xfrm>
            <a:off x="7976958" y="1256515"/>
            <a:ext cx="2507851" cy="2400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3283466558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2"/>
      <p:bldP grpId="0" spid="14"/>
      <p:bldP grpId="0" spid="3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圆角矩形 40"/>
          <p:cNvSpPr/>
          <p:nvPr/>
        </p:nvSpPr>
        <p:spPr>
          <a:xfrm>
            <a:off x="4703100" y="2889956"/>
            <a:ext cx="2737770" cy="29848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4A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 sz="200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580980" y="2889956"/>
            <a:ext cx="2737770" cy="29563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4A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 sz="2000">
              <a:solidFill>
                <a:schemeClr val="tx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871261" y="3071654"/>
            <a:ext cx="2737770" cy="2803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4A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 sz="200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067731" y="1685995"/>
            <a:ext cx="2975963" cy="1966372"/>
            <a:chOff x="6633984" y="1583531"/>
            <a:chExt cx="2437862" cy="1966372"/>
          </a:xfrm>
        </p:grpSpPr>
        <p:sp>
          <p:nvSpPr>
            <p:cNvPr id="38" name="波形 37"/>
            <p:cNvSpPr/>
            <p:nvPr/>
          </p:nvSpPr>
          <p:spPr>
            <a:xfrm>
              <a:off x="6633984" y="1583531"/>
              <a:ext cx="2437862" cy="1966372"/>
            </a:xfrm>
            <a:prstGeom prst="wave">
              <a:avLst>
                <a:gd fmla="val 10349" name="adj1"/>
                <a:gd fmla="val 0" name="adj2"/>
              </a:avLst>
            </a:prstGeom>
            <a:solidFill>
              <a:srgbClr val="FFC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908782" y="1936509"/>
              <a:ext cx="1888265" cy="1260416"/>
            </a:xfrm>
            <a:prstGeom prst="wave">
              <a:avLst/>
            </a:prstGeom>
            <a:ln w="28575">
              <a:noFill/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1816496" y="1685995"/>
            <a:ext cx="2975963" cy="1966372"/>
            <a:chOff x="1098970" y="1583531"/>
            <a:chExt cx="2437862" cy="1966372"/>
          </a:xfrm>
        </p:grpSpPr>
        <p:sp>
          <p:nvSpPr>
            <p:cNvPr id="36" name="波形 35"/>
            <p:cNvSpPr/>
            <p:nvPr/>
          </p:nvSpPr>
          <p:spPr>
            <a:xfrm>
              <a:off x="1098970" y="1583531"/>
              <a:ext cx="2437862" cy="1966372"/>
            </a:xfrm>
            <a:prstGeom prst="wave">
              <a:avLst>
                <a:gd fmla="val 10349" name="adj1"/>
                <a:gd fmla="val 0" name="adj2"/>
              </a:avLst>
            </a:prstGeom>
            <a:solidFill>
              <a:srgbClr val="84A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43120" y="1931991"/>
              <a:ext cx="1910998" cy="1275591"/>
            </a:xfrm>
            <a:prstGeom prst="wave">
              <a:avLst/>
            </a:prstGeom>
            <a:ln w="28575">
              <a:noFill/>
            </a:ln>
          </p:spPr>
        </p:pic>
      </p:grpSp>
      <p:sp>
        <p:nvSpPr>
          <p:cNvPr id="22" name="文本框 21"/>
          <p:cNvSpPr txBox="1"/>
          <p:nvPr/>
        </p:nvSpPr>
        <p:spPr>
          <a:xfrm>
            <a:off x="1658262" y="385682"/>
            <a:ext cx="55781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帮助孩子养成良好的学习习惯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87604" y="212407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矩形 14"/>
          <p:cNvSpPr/>
          <p:nvPr/>
        </p:nvSpPr>
        <p:spPr>
          <a:xfrm>
            <a:off x="4463837" y="1178418"/>
            <a:ext cx="3561080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2000">
                <a:solidFill>
                  <a:prstClr val="black"/>
                </a:solidFill>
              </a:rPr>
              <a:t>其次监督孩子专心完成作业 </a:t>
            </a:r>
          </a:p>
        </p:txBody>
      </p:sp>
      <p:sp>
        <p:nvSpPr>
          <p:cNvPr id="16" name="矩形 15"/>
          <p:cNvSpPr/>
          <p:nvPr/>
        </p:nvSpPr>
        <p:spPr>
          <a:xfrm>
            <a:off x="2282420" y="3276937"/>
            <a:ext cx="2006812" cy="179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br>
              <a:rPr altLang="en-US" lang="zh-CN" sz="1400">
                <a:solidFill>
                  <a:prstClr val="black"/>
                </a:solidFill>
              </a:rPr>
            </a:br>
            <a:r>
              <a:rPr altLang="en-US" lang="zh-CN" sz="1400">
                <a:solidFill>
                  <a:prstClr val="black"/>
                </a:solidFill>
              </a:rPr>
              <a:t>做作业时一定要排除外界物质诱惑，使内心安静下来。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999432" y="3753784"/>
            <a:ext cx="2169012" cy="15849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400">
                <a:solidFill>
                  <a:prstClr val="black"/>
                </a:solidFill>
              </a:rPr>
              <a:t>做作业时要尽量避免电视电话的干扰。若来了客人，又无法避开的，宁可先放下作业等客人走了再做，或对客人说明原因，请求谅解。一边聊天一边做，得不偿失。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024918" y="3799241"/>
            <a:ext cx="2293219" cy="15849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400">
                <a:solidFill>
                  <a:prstClr val="black"/>
                </a:solidFill>
              </a:rPr>
              <a:t>提醒各位家长，不要在儿童做作业的时候批评、教育孩子，这样一来教育无效，二来作业效率低下，长此以往，还会导致作业与烦人的数落联系在一起，从而讨厌做作业。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584003" y="1685995"/>
            <a:ext cx="2975963" cy="1966372"/>
            <a:chOff x="3866477" y="1583531"/>
            <a:chExt cx="2437862" cy="1966372"/>
          </a:xfrm>
        </p:grpSpPr>
        <p:sp>
          <p:nvSpPr>
            <p:cNvPr id="34" name="波形 33"/>
            <p:cNvSpPr/>
            <p:nvPr/>
          </p:nvSpPr>
          <p:spPr>
            <a:xfrm>
              <a:off x="3866477" y="1583531"/>
              <a:ext cx="2437862" cy="1966372"/>
            </a:xfrm>
            <a:prstGeom prst="wave">
              <a:avLst>
                <a:gd fmla="val 10349" name="adj1"/>
                <a:gd fmla="val 0" name="adj2"/>
              </a:avLst>
            </a:prstGeom>
            <a:solidFill>
              <a:srgbClr val="8AC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05834" y="1939847"/>
              <a:ext cx="1959148" cy="1307731"/>
            </a:xfrm>
            <a:prstGeom prst="wave">
              <a:avLst/>
            </a:prstGeom>
            <a:ln w="28575">
              <a:noFill/>
            </a:ln>
          </p:spPr>
        </p:pic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46010" y="2976666"/>
            <a:ext cx="543277" cy="61929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1442" y="2963030"/>
            <a:ext cx="672718" cy="67271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39877" y="3036830"/>
            <a:ext cx="570081" cy="570081"/>
          </a:xfrm>
          <a:prstGeom prst="rect">
            <a:avLst/>
          </a:prstGeom>
        </p:spPr>
      </p:pic>
    </p:spTree>
    <p:extLst>
      <p:ext uri="{BB962C8B-B14F-4D97-AF65-F5344CB8AC3E}">
        <p14:creationId val="3770026825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0"/>
      <p:bldP grpId="0" spid="22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0" y="-338667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163504" y="3693058"/>
            <a:ext cx="18956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latin typeface="+mn-ea"/>
              </a:rPr>
              <a:t>考试情况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37406" y="2532755"/>
            <a:ext cx="227574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latin typeface="+mn-ea"/>
              </a:rPr>
              <a:t>三年级数学学习特点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92854" y="3708181"/>
            <a:ext cx="252352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latin typeface="+mn-ea"/>
              </a:rPr>
              <a:t>存在问题及应对策略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696715" y="2552128"/>
            <a:ext cx="286952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输入标题需要家长配合的事情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095695" y="1076048"/>
            <a:ext cx="1887422" cy="1375025"/>
            <a:chOff x="8725271" y="2191426"/>
            <a:chExt cx="2249940" cy="1639127"/>
          </a:xfrm>
        </p:grpSpPr>
        <p:sp>
          <p:nvSpPr>
            <p:cNvPr id="48" name="云形 47"/>
            <p:cNvSpPr/>
            <p:nvPr/>
          </p:nvSpPr>
          <p:spPr>
            <a:xfrm>
              <a:off x="8725271" y="2191426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28677" y="2337259"/>
              <a:ext cx="1244836" cy="113613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668763" y="976922"/>
            <a:ext cx="1887422" cy="1375025"/>
            <a:chOff x="3240023" y="2208279"/>
            <a:chExt cx="2249940" cy="1639127"/>
          </a:xfrm>
        </p:grpSpPr>
        <p:sp>
          <p:nvSpPr>
            <p:cNvPr id="45" name="云形 44"/>
            <p:cNvSpPr/>
            <p:nvPr/>
          </p:nvSpPr>
          <p:spPr>
            <a:xfrm>
              <a:off x="3240023" y="2208279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35840" y="2326444"/>
              <a:ext cx="1124890" cy="128228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133599" y="2205375"/>
            <a:ext cx="1887422" cy="1375025"/>
            <a:chOff x="703406" y="2142481"/>
            <a:chExt cx="2249940" cy="1639127"/>
          </a:xfrm>
        </p:grpSpPr>
        <p:sp>
          <p:nvSpPr>
            <p:cNvPr id="35" name="云形 34"/>
            <p:cNvSpPr/>
            <p:nvPr/>
          </p:nvSpPr>
          <p:spPr>
            <a:xfrm>
              <a:off x="703406" y="2142481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69677" y="2235826"/>
              <a:ext cx="1392906" cy="139290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316698" y="2254321"/>
            <a:ext cx="1887422" cy="1375025"/>
            <a:chOff x="5886505" y="2191427"/>
            <a:chExt cx="2249940" cy="1639127"/>
          </a:xfrm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611587" y="368863"/>
            <a:ext cx="1556382" cy="762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bg1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目录</a:t>
            </a:r>
          </a:p>
        </p:txBody>
      </p:sp>
    </p:spTree>
    <p:extLst>
      <p:ext uri="{BB962C8B-B14F-4D97-AF65-F5344CB8AC3E}">
        <p14:creationId val="3112454714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9"/>
      <p:bldP grpId="0" spid="22"/>
      <p:bldP grpId="0" spid="25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1693333" y="336738"/>
            <a:ext cx="67070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观注孩子学习过程，正视孩子成绩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22675" y="16346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图片1" id="1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60300" y="2160704"/>
            <a:ext cx="2780126" cy="2225754"/>
          </a:xfrm>
          <a:prstGeom prst="round2DiagRect">
            <a:avLst>
              <a:gd fmla="val 25531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17054" y="4617925"/>
            <a:ext cx="1988901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latin typeface="+mn-ea"/>
              </a:rPr>
              <a:t>细长的葫芦藤上长满了绿叶，开出了几朵雪白的小花。花谢以后，藤上 挂了几个小葫芦。</a:t>
            </a:r>
          </a:p>
        </p:txBody>
      </p:sp>
      <p:pic>
        <p:nvPicPr>
          <p:cNvPr descr="图片1" id="1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91545" y="2107093"/>
            <a:ext cx="2889277" cy="2225754"/>
          </a:xfrm>
          <a:prstGeom prst="round2DiagRect">
            <a:avLst>
              <a:gd fmla="val 26098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5408920" y="4645597"/>
            <a:ext cx="1953239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latin typeface="+mn-ea"/>
              </a:rPr>
              <a:t>多么可爱的小葫芦哇!  那个人每天都要去看几次。</a:t>
            </a:r>
          </a:p>
        </p:txBody>
      </p:sp>
      <p:pic>
        <p:nvPicPr>
          <p:cNvPr descr="图片1" id="1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87163" y="2089697"/>
            <a:ext cx="2859643" cy="2260546"/>
          </a:xfrm>
          <a:prstGeom prst="round2DiagRect">
            <a:avLst>
              <a:gd fmla="val 28489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8687541" y="4546927"/>
            <a:ext cx="2107507" cy="944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latin typeface="+mn-ea"/>
              </a:rPr>
              <a:t>他盯着小葫芦自言自语地说: “我的小葫芦，快长啊，快长啊!   长得赛过大南瓜才好呢!”</a:t>
            </a:r>
          </a:p>
        </p:txBody>
      </p:sp>
      <p:sp>
        <p:nvSpPr>
          <p:cNvPr id="32" name="文本框 4"/>
          <p:cNvSpPr txBox="1"/>
          <p:nvPr/>
        </p:nvSpPr>
        <p:spPr>
          <a:xfrm>
            <a:off x="2229435" y="1351814"/>
            <a:ext cx="7726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有个农夫在自己的院子里种了两株葫芦，在他的悉心照顾下，葫芦长的很好</a:t>
            </a:r>
          </a:p>
        </p:txBody>
      </p:sp>
      <p:sp>
        <p:nvSpPr>
          <p:cNvPr id="34" name="六角星 33"/>
          <p:cNvSpPr/>
          <p:nvPr/>
        </p:nvSpPr>
        <p:spPr>
          <a:xfrm>
            <a:off x="1237035" y="4645598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六角星 34"/>
          <p:cNvSpPr/>
          <p:nvPr/>
        </p:nvSpPr>
        <p:spPr>
          <a:xfrm>
            <a:off x="4529979" y="4658147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六角星 35"/>
          <p:cNvSpPr/>
          <p:nvPr/>
        </p:nvSpPr>
        <p:spPr>
          <a:xfrm>
            <a:off x="7918004" y="4617926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val="1285483726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15"/>
      <p:bldP grpId="0" spid="17"/>
      <p:bldP grpId="0" spid="31"/>
      <p:bldP grpId="0" spid="32"/>
      <p:bldP grpId="0" spid="34"/>
      <p:bldP grpId="0" spid="35"/>
      <p:bldP grpId="0" spid="3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1693333" y="289103"/>
            <a:ext cx="691117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观注孩子学习过程，正视孩子成绩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+mn-ea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+mn-ea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15576" y="199954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  <a:latin typeface="+mn-ea"/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+mn-ea"/>
              </a:endParaRPr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+mn-ea"/>
              </a:endParaRPr>
            </a:p>
          </p:txBody>
        </p:sp>
      </p:grpSp>
      <p:sp>
        <p:nvSpPr>
          <p:cNvPr id="14" name="文本框 1"/>
          <p:cNvSpPr txBox="1"/>
          <p:nvPr/>
        </p:nvSpPr>
        <p:spPr>
          <a:xfrm>
            <a:off x="2773175" y="4946401"/>
            <a:ext cx="709674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1600">
                <a:latin typeface="+mn-ea"/>
              </a:rPr>
              <a:t>孩子们的学习坏习惯就是叶子上的虫子，而果子就是孩子的成绩。不好好除虫，结不出好的葫芦。只关注葫芦，就会什么也得不到。理性对待孩子的成绩，只要坏习惯纠正了，成绩好是迟早的事情。</a:t>
            </a:r>
          </a:p>
        </p:txBody>
      </p:sp>
      <p:pic>
        <p:nvPicPr>
          <p:cNvPr descr="图片3" id="15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62661" y="1516789"/>
            <a:ext cx="2872630" cy="20304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图片1" id="16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6602" y="1516789"/>
            <a:ext cx="2969599" cy="20475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图片2" id="17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07512" y="1468313"/>
            <a:ext cx="2850080" cy="20304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20651" y="3833213"/>
            <a:ext cx="2369393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latin typeface="+mn-ea"/>
              </a:rPr>
              <a:t>没几天，叶子上有了几条虫子，邻居劝他除掉虫子，他说：“我只要葫芦，不要叶子，它想吃叶子就吃吧”</a:t>
            </a:r>
          </a:p>
        </p:txBody>
      </p:sp>
      <p:sp>
        <p:nvSpPr>
          <p:cNvPr id="31" name="矩形 30"/>
          <p:cNvSpPr/>
          <p:nvPr/>
        </p:nvSpPr>
        <p:spPr>
          <a:xfrm>
            <a:off x="5148317" y="4101492"/>
            <a:ext cx="2733078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latin typeface="+mn-ea"/>
              </a:rPr>
              <a:t>他一直都没有管叶子上的虫子。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732061" y="3878016"/>
            <a:ext cx="2275722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400">
                <a:latin typeface="+mn-ea"/>
              </a:rPr>
              <a:t>没过几天，叶子上的蚜虫更多了。小葫芦慢慢地变黄了，一个一个都落了</a:t>
            </a:r>
          </a:p>
        </p:txBody>
      </p:sp>
      <p:sp>
        <p:nvSpPr>
          <p:cNvPr id="33" name="六角星 32"/>
          <p:cNvSpPr/>
          <p:nvPr/>
        </p:nvSpPr>
        <p:spPr>
          <a:xfrm>
            <a:off x="904016" y="3936502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4AEF1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04</a:t>
            </a:r>
          </a:p>
        </p:txBody>
      </p:sp>
      <p:sp>
        <p:nvSpPr>
          <p:cNvPr id="34" name="六角星 33"/>
          <p:cNvSpPr/>
          <p:nvPr/>
        </p:nvSpPr>
        <p:spPr>
          <a:xfrm>
            <a:off x="4494176" y="3908490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FFC52F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05</a:t>
            </a:r>
          </a:p>
        </p:txBody>
      </p:sp>
      <p:sp>
        <p:nvSpPr>
          <p:cNvPr id="35" name="六角星 34"/>
          <p:cNvSpPr/>
          <p:nvPr/>
        </p:nvSpPr>
        <p:spPr>
          <a:xfrm>
            <a:off x="7952271" y="3878096"/>
            <a:ext cx="652233" cy="693781"/>
          </a:xfrm>
          <a:prstGeom prst="star6">
            <a:avLst>
              <a:gd fmla="val 39979" name="adj"/>
              <a:gd fmla="val 115470" name="hf"/>
            </a:avLst>
          </a:prstGeom>
          <a:solidFill>
            <a:srgbClr val="8ACFEA"/>
          </a:solidFill>
          <a:ln w="28575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bg1"/>
                </a:solidFill>
                <a:latin typeface="+mn-ea"/>
              </a:rPr>
              <a:t>06</a:t>
            </a:r>
          </a:p>
        </p:txBody>
      </p:sp>
    </p:spTree>
    <p:extLst>
      <p:ext uri="{BB962C8B-B14F-4D97-AF65-F5344CB8AC3E}">
        <p14:creationId val="127831699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14"/>
      <p:bldP grpId="0" spid="18"/>
      <p:bldP grpId="0" spid="31"/>
      <p:bldP grpId="0" spid="32"/>
      <p:bldP grpId="0" spid="33"/>
      <p:bldP grpId="0" spid="34"/>
      <p:bldP grpId="0" spid="3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1806860" y="490078"/>
            <a:ext cx="683122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不让孩子在学习上犯“低级错误”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36202" y="31680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04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52601" y="1929102"/>
            <a:ext cx="1903380" cy="3191224"/>
            <a:chOff x="5311712" y="1452276"/>
            <a:chExt cx="1903380" cy="3191224"/>
          </a:xfrm>
        </p:grpSpPr>
        <p:grpSp>
          <p:nvGrpSpPr>
            <p:cNvPr id="12" name="组合 11"/>
            <p:cNvGrpSpPr/>
            <p:nvPr/>
          </p:nvGrpSpPr>
          <p:grpSpPr>
            <a:xfrm>
              <a:off x="5311712" y="1452276"/>
              <a:ext cx="1903380" cy="2959327"/>
              <a:chOff x="5760932" y="2132588"/>
              <a:chExt cx="1903380" cy="2959327"/>
            </a:xfrm>
          </p:grpSpPr>
          <p:sp>
            <p:nvSpPr>
              <p:cNvPr id="33" name="流程图: 离页连接符 1"/>
              <p:cNvSpPr/>
              <p:nvPr/>
            </p:nvSpPr>
            <p:spPr>
              <a:xfrm>
                <a:off x="5760932" y="3450142"/>
                <a:ext cx="1903380" cy="1641773"/>
              </a:xfrm>
              <a:custGeom>
                <a:gdLst>
                  <a:gd fmla="*/ 173 w 10380" name="connsiteX0"/>
                  <a:gd fmla="*/ 441 h 10441" name="connsiteY0"/>
                  <a:gd fmla="*/ 10173 w 10380" name="connsiteX1"/>
                  <a:gd fmla="*/ 441 h 10441" name="connsiteY1"/>
                  <a:gd fmla="*/ 10173 w 10380" name="connsiteX2"/>
                  <a:gd fmla="*/ 8441 h 10441" name="connsiteY2"/>
                  <a:gd fmla="*/ 5173 w 10380" name="connsiteX3"/>
                  <a:gd fmla="*/ 10441 h 10441" name="connsiteY3"/>
                  <a:gd fmla="*/ 173 w 10380" name="connsiteX4"/>
                  <a:gd fmla="*/ 8441 h 10441" name="connsiteY4"/>
                  <a:gd fmla="*/ 173 w 10380" name="connsiteX5"/>
                  <a:gd fmla="*/ 441 h 10441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441" w="10380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842093" y="2132588"/>
                <a:ext cx="1421616" cy="1572218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5552232" y="3404189"/>
              <a:ext cx="1515012" cy="286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en-US" b="1" lang="zh-CN" smtClean="0" sz="1600">
                  <a:solidFill>
                    <a:schemeClr val="bg1"/>
                  </a:solidFill>
                  <a:latin typeface="+mn-ea"/>
                </a:rPr>
                <a:t>草稿不能太草 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37175" y="4024208"/>
              <a:ext cx="543277" cy="61929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195645" y="1863274"/>
            <a:ext cx="1903380" cy="3247173"/>
            <a:chOff x="1693333" y="1514084"/>
            <a:chExt cx="1903380" cy="3247173"/>
          </a:xfrm>
        </p:grpSpPr>
        <p:sp>
          <p:nvSpPr>
            <p:cNvPr id="32" name="流程图: 离页连接符 1"/>
            <p:cNvSpPr/>
            <p:nvPr/>
          </p:nvSpPr>
          <p:spPr>
            <a:xfrm>
              <a:off x="1693333" y="2878858"/>
              <a:ext cx="1903380" cy="1641773"/>
            </a:xfrm>
            <a:custGeom>
              <a:gdLst>
                <a:gd fmla="*/ 173 w 10380" name="connsiteX0"/>
                <a:gd fmla="*/ 441 h 10441" name="connsiteY0"/>
                <a:gd fmla="*/ 10173 w 10380" name="connsiteX1"/>
                <a:gd fmla="*/ 441 h 10441" name="connsiteY1"/>
                <a:gd fmla="*/ 10173 w 10380" name="connsiteX2"/>
                <a:gd fmla="*/ 8441 h 10441" name="connsiteY2"/>
                <a:gd fmla="*/ 5173 w 10380" name="connsiteX3"/>
                <a:gd fmla="*/ 10441 h 10441" name="connsiteY3"/>
                <a:gd fmla="*/ 173 w 10380" name="connsiteX4"/>
                <a:gd fmla="*/ 8441 h 10441" name="connsiteY4"/>
                <a:gd fmla="*/ 173 w 10380" name="connsiteX5"/>
                <a:gd fmla="*/ 441 h 1044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441" w="10380">
                  <a:moveTo>
                    <a:pt x="173" y="441"/>
                  </a:moveTo>
                  <a:cubicBezTo>
                    <a:pt x="3506" y="-291"/>
                    <a:pt x="6918" y="14"/>
                    <a:pt x="10173" y="441"/>
                  </a:cubicBezTo>
                  <a:cubicBezTo>
                    <a:pt x="10640" y="3413"/>
                    <a:pt x="10173" y="5774"/>
                    <a:pt x="10173" y="8441"/>
                  </a:cubicBezTo>
                  <a:cubicBezTo>
                    <a:pt x="8506" y="9657"/>
                    <a:pt x="6840" y="9774"/>
                    <a:pt x="5173" y="10441"/>
                  </a:cubicBezTo>
                  <a:cubicBezTo>
                    <a:pt x="3506" y="9774"/>
                    <a:pt x="1918" y="9657"/>
                    <a:pt x="173" y="8441"/>
                  </a:cubicBezTo>
                  <a:cubicBezTo>
                    <a:pt x="173" y="5774"/>
                    <a:pt x="-217" y="3474"/>
                    <a:pt x="173" y="441"/>
                  </a:cubicBezTo>
                  <a:close/>
                </a:path>
              </a:pathLst>
            </a:custGeom>
            <a:solidFill>
              <a:srgbClr val="8ACFEA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30183" y="1514084"/>
              <a:ext cx="1177888" cy="1655726"/>
            </a:xfrm>
            <a:prstGeom prst="rect">
              <a:avLst/>
            </a:prstGeom>
          </p:spPr>
        </p:pic>
        <p:sp>
          <p:nvSpPr>
            <p:cNvPr id="14" name="Rectangle 4"/>
            <p:cNvSpPr txBox="1">
              <a:spLocks noChangeArrowheads="1" noRot="1"/>
            </p:cNvSpPr>
            <p:nvPr/>
          </p:nvSpPr>
          <p:spPr>
            <a:xfrm>
              <a:off x="2189842" y="3460761"/>
              <a:ext cx="1246028" cy="387152"/>
            </a:xfrm>
            <a:prstGeom prst="rect">
              <a:avLst/>
            </a:prstGeom>
          </p:spPr>
          <p:txBody>
            <a:bodyPr bIns="45720" lIns="91440" rIns="91440" rtlCol="0" tIns="45720" vert="horz">
              <a:normAutofit/>
            </a:bodyPr>
            <a:lstStyle>
              <a:lvl1pPr algn="l" defTabSz="914400" eaLnBrk="1" hangingPunct="1" indent="-182880" latinLnBrk="0" marL="182880" rtl="0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182880" latinLnBrk="0" marL="45720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182880" latinLnBrk="0" marL="73152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182880" latinLnBrk="0" marL="100584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182880" latinLnBrk="0" marL="128016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160020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1899920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2200275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2499995" rtl="0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charset="2" panose="05000000000000000000" pitchFamily="2" typeface="Wingdings"/>
                <a:buChar char="§"/>
                <a:defRPr kern="1200"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80000"/>
                </a:lnSpc>
                <a:buNone/>
              </a:pPr>
              <a:r>
                <a:rPr altLang="en-US" b="1" lang="zh-CN" smtClean="0" sz="1600">
                  <a:solidFill>
                    <a:schemeClr val="bg1"/>
                  </a:solidFill>
                  <a:latin typeface="+mn-ea"/>
                </a:rPr>
                <a:t>错题集。 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82444" y="4088539"/>
              <a:ext cx="672718" cy="67271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109557" y="1847033"/>
            <a:ext cx="1903380" cy="3263414"/>
            <a:chOff x="9090934" y="1161484"/>
            <a:chExt cx="1903380" cy="3263414"/>
          </a:xfrm>
        </p:grpSpPr>
        <p:grpSp>
          <p:nvGrpSpPr>
            <p:cNvPr id="11" name="组合 10"/>
            <p:cNvGrpSpPr/>
            <p:nvPr/>
          </p:nvGrpSpPr>
          <p:grpSpPr>
            <a:xfrm>
              <a:off x="9090934" y="1161484"/>
              <a:ext cx="1903380" cy="2973535"/>
              <a:chOff x="9540154" y="1841796"/>
              <a:chExt cx="1903380" cy="2973535"/>
            </a:xfrm>
          </p:grpSpPr>
          <p:sp>
            <p:nvSpPr>
              <p:cNvPr id="34" name="流程图: 离页连接符 1"/>
              <p:cNvSpPr/>
              <p:nvPr/>
            </p:nvSpPr>
            <p:spPr>
              <a:xfrm>
                <a:off x="9540154" y="3173558"/>
                <a:ext cx="1903380" cy="1641773"/>
              </a:xfrm>
              <a:custGeom>
                <a:gdLst>
                  <a:gd fmla="*/ 173 w 10380" name="connsiteX0"/>
                  <a:gd fmla="*/ 441 h 10441" name="connsiteY0"/>
                  <a:gd fmla="*/ 10173 w 10380" name="connsiteX1"/>
                  <a:gd fmla="*/ 441 h 10441" name="connsiteY1"/>
                  <a:gd fmla="*/ 10173 w 10380" name="connsiteX2"/>
                  <a:gd fmla="*/ 8441 h 10441" name="connsiteY2"/>
                  <a:gd fmla="*/ 5173 w 10380" name="connsiteX3"/>
                  <a:gd fmla="*/ 10441 h 10441" name="connsiteY3"/>
                  <a:gd fmla="*/ 173 w 10380" name="connsiteX4"/>
                  <a:gd fmla="*/ 8441 h 10441" name="connsiteY4"/>
                  <a:gd fmla="*/ 173 w 10380" name="connsiteX5"/>
                  <a:gd fmla="*/ 441 h 10441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441" w="10380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FFC52F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600">
                  <a:solidFill>
                    <a:schemeClr val="bg1"/>
                  </a:solidFill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rot="1504934">
                <a:off x="9874700" y="1841796"/>
                <a:ext cx="1159548" cy="1682083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9631435" y="3256745"/>
              <a:ext cx="995680" cy="2865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en-US" b="1" lang="zh-CN" smtClean="0" sz="1600">
                  <a:solidFill>
                    <a:schemeClr val="bg1"/>
                  </a:solidFill>
                  <a:latin typeface="+mn-ea"/>
                </a:rPr>
                <a:t>学会自查。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775746" y="3854817"/>
              <a:ext cx="570081" cy="570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78609604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293660" y="1658510"/>
            <a:ext cx="400827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2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感谢您的参加！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956567" y="4011731"/>
            <a:ext cx="23736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XX小学三年级5班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val="3845514524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177187" y="2928404"/>
            <a:ext cx="53901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7200">
                <a:solidFill>
                  <a:srgbClr val="FFC52F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考试情况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199401" y="1880083"/>
            <a:ext cx="53901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第一部分</a:t>
            </a:r>
          </a:p>
        </p:txBody>
      </p:sp>
    </p:spTree>
    <p:extLst>
      <p:ext uri="{BB962C8B-B14F-4D97-AF65-F5344CB8AC3E}">
        <p14:creationId val="3515389414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7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5790558"/>
            <a:ext cx="64008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ctr" defTabSz="914400" eaLnBrk="1" hangingPunct="1" latinLnBrk="0" marL="0" rtl="0">
              <a:defRPr b="1" kern="1200" sz="14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3A2E5C-63FB-4DA4-A586-65C25997D804}" type="slidenum">
              <a:rPr lang="en-GB" smtClean="0"/>
              <a:t>4</a:t>
            </a:fld>
          </a:p>
        </p:txBody>
      </p:sp>
      <p:sp>
        <p:nvSpPr>
          <p:cNvPr id="4" name="波形 3"/>
          <p:cNvSpPr/>
          <p:nvPr/>
        </p:nvSpPr>
        <p:spPr>
          <a:xfrm>
            <a:off x="1465097" y="3757351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1264933" y="1596582"/>
            <a:ext cx="2838233" cy="2014549"/>
            <a:chOff x="408100" y="2837794"/>
            <a:chExt cx="4083270" cy="2898264"/>
          </a:xfrm>
          <a:effectLst/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algn="tl" blurRad="279400" dir="2700000" dist="228600" rotWithShape="0" sx="101000" sy="10100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5" name="图表 34"/>
            <p:cNvGraphicFramePr/>
            <p:nvPr>
              <p:extLst>
                <p:ext uri="{D42A27DB-BD31-4B8C-83A1-F6EECF244321}">
                  <p14:modId val="3246598800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4730052" y="1708964"/>
            <a:ext cx="2838233" cy="2014549"/>
            <a:chOff x="408100" y="2837794"/>
            <a:chExt cx="4083270" cy="289826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algn="tl" blurRad="279400" dir="2700000" dist="228600" rotWithShape="0" sx="101000" sy="10100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val="3271559304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8048919" y="1708964"/>
            <a:ext cx="2838233" cy="2014549"/>
            <a:chOff x="408100" y="2837794"/>
            <a:chExt cx="4083270" cy="289826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00603" y="2837794"/>
              <a:ext cx="2898264" cy="2898264"/>
            </a:xfrm>
            <a:prstGeom prst="rect">
              <a:avLst/>
            </a:prstGeom>
            <a:effectLst>
              <a:outerShdw algn="tl" blurRad="279400" dir="2700000" dist="228600" rotWithShape="0" sx="101000" sy="101000">
                <a:prstClr val="black">
                  <a:alpha val="23000"/>
                </a:prstClr>
              </a:outerShdw>
            </a:effectLst>
          </p:spPr>
        </p:pic>
        <p:graphicFrame>
          <p:nvGraphicFramePr>
            <p:cNvPr id="31" name="图表 30"/>
            <p:cNvGraphicFramePr/>
            <p:nvPr>
              <p:extLst>
                <p:ext uri="{D42A27DB-BD31-4B8C-83A1-F6EECF244321}">
                  <p14:modId val="3456322993"/>
                </p:ext>
              </p:extLst>
            </p:nvPr>
          </p:nvGraphicFramePr>
          <p:xfrm>
            <a:off x="408100" y="2925836"/>
            <a:ext cx="4083270" cy="2722180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</p:grpSp>
      <p:sp>
        <p:nvSpPr>
          <p:cNvPr id="17" name="文本框 63"/>
          <p:cNvSpPr txBox="1"/>
          <p:nvPr/>
        </p:nvSpPr>
        <p:spPr>
          <a:xfrm>
            <a:off x="2345719" y="2611175"/>
            <a:ext cx="7940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2400">
                <a:solidFill>
                  <a:srgbClr val="FFC52F"/>
                </a:solidFill>
                <a:latin typeface="+mn-ea"/>
              </a:rPr>
              <a:t>20%</a:t>
            </a:r>
          </a:p>
        </p:txBody>
      </p:sp>
      <p:sp>
        <p:nvSpPr>
          <p:cNvPr id="18" name="文本框 64"/>
          <p:cNvSpPr txBox="1"/>
          <p:nvPr/>
        </p:nvSpPr>
        <p:spPr>
          <a:xfrm>
            <a:off x="6330774" y="2254573"/>
            <a:ext cx="7940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2400">
                <a:solidFill>
                  <a:srgbClr val="8ACFEA"/>
                </a:solidFill>
                <a:latin typeface="+mn-ea"/>
              </a:rPr>
              <a:t>70%</a:t>
            </a:r>
          </a:p>
        </p:txBody>
      </p:sp>
      <p:sp>
        <p:nvSpPr>
          <p:cNvPr id="19" name="文本框 65"/>
          <p:cNvSpPr txBox="1"/>
          <p:nvPr/>
        </p:nvSpPr>
        <p:spPr>
          <a:xfrm>
            <a:off x="9126076" y="2746655"/>
            <a:ext cx="7940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2400">
                <a:solidFill>
                  <a:srgbClr val="FF8203"/>
                </a:solidFill>
                <a:latin typeface="+mn-ea"/>
              </a:rPr>
              <a:t>10%</a:t>
            </a:r>
          </a:p>
        </p:txBody>
      </p:sp>
      <p:sp>
        <p:nvSpPr>
          <p:cNvPr id="41" name="波形 40"/>
          <p:cNvSpPr/>
          <p:nvPr/>
        </p:nvSpPr>
        <p:spPr>
          <a:xfrm>
            <a:off x="4840685" y="3806135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波形 41"/>
          <p:cNvSpPr/>
          <p:nvPr/>
        </p:nvSpPr>
        <p:spPr>
          <a:xfrm>
            <a:off x="8262932" y="3814483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Rectangle 15"/>
          <p:cNvSpPr/>
          <p:nvPr/>
        </p:nvSpPr>
        <p:spPr>
          <a:xfrm>
            <a:off x="1278786" y="3867493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/>
              <a:t>优秀</a:t>
            </a:r>
          </a:p>
        </p:txBody>
      </p:sp>
      <p:sp>
        <p:nvSpPr>
          <p:cNvPr id="27" name="Rectangle 16"/>
          <p:cNvSpPr/>
          <p:nvPr/>
        </p:nvSpPr>
        <p:spPr>
          <a:xfrm>
            <a:off x="4667270" y="3908058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/>
              <a:t>良好</a:t>
            </a:r>
          </a:p>
        </p:txBody>
      </p:sp>
      <p:sp>
        <p:nvSpPr>
          <p:cNvPr id="28" name="Rectangle 17"/>
          <p:cNvSpPr/>
          <p:nvPr/>
        </p:nvSpPr>
        <p:spPr>
          <a:xfrm>
            <a:off x="8216273" y="397901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000"/>
              <a:t>及格</a:t>
            </a:r>
          </a:p>
        </p:txBody>
      </p:sp>
      <p:sp>
        <p:nvSpPr>
          <p:cNvPr id="29" name="Rectangle 18"/>
          <p:cNvSpPr/>
          <p:nvPr/>
        </p:nvSpPr>
        <p:spPr>
          <a:xfrm>
            <a:off x="1838132" y="4942827"/>
            <a:ext cx="9112755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>
                <a:latin typeface="+mn-ea"/>
              </a:rPr>
              <a:t>全班50人，最高分100分，2人。最低分60分， 60-69分人数是5个，70-79分人数：15,80-89分人数是20人，90-100分是5人。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019591" y="473516"/>
            <a:ext cx="18956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考试情况 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49" name="组合 48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51" name="云形 50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云形 51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01</a:t>
              </a: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7283" y="3320934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58492" y="3390664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11589" y="3372565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62" name="云形 6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159248180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7"/>
      <p:bldP grpId="0" spid="18"/>
      <p:bldP grpId="0" spid="19"/>
      <p:bldP grpId="0" spid="41"/>
      <p:bldP grpId="0" spid="42"/>
      <p:bldP grpId="0" spid="26"/>
      <p:bldP grpId="0" spid="27"/>
      <p:bldP grpId="0" spid="28"/>
      <p:bldP grpId="0" spid="29"/>
      <p:bldP grpId="0" spid="3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314723" y="1849253"/>
            <a:ext cx="3531055" cy="3531055"/>
            <a:chOff x="4314723" y="1849253"/>
            <a:chExt cx="3531055" cy="3531055"/>
          </a:xfrm>
        </p:grpSpPr>
        <p:sp>
          <p:nvSpPr>
            <p:cNvPr id="3" name="椭圆 2"/>
            <p:cNvSpPr/>
            <p:nvPr/>
          </p:nvSpPr>
          <p:spPr>
            <a:xfrm>
              <a:off x="4314723" y="1849253"/>
              <a:ext cx="3531055" cy="3531055"/>
            </a:xfrm>
            <a:prstGeom prst="ellipse">
              <a:avLst/>
            </a:prstGeom>
            <a:noFill/>
            <a:ln>
              <a:solidFill>
                <a:srgbClr val="00B9F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98709" y="2097214"/>
              <a:ext cx="2975974" cy="297597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896451" y="516747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考试存在的问题 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5792" y="343472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01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36695" y="2067747"/>
            <a:ext cx="1144670" cy="732005"/>
            <a:chOff x="1281153" y="5632171"/>
            <a:chExt cx="1466266" cy="937662"/>
          </a:xfrm>
        </p:grpSpPr>
        <p:sp>
          <p:nvSpPr>
            <p:cNvPr id="57" name="云形 56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FFC52F"/>
                  </a:solidFill>
                </a:rPr>
                <a:t>01</a:t>
              </a:r>
            </a:p>
          </p:txBody>
        </p:sp>
        <p:sp>
          <p:nvSpPr>
            <p:cNvPr id="58" name="云形 57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FFC52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89560" y="4269698"/>
            <a:ext cx="1144670" cy="732005"/>
            <a:chOff x="1281153" y="5632171"/>
            <a:chExt cx="1466266" cy="937662"/>
          </a:xfrm>
        </p:grpSpPr>
        <p:sp>
          <p:nvSpPr>
            <p:cNvPr id="60" name="云形 5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02</a:t>
              </a:r>
            </a:p>
          </p:txBody>
        </p:sp>
        <p:sp>
          <p:nvSpPr>
            <p:cNvPr id="61" name="云形 6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65561" y="1550018"/>
            <a:ext cx="1144670" cy="732005"/>
            <a:chOff x="1281153" y="5632171"/>
            <a:chExt cx="1466266" cy="937662"/>
          </a:xfrm>
        </p:grpSpPr>
        <p:sp>
          <p:nvSpPr>
            <p:cNvPr id="63" name="云形 62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05</a:t>
              </a:r>
            </a:p>
          </p:txBody>
        </p:sp>
        <p:sp>
          <p:nvSpPr>
            <p:cNvPr id="64" name="云形 63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431560" y="3198836"/>
            <a:ext cx="1144670" cy="732005"/>
            <a:chOff x="1281153" y="5632171"/>
            <a:chExt cx="1466266" cy="937662"/>
          </a:xfrm>
        </p:grpSpPr>
        <p:sp>
          <p:nvSpPr>
            <p:cNvPr id="66" name="云形 6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04</a:t>
              </a:r>
            </a:p>
          </p:txBody>
        </p:sp>
        <p:sp>
          <p:nvSpPr>
            <p:cNvPr id="67" name="云形 6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931388" y="2141361"/>
            <a:ext cx="1817507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600"/>
              <a:t>基础知识不牢固，不能灵活应用。</a:t>
            </a:r>
          </a:p>
        </p:txBody>
      </p:sp>
      <p:sp>
        <p:nvSpPr>
          <p:cNvPr id="69" name="矩形 68"/>
          <p:cNvSpPr/>
          <p:nvPr/>
        </p:nvSpPr>
        <p:spPr>
          <a:xfrm>
            <a:off x="2335624" y="4513488"/>
            <a:ext cx="1439074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600"/>
              <a:t>计算题不细心，漏算，错算。</a:t>
            </a:r>
          </a:p>
        </p:txBody>
      </p:sp>
      <p:sp>
        <p:nvSpPr>
          <p:cNvPr id="70" name="矩形 69"/>
          <p:cNvSpPr/>
          <p:nvPr/>
        </p:nvSpPr>
        <p:spPr>
          <a:xfrm>
            <a:off x="6669556" y="5571877"/>
            <a:ext cx="1941436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600"/>
              <a:t>应用题不认真读题，盲目列式计算。</a:t>
            </a:r>
          </a:p>
        </p:txBody>
      </p:sp>
      <p:sp>
        <p:nvSpPr>
          <p:cNvPr id="71" name="矩形 70"/>
          <p:cNvSpPr/>
          <p:nvPr/>
        </p:nvSpPr>
        <p:spPr>
          <a:xfrm>
            <a:off x="8806929" y="3121429"/>
            <a:ext cx="1988120" cy="5791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600"/>
              <a:t>算完不认真检查，自己觉得答得很好。</a:t>
            </a:r>
          </a:p>
        </p:txBody>
      </p:sp>
      <p:sp>
        <p:nvSpPr>
          <p:cNvPr id="72" name="矩形 71"/>
          <p:cNvSpPr/>
          <p:nvPr/>
        </p:nvSpPr>
        <p:spPr>
          <a:xfrm>
            <a:off x="7845991" y="1608264"/>
            <a:ext cx="3153156" cy="33528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1600">
                <a:solidFill>
                  <a:prstClr val="black"/>
                </a:solidFill>
              </a:rPr>
              <a:t>书写还有待于提高。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644875" y="4707185"/>
            <a:ext cx="1144670" cy="732005"/>
            <a:chOff x="1281153" y="5632171"/>
            <a:chExt cx="1466266" cy="937662"/>
          </a:xfrm>
        </p:grpSpPr>
        <p:sp>
          <p:nvSpPr>
            <p:cNvPr id="74" name="云形 73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FF7B65"/>
                  </a:solidFill>
                </a:rPr>
                <a:t>03</a:t>
              </a:r>
            </a:p>
          </p:txBody>
        </p:sp>
        <p:sp>
          <p:nvSpPr>
            <p:cNvPr id="75" name="云形 74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FF7B65"/>
                </a:solidFill>
              </a:endParaRPr>
            </a:p>
          </p:txBody>
        </p:sp>
      </p:grpSp>
    </p:spTree>
    <p:extLst>
      <p:ext uri="{BB962C8B-B14F-4D97-AF65-F5344CB8AC3E}">
        <p14:creationId val="2281817712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68"/>
      <p:bldP grpId="0" spid="69"/>
      <p:bldP grpId="0" spid="70"/>
      <p:bldP grpId="0" spid="71"/>
      <p:bldP grpId="0" spid="7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38810" y="549920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65296" y="2352976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4603" y="409641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023619" y="2403813"/>
            <a:ext cx="3986241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600">
                <a:solidFill>
                  <a:srgbClr val="FFC52F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三年级数学特点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394158" y="1541428"/>
            <a:ext cx="53901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8ACFEA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第二部分</a:t>
            </a:r>
          </a:p>
        </p:txBody>
      </p:sp>
    </p:spTree>
    <p:extLst>
      <p:ext uri="{BB962C8B-B14F-4D97-AF65-F5344CB8AC3E}">
        <p14:creationId val="1083104840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7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892474" y="470214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教学是什么？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02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/>
          <p:cNvSpPr/>
          <p:nvPr/>
        </p:nvSpPr>
        <p:spPr>
          <a:xfrm>
            <a:off x="3206943" y="3183120"/>
            <a:ext cx="3640428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zh-CN" lang="en-US" sz="1200"/>
          </a:p>
          <a:p>
            <a:r>
              <a:rPr altLang="zh-CN" lang="en-US" sz="1200"/>
              <a:t>我曾经看过一个资料：前苏联也做过这样的调研，他们的学生回答中有学生说数学是帝国主义课程。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34247" y="2085782"/>
            <a:ext cx="451162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/>
              <a:t>网上有一位数学老师说：今天我问学生：数学是什么？只有一位学生举手回答。为什么学了六年数学，却不知数学是什么？他们不敢说，拿不准。那我们给学生头脑中流下了什么数学痕迹呢？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3288448" y="4019414"/>
            <a:ext cx="364042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/>
              <a:t>一位母亲说，数学是头痛，小学我看到应用题，立马头发胀。现在拿起女儿的数学书还心有余悸。好在初中学了解方程，才让我的数学恐惧症消失了。 </a:t>
            </a:r>
          </a:p>
        </p:txBody>
      </p:sp>
      <p:sp>
        <p:nvSpPr>
          <p:cNvPr id="8" name="七角星 7"/>
          <p:cNvSpPr/>
          <p:nvPr/>
        </p:nvSpPr>
        <p:spPr>
          <a:xfrm>
            <a:off x="2398159" y="3332402"/>
            <a:ext cx="652497" cy="588243"/>
          </a:xfrm>
          <a:prstGeom prst="star7">
            <a:avLst/>
          </a:prstGeom>
          <a:solidFill>
            <a:srgbClr val="8ACF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1</a:t>
            </a:r>
          </a:p>
        </p:txBody>
      </p:sp>
      <p:sp>
        <p:nvSpPr>
          <p:cNvPr id="45" name="七角星 44"/>
          <p:cNvSpPr/>
          <p:nvPr/>
        </p:nvSpPr>
        <p:spPr>
          <a:xfrm>
            <a:off x="2398159" y="4077501"/>
            <a:ext cx="652497" cy="588243"/>
          </a:xfrm>
          <a:prstGeom prst="star7">
            <a:avLst/>
          </a:prstGeom>
          <a:solidFill>
            <a:srgbClr val="FFC5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2000"/>
              <a:t>2</a:t>
            </a:r>
          </a:p>
        </p:txBody>
      </p:sp>
    </p:spTree>
    <p:extLst>
      <p:ext uri="{BB962C8B-B14F-4D97-AF65-F5344CB8AC3E}">
        <p14:creationId val="1654265351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7"/>
      <p:bldP grpId="0" spid="4"/>
      <p:bldP grpId="0" spid="7"/>
      <p:bldP grpId="0" spid="8"/>
      <p:bldP grpId="0" spid="4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6220" y="612661"/>
            <a:ext cx="6695295" cy="53480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22692" y="480138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教学是什么？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52034" y="30686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02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208888" y="2861653"/>
            <a:ext cx="30276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3200">
                <a:solidFill>
                  <a:srgbClr val="8ACFEA"/>
                </a:solidFill>
              </a:rPr>
              <a:t>知识内容：广泛</a:t>
            </a:r>
          </a:p>
        </p:txBody>
      </p:sp>
      <p:sp>
        <p:nvSpPr>
          <p:cNvPr id="32" name="矩形 31"/>
          <p:cNvSpPr/>
          <p:nvPr/>
        </p:nvSpPr>
        <p:spPr>
          <a:xfrm>
            <a:off x="5729956" y="3674953"/>
            <a:ext cx="4331199" cy="944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z="1400"/>
              <a:t>对孩子提出更高的要求，基础知识必须扎扎实实的</a:t>
            </a:r>
          </a:p>
          <a:p>
            <a:pPr>
              <a:lnSpc>
                <a:spcPct val="200000"/>
              </a:lnSpc>
            </a:pPr>
            <a:r>
              <a:rPr altLang="en-US" lang="zh-CN" sz="1400"/>
              <a:t>掌握，还要拓展孩子的思维，从不同角度去考虑问题。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693333" y="1465421"/>
            <a:ext cx="2138245" cy="2209532"/>
            <a:chOff x="1563778" y="1783910"/>
            <a:chExt cx="2138245" cy="2209532"/>
          </a:xfrm>
        </p:grpSpPr>
        <p:sp>
          <p:nvSpPr>
            <p:cNvPr id="44" name="椭圆 43"/>
            <p:cNvSpPr>
              <a:spLocks noChangeArrowheads="1" noChangeAspect="1"/>
            </p:cNvSpPr>
            <p:nvPr/>
          </p:nvSpPr>
          <p:spPr bwMode="auto">
            <a:xfrm>
              <a:off x="1563778" y="1783910"/>
              <a:ext cx="2138245" cy="1964667"/>
            </a:xfrm>
            <a:prstGeom prst="ellipse">
              <a:avLst/>
            </a:prstGeom>
            <a:blipFill dpi="0" rotWithShape="1">
              <a:blip r:embed="rId5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Mark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 anchorCtr="0" bIns="60940" compatLnSpc="1" lIns="121880" numCol="1" rIns="121880" tIns="6094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altLang="zh-CN" lang="zh-CN" sz="2400">
                <a:latin charset="0" panose="020b0604020202020204" pitchFamily="34" typeface="Arial"/>
                <a:cs typeface="+mn-ea"/>
              </a:endParaRPr>
            </a:p>
          </p:txBody>
        </p:sp>
        <p:sp>
          <p:nvSpPr>
            <p:cNvPr id="46" name="波形 45"/>
            <p:cNvSpPr/>
            <p:nvPr/>
          </p:nvSpPr>
          <p:spPr>
            <a:xfrm>
              <a:off x="1594708" y="3275731"/>
              <a:ext cx="2018752" cy="717711"/>
            </a:xfrm>
            <a:prstGeom prst="wave">
              <a:avLst/>
            </a:prstGeom>
            <a:solidFill>
              <a:srgbClr val="FFC52F"/>
            </a:solidFill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mtClean="0" sz="2000"/>
                <a:t>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93333" y="3824329"/>
            <a:ext cx="2032056" cy="2104252"/>
            <a:chOff x="1635352" y="3993442"/>
            <a:chExt cx="2032056" cy="2104252"/>
          </a:xfrm>
        </p:grpSpPr>
        <p:sp>
          <p:nvSpPr>
            <p:cNvPr id="42" name="椭圆 41"/>
            <p:cNvSpPr>
              <a:spLocks noChangeArrowheads="1" noChangeAspect="1"/>
            </p:cNvSpPr>
            <p:nvPr/>
          </p:nvSpPr>
          <p:spPr bwMode="auto">
            <a:xfrm>
              <a:off x="1635352" y="3993442"/>
              <a:ext cx="2032056" cy="1843990"/>
            </a:xfrm>
            <a:prstGeom prst="ellipse">
              <a:avLst/>
            </a:prstGeom>
            <a:blipFill dpi="0" rotWithShape="1">
              <a:blip r:embed="rId6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Mark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ctr" anchorCtr="0" bIns="60940" compatLnSpc="1" lIns="121880" numCol="1" rIns="121880" tIns="6094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altLang="zh-CN" lang="zh-CN" sz="2400">
                <a:latin charset="0" panose="020b0604020202020204" pitchFamily="34" typeface="Arial"/>
                <a:cs typeface="+mn-ea"/>
              </a:endParaRPr>
            </a:p>
          </p:txBody>
        </p:sp>
        <p:sp>
          <p:nvSpPr>
            <p:cNvPr id="43" name="波形 42"/>
            <p:cNvSpPr/>
            <p:nvPr/>
          </p:nvSpPr>
          <p:spPr>
            <a:xfrm>
              <a:off x="1648656" y="5379983"/>
              <a:ext cx="2018752" cy="717711"/>
            </a:xfrm>
            <a:prstGeom prst="wave">
              <a:avLst/>
            </a:prstGeom>
            <a:solidFill>
              <a:srgbClr val="8ACFEA"/>
            </a:solidFill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mtClean="0" sz="2000"/>
                <a:t>标题</a:t>
              </a:r>
            </a:p>
          </p:txBody>
        </p:sp>
      </p:grpSp>
    </p:spTree>
    <p:extLst>
      <p:ext uri="{BB962C8B-B14F-4D97-AF65-F5344CB8AC3E}">
        <p14:creationId val="873172375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1"/>
      <p:bldP grpId="0" spid="3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82440" y="866823"/>
            <a:ext cx="7266272" cy="45781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81081" y="414051"/>
            <a:ext cx="31849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/>
              <a:t>教学是什么？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180128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400">
                  <a:solidFill>
                    <a:srgbClr val="00B9F1"/>
                  </a:solidFill>
                </a:rPr>
                <a:t>02</a:t>
              </a: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3423" y="84077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165995" y="2694210"/>
            <a:ext cx="29260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2400">
                <a:solidFill>
                  <a:srgbClr val="8ACFEA"/>
                </a:solidFill>
              </a:rPr>
              <a:t>学习方法：理解记忆</a:t>
            </a:r>
          </a:p>
        </p:txBody>
      </p:sp>
      <p:sp>
        <p:nvSpPr>
          <p:cNvPr id="34" name="矩形 33"/>
          <p:cNvSpPr/>
          <p:nvPr/>
        </p:nvSpPr>
        <p:spPr>
          <a:xfrm>
            <a:off x="4754509" y="3288619"/>
            <a:ext cx="4011377" cy="11887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600"/>
              <a:t>不再是低年级的以机械记忆为主，要向理解记忆转型。更多的以锻炼空间思维、抽象思维以及概括能力、想象能力等。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2649" y="3626924"/>
            <a:ext cx="2282296" cy="206959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val="2239811020"/>
      </p:ext>
    </p:extLst>
  </p:cSld>
  <p:clrMapOvr>
    <a:masterClrMapping/>
  </p:clrMapOvr>
  <mc:AlternateContent>
    <mc:Choice Requires="p15">
      <p:transition advTm="8000" p14:dur="6000" spd="slow">
        <p15:prstTrans prst="curtains"/>
      </p:transition>
    </mc:Choice>
    <mc:Fallback>
      <p:transition advTm="8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3"/>
      <p:bldP grpId="0" spid="3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儿童教育PP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148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2">
      <vt:lpstr>Arial</vt:lpstr>
      <vt:lpstr>等线 Light</vt:lpstr>
      <vt:lpstr>等线</vt:lpstr>
      <vt:lpstr>Calibri Light</vt:lpstr>
      <vt:lpstr>Calibri</vt:lpstr>
      <vt:lpstr>方正汉真广标简体</vt:lpstr>
      <vt:lpstr>微软雅黑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2021-08-22T11:54:13Z</dcterms:created>
  <cp:lastPrinted>2021-08-22T11:54:13Z</cp:lastPrinted>
  <dcterms:modified xsi:type="dcterms:W3CDTF">2021-08-22T05:47:26Z</dcterms:modified>
  <cp:revision>1</cp:revision>
</cp:coreProperties>
</file>